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0.jpg" ContentType="image/pn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4"/>
  </p:notesMasterIdLst>
  <p:sldIdLst>
    <p:sldId id="405" r:id="rId2"/>
    <p:sldId id="406" r:id="rId3"/>
    <p:sldId id="407" r:id="rId4"/>
    <p:sldId id="408" r:id="rId5"/>
    <p:sldId id="409" r:id="rId6"/>
    <p:sldId id="410" r:id="rId7"/>
    <p:sldId id="411" r:id="rId8"/>
    <p:sldId id="412" r:id="rId9"/>
    <p:sldId id="413" r:id="rId10"/>
    <p:sldId id="414" r:id="rId11"/>
    <p:sldId id="415" r:id="rId12"/>
    <p:sldId id="416" r:id="rId13"/>
    <p:sldId id="417" r:id="rId14"/>
    <p:sldId id="418" r:id="rId15"/>
    <p:sldId id="419" r:id="rId16"/>
    <p:sldId id="420" r:id="rId17"/>
    <p:sldId id="436" r:id="rId18"/>
    <p:sldId id="437" r:id="rId19"/>
    <p:sldId id="438" r:id="rId20"/>
    <p:sldId id="439" r:id="rId21"/>
    <p:sldId id="440" r:id="rId22"/>
    <p:sldId id="441" r:id="rId23"/>
    <p:sldId id="442" r:id="rId24"/>
    <p:sldId id="421" r:id="rId25"/>
    <p:sldId id="422" r:id="rId26"/>
    <p:sldId id="423" r:id="rId27"/>
    <p:sldId id="424" r:id="rId28"/>
    <p:sldId id="432" r:id="rId29"/>
    <p:sldId id="433" r:id="rId30"/>
    <p:sldId id="434" r:id="rId31"/>
    <p:sldId id="435" r:id="rId32"/>
    <p:sldId id="281" r:id="rId33"/>
    <p:sldId id="391" r:id="rId34"/>
    <p:sldId id="387" r:id="rId35"/>
    <p:sldId id="390" r:id="rId36"/>
    <p:sldId id="389" r:id="rId37"/>
    <p:sldId id="397" r:id="rId38"/>
    <p:sldId id="393" r:id="rId39"/>
    <p:sldId id="398" r:id="rId40"/>
    <p:sldId id="263" r:id="rId41"/>
    <p:sldId id="284" r:id="rId42"/>
    <p:sldId id="399" r:id="rId43"/>
    <p:sldId id="404" r:id="rId44"/>
    <p:sldId id="288" r:id="rId45"/>
    <p:sldId id="289" r:id="rId46"/>
    <p:sldId id="265" r:id="rId47"/>
    <p:sldId id="290" r:id="rId48"/>
    <p:sldId id="291" r:id="rId49"/>
    <p:sldId id="266" r:id="rId50"/>
    <p:sldId id="341" r:id="rId51"/>
    <p:sldId id="444" r:id="rId52"/>
    <p:sldId id="294" r:id="rId53"/>
    <p:sldId id="267" r:id="rId54"/>
    <p:sldId id="331" r:id="rId55"/>
    <p:sldId id="332" r:id="rId56"/>
    <p:sldId id="342" r:id="rId57"/>
    <p:sldId id="334" r:id="rId58"/>
    <p:sldId id="329" r:id="rId59"/>
    <p:sldId id="335" r:id="rId60"/>
    <p:sldId id="269" r:id="rId61"/>
    <p:sldId id="336" r:id="rId62"/>
    <p:sldId id="300"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 Wensheng" initials="DW" lastIdx="17" clrIdx="0">
    <p:extLst>
      <p:ext uri="{19B8F6BF-5375-455C-9EA6-DF929625EA0E}">
        <p15:presenceInfo xmlns:p15="http://schemas.microsoft.com/office/powerpoint/2012/main" userId="12b02de95bab5f6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00"/>
    <a:srgbClr val="698ECF"/>
    <a:srgbClr val="3333CC"/>
    <a:srgbClr val="A3B2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49" autoAdjust="0"/>
    <p:restoredTop sz="94095" autoAdjust="0"/>
  </p:normalViewPr>
  <p:slideViewPr>
    <p:cSldViewPr snapToGrid="0">
      <p:cViewPr varScale="1">
        <p:scale>
          <a:sx n="82" d="100"/>
          <a:sy n="82" d="100"/>
        </p:scale>
        <p:origin x="62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xwdm\Documents\workspace-wd\spark-cache\slides\performance-evalu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xwdm\Documents\workspace-wd\spark-cache\slides\performance-evaluation.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xwdm\Documents\workspace-wd\spark-cache\slides\performance-evaluation.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xwdm\Documents\workspace-wd\spark-cache\slides\performance-evaluation.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4"/>
            <c:invertIfNegative val="0"/>
            <c:bubble3D val="0"/>
            <c:spPr>
              <a:solidFill>
                <a:srgbClr val="FF0000"/>
              </a:solidFill>
              <a:ln>
                <a:noFill/>
              </a:ln>
              <a:effectLst/>
              <a:sp3d/>
            </c:spPr>
            <c:extLst>
              <c:ext xmlns:c16="http://schemas.microsoft.com/office/drawing/2014/chart" uri="{C3380CC4-5D6E-409C-BE32-E72D297353CC}">
                <c16:uniqueId val="{00000000-AE93-4B38-A249-4F7B253D3832}"/>
              </c:ext>
            </c:extLst>
          </c:dPt>
          <c:dLbls>
            <c:dLbl>
              <c:idx val="14"/>
              <c:tx>
                <c:rich>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r>
                      <a:rPr lang="en-US" altLang="zh-CN" baseline="0" dirty="0">
                        <a:solidFill>
                          <a:srgbClr val="FF0000"/>
                        </a:solidFill>
                      </a:rPr>
                      <a:t>OOM</a:t>
                    </a:r>
                  </a:p>
                </c:rich>
              </c:tx>
              <c:spPr>
                <a:noFill/>
                <a:ln>
                  <a:noFill/>
                </a:ln>
                <a:effectLst/>
              </c:spPr>
              <c:txPr>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93-4B38-A249-4F7B253D3832}"/>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'Known bugs'!$A$21:$A$38</c:f>
              <c:strCache>
                <c:ptCount val="18"/>
                <c:pt idx="0">
                  <c:v>Pattern-MP</c:v>
                </c:pt>
                <c:pt idx="1">
                  <c:v>Pattern-LP</c:v>
                </c:pt>
                <c:pt idx="2">
                  <c:v>Pattern-UP</c:v>
                </c:pt>
                <c:pt idx="3">
                  <c:v>Pattern-MUP</c:v>
                </c:pt>
                <c:pt idx="4">
                  <c:v>Pattern-PUP</c:v>
                </c:pt>
                <c:pt idx="5">
                  <c:v>Pattern-LUP</c:v>
                </c:pt>
                <c:pt idx="6">
                  <c:v>SPARK-16697</c:v>
                </c:pt>
                <c:pt idx="7">
                  <c:v>SPARK-16880</c:v>
                </c:pt>
                <c:pt idx="8">
                  <c:v>SPARK-18356</c:v>
                </c:pt>
                <c:pt idx="9">
                  <c:v>SPARK-1266</c:v>
                </c:pt>
                <c:pt idx="10">
                  <c:v>SPARK-7116</c:v>
                </c:pt>
                <c:pt idx="11">
                  <c:v>SPARK-18608</c:v>
                </c:pt>
                <c:pt idx="12">
                  <c:v>SPARK-2661</c:v>
                </c:pt>
                <c:pt idx="13">
                  <c:v>SPARK-3290</c:v>
                </c:pt>
                <c:pt idx="14">
                  <c:v>SPARK-3918</c:v>
                </c:pt>
                <c:pt idx="15">
                  <c:v>SPARK-7100</c:v>
                </c:pt>
                <c:pt idx="16">
                  <c:v>SPARK-10182</c:v>
                </c:pt>
                <c:pt idx="17">
                  <c:v>SPARK-26006</c:v>
                </c:pt>
              </c:strCache>
            </c:strRef>
          </c:cat>
          <c:val>
            <c:numRef>
              <c:f>'Known bugs'!$B$21:$B$38</c:f>
              <c:numCache>
                <c:formatCode>0.0%</c:formatCode>
                <c:ptCount val="18"/>
                <c:pt idx="0">
                  <c:v>0.2135</c:v>
                </c:pt>
                <c:pt idx="1">
                  <c:v>0.22869999999999999</c:v>
                </c:pt>
                <c:pt idx="2">
                  <c:v>4.48E-2</c:v>
                </c:pt>
                <c:pt idx="3">
                  <c:v>8.6E-3</c:v>
                </c:pt>
                <c:pt idx="4">
                  <c:v>0.35699999999999998</c:v>
                </c:pt>
                <c:pt idx="5">
                  <c:v>2.5000000000000001E-3</c:v>
                </c:pt>
                <c:pt idx="6">
                  <c:v>0.51549999999999996</c:v>
                </c:pt>
                <c:pt idx="7">
                  <c:v>2.3199999999999998E-2</c:v>
                </c:pt>
                <c:pt idx="8">
                  <c:v>7.3000000000000001E-3</c:v>
                </c:pt>
                <c:pt idx="9">
                  <c:v>5.2200000000000003E-2</c:v>
                </c:pt>
                <c:pt idx="10">
                  <c:v>8.9999999999999998E-4</c:v>
                </c:pt>
                <c:pt idx="11">
                  <c:v>0.2326</c:v>
                </c:pt>
                <c:pt idx="12">
                  <c:v>4.5900000000000003E-2</c:v>
                </c:pt>
                <c:pt idx="13">
                  <c:v>1.78E-2</c:v>
                </c:pt>
                <c:pt idx="14">
                  <c:v>0.6</c:v>
                </c:pt>
                <c:pt idx="15">
                  <c:v>5.8700000000000002E-2</c:v>
                </c:pt>
                <c:pt idx="16">
                  <c:v>1.7899999999999999E-2</c:v>
                </c:pt>
                <c:pt idx="17">
                  <c:v>2.07E-2</c:v>
                </c:pt>
              </c:numCache>
            </c:numRef>
          </c:val>
          <c:extLst>
            <c:ext xmlns:c16="http://schemas.microsoft.com/office/drawing/2014/chart" uri="{C3380CC4-5D6E-409C-BE32-E72D297353CC}">
              <c16:uniqueId val="{00000001-AE93-4B38-A249-4F7B253D3832}"/>
            </c:ext>
          </c:extLst>
        </c:ser>
        <c:dLbls>
          <c:showLegendKey val="0"/>
          <c:showVal val="0"/>
          <c:showCatName val="0"/>
          <c:showSerName val="0"/>
          <c:showPercent val="0"/>
          <c:showBubbleSize val="0"/>
        </c:dLbls>
        <c:gapWidth val="150"/>
        <c:shape val="box"/>
        <c:axId val="936773552"/>
        <c:axId val="936774096"/>
        <c:axId val="0"/>
      </c:bar3DChart>
      <c:catAx>
        <c:axId val="9367735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74096"/>
        <c:crosses val="autoZero"/>
        <c:auto val="1"/>
        <c:lblAlgn val="ctr"/>
        <c:lblOffset val="100"/>
        <c:noMultiLvlLbl val="0"/>
      </c:catAx>
      <c:valAx>
        <c:axId val="93677409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73552"/>
        <c:crosses val="autoZero"/>
        <c:crossBetween val="between"/>
      </c:valAx>
      <c:spPr>
        <a:noFill/>
        <a:ln>
          <a:noFill/>
        </a:ln>
        <a:effectLst/>
      </c:spPr>
    </c:plotArea>
    <c:plotVisOnly val="1"/>
    <c:dispBlanksAs val="gap"/>
    <c:showDLblsOverMax val="0"/>
  </c:chart>
  <c:spPr>
    <a:noFill/>
    <a:ln>
      <a:noFill/>
    </a:ln>
    <a:effectLst/>
  </c:spPr>
  <c:txPr>
    <a:bodyPr/>
    <a:lstStyle/>
    <a:p>
      <a:pPr>
        <a:defRPr sz="1400" b="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4"/>
            <c:invertIfNegative val="0"/>
            <c:bubble3D val="0"/>
            <c:spPr>
              <a:solidFill>
                <a:srgbClr val="FF0000"/>
              </a:solidFill>
              <a:ln>
                <a:noFill/>
              </a:ln>
              <a:effectLst/>
              <a:sp3d/>
            </c:spPr>
            <c:extLst>
              <c:ext xmlns:c16="http://schemas.microsoft.com/office/drawing/2014/chart" uri="{C3380CC4-5D6E-409C-BE32-E72D297353CC}">
                <c16:uniqueId val="{00000000-AE93-4B38-A249-4F7B253D3832}"/>
              </c:ext>
            </c:extLst>
          </c:dPt>
          <c:dLbls>
            <c:dLbl>
              <c:idx val="14"/>
              <c:tx>
                <c:rich>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r>
                      <a:rPr lang="en-US" altLang="zh-CN" baseline="0" dirty="0">
                        <a:solidFill>
                          <a:srgbClr val="FF0000"/>
                        </a:solidFill>
                      </a:rPr>
                      <a:t>OOM</a:t>
                    </a:r>
                  </a:p>
                </c:rich>
              </c:tx>
              <c:spPr>
                <a:noFill/>
                <a:ln>
                  <a:noFill/>
                </a:ln>
                <a:effectLst/>
              </c:spPr>
              <c:txPr>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93-4B38-A249-4F7B253D3832}"/>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'Known bugs'!$A$21:$A$38</c:f>
              <c:strCache>
                <c:ptCount val="18"/>
                <c:pt idx="0">
                  <c:v>Pattern-MP</c:v>
                </c:pt>
                <c:pt idx="1">
                  <c:v>Pattern-LP</c:v>
                </c:pt>
                <c:pt idx="2">
                  <c:v>Pattern-UP</c:v>
                </c:pt>
                <c:pt idx="3">
                  <c:v>Pattern-MUP</c:v>
                </c:pt>
                <c:pt idx="4">
                  <c:v>Pattern-PUP</c:v>
                </c:pt>
                <c:pt idx="5">
                  <c:v>Pattern-LUP</c:v>
                </c:pt>
                <c:pt idx="6">
                  <c:v>SPARK-16697</c:v>
                </c:pt>
                <c:pt idx="7">
                  <c:v>SPARK-16880</c:v>
                </c:pt>
                <c:pt idx="8">
                  <c:v>SPARK-18356</c:v>
                </c:pt>
                <c:pt idx="9">
                  <c:v>SPARK-1266</c:v>
                </c:pt>
                <c:pt idx="10">
                  <c:v>SPARK-7116</c:v>
                </c:pt>
                <c:pt idx="11">
                  <c:v>SPARK-18608</c:v>
                </c:pt>
                <c:pt idx="12">
                  <c:v>SPARK-2661</c:v>
                </c:pt>
                <c:pt idx="13">
                  <c:v>SPARK-3290</c:v>
                </c:pt>
                <c:pt idx="14">
                  <c:v>SPARK-3918</c:v>
                </c:pt>
                <c:pt idx="15">
                  <c:v>SPARK-7100</c:v>
                </c:pt>
                <c:pt idx="16">
                  <c:v>SPARK-10182</c:v>
                </c:pt>
                <c:pt idx="17">
                  <c:v>SPARK-26006</c:v>
                </c:pt>
              </c:strCache>
            </c:strRef>
          </c:cat>
          <c:val>
            <c:numRef>
              <c:f>'Known bugs'!$B$21:$B$38</c:f>
              <c:numCache>
                <c:formatCode>0.0%</c:formatCode>
                <c:ptCount val="18"/>
                <c:pt idx="0">
                  <c:v>0.2135</c:v>
                </c:pt>
                <c:pt idx="1">
                  <c:v>0.22869999999999999</c:v>
                </c:pt>
                <c:pt idx="2">
                  <c:v>4.48E-2</c:v>
                </c:pt>
                <c:pt idx="3">
                  <c:v>8.6E-3</c:v>
                </c:pt>
                <c:pt idx="4">
                  <c:v>0.35699999999999998</c:v>
                </c:pt>
                <c:pt idx="5">
                  <c:v>2.5000000000000001E-3</c:v>
                </c:pt>
                <c:pt idx="6">
                  <c:v>0.51549999999999996</c:v>
                </c:pt>
                <c:pt idx="7">
                  <c:v>2.3199999999999998E-2</c:v>
                </c:pt>
                <c:pt idx="8">
                  <c:v>7.3000000000000001E-3</c:v>
                </c:pt>
                <c:pt idx="9">
                  <c:v>5.2200000000000003E-2</c:v>
                </c:pt>
                <c:pt idx="10">
                  <c:v>8.9999999999999998E-4</c:v>
                </c:pt>
                <c:pt idx="11">
                  <c:v>0.2326</c:v>
                </c:pt>
                <c:pt idx="12">
                  <c:v>4.5900000000000003E-2</c:v>
                </c:pt>
                <c:pt idx="13">
                  <c:v>1.78E-2</c:v>
                </c:pt>
                <c:pt idx="14">
                  <c:v>0.6</c:v>
                </c:pt>
                <c:pt idx="15">
                  <c:v>5.8700000000000002E-2</c:v>
                </c:pt>
                <c:pt idx="16">
                  <c:v>1.7899999999999999E-2</c:v>
                </c:pt>
                <c:pt idx="17">
                  <c:v>2.07E-2</c:v>
                </c:pt>
              </c:numCache>
            </c:numRef>
          </c:val>
          <c:extLst>
            <c:ext xmlns:c16="http://schemas.microsoft.com/office/drawing/2014/chart" uri="{C3380CC4-5D6E-409C-BE32-E72D297353CC}">
              <c16:uniqueId val="{00000001-AE93-4B38-A249-4F7B253D3832}"/>
            </c:ext>
          </c:extLst>
        </c:ser>
        <c:dLbls>
          <c:showLegendKey val="0"/>
          <c:showVal val="0"/>
          <c:showCatName val="0"/>
          <c:showSerName val="0"/>
          <c:showPercent val="0"/>
          <c:showBubbleSize val="0"/>
        </c:dLbls>
        <c:gapWidth val="150"/>
        <c:shape val="box"/>
        <c:axId val="936775184"/>
        <c:axId val="936776272"/>
        <c:axId val="0"/>
      </c:bar3DChart>
      <c:catAx>
        <c:axId val="93677518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76272"/>
        <c:crosses val="autoZero"/>
        <c:auto val="1"/>
        <c:lblAlgn val="ctr"/>
        <c:lblOffset val="100"/>
        <c:noMultiLvlLbl val="0"/>
      </c:catAx>
      <c:valAx>
        <c:axId val="936776272"/>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75184"/>
        <c:crosses val="autoZero"/>
        <c:crossBetween val="between"/>
      </c:valAx>
      <c:spPr>
        <a:noFill/>
        <a:ln>
          <a:noFill/>
        </a:ln>
        <a:effectLst/>
      </c:spPr>
    </c:plotArea>
    <c:plotVisOnly val="1"/>
    <c:dispBlanksAs val="gap"/>
    <c:showDLblsOverMax val="0"/>
  </c:chart>
  <c:spPr>
    <a:noFill/>
    <a:ln>
      <a:noFill/>
    </a:ln>
    <a:effectLst/>
  </c:spPr>
  <c:txPr>
    <a:bodyPr/>
    <a:lstStyle/>
    <a:p>
      <a:pPr>
        <a:defRPr sz="1400" b="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4"/>
            <c:invertIfNegative val="0"/>
            <c:bubble3D val="0"/>
            <c:spPr>
              <a:solidFill>
                <a:srgbClr val="FF0000"/>
              </a:solidFill>
              <a:ln>
                <a:noFill/>
              </a:ln>
              <a:effectLst/>
              <a:sp3d/>
            </c:spPr>
            <c:extLst>
              <c:ext xmlns:c16="http://schemas.microsoft.com/office/drawing/2014/chart" uri="{C3380CC4-5D6E-409C-BE32-E72D297353CC}">
                <c16:uniqueId val="{00000000-AE93-4B38-A249-4F7B253D3832}"/>
              </c:ext>
            </c:extLst>
          </c:dPt>
          <c:dLbls>
            <c:dLbl>
              <c:idx val="14"/>
              <c:tx>
                <c:rich>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r>
                      <a:rPr lang="en-US" altLang="zh-CN" baseline="0" dirty="0">
                        <a:solidFill>
                          <a:srgbClr val="FF0000"/>
                        </a:solidFill>
                      </a:rPr>
                      <a:t>OOM</a:t>
                    </a:r>
                  </a:p>
                </c:rich>
              </c:tx>
              <c:spPr>
                <a:noFill/>
                <a:ln>
                  <a:noFill/>
                </a:ln>
                <a:effectLst/>
              </c:spPr>
              <c:txPr>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93-4B38-A249-4F7B253D3832}"/>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'Known bugs'!$A$21:$A$38</c:f>
              <c:strCache>
                <c:ptCount val="18"/>
                <c:pt idx="0">
                  <c:v>Pattern-MP</c:v>
                </c:pt>
                <c:pt idx="1">
                  <c:v>Pattern-LP</c:v>
                </c:pt>
                <c:pt idx="2">
                  <c:v>Pattern-UP</c:v>
                </c:pt>
                <c:pt idx="3">
                  <c:v>Pattern-MUP</c:v>
                </c:pt>
                <c:pt idx="4">
                  <c:v>Pattern-PUP</c:v>
                </c:pt>
                <c:pt idx="5">
                  <c:v>Pattern-LUP</c:v>
                </c:pt>
                <c:pt idx="6">
                  <c:v>SPARK-16697</c:v>
                </c:pt>
                <c:pt idx="7">
                  <c:v>SPARK-16880</c:v>
                </c:pt>
                <c:pt idx="8">
                  <c:v>SPARK-18356</c:v>
                </c:pt>
                <c:pt idx="9">
                  <c:v>SPARK-1266</c:v>
                </c:pt>
                <c:pt idx="10">
                  <c:v>SPARK-7116</c:v>
                </c:pt>
                <c:pt idx="11">
                  <c:v>SPARK-18608</c:v>
                </c:pt>
                <c:pt idx="12">
                  <c:v>SPARK-2661</c:v>
                </c:pt>
                <c:pt idx="13">
                  <c:v>SPARK-3290</c:v>
                </c:pt>
                <c:pt idx="14">
                  <c:v>SPARK-3918</c:v>
                </c:pt>
                <c:pt idx="15">
                  <c:v>SPARK-7100</c:v>
                </c:pt>
                <c:pt idx="16">
                  <c:v>SPARK-10182</c:v>
                </c:pt>
                <c:pt idx="17">
                  <c:v>SPARK-26006</c:v>
                </c:pt>
              </c:strCache>
            </c:strRef>
          </c:cat>
          <c:val>
            <c:numRef>
              <c:f>'Known bugs'!$B$21:$B$38</c:f>
              <c:numCache>
                <c:formatCode>0.0%</c:formatCode>
                <c:ptCount val="18"/>
                <c:pt idx="0">
                  <c:v>0.2135</c:v>
                </c:pt>
                <c:pt idx="1">
                  <c:v>0.22869999999999999</c:v>
                </c:pt>
                <c:pt idx="2">
                  <c:v>4.48E-2</c:v>
                </c:pt>
                <c:pt idx="3">
                  <c:v>8.6E-3</c:v>
                </c:pt>
                <c:pt idx="4">
                  <c:v>0.35699999999999998</c:v>
                </c:pt>
                <c:pt idx="5">
                  <c:v>2.5000000000000001E-3</c:v>
                </c:pt>
                <c:pt idx="6">
                  <c:v>0.51549999999999996</c:v>
                </c:pt>
                <c:pt idx="7">
                  <c:v>2.3199999999999998E-2</c:v>
                </c:pt>
                <c:pt idx="8">
                  <c:v>7.3000000000000001E-3</c:v>
                </c:pt>
                <c:pt idx="9">
                  <c:v>5.2200000000000003E-2</c:v>
                </c:pt>
                <c:pt idx="10">
                  <c:v>8.9999999999999998E-4</c:v>
                </c:pt>
                <c:pt idx="11">
                  <c:v>0.2326</c:v>
                </c:pt>
                <c:pt idx="12">
                  <c:v>4.5900000000000003E-2</c:v>
                </c:pt>
                <c:pt idx="13">
                  <c:v>1.78E-2</c:v>
                </c:pt>
                <c:pt idx="14">
                  <c:v>0.6</c:v>
                </c:pt>
                <c:pt idx="15">
                  <c:v>5.8700000000000002E-2</c:v>
                </c:pt>
                <c:pt idx="16">
                  <c:v>1.7899999999999999E-2</c:v>
                </c:pt>
                <c:pt idx="17">
                  <c:v>2.07E-2</c:v>
                </c:pt>
              </c:numCache>
            </c:numRef>
          </c:val>
          <c:extLst>
            <c:ext xmlns:c16="http://schemas.microsoft.com/office/drawing/2014/chart" uri="{C3380CC4-5D6E-409C-BE32-E72D297353CC}">
              <c16:uniqueId val="{00000001-AE93-4B38-A249-4F7B253D3832}"/>
            </c:ext>
          </c:extLst>
        </c:ser>
        <c:dLbls>
          <c:showLegendKey val="0"/>
          <c:showVal val="0"/>
          <c:showCatName val="0"/>
          <c:showSerName val="0"/>
          <c:showPercent val="0"/>
          <c:showBubbleSize val="0"/>
        </c:dLbls>
        <c:gapWidth val="150"/>
        <c:shape val="box"/>
        <c:axId val="936765936"/>
        <c:axId val="936767024"/>
        <c:axId val="0"/>
      </c:bar3DChart>
      <c:catAx>
        <c:axId val="93676593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67024"/>
        <c:crosses val="autoZero"/>
        <c:auto val="1"/>
        <c:lblAlgn val="ctr"/>
        <c:lblOffset val="100"/>
        <c:noMultiLvlLbl val="0"/>
      </c:catAx>
      <c:valAx>
        <c:axId val="936767024"/>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65936"/>
        <c:crosses val="autoZero"/>
        <c:crossBetween val="between"/>
      </c:valAx>
      <c:spPr>
        <a:noFill/>
        <a:ln>
          <a:noFill/>
        </a:ln>
        <a:effectLst/>
      </c:spPr>
    </c:plotArea>
    <c:plotVisOnly val="1"/>
    <c:dispBlanksAs val="gap"/>
    <c:showDLblsOverMax val="0"/>
  </c:chart>
  <c:spPr>
    <a:noFill/>
    <a:ln>
      <a:noFill/>
    </a:ln>
    <a:effectLst/>
  </c:spPr>
  <c:txPr>
    <a:bodyPr/>
    <a:lstStyle/>
    <a:p>
      <a:pPr>
        <a:defRPr sz="1400" b="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spPr>
            <a:solidFill>
              <a:schemeClr val="accent1"/>
            </a:solidFill>
            <a:ln>
              <a:noFill/>
            </a:ln>
            <a:effectLst/>
            <a:sp3d/>
          </c:spPr>
          <c:invertIfNegative val="0"/>
          <c:dPt>
            <c:idx val="14"/>
            <c:invertIfNegative val="0"/>
            <c:bubble3D val="0"/>
            <c:spPr>
              <a:solidFill>
                <a:srgbClr val="FF0000"/>
              </a:solidFill>
              <a:ln>
                <a:noFill/>
              </a:ln>
              <a:effectLst/>
              <a:sp3d/>
            </c:spPr>
            <c:extLst>
              <c:ext xmlns:c16="http://schemas.microsoft.com/office/drawing/2014/chart" uri="{C3380CC4-5D6E-409C-BE32-E72D297353CC}">
                <c16:uniqueId val="{00000000-AE93-4B38-A249-4F7B253D3832}"/>
              </c:ext>
            </c:extLst>
          </c:dPt>
          <c:dLbls>
            <c:dLbl>
              <c:idx val="14"/>
              <c:tx>
                <c:rich>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r>
                      <a:rPr lang="en-US" altLang="zh-CN" baseline="0" dirty="0">
                        <a:solidFill>
                          <a:srgbClr val="FF0000"/>
                        </a:solidFill>
                      </a:rPr>
                      <a:t>OOM</a:t>
                    </a:r>
                  </a:p>
                </c:rich>
              </c:tx>
              <c:spPr>
                <a:noFill/>
                <a:ln>
                  <a:noFill/>
                </a:ln>
                <a:effectLst/>
              </c:spPr>
              <c:txPr>
                <a:bodyPr rot="0" spcFirstLastPara="1" vertOverflow="ellipsis" vert="horz" wrap="square" anchor="ctr" anchorCtr="1"/>
                <a:lstStyle/>
                <a:p>
                  <a:pPr>
                    <a:defRPr sz="1400" b="0" i="0" u="none" strike="noStrike" kern="1200" baseline="0">
                      <a:solidFill>
                        <a:srgbClr val="C00000"/>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E93-4B38-A249-4F7B253D3832}"/>
                </c:ext>
              </c:extLst>
            </c:dLbl>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'Known bugs'!$A$21:$A$38</c:f>
              <c:strCache>
                <c:ptCount val="18"/>
                <c:pt idx="0">
                  <c:v>Pattern-MP</c:v>
                </c:pt>
                <c:pt idx="1">
                  <c:v>Pattern-LP</c:v>
                </c:pt>
                <c:pt idx="2">
                  <c:v>Pattern-UP</c:v>
                </c:pt>
                <c:pt idx="3">
                  <c:v>Pattern-MUP</c:v>
                </c:pt>
                <c:pt idx="4">
                  <c:v>Pattern-PUP</c:v>
                </c:pt>
                <c:pt idx="5">
                  <c:v>Pattern-LUP</c:v>
                </c:pt>
                <c:pt idx="6">
                  <c:v>SPARK-16697</c:v>
                </c:pt>
                <c:pt idx="7">
                  <c:v>SPARK-16880</c:v>
                </c:pt>
                <c:pt idx="8">
                  <c:v>SPARK-18356</c:v>
                </c:pt>
                <c:pt idx="9">
                  <c:v>SPARK-1266</c:v>
                </c:pt>
                <c:pt idx="10">
                  <c:v>SPARK-7116</c:v>
                </c:pt>
                <c:pt idx="11">
                  <c:v>SPARK-18608</c:v>
                </c:pt>
                <c:pt idx="12">
                  <c:v>SPARK-2661</c:v>
                </c:pt>
                <c:pt idx="13">
                  <c:v>SPARK-3290</c:v>
                </c:pt>
                <c:pt idx="14">
                  <c:v>SPARK-3918</c:v>
                </c:pt>
                <c:pt idx="15">
                  <c:v>SPARK-7100</c:v>
                </c:pt>
                <c:pt idx="16">
                  <c:v>SPARK-10182</c:v>
                </c:pt>
                <c:pt idx="17">
                  <c:v>SPARK-26006</c:v>
                </c:pt>
              </c:strCache>
            </c:strRef>
          </c:cat>
          <c:val>
            <c:numRef>
              <c:f>'Known bugs'!$B$21:$B$38</c:f>
              <c:numCache>
                <c:formatCode>0.0%</c:formatCode>
                <c:ptCount val="18"/>
                <c:pt idx="0">
                  <c:v>0.2135</c:v>
                </c:pt>
                <c:pt idx="1">
                  <c:v>0.22869999999999999</c:v>
                </c:pt>
                <c:pt idx="2">
                  <c:v>4.48E-2</c:v>
                </c:pt>
                <c:pt idx="3">
                  <c:v>8.6E-3</c:v>
                </c:pt>
                <c:pt idx="4">
                  <c:v>0.35699999999999998</c:v>
                </c:pt>
                <c:pt idx="5">
                  <c:v>2.5000000000000001E-3</c:v>
                </c:pt>
                <c:pt idx="6">
                  <c:v>0.51549999999999996</c:v>
                </c:pt>
                <c:pt idx="7">
                  <c:v>2.3199999999999998E-2</c:v>
                </c:pt>
                <c:pt idx="8">
                  <c:v>7.3000000000000001E-3</c:v>
                </c:pt>
                <c:pt idx="9">
                  <c:v>5.2200000000000003E-2</c:v>
                </c:pt>
                <c:pt idx="10">
                  <c:v>8.9999999999999998E-4</c:v>
                </c:pt>
                <c:pt idx="11">
                  <c:v>0.2326</c:v>
                </c:pt>
                <c:pt idx="12">
                  <c:v>4.5900000000000003E-2</c:v>
                </c:pt>
                <c:pt idx="13">
                  <c:v>1.78E-2</c:v>
                </c:pt>
                <c:pt idx="14">
                  <c:v>0.6</c:v>
                </c:pt>
                <c:pt idx="15">
                  <c:v>5.8700000000000002E-2</c:v>
                </c:pt>
                <c:pt idx="16">
                  <c:v>1.7899999999999999E-2</c:v>
                </c:pt>
                <c:pt idx="17">
                  <c:v>2.07E-2</c:v>
                </c:pt>
              </c:numCache>
            </c:numRef>
          </c:val>
          <c:extLst>
            <c:ext xmlns:c16="http://schemas.microsoft.com/office/drawing/2014/chart" uri="{C3380CC4-5D6E-409C-BE32-E72D297353CC}">
              <c16:uniqueId val="{00000001-AE93-4B38-A249-4F7B253D3832}"/>
            </c:ext>
          </c:extLst>
        </c:ser>
        <c:dLbls>
          <c:showLegendKey val="0"/>
          <c:showVal val="0"/>
          <c:showCatName val="0"/>
          <c:showSerName val="0"/>
          <c:showPercent val="0"/>
          <c:showBubbleSize val="0"/>
        </c:dLbls>
        <c:gapWidth val="150"/>
        <c:shape val="box"/>
        <c:axId val="936770288"/>
        <c:axId val="936762128"/>
        <c:axId val="0"/>
      </c:bar3DChart>
      <c:catAx>
        <c:axId val="9367702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62128"/>
        <c:crosses val="autoZero"/>
        <c:auto val="1"/>
        <c:lblAlgn val="ctr"/>
        <c:lblOffset val="100"/>
        <c:noMultiLvlLbl val="0"/>
      </c:catAx>
      <c:valAx>
        <c:axId val="936762128"/>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zh-CN"/>
          </a:p>
        </c:txPr>
        <c:crossAx val="936770288"/>
        <c:crosses val="autoZero"/>
        <c:crossBetween val="between"/>
      </c:valAx>
      <c:spPr>
        <a:noFill/>
        <a:ln>
          <a:noFill/>
        </a:ln>
        <a:effectLst/>
      </c:spPr>
    </c:plotArea>
    <c:plotVisOnly val="1"/>
    <c:dispBlanksAs val="gap"/>
    <c:showDLblsOverMax val="0"/>
  </c:chart>
  <c:spPr>
    <a:noFill/>
    <a:ln>
      <a:noFill/>
    </a:ln>
    <a:effectLst/>
  </c:spPr>
  <c:txPr>
    <a:bodyPr/>
    <a:lstStyle/>
    <a:p>
      <a:pPr>
        <a:defRPr sz="1400" b="0">
          <a:solidFill>
            <a:schemeClr val="tx1"/>
          </a:solidFill>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0962FE-AC96-4869-8358-8D60AA9B6518}" type="datetimeFigureOut">
              <a:rPr lang="zh-CN" altLang="en-US" smtClean="0"/>
              <a:t>2020/9/4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41362-83C0-4C36-AE65-57072907960F}" type="slidenum">
              <a:rPr lang="zh-CN" altLang="en-US" smtClean="0"/>
              <a:t>‹#›</a:t>
            </a:fld>
            <a:endParaRPr lang="zh-CN" altLang="en-US"/>
          </a:p>
        </p:txBody>
      </p:sp>
    </p:spTree>
    <p:extLst>
      <p:ext uri="{BB962C8B-B14F-4D97-AF65-F5344CB8AC3E}">
        <p14:creationId xmlns:p14="http://schemas.microsoft.com/office/powerpoint/2010/main" val="1676591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Hi, everyone.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I’m Dong Wang, from University of Chinese Academy of Sciences. Today I’m here to present our work about detecting cache-related bugs in Spark applications.</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a:t>
            </a:fld>
            <a:endParaRPr lang="zh-CN" altLang="en-US"/>
          </a:p>
        </p:txBody>
      </p:sp>
    </p:spTree>
    <p:extLst>
      <p:ext uri="{BB962C8B-B14F-4D97-AF65-F5344CB8AC3E}">
        <p14:creationId xmlns:p14="http://schemas.microsoft.com/office/powerpoint/2010/main" val="3684340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After A1, w</a:t>
            </a:r>
            <a:r>
              <a:rPr lang="en-US" altLang="zh-CN" sz="1200" kern="1200" dirty="0">
                <a:solidFill>
                  <a:schemeClr val="tx1"/>
                </a:solidFill>
                <a:effectLst/>
                <a:latin typeface="+mn-lt"/>
                <a:ea typeface="+mn-ea"/>
                <a:cs typeface="+mn-cs"/>
              </a:rPr>
              <a:t>ords</a:t>
            </a:r>
            <a:r>
              <a:rPr lang="en-US" altLang="zh-CN" sz="1200" kern="1200" baseline="0" dirty="0">
                <a:solidFill>
                  <a:schemeClr val="tx1"/>
                </a:solidFill>
                <a:effectLst/>
                <a:latin typeface="+mn-lt"/>
                <a:ea typeface="+mn-ea"/>
                <a:cs typeface="+mn-cs"/>
              </a:rPr>
              <a:t> is still in memory.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When the second action executes, A2 can directly use persisted words and avoid duplicated computation.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10</a:t>
            </a:fld>
            <a:endParaRPr lang="zh-CN" altLang="en-US"/>
          </a:p>
        </p:txBody>
      </p:sp>
    </p:spTree>
    <p:extLst>
      <p:ext uri="{BB962C8B-B14F-4D97-AF65-F5344CB8AC3E}">
        <p14:creationId xmlns:p14="http://schemas.microsoft.com/office/powerpoint/2010/main" val="4236287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If an</a:t>
            </a:r>
            <a:r>
              <a:rPr lang="en-US" altLang="zh-CN" sz="1200" kern="1200" baseline="0" dirty="0">
                <a:solidFill>
                  <a:schemeClr val="tx1"/>
                </a:solidFill>
                <a:effectLst/>
                <a:latin typeface="+mn-lt"/>
                <a:ea typeface="+mn-ea"/>
                <a:cs typeface="+mn-cs"/>
              </a:rPr>
              <a:t> RDD is used by multiple actions and not properly persisted</a:t>
            </a:r>
            <a:r>
              <a:rPr lang="en-US" altLang="zh-CN" sz="1200" kern="1200" dirty="0">
                <a:solidFill>
                  <a:schemeClr val="tx1"/>
                </a:solidFill>
                <a:effectLst/>
                <a:latin typeface="+mn-lt"/>
                <a:ea typeface="+mn-ea"/>
                <a:cs typeface="+mn-cs"/>
              </a:rPr>
              <a:t>, a missing persist</a:t>
            </a:r>
            <a:r>
              <a:rPr lang="en-US" altLang="zh-CN" sz="1200" kern="1200" baseline="0" dirty="0">
                <a:solidFill>
                  <a:schemeClr val="tx1"/>
                </a:solidFill>
                <a:effectLst/>
                <a:latin typeface="+mn-lt"/>
                <a:ea typeface="+mn-ea"/>
                <a:cs typeface="+mn-cs"/>
              </a:rPr>
              <a:t> bug occurs.</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Missing persist bugs cause duplicated computation on</a:t>
            </a:r>
            <a:r>
              <a:rPr lang="en-US" altLang="zh-CN" sz="1200" kern="1200" baseline="0" dirty="0">
                <a:solidFill>
                  <a:schemeClr val="tx1"/>
                </a:solidFill>
                <a:effectLst/>
                <a:latin typeface="+mn-lt"/>
                <a:ea typeface="+mn-ea"/>
                <a:cs typeface="+mn-cs"/>
              </a:rPr>
              <a:t> RDDs</a:t>
            </a:r>
            <a:r>
              <a:rPr lang="en-US" altLang="zh-CN" sz="1200" kern="1200" dirty="0">
                <a:solidFill>
                  <a:schemeClr val="tx1"/>
                </a:solidFill>
                <a:effectLst/>
                <a:latin typeface="+mn-lt"/>
                <a:ea typeface="+mn-ea"/>
                <a:cs typeface="+mn-cs"/>
              </a:rPr>
              <a:t>, thus introducing large performance degradation.</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11</a:t>
            </a:fld>
            <a:endParaRPr lang="zh-CN" altLang="en-US"/>
          </a:p>
        </p:txBody>
      </p:sp>
    </p:spTree>
    <p:extLst>
      <p:ext uri="{BB962C8B-B14F-4D97-AF65-F5344CB8AC3E}">
        <p14:creationId xmlns:p14="http://schemas.microsoft.com/office/powerpoint/2010/main" val="45959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However, persist API cannot be used casually, because persisted</a:t>
            </a:r>
            <a:r>
              <a:rPr lang="en-US" altLang="zh-CN" sz="1200" kern="1200" baseline="0" dirty="0">
                <a:solidFill>
                  <a:schemeClr val="tx1"/>
                </a:solidFill>
                <a:effectLst/>
                <a:latin typeface="+mn-lt"/>
                <a:ea typeface="+mn-ea"/>
                <a:cs typeface="+mn-cs"/>
              </a:rPr>
              <a:t> RDDs can usually occupy large memory</a:t>
            </a:r>
            <a:r>
              <a:rPr lang="en-US" altLang="zh-CN" sz="1200" kern="1200" dirty="0">
                <a:solidFill>
                  <a:schemeClr val="tx1"/>
                </a:solidFill>
                <a:effectLst/>
                <a:latin typeface="+mn-lt"/>
                <a:ea typeface="+mn-ea"/>
                <a:cs typeface="+mn-cs"/>
              </a:rPr>
              <a:t>.</a:t>
            </a:r>
            <a:r>
              <a:rPr lang="en-US" altLang="zh-CN" sz="1200" kern="1200" baseline="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Thus, </a:t>
            </a:r>
            <a:r>
              <a:rPr lang="en-US" altLang="zh-CN" b="0" dirty="0"/>
              <a:t>If an RDD is persisted, but never used in following actions, an unnecessary persist bug occurs.</a:t>
            </a:r>
            <a:endParaRPr lang="en-US" altLang="zh-CN" sz="1200" kern="1200" baseline="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Like this example, both data and words are persisted</a:t>
            </a:r>
            <a:r>
              <a:rPr lang="en-US" altLang="zh-CN" sz="1200" kern="1200" baseline="0" dirty="0">
                <a:solidFill>
                  <a:schemeClr val="tx1"/>
                </a:solidFill>
                <a:effectLst/>
                <a:latin typeface="+mn-lt"/>
                <a:ea typeface="+mn-ea"/>
                <a:cs typeface="+mn-cs"/>
              </a:rPr>
              <a:t> in A1</a:t>
            </a:r>
            <a:r>
              <a:rPr lang="en-US" altLang="zh-CN" sz="1200" kern="1200" dirty="0">
                <a:solidFill>
                  <a:schemeClr val="tx1"/>
                </a:solidFill>
                <a:effectLst/>
                <a:latin typeface="+mn-lt"/>
                <a:ea typeface="+mn-ea"/>
                <a:cs typeface="+mn-cs"/>
              </a:rPr>
              <a:t>. </a:t>
            </a:r>
          </a:p>
          <a:p>
            <a:r>
              <a:rPr lang="en-US" altLang="zh-CN" sz="1200" kern="1200" dirty="0">
                <a:solidFill>
                  <a:schemeClr val="tx1"/>
                </a:solidFill>
                <a:effectLst/>
                <a:latin typeface="+mn-lt"/>
                <a:ea typeface="+mn-ea"/>
                <a:cs typeface="+mn-cs"/>
              </a:rPr>
              <a:t>But the</a:t>
            </a:r>
            <a:r>
              <a:rPr lang="en-US" altLang="zh-CN" sz="1200" kern="1200" baseline="0" dirty="0">
                <a:solidFill>
                  <a:schemeClr val="tx1"/>
                </a:solidFill>
                <a:effectLst/>
                <a:latin typeface="+mn-lt"/>
                <a:ea typeface="+mn-ea"/>
                <a:cs typeface="+mn-cs"/>
              </a:rPr>
              <a:t> second job </a:t>
            </a:r>
            <a:r>
              <a:rPr lang="en-US" altLang="zh-CN" sz="1200" kern="1200" dirty="0">
                <a:solidFill>
                  <a:schemeClr val="tx1"/>
                </a:solidFill>
                <a:effectLst/>
                <a:latin typeface="+mn-lt"/>
                <a:ea typeface="+mn-ea"/>
                <a:cs typeface="+mn-cs"/>
              </a:rPr>
              <a:t>A2 directly uses words to execute</a:t>
            </a:r>
            <a:r>
              <a:rPr lang="en-US" altLang="zh-CN" sz="1200" kern="1200">
                <a:solidFill>
                  <a:schemeClr val="tx1"/>
                </a:solidFill>
                <a:effectLst/>
                <a:latin typeface="+mn-lt"/>
                <a:ea typeface="+mn-ea"/>
                <a:cs typeface="+mn-cs"/>
              </a:rPr>
              <a:t>. </a:t>
            </a:r>
          </a:p>
          <a:p>
            <a:r>
              <a:rPr lang="en-US" altLang="zh-CN" sz="1200" kern="1200">
                <a:solidFill>
                  <a:schemeClr val="tx1"/>
                </a:solidFill>
                <a:effectLst/>
                <a:latin typeface="+mn-lt"/>
                <a:ea typeface="+mn-ea"/>
                <a:cs typeface="+mn-cs"/>
              </a:rPr>
              <a:t>Data </a:t>
            </a:r>
            <a:r>
              <a:rPr lang="en-US" altLang="zh-CN" sz="1200" kern="1200" dirty="0">
                <a:solidFill>
                  <a:schemeClr val="tx1"/>
                </a:solidFill>
                <a:effectLst/>
                <a:latin typeface="+mn-lt"/>
                <a:ea typeface="+mn-ea"/>
                <a:cs typeface="+mn-cs"/>
              </a:rPr>
              <a:t>is persisted</a:t>
            </a:r>
            <a:r>
              <a:rPr lang="en-US" altLang="zh-CN" sz="1200" kern="1200" baseline="0" dirty="0">
                <a:solidFill>
                  <a:schemeClr val="tx1"/>
                </a:solidFill>
                <a:effectLst/>
                <a:latin typeface="+mn-lt"/>
                <a:ea typeface="+mn-ea"/>
                <a:cs typeface="+mn-cs"/>
              </a:rPr>
              <a:t> but not used, s</a:t>
            </a:r>
            <a:r>
              <a:rPr lang="en-US" altLang="zh-CN" sz="1200" kern="1200" dirty="0">
                <a:solidFill>
                  <a:schemeClr val="tx1"/>
                </a:solidFill>
                <a:effectLst/>
                <a:latin typeface="+mn-lt"/>
                <a:ea typeface="+mn-ea"/>
                <a:cs typeface="+mn-cs"/>
              </a:rPr>
              <a:t>o caching data is unnecessary.</a:t>
            </a:r>
          </a:p>
          <a:p>
            <a:r>
              <a:rPr lang="en-US" altLang="zh-CN" sz="1200" kern="1200" dirty="0">
                <a:solidFill>
                  <a:schemeClr val="tx1"/>
                </a:solidFill>
                <a:effectLst/>
                <a:latin typeface="+mn-lt"/>
                <a:ea typeface="+mn-ea"/>
                <a:cs typeface="+mn-cs"/>
              </a:rPr>
              <a:t>Unnecessary persist</a:t>
            </a:r>
            <a:r>
              <a:rPr lang="en-US" altLang="zh-CN" sz="1200" kern="1200" baseline="0" dirty="0">
                <a:solidFill>
                  <a:schemeClr val="tx1"/>
                </a:solidFill>
                <a:effectLst/>
                <a:latin typeface="+mn-lt"/>
                <a:ea typeface="+mn-ea"/>
                <a:cs typeface="+mn-cs"/>
              </a:rPr>
              <a:t> bug can cause memory waste.</a:t>
            </a:r>
            <a:endParaRPr lang="en-US" altLang="zh-CN"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12</a:t>
            </a:fld>
            <a:endParaRPr lang="zh-CN" altLang="en-US"/>
          </a:p>
        </p:txBody>
      </p:sp>
    </p:spTree>
    <p:extLst>
      <p:ext uri="{BB962C8B-B14F-4D97-AF65-F5344CB8AC3E}">
        <p14:creationId xmlns:p14="http://schemas.microsoft.com/office/powerpoint/2010/main" val="1377865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Persisted RDDs should be released when no</a:t>
            </a:r>
            <a:r>
              <a:rPr lang="en-US" altLang="zh-CN" b="0" baseline="0" dirty="0"/>
              <a:t> actions use it any more. Spark provides API </a:t>
            </a:r>
            <a:r>
              <a:rPr lang="en-US" altLang="zh-CN" b="0" baseline="0" dirty="0" err="1"/>
              <a:t>unpersist</a:t>
            </a:r>
            <a:r>
              <a:rPr lang="en-US" altLang="zh-CN" b="0" baseline="0" dirty="0"/>
              <a:t> to release persisted RDDs.</a:t>
            </a:r>
          </a:p>
          <a:p>
            <a:r>
              <a:rPr lang="en-US" altLang="zh-CN" b="0" baseline="0" dirty="0"/>
              <a:t>In this example, persisted RDD is used by A2.</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13</a:t>
            </a:fld>
            <a:endParaRPr lang="zh-CN" altLang="en-US"/>
          </a:p>
        </p:txBody>
      </p:sp>
    </p:spTree>
    <p:extLst>
      <p:ext uri="{BB962C8B-B14F-4D97-AF65-F5344CB8AC3E}">
        <p14:creationId xmlns:p14="http://schemas.microsoft.com/office/powerpoint/2010/main" val="20532853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baseline="0" dirty="0"/>
              <a:t>But it is not used by the following actions, such as A3 and A4.</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14</a:t>
            </a:fld>
            <a:endParaRPr lang="zh-CN" altLang="en-US"/>
          </a:p>
        </p:txBody>
      </p:sp>
    </p:spTree>
    <p:extLst>
      <p:ext uri="{BB962C8B-B14F-4D97-AF65-F5344CB8AC3E}">
        <p14:creationId xmlns:p14="http://schemas.microsoft.com/office/powerpoint/2010/main" val="919836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baseline="0" dirty="0"/>
              <a:t>So it should be </a:t>
            </a:r>
            <a:r>
              <a:rPr lang="en-US" altLang="zh-CN" b="0" baseline="0" dirty="0" err="1"/>
              <a:t>unpersisted</a:t>
            </a:r>
            <a:r>
              <a:rPr lang="en-US" altLang="zh-CN" b="0" baseline="0" dirty="0"/>
              <a:t> before A3.</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15</a:t>
            </a:fld>
            <a:endParaRPr lang="zh-CN" altLang="en-US"/>
          </a:p>
        </p:txBody>
      </p:sp>
    </p:spTree>
    <p:extLst>
      <p:ext uri="{BB962C8B-B14F-4D97-AF65-F5344CB8AC3E}">
        <p14:creationId xmlns:p14="http://schemas.microsoft.com/office/powerpoint/2010/main" val="334687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If</a:t>
            </a:r>
            <a:r>
              <a:rPr lang="en-US" altLang="zh-CN" b="0" baseline="0" dirty="0"/>
              <a:t> persisted words is not released, it is a missing </a:t>
            </a:r>
            <a:r>
              <a:rPr lang="en-US" altLang="zh-CN" b="0" baseline="0" dirty="0" err="1"/>
              <a:t>unpersist</a:t>
            </a:r>
            <a:r>
              <a:rPr lang="en-US" altLang="zh-CN" b="0" baseline="0" dirty="0"/>
              <a:t> bug </a:t>
            </a:r>
          </a:p>
          <a:p>
            <a:r>
              <a:rPr lang="en-US" altLang="zh-CN" b="0" baseline="0" dirty="0"/>
              <a:t>and causes memory waste. </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16</a:t>
            </a:fld>
            <a:endParaRPr lang="zh-CN" altLang="en-US"/>
          </a:p>
        </p:txBody>
      </p:sp>
    </p:spTree>
    <p:extLst>
      <p:ext uri="{BB962C8B-B14F-4D97-AF65-F5344CB8AC3E}">
        <p14:creationId xmlns:p14="http://schemas.microsoft.com/office/powerpoint/2010/main" val="11530536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Misusing</a:t>
            </a:r>
            <a:r>
              <a:rPr lang="en-US" altLang="zh-CN" b="0" baseline="0" dirty="0"/>
              <a:t> </a:t>
            </a:r>
            <a:r>
              <a:rPr lang="en-US" altLang="zh-CN" b="0" baseline="0" dirty="0" err="1"/>
              <a:t>unpersist</a:t>
            </a:r>
            <a:r>
              <a:rPr lang="en-US" altLang="zh-CN" b="0" baseline="0" dirty="0"/>
              <a:t> operation at wrong positions can also introduce bugs.</a:t>
            </a:r>
          </a:p>
          <a:p>
            <a:r>
              <a:rPr lang="en-US" altLang="zh-CN" i="0" baseline="0" dirty="0"/>
              <a:t>A persisted RDD should be released timely when not used any more.</a:t>
            </a:r>
            <a:endParaRPr lang="en-US" altLang="zh-CN" i="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17</a:t>
            </a:fld>
            <a:endParaRPr lang="zh-CN" altLang="en-US"/>
          </a:p>
        </p:txBody>
      </p:sp>
    </p:spTree>
    <p:extLst>
      <p:ext uri="{BB962C8B-B14F-4D97-AF65-F5344CB8AC3E}">
        <p14:creationId xmlns:p14="http://schemas.microsoft.com/office/powerpoint/2010/main" val="34205853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For</a:t>
            </a:r>
            <a:r>
              <a:rPr lang="en-US" altLang="zh-CN" b="0" baseline="0" dirty="0"/>
              <a:t> example, p</a:t>
            </a:r>
            <a:r>
              <a:rPr lang="en-US" altLang="zh-CN" b="0" dirty="0"/>
              <a:t>ersisted</a:t>
            </a:r>
            <a:r>
              <a:rPr lang="en-US" altLang="zh-CN" b="0" baseline="0" dirty="0"/>
              <a:t> words is last used by A2, so it should be </a:t>
            </a:r>
            <a:r>
              <a:rPr lang="en-US" altLang="zh-CN" b="0" baseline="0" dirty="0" err="1"/>
              <a:t>unpersisted</a:t>
            </a:r>
            <a:r>
              <a:rPr lang="en-US" altLang="zh-CN" b="0" baseline="0" dirty="0"/>
              <a:t> after A2.</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18</a:t>
            </a:fld>
            <a:endParaRPr lang="zh-CN" altLang="en-US"/>
          </a:p>
        </p:txBody>
      </p:sp>
    </p:spTree>
    <p:extLst>
      <p:ext uri="{BB962C8B-B14F-4D97-AF65-F5344CB8AC3E}">
        <p14:creationId xmlns:p14="http://schemas.microsoft.com/office/powerpoint/2010/main" val="1529254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If</a:t>
            </a:r>
            <a:r>
              <a:rPr lang="en-US" altLang="zh-CN" i="0" baseline="0" dirty="0"/>
              <a:t> a persisted RDD is </a:t>
            </a:r>
            <a:r>
              <a:rPr lang="en-US" altLang="zh-CN" i="0" baseline="0" dirty="0" err="1"/>
              <a:t>unpersisted</a:t>
            </a:r>
            <a:r>
              <a:rPr lang="en-US" altLang="zh-CN" i="0" baseline="0" dirty="0"/>
              <a:t> before the actions that will use it, a premature </a:t>
            </a:r>
            <a:r>
              <a:rPr lang="en-US" altLang="zh-CN" i="0" baseline="0" dirty="0" err="1"/>
              <a:t>unpersist</a:t>
            </a:r>
            <a:r>
              <a:rPr lang="en-US" altLang="zh-CN" i="0" baseline="0" dirty="0"/>
              <a:t> bug occurs.</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19</a:t>
            </a:fld>
            <a:endParaRPr lang="zh-CN" altLang="en-US"/>
          </a:p>
        </p:txBody>
      </p:sp>
    </p:spTree>
    <p:extLst>
      <p:ext uri="{BB962C8B-B14F-4D97-AF65-F5344CB8AC3E}">
        <p14:creationId xmlns:p14="http://schemas.microsoft.com/office/powerpoint/2010/main" val="3049916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Spark is one of the most popular big data processing systems, and widely used in many big Internet companies, e.g., Facebook, </a:t>
            </a:r>
            <a:r>
              <a:rPr lang="en-US" altLang="zh-CN" sz="1200" kern="1200" dirty="0" err="1">
                <a:solidFill>
                  <a:schemeClr val="tx1"/>
                </a:solidFill>
                <a:effectLst/>
                <a:latin typeface="+mn-lt"/>
                <a:ea typeface="+mn-ea"/>
                <a:cs typeface="+mn-cs"/>
              </a:rPr>
              <a:t>Alibaba</a:t>
            </a:r>
            <a:r>
              <a:rPr lang="en-US" altLang="zh-CN" sz="1200" kern="1200" dirty="0">
                <a:solidFill>
                  <a:schemeClr val="tx1"/>
                </a:solidFill>
                <a:effectLst/>
                <a:latin typeface="+mn-lt"/>
                <a:ea typeface="+mn-ea"/>
                <a:cs typeface="+mn-cs"/>
              </a:rPr>
              <a:t> and eBay.</a:t>
            </a:r>
          </a:p>
          <a:p>
            <a:r>
              <a:rPr lang="en-US" altLang="zh-CN" sz="1200" kern="1200" dirty="0">
                <a:solidFill>
                  <a:schemeClr val="tx1"/>
                </a:solidFill>
                <a:effectLst/>
                <a:latin typeface="+mn-lt"/>
                <a:ea typeface="+mn-ea"/>
                <a:cs typeface="+mn-cs"/>
              </a:rPr>
              <a:t>There are also many popular applications built on Spark, such as GraphX, MLlib and Spark SQL.</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a:t>
            </a:fld>
            <a:endParaRPr lang="zh-CN" altLang="en-US"/>
          </a:p>
        </p:txBody>
      </p:sp>
    </p:spTree>
    <p:extLst>
      <p:ext uri="{BB962C8B-B14F-4D97-AF65-F5344CB8AC3E}">
        <p14:creationId xmlns:p14="http://schemas.microsoft.com/office/powerpoint/2010/main" val="29322926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We consider</a:t>
            </a:r>
            <a:r>
              <a:rPr lang="en-US" altLang="zh-CN" i="0" baseline="0" dirty="0"/>
              <a:t> a premature </a:t>
            </a:r>
            <a:r>
              <a:rPr lang="en-US" altLang="zh-CN" i="0" baseline="0" dirty="0" err="1"/>
              <a:t>unpersist</a:t>
            </a:r>
            <a:r>
              <a:rPr lang="en-US" altLang="zh-CN" i="0" baseline="0" dirty="0"/>
              <a:t> bug example. RDD words is persisted in A1.</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20</a:t>
            </a:fld>
            <a:endParaRPr lang="zh-CN" altLang="en-US"/>
          </a:p>
        </p:txBody>
      </p:sp>
    </p:spTree>
    <p:extLst>
      <p:ext uri="{BB962C8B-B14F-4D97-AF65-F5344CB8AC3E}">
        <p14:creationId xmlns:p14="http://schemas.microsoft.com/office/powerpoint/2010/main" val="29815617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After A1, words is still in memory due to the persist operation.</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21</a:t>
            </a:fld>
            <a:endParaRPr lang="zh-CN" altLang="en-US"/>
          </a:p>
        </p:txBody>
      </p:sp>
    </p:spTree>
    <p:extLst>
      <p:ext uri="{BB962C8B-B14F-4D97-AF65-F5344CB8AC3E}">
        <p14:creationId xmlns:p14="http://schemas.microsoft.com/office/powerpoint/2010/main" val="1458335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However,</a:t>
            </a:r>
            <a:r>
              <a:rPr lang="en-US" altLang="zh-CN" i="0" baseline="0" dirty="0"/>
              <a:t> an </a:t>
            </a:r>
            <a:r>
              <a:rPr lang="en-US" altLang="zh-CN" i="0" baseline="0" dirty="0" err="1"/>
              <a:t>unpersist</a:t>
            </a:r>
            <a:r>
              <a:rPr lang="en-US" altLang="zh-CN" i="0" baseline="0" dirty="0"/>
              <a:t> operation remove it from memory</a:t>
            </a:r>
            <a:r>
              <a:rPr lang="en-US" altLang="zh-CN" b="0" dirty="0"/>
              <a:t>.</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22</a:t>
            </a:fld>
            <a:endParaRPr lang="zh-CN" altLang="en-US"/>
          </a:p>
        </p:txBody>
      </p:sp>
    </p:spTree>
    <p:extLst>
      <p:ext uri="{BB962C8B-B14F-4D97-AF65-F5344CB8AC3E}">
        <p14:creationId xmlns:p14="http://schemas.microsoft.com/office/powerpoint/2010/main" val="50790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Then</a:t>
            </a:r>
            <a:r>
              <a:rPr lang="en-US" altLang="zh-CN" b="0" baseline="0" dirty="0"/>
              <a:t> when A2 executes, words and data are recomputed again.</a:t>
            </a:r>
          </a:p>
          <a:p>
            <a:r>
              <a:rPr lang="en-US" altLang="zh-CN" b="0" baseline="0" dirty="0"/>
              <a:t>So premature </a:t>
            </a:r>
            <a:r>
              <a:rPr lang="en-US" altLang="zh-CN" b="0" baseline="0" dirty="0" err="1"/>
              <a:t>unpersist</a:t>
            </a:r>
            <a:r>
              <a:rPr lang="en-US" altLang="zh-CN" b="0" baseline="0" dirty="0"/>
              <a:t> can cause duplicated computation and introduce performance degradation.</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23</a:t>
            </a:fld>
            <a:endParaRPr lang="zh-CN" altLang="en-US"/>
          </a:p>
        </p:txBody>
      </p:sp>
    </p:spTree>
    <p:extLst>
      <p:ext uri="{BB962C8B-B14F-4D97-AF65-F5344CB8AC3E}">
        <p14:creationId xmlns:p14="http://schemas.microsoft.com/office/powerpoint/2010/main" val="7110076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Similarly, persisting RDDs</a:t>
            </a:r>
            <a:r>
              <a:rPr lang="en-US" altLang="zh-CN" b="0" baseline="0" dirty="0"/>
              <a:t> at wrong positions can also introduce bugs. To be stored in memory for the following reuse, an RDD must be persisted before the first action that uses it.</a:t>
            </a:r>
          </a:p>
          <a:p>
            <a:r>
              <a:rPr lang="en-US" altLang="zh-CN" b="0" baseline="0" dirty="0"/>
              <a:t>For example, A1 is the first action that uses words. So words should be persisted before A1.</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24</a:t>
            </a:fld>
            <a:endParaRPr lang="zh-CN" altLang="en-US"/>
          </a:p>
        </p:txBody>
      </p:sp>
    </p:spTree>
    <p:extLst>
      <p:ext uri="{BB962C8B-B14F-4D97-AF65-F5344CB8AC3E}">
        <p14:creationId xmlns:p14="http://schemas.microsoft.com/office/powerpoint/2010/main" val="196822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If a should-be-persisted RDD is persisted after the first action that uses it, a lagging persist bug occurs.</a:t>
            </a:r>
          </a:p>
          <a:p>
            <a:r>
              <a:rPr lang="en-US" altLang="zh-CN" b="0" dirty="0"/>
              <a:t>For</a:t>
            </a:r>
            <a:r>
              <a:rPr lang="en-US" altLang="zh-CN" b="0" baseline="0" dirty="0"/>
              <a:t> example, i</a:t>
            </a:r>
            <a:r>
              <a:rPr lang="en-US" altLang="zh-CN" b="0" dirty="0"/>
              <a:t>f words</a:t>
            </a:r>
            <a:r>
              <a:rPr lang="en-US" altLang="zh-CN" b="0" baseline="0" dirty="0"/>
              <a:t> is not persisted in A1.</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25</a:t>
            </a:fld>
            <a:endParaRPr lang="zh-CN" altLang="en-US"/>
          </a:p>
        </p:txBody>
      </p:sp>
    </p:spTree>
    <p:extLst>
      <p:ext uri="{BB962C8B-B14F-4D97-AF65-F5344CB8AC3E}">
        <p14:creationId xmlns:p14="http://schemas.microsoft.com/office/powerpoint/2010/main" val="27996298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0" dirty="0"/>
              <a:t>But persisted after A1.</a:t>
            </a:r>
            <a:r>
              <a:rPr lang="en-US" altLang="zh-CN" i="0" baseline="0" dirty="0"/>
              <a:t> Words is not stored in memory when persist operation is invoked.</a:t>
            </a:r>
            <a:endParaRPr lang="zh-CN" altLang="en-US"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26</a:t>
            </a:fld>
            <a:endParaRPr lang="zh-CN" altLang="en-US"/>
          </a:p>
        </p:txBody>
      </p:sp>
    </p:spTree>
    <p:extLst>
      <p:ext uri="{BB962C8B-B14F-4D97-AF65-F5344CB8AC3E}">
        <p14:creationId xmlns:p14="http://schemas.microsoft.com/office/powerpoint/2010/main" val="20203911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So</a:t>
            </a:r>
            <a:r>
              <a:rPr lang="en-US" altLang="zh-CN" b="0" baseline="0" dirty="0"/>
              <a:t> when A2 executes, w</a:t>
            </a:r>
            <a:r>
              <a:rPr lang="en-US" altLang="zh-CN" b="0" dirty="0"/>
              <a:t>ords and data</a:t>
            </a:r>
            <a:r>
              <a:rPr lang="en-US" altLang="zh-CN" b="0" baseline="0" dirty="0"/>
              <a:t> are recomputed.</a:t>
            </a:r>
          </a:p>
          <a:p>
            <a:r>
              <a:rPr lang="en-US" altLang="zh-CN" b="0" dirty="0"/>
              <a:t>Lagging</a:t>
            </a:r>
            <a:r>
              <a:rPr lang="en-US" altLang="zh-CN" b="0" baseline="0" dirty="0"/>
              <a:t> persist bug can introduce duplicated computation.</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27</a:t>
            </a:fld>
            <a:endParaRPr lang="zh-CN" altLang="en-US"/>
          </a:p>
        </p:txBody>
      </p:sp>
    </p:spTree>
    <p:extLst>
      <p:ext uri="{BB962C8B-B14F-4D97-AF65-F5344CB8AC3E}">
        <p14:creationId xmlns:p14="http://schemas.microsoft.com/office/powerpoint/2010/main" val="1659741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dirty="0" err="1"/>
              <a:t>Unpersisting</a:t>
            </a:r>
            <a:r>
              <a:rPr lang="en-US" altLang="zh-CN" b="0" dirty="0"/>
              <a:t> RDDs cannot</a:t>
            </a:r>
            <a:r>
              <a:rPr lang="en-US" altLang="zh-CN" b="0" baseline="0" dirty="0"/>
              <a:t> be late either. We mentioned that if </a:t>
            </a:r>
            <a:r>
              <a:rPr lang="en-US" altLang="zh-CN" b="0" dirty="0"/>
              <a:t>a persisted RDD is not used any more, it should be released timely.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baseline="0" dirty="0"/>
              <a:t>If </a:t>
            </a:r>
            <a:r>
              <a:rPr lang="en-US" altLang="zh-CN" b="0" dirty="0"/>
              <a:t>a persisted RDD is not released timely, a lagging </a:t>
            </a:r>
            <a:r>
              <a:rPr lang="en-US" altLang="zh-CN" b="0" dirty="0" err="1"/>
              <a:t>unpersist</a:t>
            </a:r>
            <a:r>
              <a:rPr lang="en-US" altLang="zh-CN" b="0" dirty="0"/>
              <a:t> bug occurs.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baseline="0" dirty="0"/>
              <a:t>For example, Job A3 and A4 does not use RDD words. Words is still stored in memory when A3 and A4 execute.</a:t>
            </a:r>
            <a:endParaRPr lang="en-US" altLang="zh-CN"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28</a:t>
            </a:fld>
            <a:endParaRPr lang="zh-CN" altLang="en-US"/>
          </a:p>
        </p:txBody>
      </p:sp>
    </p:spTree>
    <p:extLst>
      <p:ext uri="{BB962C8B-B14F-4D97-AF65-F5344CB8AC3E}">
        <p14:creationId xmlns:p14="http://schemas.microsoft.com/office/powerpoint/2010/main" val="2205942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dirty="0"/>
              <a:t>After A3 and A4 finish, words is </a:t>
            </a:r>
            <a:r>
              <a:rPr lang="en-US" altLang="zh-CN" b="0" dirty="0" err="1"/>
              <a:t>unpersisted</a:t>
            </a:r>
            <a:r>
              <a:rPr lang="en-US" altLang="zh-CN" b="0" dirty="0"/>
              <a:t>.</a:t>
            </a:r>
            <a:r>
              <a:rPr lang="en-US" altLang="zh-CN" b="0" baseline="0" dirty="0"/>
              <a:t> </a:t>
            </a:r>
          </a:p>
          <a:p>
            <a:r>
              <a:rPr lang="en-US" altLang="zh-CN" b="0" baseline="0" dirty="0"/>
              <a:t>Thus, the lagging </a:t>
            </a:r>
            <a:r>
              <a:rPr lang="en-US" altLang="zh-CN" b="0" baseline="0" dirty="0" err="1"/>
              <a:t>unpersist</a:t>
            </a:r>
            <a:r>
              <a:rPr lang="en-US" altLang="zh-CN" b="0" baseline="0" dirty="0"/>
              <a:t> operation causes memory waste when executing A3 and A4.</a:t>
            </a:r>
            <a:endParaRPr lang="en-US" altLang="zh-CN" b="0"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29</a:t>
            </a:fld>
            <a:endParaRPr lang="zh-CN" altLang="en-US"/>
          </a:p>
        </p:txBody>
      </p:sp>
    </p:spTree>
    <p:extLst>
      <p:ext uri="{BB962C8B-B14F-4D97-AF65-F5344CB8AC3E}">
        <p14:creationId xmlns:p14="http://schemas.microsoft.com/office/powerpoint/2010/main" val="3468043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Spark utilizes the abstraction of Resilient Distributed Dataset, RDD for short, to store and retrieve data.</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In this word count example, the program retrieves a text file from HDFS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form an RDD data.</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a:t>
            </a:fld>
            <a:endParaRPr lang="zh-CN" altLang="en-US"/>
          </a:p>
        </p:txBody>
      </p:sp>
    </p:spTree>
    <p:extLst>
      <p:ext uri="{BB962C8B-B14F-4D97-AF65-F5344CB8AC3E}">
        <p14:creationId xmlns:p14="http://schemas.microsoft.com/office/powerpoint/2010/main" val="264873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a:t>
            </a:r>
            <a:r>
              <a:rPr lang="en-US" altLang="zh-CN" dirty="0" err="1"/>
              <a:t>sunmmary</a:t>
            </a:r>
            <a:r>
              <a:rPr lang="en-US" altLang="zh-CN" dirty="0"/>
              <a:t>,</a:t>
            </a:r>
            <a:r>
              <a:rPr lang="en-US" altLang="zh-CN" baseline="0" dirty="0"/>
              <a:t> we observe 6 kinds of misuses of cache-related APIs in Spark. </a:t>
            </a:r>
            <a:r>
              <a:rPr lang="en-US" altLang="zh-CN" dirty="0"/>
              <a:t>We</a:t>
            </a:r>
            <a:r>
              <a:rPr lang="en-US" altLang="zh-CN" baseline="0" dirty="0"/>
              <a:t> call all of them as cache-related bugs.</a:t>
            </a:r>
          </a:p>
          <a:p>
            <a:r>
              <a:rPr lang="en-US" altLang="zh-CN" baseline="0" dirty="0"/>
              <a:t>Among them, three kinds of bugs cause duplicated computation, and the other three cause memory waste.</a:t>
            </a:r>
          </a:p>
          <a:p>
            <a:r>
              <a:rPr lang="en-US" altLang="zh-CN" baseline="0" dirty="0"/>
              <a:t>All of them introduce performance slowdown on Spark applications.</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30</a:t>
            </a:fld>
            <a:endParaRPr lang="zh-CN" altLang="en-US"/>
          </a:p>
        </p:txBody>
      </p:sp>
    </p:spTree>
    <p:extLst>
      <p:ext uri="{BB962C8B-B14F-4D97-AF65-F5344CB8AC3E}">
        <p14:creationId xmlns:p14="http://schemas.microsoft.com/office/powerpoint/2010/main" val="25046207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present CacheCheck to detect cache-related bugs in Spark applications.</a:t>
            </a:r>
          </a:p>
          <a:p>
            <a:r>
              <a:rPr lang="en-US" altLang="zh-CN" dirty="0"/>
              <a:t>First of</a:t>
            </a:r>
            <a:r>
              <a:rPr lang="en-US" altLang="zh-CN" baseline="0" dirty="0"/>
              <a:t> all</a:t>
            </a:r>
            <a:r>
              <a:rPr lang="en-US" altLang="zh-CN" dirty="0"/>
              <a:t>, we run spark application and get its execution traces.</a:t>
            </a:r>
          </a:p>
          <a:p>
            <a:r>
              <a:rPr lang="en-US" altLang="zh-CN" dirty="0"/>
              <a:t>Then, we extract original cache decisions from traces.</a:t>
            </a:r>
          </a:p>
          <a:p>
            <a:r>
              <a:rPr lang="en-US" altLang="zh-CN" dirty="0"/>
              <a:t>On</a:t>
            </a:r>
            <a:r>
              <a:rPr lang="en-US" altLang="zh-CN" baseline="0" dirty="0"/>
              <a:t> the other hand, we also use these traces to infer correct cache decisions by 3 steps.</a:t>
            </a:r>
          </a:p>
          <a:p>
            <a:r>
              <a:rPr lang="en-US" altLang="zh-CN" dirty="0"/>
              <a:t>First, we identify RDDs that should to be persisted.</a:t>
            </a:r>
          </a:p>
          <a:p>
            <a:r>
              <a:rPr lang="en-US" altLang="zh-CN" dirty="0"/>
              <a:t>Second, we identify persist locations of these RDDs.</a:t>
            </a:r>
          </a:p>
          <a:p>
            <a:r>
              <a:rPr lang="en-US" altLang="zh-CN" dirty="0"/>
              <a:t>Third</a:t>
            </a:r>
            <a:r>
              <a:rPr lang="en-US" altLang="zh-CN" baseline="0" dirty="0"/>
              <a:t>, we identify </a:t>
            </a:r>
            <a:r>
              <a:rPr lang="en-US" altLang="zh-CN" baseline="0" dirty="0" err="1"/>
              <a:t>unpersist</a:t>
            </a:r>
            <a:r>
              <a:rPr lang="en-US" altLang="zh-CN" baseline="0" dirty="0"/>
              <a:t> locations of them.</a:t>
            </a:r>
          </a:p>
          <a:p>
            <a:r>
              <a:rPr lang="en-US" altLang="zh-CN" baseline="0" dirty="0"/>
              <a:t>Then we get correct cache decisions of all RDDs in the application.</a:t>
            </a:r>
          </a:p>
          <a:p>
            <a:r>
              <a:rPr lang="en-US" altLang="zh-CN" baseline="0" dirty="0"/>
              <a:t>Finally, we compare the original cache decisions and the inferred cache decisions. The inconsistency between them denotes cache-related bugs in the application.</a:t>
            </a:r>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31</a:t>
            </a:fld>
            <a:endParaRPr lang="zh-CN" altLang="en-US"/>
          </a:p>
        </p:txBody>
      </p:sp>
    </p:spTree>
    <p:extLst>
      <p:ext uri="{BB962C8B-B14F-4D97-AF65-F5344CB8AC3E}">
        <p14:creationId xmlns:p14="http://schemas.microsoft.com/office/powerpoint/2010/main" val="716443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a:t>
            </a:r>
            <a:r>
              <a:rPr lang="en-US" altLang="zh-CN" baseline="0" dirty="0"/>
              <a:t> we use a extended word count example to illustrate steps of </a:t>
            </a:r>
            <a:r>
              <a:rPr lang="en-US" altLang="zh-CN" baseline="0" dirty="0" err="1"/>
              <a:t>CacheCheck</a:t>
            </a:r>
            <a:r>
              <a:rPr lang="en-US" altLang="zh-CN" baseline="0" dirty="0"/>
              <a:t>. </a:t>
            </a:r>
            <a:r>
              <a:rPr lang="en-US" altLang="zh-CN" sz="1200" kern="1200" dirty="0">
                <a:solidFill>
                  <a:schemeClr val="tx1"/>
                </a:solidFill>
                <a:effectLst/>
                <a:latin typeface="+mn-lt"/>
                <a:ea typeface="+mn-ea"/>
                <a:cs typeface="+mn-cs"/>
              </a:rPr>
              <a:t>First is to collect execution trace.</a:t>
            </a:r>
          </a:p>
          <a:p>
            <a:r>
              <a:rPr lang="en-US" altLang="zh-CN" sz="1200" kern="1200" dirty="0">
                <a:solidFill>
                  <a:schemeClr val="tx1"/>
                </a:solidFill>
                <a:effectLst/>
                <a:latin typeface="+mn-lt"/>
                <a:ea typeface="+mn-ea"/>
                <a:cs typeface="+mn-cs"/>
              </a:rPr>
              <a:t>An execution trace includes</a:t>
            </a:r>
            <a:r>
              <a:rPr lang="en-US" altLang="zh-CN" sz="1200" kern="1200" baseline="0" dirty="0">
                <a:solidFill>
                  <a:schemeClr val="tx1"/>
                </a:solidFill>
                <a:effectLst/>
                <a:latin typeface="+mn-lt"/>
                <a:ea typeface="+mn-ea"/>
                <a:cs typeface="+mn-cs"/>
              </a:rPr>
              <a:t> two parts. First, actions and RDD dependencies. Second, persist and </a:t>
            </a:r>
            <a:r>
              <a:rPr lang="en-US" altLang="zh-CN" sz="1200" kern="1200" baseline="0" dirty="0" err="1">
                <a:solidFill>
                  <a:schemeClr val="tx1"/>
                </a:solidFill>
                <a:effectLst/>
                <a:latin typeface="+mn-lt"/>
                <a:ea typeface="+mn-ea"/>
                <a:cs typeface="+mn-cs"/>
              </a:rPr>
              <a:t>unpersist</a:t>
            </a:r>
            <a:r>
              <a:rPr lang="en-US" altLang="zh-CN" sz="1200" kern="1200" baseline="0" dirty="0">
                <a:solidFill>
                  <a:schemeClr val="tx1"/>
                </a:solidFill>
                <a:effectLst/>
                <a:latin typeface="+mn-lt"/>
                <a:ea typeface="+mn-ea"/>
                <a:cs typeface="+mn-cs"/>
              </a:rPr>
              <a:t> operations.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32</a:t>
            </a:fld>
            <a:endParaRPr lang="zh-CN" altLang="en-US"/>
          </a:p>
        </p:txBody>
      </p:sp>
    </p:spTree>
    <p:extLst>
      <p:ext uri="{BB962C8B-B14F-4D97-AF65-F5344CB8AC3E}">
        <p14:creationId xmlns:p14="http://schemas.microsoft.com/office/powerpoint/2010/main" val="15317692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a:t>
            </a:r>
            <a:r>
              <a:rPr lang="en-US" altLang="zh-CN" baseline="0" dirty="0"/>
              <a:t> of all, we record the count action on RDD words as well as RDD dependencies of words.</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33</a:t>
            </a:fld>
            <a:endParaRPr lang="zh-CN" altLang="en-US"/>
          </a:p>
        </p:txBody>
      </p:sp>
    </p:spTree>
    <p:extLst>
      <p:ext uri="{BB962C8B-B14F-4D97-AF65-F5344CB8AC3E}">
        <p14:creationId xmlns:p14="http://schemas.microsoft.com/office/powerpoint/2010/main" val="9408175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Words</a:t>
            </a:r>
            <a:r>
              <a:rPr lang="en-US" altLang="zh-CN" baseline="0" dirty="0"/>
              <a:t> is persisted before action count. We also record it.</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34</a:t>
            </a:fld>
            <a:endParaRPr lang="zh-CN" altLang="en-US"/>
          </a:p>
        </p:txBody>
      </p:sp>
    </p:spTree>
    <p:extLst>
      <p:ext uri="{BB962C8B-B14F-4D97-AF65-F5344CB8AC3E}">
        <p14:creationId xmlns:p14="http://schemas.microsoft.com/office/powerpoint/2010/main" val="17569899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Similarly, we record the</a:t>
            </a:r>
            <a:r>
              <a:rPr lang="en-US" altLang="zh-CN" baseline="0" dirty="0"/>
              <a:t> second action and RDD dependencies.</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35</a:t>
            </a:fld>
            <a:endParaRPr lang="zh-CN" altLang="en-US"/>
          </a:p>
        </p:txBody>
      </p:sp>
    </p:spTree>
    <p:extLst>
      <p:ext uri="{BB962C8B-B14F-4D97-AF65-F5344CB8AC3E}">
        <p14:creationId xmlns:p14="http://schemas.microsoft.com/office/powerpoint/2010/main" val="32806279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And</a:t>
            </a:r>
            <a:r>
              <a:rPr lang="en-US" altLang="zh-CN" baseline="0" dirty="0"/>
              <a:t> another persist operation on RDD result before the second action.</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36</a:t>
            </a:fld>
            <a:endParaRPr lang="zh-CN" altLang="en-US"/>
          </a:p>
        </p:txBody>
      </p:sp>
    </p:spTree>
    <p:extLst>
      <p:ext uri="{BB962C8B-B14F-4D97-AF65-F5344CB8AC3E}">
        <p14:creationId xmlns:p14="http://schemas.microsoft.com/office/powerpoint/2010/main" val="24858285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Then, </a:t>
            </a:r>
            <a:r>
              <a:rPr lang="en-US" altLang="zh-CN"/>
              <a:t>follow</a:t>
            </a:r>
            <a:r>
              <a:rPr lang="en-US" altLang="zh-CN" baseline="0"/>
              <a:t> by</a:t>
            </a:r>
            <a:r>
              <a:rPr lang="en-US" altLang="zh-CN"/>
              <a:t> </a:t>
            </a:r>
            <a:r>
              <a:rPr lang="en-US" altLang="zh-CN" dirty="0"/>
              <a:t>the third action and RDD dependencies.</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37</a:t>
            </a:fld>
            <a:endParaRPr lang="zh-CN" altLang="en-US"/>
          </a:p>
        </p:txBody>
      </p:sp>
    </p:spTree>
    <p:extLst>
      <p:ext uri="{BB962C8B-B14F-4D97-AF65-F5344CB8AC3E}">
        <p14:creationId xmlns:p14="http://schemas.microsoft.com/office/powerpoint/2010/main" val="7588502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Before the third action,</a:t>
            </a:r>
            <a:r>
              <a:rPr lang="en-US" altLang="zh-CN" dirty="0"/>
              <a:t> There</a:t>
            </a:r>
            <a:r>
              <a:rPr lang="en-US" altLang="zh-CN" baseline="0" dirty="0"/>
              <a:t> is an </a:t>
            </a:r>
            <a:r>
              <a:rPr lang="en-US" altLang="zh-CN" baseline="0" dirty="0" err="1"/>
              <a:t>unpersist</a:t>
            </a:r>
            <a:r>
              <a:rPr lang="en-US" altLang="zh-CN" baseline="0" dirty="0"/>
              <a:t> operation on RDD words.</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38</a:t>
            </a:fld>
            <a:endParaRPr lang="zh-CN" altLang="en-US"/>
          </a:p>
        </p:txBody>
      </p:sp>
    </p:spTree>
    <p:extLst>
      <p:ext uri="{BB962C8B-B14F-4D97-AF65-F5344CB8AC3E}">
        <p14:creationId xmlns:p14="http://schemas.microsoft.com/office/powerpoint/2010/main" val="22260532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last, there is another </a:t>
            </a:r>
            <a:r>
              <a:rPr lang="en-US" altLang="zh-CN" dirty="0" err="1"/>
              <a:t>unpersist</a:t>
            </a:r>
            <a:r>
              <a:rPr lang="en-US" altLang="zh-CN" dirty="0"/>
              <a:t> on RDD result. We record it, and get the whole execution trace finally.</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39</a:t>
            </a:fld>
            <a:endParaRPr lang="zh-CN" altLang="en-US"/>
          </a:p>
        </p:txBody>
      </p:sp>
    </p:spTree>
    <p:extLst>
      <p:ext uri="{BB962C8B-B14F-4D97-AF65-F5344CB8AC3E}">
        <p14:creationId xmlns:p14="http://schemas.microsoft.com/office/powerpoint/2010/main" val="22260532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Transformation operations are used to generate</a:t>
            </a:r>
            <a:r>
              <a:rPr lang="en-US" altLang="zh-CN" sz="1200" kern="1200" baseline="0" dirty="0">
                <a:solidFill>
                  <a:schemeClr val="tx1"/>
                </a:solidFill>
                <a:effectLst/>
                <a:latin typeface="+mn-lt"/>
                <a:ea typeface="+mn-ea"/>
                <a:cs typeface="+mn-cs"/>
              </a:rPr>
              <a:t> new</a:t>
            </a:r>
            <a:r>
              <a:rPr lang="en-US" altLang="zh-CN" sz="1200" kern="1200" dirty="0">
                <a:solidFill>
                  <a:schemeClr val="tx1"/>
                </a:solidFill>
                <a:effectLst/>
                <a:latin typeface="+mn-lt"/>
                <a:ea typeface="+mn-ea"/>
                <a:cs typeface="+mn-cs"/>
              </a:rPr>
              <a:t> RDDs. </a:t>
            </a:r>
            <a:r>
              <a:rPr lang="en-US" altLang="zh-CN" sz="1200" kern="1200" dirty="0" err="1">
                <a:solidFill>
                  <a:schemeClr val="tx1"/>
                </a:solidFill>
                <a:effectLst/>
                <a:latin typeface="+mn-lt"/>
                <a:ea typeface="+mn-ea"/>
                <a:cs typeface="+mn-cs"/>
              </a:rPr>
              <a:t>flatMap</a:t>
            </a:r>
            <a:r>
              <a:rPr lang="en-US" altLang="zh-CN" sz="1200" kern="1200" dirty="0">
                <a:solidFill>
                  <a:schemeClr val="tx1"/>
                </a:solidFill>
                <a:effectLst/>
                <a:latin typeface="+mn-lt"/>
                <a:ea typeface="+mn-ea"/>
                <a:cs typeface="+mn-cs"/>
              </a:rPr>
              <a:t> in the example is a transformation operation. It is used to split the text into words.</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4</a:t>
            </a:fld>
            <a:endParaRPr lang="zh-CN" altLang="en-US"/>
          </a:p>
        </p:txBody>
      </p:sp>
    </p:spTree>
    <p:extLst>
      <p:ext uri="{BB962C8B-B14F-4D97-AF65-F5344CB8AC3E}">
        <p14:creationId xmlns:p14="http://schemas.microsoft.com/office/powerpoint/2010/main" val="31514122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will </a:t>
            </a:r>
            <a:r>
              <a:rPr lang="en-US" altLang="zh-CN" sz="1200" kern="1200" baseline="0" dirty="0">
                <a:solidFill>
                  <a:schemeClr val="tx1"/>
                </a:solidFill>
                <a:effectLst/>
                <a:latin typeface="+mn-lt"/>
                <a:ea typeface="+mn-ea"/>
                <a:cs typeface="+mn-cs"/>
              </a:rPr>
              <a:t>use it to identify RDDs that should to be persisted</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40</a:t>
            </a:fld>
            <a:endParaRPr lang="zh-CN" altLang="en-US"/>
          </a:p>
        </p:txBody>
      </p:sp>
    </p:spTree>
    <p:extLst>
      <p:ext uri="{BB962C8B-B14F-4D97-AF65-F5344CB8AC3E}">
        <p14:creationId xmlns:p14="http://schemas.microsoft.com/office/powerpoint/2010/main" val="13702525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Before</a:t>
            </a:r>
            <a:r>
              <a:rPr lang="en-US" altLang="zh-CN" sz="1200" kern="1200" baseline="0" dirty="0">
                <a:solidFill>
                  <a:schemeClr val="tx1"/>
                </a:solidFill>
                <a:effectLst/>
                <a:latin typeface="+mn-lt"/>
                <a:ea typeface="+mn-ea"/>
                <a:cs typeface="+mn-cs"/>
              </a:rPr>
              <a:t> that, w</a:t>
            </a:r>
            <a:r>
              <a:rPr lang="en-US" altLang="zh-CN" sz="1200" kern="1200" dirty="0">
                <a:solidFill>
                  <a:schemeClr val="tx1"/>
                </a:solidFill>
                <a:effectLst/>
                <a:latin typeface="+mn-lt"/>
                <a:ea typeface="+mn-ea"/>
                <a:cs typeface="+mn-cs"/>
              </a:rPr>
              <a:t>e need to merge all RDD dependencies into</a:t>
            </a:r>
            <a:r>
              <a:rPr lang="en-US" altLang="zh-CN" sz="1200" kern="1200" baseline="0" dirty="0">
                <a:solidFill>
                  <a:schemeClr val="tx1"/>
                </a:solidFill>
                <a:effectLst/>
                <a:latin typeface="+mn-lt"/>
                <a:ea typeface="+mn-ea"/>
                <a:cs typeface="+mn-cs"/>
              </a:rPr>
              <a:t> the whole lineage graph</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If</a:t>
            </a:r>
            <a:r>
              <a:rPr lang="en-US" altLang="zh-CN" sz="1200" kern="1200" baseline="0" dirty="0">
                <a:solidFill>
                  <a:schemeClr val="tx1"/>
                </a:solidFill>
                <a:effectLst/>
                <a:latin typeface="+mn-lt"/>
                <a:ea typeface="+mn-ea"/>
                <a:cs typeface="+mn-cs"/>
              </a:rPr>
              <a:t> the same RDD transformation occurs in different RDD dependencies, we merge it. For example, “RDD data is transformed to RDD words”, this transformation occurs in A1 and A2,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so we merge them.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effectLst/>
                <a:latin typeface="+mn-lt"/>
                <a:ea typeface="+mn-ea"/>
                <a:cs typeface="+mn-cs"/>
              </a:rPr>
              <a:t>So as to “pairs to result” transformation.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41</a:t>
            </a:fld>
            <a:endParaRPr lang="zh-CN" altLang="en-US"/>
          </a:p>
        </p:txBody>
      </p:sp>
    </p:spTree>
    <p:extLst>
      <p:ext uri="{BB962C8B-B14F-4D97-AF65-F5344CB8AC3E}">
        <p14:creationId xmlns:p14="http://schemas.microsoft.com/office/powerpoint/2010/main" val="47705664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we begin</a:t>
            </a:r>
            <a:r>
              <a:rPr lang="en-US" altLang="zh-CN" sz="1200" kern="1200" baseline="0" dirty="0">
                <a:solidFill>
                  <a:schemeClr val="tx1"/>
                </a:solidFill>
                <a:effectLst/>
                <a:latin typeface="+mn-lt"/>
                <a:ea typeface="+mn-ea"/>
                <a:cs typeface="+mn-cs"/>
              </a:rPr>
              <a:t> to identify should-be-persisted RDDs on the lineage graph.</a:t>
            </a:r>
          </a:p>
          <a:p>
            <a:r>
              <a:rPr lang="en-US" altLang="zh-CN" sz="1200" kern="1200" baseline="0" dirty="0">
                <a:solidFill>
                  <a:schemeClr val="tx1"/>
                </a:solidFill>
                <a:effectLst/>
                <a:latin typeface="+mn-lt"/>
                <a:ea typeface="+mn-ea"/>
                <a:cs typeface="+mn-cs"/>
              </a:rPr>
              <a:t>The idea is simple: if an RDD is depended by multiple actions, that is to say, it is computed in multiple jobs. To avoid duplicated computation, we should persist it.</a:t>
            </a:r>
          </a:p>
          <a:p>
            <a:r>
              <a:rPr lang="en-US" altLang="zh-CN" sz="1200" kern="1200" baseline="0" dirty="0">
                <a:solidFill>
                  <a:schemeClr val="tx1"/>
                </a:solidFill>
                <a:effectLst/>
                <a:latin typeface="+mn-lt"/>
                <a:ea typeface="+mn-ea"/>
                <a:cs typeface="+mn-cs"/>
              </a:rPr>
              <a:t>RDD words is depended by both A1 and A2, we persist it.</a:t>
            </a:r>
          </a:p>
          <a:p>
            <a:r>
              <a:rPr lang="en-US" altLang="zh-CN" sz="1200" kern="1200" baseline="0" dirty="0">
                <a:solidFill>
                  <a:schemeClr val="tx1"/>
                </a:solidFill>
                <a:effectLst/>
                <a:latin typeface="+mn-lt"/>
                <a:ea typeface="+mn-ea"/>
                <a:cs typeface="+mn-cs"/>
              </a:rPr>
              <a:t>Although RDD data is also depended by A1 and A2, it cannot be reused by them when words is persisted, so data should not be persisted.</a:t>
            </a:r>
          </a:p>
          <a:p>
            <a:r>
              <a:rPr lang="en-US" altLang="zh-CN" sz="1200" kern="1200" baseline="0" dirty="0">
                <a:solidFill>
                  <a:schemeClr val="tx1"/>
                </a:solidFill>
                <a:effectLst/>
                <a:latin typeface="+mn-lt"/>
                <a:ea typeface="+mn-ea"/>
                <a:cs typeface="+mn-cs"/>
              </a:rPr>
              <a:t>In a similar way, RDD result is depended by A2 and A3, so it should be persisted.</a:t>
            </a:r>
          </a:p>
          <a:p>
            <a:r>
              <a:rPr lang="en-US" altLang="zh-CN" sz="1200" kern="1200" baseline="0" dirty="0">
                <a:solidFill>
                  <a:schemeClr val="tx1"/>
                </a:solidFill>
                <a:effectLst/>
                <a:latin typeface="+mn-lt"/>
                <a:ea typeface="+mn-ea"/>
                <a:cs typeface="+mn-cs"/>
              </a:rPr>
              <a:t>RDD pairs should not be persisted since result is persisted.</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42</a:t>
            </a:fld>
            <a:endParaRPr lang="zh-CN" altLang="en-US"/>
          </a:p>
        </p:txBody>
      </p:sp>
    </p:spTree>
    <p:extLst>
      <p:ext uri="{BB962C8B-B14F-4D97-AF65-F5344CB8AC3E}">
        <p14:creationId xmlns:p14="http://schemas.microsoft.com/office/powerpoint/2010/main" val="1160503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Next, we infer the correct cache decisions</a:t>
            </a:r>
            <a:r>
              <a:rPr lang="en-US" altLang="zh-CN" sz="1200" kern="1200" baseline="0" dirty="0">
                <a:solidFill>
                  <a:schemeClr val="tx1"/>
                </a:solidFill>
                <a:effectLst/>
                <a:latin typeface="+mn-lt"/>
                <a:ea typeface="+mn-ea"/>
                <a:cs typeface="+mn-cs"/>
              </a:rPr>
              <a:t> for these should-be-persisted RDDs. First we</a:t>
            </a:r>
            <a:r>
              <a:rPr lang="en-US" altLang="zh-CN" sz="1200" kern="1200" dirty="0">
                <a:solidFill>
                  <a:schemeClr val="tx1"/>
                </a:solidFill>
                <a:effectLst/>
                <a:latin typeface="+mn-lt"/>
                <a:ea typeface="+mn-ea"/>
                <a:cs typeface="+mn-cs"/>
              </a:rPr>
              <a:t> identify persist locations for every RDD. </a:t>
            </a:r>
          </a:p>
          <a:p>
            <a:r>
              <a:rPr lang="en-US" altLang="zh-CN" sz="1200" kern="1200" dirty="0">
                <a:solidFill>
                  <a:schemeClr val="tx1"/>
                </a:solidFill>
                <a:effectLst/>
                <a:latin typeface="+mn-lt"/>
                <a:ea typeface="+mn-ea"/>
                <a:cs typeface="+mn-cs"/>
              </a:rPr>
              <a:t>The idea is that </a:t>
            </a:r>
            <a:r>
              <a:rPr lang="en-US" altLang="zh-CN" sz="1200" b="0" kern="1200" dirty="0">
                <a:solidFill>
                  <a:schemeClr val="tx1"/>
                </a:solidFill>
                <a:effectLst/>
                <a:latin typeface="+mn-lt"/>
                <a:ea typeface="+mn-ea"/>
                <a:cs typeface="+mn-cs"/>
              </a:rPr>
              <a:t>a</a:t>
            </a:r>
            <a:r>
              <a:rPr lang="en-US" altLang="zh-CN" b="0" dirty="0"/>
              <a:t> should-be-persisted RDD is </a:t>
            </a:r>
            <a:r>
              <a:rPr lang="en-US" altLang="zh-CN" b="0" dirty="0">
                <a:solidFill>
                  <a:srgbClr val="FF0000"/>
                </a:solidFill>
              </a:rPr>
              <a:t>persisted</a:t>
            </a:r>
            <a:r>
              <a:rPr lang="en-US" altLang="zh-CN" b="0" dirty="0"/>
              <a:t> right before the first action that uses it.</a:t>
            </a:r>
          </a:p>
          <a:p>
            <a:r>
              <a:rPr lang="en-US" altLang="zh-CN" sz="1200" kern="1200" dirty="0">
                <a:solidFill>
                  <a:schemeClr val="tx1"/>
                </a:solidFill>
                <a:effectLst/>
                <a:latin typeface="+mn-lt"/>
                <a:ea typeface="+mn-ea"/>
                <a:cs typeface="+mn-cs"/>
              </a:rPr>
              <a:t>For words, A1 first use it. </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43</a:t>
            </a:fld>
            <a:endParaRPr lang="zh-CN" altLang="en-US"/>
          </a:p>
        </p:txBody>
      </p:sp>
    </p:spTree>
    <p:extLst>
      <p:ext uri="{BB962C8B-B14F-4D97-AF65-F5344CB8AC3E}">
        <p14:creationId xmlns:p14="http://schemas.microsoft.com/office/powerpoint/2010/main" val="39248391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So it should be persisted before A1.</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44</a:t>
            </a:fld>
            <a:endParaRPr lang="zh-CN" altLang="en-US"/>
          </a:p>
        </p:txBody>
      </p:sp>
    </p:spTree>
    <p:extLst>
      <p:ext uri="{BB962C8B-B14F-4D97-AF65-F5344CB8AC3E}">
        <p14:creationId xmlns:p14="http://schemas.microsoft.com/office/powerpoint/2010/main" val="39248391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result, A2 first use it. So it should be persisted before A2.</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45</a:t>
            </a:fld>
            <a:endParaRPr lang="zh-CN" altLang="en-US"/>
          </a:p>
        </p:txBody>
      </p:sp>
    </p:spTree>
    <p:extLst>
      <p:ext uri="{BB962C8B-B14F-4D97-AF65-F5344CB8AC3E}">
        <p14:creationId xmlns:p14="http://schemas.microsoft.com/office/powerpoint/2010/main" val="350681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 we identify </a:t>
            </a:r>
            <a:r>
              <a:rPr lang="en-US" altLang="zh-CN" sz="1200" kern="1200" dirty="0" err="1">
                <a:solidFill>
                  <a:schemeClr val="tx1"/>
                </a:solidFill>
                <a:effectLst/>
                <a:latin typeface="+mn-lt"/>
                <a:ea typeface="+mn-ea"/>
                <a:cs typeface="+mn-cs"/>
              </a:rPr>
              <a:t>unpersist</a:t>
            </a:r>
            <a:r>
              <a:rPr lang="en-US" altLang="zh-CN" sz="1200" kern="1200" dirty="0">
                <a:solidFill>
                  <a:schemeClr val="tx1"/>
                </a:solidFill>
                <a:effectLst/>
                <a:latin typeface="+mn-lt"/>
                <a:ea typeface="+mn-ea"/>
                <a:cs typeface="+mn-cs"/>
              </a:rPr>
              <a:t> locations for should-be-persisted</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RDDs.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idea is that, the</a:t>
            </a:r>
            <a:r>
              <a:rPr lang="en-US" altLang="zh-CN" sz="1200" kern="1200" baseline="0" dirty="0">
                <a:solidFill>
                  <a:schemeClr val="tx1"/>
                </a:solidFill>
                <a:effectLst/>
                <a:latin typeface="+mn-lt"/>
                <a:ea typeface="+mn-ea"/>
                <a:cs typeface="+mn-cs"/>
              </a:rPr>
              <a:t> persisted RDD</a:t>
            </a:r>
            <a:r>
              <a:rPr lang="en-US" altLang="zh-CN" sz="1200" kern="1200" dirty="0">
                <a:solidFill>
                  <a:schemeClr val="tx1"/>
                </a:solidFill>
                <a:effectLst/>
                <a:latin typeface="+mn-lt"/>
                <a:ea typeface="+mn-ea"/>
                <a:cs typeface="+mn-cs"/>
              </a:rPr>
              <a:t> should be </a:t>
            </a:r>
            <a:r>
              <a:rPr lang="en-US" altLang="zh-CN" sz="1200" kern="1200" dirty="0" err="1">
                <a:solidFill>
                  <a:schemeClr val="tx1"/>
                </a:solidFill>
                <a:effectLst/>
                <a:latin typeface="+mn-lt"/>
                <a:ea typeface="+mn-ea"/>
                <a:cs typeface="+mn-cs"/>
              </a:rPr>
              <a:t>unpersisted</a:t>
            </a:r>
            <a:r>
              <a:rPr lang="en-US" altLang="zh-CN" sz="1200" kern="1200" dirty="0">
                <a:solidFill>
                  <a:schemeClr val="tx1"/>
                </a:solidFill>
                <a:effectLst/>
                <a:latin typeface="+mn-lt"/>
                <a:ea typeface="+mn-ea"/>
                <a:cs typeface="+mn-cs"/>
              </a:rPr>
              <a:t> right after the last action to use it.</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words, A1 uses it.</a:t>
            </a:r>
          </a:p>
          <a:p>
            <a:r>
              <a:rPr lang="en-US" altLang="zh-CN" sz="1200" kern="1200" dirty="0">
                <a:solidFill>
                  <a:schemeClr val="tx1"/>
                </a:solidFill>
                <a:effectLst/>
                <a:latin typeface="+mn-lt"/>
                <a:ea typeface="+mn-ea"/>
                <a:cs typeface="+mn-cs"/>
              </a:rPr>
              <a:t>A2 also uses it.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A3 directly uses persisted result and not use words.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46</a:t>
            </a:fld>
            <a:endParaRPr lang="zh-CN" altLang="en-US"/>
          </a:p>
        </p:txBody>
      </p:sp>
    </p:spTree>
    <p:extLst>
      <p:ext uri="{BB962C8B-B14F-4D97-AF65-F5344CB8AC3E}">
        <p14:creationId xmlns:p14="http://schemas.microsoft.com/office/powerpoint/2010/main" val="16413298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Thus, A2 is the last action to use words. RDD words should be </a:t>
            </a:r>
            <a:r>
              <a:rPr lang="en-US" altLang="zh-CN" sz="1200" kern="1200" dirty="0" err="1">
                <a:solidFill>
                  <a:schemeClr val="tx1"/>
                </a:solidFill>
                <a:effectLst/>
                <a:latin typeface="+mn-lt"/>
                <a:ea typeface="+mn-ea"/>
                <a:cs typeface="+mn-cs"/>
              </a:rPr>
              <a:t>unpersisted</a:t>
            </a:r>
            <a:r>
              <a:rPr lang="en-US" altLang="zh-CN" sz="1200" kern="1200" dirty="0">
                <a:solidFill>
                  <a:schemeClr val="tx1"/>
                </a:solidFill>
                <a:effectLst/>
                <a:latin typeface="+mn-lt"/>
                <a:ea typeface="+mn-ea"/>
                <a:cs typeface="+mn-cs"/>
              </a:rPr>
              <a:t> right after A2.</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47</a:t>
            </a:fld>
            <a:endParaRPr lang="zh-CN" altLang="en-US"/>
          </a:p>
        </p:txBody>
      </p:sp>
    </p:spTree>
    <p:extLst>
      <p:ext uri="{BB962C8B-B14F-4D97-AF65-F5344CB8AC3E}">
        <p14:creationId xmlns:p14="http://schemas.microsoft.com/office/powerpoint/2010/main" val="21379494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a similar way, RDD result is used by A2 and A3. It should be </a:t>
            </a:r>
            <a:r>
              <a:rPr lang="en-US" altLang="zh-CN" sz="1200" kern="1200" dirty="0" err="1">
                <a:solidFill>
                  <a:schemeClr val="tx1"/>
                </a:solidFill>
                <a:effectLst/>
                <a:latin typeface="+mn-lt"/>
                <a:ea typeface="+mn-ea"/>
                <a:cs typeface="+mn-cs"/>
              </a:rPr>
              <a:t>unpersisted</a:t>
            </a:r>
            <a:r>
              <a:rPr lang="en-US" altLang="zh-CN" sz="1200" kern="1200" dirty="0">
                <a:solidFill>
                  <a:schemeClr val="tx1"/>
                </a:solidFill>
                <a:effectLst/>
                <a:latin typeface="+mn-lt"/>
                <a:ea typeface="+mn-ea"/>
                <a:cs typeface="+mn-cs"/>
              </a:rPr>
              <a:t> right after A3.</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At this point, we successfully infer the correct cache decisions.</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48</a:t>
            </a:fld>
            <a:endParaRPr lang="zh-CN" altLang="en-US"/>
          </a:p>
        </p:txBody>
      </p:sp>
    </p:spTree>
    <p:extLst>
      <p:ext uri="{BB962C8B-B14F-4D97-AF65-F5344CB8AC3E}">
        <p14:creationId xmlns:p14="http://schemas.microsoft.com/office/powerpoint/2010/main" val="38137615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Finally, we </a:t>
            </a:r>
            <a:r>
              <a:rPr lang="en-US" altLang="zh-CN" sz="1200" kern="1200" baseline="0" dirty="0">
                <a:solidFill>
                  <a:schemeClr val="tx1"/>
                </a:solidFill>
                <a:effectLst/>
                <a:latin typeface="+mn-lt"/>
                <a:ea typeface="+mn-ea"/>
                <a:cs typeface="+mn-cs"/>
              </a:rPr>
              <a:t>detect</a:t>
            </a:r>
            <a:r>
              <a:rPr lang="en-US" altLang="zh-CN" sz="1200" kern="1200" dirty="0">
                <a:solidFill>
                  <a:schemeClr val="tx1"/>
                </a:solidFill>
                <a:effectLst/>
                <a:latin typeface="+mn-lt"/>
                <a:ea typeface="+mn-ea"/>
                <a:cs typeface="+mn-cs"/>
              </a:rPr>
              <a:t> cache-related bugs by comparing cache decisions.</a:t>
            </a:r>
          </a:p>
          <a:p>
            <a:r>
              <a:rPr lang="en-US" altLang="zh-CN" sz="1200" kern="1200" dirty="0">
                <a:solidFill>
                  <a:schemeClr val="tx1"/>
                </a:solidFill>
                <a:effectLst/>
                <a:latin typeface="+mn-lt"/>
                <a:ea typeface="+mn-ea"/>
                <a:cs typeface="+mn-cs"/>
              </a:rPr>
              <a:t>There</a:t>
            </a:r>
            <a:r>
              <a:rPr lang="en-US" altLang="zh-CN" sz="1200" kern="1200" baseline="0" dirty="0">
                <a:solidFill>
                  <a:schemeClr val="tx1"/>
                </a:solidFill>
                <a:effectLst/>
                <a:latin typeface="+mn-lt"/>
                <a:ea typeface="+mn-ea"/>
                <a:cs typeface="+mn-cs"/>
              </a:rPr>
              <a:t> are cache decisions</a:t>
            </a:r>
            <a:r>
              <a:rPr lang="en-US" altLang="zh-CN" sz="1200" kern="1200" dirty="0">
                <a:solidFill>
                  <a:schemeClr val="tx1"/>
                </a:solidFill>
                <a:effectLst/>
                <a:latin typeface="+mn-lt"/>
                <a:ea typeface="+mn-ea"/>
                <a:cs typeface="+mn-cs"/>
              </a:rPr>
              <a:t> we inferred</a:t>
            </a:r>
            <a:r>
              <a:rPr lang="en-US" altLang="zh-CN" sz="1200" kern="1200" baseline="0" dirty="0">
                <a:solidFill>
                  <a:schemeClr val="tx1"/>
                </a:solidFill>
                <a:effectLst/>
                <a:latin typeface="+mn-lt"/>
                <a:ea typeface="+mn-ea"/>
                <a:cs typeface="+mn-cs"/>
              </a:rPr>
              <a:t> before</a:t>
            </a:r>
            <a:r>
              <a:rPr lang="en-US"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We compare them with the original cache decisions.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If a</a:t>
            </a:r>
            <a:r>
              <a:rPr lang="en-US" altLang="zh-CN" sz="1200" kern="1200" baseline="0" dirty="0">
                <a:solidFill>
                  <a:schemeClr val="tx1"/>
                </a:solidFill>
                <a:effectLst/>
                <a:latin typeface="+mn-lt"/>
                <a:ea typeface="+mn-ea"/>
                <a:cs typeface="+mn-cs"/>
              </a:rPr>
              <a:t> cache decision exists in one sequence but not in the other, there is a bug.</a:t>
            </a:r>
          </a:p>
          <a:p>
            <a:r>
              <a:rPr lang="en-US" altLang="zh-CN" sz="1200" kern="1200" baseline="0" dirty="0">
                <a:solidFill>
                  <a:schemeClr val="tx1"/>
                </a:solidFill>
                <a:effectLst/>
                <a:latin typeface="+mn-lt"/>
                <a:ea typeface="+mn-ea"/>
                <a:cs typeface="+mn-cs"/>
              </a:rPr>
              <a:t>For example, The original cache decisions do not have a persist operation on RDD words.</a:t>
            </a:r>
          </a:p>
          <a:p>
            <a:r>
              <a:rPr lang="en-US" altLang="zh-CN" sz="1200" kern="1200" baseline="0" dirty="0">
                <a:solidFill>
                  <a:schemeClr val="tx1"/>
                </a:solidFill>
                <a:effectLst/>
                <a:latin typeface="+mn-lt"/>
                <a:ea typeface="+mn-ea"/>
                <a:cs typeface="+mn-cs"/>
              </a:rPr>
              <a:t>So it is a missing persist bug.</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49</a:t>
            </a:fld>
            <a:endParaRPr lang="zh-CN" altLang="en-US"/>
          </a:p>
        </p:txBody>
      </p:sp>
    </p:spTree>
    <p:extLst>
      <p:ext uri="{BB962C8B-B14F-4D97-AF65-F5344CB8AC3E}">
        <p14:creationId xmlns:p14="http://schemas.microsoft.com/office/powerpoint/2010/main" val="1652746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When the program meets action operations, a job is generated and executed.</a:t>
            </a:r>
            <a:r>
              <a:rPr lang="en-US" altLang="zh-CN" sz="1200" kern="1200" baseline="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Count in this example is an action operation. As its function name shows, it can count the number of words and return the value. This action</a:t>
            </a:r>
            <a:r>
              <a:rPr lang="en-US" altLang="zh-CN" sz="1200" kern="1200" baseline="0" dirty="0">
                <a:solidFill>
                  <a:schemeClr val="tx1"/>
                </a:solidFill>
                <a:effectLst/>
                <a:latin typeface="+mn-lt"/>
                <a:ea typeface="+mn-ea"/>
                <a:cs typeface="+mn-cs"/>
              </a:rPr>
              <a:t> generates job A1.</a:t>
            </a:r>
            <a:endParaRPr lang="en-US"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5</a:t>
            </a:fld>
            <a:endParaRPr lang="zh-CN" altLang="en-US"/>
          </a:p>
        </p:txBody>
      </p:sp>
    </p:spTree>
    <p:extLst>
      <p:ext uri="{BB962C8B-B14F-4D97-AF65-F5344CB8AC3E}">
        <p14:creationId xmlns:p14="http://schemas.microsoft.com/office/powerpoint/2010/main" val="175214362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On</a:t>
            </a:r>
            <a:r>
              <a:rPr lang="en-US" altLang="zh-CN" baseline="0" dirty="0"/>
              <a:t> the other hand, i</a:t>
            </a:r>
            <a:r>
              <a:rPr lang="en-US" altLang="zh-CN" dirty="0"/>
              <a:t>f two kinds</a:t>
            </a:r>
            <a:r>
              <a:rPr lang="en-US" altLang="zh-CN" baseline="0" dirty="0"/>
              <a:t> of cache decisions have a difference in the relative location of cache decisions and actions, </a:t>
            </a:r>
            <a:r>
              <a:rPr lang="en-US" altLang="zh-CN" dirty="0"/>
              <a:t>there</a:t>
            </a:r>
            <a:r>
              <a:rPr lang="en-US" altLang="zh-CN" baseline="0" dirty="0"/>
              <a:t> is also a bug.</a:t>
            </a:r>
          </a:p>
          <a:p>
            <a:r>
              <a:rPr lang="en-US" altLang="zh-CN" sz="1200" kern="1200" baseline="0" dirty="0">
                <a:solidFill>
                  <a:schemeClr val="tx1"/>
                </a:solidFill>
                <a:effectLst/>
                <a:latin typeface="+mn-lt"/>
                <a:ea typeface="+mn-ea"/>
                <a:cs typeface="+mn-cs"/>
              </a:rPr>
              <a:t>For example, in the inferred cache decisions, the persist operation on words is ahead of the first action, </a:t>
            </a:r>
          </a:p>
          <a:p>
            <a:r>
              <a:rPr lang="en-US" altLang="zh-CN" sz="1200" kern="1200" baseline="0" dirty="0">
                <a:solidFill>
                  <a:schemeClr val="tx1"/>
                </a:solidFill>
                <a:effectLst/>
                <a:latin typeface="+mn-lt"/>
                <a:ea typeface="+mn-ea"/>
                <a:cs typeface="+mn-cs"/>
              </a:rPr>
              <a:t>but they reverse in actual cache decisions: RDD words is behind action count.</a:t>
            </a:r>
          </a:p>
          <a:p>
            <a:r>
              <a:rPr lang="en-US" altLang="zh-CN" sz="1200" kern="1200" baseline="0" dirty="0">
                <a:solidFill>
                  <a:schemeClr val="tx1"/>
                </a:solidFill>
                <a:effectLst/>
                <a:latin typeface="+mn-lt"/>
                <a:ea typeface="+mn-ea"/>
                <a:cs typeface="+mn-cs"/>
              </a:rPr>
              <a:t>So it denotes a lagging persist bug.</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50</a:t>
            </a:fld>
            <a:endParaRPr lang="zh-CN" altLang="en-US"/>
          </a:p>
        </p:txBody>
      </p:sp>
    </p:spTree>
    <p:extLst>
      <p:ext uri="{BB962C8B-B14F-4D97-AF65-F5344CB8AC3E}">
        <p14:creationId xmlns:p14="http://schemas.microsoft.com/office/powerpoint/2010/main" val="3261964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a:solidFill>
                  <a:schemeClr val="tx1"/>
                </a:solidFill>
                <a:effectLst/>
                <a:latin typeface="+mn-lt"/>
                <a:ea typeface="+mn-ea"/>
                <a:cs typeface="+mn-cs"/>
              </a:rPr>
              <a:t>The other kinds of bugs can also be detected by simply comparing the existence and locations of cache decisions. </a:t>
            </a:r>
          </a:p>
          <a:p>
            <a:r>
              <a:rPr lang="en-US" altLang="zh-CN" sz="1200" kern="1200" baseline="0" dirty="0">
                <a:solidFill>
                  <a:schemeClr val="tx1"/>
                </a:solidFill>
                <a:effectLst/>
                <a:latin typeface="+mn-lt"/>
                <a:ea typeface="+mn-ea"/>
                <a:cs typeface="+mn-cs"/>
              </a:rPr>
              <a:t>You can find all detection rules in our paper.</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51</a:t>
            </a:fld>
            <a:endParaRPr lang="zh-CN" altLang="en-US"/>
          </a:p>
        </p:txBody>
      </p:sp>
    </p:spTree>
    <p:extLst>
      <p:ext uri="{BB962C8B-B14F-4D97-AF65-F5344CB8AC3E}">
        <p14:creationId xmlns:p14="http://schemas.microsoft.com/office/powerpoint/2010/main" val="348251082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raise three research questions to evaluate cache-related bugs and CacheCheck:</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First, can cache-related bugs seriously affect the performance of Spark applications?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Second, can CacheCheck effectively detect known cache-related bugs in Spark applications?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Third, can CacheCheck detect new cache-related bugs in real-world Spark applications?</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52</a:t>
            </a:fld>
            <a:endParaRPr lang="zh-CN" altLang="en-US"/>
          </a:p>
        </p:txBody>
      </p:sp>
    </p:spTree>
    <p:extLst>
      <p:ext uri="{BB962C8B-B14F-4D97-AF65-F5344CB8AC3E}">
        <p14:creationId xmlns:p14="http://schemas.microsoft.com/office/powerpoint/2010/main" val="7659543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To answer the first two questions, we establish a known bug benchmark.</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totally collect eighteen known bugs.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Six are word count examples used for illustrating six bug patterns.</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Twelve are real-world bugs selected from JIRA.</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53</a:t>
            </a:fld>
            <a:endParaRPr lang="zh-CN" altLang="en-US"/>
          </a:p>
        </p:txBody>
      </p:sp>
    </p:spTree>
    <p:extLst>
      <p:ext uri="{BB962C8B-B14F-4D97-AF65-F5344CB8AC3E}">
        <p14:creationId xmlns:p14="http://schemas.microsoft.com/office/powerpoint/2010/main" val="26445765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evaluate how these bugs affect the performance of applications by comparing the execution time of buggy code and fixed code. The results show that these 18 bugs introduce the performance slowdown by 0.1 percent to 51.6 percent.</a:t>
            </a:r>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Among them, eight bugs introduce more than 5 percent slowdown.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54</a:t>
            </a:fld>
            <a:endParaRPr lang="zh-CN" altLang="en-US"/>
          </a:p>
        </p:txBody>
      </p:sp>
    </p:spTree>
    <p:extLst>
      <p:ext uri="{BB962C8B-B14F-4D97-AF65-F5344CB8AC3E}">
        <p14:creationId xmlns:p14="http://schemas.microsoft.com/office/powerpoint/2010/main" val="42145946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Besides,</a:t>
            </a:r>
            <a:r>
              <a:rPr lang="en-US" altLang="zh-CN" sz="1200" kern="1200" baseline="0" dirty="0">
                <a:solidFill>
                  <a:schemeClr val="tx1"/>
                </a:solidFill>
                <a:effectLst/>
                <a:latin typeface="+mn-lt"/>
                <a:ea typeface="+mn-ea"/>
                <a:cs typeface="+mn-cs"/>
              </a:rPr>
              <a:t> w</a:t>
            </a:r>
            <a:r>
              <a:rPr lang="en-US" altLang="zh-CN" sz="1200" kern="1200" dirty="0">
                <a:solidFill>
                  <a:schemeClr val="tx1"/>
                </a:solidFill>
                <a:effectLst/>
                <a:latin typeface="+mn-lt"/>
                <a:ea typeface="+mn-ea"/>
                <a:cs typeface="+mn-cs"/>
              </a:rPr>
              <a:t>e find that missing persist, lagging persist and premature </a:t>
            </a:r>
            <a:r>
              <a:rPr lang="en-US" altLang="zh-CN" sz="1200" kern="1200" dirty="0" err="1">
                <a:solidFill>
                  <a:schemeClr val="tx1"/>
                </a:solidFill>
                <a:effectLst/>
                <a:latin typeface="+mn-lt"/>
                <a:ea typeface="+mn-ea"/>
                <a:cs typeface="+mn-cs"/>
              </a:rPr>
              <a:t>unpersist</a:t>
            </a:r>
            <a:r>
              <a:rPr lang="en-US" altLang="zh-CN" sz="1200" kern="1200" dirty="0">
                <a:solidFill>
                  <a:schemeClr val="tx1"/>
                </a:solidFill>
                <a:effectLst/>
                <a:latin typeface="+mn-lt"/>
                <a:ea typeface="+mn-ea"/>
                <a:cs typeface="+mn-cs"/>
              </a:rPr>
              <a:t> bugs, which can cause duplicated computation, usually introduce</a:t>
            </a:r>
            <a:r>
              <a:rPr lang="en-US" altLang="zh-CN" sz="1200" kern="1200" baseline="0" dirty="0">
                <a:solidFill>
                  <a:schemeClr val="tx1"/>
                </a:solidFill>
                <a:effectLst/>
                <a:latin typeface="+mn-lt"/>
                <a:ea typeface="+mn-ea"/>
                <a:cs typeface="+mn-cs"/>
              </a:rPr>
              <a:t> larger</a:t>
            </a:r>
            <a:r>
              <a:rPr lang="en-US" altLang="zh-CN" sz="1200" kern="1200" dirty="0">
                <a:solidFill>
                  <a:schemeClr val="tx1"/>
                </a:solidFill>
                <a:effectLst/>
                <a:latin typeface="+mn-lt"/>
                <a:ea typeface="+mn-ea"/>
                <a:cs typeface="+mn-cs"/>
              </a:rPr>
              <a:t> performance slowdown.</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55</a:t>
            </a:fld>
            <a:endParaRPr lang="zh-CN" altLang="en-US"/>
          </a:p>
        </p:txBody>
      </p:sp>
    </p:spTree>
    <p:extLst>
      <p:ext uri="{BB962C8B-B14F-4D97-AF65-F5344CB8AC3E}">
        <p14:creationId xmlns:p14="http://schemas.microsoft.com/office/powerpoint/2010/main" val="27866317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contrast, </a:t>
            </a:r>
            <a:r>
              <a:rPr kumimoji="0" lang="en-US" altLang="zh-CN" sz="1200" i="0" u="none" strike="noStrike" cap="none" normalizeH="0" baseline="0" dirty="0">
                <a:ln>
                  <a:noFill/>
                </a:ln>
                <a:solidFill>
                  <a:srgbClr val="FF0000"/>
                </a:solidFill>
                <a:effectLst/>
                <a:ea typeface="楷体_GB2312" pitchFamily="49" charset="-122"/>
              </a:rPr>
              <a:t>unnecessary persist, missing </a:t>
            </a:r>
            <a:r>
              <a:rPr kumimoji="0" lang="en-US" altLang="zh-CN" sz="1200" i="0" u="none" strike="noStrike" cap="none" normalizeH="0" baseline="0" dirty="0" err="1">
                <a:ln>
                  <a:noFill/>
                </a:ln>
                <a:solidFill>
                  <a:srgbClr val="FF0000"/>
                </a:solidFill>
                <a:effectLst/>
                <a:ea typeface="楷体_GB2312" pitchFamily="49" charset="-122"/>
              </a:rPr>
              <a:t>unpersist</a:t>
            </a:r>
            <a:r>
              <a:rPr kumimoji="0" lang="en-US" altLang="zh-CN" sz="1200" i="0" u="none" strike="noStrike" cap="none" normalizeH="0" baseline="0" dirty="0">
                <a:ln>
                  <a:noFill/>
                </a:ln>
                <a:solidFill>
                  <a:srgbClr val="FF0000"/>
                </a:solidFill>
                <a:effectLst/>
                <a:ea typeface="楷体_GB2312" pitchFamily="49" charset="-122"/>
              </a:rPr>
              <a:t> </a:t>
            </a:r>
            <a:r>
              <a:rPr lang="en-US" altLang="zh-CN" dirty="0">
                <a:solidFill>
                  <a:srgbClr val="FF0000"/>
                </a:solidFill>
                <a:ea typeface="楷体_GB2312" pitchFamily="49" charset="-122"/>
              </a:rPr>
              <a:t>and lagging </a:t>
            </a:r>
            <a:r>
              <a:rPr lang="en-US" altLang="zh-CN" dirty="0" err="1">
                <a:solidFill>
                  <a:srgbClr val="FF0000"/>
                </a:solidFill>
                <a:ea typeface="楷体_GB2312" pitchFamily="49" charset="-122"/>
              </a:rPr>
              <a:t>unpersist</a:t>
            </a:r>
            <a:r>
              <a:rPr lang="en-US" altLang="zh-CN" dirty="0">
                <a:solidFill>
                  <a:srgbClr val="FF0000"/>
                </a:solidFill>
                <a:ea typeface="楷体_GB2312" pitchFamily="49" charset="-122"/>
              </a:rPr>
              <a:t> bugs</a:t>
            </a:r>
            <a:r>
              <a:rPr lang="en-US" altLang="zh-CN" dirty="0">
                <a:ea typeface="楷体_GB2312" pitchFamily="49" charset="-122"/>
              </a:rPr>
              <a:t> usually introduce slighter performance slowdown, because memory waste rarely affect the execution time of applications.</a:t>
            </a:r>
            <a:endParaRPr kumimoji="0" lang="zh-CN" altLang="en-US" sz="1200" i="0" u="none" strike="noStrike" cap="none" normalizeH="0" baseline="0" dirty="0">
              <a:ln>
                <a:noFill/>
              </a:ln>
              <a:effectLst/>
              <a:ea typeface="楷体_GB2312" pitchFamily="49" charset="-122"/>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56</a:t>
            </a:fld>
            <a:endParaRPr lang="zh-CN" altLang="en-US"/>
          </a:p>
        </p:txBody>
      </p:sp>
    </p:spTree>
    <p:extLst>
      <p:ext uri="{BB962C8B-B14F-4D97-AF65-F5344CB8AC3E}">
        <p14:creationId xmlns:p14="http://schemas.microsoft.com/office/powerpoint/2010/main" val="2145184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a:t>
            </a:r>
            <a:r>
              <a:rPr lang="en-US" altLang="zh-CN" baseline="0" dirty="0"/>
              <a:t> </a:t>
            </a:r>
            <a:r>
              <a:rPr lang="en-US" altLang="zh-CN" sz="1200" kern="1200" dirty="0">
                <a:solidFill>
                  <a:schemeClr val="tx1"/>
                </a:solidFill>
                <a:effectLst/>
                <a:latin typeface="+mn-lt"/>
                <a:ea typeface="+mn-ea"/>
                <a:cs typeface="+mn-cs"/>
              </a:rPr>
              <a:t>bugs that cause memory waste can also cause severe impact.</a:t>
            </a:r>
            <a:r>
              <a:rPr lang="en-US" altLang="zh-CN" sz="1200" kern="1200" baseline="0" dirty="0">
                <a:solidFill>
                  <a:schemeClr val="tx1"/>
                </a:solidFill>
                <a:effectLst/>
                <a:latin typeface="+mn-lt"/>
                <a:ea typeface="+mn-ea"/>
                <a:cs typeface="+mn-cs"/>
              </a:rPr>
              <a:t> For example, i</a:t>
            </a:r>
            <a:r>
              <a:rPr lang="en-US" altLang="zh-CN" sz="1200" kern="1200" dirty="0">
                <a:solidFill>
                  <a:schemeClr val="tx1"/>
                </a:solidFill>
                <a:effectLst/>
                <a:latin typeface="+mn-lt"/>
                <a:ea typeface="+mn-ea"/>
                <a:cs typeface="+mn-cs"/>
              </a:rPr>
              <a:t>n the</a:t>
            </a:r>
            <a:r>
              <a:rPr lang="en-US" altLang="zh-CN" sz="1200" kern="1200" baseline="0" dirty="0">
                <a:solidFill>
                  <a:schemeClr val="tx1"/>
                </a:solidFill>
                <a:effectLst/>
                <a:latin typeface="+mn-lt"/>
                <a:ea typeface="+mn-ea"/>
                <a:cs typeface="+mn-cs"/>
              </a:rPr>
              <a:t> missing </a:t>
            </a:r>
            <a:r>
              <a:rPr lang="en-US" altLang="zh-CN" sz="1200" kern="1200" baseline="0" dirty="0" err="1">
                <a:solidFill>
                  <a:schemeClr val="tx1"/>
                </a:solidFill>
                <a:effectLst/>
                <a:latin typeface="+mn-lt"/>
                <a:ea typeface="+mn-ea"/>
                <a:cs typeface="+mn-cs"/>
              </a:rPr>
              <a:t>unpersist</a:t>
            </a:r>
            <a:r>
              <a:rPr lang="en-US" altLang="zh-CN" sz="1200" kern="1200" dirty="0">
                <a:solidFill>
                  <a:schemeClr val="tx1"/>
                </a:solidFill>
                <a:effectLst/>
                <a:latin typeface="+mn-lt"/>
                <a:ea typeface="+mn-ea"/>
                <a:cs typeface="+mn-cs"/>
              </a:rPr>
              <a:t> bug, RDD is iteratively persisted in a while loop and never released,</a:t>
            </a:r>
            <a:r>
              <a:rPr lang="en-US" altLang="zh-CN" sz="1200" kern="1200" baseline="0" dirty="0">
                <a:solidFill>
                  <a:schemeClr val="tx1"/>
                </a:solidFill>
                <a:effectLst/>
                <a:latin typeface="+mn-lt"/>
                <a:ea typeface="+mn-ea"/>
                <a:cs typeface="+mn-cs"/>
              </a:rPr>
              <a:t> so it</a:t>
            </a:r>
            <a:r>
              <a:rPr lang="en-US" altLang="zh-CN" sz="1200" kern="1200" dirty="0">
                <a:solidFill>
                  <a:schemeClr val="tx1"/>
                </a:solidFill>
                <a:effectLst/>
                <a:latin typeface="+mn-lt"/>
                <a:ea typeface="+mn-ea"/>
                <a:cs typeface="+mn-cs"/>
              </a:rPr>
              <a:t> causes Out</a:t>
            </a:r>
            <a:r>
              <a:rPr lang="en-US" altLang="zh-CN" sz="1200" kern="1200" baseline="0" dirty="0">
                <a:solidFill>
                  <a:schemeClr val="tx1"/>
                </a:solidFill>
                <a:effectLst/>
                <a:latin typeface="+mn-lt"/>
                <a:ea typeface="+mn-ea"/>
                <a:cs typeface="+mn-cs"/>
              </a:rPr>
              <a:t>-of-</a:t>
            </a:r>
            <a:r>
              <a:rPr lang="en-US" altLang="zh-CN" sz="1200" kern="1200" dirty="0">
                <a:solidFill>
                  <a:schemeClr val="tx1"/>
                </a:solidFill>
                <a:effectLst/>
                <a:latin typeface="+mn-lt"/>
                <a:ea typeface="+mn-ea"/>
                <a:cs typeface="+mn-cs"/>
              </a:rPr>
              <a:t>Memory finally.</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57</a:t>
            </a:fld>
            <a:endParaRPr lang="zh-CN" altLang="en-US"/>
          </a:p>
        </p:txBody>
      </p:sp>
    </p:spTree>
    <p:extLst>
      <p:ext uri="{BB962C8B-B14F-4D97-AF65-F5344CB8AC3E}">
        <p14:creationId xmlns:p14="http://schemas.microsoft.com/office/powerpoint/2010/main" val="11015089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We use CacheCheck to detect these 18 bugs, and all of them are successfully detected.</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58</a:t>
            </a:fld>
            <a:endParaRPr lang="zh-CN" altLang="en-US"/>
          </a:p>
        </p:txBody>
      </p:sp>
    </p:spTree>
    <p:extLst>
      <p:ext uri="{BB962C8B-B14F-4D97-AF65-F5344CB8AC3E}">
        <p14:creationId xmlns:p14="http://schemas.microsoft.com/office/powerpoint/2010/main" val="38380674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a:t>
            </a:r>
            <a:r>
              <a:rPr lang="en-US" altLang="zh-CN" sz="1200" kern="1200" baseline="0" dirty="0">
                <a:solidFill>
                  <a:schemeClr val="tx1"/>
                </a:solidFill>
                <a:effectLst/>
                <a:latin typeface="+mn-lt"/>
                <a:ea typeface="+mn-ea"/>
                <a:cs typeface="+mn-cs"/>
              </a:rPr>
              <a:t> new bug detection, w</a:t>
            </a:r>
            <a:r>
              <a:rPr lang="en-US" altLang="zh-CN" sz="1200" kern="1200" dirty="0">
                <a:solidFill>
                  <a:schemeClr val="tx1"/>
                </a:solidFill>
                <a:effectLst/>
                <a:latin typeface="+mn-lt"/>
                <a:ea typeface="+mn-ea"/>
                <a:cs typeface="+mn-cs"/>
              </a:rPr>
              <a:t>e select six applications to detect cache-related bugs in them.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Three are Spark official applications. They are well-maintained and widely used.</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other three are third-party applications from </a:t>
            </a:r>
            <a:r>
              <a:rPr lang="en-US" altLang="zh-CN" sz="1200" kern="1200" dirty="0" err="1">
                <a:solidFill>
                  <a:schemeClr val="tx1"/>
                </a:solidFill>
                <a:effectLst/>
                <a:latin typeface="+mn-lt"/>
                <a:ea typeface="+mn-ea"/>
                <a:cs typeface="+mn-cs"/>
              </a:rPr>
              <a:t>Github</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59</a:t>
            </a:fld>
            <a:endParaRPr lang="zh-CN" altLang="en-US"/>
          </a:p>
        </p:txBody>
      </p:sp>
    </p:spTree>
    <p:extLst>
      <p:ext uri="{BB962C8B-B14F-4D97-AF65-F5344CB8AC3E}">
        <p14:creationId xmlns:p14="http://schemas.microsoft.com/office/powerpoint/2010/main" val="1646653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save the precious memory, all RDDs are removed from memory after the action executes.</a:t>
            </a:r>
          </a:p>
        </p:txBody>
      </p:sp>
      <p:sp>
        <p:nvSpPr>
          <p:cNvPr id="4" name="灯片编号占位符 3"/>
          <p:cNvSpPr>
            <a:spLocks noGrp="1"/>
          </p:cNvSpPr>
          <p:nvPr>
            <p:ph type="sldNum" sz="quarter" idx="10"/>
          </p:nvPr>
        </p:nvSpPr>
        <p:spPr/>
        <p:txBody>
          <a:bodyPr/>
          <a:lstStyle/>
          <a:p>
            <a:fld id="{2DA41362-83C0-4C36-AE65-57072907960F}" type="slidenum">
              <a:rPr lang="zh-CN" altLang="en-US" smtClean="0"/>
              <a:t>6</a:t>
            </a:fld>
            <a:endParaRPr lang="zh-CN" altLang="en-US"/>
          </a:p>
        </p:txBody>
      </p:sp>
    </p:spTree>
    <p:extLst>
      <p:ext uri="{BB962C8B-B14F-4D97-AF65-F5344CB8AC3E}">
        <p14:creationId xmlns:p14="http://schemas.microsoft.com/office/powerpoint/2010/main" val="9850180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Finally, we successfully</a:t>
            </a:r>
            <a:r>
              <a:rPr lang="en-US" altLang="zh-CN" sz="1200" kern="1200" baseline="0" dirty="0">
                <a:solidFill>
                  <a:schemeClr val="tx1"/>
                </a:solidFill>
                <a:effectLst/>
                <a:latin typeface="+mn-lt"/>
                <a:ea typeface="+mn-ea"/>
                <a:cs typeface="+mn-cs"/>
              </a:rPr>
              <a:t> detect all six kinds of bugs.</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We detect 72 cache-related bugs in total,</a:t>
            </a:r>
            <a:r>
              <a:rPr lang="en-US" altLang="zh-CN" sz="1200" kern="1200" baseline="0" dirty="0">
                <a:solidFill>
                  <a:schemeClr val="tx1"/>
                </a:solidFill>
                <a:effectLst/>
                <a:latin typeface="+mn-lt"/>
                <a:ea typeface="+mn-ea"/>
                <a:cs typeface="+mn-cs"/>
              </a:rPr>
              <a:t> and</a:t>
            </a:r>
            <a:r>
              <a:rPr lang="en-US" altLang="zh-CN" sz="1200" kern="1200" dirty="0">
                <a:solidFill>
                  <a:schemeClr val="tx1"/>
                </a:solidFill>
                <a:effectLst/>
                <a:latin typeface="+mn-lt"/>
                <a:ea typeface="+mn-ea"/>
                <a:cs typeface="+mn-cs"/>
              </a:rPr>
              <a:t> report all of them to the community. </a:t>
            </a:r>
          </a:p>
          <a:p>
            <a:r>
              <a:rPr lang="en-US" altLang="zh-CN" sz="1200" kern="1200" dirty="0">
                <a:solidFill>
                  <a:schemeClr val="tx1"/>
                </a:solidFill>
                <a:effectLst/>
                <a:latin typeface="+mn-lt"/>
                <a:ea typeface="+mn-ea"/>
                <a:cs typeface="+mn-cs"/>
              </a:rPr>
              <a:t>As the result, 53 bugs have been confirmed, </a:t>
            </a:r>
          </a:p>
          <a:p>
            <a:r>
              <a:rPr lang="en-US" altLang="zh-CN" sz="1200" kern="1200" dirty="0">
                <a:solidFill>
                  <a:schemeClr val="tx1"/>
                </a:solidFill>
                <a:effectLst/>
                <a:latin typeface="+mn-lt"/>
                <a:ea typeface="+mn-ea"/>
                <a:cs typeface="+mn-cs"/>
              </a:rPr>
              <a:t>and 28 have been fixed.</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60</a:t>
            </a:fld>
            <a:endParaRPr lang="zh-CN" altLang="en-US"/>
          </a:p>
        </p:txBody>
      </p:sp>
    </p:spTree>
    <p:extLst>
      <p:ext uri="{BB962C8B-B14F-4D97-AF65-F5344CB8AC3E}">
        <p14:creationId xmlns:p14="http://schemas.microsoft.com/office/powerpoint/2010/main" val="3731129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In summary, we find six kinds of cache-related bugs in Spark applications,</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And present CacheCheck to detect them.</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experiments show that cache-related bugs can indeed cause performance slowdown for Spark applications. </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Also, CacheCheck can effectively detect them, both for known bugs and new bugs.</a:t>
            </a:r>
            <a:endParaRPr lang="zh-CN" altLang="zh-CN" sz="1200" kern="1200" dirty="0">
              <a:solidFill>
                <a:schemeClr val="tx1"/>
              </a:solidFill>
              <a:effectLst/>
              <a:latin typeface="+mn-lt"/>
              <a:ea typeface="+mn-ea"/>
              <a:cs typeface="+mn-cs"/>
            </a:endParaRPr>
          </a:p>
          <a:p>
            <a:r>
              <a:rPr lang="en-US" altLang="zh-CN" dirty="0" err="1"/>
              <a:t>CacheCheck</a:t>
            </a:r>
            <a:r>
              <a:rPr lang="en-US" altLang="zh-CN" dirty="0"/>
              <a:t> is publicly available</a:t>
            </a:r>
            <a:r>
              <a:rPr lang="en-US" altLang="zh-CN" baseline="0" dirty="0"/>
              <a:t> on </a:t>
            </a:r>
            <a:r>
              <a:rPr lang="en-US" altLang="zh-CN" baseline="0" dirty="0" err="1"/>
              <a:t>GitHub</a:t>
            </a:r>
            <a:r>
              <a:rPr lang="en-US" altLang="zh-CN" baseline="0" dirty="0"/>
              <a:t>. Anyone who is interested in it please feel free to contact us.</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61</a:t>
            </a:fld>
            <a:endParaRPr lang="zh-CN" altLang="en-US"/>
          </a:p>
        </p:txBody>
      </p:sp>
    </p:spTree>
    <p:extLst>
      <p:ext uri="{BB962C8B-B14F-4D97-AF65-F5344CB8AC3E}">
        <p14:creationId xmlns:p14="http://schemas.microsoft.com/office/powerpoint/2010/main" val="29845322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Thanks for your attention. Any question?</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62</a:t>
            </a:fld>
            <a:endParaRPr lang="zh-CN" altLang="en-US"/>
          </a:p>
        </p:txBody>
      </p:sp>
    </p:spTree>
    <p:extLst>
      <p:ext uri="{BB962C8B-B14F-4D97-AF65-F5344CB8AC3E}">
        <p14:creationId xmlns:p14="http://schemas.microsoft.com/office/powerpoint/2010/main" val="192337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 an RDD is used by another action, it will be computed again.</a:t>
            </a:r>
          </a:p>
          <a:p>
            <a:r>
              <a:rPr lang="en-US" altLang="zh-CN" dirty="0"/>
              <a:t>In this example, there</a:t>
            </a:r>
            <a:r>
              <a:rPr lang="en-US" altLang="zh-CN" baseline="0" dirty="0"/>
              <a:t> is another action take.</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7</a:t>
            </a:fld>
            <a:endParaRPr lang="zh-CN" altLang="en-US"/>
          </a:p>
        </p:txBody>
      </p:sp>
    </p:spTree>
    <p:extLst>
      <p:ext uri="{BB962C8B-B14F-4D97-AF65-F5344CB8AC3E}">
        <p14:creationId xmlns:p14="http://schemas.microsoft.com/office/powerpoint/2010/main" val="2253891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Take is used to fetch</a:t>
            </a:r>
            <a:r>
              <a:rPr lang="en-US" altLang="zh-CN" sz="1200" kern="1200" baseline="0" dirty="0">
                <a:solidFill>
                  <a:schemeClr val="tx1"/>
                </a:solidFill>
                <a:effectLst/>
                <a:latin typeface="+mn-lt"/>
                <a:ea typeface="+mn-ea"/>
                <a:cs typeface="+mn-cs"/>
              </a:rPr>
              <a:t> out</a:t>
            </a:r>
            <a:r>
              <a:rPr lang="en-US" altLang="zh-CN" sz="1200" kern="1200" dirty="0">
                <a:solidFill>
                  <a:schemeClr val="tx1"/>
                </a:solidFill>
                <a:effectLst/>
                <a:latin typeface="+mn-lt"/>
                <a:ea typeface="+mn-ea"/>
                <a:cs typeface="+mn-cs"/>
              </a:rPr>
              <a:t> the first ten words and generates the second job A2.</a:t>
            </a:r>
            <a:r>
              <a:rPr lang="en-US" altLang="zh-CN" sz="1200" kern="1200" baseline="0" dirty="0">
                <a:solidFill>
                  <a:schemeClr val="tx1"/>
                </a:solidFill>
                <a:effectLst/>
                <a:latin typeface="+mn-lt"/>
                <a:ea typeface="+mn-ea"/>
                <a:cs typeface="+mn-cs"/>
              </a:rPr>
              <a:t> </a:t>
            </a:r>
          </a:p>
          <a:p>
            <a:r>
              <a:rPr lang="en-US" altLang="zh-CN" sz="1200" kern="1200" baseline="0" dirty="0">
                <a:solidFill>
                  <a:schemeClr val="tx1"/>
                </a:solidFill>
                <a:effectLst/>
                <a:latin typeface="+mn-lt"/>
                <a:ea typeface="+mn-ea"/>
                <a:cs typeface="+mn-cs"/>
              </a:rPr>
              <a:t>A2 also uses RDD data and words, so they are recomputed again.</a:t>
            </a:r>
            <a:endParaRPr lang="zh-CN" altLang="en-US" dirty="0"/>
          </a:p>
        </p:txBody>
      </p:sp>
      <p:sp>
        <p:nvSpPr>
          <p:cNvPr id="4" name="灯片编号占位符 3"/>
          <p:cNvSpPr>
            <a:spLocks noGrp="1"/>
          </p:cNvSpPr>
          <p:nvPr>
            <p:ph type="sldNum" sz="quarter" idx="10"/>
          </p:nvPr>
        </p:nvSpPr>
        <p:spPr/>
        <p:txBody>
          <a:bodyPr/>
          <a:lstStyle/>
          <a:p>
            <a:fld id="{2DA41362-83C0-4C36-AE65-57072907960F}" type="slidenum">
              <a:rPr lang="zh-CN" altLang="en-US" smtClean="0"/>
              <a:t>8</a:t>
            </a:fld>
            <a:endParaRPr lang="zh-CN" altLang="en-US"/>
          </a:p>
        </p:txBody>
      </p:sp>
    </p:spTree>
    <p:extLst>
      <p:ext uri="{BB962C8B-B14F-4D97-AF65-F5344CB8AC3E}">
        <p14:creationId xmlns:p14="http://schemas.microsoft.com/office/powerpoint/2010/main" val="365548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Spark provides cache APIs to persist an RDD in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persist RDD words before A1.</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2DA41362-83C0-4C36-AE65-57072907960F}" type="slidenum">
              <a:rPr lang="zh-CN" altLang="en-US" smtClean="0"/>
              <a:t>9</a:t>
            </a:fld>
            <a:endParaRPr lang="zh-CN" altLang="en-US"/>
          </a:p>
        </p:txBody>
      </p:sp>
    </p:spTree>
    <p:extLst>
      <p:ext uri="{BB962C8B-B14F-4D97-AF65-F5344CB8AC3E}">
        <p14:creationId xmlns:p14="http://schemas.microsoft.com/office/powerpoint/2010/main" val="344622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AutoShape 7"/>
          <p:cNvSpPr>
            <a:spLocks noChangeArrowheads="1"/>
          </p:cNvSpPr>
          <p:nvPr/>
        </p:nvSpPr>
        <p:spPr bwMode="auto">
          <a:xfrm>
            <a:off x="914400" y="2996952"/>
            <a:ext cx="103632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sz="1800"/>
          </a:p>
        </p:txBody>
      </p:sp>
      <p:sp>
        <p:nvSpPr>
          <p:cNvPr id="4566018" name="Rectangle 2"/>
          <p:cNvSpPr>
            <a:spLocks noGrp="1" noChangeArrowheads="1"/>
          </p:cNvSpPr>
          <p:nvPr>
            <p:ph type="ctrTitle"/>
          </p:nvPr>
        </p:nvSpPr>
        <p:spPr>
          <a:xfrm>
            <a:off x="914400" y="1124744"/>
            <a:ext cx="10363200" cy="1371600"/>
          </a:xfrm>
        </p:spPr>
        <p:txBody>
          <a:bodyPr/>
          <a:lstStyle>
            <a:lvl1pPr>
              <a:defRPr sz="4000"/>
            </a:lvl1pPr>
          </a:lstStyle>
          <a:p>
            <a:r>
              <a:rPr lang="zh-CN" altLang="en-US"/>
              <a:t>单击此处编辑母版标题样式</a:t>
            </a:r>
            <a:endParaRPr lang="zh-CN" altLang="en-US" dirty="0"/>
          </a:p>
        </p:txBody>
      </p:sp>
      <p:sp>
        <p:nvSpPr>
          <p:cNvPr id="4566019" name="Rectangle 3"/>
          <p:cNvSpPr>
            <a:spLocks noGrp="1" noChangeArrowheads="1"/>
          </p:cNvSpPr>
          <p:nvPr>
            <p:ph type="subTitle" idx="1"/>
          </p:nvPr>
        </p:nvSpPr>
        <p:spPr>
          <a:xfrm>
            <a:off x="1930400" y="3266802"/>
            <a:ext cx="9347200" cy="1600200"/>
          </a:xfrm>
        </p:spPr>
        <p:txBody>
          <a:bodyPr/>
          <a:lstStyle>
            <a:lvl1pPr marL="0" indent="0">
              <a:buFont typeface="Wingdings" pitchFamily="2" charset="2"/>
              <a:buNone/>
              <a:defRPr sz="2200"/>
            </a:lvl1pPr>
          </a:lstStyle>
          <a:p>
            <a:r>
              <a:rPr lang="zh-CN" altLang="en-US"/>
              <a:t>单击此处编辑母版副标题样式</a:t>
            </a:r>
          </a:p>
        </p:txBody>
      </p:sp>
      <p:sp>
        <p:nvSpPr>
          <p:cNvPr id="6" name="Rectangle 4"/>
          <p:cNvSpPr>
            <a:spLocks noGrp="1" noChangeArrowheads="1"/>
          </p:cNvSpPr>
          <p:nvPr>
            <p:ph type="dt" sz="half" idx="10"/>
          </p:nvPr>
        </p:nvSpPr>
        <p:spPr bwMode="auto">
          <a:xfrm>
            <a:off x="9144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b="0">
                <a:ea typeface="SimSun" pitchFamily="2" charset="-122"/>
              </a:defRPr>
            </a:lvl1pPr>
          </a:lstStyle>
          <a:p>
            <a:fld id="{CEFB7950-7A8B-41BE-9CCB-3A0BA9DCC0F2}" type="datetime1">
              <a:rPr lang="zh-CN" altLang="en-US" smtClean="0"/>
              <a:t>2020/9/4</a:t>
            </a:fld>
            <a:endParaRPr lang="zh-CN" altLang="en-US"/>
          </a:p>
        </p:txBody>
      </p:sp>
      <p:sp>
        <p:nvSpPr>
          <p:cNvPr id="7" name="Rectangle 5"/>
          <p:cNvSpPr>
            <a:spLocks noGrp="1" noChangeArrowheads="1"/>
          </p:cNvSpPr>
          <p:nvPr>
            <p:ph type="ftr" sz="quarter" idx="11"/>
          </p:nvPr>
        </p:nvSpPr>
        <p:spPr bwMode="auto">
          <a:xfrm>
            <a:off x="8112224" y="6248400"/>
            <a:ext cx="38608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0">
                <a:ea typeface="SimSun" pitchFamily="2" charset="-122"/>
              </a:defRPr>
            </a:lvl1pPr>
          </a:lstStyle>
          <a:p>
            <a:endParaRPr lang="zh-CN" altLang="en-US"/>
          </a:p>
        </p:txBody>
      </p:sp>
    </p:spTree>
    <p:extLst>
      <p:ext uri="{BB962C8B-B14F-4D97-AF65-F5344CB8AC3E}">
        <p14:creationId xmlns:p14="http://schemas.microsoft.com/office/powerpoint/2010/main" val="254019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aseline="0">
                <a:latin typeface="Times New Roman" panose="02020603050405020304" pitchFamily="18" charset="0"/>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60363" indent="-360363">
              <a:defRPr/>
            </a:lvl1pPr>
            <a:lvl2pPr marL="720725" indent="-249238">
              <a:defRPr lang="zh-CN" altLang="en-US" sz="2000" b="0" dirty="0" smtClean="0">
                <a:solidFill>
                  <a:srgbClr val="0000FF"/>
                </a:solidFill>
                <a:latin typeface="+mn-lt"/>
                <a:ea typeface="+mn-ea"/>
              </a:defRPr>
            </a:lvl2pPr>
            <a:lvl3pPr marL="1163638" indent="-254000">
              <a:defRPr sz="1800" b="0"/>
            </a:lvl3pPr>
            <a:lvl4pPr marL="1524000" indent="-217488">
              <a:defRPr/>
            </a:lvl4pPr>
            <a:lvl5pPr marL="1884363" indent="-188913">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Rectangle 6"/>
          <p:cNvSpPr>
            <a:spLocks noGrp="1" noChangeArrowheads="1"/>
          </p:cNvSpPr>
          <p:nvPr>
            <p:ph type="sldNum" sz="quarter" idx="10"/>
          </p:nvPr>
        </p:nvSpPr>
        <p:spPr>
          <a:xfrm>
            <a:off x="11423651" y="6523155"/>
            <a:ext cx="768349" cy="319541"/>
          </a:xfrm>
          <a:ln/>
        </p:spPr>
        <p:txBody>
          <a:bodyPr/>
          <a:lstStyle>
            <a:lvl1pPr algn="ctr">
              <a:defRPr sz="1600"/>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1161614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Rectangle 6"/>
          <p:cNvSpPr>
            <a:spLocks noGrp="1" noChangeArrowheads="1"/>
          </p:cNvSpPr>
          <p:nvPr>
            <p:ph type="sldNum" sz="quarter" idx="10"/>
          </p:nvPr>
        </p:nvSpPr>
        <p:spPr>
          <a:xfrm>
            <a:off x="11423651" y="6523155"/>
            <a:ext cx="768349" cy="319541"/>
          </a:xfrm>
          <a:ln/>
        </p:spPr>
        <p:txBody>
          <a:bodyPr/>
          <a:lstStyle>
            <a:lvl1pPr algn="ctr">
              <a:defRPr sz="1600"/>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1055090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aseline="0">
                <a:latin typeface="Times New Roman" panose="02020603050405020304" pitchFamily="18" charset="0"/>
              </a:defRPr>
            </a:lvl1pPr>
          </a:lstStyle>
          <a:p>
            <a:r>
              <a:rPr lang="zh-CN" altLang="en-US"/>
              <a:t>单击此处编辑母版标题样式</a:t>
            </a:r>
            <a:endParaRPr lang="zh-CN" altLang="en-US" dirty="0"/>
          </a:p>
        </p:txBody>
      </p:sp>
      <p:sp>
        <p:nvSpPr>
          <p:cNvPr id="5" name="Rectangle 6"/>
          <p:cNvSpPr>
            <a:spLocks noGrp="1" noChangeArrowheads="1"/>
          </p:cNvSpPr>
          <p:nvPr>
            <p:ph type="sldNum" sz="quarter" idx="10"/>
          </p:nvPr>
        </p:nvSpPr>
        <p:spPr>
          <a:xfrm>
            <a:off x="11423651" y="6523155"/>
            <a:ext cx="768349" cy="319541"/>
          </a:xfrm>
          <a:ln/>
        </p:spPr>
        <p:txBody>
          <a:bodyPr/>
          <a:lstStyle>
            <a:lvl1pPr algn="ctr">
              <a:defRPr sz="1600"/>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3168816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11423651" y="6523155"/>
            <a:ext cx="768349" cy="319541"/>
          </a:xfrm>
          <a:ln/>
        </p:spPr>
        <p:txBody>
          <a:bodyPr/>
          <a:lstStyle>
            <a:lvl1pPr algn="ctr">
              <a:defRPr sz="1600"/>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7216812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66233" y="304801"/>
            <a:ext cx="10668000" cy="663575"/>
          </a:xfrm>
        </p:spPr>
        <p:txBody>
          <a:bodyPr/>
          <a:lstStyle>
            <a:lvl1pPr>
              <a:defRPr sz="3600" baseline="0">
                <a:latin typeface="Times New Roman" panose="02020603050405020304" pitchFamily="18" charset="0"/>
              </a:defRPr>
            </a:lvl1pPr>
          </a:lstStyle>
          <a:p>
            <a:r>
              <a:rPr lang="zh-CN" altLang="en-US"/>
              <a:t>单击此处编辑母版标题样式</a:t>
            </a:r>
            <a:endParaRPr lang="zh-CN" altLang="en-US" dirty="0"/>
          </a:p>
        </p:txBody>
      </p:sp>
      <p:sp>
        <p:nvSpPr>
          <p:cNvPr id="3" name="表格占位符 2"/>
          <p:cNvSpPr>
            <a:spLocks noGrp="1"/>
          </p:cNvSpPr>
          <p:nvPr>
            <p:ph type="tbl" idx="1"/>
          </p:nvPr>
        </p:nvSpPr>
        <p:spPr>
          <a:xfrm>
            <a:off x="755651" y="1077914"/>
            <a:ext cx="10668000" cy="5741987"/>
          </a:xfrm>
        </p:spPr>
        <p:txBody>
          <a:bodyPr/>
          <a:lstStyle>
            <a:lvl1pPr marL="360363" indent="-360363">
              <a:tabLst/>
              <a:defRPr/>
            </a:lvl1pPr>
          </a:lstStyle>
          <a:p>
            <a:pPr lvl="0"/>
            <a:r>
              <a:rPr lang="zh-CN" altLang="en-US" noProof="0"/>
              <a:t>单击图标添加表格</a:t>
            </a:r>
            <a:endParaRPr lang="zh-CN" altLang="en-US" noProof="0" dirty="0"/>
          </a:p>
        </p:txBody>
      </p:sp>
      <p:sp>
        <p:nvSpPr>
          <p:cNvPr id="6" name="Rectangle 6"/>
          <p:cNvSpPr>
            <a:spLocks noGrp="1" noChangeArrowheads="1"/>
          </p:cNvSpPr>
          <p:nvPr>
            <p:ph type="sldNum" sz="quarter" idx="10"/>
          </p:nvPr>
        </p:nvSpPr>
        <p:spPr>
          <a:xfrm>
            <a:off x="11423651" y="6523155"/>
            <a:ext cx="768349" cy="319541"/>
          </a:xfrm>
          <a:ln/>
        </p:spPr>
        <p:txBody>
          <a:bodyPr/>
          <a:lstStyle>
            <a:lvl1pPr algn="ctr">
              <a:defRPr sz="1600"/>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2156613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a:xfrm>
            <a:off x="11423651" y="6523155"/>
            <a:ext cx="768349" cy="319541"/>
          </a:xfrm>
          <a:ln/>
        </p:spPr>
        <p:txBody>
          <a:bodyPr/>
          <a:lstStyle>
            <a:lvl1pPr algn="ctr">
              <a:defRPr sz="1600"/>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720489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p>
        </p:txBody>
      </p:sp>
      <p:sp>
        <p:nvSpPr>
          <p:cNvPr id="1027" name="Rectangle 3"/>
          <p:cNvSpPr>
            <a:spLocks noGrp="1" noChangeArrowheads="1"/>
          </p:cNvSpPr>
          <p:nvPr>
            <p:ph type="body" idx="1"/>
          </p:nvPr>
        </p:nvSpPr>
        <p:spPr bwMode="auto">
          <a:xfrm>
            <a:off x="755651" y="1077914"/>
            <a:ext cx="10668000"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626533" y="968375"/>
            <a:ext cx="10610851"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sz="1800"/>
          </a:p>
        </p:txBody>
      </p:sp>
      <p:sp>
        <p:nvSpPr>
          <p:cNvPr id="8" name="Rectangle 6"/>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0">
                <a:ea typeface="SimSun" pitchFamily="2" charset="-122"/>
              </a:defRPr>
            </a:lvl1pPr>
          </a:lstStyle>
          <a:p>
            <a:fld id="{02D3A351-36E5-4097-BD79-2998822781C0}" type="slidenum">
              <a:rPr lang="zh-CN" altLang="en-US" smtClean="0"/>
              <a:t>‹#›</a:t>
            </a:fld>
            <a:endParaRPr lang="zh-CN" altLang="en-US"/>
          </a:p>
        </p:txBody>
      </p:sp>
    </p:spTree>
    <p:extLst>
      <p:ext uri="{BB962C8B-B14F-4D97-AF65-F5344CB8AC3E}">
        <p14:creationId xmlns:p14="http://schemas.microsoft.com/office/powerpoint/2010/main" val="2439219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dt="0"/>
  <p:txStyles>
    <p:titleStyle>
      <a:lvl1pPr algn="l" rtl="0" eaLnBrk="1" fontAlgn="base" hangingPunct="1">
        <a:spcBef>
          <a:spcPct val="0"/>
        </a:spcBef>
        <a:spcAft>
          <a:spcPct val="0"/>
        </a:spcAft>
        <a:defRPr sz="3800" b="1">
          <a:solidFill>
            <a:srgbClr val="698ECF"/>
          </a:solidFill>
          <a:latin typeface="+mj-lt"/>
          <a:ea typeface="+mj-ea"/>
          <a:cs typeface="+mj-cs"/>
        </a:defRPr>
      </a:lvl1pPr>
      <a:lvl2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2pPr>
      <a:lvl3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3pPr>
      <a:lvl4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4pPr>
      <a:lvl5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5pPr>
      <a:lvl6pPr marL="457200" algn="l" rtl="0" eaLnBrk="1" fontAlgn="base" hangingPunct="1">
        <a:spcBef>
          <a:spcPct val="0"/>
        </a:spcBef>
        <a:spcAft>
          <a:spcPct val="0"/>
        </a:spcAft>
        <a:defRPr sz="3800" b="1">
          <a:solidFill>
            <a:schemeClr val="accent2"/>
          </a:solidFill>
          <a:latin typeface="Verdana" pitchFamily="34" charset="0"/>
          <a:ea typeface="黑体" pitchFamily="2" charset="-122"/>
        </a:defRPr>
      </a:lvl6pPr>
      <a:lvl7pPr marL="914400" algn="l" rtl="0" eaLnBrk="1" fontAlgn="base" hangingPunct="1">
        <a:spcBef>
          <a:spcPct val="0"/>
        </a:spcBef>
        <a:spcAft>
          <a:spcPct val="0"/>
        </a:spcAft>
        <a:defRPr sz="3800" b="1">
          <a:solidFill>
            <a:schemeClr val="accent2"/>
          </a:solidFill>
          <a:latin typeface="Verdana" pitchFamily="34" charset="0"/>
          <a:ea typeface="黑体" pitchFamily="2" charset="-122"/>
        </a:defRPr>
      </a:lvl7pPr>
      <a:lvl8pPr marL="1371600" algn="l" rtl="0" eaLnBrk="1" fontAlgn="base" hangingPunct="1">
        <a:spcBef>
          <a:spcPct val="0"/>
        </a:spcBef>
        <a:spcAft>
          <a:spcPct val="0"/>
        </a:spcAft>
        <a:defRPr sz="3800" b="1">
          <a:solidFill>
            <a:schemeClr val="accent2"/>
          </a:solidFill>
          <a:latin typeface="Verdana" pitchFamily="34" charset="0"/>
          <a:ea typeface="黑体" pitchFamily="2" charset="-122"/>
        </a:defRPr>
      </a:lvl8pPr>
      <a:lvl9pPr marL="1828800" algn="l" rtl="0" eaLnBrk="1" fontAlgn="base" hangingPunct="1">
        <a:spcBef>
          <a:spcPct val="0"/>
        </a:spcBef>
        <a:spcAft>
          <a:spcPct val="0"/>
        </a:spcAft>
        <a:defRPr sz="3800" b="1">
          <a:solidFill>
            <a:schemeClr val="accent2"/>
          </a:solidFill>
          <a:latin typeface="Verdana" pitchFamily="34" charset="0"/>
          <a:ea typeface="黑体" pitchFamily="2" charset="-122"/>
        </a:defRPr>
      </a:lvl9pPr>
    </p:titleStyle>
    <p:body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803275" indent="-331788" algn="l" defTabSz="895350" rtl="0" eaLnBrk="1" fontAlgn="base" hangingPunct="1">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16075" indent="-309563"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976438" indent="-280988"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50.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jpg"/></Relationships>
</file>

<file path=ppt/slides/_rels/slide2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150.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5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40.png"/></Relationships>
</file>

<file path=ppt/slides/_rels/slide41.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340.png"/><Relationship Id="rId4" Type="http://schemas.openxmlformats.org/officeDocument/2006/relationships/image" Target="../media/image350.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4.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60.png"/><Relationship Id="rId7" Type="http://schemas.openxmlformats.org/officeDocument/2006/relationships/image" Target="../media/image390.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50.png"/><Relationship Id="rId4" Type="http://schemas.openxmlformats.org/officeDocument/2006/relationships/image" Target="../media/image370.png"/><Relationship Id="rId9" Type="http://schemas.openxmlformats.org/officeDocument/2006/relationships/image" Target="../media/image40.png"/></Relationships>
</file>

<file path=ppt/slides/_rels/slide45.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60.png"/><Relationship Id="rId7" Type="http://schemas.openxmlformats.org/officeDocument/2006/relationships/image" Target="../media/image390.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50.png"/><Relationship Id="rId4" Type="http://schemas.openxmlformats.org/officeDocument/2006/relationships/image" Target="../media/image370.png"/></Relationships>
</file>

<file path=ppt/slides/_rels/slide46.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60.png"/><Relationship Id="rId7" Type="http://schemas.openxmlformats.org/officeDocument/2006/relationships/image" Target="../media/image390.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50.png"/><Relationship Id="rId4" Type="http://schemas.openxmlformats.org/officeDocument/2006/relationships/image" Target="../media/image370.png"/></Relationships>
</file>

<file path=ppt/slides/_rels/slide47.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60.png"/><Relationship Id="rId7" Type="http://schemas.openxmlformats.org/officeDocument/2006/relationships/image" Target="../media/image390.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50.png"/><Relationship Id="rId4" Type="http://schemas.openxmlformats.org/officeDocument/2006/relationships/image" Target="../media/image370.png"/></Relationships>
</file>

<file path=ppt/slides/_rels/slide48.xml.rels><?xml version="1.0" encoding="UTF-8" standalone="yes"?>
<Relationships xmlns="http://schemas.openxmlformats.org/package/2006/relationships"><Relationship Id="rId8" Type="http://schemas.openxmlformats.org/officeDocument/2006/relationships/image" Target="../media/image400.png"/><Relationship Id="rId3" Type="http://schemas.openxmlformats.org/officeDocument/2006/relationships/image" Target="../media/image360.png"/><Relationship Id="rId7" Type="http://schemas.openxmlformats.org/officeDocument/2006/relationships/image" Target="../media/image390.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350.png"/><Relationship Id="rId4" Type="http://schemas.openxmlformats.org/officeDocument/2006/relationships/image" Target="../media/image370.png"/></Relationships>
</file>

<file path=ppt/slides/_rels/slide49.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0.png"/><Relationship Id="rId7" Type="http://schemas.openxmlformats.org/officeDocument/2006/relationships/image" Target="../media/image45.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0.png"/></Relationships>
</file>

<file path=ppt/slides/_rels/slide5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3.png"/><Relationship Id="rId4" Type="http://schemas.openxmlformats.org/officeDocument/2006/relationships/image" Target="../media/image420.png"/></Relationships>
</file>

<file path=ppt/slides/_rels/slide52.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1.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1612424"/>
            <a:ext cx="10363200" cy="1371600"/>
          </a:xfrm>
        </p:spPr>
        <p:txBody>
          <a:bodyPr/>
          <a:lstStyle/>
          <a:p>
            <a:pPr algn="ctr"/>
            <a:r>
              <a:rPr lang="en-US" altLang="zh-CN" sz="4400" dirty="0"/>
              <a:t>Detecting Cache-Related Bugs in Spark Applications</a:t>
            </a:r>
            <a:endParaRPr lang="zh-CN" altLang="en-US" sz="4400" dirty="0"/>
          </a:p>
        </p:txBody>
      </p:sp>
      <p:sp>
        <p:nvSpPr>
          <p:cNvPr id="3" name="副标题 2"/>
          <p:cNvSpPr>
            <a:spLocks noGrp="1"/>
          </p:cNvSpPr>
          <p:nvPr>
            <p:ph type="subTitle" idx="1"/>
          </p:nvPr>
        </p:nvSpPr>
        <p:spPr>
          <a:xfrm>
            <a:off x="1422400" y="3457303"/>
            <a:ext cx="9347200" cy="1427116"/>
          </a:xfrm>
        </p:spPr>
        <p:txBody>
          <a:bodyPr/>
          <a:lstStyle/>
          <a:p>
            <a:pPr algn="ctr"/>
            <a:r>
              <a:rPr lang="en-US" altLang="zh-CN" dirty="0" err="1"/>
              <a:t>Hui</a:t>
            </a:r>
            <a:r>
              <a:rPr lang="en-US" altLang="zh-CN" dirty="0"/>
              <a:t> Li, </a:t>
            </a:r>
            <a:r>
              <a:rPr lang="en-US" altLang="zh-CN" u="sng" dirty="0">
                <a:solidFill>
                  <a:srgbClr val="C00000"/>
                </a:solidFill>
              </a:rPr>
              <a:t>Dong Wang</a:t>
            </a:r>
            <a:r>
              <a:rPr lang="en-US" altLang="zh-CN" dirty="0"/>
              <a:t>, </a:t>
            </a:r>
            <a:r>
              <a:rPr lang="en-US" altLang="zh-CN" dirty="0" err="1"/>
              <a:t>Tianze</a:t>
            </a:r>
            <a:r>
              <a:rPr lang="en-US" altLang="zh-CN" dirty="0"/>
              <a:t> Huang, Yu Gao, </a:t>
            </a:r>
            <a:r>
              <a:rPr lang="en-US" altLang="zh-CN" dirty="0" err="1"/>
              <a:t>Wensheng</a:t>
            </a:r>
            <a:r>
              <a:rPr lang="en-US" altLang="zh-CN" dirty="0"/>
              <a:t> Dou, </a:t>
            </a:r>
            <a:r>
              <a:rPr lang="en-US" altLang="zh-CN" dirty="0" err="1"/>
              <a:t>Lijie</a:t>
            </a:r>
            <a:r>
              <a:rPr lang="en-US" altLang="zh-CN" dirty="0"/>
              <a:t> Xu, </a:t>
            </a:r>
          </a:p>
          <a:p>
            <a:pPr algn="ctr"/>
            <a:r>
              <a:rPr lang="en-US" altLang="zh-CN" dirty="0"/>
              <a:t>Wei Wang, Jun Wei, and Hua </a:t>
            </a:r>
            <a:r>
              <a:rPr lang="en-US" altLang="zh-CN" dirty="0" err="1"/>
              <a:t>Zhong</a:t>
            </a:r>
            <a:endParaRPr lang="zh-CN" altLang="en-US" dirty="0"/>
          </a:p>
        </p:txBody>
      </p:sp>
      <p:pic>
        <p:nvPicPr>
          <p:cNvPr id="5" name="图片 4">
            <a:extLst>
              <a:ext uri="{FF2B5EF4-FFF2-40B4-BE49-F238E27FC236}">
                <a16:creationId xmlns:a16="http://schemas.microsoft.com/office/drawing/2014/main" id="{D60166EB-97EA-44B0-A282-7353D29045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0404" y="4884419"/>
            <a:ext cx="2856679" cy="1020243"/>
          </a:xfrm>
          <a:prstGeom prst="rect">
            <a:avLst/>
          </a:prstGeom>
        </p:spPr>
      </p:pic>
      <p:sp>
        <p:nvSpPr>
          <p:cNvPr id="6" name="文本框 5">
            <a:extLst>
              <a:ext uri="{FF2B5EF4-FFF2-40B4-BE49-F238E27FC236}">
                <a16:creationId xmlns:a16="http://schemas.microsoft.com/office/drawing/2014/main" id="{B08F88A7-FFFF-4676-845A-BB57EA2E8722}"/>
              </a:ext>
            </a:extLst>
          </p:cNvPr>
          <p:cNvSpPr txBox="1"/>
          <p:nvPr/>
        </p:nvSpPr>
        <p:spPr>
          <a:xfrm>
            <a:off x="1268963" y="5746791"/>
            <a:ext cx="3279561" cy="584775"/>
          </a:xfrm>
          <a:prstGeom prst="rect">
            <a:avLst/>
          </a:prstGeom>
          <a:noFill/>
        </p:spPr>
        <p:txBody>
          <a:bodyPr wrap="square" rtlCol="0">
            <a:spAutoFit/>
          </a:bodyPr>
          <a:lstStyle/>
          <a:p>
            <a:pPr algn="ctr"/>
            <a:r>
              <a:rPr lang="en-US" altLang="zh-CN" sz="1600" b="1" dirty="0"/>
              <a:t>Institute of Software, </a:t>
            </a:r>
          </a:p>
          <a:p>
            <a:pPr algn="ctr"/>
            <a:r>
              <a:rPr lang="en-US" altLang="zh-CN" sz="1600" b="1" dirty="0"/>
              <a:t>Chinese Academy of Sciences</a:t>
            </a:r>
            <a:endParaRPr lang="zh-CN" altLang="en-US" sz="1600" b="1" dirty="0"/>
          </a:p>
        </p:txBody>
      </p:sp>
      <p:pic>
        <p:nvPicPr>
          <p:cNvPr id="7" name="图片 6">
            <a:extLst>
              <a:ext uri="{FF2B5EF4-FFF2-40B4-BE49-F238E27FC236}">
                <a16:creationId xmlns:a16="http://schemas.microsoft.com/office/drawing/2014/main" id="{5BECC029-DCA3-405D-9A99-14ED490622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29300" y="4656299"/>
            <a:ext cx="1098691" cy="1090492"/>
          </a:xfrm>
          <a:prstGeom prst="rect">
            <a:avLst/>
          </a:prstGeom>
        </p:spPr>
      </p:pic>
      <p:sp>
        <p:nvSpPr>
          <p:cNvPr id="8" name="文本框 7">
            <a:extLst>
              <a:ext uri="{FF2B5EF4-FFF2-40B4-BE49-F238E27FC236}">
                <a16:creationId xmlns:a16="http://schemas.microsoft.com/office/drawing/2014/main" id="{4081BF5A-3C1D-47AA-9C3F-00FBF0279CB7}"/>
              </a:ext>
            </a:extLst>
          </p:cNvPr>
          <p:cNvSpPr txBox="1"/>
          <p:nvPr/>
        </p:nvSpPr>
        <p:spPr>
          <a:xfrm>
            <a:off x="4984570" y="5746792"/>
            <a:ext cx="2786205" cy="584775"/>
          </a:xfrm>
          <a:prstGeom prst="rect">
            <a:avLst/>
          </a:prstGeom>
          <a:noFill/>
        </p:spPr>
        <p:txBody>
          <a:bodyPr wrap="square" rtlCol="0">
            <a:spAutoFit/>
          </a:bodyPr>
          <a:lstStyle>
            <a:defPPr>
              <a:defRPr lang="en-US"/>
            </a:defPPr>
            <a:lvl1pPr algn="ctr">
              <a:defRPr sz="1400" b="1"/>
            </a:lvl1pPr>
          </a:lstStyle>
          <a:p>
            <a:r>
              <a:rPr lang="en-US" altLang="zh-CN" sz="1600" dirty="0"/>
              <a:t>University of Chinese Academy of Sciences</a:t>
            </a:r>
            <a:endParaRPr lang="zh-CN" altLang="en-US" sz="1600" dirty="0"/>
          </a:p>
        </p:txBody>
      </p:sp>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47395" y="4626845"/>
            <a:ext cx="1105058" cy="1105058"/>
          </a:xfrm>
          <a:prstGeom prst="rect">
            <a:avLst/>
          </a:prstGeom>
        </p:spPr>
      </p:pic>
      <p:sp>
        <p:nvSpPr>
          <p:cNvPr id="10" name="文本框 9">
            <a:extLst>
              <a:ext uri="{FF2B5EF4-FFF2-40B4-BE49-F238E27FC236}">
                <a16:creationId xmlns:a16="http://schemas.microsoft.com/office/drawing/2014/main" id="{4081BF5A-3C1D-47AA-9C3F-00FBF0279CB7}"/>
              </a:ext>
            </a:extLst>
          </p:cNvPr>
          <p:cNvSpPr txBox="1"/>
          <p:nvPr/>
        </p:nvSpPr>
        <p:spPr>
          <a:xfrm>
            <a:off x="8206821" y="5750384"/>
            <a:ext cx="2786205" cy="584775"/>
          </a:xfrm>
          <a:prstGeom prst="rect">
            <a:avLst/>
          </a:prstGeom>
          <a:noFill/>
        </p:spPr>
        <p:txBody>
          <a:bodyPr wrap="square" rtlCol="0">
            <a:spAutoFit/>
          </a:bodyPr>
          <a:lstStyle>
            <a:defPPr>
              <a:defRPr lang="en-US"/>
            </a:defPPr>
            <a:lvl1pPr algn="ctr">
              <a:defRPr sz="1400" b="1"/>
            </a:lvl1pPr>
          </a:lstStyle>
          <a:p>
            <a:r>
              <a:rPr lang="en-US" altLang="zh-CN" sz="1600" dirty="0"/>
              <a:t>Beijing University of Posts and Telecommunications</a:t>
            </a:r>
            <a:endParaRPr lang="zh-CN" altLang="en-US" sz="1600" dirty="0"/>
          </a:p>
        </p:txBody>
      </p:sp>
      <p:sp>
        <p:nvSpPr>
          <p:cNvPr id="4" name="文本框 3"/>
          <p:cNvSpPr txBox="1"/>
          <p:nvPr/>
        </p:nvSpPr>
        <p:spPr>
          <a:xfrm>
            <a:off x="0" y="130842"/>
            <a:ext cx="12192000" cy="461665"/>
          </a:xfrm>
          <a:prstGeom prst="rect">
            <a:avLst/>
          </a:prstGeom>
          <a:noFill/>
        </p:spPr>
        <p:txBody>
          <a:bodyPr wrap="square" rtlCol="0">
            <a:spAutoFit/>
          </a:bodyPr>
          <a:lstStyle/>
          <a:p>
            <a:pPr algn="ctr"/>
            <a:r>
              <a:rPr lang="en-US" altLang="zh-CN" sz="2400" dirty="0"/>
              <a:t>ACM SIGSOFT International Symposium on Software Testing and Analysis (ISSTA 2020)</a:t>
            </a:r>
            <a:endParaRPr lang="zh-CN" altLang="en-US" sz="2400" dirty="0"/>
          </a:p>
        </p:txBody>
      </p:sp>
    </p:spTree>
    <p:extLst>
      <p:ext uri="{BB962C8B-B14F-4D97-AF65-F5344CB8AC3E}">
        <p14:creationId xmlns:p14="http://schemas.microsoft.com/office/powerpoint/2010/main" val="94177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 mechanism in Spark</a:t>
            </a:r>
            <a:endParaRPr lang="zh-CN" altLang="en-US" dirty="0"/>
          </a:p>
        </p:txBody>
      </p:sp>
      <p:sp>
        <p:nvSpPr>
          <p:cNvPr id="3" name="内容占位符 2"/>
          <p:cNvSpPr>
            <a:spLocks noGrp="1"/>
          </p:cNvSpPr>
          <p:nvPr>
            <p:ph idx="1"/>
          </p:nvPr>
        </p:nvSpPr>
        <p:spPr/>
        <p:txBody>
          <a:bodyPr/>
          <a:lstStyle/>
          <a:p>
            <a:r>
              <a:rPr lang="en-US" altLang="zh-CN" b="0" dirty="0"/>
              <a:t>Spark provides cache APIs (</a:t>
            </a:r>
            <a:r>
              <a:rPr lang="en-US" altLang="zh-CN" dirty="0"/>
              <a:t>persist</a:t>
            </a:r>
            <a:r>
              <a:rPr lang="en-US" altLang="zh-CN" b="0" dirty="0"/>
              <a:t>) to persist an </a:t>
            </a:r>
            <a:r>
              <a:rPr lang="en-US" altLang="zh-CN" b="0" dirty="0" err="1"/>
              <a:t>RDD</a:t>
            </a:r>
            <a:r>
              <a:rPr lang="en-US" altLang="zh-CN" b="0" dirty="0"/>
              <a:t> in memory.</a:t>
            </a:r>
          </a:p>
          <a:p>
            <a:r>
              <a:rPr lang="en-US" altLang="zh-CN" b="0" dirty="0"/>
              <a:t>The persisted RDD can be reused in following actions.</a:t>
            </a:r>
            <a:endParaRPr lang="zh-CN" altLang="en-US" b="0" dirty="0"/>
          </a:p>
        </p:txBody>
      </p:sp>
      <p:sp>
        <p:nvSpPr>
          <p:cNvPr id="5"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6"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7" name="连接符: 曲线 25">
            <a:extLst>
              <a:ext uri="{FF2B5EF4-FFF2-40B4-BE49-F238E27FC236}">
                <a16:creationId xmlns:a16="http://schemas.microsoft.com/office/drawing/2014/main" id="{F60BAC4A-082A-4887-B746-60029998ED6B}"/>
              </a:ext>
            </a:extLst>
          </p:cNvPr>
          <p:cNvCxnSpPr>
            <a:cxnSpLocks/>
            <a:stCxn id="5" idx="2"/>
            <a:endCxn id="6"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8" name="组合 7"/>
          <p:cNvGrpSpPr/>
          <p:nvPr/>
        </p:nvGrpSpPr>
        <p:grpSpPr>
          <a:xfrm>
            <a:off x="7397732" y="4020995"/>
            <a:ext cx="924372" cy="659784"/>
            <a:chOff x="7839086" y="4010916"/>
            <a:chExt cx="924372" cy="659784"/>
          </a:xfrm>
        </p:grpSpPr>
        <p:sp>
          <p:nvSpPr>
            <p:cNvPr id="9" name="矩形 8">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0" name="椭圆 9">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11" name="曲线连接符 10"/>
          <p:cNvCxnSpPr>
            <a:stCxn id="6" idx="2"/>
            <a:endCxn id="10"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3" name="椭圆 12">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p:cxnSp>
        <p:nvCxnSpPr>
          <p:cNvPr id="15" name="曲线连接符 14"/>
          <p:cNvCxnSpPr>
            <a:stCxn id="6" idx="2"/>
            <a:endCxn id="13"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7" name="矩形 26">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28" name="矩形 27">
            <a:extLst>
              <a:ext uri="{FF2B5EF4-FFF2-40B4-BE49-F238E27FC236}">
                <a16:creationId xmlns:a16="http://schemas.microsoft.com/office/drawing/2014/main" id="{9558D560-06BE-4261-B440-0B1317431285}"/>
              </a:ext>
            </a:extLst>
          </p:cNvPr>
          <p:cNvSpPr/>
          <p:nvPr/>
        </p:nvSpPr>
        <p:spPr>
          <a:xfrm>
            <a:off x="1965962" y="2665662"/>
            <a:ext cx="4473629" cy="1477328"/>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a:t>
            </a:r>
            <a:r>
              <a:rPr lang="en-US" altLang="zh-CN" dirty="0">
                <a:solidFill>
                  <a:srgbClr val="FF0000"/>
                </a:solidFill>
                <a:cs typeface="Times New Roman" panose="02020603050405020304" pitchFamily="18" charset="0"/>
              </a:rPr>
              <a:t> 3:   </a:t>
            </a:r>
            <a:r>
              <a:rPr lang="en-US" altLang="zh-CN" dirty="0" err="1">
                <a:solidFill>
                  <a:srgbClr val="FF0000"/>
                </a:solidFill>
                <a:cs typeface="Times New Roman" panose="02020603050405020304" pitchFamily="18" charset="0"/>
              </a:rPr>
              <a:t>words.</a:t>
            </a:r>
            <a:r>
              <a:rPr lang="en-US" altLang="zh-CN" b="1" dirty="0" err="1">
                <a:solidFill>
                  <a:srgbClr val="FF0000"/>
                </a:solidFill>
                <a:cs typeface="Times New Roman" panose="02020603050405020304" pitchFamily="18" charset="0"/>
              </a:rPr>
              <a:t>persist</a:t>
            </a:r>
            <a:r>
              <a:rPr lang="en-US" altLang="zh-CN" dirty="0">
                <a:solidFill>
                  <a:srgbClr val="FF0000"/>
                </a:solidFill>
                <a:cs typeface="Times New Roman" panose="02020603050405020304" pitchFamily="18" charset="0"/>
              </a:rPr>
              <a:t>()</a:t>
            </a:r>
          </a:p>
          <a:p>
            <a:r>
              <a:rPr lang="en-US" altLang="zh-CN" dirty="0">
                <a:solidFill>
                  <a:schemeClr val="tx1">
                    <a:lumMod val="95000"/>
                    <a:lumOff val="5000"/>
                  </a:schemeClr>
                </a:solidFill>
                <a:cs typeface="Times New Roman" panose="02020603050405020304" pitchFamily="18" charset="0"/>
              </a:rPr>
              <a:t>  4:   </a:t>
            </a:r>
            <a:r>
              <a:rPr lang="en-US" altLang="zh-CN" dirty="0" err="1">
                <a:solidFill>
                  <a:schemeClr val="tx1">
                    <a:lumMod val="95000"/>
                    <a:lumOff val="5000"/>
                  </a:schemeClr>
                </a:solidFill>
                <a:cs typeface="Times New Roman" panose="02020603050405020304" pitchFamily="18" charset="0"/>
              </a:rPr>
              <a:t>words.count</a:t>
            </a:r>
            <a:r>
              <a:rPr lang="en-US" altLang="zh-CN" dirty="0">
                <a:solidFill>
                  <a:schemeClr val="tx1">
                    <a:lumMod val="95000"/>
                    <a:lumOff val="5000"/>
                  </a:schemeClr>
                </a:solidFill>
                <a:cs typeface="Times New Roman" panose="02020603050405020304" pitchFamily="18" charset="0"/>
              </a:rPr>
              <a:t>()</a:t>
            </a:r>
          </a:p>
          <a:p>
            <a:r>
              <a:rPr lang="en-US" altLang="zh-CN" dirty="0">
                <a:solidFill>
                  <a:schemeClr val="tx1">
                    <a:lumMod val="95000"/>
                    <a:lumOff val="5000"/>
                  </a:schemeClr>
                </a:solidFill>
                <a:cs typeface="Times New Roman" panose="02020603050405020304" pitchFamily="18" charset="0"/>
              </a:rPr>
              <a:t>  5:   </a:t>
            </a:r>
            <a:r>
              <a:rPr lang="en-US" altLang="zh-CN" dirty="0" err="1">
                <a:solidFill>
                  <a:schemeClr val="tx1">
                    <a:lumMod val="95000"/>
                    <a:lumOff val="5000"/>
                  </a:schemeClr>
                </a:solidFill>
                <a:cs typeface="Times New Roman" panose="02020603050405020304" pitchFamily="18" charset="0"/>
              </a:rPr>
              <a:t>words.take</a:t>
            </a:r>
            <a:r>
              <a:rPr lang="en-US" altLang="zh-CN" dirty="0">
                <a:solidFill>
                  <a:schemeClr val="tx1">
                    <a:lumMod val="95000"/>
                    <a:lumOff val="5000"/>
                  </a:schemeClr>
                </a:solidFill>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sp>
        <p:nvSpPr>
          <p:cNvPr id="33" name="对话气泡: 圆角矩形 32">
            <a:extLst>
              <a:ext uri="{FF2B5EF4-FFF2-40B4-BE49-F238E27FC236}">
                <a16:creationId xmlns:a16="http://schemas.microsoft.com/office/drawing/2014/main" id="{F12A4B5F-DF0B-4C24-BEAE-64E6E5126A2A}"/>
              </a:ext>
            </a:extLst>
          </p:cNvPr>
          <p:cNvSpPr/>
          <p:nvPr/>
        </p:nvSpPr>
        <p:spPr bwMode="auto">
          <a:xfrm>
            <a:off x="9016787" y="3338288"/>
            <a:ext cx="1061702" cy="408623"/>
          </a:xfrm>
          <a:prstGeom prst="wedgeRoundRectCallout">
            <a:avLst>
              <a:gd name="adj1" fmla="val -66236"/>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2</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4" name="组合 3"/>
          <p:cNvGrpSpPr/>
          <p:nvPr/>
        </p:nvGrpSpPr>
        <p:grpSpPr>
          <a:xfrm>
            <a:off x="7810710" y="3248809"/>
            <a:ext cx="1477547" cy="1431970"/>
            <a:chOff x="7810710" y="3248809"/>
            <a:chExt cx="1477547" cy="1431970"/>
          </a:xfrm>
        </p:grpSpPr>
        <p:sp>
          <p:nvSpPr>
            <p:cNvPr id="16" name="任意多边形 15"/>
            <p:cNvSpPr/>
            <p:nvPr/>
          </p:nvSpPr>
          <p:spPr bwMode="auto">
            <a:xfrm>
              <a:off x="8754921" y="3248809"/>
              <a:ext cx="533336" cy="1430767"/>
            </a:xfrm>
            <a:custGeom>
              <a:avLst/>
              <a:gdLst>
                <a:gd name="connsiteX0" fmla="*/ 6211 w 533336"/>
                <a:gd name="connsiteY0" fmla="*/ 0 h 1430767"/>
                <a:gd name="connsiteX1" fmla="*/ 6211 w 533336"/>
                <a:gd name="connsiteY1" fmla="*/ 408791 h 1430767"/>
                <a:gd name="connsiteX2" fmla="*/ 70757 w 533336"/>
                <a:gd name="connsiteY2" fmla="*/ 537883 h 1430767"/>
                <a:gd name="connsiteX3" fmla="*/ 275153 w 533336"/>
                <a:gd name="connsiteY3" fmla="*/ 688490 h 1430767"/>
                <a:gd name="connsiteX4" fmla="*/ 479548 w 533336"/>
                <a:gd name="connsiteY4" fmla="*/ 914400 h 1430767"/>
                <a:gd name="connsiteX5" fmla="*/ 533336 w 533336"/>
                <a:gd name="connsiteY5" fmla="*/ 1430767 h 143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36" h="1430767">
                  <a:moveTo>
                    <a:pt x="6211" y="0"/>
                  </a:moveTo>
                  <a:cubicBezTo>
                    <a:pt x="832" y="159572"/>
                    <a:pt x="-4547" y="319144"/>
                    <a:pt x="6211" y="408791"/>
                  </a:cubicBezTo>
                  <a:cubicBezTo>
                    <a:pt x="16969" y="498438"/>
                    <a:pt x="25933" y="491267"/>
                    <a:pt x="70757" y="537883"/>
                  </a:cubicBezTo>
                  <a:cubicBezTo>
                    <a:pt x="115581" y="584499"/>
                    <a:pt x="207021" y="625737"/>
                    <a:pt x="275153" y="688490"/>
                  </a:cubicBezTo>
                  <a:cubicBezTo>
                    <a:pt x="343285" y="751243"/>
                    <a:pt x="436518" y="790687"/>
                    <a:pt x="479548" y="914400"/>
                  </a:cubicBezTo>
                  <a:cubicBezTo>
                    <a:pt x="522578" y="1038113"/>
                    <a:pt x="527957" y="1234440"/>
                    <a:pt x="533336" y="1430767"/>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9" name="任意多边形 28"/>
            <p:cNvSpPr/>
            <p:nvPr/>
          </p:nvSpPr>
          <p:spPr bwMode="auto">
            <a:xfrm>
              <a:off x="7815161" y="3250012"/>
              <a:ext cx="533336" cy="1430767"/>
            </a:xfrm>
            <a:custGeom>
              <a:avLst/>
              <a:gdLst>
                <a:gd name="connsiteX0" fmla="*/ 6211 w 533336"/>
                <a:gd name="connsiteY0" fmla="*/ 0 h 1430767"/>
                <a:gd name="connsiteX1" fmla="*/ 6211 w 533336"/>
                <a:gd name="connsiteY1" fmla="*/ 408791 h 1430767"/>
                <a:gd name="connsiteX2" fmla="*/ 70757 w 533336"/>
                <a:gd name="connsiteY2" fmla="*/ 537883 h 1430767"/>
                <a:gd name="connsiteX3" fmla="*/ 275153 w 533336"/>
                <a:gd name="connsiteY3" fmla="*/ 688490 h 1430767"/>
                <a:gd name="connsiteX4" fmla="*/ 479548 w 533336"/>
                <a:gd name="connsiteY4" fmla="*/ 914400 h 1430767"/>
                <a:gd name="connsiteX5" fmla="*/ 533336 w 533336"/>
                <a:gd name="connsiteY5" fmla="*/ 1430767 h 143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36" h="1430767">
                  <a:moveTo>
                    <a:pt x="6211" y="0"/>
                  </a:moveTo>
                  <a:cubicBezTo>
                    <a:pt x="832" y="159572"/>
                    <a:pt x="-4547" y="319144"/>
                    <a:pt x="6211" y="408791"/>
                  </a:cubicBezTo>
                  <a:cubicBezTo>
                    <a:pt x="16969" y="498438"/>
                    <a:pt x="25933" y="491267"/>
                    <a:pt x="70757" y="537883"/>
                  </a:cubicBezTo>
                  <a:cubicBezTo>
                    <a:pt x="115581" y="584499"/>
                    <a:pt x="207021" y="625737"/>
                    <a:pt x="275153" y="688490"/>
                  </a:cubicBezTo>
                  <a:cubicBezTo>
                    <a:pt x="343285" y="751243"/>
                    <a:pt x="436518" y="790687"/>
                    <a:pt x="479548" y="914400"/>
                  </a:cubicBezTo>
                  <a:cubicBezTo>
                    <a:pt x="522578" y="1038113"/>
                    <a:pt x="527957" y="1234440"/>
                    <a:pt x="533336" y="1430767"/>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25" name="直接连接符 24"/>
            <p:cNvCxnSpPr/>
            <p:nvPr/>
          </p:nvCxnSpPr>
          <p:spPr bwMode="auto">
            <a:xfrm>
              <a:off x="7810710" y="326605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bwMode="auto">
            <a:xfrm>
              <a:off x="8344847" y="4664541"/>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2" name="灯片编号占位符 11"/>
          <p:cNvSpPr>
            <a:spLocks noGrp="1"/>
          </p:cNvSpPr>
          <p:nvPr>
            <p:ph type="sldNum" sz="quarter" idx="10"/>
          </p:nvPr>
        </p:nvSpPr>
        <p:spPr/>
        <p:txBody>
          <a:bodyPr/>
          <a:lstStyle/>
          <a:p>
            <a:fld id="{02D3A351-36E5-4097-BD79-2998822781C0}" type="slidenum">
              <a:rPr lang="zh-CN" altLang="en-US" smtClean="0"/>
              <a:t>10</a:t>
            </a:fld>
            <a:endParaRPr lang="zh-CN" altLang="en-US"/>
          </a:p>
        </p:txBody>
      </p:sp>
      <p:sp>
        <p:nvSpPr>
          <p:cNvPr id="17" name="六边形 16">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23" name="对话气泡: 圆角矩形 22">
            <a:extLst>
              <a:ext uri="{FF2B5EF4-FFF2-40B4-BE49-F238E27FC236}">
                <a16:creationId xmlns:a16="http://schemas.microsoft.com/office/drawing/2014/main" id="{48C95494-6DBB-44DB-BF87-01B7C2D555AC}"/>
              </a:ext>
            </a:extLst>
          </p:cNvPr>
          <p:cNvSpPr/>
          <p:nvPr/>
        </p:nvSpPr>
        <p:spPr bwMode="auto">
          <a:xfrm>
            <a:off x="8944384" y="2112449"/>
            <a:ext cx="2111368" cy="715089"/>
          </a:xfrm>
          <a:prstGeom prst="wedgeRoundRectCallout">
            <a:avLst>
              <a:gd name="adj1" fmla="val -58208"/>
              <a:gd name="adj2" fmla="val 50937"/>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Not computed again</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98273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7" grpId="0"/>
      <p:bldP spid="33"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1: Missing persist</a:t>
            </a:r>
            <a:endParaRPr lang="zh-CN" altLang="en-US" dirty="0"/>
          </a:p>
        </p:txBody>
      </p:sp>
      <p:sp>
        <p:nvSpPr>
          <p:cNvPr id="3" name="内容占位符 2"/>
          <p:cNvSpPr>
            <a:spLocks noGrp="1"/>
          </p:cNvSpPr>
          <p:nvPr>
            <p:ph idx="1"/>
          </p:nvPr>
        </p:nvSpPr>
        <p:spPr/>
        <p:txBody>
          <a:bodyPr/>
          <a:lstStyle/>
          <a:p>
            <a:r>
              <a:rPr lang="en-US" altLang="zh-CN" b="0" dirty="0"/>
              <a:t>If an </a:t>
            </a:r>
            <a:r>
              <a:rPr lang="en-US" altLang="zh-CN" b="0" dirty="0" err="1"/>
              <a:t>RDD</a:t>
            </a:r>
            <a:r>
              <a:rPr lang="en-US" altLang="zh-CN" b="0" dirty="0"/>
              <a:t> used by multiple actions is not persisted, a missing persist bug occurs.</a:t>
            </a:r>
          </a:p>
          <a:p>
            <a:r>
              <a:rPr lang="en-US" altLang="zh-CN" b="0" dirty="0"/>
              <a:t>Missing persist bugs cause duplicated computation on </a:t>
            </a:r>
            <a:r>
              <a:rPr lang="en-US" altLang="zh-CN" b="0" dirty="0" err="1"/>
              <a:t>RDDs</a:t>
            </a:r>
            <a:r>
              <a:rPr lang="en-US" altLang="zh-CN" b="0" dirty="0"/>
              <a:t>, thus introducing large performance degradation.</a:t>
            </a:r>
          </a:p>
        </p:txBody>
      </p:sp>
      <p:sp>
        <p:nvSpPr>
          <p:cNvPr id="36" name="矩形 35">
            <a:extLst>
              <a:ext uri="{FF2B5EF4-FFF2-40B4-BE49-F238E27FC236}">
                <a16:creationId xmlns:a16="http://schemas.microsoft.com/office/drawing/2014/main" id="{9558D560-06BE-4261-B440-0B1317431285}"/>
              </a:ext>
            </a:extLst>
          </p:cNvPr>
          <p:cNvSpPr/>
          <p:nvPr/>
        </p:nvSpPr>
        <p:spPr>
          <a:xfrm>
            <a:off x="1965962" y="2665662"/>
            <a:ext cx="4473629" cy="1477328"/>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a:t>
            </a:r>
            <a:r>
              <a:rPr lang="en-US" altLang="zh-CN" strike="dblStrike" dirty="0">
                <a:cs typeface="Times New Roman" panose="02020603050405020304" pitchFamily="18" charset="0"/>
              </a:rPr>
              <a:t>3:   </a:t>
            </a:r>
            <a:r>
              <a:rPr lang="en-US" altLang="zh-CN" strike="dblStrike" dirty="0" err="1">
                <a:cs typeface="Times New Roman" panose="02020603050405020304" pitchFamily="18" charset="0"/>
              </a:rPr>
              <a:t>words.persist</a:t>
            </a:r>
            <a:r>
              <a:rPr lang="en-US" altLang="zh-CN" strike="dblStrike"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grpSp>
        <p:nvGrpSpPr>
          <p:cNvPr id="31" name="组合 30"/>
          <p:cNvGrpSpPr/>
          <p:nvPr/>
        </p:nvGrpSpPr>
        <p:grpSpPr>
          <a:xfrm>
            <a:off x="7800098" y="2595076"/>
            <a:ext cx="1527686" cy="2118399"/>
            <a:chOff x="7800098" y="2595076"/>
            <a:chExt cx="1527686" cy="2118399"/>
          </a:xfrm>
        </p:grpSpPr>
        <p:sp>
          <p:nvSpPr>
            <p:cNvPr id="33" name="任意多边形 32"/>
            <p:cNvSpPr/>
            <p:nvPr/>
          </p:nvSpPr>
          <p:spPr bwMode="auto">
            <a:xfrm>
              <a:off x="8748347" y="2595076"/>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0" name="任意多边形 49"/>
            <p:cNvSpPr/>
            <p:nvPr/>
          </p:nvSpPr>
          <p:spPr bwMode="auto">
            <a:xfrm>
              <a:off x="7800098" y="2597292"/>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51" name="直接连接符 50"/>
            <p:cNvCxnSpPr/>
            <p:nvPr/>
          </p:nvCxnSpPr>
          <p:spPr bwMode="auto">
            <a:xfrm>
              <a:off x="7836432" y="261026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bwMode="auto">
            <a:xfrm>
              <a:off x="8377278" y="470335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54"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grpSp>
        <p:nvGrpSpPr>
          <p:cNvPr id="55" name="组合 54"/>
          <p:cNvGrpSpPr/>
          <p:nvPr/>
        </p:nvGrpSpPr>
        <p:grpSpPr>
          <a:xfrm>
            <a:off x="7397732" y="4020995"/>
            <a:ext cx="924372" cy="659784"/>
            <a:chOff x="7839086" y="4010916"/>
            <a:chExt cx="924372" cy="659784"/>
          </a:xfrm>
        </p:grpSpPr>
        <p:sp>
          <p:nvSpPr>
            <p:cNvPr id="56" name="矩形 55">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7" name="椭圆 56">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57" name="椭圆 5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58" name="曲线连接符 57"/>
          <p:cNvCxnSpPr>
            <a:stCxn id="54" idx="2"/>
            <a:endCxn id="57"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59" name="组合 58"/>
          <p:cNvGrpSpPr/>
          <p:nvPr/>
        </p:nvGrpSpPr>
        <p:grpSpPr>
          <a:xfrm>
            <a:off x="8322104" y="4020995"/>
            <a:ext cx="1003616" cy="687164"/>
            <a:chOff x="8563488" y="3991215"/>
            <a:chExt cx="1003616" cy="687164"/>
          </a:xfrm>
        </p:grpSpPr>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1B89059A-13E6-45F8-B952-9F8AC280D2D6}"/>
                    </a:ext>
                  </a:extLst>
                </p:cNvPr>
                <p:cNvSpPr/>
                <p:nvPr/>
              </p:nvSpPr>
              <p:spPr>
                <a:xfrm>
                  <a:off x="8784809" y="399121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60" name="椭圆 59">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784809" y="3991215"/>
                  <a:ext cx="544019" cy="415630"/>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p:sp>
          <p:nvSpPr>
            <p:cNvPr id="61" name="矩形 60">
              <a:extLst>
                <a:ext uri="{FF2B5EF4-FFF2-40B4-BE49-F238E27FC236}">
                  <a16:creationId xmlns:a16="http://schemas.microsoft.com/office/drawing/2014/main" id="{CFF630A8-3DDF-43C8-8EAE-5A5C3C474C1F}"/>
                </a:ext>
              </a:extLst>
            </p:cNvPr>
            <p:cNvSpPr/>
            <p:nvPr/>
          </p:nvSpPr>
          <p:spPr>
            <a:xfrm>
              <a:off x="8563488" y="431411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grpSp>
      <p:cxnSp>
        <p:nvCxnSpPr>
          <p:cNvPr id="62" name="曲线连接符 61"/>
          <p:cNvCxnSpPr>
            <a:stCxn id="54" idx="2"/>
            <a:endCxn id="60"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3" name="连接符: 曲线 25">
            <a:extLst>
              <a:ext uri="{FF2B5EF4-FFF2-40B4-BE49-F238E27FC236}">
                <a16:creationId xmlns:a16="http://schemas.microsoft.com/office/drawing/2014/main" id="{F60BAC4A-082A-4887-B746-60029998ED6B}"/>
              </a:ext>
            </a:extLst>
          </p:cNvPr>
          <p:cNvCxnSpPr>
            <a:cxnSpLocks/>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64" name="圆角矩形 63"/>
          <p:cNvSpPr/>
          <p:nvPr/>
        </p:nvSpPr>
        <p:spPr bwMode="auto">
          <a:xfrm>
            <a:off x="7760011" y="2546086"/>
            <a:ext cx="1063901" cy="1200329"/>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11</a:t>
            </a:fld>
            <a:endParaRPr lang="zh-CN" altLang="en-US"/>
          </a:p>
        </p:txBody>
      </p:sp>
      <p:sp>
        <p:nvSpPr>
          <p:cNvPr id="9" name="矩形: 圆角 8">
            <a:extLst>
              <a:ext uri="{FF2B5EF4-FFF2-40B4-BE49-F238E27FC236}">
                <a16:creationId xmlns:a16="http://schemas.microsoft.com/office/drawing/2014/main" id="{019EC1F1-9ABA-40AD-8D17-770C80C93A85}"/>
              </a:ext>
            </a:extLst>
          </p:cNvPr>
          <p:cNvSpPr/>
          <p:nvPr/>
        </p:nvSpPr>
        <p:spPr bwMode="auto">
          <a:xfrm>
            <a:off x="4222132" y="5553387"/>
            <a:ext cx="3624408"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Duplicated computation</a:t>
            </a: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25" name="对话气泡: 圆角矩形 24">
            <a:extLst>
              <a:ext uri="{FF2B5EF4-FFF2-40B4-BE49-F238E27FC236}">
                <a16:creationId xmlns:a16="http://schemas.microsoft.com/office/drawing/2014/main" id="{7452E7FD-B997-49F4-94BD-9A3D088AE487}"/>
              </a:ext>
            </a:extLst>
          </p:cNvPr>
          <p:cNvSpPr/>
          <p:nvPr/>
        </p:nvSpPr>
        <p:spPr bwMode="auto">
          <a:xfrm>
            <a:off x="9039839" y="2431081"/>
            <a:ext cx="1856762" cy="408623"/>
          </a:xfrm>
          <a:prstGeom prst="wedgeRoundRectCallout">
            <a:avLst>
              <a:gd name="adj1" fmla="val -58208"/>
              <a:gd name="adj2" fmla="val 50937"/>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Recomputed</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165980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2: Unnecessary persist</a:t>
            </a:r>
            <a:endParaRPr lang="zh-CN" altLang="en-US" dirty="0"/>
          </a:p>
        </p:txBody>
      </p:sp>
      <p:sp>
        <p:nvSpPr>
          <p:cNvPr id="3" name="内容占位符 2"/>
          <p:cNvSpPr>
            <a:spLocks noGrp="1"/>
          </p:cNvSpPr>
          <p:nvPr>
            <p:ph idx="1"/>
          </p:nvPr>
        </p:nvSpPr>
        <p:spPr/>
        <p:txBody>
          <a:bodyPr/>
          <a:lstStyle/>
          <a:p>
            <a:r>
              <a:rPr lang="en-US" altLang="zh-CN" b="0" dirty="0"/>
              <a:t>Persisted </a:t>
            </a:r>
            <a:r>
              <a:rPr lang="en-US" altLang="zh-CN" b="0" dirty="0" err="1"/>
              <a:t>RDDs</a:t>
            </a:r>
            <a:r>
              <a:rPr lang="en-US" altLang="zh-CN" b="0" dirty="0"/>
              <a:t> usually occupy large memory.</a:t>
            </a:r>
          </a:p>
          <a:p>
            <a:r>
              <a:rPr lang="en-US" altLang="zh-CN" b="0" dirty="0"/>
              <a:t>If an RDD is persisted, but never used in following actions, an unnecessary persist bug occurs.</a:t>
            </a:r>
          </a:p>
        </p:txBody>
      </p:sp>
      <p:sp>
        <p:nvSpPr>
          <p:cNvPr id="1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4"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5" name="连接符: 曲线 25">
            <a:extLst>
              <a:ext uri="{FF2B5EF4-FFF2-40B4-BE49-F238E27FC236}">
                <a16:creationId xmlns:a16="http://schemas.microsoft.com/office/drawing/2014/main" id="{F60BAC4A-082A-4887-B746-60029998ED6B}"/>
              </a:ext>
            </a:extLst>
          </p:cNvPr>
          <p:cNvCxnSpPr>
            <a:cxnSpLocks/>
            <a:stCxn id="13" idx="2"/>
            <a:endCxn id="14"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曲线连接符 19"/>
          <p:cNvCxnSpPr>
            <a:stCxn id="14"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2" name="椭圆 21">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cxnSp>
        <p:nvCxnSpPr>
          <p:cNvPr id="24" name="曲线连接符 23"/>
          <p:cNvCxnSpPr>
            <a:stCxn id="14" idx="2"/>
            <a:endCxn id="22"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5" name="矩形 44">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a:t>
            </a:r>
            <a:r>
              <a:rPr lang="en-US" altLang="zh-CN" sz="1600" i="1" dirty="0">
                <a:solidFill>
                  <a:srgbClr val="00B050"/>
                </a:solidFill>
                <a:cs typeface="Arial" panose="020B0604020202020204" pitchFamily="34" charset="0"/>
              </a:rPr>
              <a:t> </a:t>
            </a:r>
            <a:r>
              <a:rPr lang="en-US" altLang="zh-CN" dirty="0">
                <a:cs typeface="Arial" panose="020B0604020202020204" pitchFamily="34" charset="0"/>
              </a:rPr>
              <a:t>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cs typeface="Times New Roman" panose="02020603050405020304" pitchFamily="18" charset="0"/>
            </a:endParaRPr>
          </a:p>
          <a:p>
            <a:r>
              <a:rPr lang="en-US" altLang="zh-CN" dirty="0">
                <a:solidFill>
                  <a:srgbClr val="FF0000"/>
                </a:solidFill>
                <a:cs typeface="Times New Roman" panose="02020603050405020304" pitchFamily="18" charset="0"/>
              </a:rPr>
              <a:t>  2:   </a:t>
            </a:r>
            <a:r>
              <a:rPr lang="en-US" altLang="zh-CN" dirty="0" err="1">
                <a:solidFill>
                  <a:srgbClr val="FF0000"/>
                </a:solidFill>
                <a:cs typeface="Times New Roman" panose="02020603050405020304" pitchFamily="18" charset="0"/>
              </a:rPr>
              <a:t>data.persist</a:t>
            </a:r>
            <a:r>
              <a:rPr lang="en-US" altLang="zh-CN" dirty="0">
                <a:solidFill>
                  <a:srgbClr val="FF0000"/>
                </a:solidFill>
                <a:cs typeface="Times New Roman" panose="02020603050405020304" pitchFamily="18" charset="0"/>
              </a:rPr>
              <a:t>()</a:t>
            </a:r>
            <a:endParaRPr lang="en-US" altLang="zh-CN" dirty="0">
              <a:solidFill>
                <a:srgbClr val="FF0000"/>
              </a:solidFill>
              <a:cs typeface="Arial" panose="020B0604020202020204" pitchFamily="34" charset="0"/>
            </a:endParaRPr>
          </a:p>
          <a:p>
            <a:r>
              <a:rPr lang="en-US" altLang="zh-CN" dirty="0">
                <a:cs typeface="Arial" panose="020B0604020202020204" pitchFamily="34" charset="0"/>
              </a:rPr>
              <a:t>  3:</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rgbClr val="FF0000"/>
                </a:solidFill>
                <a:cs typeface="Times New Roman" panose="02020603050405020304" pitchFamily="18" charset="0"/>
              </a:rPr>
              <a:t>  4:   </a:t>
            </a:r>
            <a:r>
              <a:rPr lang="en-US" altLang="zh-CN" dirty="0" err="1">
                <a:solidFill>
                  <a:srgbClr val="FF0000"/>
                </a:solidFill>
                <a:cs typeface="Times New Roman" panose="02020603050405020304" pitchFamily="18" charset="0"/>
              </a:rPr>
              <a:t>words.persist</a:t>
            </a:r>
            <a:r>
              <a:rPr lang="en-US" altLang="zh-CN" dirty="0">
                <a:solidFill>
                  <a:srgbClr val="FF0000"/>
                </a:solidFill>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6:   </a:t>
            </a:r>
            <a:r>
              <a:rPr lang="en-US" altLang="zh-CN" dirty="0" err="1">
                <a:cs typeface="Times New Roman" panose="02020603050405020304" pitchFamily="18" charset="0"/>
              </a:rPr>
              <a:t>words.take</a:t>
            </a:r>
            <a:r>
              <a:rPr lang="en-US" altLang="zh-CN" dirty="0">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grpSp>
        <p:nvGrpSpPr>
          <p:cNvPr id="41" name="组合 40"/>
          <p:cNvGrpSpPr/>
          <p:nvPr/>
        </p:nvGrpSpPr>
        <p:grpSpPr>
          <a:xfrm>
            <a:off x="7810710" y="3248809"/>
            <a:ext cx="1477547" cy="1431970"/>
            <a:chOff x="7810710" y="3248809"/>
            <a:chExt cx="1477547" cy="1431970"/>
          </a:xfrm>
        </p:grpSpPr>
        <p:sp>
          <p:nvSpPr>
            <p:cNvPr id="42" name="任意多边形 41"/>
            <p:cNvSpPr/>
            <p:nvPr/>
          </p:nvSpPr>
          <p:spPr bwMode="auto">
            <a:xfrm>
              <a:off x="8754921" y="3248809"/>
              <a:ext cx="533336" cy="1430767"/>
            </a:xfrm>
            <a:custGeom>
              <a:avLst/>
              <a:gdLst>
                <a:gd name="connsiteX0" fmla="*/ 6211 w 533336"/>
                <a:gd name="connsiteY0" fmla="*/ 0 h 1430767"/>
                <a:gd name="connsiteX1" fmla="*/ 6211 w 533336"/>
                <a:gd name="connsiteY1" fmla="*/ 408791 h 1430767"/>
                <a:gd name="connsiteX2" fmla="*/ 70757 w 533336"/>
                <a:gd name="connsiteY2" fmla="*/ 537883 h 1430767"/>
                <a:gd name="connsiteX3" fmla="*/ 275153 w 533336"/>
                <a:gd name="connsiteY3" fmla="*/ 688490 h 1430767"/>
                <a:gd name="connsiteX4" fmla="*/ 479548 w 533336"/>
                <a:gd name="connsiteY4" fmla="*/ 914400 h 1430767"/>
                <a:gd name="connsiteX5" fmla="*/ 533336 w 533336"/>
                <a:gd name="connsiteY5" fmla="*/ 1430767 h 143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36" h="1430767">
                  <a:moveTo>
                    <a:pt x="6211" y="0"/>
                  </a:moveTo>
                  <a:cubicBezTo>
                    <a:pt x="832" y="159572"/>
                    <a:pt x="-4547" y="319144"/>
                    <a:pt x="6211" y="408791"/>
                  </a:cubicBezTo>
                  <a:cubicBezTo>
                    <a:pt x="16969" y="498438"/>
                    <a:pt x="25933" y="491267"/>
                    <a:pt x="70757" y="537883"/>
                  </a:cubicBezTo>
                  <a:cubicBezTo>
                    <a:pt x="115581" y="584499"/>
                    <a:pt x="207021" y="625737"/>
                    <a:pt x="275153" y="688490"/>
                  </a:cubicBezTo>
                  <a:cubicBezTo>
                    <a:pt x="343285" y="751243"/>
                    <a:pt x="436518" y="790687"/>
                    <a:pt x="479548" y="914400"/>
                  </a:cubicBezTo>
                  <a:cubicBezTo>
                    <a:pt x="522578" y="1038113"/>
                    <a:pt x="527957" y="1234440"/>
                    <a:pt x="533336" y="1430767"/>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3" name="任意多边形 42"/>
            <p:cNvSpPr/>
            <p:nvPr/>
          </p:nvSpPr>
          <p:spPr bwMode="auto">
            <a:xfrm>
              <a:off x="7815161" y="3250012"/>
              <a:ext cx="533336" cy="1430767"/>
            </a:xfrm>
            <a:custGeom>
              <a:avLst/>
              <a:gdLst>
                <a:gd name="connsiteX0" fmla="*/ 6211 w 533336"/>
                <a:gd name="connsiteY0" fmla="*/ 0 h 1430767"/>
                <a:gd name="connsiteX1" fmla="*/ 6211 w 533336"/>
                <a:gd name="connsiteY1" fmla="*/ 408791 h 1430767"/>
                <a:gd name="connsiteX2" fmla="*/ 70757 w 533336"/>
                <a:gd name="connsiteY2" fmla="*/ 537883 h 1430767"/>
                <a:gd name="connsiteX3" fmla="*/ 275153 w 533336"/>
                <a:gd name="connsiteY3" fmla="*/ 688490 h 1430767"/>
                <a:gd name="connsiteX4" fmla="*/ 479548 w 533336"/>
                <a:gd name="connsiteY4" fmla="*/ 914400 h 1430767"/>
                <a:gd name="connsiteX5" fmla="*/ 533336 w 533336"/>
                <a:gd name="connsiteY5" fmla="*/ 1430767 h 143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36" h="1430767">
                  <a:moveTo>
                    <a:pt x="6211" y="0"/>
                  </a:moveTo>
                  <a:cubicBezTo>
                    <a:pt x="832" y="159572"/>
                    <a:pt x="-4547" y="319144"/>
                    <a:pt x="6211" y="408791"/>
                  </a:cubicBezTo>
                  <a:cubicBezTo>
                    <a:pt x="16969" y="498438"/>
                    <a:pt x="25933" y="491267"/>
                    <a:pt x="70757" y="537883"/>
                  </a:cubicBezTo>
                  <a:cubicBezTo>
                    <a:pt x="115581" y="584499"/>
                    <a:pt x="207021" y="625737"/>
                    <a:pt x="275153" y="688490"/>
                  </a:cubicBezTo>
                  <a:cubicBezTo>
                    <a:pt x="343285" y="751243"/>
                    <a:pt x="436518" y="790687"/>
                    <a:pt x="479548" y="914400"/>
                  </a:cubicBezTo>
                  <a:cubicBezTo>
                    <a:pt x="522578" y="1038113"/>
                    <a:pt x="527957" y="1234440"/>
                    <a:pt x="533336" y="1430767"/>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44" name="直接连接符 43"/>
            <p:cNvCxnSpPr/>
            <p:nvPr/>
          </p:nvCxnSpPr>
          <p:spPr bwMode="auto">
            <a:xfrm>
              <a:off x="7810710" y="326605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bwMode="auto">
            <a:xfrm>
              <a:off x="8344847" y="4664541"/>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47" name="组合 46"/>
          <p:cNvGrpSpPr/>
          <p:nvPr/>
        </p:nvGrpSpPr>
        <p:grpSpPr>
          <a:xfrm>
            <a:off x="7397732" y="4020995"/>
            <a:ext cx="924372" cy="659784"/>
            <a:chOff x="7839086" y="4010916"/>
            <a:chExt cx="924372" cy="659784"/>
          </a:xfrm>
        </p:grpSpPr>
        <p:sp>
          <p:nvSpPr>
            <p:cNvPr id="48" name="矩形 47">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49" name="椭圆 48">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a:blip r:embed="rId4"/>
                  <a:stretch>
                    <a:fillRect/>
                  </a:stretch>
                </a:blipFill>
                <a:ln w="19050">
                  <a:solidFill>
                    <a:schemeClr val="tx1"/>
                  </a:solidFill>
                  <a:prstDash val="solid"/>
                </a:ln>
              </p:spPr>
              <p:txBody>
                <a:bodyPr/>
                <a:lstStyle/>
                <a:p>
                  <a:r>
                    <a:rPr lang="zh-CN" altLang="en-US">
                      <a:noFill/>
                    </a:rPr>
                    <a:t> </a:t>
                  </a:r>
                </a:p>
              </p:txBody>
            </p:sp>
          </mc:Fallback>
        </mc:AlternateContent>
      </p:grpSp>
      <p:sp>
        <p:nvSpPr>
          <p:cNvPr id="50" name="矩形 49">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12</a:t>
            </a:fld>
            <a:endParaRPr lang="zh-CN" altLang="en-US"/>
          </a:p>
        </p:txBody>
      </p:sp>
      <p:sp>
        <p:nvSpPr>
          <p:cNvPr id="28" name="矩形: 圆角 27">
            <a:extLst>
              <a:ext uri="{FF2B5EF4-FFF2-40B4-BE49-F238E27FC236}">
                <a16:creationId xmlns:a16="http://schemas.microsoft.com/office/drawing/2014/main" id="{3319ED77-0FB4-4739-A101-28CFEE348C2E}"/>
              </a:ext>
            </a:extLst>
          </p:cNvPr>
          <p:cNvSpPr/>
          <p:nvPr/>
        </p:nvSpPr>
        <p:spPr bwMode="auto">
          <a:xfrm>
            <a:off x="4222132" y="5553387"/>
            <a:ext cx="3624408"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Memory waste!</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29" name="对话气泡: 圆角矩形 28">
            <a:extLst>
              <a:ext uri="{FF2B5EF4-FFF2-40B4-BE49-F238E27FC236}">
                <a16:creationId xmlns:a16="http://schemas.microsoft.com/office/drawing/2014/main" id="{CE964DFE-7661-435B-8BF1-35EC40A0E292}"/>
              </a:ext>
            </a:extLst>
          </p:cNvPr>
          <p:cNvSpPr/>
          <p:nvPr/>
        </p:nvSpPr>
        <p:spPr bwMode="auto">
          <a:xfrm>
            <a:off x="6672852" y="2992763"/>
            <a:ext cx="1061702" cy="408623"/>
          </a:xfrm>
          <a:prstGeom prst="wedgeRoundRectCallout">
            <a:avLst>
              <a:gd name="adj1" fmla="val 52559"/>
              <a:gd name="adj2" fmla="val 10201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1</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30" name="组合 29">
            <a:extLst>
              <a:ext uri="{FF2B5EF4-FFF2-40B4-BE49-F238E27FC236}">
                <a16:creationId xmlns:a16="http://schemas.microsoft.com/office/drawing/2014/main" id="{49C0FE5D-3B2F-4741-B286-44BAF35B4724}"/>
              </a:ext>
            </a:extLst>
          </p:cNvPr>
          <p:cNvGrpSpPr/>
          <p:nvPr/>
        </p:nvGrpSpPr>
        <p:grpSpPr>
          <a:xfrm>
            <a:off x="7322717" y="2599100"/>
            <a:ext cx="1444644" cy="2091205"/>
            <a:chOff x="7322717" y="2599100"/>
            <a:chExt cx="1444644" cy="2091205"/>
          </a:xfrm>
        </p:grpSpPr>
        <p:sp>
          <p:nvSpPr>
            <p:cNvPr id="31" name="任意多边形 24">
              <a:extLst>
                <a:ext uri="{FF2B5EF4-FFF2-40B4-BE49-F238E27FC236}">
                  <a16:creationId xmlns:a16="http://schemas.microsoft.com/office/drawing/2014/main" id="{40501946-8BD2-4EBE-9053-EE40F7AC7E37}"/>
                </a:ext>
              </a:extLst>
            </p:cNvPr>
            <p:cNvSpPr/>
            <p:nvPr/>
          </p:nvSpPr>
          <p:spPr bwMode="auto">
            <a:xfrm>
              <a:off x="8271253" y="2599100"/>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2" name="任意多边形 25">
              <a:extLst>
                <a:ext uri="{FF2B5EF4-FFF2-40B4-BE49-F238E27FC236}">
                  <a16:creationId xmlns:a16="http://schemas.microsoft.com/office/drawing/2014/main" id="{D4C10C79-4CB8-4F72-A590-0E312828F7EE}"/>
                </a:ext>
              </a:extLst>
            </p:cNvPr>
            <p:cNvSpPr/>
            <p:nvPr/>
          </p:nvSpPr>
          <p:spPr bwMode="auto">
            <a:xfrm>
              <a:off x="7322717" y="2600248"/>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33" name="直接连接符 32">
              <a:extLst>
                <a:ext uri="{FF2B5EF4-FFF2-40B4-BE49-F238E27FC236}">
                  <a16:creationId xmlns:a16="http://schemas.microsoft.com/office/drawing/2014/main" id="{A3C61EA7-75FE-4CF5-8DDB-AB8A26868D63}"/>
                </a:ext>
              </a:extLst>
            </p:cNvPr>
            <p:cNvCxnSpPr/>
            <p:nvPr/>
          </p:nvCxnSpPr>
          <p:spPr bwMode="auto">
            <a:xfrm>
              <a:off x="7805211" y="2612407"/>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5BC11291-9E69-4E26-9BA2-7689F4E89667}"/>
                </a:ext>
              </a:extLst>
            </p:cNvPr>
            <p:cNvCxnSpPr/>
            <p:nvPr/>
          </p:nvCxnSpPr>
          <p:spPr bwMode="auto">
            <a:xfrm>
              <a:off x="7334843" y="467761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7" name="六边形 36">
            <a:extLst>
              <a:ext uri="{FF2B5EF4-FFF2-40B4-BE49-F238E27FC236}">
                <a16:creationId xmlns:a16="http://schemas.microsoft.com/office/drawing/2014/main" id="{CD35E26F-FAAE-4DF7-A19F-B2A10D8AB4A9}"/>
              </a:ext>
            </a:extLst>
          </p:cNvPr>
          <p:cNvSpPr/>
          <p:nvPr/>
        </p:nvSpPr>
        <p:spPr>
          <a:xfrm>
            <a:off x="7689752" y="2536080"/>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36" name="六边形 35">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35" name="圆角矩形 63">
            <a:extLst>
              <a:ext uri="{FF2B5EF4-FFF2-40B4-BE49-F238E27FC236}">
                <a16:creationId xmlns:a16="http://schemas.microsoft.com/office/drawing/2014/main" id="{4DFF0AC8-7CDC-4064-9404-93D5BA14A307}"/>
              </a:ext>
            </a:extLst>
          </p:cNvPr>
          <p:cNvSpPr/>
          <p:nvPr/>
        </p:nvSpPr>
        <p:spPr bwMode="auto">
          <a:xfrm>
            <a:off x="7649903" y="2472570"/>
            <a:ext cx="1174010" cy="579154"/>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8" name="对话气泡: 圆角矩形 37">
            <a:extLst>
              <a:ext uri="{FF2B5EF4-FFF2-40B4-BE49-F238E27FC236}">
                <a16:creationId xmlns:a16="http://schemas.microsoft.com/office/drawing/2014/main" id="{47676A25-E00A-4AC5-B112-7C34E6F508A6}"/>
              </a:ext>
            </a:extLst>
          </p:cNvPr>
          <p:cNvSpPr/>
          <p:nvPr/>
        </p:nvSpPr>
        <p:spPr bwMode="auto">
          <a:xfrm>
            <a:off x="9107158" y="2210908"/>
            <a:ext cx="1939216" cy="776383"/>
          </a:xfrm>
          <a:prstGeom prst="wedgeRoundRectCallout">
            <a:avLst>
              <a:gd name="adj1" fmla="val -61864"/>
              <a:gd name="adj2" fmla="val 24983"/>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Persisted, </a:t>
            </a:r>
          </a:p>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but not used</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40" name="对话气泡: 圆角矩形 39">
            <a:extLst>
              <a:ext uri="{FF2B5EF4-FFF2-40B4-BE49-F238E27FC236}">
                <a16:creationId xmlns:a16="http://schemas.microsoft.com/office/drawing/2014/main" id="{680875DD-794E-4D2A-8F72-684D923D6815}"/>
              </a:ext>
            </a:extLst>
          </p:cNvPr>
          <p:cNvSpPr/>
          <p:nvPr/>
        </p:nvSpPr>
        <p:spPr bwMode="auto">
          <a:xfrm>
            <a:off x="9016787" y="3338288"/>
            <a:ext cx="1061702" cy="408623"/>
          </a:xfrm>
          <a:prstGeom prst="wedgeRoundRectCallout">
            <a:avLst>
              <a:gd name="adj1" fmla="val -66236"/>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2</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23432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50" grpId="0"/>
      <p:bldP spid="28" grpId="0" animBg="1"/>
      <p:bldP spid="29" grpId="1" animBg="1"/>
      <p:bldP spid="37" grpId="0" animBg="1"/>
      <p:bldP spid="36" grpId="0" animBg="1"/>
      <p:bldP spid="35" grpId="0" animBg="1"/>
      <p:bldP spid="38" grpId="0" animBg="1"/>
      <p:bldP spid="4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3: Missing unpersist</a:t>
            </a:r>
            <a:endParaRPr lang="zh-CN" altLang="en-US" dirty="0"/>
          </a:p>
        </p:txBody>
      </p:sp>
      <p:sp>
        <p:nvSpPr>
          <p:cNvPr id="60" name="内容占位符 2"/>
          <p:cNvSpPr>
            <a:spLocks noGrp="1"/>
          </p:cNvSpPr>
          <p:nvPr>
            <p:ph idx="1"/>
          </p:nvPr>
        </p:nvSpPr>
        <p:spPr>
          <a:xfrm>
            <a:off x="755651" y="1077914"/>
            <a:ext cx="10668000" cy="5741987"/>
          </a:xfrm>
        </p:spPr>
        <p:txBody>
          <a:bodyPr/>
          <a:lstStyle/>
          <a:p>
            <a:r>
              <a:rPr lang="en-US" altLang="zh-CN" b="0" dirty="0"/>
              <a:t>Persisted RDDs should be released when no actions use it any more.</a:t>
            </a:r>
          </a:p>
        </p:txBody>
      </p:sp>
      <p:sp>
        <p:nvSpPr>
          <p:cNvPr id="89" name="矩形 88">
            <a:extLst>
              <a:ext uri="{FF2B5EF4-FFF2-40B4-BE49-F238E27FC236}">
                <a16:creationId xmlns:a16="http://schemas.microsoft.com/office/drawing/2014/main" id="{9558D560-06BE-4261-B440-0B1317431285}"/>
              </a:ext>
            </a:extLst>
          </p:cNvPr>
          <p:cNvSpPr/>
          <p:nvPr/>
        </p:nvSpPr>
        <p:spPr>
          <a:xfrm>
            <a:off x="1965962" y="2665662"/>
            <a:ext cx="4473629" cy="2031325"/>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FF0000"/>
                </a:solidFill>
                <a:cs typeface="Times New Roman" panose="02020603050405020304" pitchFamily="18" charset="0"/>
              </a:rPr>
              <a:t>  6: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13</a:t>
            </a:fld>
            <a:endParaRPr lang="zh-CN" altLang="en-US"/>
          </a:p>
        </p:txBody>
      </p:sp>
      <p:sp>
        <p:nvSpPr>
          <p:cNvPr id="17" name="矩形: 圆角 21">
            <a:extLst>
              <a:ext uri="{FF2B5EF4-FFF2-40B4-BE49-F238E27FC236}">
                <a16:creationId xmlns:a16="http://schemas.microsoft.com/office/drawing/2014/main" id="{883D42F3-199C-49A3-AA0F-A0E6114D7CCC}"/>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8" name="矩形: 圆角 23">
            <a:extLst>
              <a:ext uri="{FF2B5EF4-FFF2-40B4-BE49-F238E27FC236}">
                <a16:creationId xmlns:a16="http://schemas.microsoft.com/office/drawing/2014/main" id="{32BBA4B2-2945-4CE5-8209-7D2841009078}"/>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9" name="连接符: 曲线 25">
            <a:extLst>
              <a:ext uri="{FF2B5EF4-FFF2-40B4-BE49-F238E27FC236}">
                <a16:creationId xmlns:a16="http://schemas.microsoft.com/office/drawing/2014/main" id="{D764E1BD-A856-4A8A-ADC9-429DC57126E4}"/>
              </a:ext>
            </a:extLst>
          </p:cNvPr>
          <p:cNvCxnSpPr>
            <a:cxnSpLocks/>
            <a:stCxn id="17" idx="2"/>
            <a:endCxn id="18"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20" name="组合 19">
            <a:extLst>
              <a:ext uri="{FF2B5EF4-FFF2-40B4-BE49-F238E27FC236}">
                <a16:creationId xmlns:a16="http://schemas.microsoft.com/office/drawing/2014/main" id="{483BABC6-E999-4490-92C6-F9E398F3B67F}"/>
              </a:ext>
            </a:extLst>
          </p:cNvPr>
          <p:cNvGrpSpPr/>
          <p:nvPr/>
        </p:nvGrpSpPr>
        <p:grpSpPr>
          <a:xfrm>
            <a:off x="7397732" y="4020995"/>
            <a:ext cx="924372" cy="659784"/>
            <a:chOff x="7839086" y="4010916"/>
            <a:chExt cx="924372" cy="659784"/>
          </a:xfrm>
        </p:grpSpPr>
        <p:sp>
          <p:nvSpPr>
            <p:cNvPr id="21" name="矩形 20">
              <a:extLst>
                <a:ext uri="{FF2B5EF4-FFF2-40B4-BE49-F238E27FC236}">
                  <a16:creationId xmlns:a16="http://schemas.microsoft.com/office/drawing/2014/main" id="{8AF2A8BF-5DAD-48FF-B93B-AC16168449B8}"/>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674BA5E9-2B20-4CD6-9E95-A17AE018AD14}"/>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0" name="椭圆 9">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23" name="曲线连接符 10">
            <a:extLst>
              <a:ext uri="{FF2B5EF4-FFF2-40B4-BE49-F238E27FC236}">
                <a16:creationId xmlns:a16="http://schemas.microsoft.com/office/drawing/2014/main" id="{AC044A47-441A-45BE-B234-AD1C2C2E11E8}"/>
              </a:ext>
            </a:extLst>
          </p:cNvPr>
          <p:cNvCxnSpPr>
            <a:stCxn id="18" idx="2"/>
            <a:endCxn id="22"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71C43085-3A80-4E88-A0F0-6186932E4698}"/>
                  </a:ext>
                </a:extLst>
              </p:cNvPr>
              <p:cNvSpPr/>
              <p:nvPr/>
            </p:nvSpPr>
            <p:spPr>
              <a:xfrm>
                <a:off x="8543425" y="402099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4" name="椭圆 23">
                <a:extLst>
                  <a:ext uri="{FF2B5EF4-FFF2-40B4-BE49-F238E27FC236}">
                    <a16:creationId xmlns:a16="http://schemas.microsoft.com/office/drawing/2014/main" id="{71C43085-3A80-4E88-A0F0-6186932E4698}"/>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25" name="曲线连接符 14">
            <a:extLst>
              <a:ext uri="{FF2B5EF4-FFF2-40B4-BE49-F238E27FC236}">
                <a16:creationId xmlns:a16="http://schemas.microsoft.com/office/drawing/2014/main" id="{12C45F1E-8B9C-4705-99FF-D7F347540848}"/>
              </a:ext>
            </a:extLst>
          </p:cNvPr>
          <p:cNvCxnSpPr>
            <a:stCxn id="18" idx="2"/>
            <a:endCxn id="24"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54C664B1-93FC-48F5-94DC-4E0DBC519ED6}"/>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27" name="对话气泡: 圆角矩形 26">
            <a:extLst>
              <a:ext uri="{FF2B5EF4-FFF2-40B4-BE49-F238E27FC236}">
                <a16:creationId xmlns:a16="http://schemas.microsoft.com/office/drawing/2014/main" id="{1A01FECD-28E3-4145-85D9-FCEF344C74BC}"/>
              </a:ext>
            </a:extLst>
          </p:cNvPr>
          <p:cNvSpPr/>
          <p:nvPr/>
        </p:nvSpPr>
        <p:spPr bwMode="auto">
          <a:xfrm>
            <a:off x="9016787" y="3338288"/>
            <a:ext cx="1061702" cy="408623"/>
          </a:xfrm>
          <a:prstGeom prst="wedgeRoundRectCallout">
            <a:avLst>
              <a:gd name="adj1" fmla="val -66236"/>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2</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28" name="组合 27">
            <a:extLst>
              <a:ext uri="{FF2B5EF4-FFF2-40B4-BE49-F238E27FC236}">
                <a16:creationId xmlns:a16="http://schemas.microsoft.com/office/drawing/2014/main" id="{CEE0557F-F5D5-4A0F-B318-2EC36A916FF1}"/>
              </a:ext>
            </a:extLst>
          </p:cNvPr>
          <p:cNvGrpSpPr/>
          <p:nvPr/>
        </p:nvGrpSpPr>
        <p:grpSpPr>
          <a:xfrm>
            <a:off x="7810710" y="3248809"/>
            <a:ext cx="1477547" cy="1431970"/>
            <a:chOff x="7810710" y="3248809"/>
            <a:chExt cx="1477547" cy="1431970"/>
          </a:xfrm>
        </p:grpSpPr>
        <p:sp>
          <p:nvSpPr>
            <p:cNvPr id="29" name="任意多边形 15">
              <a:extLst>
                <a:ext uri="{FF2B5EF4-FFF2-40B4-BE49-F238E27FC236}">
                  <a16:creationId xmlns:a16="http://schemas.microsoft.com/office/drawing/2014/main" id="{BBF00AEE-7312-4D13-9354-552C935973A0}"/>
                </a:ext>
              </a:extLst>
            </p:cNvPr>
            <p:cNvSpPr/>
            <p:nvPr/>
          </p:nvSpPr>
          <p:spPr bwMode="auto">
            <a:xfrm>
              <a:off x="8754921" y="3248809"/>
              <a:ext cx="533336" cy="1430767"/>
            </a:xfrm>
            <a:custGeom>
              <a:avLst/>
              <a:gdLst>
                <a:gd name="connsiteX0" fmla="*/ 6211 w 533336"/>
                <a:gd name="connsiteY0" fmla="*/ 0 h 1430767"/>
                <a:gd name="connsiteX1" fmla="*/ 6211 w 533336"/>
                <a:gd name="connsiteY1" fmla="*/ 408791 h 1430767"/>
                <a:gd name="connsiteX2" fmla="*/ 70757 w 533336"/>
                <a:gd name="connsiteY2" fmla="*/ 537883 h 1430767"/>
                <a:gd name="connsiteX3" fmla="*/ 275153 w 533336"/>
                <a:gd name="connsiteY3" fmla="*/ 688490 h 1430767"/>
                <a:gd name="connsiteX4" fmla="*/ 479548 w 533336"/>
                <a:gd name="connsiteY4" fmla="*/ 914400 h 1430767"/>
                <a:gd name="connsiteX5" fmla="*/ 533336 w 533336"/>
                <a:gd name="connsiteY5" fmla="*/ 1430767 h 143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36" h="1430767">
                  <a:moveTo>
                    <a:pt x="6211" y="0"/>
                  </a:moveTo>
                  <a:cubicBezTo>
                    <a:pt x="832" y="159572"/>
                    <a:pt x="-4547" y="319144"/>
                    <a:pt x="6211" y="408791"/>
                  </a:cubicBezTo>
                  <a:cubicBezTo>
                    <a:pt x="16969" y="498438"/>
                    <a:pt x="25933" y="491267"/>
                    <a:pt x="70757" y="537883"/>
                  </a:cubicBezTo>
                  <a:cubicBezTo>
                    <a:pt x="115581" y="584499"/>
                    <a:pt x="207021" y="625737"/>
                    <a:pt x="275153" y="688490"/>
                  </a:cubicBezTo>
                  <a:cubicBezTo>
                    <a:pt x="343285" y="751243"/>
                    <a:pt x="436518" y="790687"/>
                    <a:pt x="479548" y="914400"/>
                  </a:cubicBezTo>
                  <a:cubicBezTo>
                    <a:pt x="522578" y="1038113"/>
                    <a:pt x="527957" y="1234440"/>
                    <a:pt x="533336" y="1430767"/>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0" name="任意多边形 28">
              <a:extLst>
                <a:ext uri="{FF2B5EF4-FFF2-40B4-BE49-F238E27FC236}">
                  <a16:creationId xmlns:a16="http://schemas.microsoft.com/office/drawing/2014/main" id="{AF37A895-2B62-42CE-9E12-AEB57904CAE6}"/>
                </a:ext>
              </a:extLst>
            </p:cNvPr>
            <p:cNvSpPr/>
            <p:nvPr/>
          </p:nvSpPr>
          <p:spPr bwMode="auto">
            <a:xfrm>
              <a:off x="7815161" y="3250012"/>
              <a:ext cx="533336" cy="1430767"/>
            </a:xfrm>
            <a:custGeom>
              <a:avLst/>
              <a:gdLst>
                <a:gd name="connsiteX0" fmla="*/ 6211 w 533336"/>
                <a:gd name="connsiteY0" fmla="*/ 0 h 1430767"/>
                <a:gd name="connsiteX1" fmla="*/ 6211 w 533336"/>
                <a:gd name="connsiteY1" fmla="*/ 408791 h 1430767"/>
                <a:gd name="connsiteX2" fmla="*/ 70757 w 533336"/>
                <a:gd name="connsiteY2" fmla="*/ 537883 h 1430767"/>
                <a:gd name="connsiteX3" fmla="*/ 275153 w 533336"/>
                <a:gd name="connsiteY3" fmla="*/ 688490 h 1430767"/>
                <a:gd name="connsiteX4" fmla="*/ 479548 w 533336"/>
                <a:gd name="connsiteY4" fmla="*/ 914400 h 1430767"/>
                <a:gd name="connsiteX5" fmla="*/ 533336 w 533336"/>
                <a:gd name="connsiteY5" fmla="*/ 1430767 h 143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3336" h="1430767">
                  <a:moveTo>
                    <a:pt x="6211" y="0"/>
                  </a:moveTo>
                  <a:cubicBezTo>
                    <a:pt x="832" y="159572"/>
                    <a:pt x="-4547" y="319144"/>
                    <a:pt x="6211" y="408791"/>
                  </a:cubicBezTo>
                  <a:cubicBezTo>
                    <a:pt x="16969" y="498438"/>
                    <a:pt x="25933" y="491267"/>
                    <a:pt x="70757" y="537883"/>
                  </a:cubicBezTo>
                  <a:cubicBezTo>
                    <a:pt x="115581" y="584499"/>
                    <a:pt x="207021" y="625737"/>
                    <a:pt x="275153" y="688490"/>
                  </a:cubicBezTo>
                  <a:cubicBezTo>
                    <a:pt x="343285" y="751243"/>
                    <a:pt x="436518" y="790687"/>
                    <a:pt x="479548" y="914400"/>
                  </a:cubicBezTo>
                  <a:cubicBezTo>
                    <a:pt x="522578" y="1038113"/>
                    <a:pt x="527957" y="1234440"/>
                    <a:pt x="533336" y="1430767"/>
                  </a:cubicBezTo>
                </a:path>
              </a:pathLst>
            </a:custGeom>
            <a:no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31" name="直接连接符 30">
              <a:extLst>
                <a:ext uri="{FF2B5EF4-FFF2-40B4-BE49-F238E27FC236}">
                  <a16:creationId xmlns:a16="http://schemas.microsoft.com/office/drawing/2014/main" id="{4628A7C4-17C7-4CFF-AD3A-32CF2279037E}"/>
                </a:ext>
              </a:extLst>
            </p:cNvPr>
            <p:cNvCxnSpPr/>
            <p:nvPr/>
          </p:nvCxnSpPr>
          <p:spPr bwMode="auto">
            <a:xfrm>
              <a:off x="7810710" y="326605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2" name="直接连接符 31">
              <a:extLst>
                <a:ext uri="{FF2B5EF4-FFF2-40B4-BE49-F238E27FC236}">
                  <a16:creationId xmlns:a16="http://schemas.microsoft.com/office/drawing/2014/main" id="{59BB2066-3340-4331-8DA5-7A01CA88F12E}"/>
                </a:ext>
              </a:extLst>
            </p:cNvPr>
            <p:cNvCxnSpPr/>
            <p:nvPr/>
          </p:nvCxnSpPr>
          <p:spPr bwMode="auto">
            <a:xfrm>
              <a:off x="8344847" y="4664541"/>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33" name="六边形 32">
            <a:extLst>
              <a:ext uri="{FF2B5EF4-FFF2-40B4-BE49-F238E27FC236}">
                <a16:creationId xmlns:a16="http://schemas.microsoft.com/office/drawing/2014/main" id="{40B04392-2E98-4D43-9BE5-F3E25F2A75BC}"/>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39" name="椭圆 38">
                <a:extLst>
                  <a:ext uri="{FF2B5EF4-FFF2-40B4-BE49-F238E27FC236}">
                    <a16:creationId xmlns:a16="http://schemas.microsoft.com/office/drawing/2014/main" id="{25EF8C31-3559-45AD-8DDA-6944BFDCAFF7}"/>
                  </a:ext>
                </a:extLst>
              </p:cNvPr>
              <p:cNvSpPr/>
              <p:nvPr/>
            </p:nvSpPr>
            <p:spPr>
              <a:xfrm>
                <a:off x="962377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39" name="椭圆 38">
                <a:extLst>
                  <a:ext uri="{FF2B5EF4-FFF2-40B4-BE49-F238E27FC236}">
                    <a16:creationId xmlns:a16="http://schemas.microsoft.com/office/drawing/2014/main" id="{25EF8C31-3559-45AD-8DDA-6944BFDCAFF7}"/>
                  </a:ext>
                </a:extLst>
              </p:cNvPr>
              <p:cNvSpPr>
                <a:spLocks noRot="1" noChangeAspect="1" noMove="1" noResize="1" noEditPoints="1" noAdjustHandles="1" noChangeArrowheads="1" noChangeShapeType="1" noTextEdit="1"/>
              </p:cNvSpPr>
              <p:nvPr/>
            </p:nvSpPr>
            <p:spPr>
              <a:xfrm>
                <a:off x="9623772" y="4017078"/>
                <a:ext cx="544019"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2BF3CFB1-61C4-45B8-8324-E2A06C545EAE}"/>
                  </a:ext>
                </a:extLst>
              </p:cNvPr>
              <p:cNvSpPr/>
              <p:nvPr/>
            </p:nvSpPr>
            <p:spPr>
              <a:xfrm>
                <a:off x="1051486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4</m:t>
                          </m:r>
                        </m:sub>
                      </m:sSub>
                    </m:oMath>
                  </m:oMathPara>
                </a14:m>
                <a:endParaRPr lang="zh-CN" altLang="en-US" i="1" dirty="0">
                  <a:solidFill>
                    <a:schemeClr val="tx1"/>
                  </a:solidFill>
                </a:endParaRPr>
              </a:p>
            </p:txBody>
          </p:sp>
        </mc:Choice>
        <mc:Fallback xmlns="">
          <p:sp>
            <p:nvSpPr>
              <p:cNvPr id="40" name="椭圆 39">
                <a:extLst>
                  <a:ext uri="{FF2B5EF4-FFF2-40B4-BE49-F238E27FC236}">
                    <a16:creationId xmlns:a16="http://schemas.microsoft.com/office/drawing/2014/main" id="{2BF3CFB1-61C4-45B8-8324-E2A06C545EAE}"/>
                  </a:ext>
                </a:extLst>
              </p:cNvPr>
              <p:cNvSpPr>
                <a:spLocks noRot="1" noChangeAspect="1" noMove="1" noResize="1" noEditPoints="1" noAdjustHandles="1" noChangeArrowheads="1" noChangeShapeType="1" noTextEdit="1"/>
              </p:cNvSpPr>
              <p:nvPr/>
            </p:nvSpPr>
            <p:spPr>
              <a:xfrm>
                <a:off x="10514862" y="4017078"/>
                <a:ext cx="544019" cy="415630"/>
              </a:xfrm>
              <a:prstGeom prst="ellipse">
                <a:avLst/>
              </a:prstGeom>
              <a:blipFill>
                <a:blip r:embed="rId6"/>
                <a:stretch>
                  <a:fillRect/>
                </a:stretch>
              </a:blipFill>
              <a:ln w="1905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661029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3: Missing unpersist</a:t>
            </a:r>
            <a:endParaRPr lang="zh-CN" altLang="en-US" dirty="0"/>
          </a:p>
        </p:txBody>
      </p:sp>
      <p:sp>
        <p:nvSpPr>
          <p:cNvPr id="60" name="内容占位符 2"/>
          <p:cNvSpPr>
            <a:spLocks noGrp="1"/>
          </p:cNvSpPr>
          <p:nvPr>
            <p:ph idx="1"/>
          </p:nvPr>
        </p:nvSpPr>
        <p:spPr>
          <a:xfrm>
            <a:off x="755651" y="1077914"/>
            <a:ext cx="10668000" cy="5741987"/>
          </a:xfrm>
        </p:spPr>
        <p:txBody>
          <a:bodyPr/>
          <a:lstStyle/>
          <a:p>
            <a:r>
              <a:rPr lang="en-US" altLang="zh-CN" b="0" dirty="0"/>
              <a:t>Persisted RDDs should be released when no actions use it any more.</a:t>
            </a:r>
          </a:p>
        </p:txBody>
      </p:sp>
      <p:sp>
        <p:nvSpPr>
          <p:cNvPr id="89" name="矩形 88">
            <a:extLst>
              <a:ext uri="{FF2B5EF4-FFF2-40B4-BE49-F238E27FC236}">
                <a16:creationId xmlns:a16="http://schemas.microsoft.com/office/drawing/2014/main" id="{9558D560-06BE-4261-B440-0B1317431285}"/>
              </a:ext>
            </a:extLst>
          </p:cNvPr>
          <p:cNvSpPr/>
          <p:nvPr/>
        </p:nvSpPr>
        <p:spPr>
          <a:xfrm>
            <a:off x="1965962" y="2665662"/>
            <a:ext cx="4473629" cy="2031325"/>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FF0000"/>
                </a:solidFill>
                <a:cs typeface="Times New Roman" panose="02020603050405020304" pitchFamily="18" charset="0"/>
              </a:rPr>
              <a:t>  6: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14</a:t>
            </a:fld>
            <a:endParaRPr lang="zh-CN" altLang="en-US"/>
          </a:p>
        </p:txBody>
      </p:sp>
      <p:sp>
        <p:nvSpPr>
          <p:cNvPr id="17" name="矩形: 圆角 21">
            <a:extLst>
              <a:ext uri="{FF2B5EF4-FFF2-40B4-BE49-F238E27FC236}">
                <a16:creationId xmlns:a16="http://schemas.microsoft.com/office/drawing/2014/main" id="{883D42F3-199C-49A3-AA0F-A0E6114D7CCC}"/>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8" name="矩形: 圆角 23">
            <a:extLst>
              <a:ext uri="{FF2B5EF4-FFF2-40B4-BE49-F238E27FC236}">
                <a16:creationId xmlns:a16="http://schemas.microsoft.com/office/drawing/2014/main" id="{32BBA4B2-2945-4CE5-8209-7D2841009078}"/>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9" name="连接符: 曲线 25">
            <a:extLst>
              <a:ext uri="{FF2B5EF4-FFF2-40B4-BE49-F238E27FC236}">
                <a16:creationId xmlns:a16="http://schemas.microsoft.com/office/drawing/2014/main" id="{D764E1BD-A856-4A8A-ADC9-429DC57126E4}"/>
              </a:ext>
            </a:extLst>
          </p:cNvPr>
          <p:cNvCxnSpPr>
            <a:cxnSpLocks/>
            <a:stCxn id="17" idx="2"/>
            <a:endCxn id="18"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20" name="组合 19">
            <a:extLst>
              <a:ext uri="{FF2B5EF4-FFF2-40B4-BE49-F238E27FC236}">
                <a16:creationId xmlns:a16="http://schemas.microsoft.com/office/drawing/2014/main" id="{483BABC6-E999-4490-92C6-F9E398F3B67F}"/>
              </a:ext>
            </a:extLst>
          </p:cNvPr>
          <p:cNvGrpSpPr/>
          <p:nvPr/>
        </p:nvGrpSpPr>
        <p:grpSpPr>
          <a:xfrm>
            <a:off x="7397732" y="4020995"/>
            <a:ext cx="924372" cy="659784"/>
            <a:chOff x="7839086" y="4010916"/>
            <a:chExt cx="924372" cy="659784"/>
          </a:xfrm>
        </p:grpSpPr>
        <p:sp>
          <p:nvSpPr>
            <p:cNvPr id="21" name="矩形 20">
              <a:extLst>
                <a:ext uri="{FF2B5EF4-FFF2-40B4-BE49-F238E27FC236}">
                  <a16:creationId xmlns:a16="http://schemas.microsoft.com/office/drawing/2014/main" id="{8AF2A8BF-5DAD-48FF-B93B-AC16168449B8}"/>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椭圆 21">
                  <a:extLst>
                    <a:ext uri="{FF2B5EF4-FFF2-40B4-BE49-F238E27FC236}">
                      <a16:creationId xmlns:a16="http://schemas.microsoft.com/office/drawing/2014/main" id="{674BA5E9-2B20-4CD6-9E95-A17AE018AD14}"/>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2" name="椭圆 21">
                  <a:extLst>
                    <a:ext uri="{FF2B5EF4-FFF2-40B4-BE49-F238E27FC236}">
                      <a16:creationId xmlns:a16="http://schemas.microsoft.com/office/drawing/2014/main" id="{674BA5E9-2B20-4CD6-9E95-A17AE018AD14}"/>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23" name="曲线连接符 10">
            <a:extLst>
              <a:ext uri="{FF2B5EF4-FFF2-40B4-BE49-F238E27FC236}">
                <a16:creationId xmlns:a16="http://schemas.microsoft.com/office/drawing/2014/main" id="{AC044A47-441A-45BE-B234-AD1C2C2E11E8}"/>
              </a:ext>
            </a:extLst>
          </p:cNvPr>
          <p:cNvCxnSpPr>
            <a:stCxn id="18" idx="2"/>
            <a:endCxn id="22"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71C43085-3A80-4E88-A0F0-6186932E4698}"/>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4" name="椭圆 23">
                <a:extLst>
                  <a:ext uri="{FF2B5EF4-FFF2-40B4-BE49-F238E27FC236}">
                    <a16:creationId xmlns:a16="http://schemas.microsoft.com/office/drawing/2014/main" id="{71C43085-3A80-4E88-A0F0-6186932E4698}"/>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a:blip r:embed="rId4"/>
                <a:stretch>
                  <a:fillRect/>
                </a:stretch>
              </a:blipFill>
              <a:ln w="19050">
                <a:solidFill>
                  <a:schemeClr val="tx1"/>
                </a:solidFill>
                <a:prstDash val="lgDash"/>
              </a:ln>
            </p:spPr>
            <p:txBody>
              <a:bodyPr/>
              <a:lstStyle/>
              <a:p>
                <a:r>
                  <a:rPr lang="zh-CN" altLang="en-US">
                    <a:noFill/>
                  </a:rPr>
                  <a:t> </a:t>
                </a:r>
              </a:p>
            </p:txBody>
          </p:sp>
        </mc:Fallback>
      </mc:AlternateContent>
      <p:cxnSp>
        <p:nvCxnSpPr>
          <p:cNvPr id="25" name="曲线连接符 14">
            <a:extLst>
              <a:ext uri="{FF2B5EF4-FFF2-40B4-BE49-F238E27FC236}">
                <a16:creationId xmlns:a16="http://schemas.microsoft.com/office/drawing/2014/main" id="{12C45F1E-8B9C-4705-99FF-D7F347540848}"/>
              </a:ext>
            </a:extLst>
          </p:cNvPr>
          <p:cNvCxnSpPr>
            <a:stCxn id="18" idx="2"/>
            <a:endCxn id="24"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54C664B1-93FC-48F5-94DC-4E0DBC519ED6}"/>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33" name="六边形 32">
            <a:extLst>
              <a:ext uri="{FF2B5EF4-FFF2-40B4-BE49-F238E27FC236}">
                <a16:creationId xmlns:a16="http://schemas.microsoft.com/office/drawing/2014/main" id="{40B04392-2E98-4D43-9BE5-F3E25F2A75BC}"/>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39" name="椭圆 38">
                <a:extLst>
                  <a:ext uri="{FF2B5EF4-FFF2-40B4-BE49-F238E27FC236}">
                    <a16:creationId xmlns:a16="http://schemas.microsoft.com/office/drawing/2014/main" id="{25EF8C31-3559-45AD-8DDA-6944BFDCAFF7}"/>
                  </a:ext>
                </a:extLst>
              </p:cNvPr>
              <p:cNvSpPr/>
              <p:nvPr/>
            </p:nvSpPr>
            <p:spPr>
              <a:xfrm>
                <a:off x="962377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39" name="椭圆 38">
                <a:extLst>
                  <a:ext uri="{FF2B5EF4-FFF2-40B4-BE49-F238E27FC236}">
                    <a16:creationId xmlns:a16="http://schemas.microsoft.com/office/drawing/2014/main" id="{25EF8C31-3559-45AD-8DDA-6944BFDCAFF7}"/>
                  </a:ext>
                </a:extLst>
              </p:cNvPr>
              <p:cNvSpPr>
                <a:spLocks noRot="1" noChangeAspect="1" noMove="1" noResize="1" noEditPoints="1" noAdjustHandles="1" noChangeArrowheads="1" noChangeShapeType="1" noTextEdit="1"/>
              </p:cNvSpPr>
              <p:nvPr/>
            </p:nvSpPr>
            <p:spPr>
              <a:xfrm>
                <a:off x="9623772" y="4017078"/>
                <a:ext cx="544019"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2BF3CFB1-61C4-45B8-8324-E2A06C545EAE}"/>
                  </a:ext>
                </a:extLst>
              </p:cNvPr>
              <p:cNvSpPr/>
              <p:nvPr/>
            </p:nvSpPr>
            <p:spPr>
              <a:xfrm>
                <a:off x="1051486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4</m:t>
                          </m:r>
                        </m:sub>
                      </m:sSub>
                    </m:oMath>
                  </m:oMathPara>
                </a14:m>
                <a:endParaRPr lang="zh-CN" altLang="en-US" i="1" dirty="0">
                  <a:solidFill>
                    <a:schemeClr val="tx1"/>
                  </a:solidFill>
                </a:endParaRPr>
              </a:p>
            </p:txBody>
          </p:sp>
        </mc:Choice>
        <mc:Fallback xmlns="">
          <p:sp>
            <p:nvSpPr>
              <p:cNvPr id="40" name="椭圆 39">
                <a:extLst>
                  <a:ext uri="{FF2B5EF4-FFF2-40B4-BE49-F238E27FC236}">
                    <a16:creationId xmlns:a16="http://schemas.microsoft.com/office/drawing/2014/main" id="{2BF3CFB1-61C4-45B8-8324-E2A06C545EAE}"/>
                  </a:ext>
                </a:extLst>
              </p:cNvPr>
              <p:cNvSpPr>
                <a:spLocks noRot="1" noChangeAspect="1" noMove="1" noResize="1" noEditPoints="1" noAdjustHandles="1" noChangeArrowheads="1" noChangeShapeType="1" noTextEdit="1"/>
              </p:cNvSpPr>
              <p:nvPr/>
            </p:nvSpPr>
            <p:spPr>
              <a:xfrm>
                <a:off x="10514862" y="4017078"/>
                <a:ext cx="544019" cy="415630"/>
              </a:xfrm>
              <a:prstGeom prst="ellipse">
                <a:avLst/>
              </a:prstGeom>
              <a:blipFill>
                <a:blip r:embed="rId6"/>
                <a:stretch>
                  <a:fillRect/>
                </a:stretch>
              </a:blipFill>
              <a:ln w="19050">
                <a:solidFill>
                  <a:schemeClr val="tx1"/>
                </a:solidFill>
              </a:ln>
            </p:spPr>
            <p:txBody>
              <a:bodyPr/>
              <a:lstStyle/>
              <a:p>
                <a:r>
                  <a:rPr lang="zh-CN" altLang="en-US">
                    <a:noFill/>
                  </a:rPr>
                  <a:t> </a:t>
                </a:r>
              </a:p>
            </p:txBody>
          </p:sp>
        </mc:Fallback>
      </mc:AlternateContent>
      <p:sp>
        <p:nvSpPr>
          <p:cNvPr id="41" name="左大括号 40">
            <a:extLst>
              <a:ext uri="{FF2B5EF4-FFF2-40B4-BE49-F238E27FC236}">
                <a16:creationId xmlns:a16="http://schemas.microsoft.com/office/drawing/2014/main" id="{3DE7070C-A5F3-4743-AAC5-4772F50289BE}"/>
              </a:ext>
            </a:extLst>
          </p:cNvPr>
          <p:cNvSpPr/>
          <p:nvPr/>
        </p:nvSpPr>
        <p:spPr bwMode="auto">
          <a:xfrm rot="16200000">
            <a:off x="10177660" y="4061827"/>
            <a:ext cx="333224" cy="1203787"/>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2" name="文本框 41">
            <a:extLst>
              <a:ext uri="{FF2B5EF4-FFF2-40B4-BE49-F238E27FC236}">
                <a16:creationId xmlns:a16="http://schemas.microsoft.com/office/drawing/2014/main" id="{63D50B2C-48B7-44AB-A8CA-DDDC36DBD7F7}"/>
              </a:ext>
            </a:extLst>
          </p:cNvPr>
          <p:cNvSpPr txBox="1"/>
          <p:nvPr/>
        </p:nvSpPr>
        <p:spPr>
          <a:xfrm>
            <a:off x="9536851" y="4862533"/>
            <a:ext cx="1718937" cy="369332"/>
          </a:xfrm>
          <a:prstGeom prst="rect">
            <a:avLst/>
          </a:prstGeom>
          <a:noFill/>
        </p:spPr>
        <p:txBody>
          <a:bodyPr wrap="square" rtlCol="0">
            <a:spAutoFit/>
          </a:bodyPr>
          <a:lstStyle/>
          <a:p>
            <a:pPr algn="ctr"/>
            <a:r>
              <a:rPr lang="en-US" altLang="zh-CN" dirty="0">
                <a:solidFill>
                  <a:srgbClr val="FF0000"/>
                </a:solidFill>
              </a:rPr>
              <a:t>Don’t use </a:t>
            </a:r>
            <a:r>
              <a:rPr lang="en-US" altLang="zh-CN" b="1" i="1" dirty="0">
                <a:solidFill>
                  <a:srgbClr val="FF0000"/>
                </a:solidFill>
              </a:rPr>
              <a:t>words</a:t>
            </a:r>
            <a:endParaRPr lang="zh-CN" altLang="en-US" b="1" i="1" dirty="0">
              <a:solidFill>
                <a:srgbClr val="FF0000"/>
              </a:solidFill>
            </a:endParaRPr>
          </a:p>
        </p:txBody>
      </p:sp>
    </p:spTree>
    <p:extLst>
      <p:ext uri="{BB962C8B-B14F-4D97-AF65-F5344CB8AC3E}">
        <p14:creationId xmlns:p14="http://schemas.microsoft.com/office/powerpoint/2010/main" val="261423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3: Missing unpersist</a:t>
            </a:r>
            <a:endParaRPr lang="zh-CN" altLang="en-US" dirty="0"/>
          </a:p>
        </p:txBody>
      </p:sp>
      <p:sp>
        <p:nvSpPr>
          <p:cNvPr id="60" name="内容占位符 2"/>
          <p:cNvSpPr>
            <a:spLocks noGrp="1"/>
          </p:cNvSpPr>
          <p:nvPr>
            <p:ph idx="1"/>
          </p:nvPr>
        </p:nvSpPr>
        <p:spPr>
          <a:xfrm>
            <a:off x="755651" y="1077914"/>
            <a:ext cx="10668000" cy="5741987"/>
          </a:xfrm>
        </p:spPr>
        <p:txBody>
          <a:bodyPr/>
          <a:lstStyle/>
          <a:p>
            <a:r>
              <a:rPr lang="en-US" altLang="zh-CN" b="0" dirty="0"/>
              <a:t>Persisted RDDs should be released when no actions use it any more.</a:t>
            </a:r>
          </a:p>
        </p:txBody>
      </p:sp>
      <p:sp>
        <p:nvSpPr>
          <p:cNvPr id="62"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63" name="连接符: 曲线 25">
            <a:extLst>
              <a:ext uri="{FF2B5EF4-FFF2-40B4-BE49-F238E27FC236}">
                <a16:creationId xmlns:a16="http://schemas.microsoft.com/office/drawing/2014/main" id="{F60BAC4A-082A-4887-B746-60029998ED6B}"/>
              </a:ext>
            </a:extLst>
          </p:cNvPr>
          <p:cNvCxnSpPr>
            <a:cxnSpLocks/>
            <a:endCxn id="62"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7" name="曲线连接符 66"/>
          <p:cNvCxnSpPr>
            <a:stCxn id="62"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8" name="椭圆 67">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68" name="椭圆 67">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a:blip r:embed="rId3"/>
                <a:stretch>
                  <a:fillRect/>
                </a:stretch>
              </a:blipFill>
              <a:ln w="19050">
                <a:solidFill>
                  <a:schemeClr val="tx1"/>
                </a:solidFill>
                <a:prstDash val="lgDash"/>
              </a:ln>
            </p:spPr>
            <p:txBody>
              <a:bodyPr/>
              <a:lstStyle/>
              <a:p>
                <a:r>
                  <a:rPr lang="zh-CN" altLang="en-US">
                    <a:noFill/>
                  </a:rPr>
                  <a:t> </a:t>
                </a:r>
              </a:p>
            </p:txBody>
          </p:sp>
        </mc:Fallback>
      </mc:AlternateContent>
      <p:cxnSp>
        <p:nvCxnSpPr>
          <p:cNvPr id="69" name="曲线连接符 68"/>
          <p:cNvCxnSpPr>
            <a:stCxn id="62" idx="2"/>
            <a:endCxn id="68"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0" name="六边形 69">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34A0A74C-67A5-4E2B-80A4-E302C564C3F1}"/>
                  </a:ext>
                </a:extLst>
              </p:cNvPr>
              <p:cNvSpPr/>
              <p:nvPr/>
            </p:nvSpPr>
            <p:spPr>
              <a:xfrm>
                <a:off x="962377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85" name="椭圆 84">
                <a:extLst>
                  <a:ext uri="{FF2B5EF4-FFF2-40B4-BE49-F238E27FC236}">
                    <a16:creationId xmlns:a16="http://schemas.microsoft.com/office/drawing/2014/main" id="{34A0A74C-67A5-4E2B-80A4-E302C564C3F1}"/>
                  </a:ext>
                </a:extLst>
              </p:cNvPr>
              <p:cNvSpPr>
                <a:spLocks noRot="1" noChangeAspect="1" noMove="1" noResize="1" noEditPoints="1" noAdjustHandles="1" noChangeArrowheads="1" noChangeShapeType="1" noTextEdit="1"/>
              </p:cNvSpPr>
              <p:nvPr/>
            </p:nvSpPr>
            <p:spPr>
              <a:xfrm>
                <a:off x="9623772" y="4017078"/>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椭圆 85">
                <a:extLst>
                  <a:ext uri="{FF2B5EF4-FFF2-40B4-BE49-F238E27FC236}">
                    <a16:creationId xmlns:a16="http://schemas.microsoft.com/office/drawing/2014/main" id="{FE74C24A-E386-4D62-AF28-07F8F8BD74EB}"/>
                  </a:ext>
                </a:extLst>
              </p:cNvPr>
              <p:cNvSpPr/>
              <p:nvPr/>
            </p:nvSpPr>
            <p:spPr>
              <a:xfrm>
                <a:off x="1051486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4</m:t>
                          </m:r>
                        </m:sub>
                      </m:sSub>
                    </m:oMath>
                  </m:oMathPara>
                </a14:m>
                <a:endParaRPr lang="zh-CN" altLang="en-US" i="1" dirty="0">
                  <a:solidFill>
                    <a:schemeClr val="tx1"/>
                  </a:solidFill>
                </a:endParaRPr>
              </a:p>
            </p:txBody>
          </p:sp>
        </mc:Choice>
        <mc:Fallback xmlns="">
          <p:sp>
            <p:nvSpPr>
              <p:cNvPr id="86" name="椭圆 85">
                <a:extLst>
                  <a:ext uri="{FF2B5EF4-FFF2-40B4-BE49-F238E27FC236}">
                    <a16:creationId xmlns:a16="http://schemas.microsoft.com/office/drawing/2014/main" id="{FE74C24A-E386-4D62-AF28-07F8F8BD74EB}"/>
                  </a:ext>
                </a:extLst>
              </p:cNvPr>
              <p:cNvSpPr>
                <a:spLocks noRot="1" noChangeAspect="1" noMove="1" noResize="1" noEditPoints="1" noAdjustHandles="1" noChangeArrowheads="1" noChangeShapeType="1" noTextEdit="1"/>
              </p:cNvSpPr>
              <p:nvPr/>
            </p:nvSpPr>
            <p:spPr>
              <a:xfrm>
                <a:off x="10514862" y="4017078"/>
                <a:ext cx="544019"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sp>
        <p:nvSpPr>
          <p:cNvPr id="87" name="左大括号 86">
            <a:extLst>
              <a:ext uri="{FF2B5EF4-FFF2-40B4-BE49-F238E27FC236}">
                <a16:creationId xmlns:a16="http://schemas.microsoft.com/office/drawing/2014/main" id="{26F4A3C8-B98C-49DF-AB38-27713E1576B3}"/>
              </a:ext>
            </a:extLst>
          </p:cNvPr>
          <p:cNvSpPr/>
          <p:nvPr/>
        </p:nvSpPr>
        <p:spPr bwMode="auto">
          <a:xfrm rot="16200000">
            <a:off x="10177660" y="4061827"/>
            <a:ext cx="333224" cy="1203787"/>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8" name="文本框 87">
            <a:extLst>
              <a:ext uri="{FF2B5EF4-FFF2-40B4-BE49-F238E27FC236}">
                <a16:creationId xmlns:a16="http://schemas.microsoft.com/office/drawing/2014/main" id="{2196D571-B863-4E11-8C95-119115C72E81}"/>
              </a:ext>
            </a:extLst>
          </p:cNvPr>
          <p:cNvSpPr txBox="1"/>
          <p:nvPr/>
        </p:nvSpPr>
        <p:spPr>
          <a:xfrm>
            <a:off x="9536851" y="4862533"/>
            <a:ext cx="1718937" cy="369332"/>
          </a:xfrm>
          <a:prstGeom prst="rect">
            <a:avLst/>
          </a:prstGeom>
          <a:noFill/>
        </p:spPr>
        <p:txBody>
          <a:bodyPr wrap="square" rtlCol="0">
            <a:spAutoFit/>
          </a:bodyPr>
          <a:lstStyle/>
          <a:p>
            <a:pPr algn="ctr"/>
            <a:r>
              <a:rPr lang="en-US" altLang="zh-CN" dirty="0">
                <a:solidFill>
                  <a:srgbClr val="FF0000"/>
                </a:solidFill>
              </a:rPr>
              <a:t>Don’t use </a:t>
            </a:r>
            <a:r>
              <a:rPr lang="en-US" altLang="zh-CN" b="1" i="1" dirty="0">
                <a:solidFill>
                  <a:srgbClr val="FF0000"/>
                </a:solidFill>
              </a:rPr>
              <a:t>words</a:t>
            </a:r>
            <a:endParaRPr lang="zh-CN" altLang="en-US" b="1" i="1" dirty="0">
              <a:solidFill>
                <a:srgbClr val="FF0000"/>
              </a:solidFill>
            </a:endParaRPr>
          </a:p>
        </p:txBody>
      </p:sp>
      <p:sp>
        <p:nvSpPr>
          <p:cNvPr id="89" name="矩形 88">
            <a:extLst>
              <a:ext uri="{FF2B5EF4-FFF2-40B4-BE49-F238E27FC236}">
                <a16:creationId xmlns:a16="http://schemas.microsoft.com/office/drawing/2014/main" id="{9558D560-06BE-4261-B440-0B1317431285}"/>
              </a:ext>
            </a:extLst>
          </p:cNvPr>
          <p:cNvSpPr/>
          <p:nvPr/>
        </p:nvSpPr>
        <p:spPr>
          <a:xfrm>
            <a:off x="1965962" y="2665662"/>
            <a:ext cx="4473629" cy="2031325"/>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FF0000"/>
                </a:solidFill>
                <a:cs typeface="Times New Roman" panose="02020603050405020304" pitchFamily="18" charset="0"/>
              </a:rPr>
              <a:t>  6: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a:t>
            </a:r>
          </a:p>
        </p:txBody>
      </p:sp>
      <p:grpSp>
        <p:nvGrpSpPr>
          <p:cNvPr id="90" name="组合 89"/>
          <p:cNvGrpSpPr/>
          <p:nvPr/>
        </p:nvGrpSpPr>
        <p:grpSpPr>
          <a:xfrm>
            <a:off x="7751563" y="3231686"/>
            <a:ext cx="155674" cy="232673"/>
            <a:chOff x="9450117" y="4678780"/>
            <a:chExt cx="155674" cy="232673"/>
          </a:xfrm>
        </p:grpSpPr>
        <p:cxnSp>
          <p:nvCxnSpPr>
            <p:cNvPr id="91" name="直接连接符 90">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4"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grpSp>
        <p:nvGrpSpPr>
          <p:cNvPr id="35" name="组合 34"/>
          <p:cNvGrpSpPr/>
          <p:nvPr/>
        </p:nvGrpSpPr>
        <p:grpSpPr>
          <a:xfrm>
            <a:off x="7397732" y="4020995"/>
            <a:ext cx="924372" cy="659784"/>
            <a:chOff x="7839086" y="4010916"/>
            <a:chExt cx="924372" cy="659784"/>
          </a:xfrm>
        </p:grpSpPr>
        <p:sp>
          <p:nvSpPr>
            <p:cNvPr id="36" name="矩形 35">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椭圆 36">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7" name="椭圆 36">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a:blip r:embed="rId6"/>
                  <a:stretch>
                    <a:fillRect/>
                  </a:stretch>
                </a:blipFill>
                <a:ln w="19050">
                  <a:solidFill>
                    <a:schemeClr val="tx1"/>
                  </a:solidFill>
                  <a:prstDash val="lgDash"/>
                </a:ln>
              </p:spPr>
              <p:txBody>
                <a:bodyPr/>
                <a:lstStyle/>
                <a:p>
                  <a:r>
                    <a:rPr lang="zh-CN" altLang="en-US">
                      <a:noFill/>
                    </a:rPr>
                    <a:t> </a:t>
                  </a:r>
                </a:p>
              </p:txBody>
            </p:sp>
          </mc:Fallback>
        </mc:AlternateContent>
      </p:grpSp>
      <p:sp>
        <p:nvSpPr>
          <p:cNvPr id="38" name="矩形 37">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15</a:t>
            </a:fld>
            <a:endParaRPr lang="zh-CN" altLang="en-US"/>
          </a:p>
        </p:txBody>
      </p:sp>
    </p:spTree>
    <p:extLst>
      <p:ext uri="{BB962C8B-B14F-4D97-AF65-F5344CB8AC3E}">
        <p14:creationId xmlns:p14="http://schemas.microsoft.com/office/powerpoint/2010/main" val="430239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3: Missing unpersist</a:t>
            </a:r>
            <a:endParaRPr lang="zh-CN" altLang="en-US" dirty="0"/>
          </a:p>
        </p:txBody>
      </p:sp>
      <p:sp>
        <p:nvSpPr>
          <p:cNvPr id="60" name="内容占位符 2"/>
          <p:cNvSpPr>
            <a:spLocks noGrp="1"/>
          </p:cNvSpPr>
          <p:nvPr>
            <p:ph idx="1"/>
          </p:nvPr>
        </p:nvSpPr>
        <p:spPr>
          <a:xfrm>
            <a:off x="755651" y="1077914"/>
            <a:ext cx="10668000" cy="5741987"/>
          </a:xfrm>
        </p:spPr>
        <p:txBody>
          <a:bodyPr/>
          <a:lstStyle/>
          <a:p>
            <a:r>
              <a:rPr lang="en-US" altLang="zh-CN" b="0" dirty="0"/>
              <a:t>Persisted RDDs should be released when no actions use it any more.</a:t>
            </a:r>
          </a:p>
          <a:p>
            <a:r>
              <a:rPr lang="en-US" altLang="zh-CN" b="0" dirty="0"/>
              <a:t>If a persisted </a:t>
            </a:r>
            <a:r>
              <a:rPr lang="en-US" altLang="zh-CN" b="0" dirty="0" err="1"/>
              <a:t>RDD</a:t>
            </a:r>
            <a:r>
              <a:rPr lang="en-US" altLang="zh-CN" b="0" dirty="0"/>
              <a:t> is not used any more, but not </a:t>
            </a:r>
            <a:r>
              <a:rPr lang="en-US" altLang="zh-CN" b="0" dirty="0" err="1"/>
              <a:t>unpersisted</a:t>
            </a:r>
            <a:r>
              <a:rPr lang="en-US" altLang="zh-CN" b="0" dirty="0"/>
              <a:t>, a missing unpersist bug occurs.</a:t>
            </a:r>
          </a:p>
          <a:p>
            <a:endParaRPr lang="en-US" altLang="zh-CN" b="0" dirty="0"/>
          </a:p>
        </p:txBody>
      </p:sp>
      <p:sp>
        <p:nvSpPr>
          <p:cNvPr id="62"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63" name="连接符: 曲线 25">
            <a:extLst>
              <a:ext uri="{FF2B5EF4-FFF2-40B4-BE49-F238E27FC236}">
                <a16:creationId xmlns:a16="http://schemas.microsoft.com/office/drawing/2014/main" id="{F60BAC4A-082A-4887-B746-60029998ED6B}"/>
              </a:ext>
            </a:extLst>
          </p:cNvPr>
          <p:cNvCxnSpPr>
            <a:cxnSpLocks/>
            <a:endCxn id="62"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7" name="曲线连接符 66"/>
          <p:cNvCxnSpPr>
            <a:stCxn id="62"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69" name="曲线连接符 68"/>
          <p:cNvCxnSpPr>
            <a:stCxn id="62" idx="2"/>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0" name="六边形 69">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87" name="左大括号 86">
            <a:extLst>
              <a:ext uri="{FF2B5EF4-FFF2-40B4-BE49-F238E27FC236}">
                <a16:creationId xmlns:a16="http://schemas.microsoft.com/office/drawing/2014/main" id="{26F4A3C8-B98C-49DF-AB38-27713E1576B3}"/>
              </a:ext>
            </a:extLst>
          </p:cNvPr>
          <p:cNvSpPr/>
          <p:nvPr/>
        </p:nvSpPr>
        <p:spPr bwMode="auto">
          <a:xfrm rot="16200000">
            <a:off x="10177660" y="4061827"/>
            <a:ext cx="333224" cy="1203787"/>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8" name="文本框 87">
            <a:extLst>
              <a:ext uri="{FF2B5EF4-FFF2-40B4-BE49-F238E27FC236}">
                <a16:creationId xmlns:a16="http://schemas.microsoft.com/office/drawing/2014/main" id="{2196D571-B863-4E11-8C95-119115C72E81}"/>
              </a:ext>
            </a:extLst>
          </p:cNvPr>
          <p:cNvSpPr txBox="1"/>
          <p:nvPr/>
        </p:nvSpPr>
        <p:spPr>
          <a:xfrm>
            <a:off x="9536851" y="4862533"/>
            <a:ext cx="1718937" cy="369332"/>
          </a:xfrm>
          <a:prstGeom prst="rect">
            <a:avLst/>
          </a:prstGeom>
          <a:noFill/>
        </p:spPr>
        <p:txBody>
          <a:bodyPr wrap="square" rtlCol="0">
            <a:spAutoFit/>
          </a:bodyPr>
          <a:lstStyle/>
          <a:p>
            <a:pPr algn="ctr"/>
            <a:r>
              <a:rPr lang="en-US" altLang="zh-CN" dirty="0">
                <a:solidFill>
                  <a:srgbClr val="FF0000"/>
                </a:solidFill>
              </a:rPr>
              <a:t>Don’t use </a:t>
            </a:r>
            <a:r>
              <a:rPr lang="en-US" altLang="zh-CN" b="1" i="1" dirty="0">
                <a:solidFill>
                  <a:srgbClr val="FF0000"/>
                </a:solidFill>
              </a:rPr>
              <a:t>words</a:t>
            </a:r>
            <a:endParaRPr lang="zh-CN" altLang="en-US" b="1" i="1" dirty="0">
              <a:solidFill>
                <a:srgbClr val="FF0000"/>
              </a:solidFill>
            </a:endParaRPr>
          </a:p>
        </p:txBody>
      </p:sp>
      <p:sp>
        <p:nvSpPr>
          <p:cNvPr id="89" name="矩形 88">
            <a:extLst>
              <a:ext uri="{FF2B5EF4-FFF2-40B4-BE49-F238E27FC236}">
                <a16:creationId xmlns:a16="http://schemas.microsoft.com/office/drawing/2014/main" id="{9558D560-06BE-4261-B440-0B1317431285}"/>
              </a:ext>
            </a:extLst>
          </p:cNvPr>
          <p:cNvSpPr/>
          <p:nvPr/>
        </p:nvSpPr>
        <p:spPr>
          <a:xfrm>
            <a:off x="1965962" y="2665662"/>
            <a:ext cx="4473629" cy="2031325"/>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cs typeface="Times New Roman" panose="02020603050405020304" pitchFamily="18" charset="0"/>
              </a:rPr>
              <a:t>  </a:t>
            </a:r>
            <a:r>
              <a:rPr lang="en-US" altLang="zh-CN" strike="dblStrike" dirty="0">
                <a:cs typeface="Times New Roman" panose="02020603050405020304" pitchFamily="18" charset="0"/>
              </a:rPr>
              <a:t>6:   </a:t>
            </a:r>
            <a:r>
              <a:rPr lang="en-US" altLang="zh-CN" strike="dblStrike" dirty="0" err="1">
                <a:cs typeface="Times New Roman" panose="02020603050405020304" pitchFamily="18" charset="0"/>
              </a:rPr>
              <a:t>words.unpersist</a:t>
            </a:r>
            <a:r>
              <a:rPr lang="en-US" altLang="zh-CN" strike="dblStrike" dirty="0">
                <a:cs typeface="Times New Roman" panose="02020603050405020304" pitchFamily="18" charset="0"/>
              </a:rPr>
              <a:t>()</a:t>
            </a:r>
            <a:endParaRPr lang="en-US" altLang="zh-CN" dirty="0">
              <a:solidFill>
                <a:srgbClr val="FF0000"/>
              </a:solidFill>
              <a:cs typeface="Times New Roman" panose="02020603050405020304" pitchFamily="18" charset="0"/>
            </a:endParaRP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31" name="椭圆 30">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5"/>
                <a:stretch>
                  <a:fillRect/>
                </a:stretch>
              </a:blipFill>
              <a:ln w="19050">
                <a:solidFill>
                  <a:schemeClr val="tx1"/>
                </a:solidFill>
                <a:prstDash val="lgDash"/>
              </a:ln>
            </p:spPr>
            <p:txBody>
              <a:bodyPr/>
              <a:lstStyle/>
              <a:p>
                <a:r>
                  <a:rPr lang="zh-CN" altLang="en-US">
                    <a:noFill/>
                  </a:rPr>
                  <a:t> </a:t>
                </a:r>
              </a:p>
            </p:txBody>
          </p:sp>
        </mc:Fallback>
      </mc:AlternateContent>
      <p:sp>
        <p:nvSpPr>
          <p:cNvPr id="32"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grpSp>
        <p:nvGrpSpPr>
          <p:cNvPr id="35" name="组合 34"/>
          <p:cNvGrpSpPr/>
          <p:nvPr/>
        </p:nvGrpSpPr>
        <p:grpSpPr>
          <a:xfrm>
            <a:off x="7397732" y="4020995"/>
            <a:ext cx="924372" cy="659784"/>
            <a:chOff x="7839086" y="4010916"/>
            <a:chExt cx="924372" cy="659784"/>
          </a:xfrm>
        </p:grpSpPr>
        <p:sp>
          <p:nvSpPr>
            <p:cNvPr id="36" name="矩形 35">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7" name="椭圆 36">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7" name="椭圆 3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6"/>
                  <a:stretch>
                    <a:fillRect/>
                  </a:stretch>
                </a:blipFill>
                <a:ln w="19050">
                  <a:solidFill>
                    <a:schemeClr val="tx1"/>
                  </a:solidFill>
                  <a:prstDash val="lgDash"/>
                </a:ln>
              </p:spPr>
              <p:txBody>
                <a:bodyPr/>
                <a:lstStyle/>
                <a:p>
                  <a:r>
                    <a:rPr lang="zh-CN" altLang="en-US">
                      <a:noFill/>
                    </a:rPr>
                    <a:t> </a:t>
                  </a:r>
                </a:p>
              </p:txBody>
            </p:sp>
          </mc:Fallback>
        </mc:AlternateContent>
      </p:grpSp>
      <p:sp>
        <p:nvSpPr>
          <p:cNvPr id="38" name="矩形 37">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16</a:t>
            </a:fld>
            <a:endParaRPr lang="zh-CN" altLang="en-US"/>
          </a:p>
        </p:txBody>
      </p:sp>
      <p:sp>
        <p:nvSpPr>
          <p:cNvPr id="22" name="矩形: 圆角 21">
            <a:extLst>
              <a:ext uri="{FF2B5EF4-FFF2-40B4-BE49-F238E27FC236}">
                <a16:creationId xmlns:a16="http://schemas.microsoft.com/office/drawing/2014/main" id="{AA3D8196-FB3E-4258-B2BE-249E0401EDA7}"/>
              </a:ext>
            </a:extLst>
          </p:cNvPr>
          <p:cNvSpPr/>
          <p:nvPr/>
        </p:nvSpPr>
        <p:spPr bwMode="auto">
          <a:xfrm>
            <a:off x="4222132" y="5553387"/>
            <a:ext cx="3624408"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Memory waste!</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1F81AB21-9321-4F13-8732-4C8F06DC93E4}"/>
                  </a:ext>
                </a:extLst>
              </p:cNvPr>
              <p:cNvSpPr/>
              <p:nvPr/>
            </p:nvSpPr>
            <p:spPr>
              <a:xfrm>
                <a:off x="962377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23" name="椭圆 22">
                <a:extLst>
                  <a:ext uri="{FF2B5EF4-FFF2-40B4-BE49-F238E27FC236}">
                    <a16:creationId xmlns:a16="http://schemas.microsoft.com/office/drawing/2014/main" id="{1F81AB21-9321-4F13-8732-4C8F06DC93E4}"/>
                  </a:ext>
                </a:extLst>
              </p:cNvPr>
              <p:cNvSpPr>
                <a:spLocks noRot="1" noChangeAspect="1" noMove="1" noResize="1" noEditPoints="1" noAdjustHandles="1" noChangeArrowheads="1" noChangeShapeType="1" noTextEdit="1"/>
              </p:cNvSpPr>
              <p:nvPr/>
            </p:nvSpPr>
            <p:spPr>
              <a:xfrm>
                <a:off x="9623772" y="4017078"/>
                <a:ext cx="544019" cy="415630"/>
              </a:xfrm>
              <a:prstGeom prst="ellipse">
                <a:avLst/>
              </a:prstGeom>
              <a:blipFill>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椭圆 23">
                <a:extLst>
                  <a:ext uri="{FF2B5EF4-FFF2-40B4-BE49-F238E27FC236}">
                    <a16:creationId xmlns:a16="http://schemas.microsoft.com/office/drawing/2014/main" id="{BCD3CCAC-2363-4E50-B520-057798707984}"/>
                  </a:ext>
                </a:extLst>
              </p:cNvPr>
              <p:cNvSpPr/>
              <p:nvPr/>
            </p:nvSpPr>
            <p:spPr>
              <a:xfrm>
                <a:off x="1051486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4</m:t>
                          </m:r>
                        </m:sub>
                      </m:sSub>
                    </m:oMath>
                  </m:oMathPara>
                </a14:m>
                <a:endParaRPr lang="zh-CN" altLang="en-US" i="1" dirty="0">
                  <a:solidFill>
                    <a:schemeClr val="tx1"/>
                  </a:solidFill>
                </a:endParaRPr>
              </a:p>
            </p:txBody>
          </p:sp>
        </mc:Choice>
        <mc:Fallback xmlns="">
          <p:sp>
            <p:nvSpPr>
              <p:cNvPr id="24" name="椭圆 23">
                <a:extLst>
                  <a:ext uri="{FF2B5EF4-FFF2-40B4-BE49-F238E27FC236}">
                    <a16:creationId xmlns:a16="http://schemas.microsoft.com/office/drawing/2014/main" id="{BCD3CCAC-2363-4E50-B520-057798707984}"/>
                  </a:ext>
                </a:extLst>
              </p:cNvPr>
              <p:cNvSpPr>
                <a:spLocks noRot="1" noChangeAspect="1" noMove="1" noResize="1" noEditPoints="1" noAdjustHandles="1" noChangeArrowheads="1" noChangeShapeType="1" noTextEdit="1"/>
              </p:cNvSpPr>
              <p:nvPr/>
            </p:nvSpPr>
            <p:spPr>
              <a:xfrm>
                <a:off x="10514862" y="4017078"/>
                <a:ext cx="544019" cy="415630"/>
              </a:xfrm>
              <a:prstGeom prst="ellipse">
                <a:avLst/>
              </a:prstGeom>
              <a:blipFill>
                <a:blip r:embed="rId8"/>
                <a:stretch>
                  <a:fillRect/>
                </a:stretch>
              </a:blipFill>
              <a:ln w="1905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498193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p:txBody>
      </p:sp>
      <p:sp>
        <p:nvSpPr>
          <p:cNvPr id="47" name="矩形 46">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92D050"/>
                </a:solidFill>
                <a:cs typeface="Times New Roman" panose="02020603050405020304" pitchFamily="18" charset="0"/>
              </a:rPr>
              <a:t>  </a:t>
            </a:r>
            <a:r>
              <a:rPr lang="en-US" altLang="zh-CN" dirty="0">
                <a:solidFill>
                  <a:srgbClr val="FF0000"/>
                </a:solidFill>
                <a:cs typeface="Times New Roman" panose="02020603050405020304" pitchFamily="18" charset="0"/>
              </a:rPr>
              <a:t>6: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endParaRPr lang="en-US" altLang="zh-CN" dirty="0">
              <a:solidFill>
                <a:schemeClr val="bg1">
                  <a:lumMod val="85000"/>
                </a:schemeClr>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17</a:t>
            </a:fld>
            <a:endParaRPr lang="zh-CN" altLang="en-US"/>
          </a:p>
        </p:txBody>
      </p:sp>
      <p:sp>
        <p:nvSpPr>
          <p:cNvPr id="21" name="矩形: 圆角 23">
            <a:extLst>
              <a:ext uri="{FF2B5EF4-FFF2-40B4-BE49-F238E27FC236}">
                <a16:creationId xmlns:a16="http://schemas.microsoft.com/office/drawing/2014/main" id="{C016951B-1F8F-4044-B8B4-B3924FA3C2E9}"/>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2" name="连接符: 曲线 25">
            <a:extLst>
              <a:ext uri="{FF2B5EF4-FFF2-40B4-BE49-F238E27FC236}">
                <a16:creationId xmlns:a16="http://schemas.microsoft.com/office/drawing/2014/main" id="{1469A402-3564-49AA-9C5A-E298FFDAEC60}"/>
              </a:ext>
            </a:extLst>
          </p:cNvPr>
          <p:cNvCxnSpPr>
            <a:cxnSpLocks/>
            <a:endCxn id="21"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3" name="曲线连接符 66">
            <a:extLst>
              <a:ext uri="{FF2B5EF4-FFF2-40B4-BE49-F238E27FC236}">
                <a16:creationId xmlns:a16="http://schemas.microsoft.com/office/drawing/2014/main" id="{0F5C13DB-43E3-415B-803D-B63E865B4E0A}"/>
              </a:ext>
            </a:extLst>
          </p:cNvPr>
          <p:cNvCxnSpPr>
            <a:stCxn id="21"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5" name="曲线连接符 68">
            <a:extLst>
              <a:ext uri="{FF2B5EF4-FFF2-40B4-BE49-F238E27FC236}">
                <a16:creationId xmlns:a16="http://schemas.microsoft.com/office/drawing/2014/main" id="{AE71A6FB-F67D-41A7-A202-22A76370E730}"/>
              </a:ext>
            </a:extLst>
          </p:cNvPr>
          <p:cNvCxnSpPr>
            <a:stCxn id="21" idx="2"/>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六边形 25">
            <a:extLst>
              <a:ext uri="{FF2B5EF4-FFF2-40B4-BE49-F238E27FC236}">
                <a16:creationId xmlns:a16="http://schemas.microsoft.com/office/drawing/2014/main" id="{9638F734-CFAA-4662-8C56-7A470EF8FBBC}"/>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213BA10B-9EFF-4BDC-A91D-64ACDFA95723}"/>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 xmlns:a16="http://schemas.microsoft.com/office/drawing/2014/main" xmlns:a14="http://schemas.microsoft.com/office/drawing/2010/main" id="{213BA10B-9EFF-4BDC-A91D-64ACDFA95723}"/>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sp>
        <p:nvSpPr>
          <p:cNvPr id="32" name="矩形: 圆角 21">
            <a:extLst>
              <a:ext uri="{FF2B5EF4-FFF2-40B4-BE49-F238E27FC236}">
                <a16:creationId xmlns:a16="http://schemas.microsoft.com/office/drawing/2014/main" id="{2F489016-70EF-419A-99A1-2D4DF2511C9A}"/>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grpSp>
        <p:nvGrpSpPr>
          <p:cNvPr id="36" name="组合 35">
            <a:extLst>
              <a:ext uri="{FF2B5EF4-FFF2-40B4-BE49-F238E27FC236}">
                <a16:creationId xmlns:a16="http://schemas.microsoft.com/office/drawing/2014/main" id="{F2BE24D9-D372-46FB-90E4-53A92804979C}"/>
              </a:ext>
            </a:extLst>
          </p:cNvPr>
          <p:cNvGrpSpPr/>
          <p:nvPr/>
        </p:nvGrpSpPr>
        <p:grpSpPr>
          <a:xfrm>
            <a:off x="7397732" y="4020995"/>
            <a:ext cx="924372" cy="659784"/>
            <a:chOff x="7839086" y="4010916"/>
            <a:chExt cx="924372" cy="659784"/>
          </a:xfrm>
        </p:grpSpPr>
        <p:sp>
          <p:nvSpPr>
            <p:cNvPr id="37" name="矩形 36">
              <a:extLst>
                <a:ext uri="{FF2B5EF4-FFF2-40B4-BE49-F238E27FC236}">
                  <a16:creationId xmlns:a16="http://schemas.microsoft.com/office/drawing/2014/main" id="{38589685-45D5-46A1-9203-D6D8AA3265F0}"/>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椭圆 38">
                  <a:extLst>
                    <a:ext uri="{FF2B5EF4-FFF2-40B4-BE49-F238E27FC236}">
                      <a16:creationId xmlns:a16="http://schemas.microsoft.com/office/drawing/2014/main" id="{364FD78A-5598-47FF-A66D-D852BB5BBEA2}"/>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7" name="椭圆 3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6"/>
                  <a:stretch>
                    <a:fillRect/>
                  </a:stretch>
                </a:blipFill>
                <a:ln w="19050">
                  <a:solidFill>
                    <a:schemeClr val="tx1"/>
                  </a:solidFill>
                  <a:prstDash val="lgDash"/>
                </a:ln>
              </p:spPr>
              <p:txBody>
                <a:bodyPr/>
                <a:lstStyle/>
                <a:p>
                  <a:r>
                    <a:rPr lang="zh-CN" altLang="en-US">
                      <a:noFill/>
                    </a:rPr>
                    <a:t> </a:t>
                  </a:r>
                </a:p>
              </p:txBody>
            </p:sp>
          </mc:Fallback>
        </mc:AlternateContent>
      </p:grpSp>
      <p:sp>
        <p:nvSpPr>
          <p:cNvPr id="40" name="矩形 39">
            <a:extLst>
              <a:ext uri="{FF2B5EF4-FFF2-40B4-BE49-F238E27FC236}">
                <a16:creationId xmlns:a16="http://schemas.microsoft.com/office/drawing/2014/main" id="{C466C485-17BA-41C9-895C-4B37F39BDAB8}"/>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4278299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p:txBody>
      </p:sp>
      <p:sp>
        <p:nvSpPr>
          <p:cNvPr id="47" name="矩形 46">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92D050"/>
                </a:solidFill>
                <a:cs typeface="Times New Roman" panose="02020603050405020304" pitchFamily="18" charset="0"/>
              </a:rPr>
              <a:t>  </a:t>
            </a:r>
            <a:r>
              <a:rPr lang="en-US" altLang="zh-CN" dirty="0">
                <a:solidFill>
                  <a:srgbClr val="FF0000"/>
                </a:solidFill>
                <a:cs typeface="Times New Roman" panose="02020603050405020304" pitchFamily="18" charset="0"/>
              </a:rPr>
              <a:t>6: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endParaRPr lang="en-US" altLang="zh-CN" dirty="0">
              <a:solidFill>
                <a:schemeClr val="bg1">
                  <a:lumMod val="85000"/>
                </a:schemeClr>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18</a:t>
            </a:fld>
            <a:endParaRPr lang="zh-CN" altLang="en-US"/>
          </a:p>
        </p:txBody>
      </p:sp>
      <p:sp>
        <p:nvSpPr>
          <p:cNvPr id="41" name="箭头: 上弧形 23">
            <a:extLst>
              <a:ext uri="{FF2B5EF4-FFF2-40B4-BE49-F238E27FC236}">
                <a16:creationId xmlns:a16="http://schemas.microsoft.com/office/drawing/2014/main" id="{C3D76E21-2D99-4A74-9630-362054840223}"/>
              </a:ext>
            </a:extLst>
          </p:cNvPr>
          <p:cNvSpPr/>
          <p:nvPr/>
        </p:nvSpPr>
        <p:spPr bwMode="auto">
          <a:xfrm rot="4339204">
            <a:off x="4069853" y="3848297"/>
            <a:ext cx="430831" cy="337562"/>
          </a:xfrm>
          <a:prstGeom prst="curvedDownArrow">
            <a:avLst/>
          </a:prstGeom>
          <a:solidFill>
            <a:schemeClr val="bg1"/>
          </a:solid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no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42" name="文本框 41"/>
          <p:cNvSpPr txBox="1"/>
          <p:nvPr/>
        </p:nvSpPr>
        <p:spPr>
          <a:xfrm>
            <a:off x="4467102" y="3832412"/>
            <a:ext cx="857146" cy="369332"/>
          </a:xfrm>
          <a:prstGeom prst="rect">
            <a:avLst/>
          </a:prstGeom>
          <a:noFill/>
        </p:spPr>
        <p:txBody>
          <a:bodyPr wrap="square" rtlCol="0">
            <a:spAutoFit/>
          </a:bodyPr>
          <a:lstStyle/>
          <a:p>
            <a:r>
              <a:rPr lang="en-US" altLang="zh-CN" b="1" dirty="0">
                <a:solidFill>
                  <a:srgbClr val="FF0000"/>
                </a:solidFill>
              </a:rPr>
              <a:t>After</a:t>
            </a:r>
            <a:endParaRPr lang="zh-CN" altLang="en-US" b="1" dirty="0">
              <a:solidFill>
                <a:srgbClr val="FF0000"/>
              </a:solidFill>
            </a:endParaRPr>
          </a:p>
        </p:txBody>
      </p:sp>
      <p:sp>
        <p:nvSpPr>
          <p:cNvPr id="19"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0"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4" name="连接符: 曲线 25">
            <a:extLst>
              <a:ext uri="{FF2B5EF4-FFF2-40B4-BE49-F238E27FC236}">
                <a16:creationId xmlns:a16="http://schemas.microsoft.com/office/drawing/2014/main" id="{F60BAC4A-082A-4887-B746-60029998ED6B}"/>
              </a:ext>
            </a:extLst>
          </p:cNvPr>
          <p:cNvCxnSpPr>
            <a:cxnSpLocks/>
            <a:stCxn id="19" idx="2"/>
            <a:endCxn id="20"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28" name="组合 27"/>
          <p:cNvGrpSpPr/>
          <p:nvPr/>
        </p:nvGrpSpPr>
        <p:grpSpPr>
          <a:xfrm>
            <a:off x="7397732" y="4020995"/>
            <a:ext cx="924372" cy="659784"/>
            <a:chOff x="7839086" y="4010916"/>
            <a:chExt cx="924372" cy="659784"/>
          </a:xfrm>
        </p:grpSpPr>
        <p:sp>
          <p:nvSpPr>
            <p:cNvPr id="29" name="矩形 28">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8" name="椭圆 37">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1" name="曲线连接符 30"/>
          <p:cNvCxnSpPr>
            <a:stCxn id="20" idx="2"/>
            <a:endCxn id="30"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33" name="椭圆 32">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4"/>
                <a:stretch>
                  <a:fillRect/>
                </a:stretch>
              </a:blipFill>
              <a:ln w="19050">
                <a:solidFill>
                  <a:schemeClr val="tx1"/>
                </a:solidFill>
                <a:prstDash val="lgDash"/>
              </a:ln>
            </p:spPr>
            <p:txBody>
              <a:bodyPr/>
              <a:lstStyle/>
              <a:p>
                <a:r>
                  <a:rPr lang="zh-CN" altLang="en-US">
                    <a:noFill/>
                  </a:rPr>
                  <a:t> </a:t>
                </a:r>
              </a:p>
            </p:txBody>
          </p:sp>
        </mc:Fallback>
      </mc:AlternateContent>
      <p:cxnSp>
        <p:nvCxnSpPr>
          <p:cNvPr id="34" name="曲线连接符 33"/>
          <p:cNvCxnSpPr>
            <a:stCxn id="20" idx="2"/>
            <a:endCxn id="33"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5" name="六边形 34">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38" name="矩形 37">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grpSp>
        <p:nvGrpSpPr>
          <p:cNvPr id="43" name="组合 42"/>
          <p:cNvGrpSpPr/>
          <p:nvPr/>
        </p:nvGrpSpPr>
        <p:grpSpPr>
          <a:xfrm>
            <a:off x="7751563" y="3231686"/>
            <a:ext cx="155674" cy="232673"/>
            <a:chOff x="9450117" y="4678780"/>
            <a:chExt cx="155674" cy="232673"/>
          </a:xfrm>
        </p:grpSpPr>
        <p:cxnSp>
          <p:nvCxnSpPr>
            <p:cNvPr id="44" name="直接连接符 43">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014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RDD is </a:t>
            </a:r>
            <a:r>
              <a:rPr lang="en-US" altLang="zh-CN" b="0" dirty="0" err="1"/>
              <a:t>unpersisted</a:t>
            </a:r>
            <a:r>
              <a:rPr lang="en-US" altLang="zh-CN" b="0" dirty="0"/>
              <a:t> before the actions that will use it, a premature </a:t>
            </a:r>
            <a:r>
              <a:rPr lang="en-US" altLang="zh-CN" b="0" dirty="0" err="1"/>
              <a:t>unpersist</a:t>
            </a:r>
            <a:r>
              <a:rPr lang="en-US" altLang="zh-CN" b="0" dirty="0"/>
              <a:t> bug occurs.</a:t>
            </a:r>
          </a:p>
        </p:txBody>
      </p:sp>
      <p:sp>
        <p:nvSpPr>
          <p:cNvPr id="47" name="矩形 46">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rgbClr val="92D050"/>
                </a:solidFill>
                <a:cs typeface="Times New Roman" panose="02020603050405020304" pitchFamily="18" charset="0"/>
              </a:rPr>
              <a:t>  </a:t>
            </a:r>
            <a:r>
              <a:rPr lang="en-US" altLang="zh-CN" dirty="0">
                <a:solidFill>
                  <a:srgbClr val="FF0000"/>
                </a:solidFill>
                <a:cs typeface="Times New Roman" panose="02020603050405020304" pitchFamily="18" charset="0"/>
              </a:rPr>
              <a:t>5: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endParaRPr lang="en-US" altLang="zh-CN" dirty="0">
              <a:cs typeface="Times New Roman" panose="02020603050405020304" pitchFamily="18" charset="0"/>
            </a:endParaRPr>
          </a:p>
          <a:p>
            <a:r>
              <a:rPr lang="en-US" altLang="zh-CN" dirty="0">
                <a:cs typeface="Times New Roman" panose="02020603050405020304" pitchFamily="18" charset="0"/>
              </a:rPr>
              <a:t>  6:   </a:t>
            </a:r>
            <a:r>
              <a:rPr lang="en-US" altLang="zh-CN" dirty="0" err="1">
                <a:cs typeface="Times New Roman" panose="02020603050405020304" pitchFamily="18" charset="0"/>
              </a:rPr>
              <a:t>words.take</a:t>
            </a:r>
            <a:r>
              <a:rPr lang="en-US" altLang="zh-CN" dirty="0">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19</a:t>
            </a:fld>
            <a:endParaRPr lang="zh-CN" altLang="en-US"/>
          </a:p>
        </p:txBody>
      </p:sp>
      <p:sp>
        <p:nvSpPr>
          <p:cNvPr id="19"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0"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4" name="连接符: 曲线 25">
            <a:extLst>
              <a:ext uri="{FF2B5EF4-FFF2-40B4-BE49-F238E27FC236}">
                <a16:creationId xmlns:a16="http://schemas.microsoft.com/office/drawing/2014/main" id="{F60BAC4A-082A-4887-B746-60029998ED6B}"/>
              </a:ext>
            </a:extLst>
          </p:cNvPr>
          <p:cNvCxnSpPr>
            <a:cxnSpLocks/>
            <a:stCxn id="19" idx="2"/>
            <a:endCxn id="20"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28" name="组合 27"/>
          <p:cNvGrpSpPr/>
          <p:nvPr/>
        </p:nvGrpSpPr>
        <p:grpSpPr>
          <a:xfrm>
            <a:off x="7397732" y="4020995"/>
            <a:ext cx="924372" cy="659784"/>
            <a:chOff x="7839086" y="4010916"/>
            <a:chExt cx="924372" cy="659784"/>
          </a:xfrm>
        </p:grpSpPr>
        <p:sp>
          <p:nvSpPr>
            <p:cNvPr id="29" name="矩形 28">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8" name="椭圆 37">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1" name="曲线连接符 30"/>
          <p:cNvCxnSpPr>
            <a:stCxn id="20" idx="2"/>
            <a:endCxn id="30"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33" name="椭圆 32">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4"/>
                <a:stretch>
                  <a:fillRect/>
                </a:stretch>
              </a:blipFill>
              <a:ln w="19050">
                <a:solidFill>
                  <a:schemeClr val="tx1"/>
                </a:solidFill>
                <a:prstDash val="lgDash"/>
              </a:ln>
            </p:spPr>
            <p:txBody>
              <a:bodyPr/>
              <a:lstStyle/>
              <a:p>
                <a:r>
                  <a:rPr lang="zh-CN" altLang="en-US">
                    <a:noFill/>
                  </a:rPr>
                  <a:t> </a:t>
                </a:r>
              </a:p>
            </p:txBody>
          </p:sp>
        </mc:Fallback>
      </mc:AlternateContent>
      <p:cxnSp>
        <p:nvCxnSpPr>
          <p:cNvPr id="34" name="曲线连接符 33"/>
          <p:cNvCxnSpPr>
            <a:stCxn id="20" idx="2"/>
            <a:endCxn id="33"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5" name="六边形 34">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38" name="矩形 37">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grpSp>
        <p:nvGrpSpPr>
          <p:cNvPr id="43" name="组合 42"/>
          <p:cNvGrpSpPr/>
          <p:nvPr/>
        </p:nvGrpSpPr>
        <p:grpSpPr>
          <a:xfrm>
            <a:off x="7751563" y="3231686"/>
            <a:ext cx="155674" cy="232673"/>
            <a:chOff x="9450117" y="4678780"/>
            <a:chExt cx="155674" cy="232673"/>
          </a:xfrm>
        </p:grpSpPr>
        <p:cxnSp>
          <p:nvCxnSpPr>
            <p:cNvPr id="44" name="直接连接符 43">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7027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is a popular big data processing system</a:t>
            </a:r>
            <a:endParaRPr lang="zh-CN" altLang="en-US" dirty="0"/>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51706" y="2982276"/>
            <a:ext cx="2773443" cy="1475235"/>
          </a:xfr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1113" y="1801986"/>
            <a:ext cx="1438275" cy="1438275"/>
          </a:xfrm>
          <a:prstGeom prst="rect">
            <a:avLst/>
          </a:prstGeom>
        </p:spPr>
      </p:pic>
      <p:sp>
        <p:nvSpPr>
          <p:cNvPr id="9" name="燕尾形 8"/>
          <p:cNvSpPr/>
          <p:nvPr/>
        </p:nvSpPr>
        <p:spPr>
          <a:xfrm>
            <a:off x="3008503" y="2697232"/>
            <a:ext cx="887105" cy="2483892"/>
          </a:xfrm>
          <a:prstGeom prst="chevron">
            <a:avLst/>
          </a:prstGeom>
          <a:ln w="57150">
            <a:solidFill>
              <a:srgbClr val="698EC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sp>
        <p:nvSpPr>
          <p:cNvPr id="10" name="燕尾形 9"/>
          <p:cNvSpPr/>
          <p:nvPr/>
        </p:nvSpPr>
        <p:spPr>
          <a:xfrm flipH="1">
            <a:off x="7137615" y="2697232"/>
            <a:ext cx="887105" cy="2483892"/>
          </a:xfrm>
          <a:prstGeom prst="chevron">
            <a:avLst/>
          </a:prstGeom>
          <a:ln w="57150">
            <a:solidFill>
              <a:srgbClr val="698ECF"/>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zh-CN" altLang="en-US">
              <a:solidFill>
                <a:schemeClr val="tx1"/>
              </a:solidFill>
            </a:endParaRP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06905" y="1725836"/>
            <a:ext cx="1438275" cy="942975"/>
          </a:xfrm>
          <a:prstGeom prst="rect">
            <a:avLst/>
          </a:prstGeom>
        </p:spPr>
      </p:pic>
      <p:pic>
        <p:nvPicPr>
          <p:cNvPr id="12" name="图片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7366" y="2838024"/>
            <a:ext cx="1228725" cy="1524000"/>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806905" y="4260448"/>
            <a:ext cx="1905000" cy="1905000"/>
          </a:xfrm>
          <a:prstGeom prst="rect">
            <a:avLst/>
          </a:prstGeom>
        </p:spPr>
      </p:pic>
      <p:sp>
        <p:nvSpPr>
          <p:cNvPr id="14" name="矩形 13"/>
          <p:cNvSpPr/>
          <p:nvPr/>
        </p:nvSpPr>
        <p:spPr>
          <a:xfrm>
            <a:off x="8121407" y="1923532"/>
            <a:ext cx="1473480"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GraphX</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5" name="矩形 14"/>
          <p:cNvSpPr/>
          <p:nvPr/>
        </p:nvSpPr>
        <p:spPr>
          <a:xfrm>
            <a:off x="8166839" y="3307636"/>
            <a:ext cx="1285929" cy="584775"/>
          </a:xfrm>
          <a:prstGeom prst="rect">
            <a:avLst/>
          </a:prstGeom>
          <a:noFill/>
        </p:spPr>
        <p:txBody>
          <a:bodyPr wrap="none" lIns="91440" tIns="45720" rIns="91440" bIns="45720">
            <a:spAutoFit/>
          </a:bodyPr>
          <a:lstStyle/>
          <a:p>
            <a:pPr algn="ctr"/>
            <a:r>
              <a:rPr lang="en-US" altLang="zh-CN" sz="3200" b="0" cap="none" spc="0" dirty="0" err="1">
                <a:ln w="0"/>
                <a:solidFill>
                  <a:schemeClr val="tx1"/>
                </a:solidFill>
                <a:effectLst>
                  <a:outerShdw blurRad="38100" dist="19050" dir="2700000" algn="tl" rotWithShape="0">
                    <a:schemeClr val="dk1">
                      <a:alpha val="40000"/>
                    </a:schemeClr>
                  </a:outerShdw>
                </a:effectLst>
              </a:rPr>
              <a:t>MLLib</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16" name="矩形 15"/>
          <p:cNvSpPr/>
          <p:nvPr/>
        </p:nvSpPr>
        <p:spPr>
          <a:xfrm>
            <a:off x="8166839" y="4993187"/>
            <a:ext cx="1981248" cy="584775"/>
          </a:xfrm>
          <a:prstGeom prst="rect">
            <a:avLst/>
          </a:prstGeom>
          <a:noFill/>
        </p:spPr>
        <p:txBody>
          <a:bodyPr wrap="none" lIns="91440" tIns="45720" rIns="91440" bIns="45720">
            <a:spAutoFit/>
          </a:bodyPr>
          <a:lstStyle/>
          <a:p>
            <a:pPr algn="ctr"/>
            <a:r>
              <a:rPr lang="en-US" altLang="zh-CN" sz="3200" b="0" cap="none" spc="0" dirty="0">
                <a:ln w="0"/>
                <a:solidFill>
                  <a:schemeClr val="tx1"/>
                </a:solidFill>
                <a:effectLst>
                  <a:outerShdw blurRad="38100" dist="19050" dir="2700000" algn="tl" rotWithShape="0">
                    <a:schemeClr val="dk1">
                      <a:alpha val="40000"/>
                    </a:schemeClr>
                  </a:outerShdw>
                </a:effectLst>
              </a:rPr>
              <a:t>Spark SQL</a:t>
            </a:r>
            <a:endParaRPr lang="zh-CN" altLang="en-US" sz="3200" b="0" cap="none" spc="0" dirty="0">
              <a:ln w="0"/>
              <a:solidFill>
                <a:schemeClr val="tx1"/>
              </a:solidFill>
              <a:effectLst>
                <a:outerShdw blurRad="38100" dist="19050" dir="2700000" algn="tl" rotWithShape="0">
                  <a:schemeClr val="dk1">
                    <a:alpha val="40000"/>
                  </a:schemeClr>
                </a:outerShdw>
              </a:effectLst>
            </a:endParaRPr>
          </a:p>
        </p:txBody>
      </p:sp>
      <p:sp>
        <p:nvSpPr>
          <p:cNvPr id="3" name="灯片编号占位符 2"/>
          <p:cNvSpPr>
            <a:spLocks noGrp="1"/>
          </p:cNvSpPr>
          <p:nvPr>
            <p:ph type="sldNum" sz="quarter" idx="10"/>
          </p:nvPr>
        </p:nvSpPr>
        <p:spPr>
          <a:xfrm>
            <a:off x="11423651" y="6532208"/>
            <a:ext cx="768349" cy="319541"/>
          </a:xfrm>
        </p:spPr>
        <p:txBody>
          <a:bodyPr/>
          <a:lstStyle/>
          <a:p>
            <a:fld id="{02D3A351-36E5-4097-BD79-2998822781C0}" type="slidenum">
              <a:rPr lang="zh-CN" altLang="en-US" smtClean="0"/>
              <a:t>2</a:t>
            </a:fld>
            <a:endParaRPr lang="zh-CN" altLang="en-US" dirty="0"/>
          </a:p>
        </p:txBody>
      </p:sp>
      <p:pic>
        <p:nvPicPr>
          <p:cNvPr id="18" name="图片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6185" y="3307636"/>
            <a:ext cx="2201991" cy="1217691"/>
          </a:xfrm>
          <a:prstGeom prst="rect">
            <a:avLst/>
          </a:prstGeom>
        </p:spPr>
      </p:pic>
      <p:pic>
        <p:nvPicPr>
          <p:cNvPr id="19" name="图片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24990" y="4517027"/>
            <a:ext cx="2027785" cy="1545172"/>
          </a:xfrm>
          <a:prstGeom prst="rect">
            <a:avLst/>
          </a:prstGeom>
        </p:spPr>
      </p:pic>
    </p:spTree>
    <p:extLst>
      <p:ext uri="{BB962C8B-B14F-4D97-AF65-F5344CB8AC3E}">
        <p14:creationId xmlns:p14="http://schemas.microsoft.com/office/powerpoint/2010/main" val="27007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4" grpId="0"/>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RDD is </a:t>
            </a:r>
            <a:r>
              <a:rPr lang="en-US" altLang="zh-CN" b="0" dirty="0" err="1"/>
              <a:t>unpersisted</a:t>
            </a:r>
            <a:r>
              <a:rPr lang="en-US" altLang="zh-CN" b="0" dirty="0"/>
              <a:t> before the actions that will use it, a premature unpersist bug occurs.</a:t>
            </a:r>
          </a:p>
        </p:txBody>
      </p:sp>
      <p:sp>
        <p:nvSpPr>
          <p:cNvPr id="47" name="矩形 46">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solidFill>
                <a:srgbClr val="FF0000"/>
              </a:solidFill>
              <a:cs typeface="Arial" panose="020B0604020202020204" pitchFamily="34"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5:   </a:t>
            </a:r>
            <a:r>
              <a:rPr lang="en-US" altLang="zh-CN" dirty="0" err="1">
                <a:solidFill>
                  <a:schemeClr val="bg1">
                    <a:lumMod val="85000"/>
                  </a:schemeClr>
                </a:solidFill>
                <a:cs typeface="Times New Roman" panose="02020603050405020304" pitchFamily="18" charset="0"/>
              </a:rPr>
              <a:t>words.unpersist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20</a:t>
            </a:fld>
            <a:endParaRPr lang="zh-CN" altLang="en-US"/>
          </a:p>
        </p:txBody>
      </p:sp>
      <p:sp>
        <p:nvSpPr>
          <p:cNvPr id="17" name="对话气泡: 圆角矩形 42">
            <a:extLst>
              <a:ext uri="{FF2B5EF4-FFF2-40B4-BE49-F238E27FC236}">
                <a16:creationId xmlns:a16="http://schemas.microsoft.com/office/drawing/2014/main" id="{C91578A1-F656-4E83-890D-A5CA7BC069EB}"/>
              </a:ext>
            </a:extLst>
          </p:cNvPr>
          <p:cNvSpPr/>
          <p:nvPr/>
        </p:nvSpPr>
        <p:spPr bwMode="auto">
          <a:xfrm>
            <a:off x="6672852" y="2992763"/>
            <a:ext cx="1061702" cy="408623"/>
          </a:xfrm>
          <a:prstGeom prst="wedgeRoundRectCallout">
            <a:avLst>
              <a:gd name="adj1" fmla="val 52559"/>
              <a:gd name="adj2" fmla="val 10201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1</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18" name="组合 17">
            <a:extLst>
              <a:ext uri="{FF2B5EF4-FFF2-40B4-BE49-F238E27FC236}">
                <a16:creationId xmlns:a16="http://schemas.microsoft.com/office/drawing/2014/main" id="{49C0FE5D-3B2F-4741-B286-44BAF35B4724}"/>
              </a:ext>
            </a:extLst>
          </p:cNvPr>
          <p:cNvGrpSpPr/>
          <p:nvPr/>
        </p:nvGrpSpPr>
        <p:grpSpPr>
          <a:xfrm>
            <a:off x="7322717" y="2599100"/>
            <a:ext cx="1444644" cy="2091205"/>
            <a:chOff x="7322717" y="2599100"/>
            <a:chExt cx="1444644" cy="2091205"/>
          </a:xfrm>
        </p:grpSpPr>
        <p:sp>
          <p:nvSpPr>
            <p:cNvPr id="19" name="任意多边形 24">
              <a:extLst>
                <a:ext uri="{FF2B5EF4-FFF2-40B4-BE49-F238E27FC236}">
                  <a16:creationId xmlns:a16="http://schemas.microsoft.com/office/drawing/2014/main" id="{40501946-8BD2-4EBE-9053-EE40F7AC7E37}"/>
                </a:ext>
              </a:extLst>
            </p:cNvPr>
            <p:cNvSpPr/>
            <p:nvPr/>
          </p:nvSpPr>
          <p:spPr bwMode="auto">
            <a:xfrm>
              <a:off x="8271253" y="2599100"/>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0" name="任意多边形 25">
              <a:extLst>
                <a:ext uri="{FF2B5EF4-FFF2-40B4-BE49-F238E27FC236}">
                  <a16:creationId xmlns:a16="http://schemas.microsoft.com/office/drawing/2014/main" id="{D4C10C79-4CB8-4F72-A590-0E312828F7EE}"/>
                </a:ext>
              </a:extLst>
            </p:cNvPr>
            <p:cNvSpPr/>
            <p:nvPr/>
          </p:nvSpPr>
          <p:spPr bwMode="auto">
            <a:xfrm>
              <a:off x="7322717" y="2600248"/>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24" name="直接连接符 23">
              <a:extLst>
                <a:ext uri="{FF2B5EF4-FFF2-40B4-BE49-F238E27FC236}">
                  <a16:creationId xmlns:a16="http://schemas.microsoft.com/office/drawing/2014/main" id="{A3C61EA7-75FE-4CF5-8DDB-AB8A26868D63}"/>
                </a:ext>
              </a:extLst>
            </p:cNvPr>
            <p:cNvCxnSpPr/>
            <p:nvPr/>
          </p:nvCxnSpPr>
          <p:spPr bwMode="auto">
            <a:xfrm>
              <a:off x="7805211" y="2612407"/>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5BC11291-9E69-4E26-9BA2-7689F4E89667}"/>
                </a:ext>
              </a:extLst>
            </p:cNvPr>
            <p:cNvCxnSpPr/>
            <p:nvPr/>
          </p:nvCxnSpPr>
          <p:spPr bwMode="auto">
            <a:xfrm>
              <a:off x="7334843" y="467761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9"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0"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1" name="连接符: 曲线 25">
            <a:extLst>
              <a:ext uri="{FF2B5EF4-FFF2-40B4-BE49-F238E27FC236}">
                <a16:creationId xmlns:a16="http://schemas.microsoft.com/office/drawing/2014/main" id="{F60BAC4A-082A-4887-B746-60029998ED6B}"/>
              </a:ext>
            </a:extLst>
          </p:cNvPr>
          <p:cNvCxnSpPr>
            <a:cxnSpLocks/>
            <a:stCxn id="29" idx="2"/>
            <a:endCxn id="30"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CAFF5CDF-51BF-43C1-8785-0693D12CEE0A}"/>
                  </a:ext>
                </a:extLst>
              </p:cNvPr>
              <p:cNvSpPr/>
              <p:nvPr/>
            </p:nvSpPr>
            <p:spPr>
              <a:xfrm>
                <a:off x="7574529" y="4020995"/>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3" name="椭圆 32">
                <a:extLst>
                  <a:ext uri="{FF2B5EF4-FFF2-40B4-BE49-F238E27FC236}">
                    <a16:creationId xmlns:a16="http://schemas.microsoft.com/office/drawing/2014/main" xmlns:a14="http://schemas.microsoft.com/office/drawing/2010/main" xmlns="" id="{CAFF5CDF-51BF-43C1-8785-0693D12CEE0A}"/>
                  </a:ext>
                </a:extLst>
              </p:cNvPr>
              <p:cNvSpPr>
                <a:spLocks noRot="1" noChangeAspect="1" noMove="1" noResize="1" noEditPoints="1" noAdjustHandles="1" noChangeArrowheads="1" noChangeShapeType="1" noTextEdit="1"/>
              </p:cNvSpPr>
              <p:nvPr/>
            </p:nvSpPr>
            <p:spPr>
              <a:xfrm>
                <a:off x="7574529" y="4020995"/>
                <a:ext cx="544019" cy="411713"/>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cxnSp>
        <p:nvCxnSpPr>
          <p:cNvPr id="34" name="曲线连接符 33"/>
          <p:cNvCxnSpPr>
            <a:stCxn id="30" idx="2"/>
            <a:endCxn id="33"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5" name="矩形 34">
            <a:extLst>
              <a:ext uri="{FF2B5EF4-FFF2-40B4-BE49-F238E27FC236}">
                <a16:creationId xmlns:a16="http://schemas.microsoft.com/office/drawing/2014/main" id="{0E76D48E-2854-4390-97BB-5D4224E9A974}"/>
              </a:ext>
            </a:extLst>
          </p:cNvPr>
          <p:cNvSpPr/>
          <p:nvPr/>
        </p:nvSpPr>
        <p:spPr>
          <a:xfrm>
            <a:off x="7397732" y="4357027"/>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8" name="六边形 37">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Tree>
    <p:extLst>
      <p:ext uri="{BB962C8B-B14F-4D97-AF65-F5344CB8AC3E}">
        <p14:creationId xmlns:p14="http://schemas.microsoft.com/office/powerpoint/2010/main" val="341537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RDD is </a:t>
            </a:r>
            <a:r>
              <a:rPr lang="en-US" altLang="zh-CN" b="0" dirty="0" err="1"/>
              <a:t>unpersisted</a:t>
            </a:r>
            <a:r>
              <a:rPr lang="en-US" altLang="zh-CN" b="0" dirty="0"/>
              <a:t> before the actions that will use it, a premature </a:t>
            </a:r>
            <a:r>
              <a:rPr lang="en-US" altLang="zh-CN" b="0" dirty="0" err="1"/>
              <a:t>unpersist</a:t>
            </a:r>
            <a:r>
              <a:rPr lang="en-US" altLang="zh-CN" b="0" dirty="0"/>
              <a:t> bug occurs.</a:t>
            </a:r>
          </a:p>
        </p:txBody>
      </p:sp>
      <p:sp>
        <p:nvSpPr>
          <p:cNvPr id="47" name="矩形 46">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solidFill>
                <a:srgbClr val="FF0000"/>
              </a:solidFill>
              <a:cs typeface="Arial" panose="020B0604020202020204" pitchFamily="34"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5:   </a:t>
            </a:r>
            <a:r>
              <a:rPr lang="en-US" altLang="zh-CN" dirty="0" err="1">
                <a:solidFill>
                  <a:schemeClr val="bg1">
                    <a:lumMod val="85000"/>
                  </a:schemeClr>
                </a:solidFill>
                <a:cs typeface="Times New Roman" panose="02020603050405020304" pitchFamily="18" charset="0"/>
              </a:rPr>
              <a:t>words.unpersist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21</a:t>
            </a:fld>
            <a:endParaRPr lang="zh-CN" altLang="en-US"/>
          </a:p>
        </p:txBody>
      </p:sp>
      <p:sp>
        <p:nvSpPr>
          <p:cNvPr id="41" name="矩形: 圆角 23">
            <a:extLst>
              <a:ext uri="{FF2B5EF4-FFF2-40B4-BE49-F238E27FC236}">
                <a16:creationId xmlns:a16="http://schemas.microsoft.com/office/drawing/2014/main" id="{59B269FB-9BA5-4D8B-9304-2CA3DECA4226}"/>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42" name="连接符: 曲线 25">
            <a:extLst>
              <a:ext uri="{FF2B5EF4-FFF2-40B4-BE49-F238E27FC236}">
                <a16:creationId xmlns:a16="http://schemas.microsoft.com/office/drawing/2014/main" id="{42410F61-98C7-4FF4-AC43-55D822FC25E8}"/>
              </a:ext>
            </a:extLst>
          </p:cNvPr>
          <p:cNvCxnSpPr>
            <a:cxnSpLocks/>
            <a:endCxn id="41"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曲线连接符 66">
            <a:extLst>
              <a:ext uri="{FF2B5EF4-FFF2-40B4-BE49-F238E27FC236}">
                <a16:creationId xmlns:a16="http://schemas.microsoft.com/office/drawing/2014/main" id="{F06508FB-6E38-40B1-9DD5-DF13760B7336}"/>
              </a:ext>
            </a:extLst>
          </p:cNvPr>
          <p:cNvCxnSpPr>
            <a:stCxn id="41"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5" name="六边形 44">
            <a:extLst>
              <a:ext uri="{FF2B5EF4-FFF2-40B4-BE49-F238E27FC236}">
                <a16:creationId xmlns:a16="http://schemas.microsoft.com/office/drawing/2014/main" id="{999CADFF-64EB-4AED-9382-4A94B62B9953}"/>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0" name="矩形: 圆角 21">
            <a:extLst>
              <a:ext uri="{FF2B5EF4-FFF2-40B4-BE49-F238E27FC236}">
                <a16:creationId xmlns:a16="http://schemas.microsoft.com/office/drawing/2014/main" id="{9F27C15E-F625-447C-8FCF-5BED05CB828E}"/>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grpSp>
        <p:nvGrpSpPr>
          <p:cNvPr id="51" name="组合 50">
            <a:extLst>
              <a:ext uri="{FF2B5EF4-FFF2-40B4-BE49-F238E27FC236}">
                <a16:creationId xmlns:a16="http://schemas.microsoft.com/office/drawing/2014/main" id="{A9F03CDF-219E-4DF6-8B57-ECBA2DF7738A}"/>
              </a:ext>
            </a:extLst>
          </p:cNvPr>
          <p:cNvGrpSpPr/>
          <p:nvPr/>
        </p:nvGrpSpPr>
        <p:grpSpPr>
          <a:xfrm>
            <a:off x="7397732" y="4020995"/>
            <a:ext cx="924372" cy="659784"/>
            <a:chOff x="7839086" y="4010916"/>
            <a:chExt cx="924372" cy="659784"/>
          </a:xfrm>
        </p:grpSpPr>
        <p:sp>
          <p:nvSpPr>
            <p:cNvPr id="52" name="矩形 51">
              <a:extLst>
                <a:ext uri="{FF2B5EF4-FFF2-40B4-BE49-F238E27FC236}">
                  <a16:creationId xmlns:a16="http://schemas.microsoft.com/office/drawing/2014/main" id="{07FCD1BE-9109-4DF3-A967-6B7C805E30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3" name="椭圆 52">
                  <a:extLst>
                    <a:ext uri="{FF2B5EF4-FFF2-40B4-BE49-F238E27FC236}">
                      <a16:creationId xmlns:a16="http://schemas.microsoft.com/office/drawing/2014/main" id="{49FED967-92B7-4312-854C-D2916D367956}"/>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7" name="椭圆 3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6"/>
                  <a:stretch>
                    <a:fillRect/>
                  </a:stretch>
                </a:blipFill>
                <a:ln w="19050">
                  <a:solidFill>
                    <a:schemeClr val="tx1"/>
                  </a:solidFill>
                  <a:prstDash val="lgDash"/>
                </a:ln>
              </p:spPr>
              <p:txBody>
                <a:bodyPr/>
                <a:lstStyle/>
                <a:p>
                  <a:r>
                    <a:rPr lang="zh-CN" altLang="en-US">
                      <a:noFill/>
                    </a:rPr>
                    <a:t> </a:t>
                  </a:r>
                </a:p>
              </p:txBody>
            </p:sp>
          </mc:Fallback>
        </mc:AlternateContent>
      </p:grpSp>
    </p:spTree>
    <p:extLst>
      <p:ext uri="{BB962C8B-B14F-4D97-AF65-F5344CB8AC3E}">
        <p14:creationId xmlns:p14="http://schemas.microsoft.com/office/powerpoint/2010/main" val="2023221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RDD is </a:t>
            </a:r>
            <a:r>
              <a:rPr lang="en-US" altLang="zh-CN" b="0" dirty="0" err="1"/>
              <a:t>unpersisted</a:t>
            </a:r>
            <a:r>
              <a:rPr lang="en-US" altLang="zh-CN" b="0" dirty="0"/>
              <a:t> before the actions that will use it, a premature </a:t>
            </a:r>
            <a:r>
              <a:rPr lang="en-US" altLang="zh-CN" b="0" dirty="0" err="1"/>
              <a:t>unpersist</a:t>
            </a:r>
            <a:r>
              <a:rPr lang="en-US" altLang="zh-CN" b="0" dirty="0"/>
              <a:t> bug occurs.</a:t>
            </a:r>
          </a:p>
        </p:txBody>
      </p:sp>
      <p:sp>
        <p:nvSpPr>
          <p:cNvPr id="25"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6"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7" name="连接符: 曲线 25">
            <a:extLst>
              <a:ext uri="{FF2B5EF4-FFF2-40B4-BE49-F238E27FC236}">
                <a16:creationId xmlns:a16="http://schemas.microsoft.com/office/drawing/2014/main" id="{F60BAC4A-082A-4887-B746-60029998ED6B}"/>
              </a:ext>
            </a:extLst>
          </p:cNvPr>
          <p:cNvCxnSpPr>
            <a:cxnSpLocks/>
            <a:stCxn id="25" idx="2"/>
            <a:endCxn id="26"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曲线连接符 36"/>
          <p:cNvCxnSpPr>
            <a:stCxn id="26"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7" name="矩形 46">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solidFill>
                <a:srgbClr val="FF0000"/>
              </a:solidFill>
              <a:cs typeface="Arial" panose="020B0604020202020204" pitchFamily="34"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5: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53" name="六边形 52">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32" name="组合 31"/>
          <p:cNvGrpSpPr/>
          <p:nvPr/>
        </p:nvGrpSpPr>
        <p:grpSpPr>
          <a:xfrm>
            <a:off x="7751563" y="3231686"/>
            <a:ext cx="155674" cy="232673"/>
            <a:chOff x="9450117" y="4678780"/>
            <a:chExt cx="155674" cy="232673"/>
          </a:xfrm>
        </p:grpSpPr>
        <p:cxnSp>
          <p:nvCxnSpPr>
            <p:cNvPr id="36" name="直接连接符 35">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7397732" y="4020995"/>
            <a:ext cx="924372" cy="659784"/>
            <a:chOff x="7839086" y="4010916"/>
            <a:chExt cx="924372" cy="659784"/>
          </a:xfrm>
        </p:grpSpPr>
        <p:sp>
          <p:nvSpPr>
            <p:cNvPr id="22" name="矩形 21">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3" name="椭圆 22">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3" name="椭圆 22">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sp>
        <p:nvSpPr>
          <p:cNvPr id="4" name="灯片编号占位符 3"/>
          <p:cNvSpPr>
            <a:spLocks noGrp="1"/>
          </p:cNvSpPr>
          <p:nvPr>
            <p:ph type="sldNum" sz="quarter" idx="10"/>
          </p:nvPr>
        </p:nvSpPr>
        <p:spPr/>
        <p:txBody>
          <a:bodyPr/>
          <a:lstStyle/>
          <a:p>
            <a:fld id="{02D3A351-36E5-4097-BD79-2998822781C0}" type="slidenum">
              <a:rPr lang="zh-CN" altLang="en-US" smtClean="0"/>
              <a:t>22</a:t>
            </a:fld>
            <a:endParaRPr lang="zh-CN" altLang="en-US"/>
          </a:p>
        </p:txBody>
      </p:sp>
    </p:spTree>
    <p:extLst>
      <p:ext uri="{BB962C8B-B14F-4D97-AF65-F5344CB8AC3E}">
        <p14:creationId xmlns:p14="http://schemas.microsoft.com/office/powerpoint/2010/main" val="344237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sp>
        <p:nvSpPr>
          <p:cNvPr id="2" name="标题 1"/>
          <p:cNvSpPr>
            <a:spLocks noGrp="1"/>
          </p:cNvSpPr>
          <p:nvPr>
            <p:ph type="title"/>
          </p:nvPr>
        </p:nvSpPr>
        <p:spPr/>
        <p:txBody>
          <a:bodyPr/>
          <a:lstStyle/>
          <a:p>
            <a:r>
              <a:rPr lang="en-US" altLang="zh-CN" dirty="0"/>
              <a:t>Bug Pattern 4: Premature </a:t>
            </a:r>
            <a:r>
              <a:rPr lang="en-US" altLang="zh-CN" dirty="0" err="1"/>
              <a:t>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RDD is </a:t>
            </a:r>
            <a:r>
              <a:rPr lang="en-US" altLang="zh-CN" b="0" dirty="0" err="1"/>
              <a:t>unpersisted</a:t>
            </a:r>
            <a:r>
              <a:rPr lang="en-US" altLang="zh-CN" b="0" dirty="0"/>
              <a:t> before the actions that will use it, a premature </a:t>
            </a:r>
            <a:r>
              <a:rPr lang="en-US" altLang="zh-CN" b="0" dirty="0" err="1"/>
              <a:t>unpersist</a:t>
            </a:r>
            <a:r>
              <a:rPr lang="en-US" altLang="zh-CN" b="0" dirty="0"/>
              <a:t> bug occurs.</a:t>
            </a:r>
          </a:p>
        </p:txBody>
      </p:sp>
      <p:sp>
        <p:nvSpPr>
          <p:cNvPr id="43" name="矩形 42">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solidFill>
                <a:srgbClr val="FF0000"/>
              </a:solidFill>
              <a:cs typeface="Arial" panose="020B0604020202020204" pitchFamily="34"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words.unpersist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6:   </a:t>
            </a:r>
            <a:r>
              <a:rPr lang="en-US" altLang="zh-CN" dirty="0" err="1">
                <a:solidFill>
                  <a:srgbClr val="FF0000"/>
                </a:solidFill>
                <a:cs typeface="Times New Roman" panose="02020603050405020304" pitchFamily="18" charset="0"/>
              </a:rPr>
              <a:t>words.take</a:t>
            </a:r>
            <a:r>
              <a:rPr lang="en-US" altLang="zh-CN" dirty="0">
                <a:solidFill>
                  <a:srgbClr val="FF0000"/>
                </a:solidFill>
                <a:cs typeface="Times New Roman" panose="02020603050405020304" pitchFamily="18" charset="0"/>
              </a:rPr>
              <a:t>(10)</a:t>
            </a:r>
          </a:p>
        </p:txBody>
      </p:sp>
      <p:grpSp>
        <p:nvGrpSpPr>
          <p:cNvPr id="31" name="组合 30"/>
          <p:cNvGrpSpPr/>
          <p:nvPr/>
        </p:nvGrpSpPr>
        <p:grpSpPr>
          <a:xfrm>
            <a:off x="7397732" y="4020995"/>
            <a:ext cx="924372" cy="659784"/>
            <a:chOff x="7839086" y="4010916"/>
            <a:chExt cx="924372" cy="659784"/>
          </a:xfrm>
        </p:grpSpPr>
        <p:sp>
          <p:nvSpPr>
            <p:cNvPr id="32" name="矩形 31">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3" name="椭圆 32">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3" name="椭圆 32">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sp>
        <p:nvSpPr>
          <p:cNvPr id="34"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cxnSp>
        <p:nvCxnSpPr>
          <p:cNvPr id="36" name="连接符: 曲线 25">
            <a:extLst>
              <a:ext uri="{FF2B5EF4-FFF2-40B4-BE49-F238E27FC236}">
                <a16:creationId xmlns:a16="http://schemas.microsoft.com/office/drawing/2014/main" id="{F60BAC4A-082A-4887-B746-60029998ED6B}"/>
              </a:ext>
            </a:extLst>
          </p:cNvPr>
          <p:cNvCxnSpPr>
            <a:cxnSpLocks/>
            <a:stCxn id="34" idx="2"/>
            <a:endCxn id="35"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曲线连接符 36"/>
          <p:cNvCxnSpPr>
            <a:stCxn id="35"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40" name="椭圆 39">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p:cxnSp>
        <p:nvCxnSpPr>
          <p:cNvPr id="47" name="曲线连接符 46"/>
          <p:cNvCxnSpPr>
            <a:stCxn id="35" idx="2"/>
            <a:endCxn id="40"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23</a:t>
            </a:fld>
            <a:endParaRPr lang="zh-CN" altLang="en-US"/>
          </a:p>
        </p:txBody>
      </p:sp>
      <p:sp>
        <p:nvSpPr>
          <p:cNvPr id="30" name="对话气泡: 圆角矩形 39">
            <a:extLst>
              <a:ext uri="{FF2B5EF4-FFF2-40B4-BE49-F238E27FC236}">
                <a16:creationId xmlns:a16="http://schemas.microsoft.com/office/drawing/2014/main" id="{680875DD-794E-4D2A-8F72-684D923D6815}"/>
              </a:ext>
            </a:extLst>
          </p:cNvPr>
          <p:cNvSpPr/>
          <p:nvPr/>
        </p:nvSpPr>
        <p:spPr bwMode="auto">
          <a:xfrm>
            <a:off x="9016787" y="3338288"/>
            <a:ext cx="1061702" cy="408623"/>
          </a:xfrm>
          <a:prstGeom prst="wedgeRoundRectCallout">
            <a:avLst>
              <a:gd name="adj1" fmla="val -66236"/>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2</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29" name="矩形: 圆角 28">
            <a:extLst>
              <a:ext uri="{FF2B5EF4-FFF2-40B4-BE49-F238E27FC236}">
                <a16:creationId xmlns:a16="http://schemas.microsoft.com/office/drawing/2014/main" id="{37C1E187-ACAD-47C1-99D5-C1B0A7776022}"/>
              </a:ext>
            </a:extLst>
          </p:cNvPr>
          <p:cNvSpPr/>
          <p:nvPr/>
        </p:nvSpPr>
        <p:spPr bwMode="auto">
          <a:xfrm>
            <a:off x="4222132" y="5553387"/>
            <a:ext cx="3624408"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Duplicated computation</a:t>
            </a: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41" name="对话气泡: 圆角矩形 40">
            <a:extLst>
              <a:ext uri="{FF2B5EF4-FFF2-40B4-BE49-F238E27FC236}">
                <a16:creationId xmlns:a16="http://schemas.microsoft.com/office/drawing/2014/main" id="{30C7E6A6-BB6B-41A0-8BE4-6AB670D08587}"/>
              </a:ext>
            </a:extLst>
          </p:cNvPr>
          <p:cNvSpPr/>
          <p:nvPr/>
        </p:nvSpPr>
        <p:spPr bwMode="auto">
          <a:xfrm>
            <a:off x="9039839" y="2431081"/>
            <a:ext cx="1831362" cy="408623"/>
          </a:xfrm>
          <a:prstGeom prst="wedgeRoundRectCallout">
            <a:avLst>
              <a:gd name="adj1" fmla="val -58208"/>
              <a:gd name="adj2" fmla="val 50937"/>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Recomputed</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25" name="六边形 24">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26" name="组合 25"/>
          <p:cNvGrpSpPr/>
          <p:nvPr/>
        </p:nvGrpSpPr>
        <p:grpSpPr>
          <a:xfrm>
            <a:off x="7751563" y="3231686"/>
            <a:ext cx="155674" cy="232673"/>
            <a:chOff x="9450117" y="4678780"/>
            <a:chExt cx="155674" cy="232673"/>
          </a:xfrm>
        </p:grpSpPr>
        <p:cxnSp>
          <p:nvCxnSpPr>
            <p:cNvPr id="27" name="直接连接符 26">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接连接符 27">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7800098" y="2595076"/>
            <a:ext cx="1527686" cy="2118399"/>
            <a:chOff x="7800098" y="2595076"/>
            <a:chExt cx="1527686" cy="2118399"/>
          </a:xfrm>
        </p:grpSpPr>
        <p:sp>
          <p:nvSpPr>
            <p:cNvPr id="65" name="任意多边形 64"/>
            <p:cNvSpPr/>
            <p:nvPr/>
          </p:nvSpPr>
          <p:spPr bwMode="auto">
            <a:xfrm>
              <a:off x="8748347" y="2595076"/>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6" name="任意多边形 65"/>
            <p:cNvSpPr/>
            <p:nvPr/>
          </p:nvSpPr>
          <p:spPr bwMode="auto">
            <a:xfrm>
              <a:off x="7800098" y="2597292"/>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67" name="直接连接符 66"/>
            <p:cNvCxnSpPr/>
            <p:nvPr/>
          </p:nvCxnSpPr>
          <p:spPr bwMode="auto">
            <a:xfrm>
              <a:off x="7836432" y="261026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bwMode="auto">
            <a:xfrm>
              <a:off x="8377278" y="470335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69" name="圆角矩形 68"/>
          <p:cNvSpPr/>
          <p:nvPr/>
        </p:nvSpPr>
        <p:spPr bwMode="auto">
          <a:xfrm>
            <a:off x="7760011" y="2546086"/>
            <a:ext cx="1063901" cy="1200329"/>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51931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41" grpId="0" animBg="1"/>
      <p:bldP spid="6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对话气泡: 圆角矩形 42">
            <a:extLst>
              <a:ext uri="{FF2B5EF4-FFF2-40B4-BE49-F238E27FC236}">
                <a16:creationId xmlns:a16="http://schemas.microsoft.com/office/drawing/2014/main" id="{C91578A1-F656-4E83-890D-A5CA7BC069EB}"/>
              </a:ext>
            </a:extLst>
          </p:cNvPr>
          <p:cNvSpPr/>
          <p:nvPr/>
        </p:nvSpPr>
        <p:spPr bwMode="auto">
          <a:xfrm>
            <a:off x="6672852" y="2992763"/>
            <a:ext cx="1061702" cy="408623"/>
          </a:xfrm>
          <a:prstGeom prst="wedgeRoundRectCallout">
            <a:avLst>
              <a:gd name="adj1" fmla="val 52559"/>
              <a:gd name="adj2" fmla="val 10201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1</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21" name="组合 20">
            <a:extLst>
              <a:ext uri="{FF2B5EF4-FFF2-40B4-BE49-F238E27FC236}">
                <a16:creationId xmlns:a16="http://schemas.microsoft.com/office/drawing/2014/main" id="{49C0FE5D-3B2F-4741-B286-44BAF35B4724}"/>
              </a:ext>
            </a:extLst>
          </p:cNvPr>
          <p:cNvGrpSpPr/>
          <p:nvPr/>
        </p:nvGrpSpPr>
        <p:grpSpPr>
          <a:xfrm>
            <a:off x="7322717" y="2599100"/>
            <a:ext cx="1444644" cy="2091205"/>
            <a:chOff x="7322717" y="2599100"/>
            <a:chExt cx="1444644" cy="2091205"/>
          </a:xfrm>
        </p:grpSpPr>
        <p:sp>
          <p:nvSpPr>
            <p:cNvPr id="22" name="任意多边形 24">
              <a:extLst>
                <a:ext uri="{FF2B5EF4-FFF2-40B4-BE49-F238E27FC236}">
                  <a16:creationId xmlns:a16="http://schemas.microsoft.com/office/drawing/2014/main" id="{40501946-8BD2-4EBE-9053-EE40F7AC7E37}"/>
                </a:ext>
              </a:extLst>
            </p:cNvPr>
            <p:cNvSpPr/>
            <p:nvPr/>
          </p:nvSpPr>
          <p:spPr bwMode="auto">
            <a:xfrm>
              <a:off x="8271253" y="2599100"/>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3" name="任意多边形 25">
              <a:extLst>
                <a:ext uri="{FF2B5EF4-FFF2-40B4-BE49-F238E27FC236}">
                  <a16:creationId xmlns:a16="http://schemas.microsoft.com/office/drawing/2014/main" id="{D4C10C79-4CB8-4F72-A590-0E312828F7EE}"/>
                </a:ext>
              </a:extLst>
            </p:cNvPr>
            <p:cNvSpPr/>
            <p:nvPr/>
          </p:nvSpPr>
          <p:spPr bwMode="auto">
            <a:xfrm>
              <a:off x="7322717" y="2600248"/>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24" name="直接连接符 23">
              <a:extLst>
                <a:ext uri="{FF2B5EF4-FFF2-40B4-BE49-F238E27FC236}">
                  <a16:creationId xmlns:a16="http://schemas.microsoft.com/office/drawing/2014/main" id="{A3C61EA7-75FE-4CF5-8DDB-AB8A26868D63}"/>
                </a:ext>
              </a:extLst>
            </p:cNvPr>
            <p:cNvCxnSpPr/>
            <p:nvPr/>
          </p:nvCxnSpPr>
          <p:spPr bwMode="auto">
            <a:xfrm>
              <a:off x="7805211" y="2612407"/>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5BC11291-9E69-4E26-9BA2-7689F4E89667}"/>
                </a:ext>
              </a:extLst>
            </p:cNvPr>
            <p:cNvCxnSpPr/>
            <p:nvPr/>
          </p:nvCxnSpPr>
          <p:spPr bwMode="auto">
            <a:xfrm>
              <a:off x="7334843" y="467761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标题 1"/>
          <p:cNvSpPr>
            <a:spLocks noGrp="1"/>
          </p:cNvSpPr>
          <p:nvPr>
            <p:ph type="title"/>
          </p:nvPr>
        </p:nvSpPr>
        <p:spPr/>
        <p:txBody>
          <a:bodyPr/>
          <a:lstStyle/>
          <a:p>
            <a:r>
              <a:rPr lang="en-US" altLang="zh-CN" dirty="0"/>
              <a:t>Bug Pattern 5: Lagging persist</a:t>
            </a:r>
            <a:endParaRPr lang="zh-CN" altLang="en-US" dirty="0"/>
          </a:p>
        </p:txBody>
      </p:sp>
      <p:sp>
        <p:nvSpPr>
          <p:cNvPr id="3" name="内容占位符 2"/>
          <p:cNvSpPr>
            <a:spLocks noGrp="1"/>
          </p:cNvSpPr>
          <p:nvPr>
            <p:ph idx="1"/>
          </p:nvPr>
        </p:nvSpPr>
        <p:spPr/>
        <p:txBody>
          <a:bodyPr/>
          <a:lstStyle/>
          <a:p>
            <a:r>
              <a:rPr lang="en-US" altLang="zh-CN" b="0" dirty="0"/>
              <a:t>An RDD must be persisted before the first action that uses it.</a:t>
            </a:r>
          </a:p>
        </p:txBody>
      </p:sp>
      <p:sp>
        <p:nvSpPr>
          <p:cNvPr id="25"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6"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7" name="连接符: 曲线 25">
            <a:extLst>
              <a:ext uri="{FF2B5EF4-FFF2-40B4-BE49-F238E27FC236}">
                <a16:creationId xmlns:a16="http://schemas.microsoft.com/office/drawing/2014/main" id="{F60BAC4A-082A-4887-B746-60029998ED6B}"/>
              </a:ext>
            </a:extLst>
          </p:cNvPr>
          <p:cNvCxnSpPr>
            <a:cxnSpLocks/>
            <a:stCxn id="25" idx="2"/>
            <a:endCxn id="26"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CAFF5CDF-51BF-43C1-8785-0693D12CEE0A}"/>
                  </a:ext>
                </a:extLst>
              </p:cNvPr>
              <p:cNvSpPr/>
              <p:nvPr/>
            </p:nvSpPr>
            <p:spPr>
              <a:xfrm>
                <a:off x="7574529" y="4020995"/>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5" name="椭圆 34">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7574529" y="4020995"/>
                <a:ext cx="544019" cy="411713"/>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cxnSp>
        <p:nvCxnSpPr>
          <p:cNvPr id="37" name="曲线连接符 36"/>
          <p:cNvCxnSpPr>
            <a:stCxn id="26" idx="2"/>
            <a:endCxn id="35"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0" name="六边形 39">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3" name="矩形 52">
            <a:extLst>
              <a:ext uri="{FF2B5EF4-FFF2-40B4-BE49-F238E27FC236}">
                <a16:creationId xmlns:a16="http://schemas.microsoft.com/office/drawing/2014/main" id="{9558D560-06BE-4261-B440-0B1317431285}"/>
              </a:ext>
            </a:extLst>
          </p:cNvPr>
          <p:cNvSpPr/>
          <p:nvPr/>
        </p:nvSpPr>
        <p:spPr>
          <a:xfrm>
            <a:off x="1965962" y="2665662"/>
            <a:ext cx="4473629" cy="1477328"/>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cs typeface="Times New Roman" panose="02020603050405020304" pitchFamily="18"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rgbClr val="00B050"/>
                </a:solidFill>
                <a:cs typeface="Times New Roman" panose="02020603050405020304" pitchFamily="18" charset="0"/>
              </a:rPr>
              <a:t>  </a:t>
            </a:r>
            <a:r>
              <a:rPr lang="en-US" altLang="zh-CN" dirty="0">
                <a:solidFill>
                  <a:srgbClr val="FF0000"/>
                </a:solidFill>
                <a:cs typeface="Times New Roman" panose="02020603050405020304" pitchFamily="18" charset="0"/>
              </a:rPr>
              <a:t>3:   </a:t>
            </a:r>
            <a:r>
              <a:rPr lang="en-US" altLang="zh-CN" dirty="0" err="1">
                <a:solidFill>
                  <a:srgbClr val="FF0000"/>
                </a:solidFill>
                <a:cs typeface="Times New Roman" panose="02020603050405020304" pitchFamily="18" charset="0"/>
              </a:rPr>
              <a:t>words.persist</a:t>
            </a:r>
            <a:r>
              <a:rPr lang="en-US" altLang="zh-CN" dirty="0">
                <a:solidFill>
                  <a:srgbClr val="FF0000"/>
                </a:solidFill>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5: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19" name="矩形 18">
            <a:extLst>
              <a:ext uri="{FF2B5EF4-FFF2-40B4-BE49-F238E27FC236}">
                <a16:creationId xmlns:a16="http://schemas.microsoft.com/office/drawing/2014/main" id="{0E76D48E-2854-4390-97BB-5D4224E9A974}"/>
              </a:ext>
            </a:extLst>
          </p:cNvPr>
          <p:cNvSpPr/>
          <p:nvPr/>
        </p:nvSpPr>
        <p:spPr>
          <a:xfrm>
            <a:off x="7397732" y="4357027"/>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24</a:t>
            </a:fld>
            <a:endParaRPr lang="zh-CN" altLang="en-US"/>
          </a:p>
        </p:txBody>
      </p:sp>
      <p:sp>
        <p:nvSpPr>
          <p:cNvPr id="31" name="箭头: 上弧形 30">
            <a:extLst>
              <a:ext uri="{FF2B5EF4-FFF2-40B4-BE49-F238E27FC236}">
                <a16:creationId xmlns:a16="http://schemas.microsoft.com/office/drawing/2014/main" id="{2D2CA7AD-6503-49A2-B1E0-AE0E98E667AA}"/>
              </a:ext>
            </a:extLst>
          </p:cNvPr>
          <p:cNvSpPr/>
          <p:nvPr/>
        </p:nvSpPr>
        <p:spPr bwMode="auto">
          <a:xfrm rot="6272616">
            <a:off x="3840963" y="3436187"/>
            <a:ext cx="430831" cy="337562"/>
          </a:xfrm>
          <a:prstGeom prst="curvedDownArrow">
            <a:avLst/>
          </a:prstGeom>
          <a:solidFill>
            <a:schemeClr val="bg1"/>
          </a:solidFill>
          <a:ln>
            <a:solidFill>
              <a:srgbClr val="FF0000"/>
            </a:solid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no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5" name="文本框 4"/>
          <p:cNvSpPr txBox="1"/>
          <p:nvPr/>
        </p:nvSpPr>
        <p:spPr>
          <a:xfrm>
            <a:off x="4229448" y="3379341"/>
            <a:ext cx="857146" cy="369332"/>
          </a:xfrm>
          <a:prstGeom prst="rect">
            <a:avLst/>
          </a:prstGeom>
          <a:noFill/>
        </p:spPr>
        <p:txBody>
          <a:bodyPr wrap="square" rtlCol="0">
            <a:spAutoFit/>
          </a:bodyPr>
          <a:lstStyle/>
          <a:p>
            <a:r>
              <a:rPr lang="en-US" altLang="zh-CN" b="1" dirty="0">
                <a:solidFill>
                  <a:srgbClr val="FF0000"/>
                </a:solidFill>
              </a:rPr>
              <a:t>Before</a:t>
            </a:r>
            <a:endParaRPr lang="zh-CN" altLang="en-US" b="1" dirty="0">
              <a:solidFill>
                <a:srgbClr val="FF0000"/>
              </a:solidFill>
            </a:endParaRPr>
          </a:p>
        </p:txBody>
      </p:sp>
    </p:spTree>
    <p:extLst>
      <p:ext uri="{BB962C8B-B14F-4D97-AF65-F5344CB8AC3E}">
        <p14:creationId xmlns:p14="http://schemas.microsoft.com/office/powerpoint/2010/main" val="269559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对话气泡: 圆角矩形 42">
            <a:extLst>
              <a:ext uri="{FF2B5EF4-FFF2-40B4-BE49-F238E27FC236}">
                <a16:creationId xmlns:a16="http://schemas.microsoft.com/office/drawing/2014/main" id="{C91578A1-F656-4E83-890D-A5CA7BC069EB}"/>
              </a:ext>
            </a:extLst>
          </p:cNvPr>
          <p:cNvSpPr/>
          <p:nvPr/>
        </p:nvSpPr>
        <p:spPr bwMode="auto">
          <a:xfrm>
            <a:off x="6672852" y="2992763"/>
            <a:ext cx="1061702" cy="408623"/>
          </a:xfrm>
          <a:prstGeom prst="wedgeRoundRectCallout">
            <a:avLst>
              <a:gd name="adj1" fmla="val 52559"/>
              <a:gd name="adj2" fmla="val 10201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1</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21" name="组合 20">
            <a:extLst>
              <a:ext uri="{FF2B5EF4-FFF2-40B4-BE49-F238E27FC236}">
                <a16:creationId xmlns:a16="http://schemas.microsoft.com/office/drawing/2014/main" id="{49C0FE5D-3B2F-4741-B286-44BAF35B4724}"/>
              </a:ext>
            </a:extLst>
          </p:cNvPr>
          <p:cNvGrpSpPr/>
          <p:nvPr/>
        </p:nvGrpSpPr>
        <p:grpSpPr>
          <a:xfrm>
            <a:off x="7322717" y="2599100"/>
            <a:ext cx="1444644" cy="2091205"/>
            <a:chOff x="7322717" y="2599100"/>
            <a:chExt cx="1444644" cy="2091205"/>
          </a:xfrm>
        </p:grpSpPr>
        <p:sp>
          <p:nvSpPr>
            <p:cNvPr id="22" name="任意多边形 24">
              <a:extLst>
                <a:ext uri="{FF2B5EF4-FFF2-40B4-BE49-F238E27FC236}">
                  <a16:creationId xmlns:a16="http://schemas.microsoft.com/office/drawing/2014/main" id="{40501946-8BD2-4EBE-9053-EE40F7AC7E37}"/>
                </a:ext>
              </a:extLst>
            </p:cNvPr>
            <p:cNvSpPr/>
            <p:nvPr/>
          </p:nvSpPr>
          <p:spPr bwMode="auto">
            <a:xfrm>
              <a:off x="8271253" y="2599100"/>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3" name="任意多边形 25">
              <a:extLst>
                <a:ext uri="{FF2B5EF4-FFF2-40B4-BE49-F238E27FC236}">
                  <a16:creationId xmlns:a16="http://schemas.microsoft.com/office/drawing/2014/main" id="{D4C10C79-4CB8-4F72-A590-0E312828F7EE}"/>
                </a:ext>
              </a:extLst>
            </p:cNvPr>
            <p:cNvSpPr/>
            <p:nvPr/>
          </p:nvSpPr>
          <p:spPr bwMode="auto">
            <a:xfrm>
              <a:off x="7322717" y="2600248"/>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24" name="直接连接符 23">
              <a:extLst>
                <a:ext uri="{FF2B5EF4-FFF2-40B4-BE49-F238E27FC236}">
                  <a16:creationId xmlns:a16="http://schemas.microsoft.com/office/drawing/2014/main" id="{A3C61EA7-75FE-4CF5-8DDB-AB8A26868D63}"/>
                </a:ext>
              </a:extLst>
            </p:cNvPr>
            <p:cNvCxnSpPr/>
            <p:nvPr/>
          </p:nvCxnSpPr>
          <p:spPr bwMode="auto">
            <a:xfrm>
              <a:off x="7805211" y="2612407"/>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直接连接符 27">
              <a:extLst>
                <a:ext uri="{FF2B5EF4-FFF2-40B4-BE49-F238E27FC236}">
                  <a16:creationId xmlns:a16="http://schemas.microsoft.com/office/drawing/2014/main" id="{5BC11291-9E69-4E26-9BA2-7689F4E89667}"/>
                </a:ext>
              </a:extLst>
            </p:cNvPr>
            <p:cNvCxnSpPr/>
            <p:nvPr/>
          </p:nvCxnSpPr>
          <p:spPr bwMode="auto">
            <a:xfrm>
              <a:off x="7334843" y="467761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标题 1"/>
          <p:cNvSpPr>
            <a:spLocks noGrp="1"/>
          </p:cNvSpPr>
          <p:nvPr>
            <p:ph type="title"/>
          </p:nvPr>
        </p:nvSpPr>
        <p:spPr/>
        <p:txBody>
          <a:bodyPr/>
          <a:lstStyle/>
          <a:p>
            <a:r>
              <a:rPr lang="en-US" altLang="zh-CN" dirty="0"/>
              <a:t>Bug Pattern 5: Lagging persist</a:t>
            </a:r>
            <a:endParaRPr lang="zh-CN" altLang="en-US" dirty="0"/>
          </a:p>
        </p:txBody>
      </p:sp>
      <p:sp>
        <p:nvSpPr>
          <p:cNvPr id="3" name="内容占位符 2"/>
          <p:cNvSpPr>
            <a:spLocks noGrp="1"/>
          </p:cNvSpPr>
          <p:nvPr>
            <p:ph idx="1"/>
          </p:nvPr>
        </p:nvSpPr>
        <p:spPr/>
        <p:txBody>
          <a:bodyPr/>
          <a:lstStyle/>
          <a:p>
            <a:r>
              <a:rPr lang="en-US" altLang="zh-CN" b="0" dirty="0"/>
              <a:t>An RDD must be persisted before the first action that uses it. </a:t>
            </a:r>
          </a:p>
          <a:p>
            <a:r>
              <a:rPr lang="en-US" altLang="zh-CN" b="0" dirty="0"/>
              <a:t>If a should-be-persisted RDD is persisted after the first action that uses it, a lagging persist bug occurs.</a:t>
            </a:r>
            <a:endParaRPr lang="zh-CN" altLang="en-US" b="0" dirty="0"/>
          </a:p>
        </p:txBody>
      </p:sp>
      <p:sp>
        <p:nvSpPr>
          <p:cNvPr id="25"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6"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7" name="连接符: 曲线 25">
            <a:extLst>
              <a:ext uri="{FF2B5EF4-FFF2-40B4-BE49-F238E27FC236}">
                <a16:creationId xmlns:a16="http://schemas.microsoft.com/office/drawing/2014/main" id="{F60BAC4A-082A-4887-B746-60029998ED6B}"/>
              </a:ext>
            </a:extLst>
          </p:cNvPr>
          <p:cNvCxnSpPr>
            <a:cxnSpLocks/>
            <a:stCxn id="25" idx="2"/>
            <a:endCxn id="26"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CAFF5CDF-51BF-43C1-8785-0693D12CEE0A}"/>
                  </a:ext>
                </a:extLst>
              </p:cNvPr>
              <p:cNvSpPr/>
              <p:nvPr/>
            </p:nvSpPr>
            <p:spPr>
              <a:xfrm>
                <a:off x="7574529" y="4020995"/>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5" name="椭圆 34">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7574529" y="4020995"/>
                <a:ext cx="544019" cy="411713"/>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cxnSp>
        <p:nvCxnSpPr>
          <p:cNvPr id="37" name="曲线连接符 36"/>
          <p:cNvCxnSpPr>
            <a:stCxn id="26" idx="2"/>
            <a:endCxn id="35"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3" name="矩形 52">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cs typeface="Times New Roman" panose="02020603050405020304" pitchFamily="18"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rgbClr val="00B050"/>
                </a:solidFill>
                <a:cs typeface="Times New Roman" panose="02020603050405020304" pitchFamily="18" charset="0"/>
              </a:rPr>
              <a:t>  </a:t>
            </a:r>
            <a:r>
              <a:rPr lang="en-US" altLang="zh-CN" strike="dblStrike" dirty="0">
                <a:cs typeface="Times New Roman" panose="02020603050405020304" pitchFamily="18" charset="0"/>
              </a:rPr>
              <a:t>3:   </a:t>
            </a:r>
            <a:r>
              <a:rPr lang="en-US" altLang="zh-CN" strike="dblStrike" dirty="0" err="1">
                <a:cs typeface="Times New Roman" panose="02020603050405020304" pitchFamily="18" charset="0"/>
              </a:rPr>
              <a:t>words.persist</a:t>
            </a:r>
            <a:r>
              <a:rPr lang="en-US" altLang="zh-CN" strike="dblStrike"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endParaRPr lang="en-US" altLang="zh-CN" dirty="0">
              <a:solidFill>
                <a:schemeClr val="bg1">
                  <a:lumMod val="85000"/>
                </a:schemeClr>
              </a:solidFill>
              <a:cs typeface="Times New Roman" panose="02020603050405020304" pitchFamily="18" charset="0"/>
            </a:endParaRPr>
          </a:p>
          <a:p>
            <a:r>
              <a:rPr lang="en-US" altLang="zh-CN" dirty="0">
                <a:solidFill>
                  <a:schemeClr val="bg1">
                    <a:lumMod val="85000"/>
                  </a:schemeClr>
                </a:solidFill>
                <a:cs typeface="Times New Roman" panose="02020603050405020304" pitchFamily="18" charset="0"/>
              </a:rPr>
              <a:t>  5:   </a:t>
            </a:r>
            <a:r>
              <a:rPr lang="en-US" altLang="zh-CN" dirty="0" err="1">
                <a:solidFill>
                  <a:schemeClr val="bg1">
                    <a:lumMod val="85000"/>
                  </a:schemeClr>
                </a:solidFill>
                <a:cs typeface="Times New Roman" panose="02020603050405020304" pitchFamily="18" charset="0"/>
              </a:rPr>
              <a:t>words.persist</a:t>
            </a:r>
            <a:r>
              <a:rPr lang="en-US" altLang="zh-CN" dirty="0">
                <a:solidFill>
                  <a:schemeClr val="bg1">
                    <a:lumMod val="85000"/>
                  </a:schemeClr>
                </a:solidFill>
                <a:cs typeface="Times New Roman" panose="02020603050405020304" pitchFamily="18" charset="0"/>
              </a:rPr>
              <a:t>() </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19" name="矩形 18">
            <a:extLst>
              <a:ext uri="{FF2B5EF4-FFF2-40B4-BE49-F238E27FC236}">
                <a16:creationId xmlns:a16="http://schemas.microsoft.com/office/drawing/2014/main" id="{0E76D48E-2854-4390-97BB-5D4224E9A974}"/>
              </a:ext>
            </a:extLst>
          </p:cNvPr>
          <p:cNvSpPr/>
          <p:nvPr/>
        </p:nvSpPr>
        <p:spPr>
          <a:xfrm>
            <a:off x="7397732" y="4357027"/>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25</a:t>
            </a:fld>
            <a:endParaRPr lang="zh-CN" altLang="en-US"/>
          </a:p>
        </p:txBody>
      </p:sp>
    </p:spTree>
    <p:extLst>
      <p:ext uri="{BB962C8B-B14F-4D97-AF65-F5344CB8AC3E}">
        <p14:creationId xmlns:p14="http://schemas.microsoft.com/office/powerpoint/2010/main" val="24445463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5: Lagging persist</a:t>
            </a:r>
            <a:endParaRPr lang="zh-CN" altLang="en-US" dirty="0"/>
          </a:p>
        </p:txBody>
      </p:sp>
      <p:sp>
        <p:nvSpPr>
          <p:cNvPr id="3" name="内容占位符 2"/>
          <p:cNvSpPr>
            <a:spLocks noGrp="1"/>
          </p:cNvSpPr>
          <p:nvPr>
            <p:ph idx="1"/>
          </p:nvPr>
        </p:nvSpPr>
        <p:spPr/>
        <p:txBody>
          <a:bodyPr/>
          <a:lstStyle/>
          <a:p>
            <a:r>
              <a:rPr lang="en-US" altLang="zh-CN" b="0" dirty="0"/>
              <a:t>An RDD must be persisted before the first action that uses it. </a:t>
            </a:r>
          </a:p>
          <a:p>
            <a:r>
              <a:rPr lang="en-US" altLang="zh-CN" b="0" dirty="0"/>
              <a:t>If a should-be-persisted RDD is persisted after the first action that uses it, a lagging persist bug occurs.</a:t>
            </a:r>
            <a:endParaRPr lang="zh-CN" altLang="en-US" b="0" dirty="0"/>
          </a:p>
        </p:txBody>
      </p:sp>
      <p:sp>
        <p:nvSpPr>
          <p:cNvPr id="26"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7" name="连接符: 曲线 25">
            <a:extLst>
              <a:ext uri="{FF2B5EF4-FFF2-40B4-BE49-F238E27FC236}">
                <a16:creationId xmlns:a16="http://schemas.microsoft.com/office/drawing/2014/main" id="{F60BAC4A-082A-4887-B746-60029998ED6B}"/>
              </a:ext>
            </a:extLst>
          </p:cNvPr>
          <p:cNvCxnSpPr>
            <a:cxnSpLocks/>
            <a:endCxn id="26"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7" name="曲线连接符 36"/>
          <p:cNvCxnSpPr>
            <a:stCxn id="26"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3" name="矩形 52">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cs typeface="Times New Roman" panose="02020603050405020304" pitchFamily="18"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rgbClr val="00B050"/>
                </a:solidFill>
                <a:cs typeface="Times New Roman" panose="02020603050405020304" pitchFamily="18" charset="0"/>
              </a:rPr>
              <a:t>  </a:t>
            </a:r>
            <a:r>
              <a:rPr lang="en-US" altLang="zh-CN" strike="dblStrike" dirty="0">
                <a:cs typeface="Times New Roman" panose="02020603050405020304" pitchFamily="18" charset="0"/>
              </a:rPr>
              <a:t>3:   </a:t>
            </a:r>
            <a:r>
              <a:rPr lang="en-US" altLang="zh-CN" strike="dblStrike" dirty="0" err="1">
                <a:cs typeface="Times New Roman" panose="02020603050405020304" pitchFamily="18" charset="0"/>
              </a:rPr>
              <a:t>words.persist</a:t>
            </a:r>
            <a:r>
              <a:rPr lang="en-US" altLang="zh-CN" strike="dblStrike"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endParaRPr lang="en-US" altLang="zh-CN" dirty="0">
              <a:solidFill>
                <a:srgbClr val="FF0000"/>
              </a:solidFill>
              <a:cs typeface="Times New Roman" panose="02020603050405020304" pitchFamily="18" charset="0"/>
            </a:endParaRPr>
          </a:p>
          <a:p>
            <a:r>
              <a:rPr lang="en-US" altLang="zh-CN" dirty="0">
                <a:solidFill>
                  <a:srgbClr val="FF0000"/>
                </a:solidFill>
                <a:cs typeface="Times New Roman" panose="02020603050405020304" pitchFamily="18" charset="0"/>
              </a:rPr>
              <a:t>  5:   </a:t>
            </a:r>
            <a:r>
              <a:rPr lang="en-US" altLang="zh-CN" dirty="0" err="1">
                <a:solidFill>
                  <a:srgbClr val="FF0000"/>
                </a:solidFill>
                <a:cs typeface="Times New Roman" panose="02020603050405020304" pitchFamily="18" charset="0"/>
              </a:rPr>
              <a:t>words.persist</a:t>
            </a:r>
            <a:r>
              <a:rPr lang="en-US" altLang="zh-CN" dirty="0">
                <a:solidFill>
                  <a:srgbClr val="FF0000"/>
                </a:solidFill>
                <a:cs typeface="Times New Roman" panose="02020603050405020304" pitchFamily="18" charset="0"/>
              </a:rPr>
              <a:t>()</a:t>
            </a:r>
            <a:r>
              <a:rPr lang="en-US" altLang="zh-CN" dirty="0">
                <a:solidFill>
                  <a:schemeClr val="bg1">
                    <a:lumMod val="85000"/>
                  </a:schemeClr>
                </a:solidFill>
                <a:cs typeface="Times New Roman" panose="02020603050405020304" pitchFamily="18" charset="0"/>
              </a:rPr>
              <a:t>  </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21" name="六边形 20">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2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grpSp>
        <p:nvGrpSpPr>
          <p:cNvPr id="24" name="组合 23"/>
          <p:cNvGrpSpPr/>
          <p:nvPr/>
        </p:nvGrpSpPr>
        <p:grpSpPr>
          <a:xfrm>
            <a:off x="7397732" y="4020995"/>
            <a:ext cx="924372" cy="659784"/>
            <a:chOff x="7839086" y="4010916"/>
            <a:chExt cx="924372" cy="659784"/>
          </a:xfrm>
        </p:grpSpPr>
        <p:sp>
          <p:nvSpPr>
            <p:cNvPr id="28" name="矩形 27">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9" name="椭圆 28">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sp>
        <p:nvSpPr>
          <p:cNvPr id="4" name="灯片编号占位符 3"/>
          <p:cNvSpPr>
            <a:spLocks noGrp="1"/>
          </p:cNvSpPr>
          <p:nvPr>
            <p:ph type="sldNum" sz="quarter" idx="10"/>
          </p:nvPr>
        </p:nvSpPr>
        <p:spPr/>
        <p:txBody>
          <a:bodyPr/>
          <a:lstStyle/>
          <a:p>
            <a:fld id="{02D3A351-36E5-4097-BD79-2998822781C0}" type="slidenum">
              <a:rPr lang="zh-CN" altLang="en-US" smtClean="0"/>
              <a:t>26</a:t>
            </a:fld>
            <a:endParaRPr lang="zh-CN" altLang="en-US"/>
          </a:p>
        </p:txBody>
      </p:sp>
      <p:sp>
        <p:nvSpPr>
          <p:cNvPr id="14" name="对话气泡: 圆角矩形 13">
            <a:extLst>
              <a:ext uri="{FF2B5EF4-FFF2-40B4-BE49-F238E27FC236}">
                <a16:creationId xmlns:a16="http://schemas.microsoft.com/office/drawing/2014/main" id="{6D24A0D5-427D-42DF-929C-A64F5C3966FD}"/>
              </a:ext>
            </a:extLst>
          </p:cNvPr>
          <p:cNvSpPr/>
          <p:nvPr/>
        </p:nvSpPr>
        <p:spPr bwMode="auto">
          <a:xfrm>
            <a:off x="8942845" y="2946952"/>
            <a:ext cx="1642159" cy="715089"/>
          </a:xfrm>
          <a:prstGeom prst="wedgeRoundRectCallout">
            <a:avLst>
              <a:gd name="adj1" fmla="val -57718"/>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Not stored in memory</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177831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7800098" y="2595076"/>
            <a:ext cx="1527686" cy="2118399"/>
            <a:chOff x="7800098" y="2595076"/>
            <a:chExt cx="1527686" cy="2118399"/>
          </a:xfrm>
        </p:grpSpPr>
        <p:sp>
          <p:nvSpPr>
            <p:cNvPr id="62" name="任意多边形 61"/>
            <p:cNvSpPr/>
            <p:nvPr/>
          </p:nvSpPr>
          <p:spPr bwMode="auto">
            <a:xfrm>
              <a:off x="8748347" y="2595076"/>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3" name="任意多边形 62"/>
            <p:cNvSpPr/>
            <p:nvPr/>
          </p:nvSpPr>
          <p:spPr bwMode="auto">
            <a:xfrm>
              <a:off x="7800098" y="2597292"/>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64" name="直接连接符 63"/>
            <p:cNvCxnSpPr/>
            <p:nvPr/>
          </p:nvCxnSpPr>
          <p:spPr bwMode="auto">
            <a:xfrm>
              <a:off x="7836432" y="261026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直接连接符 64"/>
            <p:cNvCxnSpPr/>
            <p:nvPr/>
          </p:nvCxnSpPr>
          <p:spPr bwMode="auto">
            <a:xfrm>
              <a:off x="8377278" y="470335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标题 1"/>
          <p:cNvSpPr>
            <a:spLocks noGrp="1"/>
          </p:cNvSpPr>
          <p:nvPr>
            <p:ph type="title"/>
          </p:nvPr>
        </p:nvSpPr>
        <p:spPr/>
        <p:txBody>
          <a:bodyPr/>
          <a:lstStyle/>
          <a:p>
            <a:r>
              <a:rPr lang="en-US" altLang="zh-CN" dirty="0"/>
              <a:t>Bug Pattern 5: Lagging persist</a:t>
            </a:r>
            <a:endParaRPr lang="zh-CN" altLang="en-US" dirty="0"/>
          </a:p>
        </p:txBody>
      </p:sp>
      <p:sp>
        <p:nvSpPr>
          <p:cNvPr id="3" name="内容占位符 2"/>
          <p:cNvSpPr>
            <a:spLocks noGrp="1"/>
          </p:cNvSpPr>
          <p:nvPr>
            <p:ph idx="1"/>
          </p:nvPr>
        </p:nvSpPr>
        <p:spPr/>
        <p:txBody>
          <a:bodyPr/>
          <a:lstStyle/>
          <a:p>
            <a:r>
              <a:rPr lang="en-US" altLang="zh-CN" b="0" dirty="0"/>
              <a:t>An RDD must be persisted before the first action that uses it. </a:t>
            </a:r>
          </a:p>
          <a:p>
            <a:r>
              <a:rPr lang="en-US" altLang="zh-CN" b="0" dirty="0"/>
              <a:t>If a should-be-persisted RDD is persisted after the first action that uses it, a lagging persist bug occurs.</a:t>
            </a:r>
            <a:endParaRPr lang="zh-CN" altLang="en-US" b="0" dirty="0"/>
          </a:p>
        </p:txBody>
      </p:sp>
      <p:sp>
        <p:nvSpPr>
          <p:cNvPr id="22"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3"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4" name="连接符: 曲线 25">
            <a:extLst>
              <a:ext uri="{FF2B5EF4-FFF2-40B4-BE49-F238E27FC236}">
                <a16:creationId xmlns:a16="http://schemas.microsoft.com/office/drawing/2014/main" id="{F60BAC4A-082A-4887-B746-60029998ED6B}"/>
              </a:ext>
            </a:extLst>
          </p:cNvPr>
          <p:cNvCxnSpPr>
            <a:cxnSpLocks/>
            <a:stCxn id="22" idx="2"/>
            <a:endCxn id="23"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1" name="曲线连接符 30"/>
          <p:cNvCxnSpPr>
            <a:cxnSpLocks/>
            <a:stCxn id="23" idx="2"/>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32" name="椭圆 31">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cxnSp>
        <p:nvCxnSpPr>
          <p:cNvPr id="36" name="曲线连接符 35"/>
          <p:cNvCxnSpPr>
            <a:stCxn id="23" idx="2"/>
            <a:endCxn id="32"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6" name="矩形 45">
            <a:extLst>
              <a:ext uri="{FF2B5EF4-FFF2-40B4-BE49-F238E27FC236}">
                <a16:creationId xmlns:a16="http://schemas.microsoft.com/office/drawing/2014/main" id="{9558D560-06BE-4261-B440-0B1317431285}"/>
              </a:ext>
            </a:extLst>
          </p:cNvPr>
          <p:cNvSpPr/>
          <p:nvPr/>
        </p:nvSpPr>
        <p:spPr>
          <a:xfrm>
            <a:off x="1965962" y="2665662"/>
            <a:ext cx="4473629" cy="1754326"/>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endParaRPr lang="en-US" altLang="zh-CN" dirty="0">
              <a:cs typeface="Times New Roman" panose="02020603050405020304" pitchFamily="18" charset="0"/>
            </a:endParaRP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rgbClr val="00B050"/>
                </a:solidFill>
                <a:cs typeface="Times New Roman" panose="02020603050405020304" pitchFamily="18" charset="0"/>
              </a:rPr>
              <a:t>  </a:t>
            </a:r>
            <a:r>
              <a:rPr lang="en-US" altLang="zh-CN" strike="dblStrike" dirty="0">
                <a:cs typeface="Times New Roman" panose="02020603050405020304" pitchFamily="18" charset="0"/>
              </a:rPr>
              <a:t>3:   </a:t>
            </a:r>
            <a:r>
              <a:rPr lang="en-US" altLang="zh-CN" strike="dblStrike" dirty="0" err="1">
                <a:cs typeface="Times New Roman" panose="02020603050405020304" pitchFamily="18" charset="0"/>
              </a:rPr>
              <a:t>words.persist</a:t>
            </a:r>
            <a:r>
              <a:rPr lang="en-US" altLang="zh-CN" strike="dblStrike"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endParaRPr lang="en-US" altLang="zh-CN" dirty="0">
              <a:solidFill>
                <a:srgbClr val="FF0000"/>
              </a:solidFill>
              <a:cs typeface="Times New Roman" panose="02020603050405020304" pitchFamily="18" charset="0"/>
            </a:endParaRPr>
          </a:p>
          <a:p>
            <a:r>
              <a:rPr lang="en-US" altLang="zh-CN" dirty="0">
                <a:solidFill>
                  <a:srgbClr val="FF0000"/>
                </a:solidFill>
                <a:cs typeface="Times New Roman" panose="02020603050405020304" pitchFamily="18" charset="0"/>
              </a:rPr>
              <a:t>  5:   </a:t>
            </a:r>
            <a:r>
              <a:rPr lang="en-US" altLang="zh-CN" dirty="0" err="1">
                <a:solidFill>
                  <a:srgbClr val="FF0000"/>
                </a:solidFill>
                <a:cs typeface="Times New Roman" panose="02020603050405020304" pitchFamily="18" charset="0"/>
              </a:rPr>
              <a:t>words.persist</a:t>
            </a:r>
            <a:r>
              <a:rPr lang="en-US" altLang="zh-CN" dirty="0">
                <a:solidFill>
                  <a:srgbClr val="FF0000"/>
                </a:solidFill>
                <a:cs typeface="Times New Roman" panose="02020603050405020304" pitchFamily="18" charset="0"/>
              </a:rPr>
              <a:t>()</a:t>
            </a:r>
            <a:r>
              <a:rPr lang="en-US" altLang="zh-CN" dirty="0">
                <a:solidFill>
                  <a:schemeClr val="bg1">
                    <a:lumMod val="85000"/>
                  </a:schemeClr>
                </a:solidFill>
                <a:cs typeface="Times New Roman" panose="02020603050405020304" pitchFamily="18" charset="0"/>
              </a:rPr>
              <a:t>  </a:t>
            </a:r>
          </a:p>
          <a:p>
            <a:r>
              <a:rPr lang="en-US" altLang="zh-CN" dirty="0">
                <a:cs typeface="Times New Roman" panose="02020603050405020304" pitchFamily="18" charset="0"/>
              </a:rPr>
              <a:t>  6: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p:txBody>
      </p:sp>
      <p:grpSp>
        <p:nvGrpSpPr>
          <p:cNvPr id="33" name="组合 32"/>
          <p:cNvGrpSpPr/>
          <p:nvPr/>
        </p:nvGrpSpPr>
        <p:grpSpPr>
          <a:xfrm>
            <a:off x="7397732" y="4020995"/>
            <a:ext cx="924372" cy="659784"/>
            <a:chOff x="7839086" y="4010916"/>
            <a:chExt cx="924372" cy="659784"/>
          </a:xfrm>
        </p:grpSpPr>
        <p:sp>
          <p:nvSpPr>
            <p:cNvPr id="34" name="矩形 33">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5" name="椭圆 34">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5" name="椭圆 34">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4"/>
                  <a:stretch>
                    <a:fillRect/>
                  </a:stretch>
                </a:blipFill>
                <a:ln w="19050">
                  <a:solidFill>
                    <a:schemeClr val="tx1"/>
                  </a:solidFill>
                  <a:prstDash val="lgDash"/>
                </a:ln>
              </p:spPr>
              <p:txBody>
                <a:bodyPr/>
                <a:lstStyle/>
                <a:p>
                  <a:r>
                    <a:rPr lang="zh-CN" altLang="en-US">
                      <a:noFill/>
                    </a:rPr>
                    <a:t> </a:t>
                  </a:r>
                </a:p>
              </p:txBody>
            </p:sp>
          </mc:Fallback>
        </mc:AlternateContent>
      </p:grpSp>
      <p:sp>
        <p:nvSpPr>
          <p:cNvPr id="54" name="六边形 53">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60" name="矩形 59">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27</a:t>
            </a:fld>
            <a:endParaRPr lang="zh-CN" altLang="en-US"/>
          </a:p>
        </p:txBody>
      </p:sp>
      <p:sp>
        <p:nvSpPr>
          <p:cNvPr id="26" name="对话气泡: 圆角矩形 39">
            <a:extLst>
              <a:ext uri="{FF2B5EF4-FFF2-40B4-BE49-F238E27FC236}">
                <a16:creationId xmlns:a16="http://schemas.microsoft.com/office/drawing/2014/main" id="{680875DD-794E-4D2A-8F72-684D923D6815}"/>
              </a:ext>
            </a:extLst>
          </p:cNvPr>
          <p:cNvSpPr/>
          <p:nvPr/>
        </p:nvSpPr>
        <p:spPr bwMode="auto">
          <a:xfrm>
            <a:off x="9016787" y="3338288"/>
            <a:ext cx="1061702" cy="408623"/>
          </a:xfrm>
          <a:prstGeom prst="wedgeRoundRectCallout">
            <a:avLst>
              <a:gd name="adj1" fmla="val -66236"/>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2</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29" name="圆角矩形 28"/>
          <p:cNvSpPr/>
          <p:nvPr/>
        </p:nvSpPr>
        <p:spPr bwMode="auto">
          <a:xfrm>
            <a:off x="7760011" y="2546086"/>
            <a:ext cx="1063901" cy="1200329"/>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7" name="对话气泡: 圆角矩形 26">
            <a:extLst>
              <a:ext uri="{FF2B5EF4-FFF2-40B4-BE49-F238E27FC236}">
                <a16:creationId xmlns:a16="http://schemas.microsoft.com/office/drawing/2014/main" id="{F33BDF01-7F67-4E25-BDAA-CC9FBA449437}"/>
              </a:ext>
            </a:extLst>
          </p:cNvPr>
          <p:cNvSpPr/>
          <p:nvPr/>
        </p:nvSpPr>
        <p:spPr bwMode="auto">
          <a:xfrm>
            <a:off x="9039839" y="2431081"/>
            <a:ext cx="1831362" cy="408623"/>
          </a:xfrm>
          <a:prstGeom prst="wedgeRoundRectCallout">
            <a:avLst>
              <a:gd name="adj1" fmla="val -58208"/>
              <a:gd name="adj2" fmla="val 50937"/>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Recomputed</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28" name="矩形: 圆角 27">
            <a:extLst>
              <a:ext uri="{FF2B5EF4-FFF2-40B4-BE49-F238E27FC236}">
                <a16:creationId xmlns:a16="http://schemas.microsoft.com/office/drawing/2014/main" id="{D16F152B-F30C-4FDC-B794-79C2338B06FA}"/>
              </a:ext>
            </a:extLst>
          </p:cNvPr>
          <p:cNvSpPr/>
          <p:nvPr/>
        </p:nvSpPr>
        <p:spPr bwMode="auto">
          <a:xfrm>
            <a:off x="4222132" y="5553387"/>
            <a:ext cx="3624408"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Duplicated computation</a:t>
            </a: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Tree>
    <p:extLst>
      <p:ext uri="{BB962C8B-B14F-4D97-AF65-F5344CB8AC3E}">
        <p14:creationId xmlns:p14="http://schemas.microsoft.com/office/powerpoint/2010/main" val="336235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7" grpId="0" animBg="1"/>
      <p:bldP spid="2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6: Lagging 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RDD is not released timely, a lagging unpersist bug occurs.</a:t>
            </a:r>
          </a:p>
        </p:txBody>
      </p:sp>
      <p:sp>
        <p:nvSpPr>
          <p:cNvPr id="27"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3"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4" name="连接符: 曲线 25">
            <a:extLst>
              <a:ext uri="{FF2B5EF4-FFF2-40B4-BE49-F238E27FC236}">
                <a16:creationId xmlns:a16="http://schemas.microsoft.com/office/drawing/2014/main" id="{F60BAC4A-082A-4887-B746-60029998ED6B}"/>
              </a:ext>
            </a:extLst>
          </p:cNvPr>
          <p:cNvCxnSpPr>
            <a:cxnSpLocks/>
            <a:stCxn id="27" idx="2"/>
            <a:endCxn id="33"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35" name="组合 34"/>
          <p:cNvGrpSpPr/>
          <p:nvPr/>
        </p:nvGrpSpPr>
        <p:grpSpPr>
          <a:xfrm>
            <a:off x="7397732" y="4020995"/>
            <a:ext cx="924372" cy="659784"/>
            <a:chOff x="7839086" y="4010916"/>
            <a:chExt cx="924372" cy="659784"/>
          </a:xfrm>
        </p:grpSpPr>
        <p:sp>
          <p:nvSpPr>
            <p:cNvPr id="37" name="矩形 36">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8" name="椭圆 37">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9" name="曲线连接符 38"/>
          <p:cNvCxnSpPr>
            <a:stCxn id="33" idx="2"/>
            <a:endCxn id="38"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40" name="椭圆 39">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4"/>
                <a:stretch>
                  <a:fillRect/>
                </a:stretch>
              </a:blipFill>
              <a:ln w="19050">
                <a:solidFill>
                  <a:schemeClr val="tx1"/>
                </a:solidFill>
                <a:prstDash val="lgDash"/>
              </a:ln>
            </p:spPr>
            <p:txBody>
              <a:bodyPr/>
              <a:lstStyle/>
              <a:p>
                <a:r>
                  <a:rPr lang="zh-CN" altLang="en-US">
                    <a:noFill/>
                  </a:rPr>
                  <a:t> </a:t>
                </a:r>
              </a:p>
            </p:txBody>
          </p:sp>
        </mc:Fallback>
      </mc:AlternateContent>
      <p:cxnSp>
        <p:nvCxnSpPr>
          <p:cNvPr id="42" name="曲线连接符 41"/>
          <p:cNvCxnSpPr>
            <a:stCxn id="33" idx="2"/>
            <a:endCxn id="40"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3" name="六边形 42">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7" name="矩形 56">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62" name="矩形 61">
            <a:extLst>
              <a:ext uri="{FF2B5EF4-FFF2-40B4-BE49-F238E27FC236}">
                <a16:creationId xmlns:a16="http://schemas.microsoft.com/office/drawing/2014/main" id="{9558D560-06BE-4261-B440-0B1317431285}"/>
              </a:ext>
            </a:extLst>
          </p:cNvPr>
          <p:cNvSpPr/>
          <p:nvPr/>
        </p:nvSpPr>
        <p:spPr>
          <a:xfrm>
            <a:off x="1965962" y="2665662"/>
            <a:ext cx="4473629" cy="2308324"/>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92D050"/>
                </a:solidFill>
                <a:cs typeface="Times New Roman" panose="02020603050405020304" pitchFamily="18" charset="0"/>
              </a:rPr>
              <a:t>  </a:t>
            </a:r>
            <a:r>
              <a:rPr lang="en-US" altLang="zh-CN" strike="dblStrike" dirty="0">
                <a:cs typeface="Times New Roman" panose="02020603050405020304" pitchFamily="18" charset="0"/>
              </a:rPr>
              <a:t>6:   </a:t>
            </a:r>
            <a:r>
              <a:rPr lang="en-US" altLang="zh-CN" strike="dblStrike" dirty="0" err="1">
                <a:cs typeface="Times New Roman" panose="02020603050405020304" pitchFamily="18" charset="0"/>
              </a:rPr>
              <a:t>words.unpersist</a:t>
            </a:r>
            <a:r>
              <a:rPr lang="en-US" altLang="zh-CN" strike="dblStrike" dirty="0">
                <a:cs typeface="Times New Roman" panose="02020603050405020304" pitchFamily="18" charset="0"/>
              </a:rPr>
              <a:t>()</a:t>
            </a:r>
          </a:p>
          <a:p>
            <a:r>
              <a:rPr lang="en-US" altLang="zh-CN" dirty="0">
                <a:solidFill>
                  <a:srgbClr val="92D050"/>
                </a:solidFill>
                <a:cs typeface="Times New Roman" panose="02020603050405020304" pitchFamily="18" charset="0"/>
              </a:rPr>
              <a:t>  </a:t>
            </a:r>
            <a:r>
              <a:rPr lang="en-US" altLang="zh-CN" dirty="0">
                <a:cs typeface="Times New Roman" panose="02020603050405020304" pitchFamily="18" charset="0"/>
              </a:rPr>
              <a:t>…</a:t>
            </a:r>
            <a:endParaRPr lang="en-US" altLang="zh-CN" dirty="0">
              <a:solidFill>
                <a:schemeClr val="bg1">
                  <a:lumMod val="85000"/>
                </a:schemeClr>
              </a:solidFill>
              <a:cs typeface="Times New Roman" panose="02020603050405020304" pitchFamily="18" charset="0"/>
            </a:endParaRPr>
          </a:p>
          <a:p>
            <a:r>
              <a:rPr lang="en-US" altLang="zh-CN" dirty="0">
                <a:solidFill>
                  <a:srgbClr val="FF0000"/>
                </a:solidFill>
                <a:cs typeface="Times New Roman" panose="02020603050405020304" pitchFamily="18" charset="0"/>
              </a:rPr>
              <a:t>20: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28</a:t>
            </a:fld>
            <a:endParaRPr lang="zh-CN" altLang="en-US"/>
          </a:p>
        </p:txBody>
      </p:sp>
      <p:sp>
        <p:nvSpPr>
          <p:cNvPr id="26" name="对话气泡: 圆角矩形 39">
            <a:extLst>
              <a:ext uri="{FF2B5EF4-FFF2-40B4-BE49-F238E27FC236}">
                <a16:creationId xmlns:a16="http://schemas.microsoft.com/office/drawing/2014/main" id="{680875DD-794E-4D2A-8F72-684D923D6815}"/>
              </a:ext>
            </a:extLst>
          </p:cNvPr>
          <p:cNvSpPr/>
          <p:nvPr/>
        </p:nvSpPr>
        <p:spPr bwMode="auto">
          <a:xfrm>
            <a:off x="9289078" y="3346715"/>
            <a:ext cx="1061702" cy="408623"/>
          </a:xfrm>
          <a:prstGeom prst="wedgeRoundRectCallout">
            <a:avLst>
              <a:gd name="adj1" fmla="val 10084"/>
              <a:gd name="adj2" fmla="val 101525"/>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lang="en-US" altLang="zh-CN" b="1" baseline="-25000" dirty="0">
                <a:solidFill>
                  <a:srgbClr val="FF0000"/>
                </a:solidFill>
                <a:latin typeface="Verdana" pitchFamily="34" charset="0"/>
                <a:ea typeface="楷体_GB2312" pitchFamily="49" charset="-122"/>
              </a:rPr>
              <a:t>3</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29" name="对话气泡: 圆角矩形 39">
            <a:extLst>
              <a:ext uri="{FF2B5EF4-FFF2-40B4-BE49-F238E27FC236}">
                <a16:creationId xmlns:a16="http://schemas.microsoft.com/office/drawing/2014/main" id="{680875DD-794E-4D2A-8F72-684D923D6815}"/>
              </a:ext>
            </a:extLst>
          </p:cNvPr>
          <p:cNvSpPr/>
          <p:nvPr/>
        </p:nvSpPr>
        <p:spPr bwMode="auto">
          <a:xfrm>
            <a:off x="10530845" y="3346715"/>
            <a:ext cx="1061702" cy="408623"/>
          </a:xfrm>
          <a:prstGeom prst="wedgeRoundRectCallout">
            <a:avLst>
              <a:gd name="adj1" fmla="val -32630"/>
              <a:gd name="adj2" fmla="val 10174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lang="en-US" altLang="zh-CN" b="1" baseline="-25000" dirty="0">
                <a:solidFill>
                  <a:srgbClr val="FF0000"/>
                </a:solidFill>
                <a:latin typeface="Verdana" pitchFamily="34" charset="0"/>
                <a:ea typeface="楷体_GB2312" pitchFamily="49" charset="-122"/>
              </a:rPr>
              <a:t>4</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25" name="左大括号 24">
            <a:extLst>
              <a:ext uri="{FF2B5EF4-FFF2-40B4-BE49-F238E27FC236}">
                <a16:creationId xmlns:a16="http://schemas.microsoft.com/office/drawing/2014/main" id="{D5261E46-C36E-41ED-A91E-72DD535A26F9}"/>
              </a:ext>
            </a:extLst>
          </p:cNvPr>
          <p:cNvSpPr/>
          <p:nvPr/>
        </p:nvSpPr>
        <p:spPr bwMode="auto">
          <a:xfrm rot="16200000">
            <a:off x="10177660" y="4061827"/>
            <a:ext cx="333224" cy="1203787"/>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2" name="文本框 31">
            <a:extLst>
              <a:ext uri="{FF2B5EF4-FFF2-40B4-BE49-F238E27FC236}">
                <a16:creationId xmlns:a16="http://schemas.microsoft.com/office/drawing/2014/main" id="{9DD5DDD2-E718-4E24-81A8-7E616B4F55FA}"/>
              </a:ext>
            </a:extLst>
          </p:cNvPr>
          <p:cNvSpPr txBox="1"/>
          <p:nvPr/>
        </p:nvSpPr>
        <p:spPr>
          <a:xfrm>
            <a:off x="9536851" y="4862533"/>
            <a:ext cx="1718937" cy="369332"/>
          </a:xfrm>
          <a:prstGeom prst="rect">
            <a:avLst/>
          </a:prstGeom>
          <a:noFill/>
        </p:spPr>
        <p:txBody>
          <a:bodyPr wrap="square" rtlCol="0">
            <a:spAutoFit/>
          </a:bodyPr>
          <a:lstStyle/>
          <a:p>
            <a:pPr algn="ctr"/>
            <a:r>
              <a:rPr lang="en-US" altLang="zh-CN" dirty="0">
                <a:solidFill>
                  <a:srgbClr val="FF0000"/>
                </a:solidFill>
              </a:rPr>
              <a:t>Don’t use </a:t>
            </a:r>
            <a:r>
              <a:rPr lang="en-US" altLang="zh-CN" b="1" i="1" dirty="0">
                <a:solidFill>
                  <a:srgbClr val="FF0000"/>
                </a:solidFill>
              </a:rPr>
              <a:t>words</a:t>
            </a:r>
            <a:endParaRPr lang="zh-CN" altLang="en-US" b="1" i="1" dirty="0">
              <a:solidFill>
                <a:srgbClr val="FF0000"/>
              </a:solidFill>
            </a:endParaRPr>
          </a:p>
        </p:txBody>
      </p:sp>
      <mc:AlternateContent xmlns:mc="http://schemas.openxmlformats.org/markup-compatibility/2006" xmlns:a14="http://schemas.microsoft.com/office/drawing/2010/main">
        <mc:Choice Requires="a14">
          <p:sp>
            <p:nvSpPr>
              <p:cNvPr id="36" name="椭圆 35">
                <a:extLst>
                  <a:ext uri="{FF2B5EF4-FFF2-40B4-BE49-F238E27FC236}">
                    <a16:creationId xmlns:a16="http://schemas.microsoft.com/office/drawing/2014/main" id="{79F3E3E3-7A7A-477A-89DC-239BF2E67A1A}"/>
                  </a:ext>
                </a:extLst>
              </p:cNvPr>
              <p:cNvSpPr/>
              <p:nvPr/>
            </p:nvSpPr>
            <p:spPr>
              <a:xfrm>
                <a:off x="962377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36" name="椭圆 35">
                <a:extLst>
                  <a:ext uri="{FF2B5EF4-FFF2-40B4-BE49-F238E27FC236}">
                    <a16:creationId xmlns:a16="http://schemas.microsoft.com/office/drawing/2014/main" id="{79F3E3E3-7A7A-477A-89DC-239BF2E67A1A}"/>
                  </a:ext>
                </a:extLst>
              </p:cNvPr>
              <p:cNvSpPr>
                <a:spLocks noRot="1" noChangeAspect="1" noMove="1" noResize="1" noEditPoints="1" noAdjustHandles="1" noChangeArrowheads="1" noChangeShapeType="1" noTextEdit="1"/>
              </p:cNvSpPr>
              <p:nvPr/>
            </p:nvSpPr>
            <p:spPr>
              <a:xfrm>
                <a:off x="9623772" y="4017078"/>
                <a:ext cx="544019"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椭圆 40">
                <a:extLst>
                  <a:ext uri="{FF2B5EF4-FFF2-40B4-BE49-F238E27FC236}">
                    <a16:creationId xmlns:a16="http://schemas.microsoft.com/office/drawing/2014/main" id="{ACCC51F0-42C7-4C77-8F44-B195E8EE1EBE}"/>
                  </a:ext>
                </a:extLst>
              </p:cNvPr>
              <p:cNvSpPr/>
              <p:nvPr/>
            </p:nvSpPr>
            <p:spPr>
              <a:xfrm>
                <a:off x="10514862" y="401707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4</m:t>
                          </m:r>
                        </m:sub>
                      </m:sSub>
                    </m:oMath>
                  </m:oMathPara>
                </a14:m>
                <a:endParaRPr lang="zh-CN" altLang="en-US" i="1" dirty="0">
                  <a:solidFill>
                    <a:schemeClr val="tx1"/>
                  </a:solidFill>
                </a:endParaRPr>
              </a:p>
            </p:txBody>
          </p:sp>
        </mc:Choice>
        <mc:Fallback xmlns="">
          <p:sp>
            <p:nvSpPr>
              <p:cNvPr id="41" name="椭圆 40">
                <a:extLst>
                  <a:ext uri="{FF2B5EF4-FFF2-40B4-BE49-F238E27FC236}">
                    <a16:creationId xmlns:a16="http://schemas.microsoft.com/office/drawing/2014/main" id="{ACCC51F0-42C7-4C77-8F44-B195E8EE1EBE}"/>
                  </a:ext>
                </a:extLst>
              </p:cNvPr>
              <p:cNvSpPr>
                <a:spLocks noRot="1" noChangeAspect="1" noMove="1" noResize="1" noEditPoints="1" noAdjustHandles="1" noChangeArrowheads="1" noChangeShapeType="1" noTextEdit="1"/>
              </p:cNvSpPr>
              <p:nvPr/>
            </p:nvSpPr>
            <p:spPr>
              <a:xfrm>
                <a:off x="10514862" y="4017078"/>
                <a:ext cx="544019" cy="415630"/>
              </a:xfrm>
              <a:prstGeom prst="ellipse">
                <a:avLst/>
              </a:prstGeom>
              <a:blipFill>
                <a:blip r:embed="rId6"/>
                <a:stretch>
                  <a:fillRect/>
                </a:stretch>
              </a:blipFill>
              <a:ln w="19050">
                <a:solidFill>
                  <a:schemeClr val="tx1"/>
                </a:solidFill>
              </a:ln>
            </p:spPr>
            <p:txBody>
              <a:bodyPr/>
              <a:lstStyle/>
              <a:p>
                <a:r>
                  <a:rPr lang="zh-CN" altLang="en-US">
                    <a:noFill/>
                  </a:rPr>
                  <a:t> </a:t>
                </a:r>
              </a:p>
            </p:txBody>
          </p:sp>
        </mc:Fallback>
      </mc:AlternateContent>
    </p:spTree>
    <p:extLst>
      <p:ext uri="{BB962C8B-B14F-4D97-AF65-F5344CB8AC3E}">
        <p14:creationId xmlns:p14="http://schemas.microsoft.com/office/powerpoint/2010/main" val="1513704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animBg="1"/>
      <p:bldP spid="25" grpId="0" animBg="1"/>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Pattern 6: Lagging unpersist</a:t>
            </a:r>
            <a:endParaRPr lang="zh-CN" altLang="en-US" dirty="0"/>
          </a:p>
        </p:txBody>
      </p:sp>
      <p:sp>
        <p:nvSpPr>
          <p:cNvPr id="3" name="内容占位符 2"/>
          <p:cNvSpPr>
            <a:spLocks noGrp="1"/>
          </p:cNvSpPr>
          <p:nvPr>
            <p:ph idx="1"/>
          </p:nvPr>
        </p:nvSpPr>
        <p:spPr/>
        <p:txBody>
          <a:bodyPr/>
          <a:lstStyle/>
          <a:p>
            <a:r>
              <a:rPr lang="en-US" altLang="zh-CN" b="0" dirty="0"/>
              <a:t>If a persisted RDD is not used any more, it should be released timely.</a:t>
            </a:r>
          </a:p>
          <a:p>
            <a:r>
              <a:rPr lang="en-US" altLang="zh-CN" b="0" dirty="0"/>
              <a:t>If a persisted </a:t>
            </a:r>
            <a:r>
              <a:rPr lang="en-US" altLang="zh-CN" b="0" dirty="0" err="1"/>
              <a:t>RDD</a:t>
            </a:r>
            <a:r>
              <a:rPr lang="en-US" altLang="zh-CN" b="0" dirty="0"/>
              <a:t> is not released timely, a lagging unpersist bug occurs.</a:t>
            </a:r>
          </a:p>
        </p:txBody>
      </p:sp>
      <p:sp>
        <p:nvSpPr>
          <p:cNvPr id="27"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3"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4" name="连接符: 曲线 25">
            <a:extLst>
              <a:ext uri="{FF2B5EF4-FFF2-40B4-BE49-F238E27FC236}">
                <a16:creationId xmlns:a16="http://schemas.microsoft.com/office/drawing/2014/main" id="{F60BAC4A-082A-4887-B746-60029998ED6B}"/>
              </a:ext>
            </a:extLst>
          </p:cNvPr>
          <p:cNvCxnSpPr>
            <a:cxnSpLocks/>
            <a:stCxn id="27" idx="2"/>
            <a:endCxn id="33"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35" name="组合 34"/>
          <p:cNvGrpSpPr/>
          <p:nvPr/>
        </p:nvGrpSpPr>
        <p:grpSpPr>
          <a:xfrm>
            <a:off x="7397732" y="4020995"/>
            <a:ext cx="924372" cy="659784"/>
            <a:chOff x="7839086" y="4010916"/>
            <a:chExt cx="924372" cy="659784"/>
          </a:xfrm>
        </p:grpSpPr>
        <p:sp>
          <p:nvSpPr>
            <p:cNvPr id="37" name="矩形 36">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8" name="椭圆 37">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8" name="椭圆 37">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9" name="曲线连接符 38"/>
          <p:cNvCxnSpPr>
            <a:stCxn id="33" idx="2"/>
            <a:endCxn id="38"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0" name="椭圆 39">
                <a:extLst>
                  <a:ext uri="{FF2B5EF4-FFF2-40B4-BE49-F238E27FC236}">
                    <a16:creationId xmlns:a16="http://schemas.microsoft.com/office/drawing/2014/main" id="{1B89059A-13E6-45F8-B952-9F8AC280D2D6}"/>
                  </a:ext>
                </a:extLst>
              </p:cNvPr>
              <p:cNvSpPr/>
              <p:nvPr/>
            </p:nvSpPr>
            <p:spPr>
              <a:xfrm>
                <a:off x="8543425" y="4020995"/>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40" name="椭圆 39">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543425" y="4020995"/>
                <a:ext cx="544019" cy="415630"/>
              </a:xfrm>
              <a:prstGeom prst="ellipse">
                <a:avLst/>
              </a:prstGeom>
              <a:blipFill rotWithShape="0">
                <a:blip r:embed="rId4"/>
                <a:stretch>
                  <a:fillRect/>
                </a:stretch>
              </a:blipFill>
              <a:ln w="19050">
                <a:solidFill>
                  <a:schemeClr val="tx1"/>
                </a:solidFill>
                <a:prstDash val="lgDash"/>
              </a:ln>
            </p:spPr>
            <p:txBody>
              <a:bodyPr/>
              <a:lstStyle/>
              <a:p>
                <a:r>
                  <a:rPr lang="zh-CN" altLang="en-US">
                    <a:noFill/>
                  </a:rPr>
                  <a:t> </a:t>
                </a:r>
              </a:p>
            </p:txBody>
          </p:sp>
        </mc:Fallback>
      </mc:AlternateContent>
      <p:cxnSp>
        <p:nvCxnSpPr>
          <p:cNvPr id="42" name="曲线连接符 41"/>
          <p:cNvCxnSpPr>
            <a:stCxn id="33" idx="2"/>
            <a:endCxn id="40"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3" name="六边形 42">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7" name="矩形 56">
            <a:extLst>
              <a:ext uri="{FF2B5EF4-FFF2-40B4-BE49-F238E27FC236}">
                <a16:creationId xmlns:a16="http://schemas.microsoft.com/office/drawing/2014/main" id="{CFF630A8-3DDF-43C8-8EAE-5A5C3C474C1F}"/>
              </a:ext>
            </a:extLst>
          </p:cNvPr>
          <p:cNvSpPr/>
          <p:nvPr/>
        </p:nvSpPr>
        <p:spPr>
          <a:xfrm>
            <a:off x="8322104" y="434389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sp>
        <p:nvSpPr>
          <p:cNvPr id="62" name="矩形 61">
            <a:extLst>
              <a:ext uri="{FF2B5EF4-FFF2-40B4-BE49-F238E27FC236}">
                <a16:creationId xmlns:a16="http://schemas.microsoft.com/office/drawing/2014/main" id="{9558D560-06BE-4261-B440-0B1317431285}"/>
              </a:ext>
            </a:extLst>
          </p:cNvPr>
          <p:cNvSpPr/>
          <p:nvPr/>
        </p:nvSpPr>
        <p:spPr>
          <a:xfrm>
            <a:off x="1965962" y="2665662"/>
            <a:ext cx="4473629" cy="2308324"/>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words.take</a:t>
            </a:r>
            <a:r>
              <a:rPr lang="en-US" altLang="zh-CN" dirty="0">
                <a:cs typeface="Times New Roman" panose="02020603050405020304" pitchFamily="18" charset="0"/>
              </a:rPr>
              <a:t>(10)</a:t>
            </a:r>
          </a:p>
          <a:p>
            <a:r>
              <a:rPr lang="en-US" altLang="zh-CN" dirty="0">
                <a:solidFill>
                  <a:srgbClr val="92D050"/>
                </a:solidFill>
                <a:cs typeface="Times New Roman" panose="02020603050405020304" pitchFamily="18" charset="0"/>
              </a:rPr>
              <a:t>  </a:t>
            </a:r>
            <a:r>
              <a:rPr lang="en-US" altLang="zh-CN" strike="dblStrike" dirty="0">
                <a:cs typeface="Times New Roman" panose="02020603050405020304" pitchFamily="18" charset="0"/>
              </a:rPr>
              <a:t>6:   </a:t>
            </a:r>
            <a:r>
              <a:rPr lang="en-US" altLang="zh-CN" strike="dblStrike" dirty="0" err="1">
                <a:cs typeface="Times New Roman" panose="02020603050405020304" pitchFamily="18" charset="0"/>
              </a:rPr>
              <a:t>words.unpersist</a:t>
            </a:r>
            <a:r>
              <a:rPr lang="en-US" altLang="zh-CN" strike="dblStrike" dirty="0">
                <a:cs typeface="Times New Roman" panose="02020603050405020304" pitchFamily="18" charset="0"/>
              </a:rPr>
              <a:t>()</a:t>
            </a:r>
          </a:p>
          <a:p>
            <a:r>
              <a:rPr lang="en-US" altLang="zh-CN" dirty="0">
                <a:solidFill>
                  <a:srgbClr val="92D050"/>
                </a:solidFill>
                <a:cs typeface="Times New Roman" panose="02020603050405020304" pitchFamily="18" charset="0"/>
              </a:rPr>
              <a:t>  </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20: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endParaRPr lang="en-US" altLang="zh-CN" dirty="0">
              <a:solidFill>
                <a:schemeClr val="bg1">
                  <a:lumMod val="85000"/>
                </a:schemeClr>
              </a:solidFill>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29</a:t>
            </a:fld>
            <a:endParaRPr lang="zh-CN" altLang="en-US"/>
          </a:p>
        </p:txBody>
      </p:sp>
      <p:sp>
        <p:nvSpPr>
          <p:cNvPr id="25" name="矩形: 圆角 21">
            <a:extLst>
              <a:ext uri="{FF2B5EF4-FFF2-40B4-BE49-F238E27FC236}">
                <a16:creationId xmlns:a16="http://schemas.microsoft.com/office/drawing/2014/main" id="{AA3D8196-FB3E-4258-B2BE-249E0401EDA7}"/>
              </a:ext>
            </a:extLst>
          </p:cNvPr>
          <p:cNvSpPr/>
          <p:nvPr/>
        </p:nvSpPr>
        <p:spPr bwMode="auto">
          <a:xfrm>
            <a:off x="4222132" y="5553387"/>
            <a:ext cx="3624408"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Memory waste!</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grpSp>
        <p:nvGrpSpPr>
          <p:cNvPr id="22" name="组合 21"/>
          <p:cNvGrpSpPr/>
          <p:nvPr/>
        </p:nvGrpSpPr>
        <p:grpSpPr>
          <a:xfrm>
            <a:off x="7751563" y="3231686"/>
            <a:ext cx="155674" cy="232673"/>
            <a:chOff x="9450117" y="4678780"/>
            <a:chExt cx="155674" cy="232673"/>
          </a:xfrm>
        </p:grpSpPr>
        <p:cxnSp>
          <p:nvCxnSpPr>
            <p:cNvPr id="23" name="直接连接符 22">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左大括号 25">
            <a:extLst>
              <a:ext uri="{FF2B5EF4-FFF2-40B4-BE49-F238E27FC236}">
                <a16:creationId xmlns:a16="http://schemas.microsoft.com/office/drawing/2014/main" id="{A1BB7F3A-2649-429B-8810-19B4A5941EC4}"/>
              </a:ext>
            </a:extLst>
          </p:cNvPr>
          <p:cNvSpPr/>
          <p:nvPr/>
        </p:nvSpPr>
        <p:spPr bwMode="auto">
          <a:xfrm rot="16200000">
            <a:off x="10177660" y="4061827"/>
            <a:ext cx="333224" cy="1203787"/>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0" name="文本框 29">
            <a:extLst>
              <a:ext uri="{FF2B5EF4-FFF2-40B4-BE49-F238E27FC236}">
                <a16:creationId xmlns:a16="http://schemas.microsoft.com/office/drawing/2014/main" id="{DA52D1E6-E00D-4DFC-BEE4-15279014C36B}"/>
              </a:ext>
            </a:extLst>
          </p:cNvPr>
          <p:cNvSpPr txBox="1"/>
          <p:nvPr/>
        </p:nvSpPr>
        <p:spPr>
          <a:xfrm>
            <a:off x="9536851" y="4862533"/>
            <a:ext cx="1718937" cy="369332"/>
          </a:xfrm>
          <a:prstGeom prst="rect">
            <a:avLst/>
          </a:prstGeom>
          <a:noFill/>
        </p:spPr>
        <p:txBody>
          <a:bodyPr wrap="square" rtlCol="0">
            <a:spAutoFit/>
          </a:bodyPr>
          <a:lstStyle/>
          <a:p>
            <a:pPr algn="ctr"/>
            <a:r>
              <a:rPr lang="en-US" altLang="zh-CN" dirty="0">
                <a:solidFill>
                  <a:srgbClr val="FF0000"/>
                </a:solidFill>
              </a:rPr>
              <a:t>Don’t use </a:t>
            </a:r>
            <a:r>
              <a:rPr lang="en-US" altLang="zh-CN" b="1" i="1" dirty="0">
                <a:solidFill>
                  <a:srgbClr val="FF0000"/>
                </a:solidFill>
              </a:rPr>
              <a:t>words</a:t>
            </a:r>
            <a:endParaRPr lang="zh-CN" altLang="en-US" b="1" i="1" dirty="0">
              <a:solidFill>
                <a:srgbClr val="FF0000"/>
              </a:solidFill>
            </a:endParaRPr>
          </a:p>
        </p:txBody>
      </p:sp>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00CC4C10-2D06-4EF2-83D9-D3C1DCF750A9}"/>
                  </a:ext>
                </a:extLst>
              </p:cNvPr>
              <p:cNvSpPr/>
              <p:nvPr/>
            </p:nvSpPr>
            <p:spPr>
              <a:xfrm>
                <a:off x="9623772" y="4017078"/>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31" name="椭圆 30">
                <a:extLst>
                  <a:ext uri="{FF2B5EF4-FFF2-40B4-BE49-F238E27FC236}">
                    <a16:creationId xmlns:a16="http://schemas.microsoft.com/office/drawing/2014/main" id="{00CC4C10-2D06-4EF2-83D9-D3C1DCF750A9}"/>
                  </a:ext>
                </a:extLst>
              </p:cNvPr>
              <p:cNvSpPr>
                <a:spLocks noRot="1" noChangeAspect="1" noMove="1" noResize="1" noEditPoints="1" noAdjustHandles="1" noChangeArrowheads="1" noChangeShapeType="1" noTextEdit="1"/>
              </p:cNvSpPr>
              <p:nvPr/>
            </p:nvSpPr>
            <p:spPr>
              <a:xfrm>
                <a:off x="9623772" y="4017078"/>
                <a:ext cx="544019" cy="415630"/>
              </a:xfrm>
              <a:prstGeom prst="ellipse">
                <a:avLst/>
              </a:prstGeom>
              <a:blipFill>
                <a:blip r:embed="rId5"/>
                <a:stretch>
                  <a:fillRect/>
                </a:stretch>
              </a:blipFill>
              <a:ln w="19050">
                <a:solidFill>
                  <a:schemeClr val="tx1"/>
                </a:solidFill>
                <a:prstDash val="lgDash"/>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028745D5-E140-41CA-B6B3-4898D1712911}"/>
                  </a:ext>
                </a:extLst>
              </p:cNvPr>
              <p:cNvSpPr/>
              <p:nvPr/>
            </p:nvSpPr>
            <p:spPr>
              <a:xfrm>
                <a:off x="10514862" y="4017078"/>
                <a:ext cx="544019" cy="415630"/>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4</m:t>
                          </m:r>
                        </m:sub>
                      </m:sSub>
                    </m:oMath>
                  </m:oMathPara>
                </a14:m>
                <a:endParaRPr lang="zh-CN" altLang="en-US" i="1" dirty="0">
                  <a:solidFill>
                    <a:schemeClr val="tx1"/>
                  </a:solidFill>
                </a:endParaRPr>
              </a:p>
            </p:txBody>
          </p:sp>
        </mc:Choice>
        <mc:Fallback xmlns="">
          <p:sp>
            <p:nvSpPr>
              <p:cNvPr id="32" name="椭圆 31">
                <a:extLst>
                  <a:ext uri="{FF2B5EF4-FFF2-40B4-BE49-F238E27FC236}">
                    <a16:creationId xmlns:a16="http://schemas.microsoft.com/office/drawing/2014/main" id="{028745D5-E140-41CA-B6B3-4898D1712911}"/>
                  </a:ext>
                </a:extLst>
              </p:cNvPr>
              <p:cNvSpPr>
                <a:spLocks noRot="1" noChangeAspect="1" noMove="1" noResize="1" noEditPoints="1" noAdjustHandles="1" noChangeArrowheads="1" noChangeShapeType="1" noTextEdit="1"/>
              </p:cNvSpPr>
              <p:nvPr/>
            </p:nvSpPr>
            <p:spPr>
              <a:xfrm>
                <a:off x="10514862" y="4017078"/>
                <a:ext cx="544019" cy="415630"/>
              </a:xfrm>
              <a:prstGeom prst="ellipse">
                <a:avLst/>
              </a:prstGeom>
              <a:blipFill>
                <a:blip r:embed="rId6"/>
                <a:stretch>
                  <a:fillRect/>
                </a:stretch>
              </a:blipFill>
              <a:ln w="19050">
                <a:solidFill>
                  <a:schemeClr val="tx1"/>
                </a:solidFill>
                <a:prstDash val="lgDash"/>
              </a:ln>
            </p:spPr>
            <p:txBody>
              <a:bodyPr/>
              <a:lstStyle/>
              <a:p>
                <a:r>
                  <a:rPr lang="zh-CN" altLang="en-US">
                    <a:noFill/>
                  </a:rPr>
                  <a:t> </a:t>
                </a:r>
              </a:p>
            </p:txBody>
          </p:sp>
        </mc:Fallback>
      </mc:AlternateContent>
    </p:spTree>
    <p:extLst>
      <p:ext uri="{BB962C8B-B14F-4D97-AF65-F5344CB8AC3E}">
        <p14:creationId xmlns:p14="http://schemas.microsoft.com/office/powerpoint/2010/main" val="21552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programming model: RDD</a:t>
            </a:r>
            <a:endParaRPr lang="zh-CN" altLang="en-US" dirty="0"/>
          </a:p>
        </p:txBody>
      </p:sp>
      <p:sp>
        <p:nvSpPr>
          <p:cNvPr id="3" name="内容占位符 2"/>
          <p:cNvSpPr>
            <a:spLocks noGrp="1"/>
          </p:cNvSpPr>
          <p:nvPr>
            <p:ph idx="1"/>
          </p:nvPr>
        </p:nvSpPr>
        <p:spPr/>
        <p:txBody>
          <a:bodyPr/>
          <a:lstStyle/>
          <a:p>
            <a:r>
              <a:rPr lang="en-US" altLang="zh-CN" b="0" dirty="0"/>
              <a:t>Spark utilizes the abstraction of Resilient Distributed Dataset (RDD) </a:t>
            </a:r>
            <a:br>
              <a:rPr lang="en-US" altLang="zh-CN" b="0" dirty="0"/>
            </a:br>
            <a:r>
              <a:rPr lang="en-US" altLang="zh-CN" b="0" dirty="0"/>
              <a:t>to store and retrieve data.</a:t>
            </a:r>
            <a:endParaRPr lang="zh-CN" altLang="en-US" b="0" dirty="0"/>
          </a:p>
        </p:txBody>
      </p:sp>
      <p:sp>
        <p:nvSpPr>
          <p:cNvPr id="4" name="矩形 3">
            <a:extLst>
              <a:ext uri="{FF2B5EF4-FFF2-40B4-BE49-F238E27FC236}">
                <a16:creationId xmlns:a16="http://schemas.microsoft.com/office/drawing/2014/main" id="{9558D560-06BE-4261-B440-0B1317431285}"/>
              </a:ext>
            </a:extLst>
          </p:cNvPr>
          <p:cNvSpPr/>
          <p:nvPr/>
        </p:nvSpPr>
        <p:spPr>
          <a:xfrm>
            <a:off x="1965962" y="2665662"/>
            <a:ext cx="4473629" cy="1200329"/>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solidFill>
                  <a:schemeClr val="bg1">
                    <a:lumMod val="85000"/>
                  </a:schemeClr>
                </a:solidFill>
                <a:cs typeface="Arial" panose="020B0604020202020204" pitchFamily="34" charset="0"/>
              </a:rPr>
              <a:t>  2:</a:t>
            </a:r>
            <a:r>
              <a:rPr lang="zh-CN" altLang="en-US" dirty="0">
                <a:solidFill>
                  <a:schemeClr val="bg1">
                    <a:lumMod val="85000"/>
                  </a:schemeClr>
                </a:solidFill>
                <a:cs typeface="Arial" panose="020B0604020202020204" pitchFamily="34" charset="0"/>
              </a:rPr>
              <a:t>   </a:t>
            </a:r>
            <a:r>
              <a:rPr lang="en-US" altLang="zh-CN" dirty="0" err="1">
                <a:solidFill>
                  <a:schemeClr val="bg1">
                    <a:lumMod val="85000"/>
                  </a:schemeClr>
                </a:solidFill>
                <a:cs typeface="Times New Roman" panose="02020603050405020304" pitchFamily="18" charset="0"/>
              </a:rPr>
              <a:t>val</a:t>
            </a:r>
            <a:r>
              <a:rPr lang="en-US" altLang="zh-CN" dirty="0">
                <a:solidFill>
                  <a:schemeClr val="bg1">
                    <a:lumMod val="85000"/>
                  </a:schemeClr>
                </a:solidFill>
                <a:cs typeface="Times New Roman" panose="02020603050405020304" pitchFamily="18" charset="0"/>
              </a:rPr>
              <a:t> words = </a:t>
            </a:r>
            <a:r>
              <a:rPr lang="en-US" altLang="zh-CN" dirty="0" err="1">
                <a:solidFill>
                  <a:schemeClr val="bg1">
                    <a:lumMod val="85000"/>
                  </a:schemeClr>
                </a:solidFill>
                <a:cs typeface="Times New Roman" panose="02020603050405020304" pitchFamily="18" charset="0"/>
              </a:rPr>
              <a:t>data.flatMap</a:t>
            </a:r>
            <a:r>
              <a:rPr lang="en-US" altLang="zh-CN" dirty="0">
                <a:solidFill>
                  <a:schemeClr val="bg1">
                    <a:lumMod val="85000"/>
                  </a:schemeClr>
                </a:solidFill>
                <a:cs typeface="Times New Roman" panose="02020603050405020304" pitchFamily="18" charset="0"/>
              </a:rPr>
              <a:t>(x=&gt;</a:t>
            </a:r>
            <a:r>
              <a:rPr lang="en-US" altLang="zh-CN" dirty="0" err="1">
                <a:solidFill>
                  <a:schemeClr val="bg1">
                    <a:lumMod val="85000"/>
                  </a:schemeClr>
                </a:solidFill>
                <a:cs typeface="Times New Roman" panose="02020603050405020304" pitchFamily="18" charset="0"/>
              </a:rPr>
              <a:t>x.split</a:t>
            </a:r>
            <a:r>
              <a:rPr lang="en-US" altLang="zh-CN" dirty="0">
                <a:solidFill>
                  <a:schemeClr val="bg1">
                    <a:lumMod val="85000"/>
                  </a:schemeClr>
                </a:solidFill>
                <a:cs typeface="Times New Roman" panose="02020603050405020304" pitchFamily="18" charset="0"/>
              </a:rPr>
              <a:t>(“ ”))</a:t>
            </a:r>
          </a:p>
          <a:p>
            <a:r>
              <a:rPr lang="en-US" altLang="zh-CN" dirty="0">
                <a:solidFill>
                  <a:schemeClr val="bg1">
                    <a:lumMod val="85000"/>
                  </a:schemeClr>
                </a:solidFill>
                <a:cs typeface="Times New Roman" panose="02020603050405020304" pitchFamily="18" charset="0"/>
              </a:rPr>
              <a:t>  3:   </a:t>
            </a:r>
            <a:r>
              <a:rPr lang="en-US" altLang="zh-CN" dirty="0" err="1">
                <a:solidFill>
                  <a:schemeClr val="bg1">
                    <a:lumMod val="85000"/>
                  </a:schemeClr>
                </a:solidFill>
                <a:cs typeface="Times New Roman" panose="02020603050405020304" pitchFamily="18" charset="0"/>
              </a:rPr>
              <a:t>words.count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4: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2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7" name="对话气泡: 圆角矩形 6">
            <a:extLst>
              <a:ext uri="{FF2B5EF4-FFF2-40B4-BE49-F238E27FC236}">
                <a16:creationId xmlns:a16="http://schemas.microsoft.com/office/drawing/2014/main" id="{91FEC2E6-3B3F-4388-8489-D812A40C0B1B}"/>
              </a:ext>
            </a:extLst>
          </p:cNvPr>
          <p:cNvSpPr/>
          <p:nvPr/>
        </p:nvSpPr>
        <p:spPr bwMode="auto">
          <a:xfrm>
            <a:off x="9028909" y="2418915"/>
            <a:ext cx="816132" cy="408623"/>
          </a:xfrm>
          <a:prstGeom prst="wedgeRoundRectCallout">
            <a:avLst>
              <a:gd name="adj1" fmla="val -83791"/>
              <a:gd name="adj2" fmla="val 48426"/>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err="1">
                <a:ln>
                  <a:noFill/>
                </a:ln>
                <a:solidFill>
                  <a:srgbClr val="FF0000"/>
                </a:solidFill>
                <a:effectLst/>
                <a:latin typeface="Verdana" pitchFamily="34" charset="0"/>
                <a:ea typeface="楷体_GB2312" pitchFamily="49" charset="-122"/>
              </a:rPr>
              <a:t>RDD</a:t>
            </a:r>
            <a:endParaRPr kumimoji="0" lang="zh-CN" altLang="en-US" sz="1800" b="1" i="0" u="none" strike="noStrike" cap="none" normalizeH="0" baseline="0" dirty="0">
              <a:ln>
                <a:noFill/>
              </a:ln>
              <a:solidFill>
                <a:srgbClr val="FF0000"/>
              </a:solidFill>
              <a:effectLst/>
              <a:latin typeface="Verdana" pitchFamily="34" charset="0"/>
              <a:ea typeface="楷体_GB2312" pitchFamily="49" charset="-122"/>
            </a:endParaRPr>
          </a:p>
        </p:txBody>
      </p:sp>
      <p:sp>
        <p:nvSpPr>
          <p:cNvPr id="5" name="灯片编号占位符 4"/>
          <p:cNvSpPr>
            <a:spLocks noGrp="1"/>
          </p:cNvSpPr>
          <p:nvPr>
            <p:ph type="sldNum" sz="quarter" idx="10"/>
          </p:nvPr>
        </p:nvSpPr>
        <p:spPr/>
        <p:txBody>
          <a:bodyPr/>
          <a:lstStyle/>
          <a:p>
            <a:fld id="{02D3A351-36E5-4097-BD79-2998822781C0}" type="slidenum">
              <a:rPr lang="zh-CN" altLang="en-US" smtClean="0"/>
              <a:t>3</a:t>
            </a:fld>
            <a:endParaRPr lang="zh-CN" altLang="en-US"/>
          </a:p>
        </p:txBody>
      </p:sp>
    </p:spTree>
    <p:extLst>
      <p:ext uri="{BB962C8B-B14F-4D97-AF65-F5344CB8AC3E}">
        <p14:creationId xmlns:p14="http://schemas.microsoft.com/office/powerpoint/2010/main" val="8843497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Cache-related bugs</a:t>
            </a:r>
            <a:endParaRPr lang="zh-CN" altLang="en-US" dirty="0"/>
          </a:p>
        </p:txBody>
      </p:sp>
      <p:sp>
        <p:nvSpPr>
          <p:cNvPr id="3" name="内容占位符 2"/>
          <p:cNvSpPr>
            <a:spLocks noGrp="1"/>
          </p:cNvSpPr>
          <p:nvPr>
            <p:ph idx="1"/>
          </p:nvPr>
        </p:nvSpPr>
        <p:spPr>
          <a:xfrm>
            <a:off x="755651" y="1077914"/>
            <a:ext cx="10668000" cy="960329"/>
          </a:xfrm>
        </p:spPr>
        <p:txBody>
          <a:bodyPr/>
          <a:lstStyle/>
          <a:p>
            <a:r>
              <a:rPr lang="en-US" altLang="zh-CN" b="0" dirty="0"/>
              <a:t>Six bug patterns related to cache-related APIs in Spark.</a:t>
            </a:r>
            <a:endParaRPr lang="en-US" altLang="zh-CN" dirty="0"/>
          </a:p>
        </p:txBody>
      </p:sp>
      <p:sp>
        <p:nvSpPr>
          <p:cNvPr id="11" name="文本框 10"/>
          <p:cNvSpPr txBox="1"/>
          <p:nvPr/>
        </p:nvSpPr>
        <p:spPr>
          <a:xfrm>
            <a:off x="1335008" y="1963649"/>
            <a:ext cx="2340000" cy="399600"/>
          </a:xfrm>
          <a:prstGeom prst="rect">
            <a:avLst/>
          </a:prstGeom>
          <a:noFill/>
        </p:spPr>
        <p:txBody>
          <a:bodyPr wrap="square" rtlCol="0">
            <a:spAutoFit/>
          </a:bodyPr>
          <a:lstStyle/>
          <a:p>
            <a:r>
              <a:rPr lang="en-US" altLang="zh-CN" sz="2000" dirty="0"/>
              <a:t>Missing persist</a:t>
            </a:r>
            <a:endParaRPr lang="zh-CN" altLang="en-US" sz="2000" dirty="0"/>
          </a:p>
        </p:txBody>
      </p:sp>
      <p:sp>
        <p:nvSpPr>
          <p:cNvPr id="12" name="文本框 11"/>
          <p:cNvSpPr txBox="1"/>
          <p:nvPr/>
        </p:nvSpPr>
        <p:spPr>
          <a:xfrm>
            <a:off x="1335008" y="4012886"/>
            <a:ext cx="2340000" cy="399600"/>
          </a:xfrm>
          <a:prstGeom prst="rect">
            <a:avLst/>
          </a:prstGeom>
          <a:noFill/>
        </p:spPr>
        <p:txBody>
          <a:bodyPr wrap="square" rtlCol="0">
            <a:spAutoFit/>
          </a:bodyPr>
          <a:lstStyle/>
          <a:p>
            <a:r>
              <a:rPr lang="en-US" altLang="zh-CN" sz="2000" dirty="0"/>
              <a:t>Unnecessary persist</a:t>
            </a:r>
            <a:endParaRPr lang="zh-CN" altLang="en-US" sz="2000" dirty="0"/>
          </a:p>
        </p:txBody>
      </p:sp>
      <p:sp>
        <p:nvSpPr>
          <p:cNvPr id="13" name="文本框 12"/>
          <p:cNvSpPr txBox="1"/>
          <p:nvPr/>
        </p:nvSpPr>
        <p:spPr>
          <a:xfrm>
            <a:off x="1335008" y="4583994"/>
            <a:ext cx="2340000" cy="399600"/>
          </a:xfrm>
          <a:prstGeom prst="rect">
            <a:avLst/>
          </a:prstGeom>
          <a:noFill/>
        </p:spPr>
        <p:txBody>
          <a:bodyPr wrap="square" rtlCol="0">
            <a:spAutoFit/>
          </a:bodyPr>
          <a:lstStyle/>
          <a:p>
            <a:r>
              <a:rPr lang="en-US" altLang="zh-CN" sz="2000" dirty="0"/>
              <a:t>Missing </a:t>
            </a:r>
            <a:r>
              <a:rPr lang="en-US" altLang="zh-CN" sz="2000" dirty="0" err="1"/>
              <a:t>unpersist</a:t>
            </a:r>
            <a:endParaRPr lang="zh-CN" altLang="en-US" sz="2000" dirty="0"/>
          </a:p>
        </p:txBody>
      </p:sp>
      <p:sp>
        <p:nvSpPr>
          <p:cNvPr id="14" name="文本框 13"/>
          <p:cNvSpPr txBox="1"/>
          <p:nvPr/>
        </p:nvSpPr>
        <p:spPr>
          <a:xfrm>
            <a:off x="1335008" y="2534757"/>
            <a:ext cx="2340000" cy="399600"/>
          </a:xfrm>
          <a:prstGeom prst="rect">
            <a:avLst/>
          </a:prstGeom>
          <a:noFill/>
        </p:spPr>
        <p:txBody>
          <a:bodyPr wrap="square" rtlCol="0">
            <a:spAutoFit/>
          </a:bodyPr>
          <a:lstStyle/>
          <a:p>
            <a:r>
              <a:rPr lang="en-US" altLang="zh-CN" sz="2000" dirty="0"/>
              <a:t>Lagging persist</a:t>
            </a:r>
            <a:endParaRPr lang="zh-CN" altLang="en-US" sz="2000" dirty="0"/>
          </a:p>
        </p:txBody>
      </p:sp>
      <p:sp>
        <p:nvSpPr>
          <p:cNvPr id="15" name="文本框 14"/>
          <p:cNvSpPr txBox="1"/>
          <p:nvPr/>
        </p:nvSpPr>
        <p:spPr>
          <a:xfrm>
            <a:off x="1335008" y="3105865"/>
            <a:ext cx="2340000" cy="399600"/>
          </a:xfrm>
          <a:prstGeom prst="rect">
            <a:avLst/>
          </a:prstGeom>
          <a:noFill/>
        </p:spPr>
        <p:txBody>
          <a:bodyPr wrap="square" rtlCol="0">
            <a:spAutoFit/>
          </a:bodyPr>
          <a:lstStyle/>
          <a:p>
            <a:r>
              <a:rPr lang="en-US" altLang="zh-CN" sz="2000" dirty="0"/>
              <a:t>Premature </a:t>
            </a:r>
            <a:r>
              <a:rPr lang="en-US" altLang="zh-CN" sz="2000" dirty="0" err="1"/>
              <a:t>unpersist</a:t>
            </a:r>
            <a:endParaRPr lang="zh-CN" altLang="en-US" sz="2000" dirty="0"/>
          </a:p>
        </p:txBody>
      </p:sp>
      <p:sp>
        <p:nvSpPr>
          <p:cNvPr id="16" name="文本框 15"/>
          <p:cNvSpPr txBox="1"/>
          <p:nvPr/>
        </p:nvSpPr>
        <p:spPr>
          <a:xfrm>
            <a:off x="1335007" y="5155102"/>
            <a:ext cx="2340000" cy="399600"/>
          </a:xfrm>
          <a:prstGeom prst="rect">
            <a:avLst/>
          </a:prstGeom>
          <a:noFill/>
        </p:spPr>
        <p:txBody>
          <a:bodyPr wrap="square" rtlCol="0">
            <a:spAutoFit/>
          </a:bodyPr>
          <a:lstStyle/>
          <a:p>
            <a:r>
              <a:rPr lang="en-US" altLang="zh-CN" sz="2000" dirty="0"/>
              <a:t>Lagging </a:t>
            </a:r>
            <a:r>
              <a:rPr lang="en-US" altLang="zh-CN" sz="2000" dirty="0" err="1"/>
              <a:t>unpersist</a:t>
            </a:r>
            <a:endParaRPr lang="zh-CN" altLang="en-US" sz="2000" dirty="0"/>
          </a:p>
        </p:txBody>
      </p:sp>
      <p:sp>
        <p:nvSpPr>
          <p:cNvPr id="5" name="灯片编号占位符 4"/>
          <p:cNvSpPr>
            <a:spLocks noGrp="1"/>
          </p:cNvSpPr>
          <p:nvPr>
            <p:ph type="sldNum" sz="quarter" idx="10"/>
          </p:nvPr>
        </p:nvSpPr>
        <p:spPr/>
        <p:txBody>
          <a:bodyPr/>
          <a:lstStyle/>
          <a:p>
            <a:fld id="{02D3A351-36E5-4097-BD79-2998822781C0}" type="slidenum">
              <a:rPr lang="zh-CN" altLang="en-US" smtClean="0"/>
              <a:t>30</a:t>
            </a:fld>
            <a:endParaRPr lang="zh-CN" altLang="en-US"/>
          </a:p>
        </p:txBody>
      </p:sp>
      <p:sp>
        <p:nvSpPr>
          <p:cNvPr id="19" name="左大括号 18">
            <a:extLst>
              <a:ext uri="{FF2B5EF4-FFF2-40B4-BE49-F238E27FC236}">
                <a16:creationId xmlns:a16="http://schemas.microsoft.com/office/drawing/2014/main" id="{5C4DBD00-708E-4975-AD59-DE0789973848}"/>
              </a:ext>
            </a:extLst>
          </p:cNvPr>
          <p:cNvSpPr/>
          <p:nvPr/>
        </p:nvSpPr>
        <p:spPr bwMode="auto">
          <a:xfrm rot="10800000">
            <a:off x="3685592" y="2090567"/>
            <a:ext cx="354854" cy="1338432"/>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0" name="矩形: 圆角 19">
            <a:extLst>
              <a:ext uri="{FF2B5EF4-FFF2-40B4-BE49-F238E27FC236}">
                <a16:creationId xmlns:a16="http://schemas.microsoft.com/office/drawing/2014/main" id="{A449CFA2-E708-4745-BC92-21B5E187D3D8}"/>
              </a:ext>
            </a:extLst>
          </p:cNvPr>
          <p:cNvSpPr/>
          <p:nvPr/>
        </p:nvSpPr>
        <p:spPr bwMode="auto">
          <a:xfrm>
            <a:off x="4264949" y="2441185"/>
            <a:ext cx="3348000"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Duplicated computation</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21" name="矩形: 圆角 21">
            <a:extLst>
              <a:ext uri="{FF2B5EF4-FFF2-40B4-BE49-F238E27FC236}">
                <a16:creationId xmlns:a16="http://schemas.microsoft.com/office/drawing/2014/main" id="{2891269C-F6E3-47C5-BB0C-11D845C0E4EB}"/>
              </a:ext>
            </a:extLst>
          </p:cNvPr>
          <p:cNvSpPr/>
          <p:nvPr/>
        </p:nvSpPr>
        <p:spPr bwMode="auto">
          <a:xfrm>
            <a:off x="4264947" y="4499956"/>
            <a:ext cx="3348000"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Memory waste</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22" name="左大括号 21">
            <a:extLst>
              <a:ext uri="{FF2B5EF4-FFF2-40B4-BE49-F238E27FC236}">
                <a16:creationId xmlns:a16="http://schemas.microsoft.com/office/drawing/2014/main" id="{C8BFCC3A-8E35-4FB3-A90C-B0E6444DBE62}"/>
              </a:ext>
            </a:extLst>
          </p:cNvPr>
          <p:cNvSpPr/>
          <p:nvPr/>
        </p:nvSpPr>
        <p:spPr bwMode="auto">
          <a:xfrm rot="10800000">
            <a:off x="3685591" y="4150542"/>
            <a:ext cx="354854" cy="1338432"/>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3" name="左大括号 22">
            <a:extLst>
              <a:ext uri="{FF2B5EF4-FFF2-40B4-BE49-F238E27FC236}">
                <a16:creationId xmlns:a16="http://schemas.microsoft.com/office/drawing/2014/main" id="{172E7241-7A15-44A6-8ABA-EC47BC35370D}"/>
              </a:ext>
            </a:extLst>
          </p:cNvPr>
          <p:cNvSpPr/>
          <p:nvPr/>
        </p:nvSpPr>
        <p:spPr bwMode="auto">
          <a:xfrm rot="10800000">
            <a:off x="7796612" y="2735922"/>
            <a:ext cx="354854" cy="2083836"/>
          </a:xfrm>
          <a:prstGeom prst="leftBrace">
            <a:avLst>
              <a:gd name="adj1" fmla="val 8333"/>
              <a:gd name="adj2" fmla="val 51999"/>
            </a:avLst>
          </a:prstGeom>
          <a:ln w="28575">
            <a:solidFill>
              <a:srgbClr val="FF0000"/>
            </a:solidFill>
            <a:headEnd type="none" w="med" len="med"/>
            <a:tailEnd type="none" w="med" len="med"/>
          </a:ln>
        </p:spPr>
        <p:style>
          <a:lnRef idx="1">
            <a:schemeClr val="accent2"/>
          </a:lnRef>
          <a:fillRef idx="0">
            <a:schemeClr val="accent2"/>
          </a:fillRef>
          <a:effectRef idx="0">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4" name="矩形: 圆角 21">
            <a:extLst>
              <a:ext uri="{FF2B5EF4-FFF2-40B4-BE49-F238E27FC236}">
                <a16:creationId xmlns:a16="http://schemas.microsoft.com/office/drawing/2014/main" id="{34CA7BC1-81DD-4FC9-B55B-4C718FE42B8C}"/>
              </a:ext>
            </a:extLst>
          </p:cNvPr>
          <p:cNvSpPr/>
          <p:nvPr/>
        </p:nvSpPr>
        <p:spPr bwMode="auto">
          <a:xfrm>
            <a:off x="8342130" y="3427167"/>
            <a:ext cx="3348000"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kumimoji="0" lang="en-US" altLang="zh-CN" sz="1800" b="1" i="0" u="none" strike="noStrike" cap="none" normalizeH="0" baseline="0" dirty="0">
                <a:ln>
                  <a:noFill/>
                </a:ln>
                <a:solidFill>
                  <a:schemeClr val="bg1"/>
                </a:solidFill>
                <a:effectLst/>
                <a:latin typeface="Verdana" pitchFamily="34" charset="0"/>
                <a:ea typeface="楷体_GB2312" pitchFamily="49" charset="-122"/>
              </a:rPr>
              <a:t>Performance slowdown</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Tree>
    <p:extLst>
      <p:ext uri="{BB962C8B-B14F-4D97-AF65-F5344CB8AC3E}">
        <p14:creationId xmlns:p14="http://schemas.microsoft.com/office/powerpoint/2010/main" val="362869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animBg="1"/>
      <p:bldP spid="2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CacheCheck Overview</a:t>
            </a:r>
            <a:endParaRPr lang="zh-CN" altLang="en-US" dirty="0"/>
          </a:p>
        </p:txBody>
      </p:sp>
      <p:sp>
        <p:nvSpPr>
          <p:cNvPr id="5" name="流程图: 文档 4"/>
          <p:cNvSpPr/>
          <p:nvPr/>
        </p:nvSpPr>
        <p:spPr bwMode="auto">
          <a:xfrm>
            <a:off x="380468" y="2775564"/>
            <a:ext cx="622152" cy="666974"/>
          </a:xfrm>
          <a:prstGeom prst="flowChartDocument">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 name="文本框 5"/>
          <p:cNvSpPr txBox="1"/>
          <p:nvPr/>
        </p:nvSpPr>
        <p:spPr>
          <a:xfrm>
            <a:off x="85388" y="3442539"/>
            <a:ext cx="1311785" cy="646331"/>
          </a:xfrm>
          <a:prstGeom prst="rect">
            <a:avLst/>
          </a:prstGeom>
          <a:noFill/>
        </p:spPr>
        <p:txBody>
          <a:bodyPr wrap="square" rtlCol="0">
            <a:spAutoFit/>
          </a:bodyPr>
          <a:lstStyle/>
          <a:p>
            <a:pPr algn="ctr"/>
            <a:r>
              <a:rPr lang="en-US" altLang="zh-CN" dirty="0"/>
              <a:t>Spark </a:t>
            </a:r>
          </a:p>
          <a:p>
            <a:pPr algn="ctr"/>
            <a:r>
              <a:rPr lang="en-US" altLang="zh-CN" dirty="0"/>
              <a:t>applications</a:t>
            </a:r>
            <a:endParaRPr lang="zh-CN" altLang="en-US" dirty="0"/>
          </a:p>
        </p:txBody>
      </p:sp>
      <p:sp>
        <p:nvSpPr>
          <p:cNvPr id="25" name="文本框 24"/>
          <p:cNvSpPr txBox="1"/>
          <p:nvPr/>
        </p:nvSpPr>
        <p:spPr>
          <a:xfrm>
            <a:off x="1593779" y="3586209"/>
            <a:ext cx="842102" cy="369332"/>
          </a:xfrm>
          <a:prstGeom prst="rect">
            <a:avLst/>
          </a:prstGeom>
          <a:noFill/>
        </p:spPr>
        <p:txBody>
          <a:bodyPr wrap="square" rtlCol="0">
            <a:spAutoFit/>
          </a:bodyPr>
          <a:lstStyle/>
          <a:p>
            <a:r>
              <a:rPr lang="en-US" altLang="zh-CN" dirty="0"/>
              <a:t>Trace</a:t>
            </a:r>
            <a:endParaRPr lang="zh-CN" altLang="en-US" dirty="0"/>
          </a:p>
        </p:txBody>
      </p:sp>
      <p:cxnSp>
        <p:nvCxnSpPr>
          <p:cNvPr id="10" name="直接箭头连接符 9"/>
          <p:cNvCxnSpPr>
            <a:cxnSpLocks/>
          </p:cNvCxnSpPr>
          <p:nvPr/>
        </p:nvCxnSpPr>
        <p:spPr bwMode="auto">
          <a:xfrm>
            <a:off x="1056410" y="3109051"/>
            <a:ext cx="556598" cy="0"/>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文本框 35"/>
          <p:cNvSpPr txBox="1"/>
          <p:nvPr/>
        </p:nvSpPr>
        <p:spPr>
          <a:xfrm>
            <a:off x="7665786" y="1627518"/>
            <a:ext cx="2565447" cy="369332"/>
          </a:xfrm>
          <a:prstGeom prst="rect">
            <a:avLst/>
          </a:prstGeom>
          <a:noFill/>
        </p:spPr>
        <p:txBody>
          <a:bodyPr wrap="square" rtlCol="0">
            <a:spAutoFit/>
          </a:bodyPr>
          <a:lstStyle/>
          <a:p>
            <a:pPr algn="ctr"/>
            <a:r>
              <a:rPr lang="en-US" altLang="zh-CN" dirty="0"/>
              <a:t>Original cache decisions</a:t>
            </a:r>
            <a:endParaRPr lang="zh-CN" altLang="en-US" dirty="0"/>
          </a:p>
        </p:txBody>
      </p:sp>
      <p:sp>
        <p:nvSpPr>
          <p:cNvPr id="39" name="流程图: 过程 38"/>
          <p:cNvSpPr/>
          <p:nvPr/>
        </p:nvSpPr>
        <p:spPr bwMode="auto">
          <a:xfrm>
            <a:off x="3941743" y="3533969"/>
            <a:ext cx="2880000" cy="540000"/>
          </a:xfrm>
          <a:prstGeom prst="flowChartProcess">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dirty="0">
                <a:ea typeface="楷体_GB2312" pitchFamily="49" charset="-122"/>
              </a:rPr>
              <a:t>Identify persisted RDDs</a:t>
            </a:r>
            <a:endParaRPr kumimoji="0" lang="zh-CN" altLang="en-US" sz="1800" i="0" u="none" strike="noStrike" cap="none" normalizeH="0" baseline="0" dirty="0">
              <a:ln>
                <a:noFill/>
              </a:ln>
              <a:effectLst/>
              <a:ea typeface="楷体_GB2312" pitchFamily="49" charset="-122"/>
            </a:endParaRPr>
          </a:p>
        </p:txBody>
      </p:sp>
      <p:sp>
        <p:nvSpPr>
          <p:cNvPr id="41" name="流程图: 过程 40"/>
          <p:cNvSpPr/>
          <p:nvPr/>
        </p:nvSpPr>
        <p:spPr bwMode="auto">
          <a:xfrm>
            <a:off x="3941743" y="4397227"/>
            <a:ext cx="2880000" cy="540000"/>
          </a:xfrm>
          <a:prstGeom prst="flowChartProcess">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dirty="0">
                <a:ea typeface="楷体_GB2312" pitchFamily="49" charset="-122"/>
              </a:rPr>
              <a:t>Identify persist locations</a:t>
            </a:r>
            <a:endParaRPr kumimoji="0" lang="zh-CN" altLang="en-US" sz="1800" i="0" u="none" strike="noStrike" cap="none" normalizeH="0" baseline="0" dirty="0">
              <a:ln>
                <a:noFill/>
              </a:ln>
              <a:effectLst/>
              <a:ea typeface="楷体_GB2312" pitchFamily="49" charset="-122"/>
            </a:endParaRPr>
          </a:p>
        </p:txBody>
      </p:sp>
      <p:sp>
        <p:nvSpPr>
          <p:cNvPr id="42" name="流程图: 过程 41"/>
          <p:cNvSpPr/>
          <p:nvPr/>
        </p:nvSpPr>
        <p:spPr bwMode="auto">
          <a:xfrm>
            <a:off x="3941743" y="5260485"/>
            <a:ext cx="2880000" cy="540000"/>
          </a:xfrm>
          <a:prstGeom prst="flowChartProcess">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ctr"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r>
              <a:rPr lang="en-US" altLang="zh-CN" dirty="0">
                <a:ea typeface="楷体_GB2312" pitchFamily="49" charset="-122"/>
              </a:rPr>
              <a:t>Identify </a:t>
            </a:r>
            <a:r>
              <a:rPr lang="en-US" altLang="zh-CN" dirty="0" err="1">
                <a:ea typeface="楷体_GB2312" pitchFamily="49" charset="-122"/>
              </a:rPr>
              <a:t>unpersist</a:t>
            </a:r>
            <a:r>
              <a:rPr lang="en-US" altLang="zh-CN" dirty="0">
                <a:ea typeface="楷体_GB2312" pitchFamily="49" charset="-122"/>
              </a:rPr>
              <a:t> locations</a:t>
            </a:r>
            <a:endParaRPr kumimoji="0" lang="zh-CN" altLang="en-US" sz="1800" i="0" u="none" strike="noStrike" cap="none" normalizeH="0" baseline="0" dirty="0">
              <a:ln>
                <a:noFill/>
              </a:ln>
              <a:effectLst/>
              <a:ea typeface="楷体_GB2312" pitchFamily="49" charset="-122"/>
            </a:endParaRPr>
          </a:p>
        </p:txBody>
      </p:sp>
      <p:sp>
        <p:nvSpPr>
          <p:cNvPr id="43" name="圆角矩形 42"/>
          <p:cNvSpPr/>
          <p:nvPr/>
        </p:nvSpPr>
        <p:spPr bwMode="auto">
          <a:xfrm>
            <a:off x="3796152" y="3293828"/>
            <a:ext cx="3153288" cy="2643567"/>
          </a:xfrm>
          <a:prstGeom prst="roundRect">
            <a:avLst/>
          </a:prstGeom>
          <a:ln w="28575">
            <a:prstDash val="lg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a:p>
            <a:pPr marR="0" algn="ctr" defTabSz="914400" rtl="0" eaLnBrk="1" fontAlgn="base" latinLnBrk="0" hangingPunct="1">
              <a:lnSpc>
                <a:spcPct val="100000"/>
              </a:lnSpc>
              <a:spcBef>
                <a:spcPct val="20000"/>
              </a:spcBef>
              <a:spcAft>
                <a:spcPct val="0"/>
              </a:spcAft>
              <a:buClr>
                <a:srgbClr val="FF3300"/>
              </a:buClr>
              <a:buSzPct val="75000"/>
              <a:tabLst/>
            </a:pPr>
            <a:endParaRPr lang="en-US" altLang="zh-CN" dirty="0">
              <a:ea typeface="楷体_GB2312" pitchFamily="49" charset="-122"/>
            </a:endParaRPr>
          </a:p>
        </p:txBody>
      </p:sp>
      <p:cxnSp>
        <p:nvCxnSpPr>
          <p:cNvPr id="44" name="直接箭头连接符 43"/>
          <p:cNvCxnSpPr>
            <a:cxnSpLocks/>
            <a:stCxn id="39" idx="2"/>
            <a:endCxn id="41" idx="0"/>
          </p:cNvCxnSpPr>
          <p:nvPr/>
        </p:nvCxnSpPr>
        <p:spPr bwMode="auto">
          <a:xfrm>
            <a:off x="5381743" y="4073969"/>
            <a:ext cx="0" cy="323258"/>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cxnSpLocks/>
            <a:stCxn id="41" idx="2"/>
            <a:endCxn id="42" idx="0"/>
          </p:cNvCxnSpPr>
          <p:nvPr/>
        </p:nvCxnSpPr>
        <p:spPr bwMode="auto">
          <a:xfrm>
            <a:off x="5381743" y="4937227"/>
            <a:ext cx="0" cy="323258"/>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50" name="文本框 49"/>
          <p:cNvSpPr txBox="1"/>
          <p:nvPr/>
        </p:nvSpPr>
        <p:spPr>
          <a:xfrm>
            <a:off x="7780722" y="4977904"/>
            <a:ext cx="2466863" cy="369332"/>
          </a:xfrm>
          <a:prstGeom prst="rect">
            <a:avLst/>
          </a:prstGeom>
          <a:noFill/>
        </p:spPr>
        <p:txBody>
          <a:bodyPr wrap="square" rtlCol="0">
            <a:spAutoFit/>
          </a:bodyPr>
          <a:lstStyle/>
          <a:p>
            <a:pPr algn="ctr"/>
            <a:r>
              <a:rPr lang="en-US" altLang="zh-CN" dirty="0"/>
              <a:t>Inferred cache decisions</a:t>
            </a:r>
            <a:endParaRPr lang="zh-CN" altLang="en-US" dirty="0"/>
          </a:p>
        </p:txBody>
      </p:sp>
      <p:sp>
        <p:nvSpPr>
          <p:cNvPr id="57" name="文本框 56"/>
          <p:cNvSpPr txBox="1"/>
          <p:nvPr/>
        </p:nvSpPr>
        <p:spPr>
          <a:xfrm>
            <a:off x="11092576" y="3765704"/>
            <a:ext cx="720762" cy="369332"/>
          </a:xfrm>
          <a:prstGeom prst="rect">
            <a:avLst/>
          </a:prstGeom>
          <a:noFill/>
        </p:spPr>
        <p:txBody>
          <a:bodyPr wrap="square" rtlCol="0">
            <a:spAutoFit/>
          </a:bodyPr>
          <a:lstStyle/>
          <a:p>
            <a:pPr algn="ctr"/>
            <a:r>
              <a:rPr lang="en-US" altLang="zh-CN" dirty="0"/>
              <a:t>Bugs</a:t>
            </a:r>
            <a:endParaRPr lang="zh-CN" altLang="en-US" dirty="0"/>
          </a:p>
        </p:txBody>
      </p:sp>
      <p:sp>
        <p:nvSpPr>
          <p:cNvPr id="31" name="竖卷形 7">
            <a:extLst>
              <a:ext uri="{FF2B5EF4-FFF2-40B4-BE49-F238E27FC236}">
                <a16:creationId xmlns:a16="http://schemas.microsoft.com/office/drawing/2014/main" id="{CCBF17A5-2CA2-47BF-AD79-1AB950334B74}"/>
              </a:ext>
            </a:extLst>
          </p:cNvPr>
          <p:cNvSpPr/>
          <p:nvPr/>
        </p:nvSpPr>
        <p:spPr>
          <a:xfrm>
            <a:off x="1572574" y="2684133"/>
            <a:ext cx="842102" cy="849836"/>
          </a:xfrm>
          <a:prstGeom prst="verticalScroll">
            <a:avLst/>
          </a:prstGeom>
        </p:spPr>
        <p:style>
          <a:lnRef idx="2">
            <a:schemeClr val="accent4"/>
          </a:lnRef>
          <a:fillRef idx="1">
            <a:schemeClr val="lt1"/>
          </a:fillRef>
          <a:effectRef idx="0">
            <a:schemeClr val="accent4"/>
          </a:effectRef>
          <a:fontRef idx="minor">
            <a:schemeClr val="dk1"/>
          </a:fontRef>
        </p:style>
        <p:txBody>
          <a:bodyPr anchor="ctr"/>
          <a:lstStyle>
            <a:lvl1pPr>
              <a:defRPr sz="2000">
                <a:solidFill>
                  <a:schemeClr val="tx1"/>
                </a:solidFill>
                <a:latin typeface="Verdana" panose="020B0604030504040204" pitchFamily="34" charset="0"/>
                <a:cs typeface="Arial" panose="020B0604020202020204" pitchFamily="34" charset="0"/>
              </a:defRPr>
            </a:lvl1pPr>
            <a:lvl2pPr marL="742950" indent="-285750">
              <a:defRPr sz="2000">
                <a:solidFill>
                  <a:schemeClr val="tx1"/>
                </a:solidFill>
                <a:latin typeface="Verdana" panose="020B0604030504040204" pitchFamily="34" charset="0"/>
                <a:cs typeface="Arial" panose="020B0604020202020204" pitchFamily="34" charset="0"/>
              </a:defRPr>
            </a:lvl2pPr>
            <a:lvl3pPr marL="1143000" indent="-228600">
              <a:defRPr sz="2000">
                <a:solidFill>
                  <a:schemeClr val="tx1"/>
                </a:solidFill>
                <a:latin typeface="Verdana" panose="020B0604030504040204" pitchFamily="34" charset="0"/>
                <a:cs typeface="Arial" panose="020B0604020202020204" pitchFamily="34" charset="0"/>
              </a:defRPr>
            </a:lvl3pPr>
            <a:lvl4pPr marL="1600200" indent="-228600">
              <a:defRPr sz="2000">
                <a:solidFill>
                  <a:schemeClr val="tx1"/>
                </a:solidFill>
                <a:latin typeface="Verdana" panose="020B0604030504040204" pitchFamily="34" charset="0"/>
                <a:cs typeface="Arial" panose="020B0604020202020204" pitchFamily="34" charset="0"/>
              </a:defRPr>
            </a:lvl4pPr>
            <a:lvl5pPr marL="2057400" indent="-228600">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Verdana" panose="020B0604030504040204" pitchFamily="34" charset="0"/>
                <a:cs typeface="Arial" panose="020B0604020202020204" pitchFamily="34" charset="0"/>
              </a:defRPr>
            </a:lvl9pPr>
          </a:lstStyle>
          <a:p>
            <a:pPr algn="ctr">
              <a:defRPr/>
            </a:pPr>
            <a:endParaRPr lang="en-US" altLang="zh-CN" sz="2800" dirty="0">
              <a:latin typeface="Trebuchet MS" panose="020B0603020202020204" pitchFamily="34" charset="0"/>
              <a:ea typeface="宋体" panose="02010600030101010101" pitchFamily="2" charset="-122"/>
            </a:endParaRPr>
          </a:p>
        </p:txBody>
      </p:sp>
      <p:cxnSp>
        <p:nvCxnSpPr>
          <p:cNvPr id="12" name="连接符: 肘形 11">
            <a:extLst>
              <a:ext uri="{FF2B5EF4-FFF2-40B4-BE49-F238E27FC236}">
                <a16:creationId xmlns:a16="http://schemas.microsoft.com/office/drawing/2014/main" id="{D8D6FA75-29C0-49F0-898D-0679B18DD655}"/>
              </a:ext>
            </a:extLst>
          </p:cNvPr>
          <p:cNvCxnSpPr>
            <a:cxnSpLocks/>
            <a:stCxn id="31" idx="3"/>
          </p:cNvCxnSpPr>
          <p:nvPr/>
        </p:nvCxnSpPr>
        <p:spPr bwMode="auto">
          <a:xfrm rot="10800000" flipH="1">
            <a:off x="2309412" y="2395869"/>
            <a:ext cx="5415311" cy="713183"/>
          </a:xfrm>
          <a:prstGeom prst="bentConnector3">
            <a:avLst>
              <a:gd name="adj1" fmla="val 13361"/>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3" name="连接符: 肘形 72">
            <a:extLst>
              <a:ext uri="{FF2B5EF4-FFF2-40B4-BE49-F238E27FC236}">
                <a16:creationId xmlns:a16="http://schemas.microsoft.com/office/drawing/2014/main" id="{C18D92E0-0BEC-486F-BE68-0C4403576C50}"/>
              </a:ext>
            </a:extLst>
          </p:cNvPr>
          <p:cNvCxnSpPr>
            <a:cxnSpLocks/>
            <a:stCxn id="31" idx="3"/>
            <a:endCxn id="43" idx="1"/>
          </p:cNvCxnSpPr>
          <p:nvPr/>
        </p:nvCxnSpPr>
        <p:spPr bwMode="auto">
          <a:xfrm rot="10800000" flipH="1" flipV="1">
            <a:off x="2309412" y="3109050"/>
            <a:ext cx="1486739" cy="1506561"/>
          </a:xfrm>
          <a:prstGeom prst="bentConnector3">
            <a:avLst>
              <a:gd name="adj1" fmla="val 47973"/>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79" name="上下箭头 39">
            <a:extLst>
              <a:ext uri="{FF2B5EF4-FFF2-40B4-BE49-F238E27FC236}">
                <a16:creationId xmlns:a16="http://schemas.microsoft.com/office/drawing/2014/main" id="{149E8278-5679-410B-BBC7-AF3481D1E2E4}"/>
              </a:ext>
            </a:extLst>
          </p:cNvPr>
          <p:cNvSpPr/>
          <p:nvPr/>
        </p:nvSpPr>
        <p:spPr>
          <a:xfrm rot="10800000">
            <a:off x="8248549" y="2917639"/>
            <a:ext cx="418536" cy="1180696"/>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TextBox 23">
            <a:extLst>
              <a:ext uri="{FF2B5EF4-FFF2-40B4-BE49-F238E27FC236}">
                <a16:creationId xmlns:a16="http://schemas.microsoft.com/office/drawing/2014/main" id="{8C9D264B-DA60-4491-B9E8-0716BADF6BDA}"/>
              </a:ext>
            </a:extLst>
          </p:cNvPr>
          <p:cNvSpPr txBox="1"/>
          <p:nvPr/>
        </p:nvSpPr>
        <p:spPr>
          <a:xfrm>
            <a:off x="8577058" y="3196055"/>
            <a:ext cx="1922403" cy="461665"/>
          </a:xfrm>
          <a:prstGeom prst="rect">
            <a:avLst/>
          </a:prstGeom>
          <a:solidFill>
            <a:schemeClr val="bg1"/>
          </a:solidFill>
        </p:spPr>
        <p:txBody>
          <a:bodyPr wrap="square" rtlCol="0">
            <a:spAutoFit/>
          </a:bodyPr>
          <a:lstStyle/>
          <a:p>
            <a:r>
              <a:rPr lang="en-US" sz="2400" b="1" i="1" dirty="0"/>
              <a:t>Inconsistency</a:t>
            </a:r>
            <a:r>
              <a:rPr lang="en-US" sz="2400" b="1" i="1" dirty="0">
                <a:solidFill>
                  <a:srgbClr val="FF0000"/>
                </a:solidFill>
              </a:rPr>
              <a:t> </a:t>
            </a:r>
          </a:p>
        </p:txBody>
      </p:sp>
      <p:cxnSp>
        <p:nvCxnSpPr>
          <p:cNvPr id="82" name="直接箭头连接符 81">
            <a:extLst>
              <a:ext uri="{FF2B5EF4-FFF2-40B4-BE49-F238E27FC236}">
                <a16:creationId xmlns:a16="http://schemas.microsoft.com/office/drawing/2014/main" id="{582AB8C5-76C9-435A-84C6-3DEEE75BBCCF}"/>
              </a:ext>
            </a:extLst>
          </p:cNvPr>
          <p:cNvCxnSpPr>
            <a:cxnSpLocks/>
            <a:stCxn id="43" idx="3"/>
          </p:cNvCxnSpPr>
          <p:nvPr/>
        </p:nvCxnSpPr>
        <p:spPr bwMode="auto">
          <a:xfrm flipV="1">
            <a:off x="6949440" y="4615611"/>
            <a:ext cx="810932" cy="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89" name="文本框 88">
            <a:extLst>
              <a:ext uri="{FF2B5EF4-FFF2-40B4-BE49-F238E27FC236}">
                <a16:creationId xmlns:a16="http://schemas.microsoft.com/office/drawing/2014/main" id="{19EB17F3-36D0-45C0-AFF5-14250DF32051}"/>
              </a:ext>
            </a:extLst>
          </p:cNvPr>
          <p:cNvSpPr txBox="1"/>
          <p:nvPr/>
        </p:nvSpPr>
        <p:spPr>
          <a:xfrm>
            <a:off x="3733923" y="6077736"/>
            <a:ext cx="3343890" cy="369332"/>
          </a:xfrm>
          <a:prstGeom prst="rect">
            <a:avLst/>
          </a:prstGeom>
          <a:noFill/>
        </p:spPr>
        <p:txBody>
          <a:bodyPr wrap="square" rtlCol="0">
            <a:spAutoFit/>
          </a:bodyPr>
          <a:lstStyle/>
          <a:p>
            <a:pPr algn="ctr"/>
            <a:r>
              <a:rPr lang="en-US" altLang="zh-CN" dirty="0"/>
              <a:t>Infer correct cache decisions</a:t>
            </a:r>
          </a:p>
        </p:txBody>
      </p:sp>
      <p:cxnSp>
        <p:nvCxnSpPr>
          <p:cNvPr id="105" name="直接箭头连接符 104">
            <a:extLst>
              <a:ext uri="{FF2B5EF4-FFF2-40B4-BE49-F238E27FC236}">
                <a16:creationId xmlns:a16="http://schemas.microsoft.com/office/drawing/2014/main" id="{635A221F-0F44-40BC-988B-64F1A53F9FB6}"/>
              </a:ext>
            </a:extLst>
          </p:cNvPr>
          <p:cNvCxnSpPr>
            <a:cxnSpLocks/>
            <a:stCxn id="80" idx="3"/>
          </p:cNvCxnSpPr>
          <p:nvPr/>
        </p:nvCxnSpPr>
        <p:spPr bwMode="auto">
          <a:xfrm flipV="1">
            <a:off x="10499461" y="3426887"/>
            <a:ext cx="512273" cy="1"/>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pic>
        <p:nvPicPr>
          <p:cNvPr id="28" name="图片 27">
            <a:extLst>
              <a:ext uri="{FF2B5EF4-FFF2-40B4-BE49-F238E27FC236}">
                <a16:creationId xmlns:a16="http://schemas.microsoft.com/office/drawing/2014/main" id="{CB194A30-A729-4986-AC15-F3A10EB7619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37166" y="2877853"/>
            <a:ext cx="794133" cy="887851"/>
          </a:xfrm>
          <a:prstGeom prst="rect">
            <a:avLst/>
          </a:prstGeom>
        </p:spPr>
      </p:pic>
      <p:sp>
        <p:nvSpPr>
          <p:cNvPr id="3" name="灯片编号占位符 2"/>
          <p:cNvSpPr>
            <a:spLocks noGrp="1"/>
          </p:cNvSpPr>
          <p:nvPr>
            <p:ph type="sldNum" sz="quarter" idx="10"/>
          </p:nvPr>
        </p:nvSpPr>
        <p:spPr/>
        <p:txBody>
          <a:bodyPr/>
          <a:lstStyle/>
          <a:p>
            <a:fld id="{02D3A351-36E5-4097-BD79-2998822781C0}" type="slidenum">
              <a:rPr lang="zh-CN" altLang="en-US" smtClean="0"/>
              <a:t>31</a:t>
            </a:fld>
            <a:endParaRPr lang="zh-CN" altLang="en-US"/>
          </a:p>
        </p:txBody>
      </p:sp>
      <p:pic>
        <p:nvPicPr>
          <p:cNvPr id="7" name="图片 6"/>
          <p:cNvPicPr>
            <a:picLocks noChangeAspect="1"/>
          </p:cNvPicPr>
          <p:nvPr/>
        </p:nvPicPr>
        <p:blipFill>
          <a:blip r:embed="rId4"/>
          <a:stretch>
            <a:fillRect/>
          </a:stretch>
        </p:blipFill>
        <p:spPr>
          <a:xfrm>
            <a:off x="7756633" y="4303924"/>
            <a:ext cx="2642041" cy="702959"/>
          </a:xfrm>
          <a:prstGeom prst="rect">
            <a:avLst/>
          </a:prstGeom>
        </p:spPr>
      </p:pic>
      <p:pic>
        <p:nvPicPr>
          <p:cNvPr id="8" name="图片 7"/>
          <p:cNvPicPr>
            <a:picLocks noChangeAspect="1"/>
          </p:cNvPicPr>
          <p:nvPr/>
        </p:nvPicPr>
        <p:blipFill>
          <a:blip r:embed="rId5"/>
          <a:stretch>
            <a:fillRect/>
          </a:stretch>
        </p:blipFill>
        <p:spPr>
          <a:xfrm>
            <a:off x="7745240" y="2066367"/>
            <a:ext cx="2653434" cy="695429"/>
          </a:xfrm>
          <a:prstGeom prst="rect">
            <a:avLst/>
          </a:prstGeom>
        </p:spPr>
      </p:pic>
    </p:spTree>
    <p:extLst>
      <p:ext uri="{BB962C8B-B14F-4D97-AF65-F5344CB8AC3E}">
        <p14:creationId xmlns:p14="http://schemas.microsoft.com/office/powerpoint/2010/main" val="733062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0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9" grpId="0" animBg="1"/>
      <p:bldP spid="41" grpId="0" animBg="1"/>
      <p:bldP spid="42" grpId="0" animBg="1"/>
      <p:bldP spid="43" grpId="0" animBg="1"/>
      <p:bldP spid="50" grpId="0"/>
      <p:bldP spid="57" grpId="0"/>
      <p:bldP spid="79" grpId="0" animBg="1"/>
      <p:bldP spid="80" grpId="0" animBg="1"/>
      <p:bldP spid="8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32</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2630"/>
            <a:ext cx="5542076" cy="3139321"/>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val</a:t>
            </a:r>
            <a:r>
              <a:rPr lang="en-US" altLang="zh-CN" dirty="0">
                <a:cs typeface="Times New Roman" panose="02020603050405020304" pitchFamily="18" charset="0"/>
              </a:rPr>
              <a:t> pairs = </a:t>
            </a:r>
            <a:r>
              <a:rPr lang="en-US" altLang="zh-CN" dirty="0" err="1">
                <a:cs typeface="Times New Roman" panose="02020603050405020304" pitchFamily="18" charset="0"/>
              </a:rPr>
              <a:t>words.map</a:t>
            </a:r>
            <a:r>
              <a:rPr lang="en-US" altLang="zh-CN" dirty="0">
                <a:cs typeface="Times New Roman" panose="02020603050405020304" pitchFamily="18" charset="0"/>
              </a:rPr>
              <a:t>((_,1))</a:t>
            </a:r>
          </a:p>
          <a:p>
            <a:r>
              <a:rPr lang="en-US" altLang="zh-CN" dirty="0">
                <a:cs typeface="Times New Roman" panose="02020603050405020304" pitchFamily="18" charset="0"/>
              </a:rPr>
              <a:t>  6:   </a:t>
            </a:r>
            <a:r>
              <a:rPr lang="en-US" altLang="zh-CN" dirty="0" err="1">
                <a:cs typeface="Times New Roman" panose="02020603050405020304" pitchFamily="18" charset="0"/>
              </a:rPr>
              <a:t>val</a:t>
            </a:r>
            <a:r>
              <a:rPr lang="en-US" altLang="zh-CN" dirty="0">
                <a:cs typeface="Times New Roman" panose="02020603050405020304" pitchFamily="18" charset="0"/>
              </a:rPr>
              <a:t> result = </a:t>
            </a:r>
            <a:r>
              <a:rPr lang="en-US" altLang="zh-CN" dirty="0" err="1">
                <a:cs typeface="Times New Roman" panose="02020603050405020304" pitchFamily="18" charset="0"/>
              </a:rPr>
              <a:t>pairs.reduceByKey</a:t>
            </a:r>
            <a:r>
              <a:rPr lang="en-US" altLang="zh-CN" dirty="0">
                <a:cs typeface="Times New Roman" panose="02020603050405020304" pitchFamily="18" charset="0"/>
              </a:rPr>
              <a:t>(_+_)</a:t>
            </a:r>
          </a:p>
          <a:p>
            <a:r>
              <a:rPr lang="en-US" altLang="zh-CN" dirty="0">
                <a:cs typeface="Times New Roman" panose="02020603050405020304" pitchFamily="18" charset="0"/>
              </a:rPr>
              <a:t>  7:   </a:t>
            </a:r>
            <a:r>
              <a:rPr lang="en-US" altLang="zh-CN" dirty="0" err="1">
                <a:cs typeface="Times New Roman" panose="02020603050405020304" pitchFamily="18" charset="0"/>
              </a:rPr>
              <a:t>result.persist</a:t>
            </a:r>
            <a:r>
              <a:rPr lang="en-US" altLang="zh-CN" dirty="0">
                <a:cs typeface="Times New Roman" panose="02020603050405020304" pitchFamily="18" charset="0"/>
              </a:rPr>
              <a:t>() </a:t>
            </a:r>
          </a:p>
          <a:p>
            <a:r>
              <a:rPr lang="en-US" altLang="zh-CN" dirty="0">
                <a:cs typeface="Times New Roman" panose="02020603050405020304" pitchFamily="18" charset="0"/>
              </a:rPr>
              <a:t>  8:   </a:t>
            </a:r>
            <a:r>
              <a:rPr lang="en-US" altLang="zh-CN" dirty="0" err="1">
                <a:cs typeface="Times New Roman" panose="02020603050405020304" pitchFamily="18" charset="0"/>
              </a:rPr>
              <a:t>result.count</a:t>
            </a:r>
            <a:r>
              <a:rPr lang="en-US" altLang="zh-CN" dirty="0">
                <a:cs typeface="Times New Roman" panose="02020603050405020304" pitchFamily="18" charset="0"/>
              </a:rPr>
              <a:t>()</a:t>
            </a:r>
          </a:p>
          <a:p>
            <a:r>
              <a:rPr lang="en-US" altLang="zh-CN" dirty="0">
                <a:cs typeface="Times New Roman" panose="02020603050405020304" pitchFamily="18" charset="0"/>
              </a:rPr>
              <a:t>  9:   </a:t>
            </a:r>
            <a:r>
              <a:rPr lang="en-US" altLang="zh-CN" dirty="0" err="1">
                <a:cs typeface="Times New Roman" panose="02020603050405020304" pitchFamily="18" charset="0"/>
              </a:rPr>
              <a:t>words.unpersist</a:t>
            </a:r>
            <a:r>
              <a:rPr lang="en-US" altLang="zh-CN" dirty="0">
                <a:cs typeface="Times New Roman" panose="02020603050405020304" pitchFamily="18" charset="0"/>
              </a:rPr>
              <a:t>()</a:t>
            </a:r>
          </a:p>
          <a:p>
            <a:r>
              <a:rPr lang="en-US" altLang="zh-CN" dirty="0">
                <a:cs typeface="Times New Roman" panose="02020603050405020304" pitchFamily="18" charset="0"/>
              </a:rPr>
              <a:t>10:   </a:t>
            </a:r>
            <a:r>
              <a:rPr lang="en-US" altLang="zh-CN" dirty="0" err="1">
                <a:cs typeface="Times New Roman" panose="02020603050405020304" pitchFamily="18" charset="0"/>
              </a:rPr>
              <a:t>result.take</a:t>
            </a:r>
            <a:r>
              <a:rPr lang="en-US" altLang="zh-CN" dirty="0">
                <a:cs typeface="Times New Roman" panose="02020603050405020304" pitchFamily="18" charset="0"/>
              </a:rPr>
              <a:t>(10)</a:t>
            </a:r>
          </a:p>
          <a:p>
            <a:r>
              <a:rPr lang="en-US" altLang="zh-CN" dirty="0">
                <a:cs typeface="Times New Roman" panose="02020603050405020304" pitchFamily="18" charset="0"/>
              </a:rPr>
              <a:t>11:   </a:t>
            </a:r>
            <a:r>
              <a:rPr lang="en-US" altLang="zh-CN" dirty="0" err="1">
                <a:cs typeface="Times New Roman" panose="02020603050405020304" pitchFamily="18" charset="0"/>
              </a:rPr>
              <a:t>result.unpersist</a:t>
            </a:r>
            <a:r>
              <a:rPr lang="en-US" altLang="zh-CN" dirty="0">
                <a:cs typeface="Times New Roman" panose="02020603050405020304" pitchFamily="18" charset="0"/>
              </a:rPr>
              <a:t>()</a:t>
            </a:r>
          </a:p>
        </p:txBody>
      </p:sp>
    </p:spTree>
    <p:extLst>
      <p:ext uri="{BB962C8B-B14F-4D97-AF65-F5344CB8AC3E}">
        <p14:creationId xmlns:p14="http://schemas.microsoft.com/office/powerpoint/2010/main" val="33026567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a:p>
            <a:endParaRPr lang="zh-CN" altLang="en-US" dirty="0"/>
          </a:p>
        </p:txBody>
      </p:sp>
      <p:sp>
        <p:nvSpPr>
          <p:cNvPr id="3" name="灯片编号占位符 2"/>
          <p:cNvSpPr>
            <a:spLocks noGrp="1"/>
          </p:cNvSpPr>
          <p:nvPr>
            <p:ph type="sldNum" sz="quarter" idx="10"/>
          </p:nvPr>
        </p:nvSpPr>
        <p:spPr/>
        <p:txBody>
          <a:bodyPr/>
          <a:lstStyle/>
          <a:p>
            <a:fld id="{02D3A351-36E5-4097-BD79-2998822781C0}" type="slidenum">
              <a:rPr lang="zh-CN" altLang="en-US" smtClean="0"/>
              <a:t>33</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2630"/>
            <a:ext cx="5542076" cy="3139321"/>
          </a:xfrm>
          <a:prstGeom prst="rect">
            <a:avLst/>
          </a:prstGeom>
        </p:spPr>
        <p:txBody>
          <a:bodyPr wrap="square">
            <a:spAutoFit/>
          </a:bodyPr>
          <a:lstStyle/>
          <a:p>
            <a:r>
              <a:rPr lang="en-US" altLang="zh-CN" dirty="0">
                <a:solidFill>
                  <a:srgbClr val="FF0000"/>
                </a:solidFill>
                <a:cs typeface="Arial" panose="020B0604020202020204" pitchFamily="34" charset="0"/>
              </a:rPr>
              <a:t>  1:</a:t>
            </a:r>
            <a:r>
              <a:rPr lang="zh-CN" altLang="en-US" dirty="0">
                <a:solidFill>
                  <a:srgbClr val="FF0000"/>
                </a:solidFill>
                <a:cs typeface="Arial" panose="020B0604020202020204" pitchFamily="34" charset="0"/>
              </a:rPr>
              <a:t>   </a:t>
            </a:r>
            <a:r>
              <a:rPr lang="en-US" altLang="zh-CN" dirty="0" err="1">
                <a:solidFill>
                  <a:srgbClr val="FF0000"/>
                </a:solidFill>
                <a:cs typeface="Arial" panose="020B0604020202020204" pitchFamily="34" charset="0"/>
              </a:rPr>
              <a:t>val</a:t>
            </a:r>
            <a:r>
              <a:rPr lang="en-US" altLang="zh-CN" dirty="0">
                <a:solidFill>
                  <a:srgbClr val="FF0000"/>
                </a:solidFill>
                <a:cs typeface="Arial" panose="020B0604020202020204" pitchFamily="34" charset="0"/>
              </a:rPr>
              <a:t> data = </a:t>
            </a:r>
            <a:r>
              <a:rPr lang="en-US" altLang="zh-CN" dirty="0" err="1">
                <a:solidFill>
                  <a:srgbClr val="FF0000"/>
                </a:solidFill>
                <a:cs typeface="Arial" panose="020B0604020202020204" pitchFamily="34" charset="0"/>
              </a:rPr>
              <a:t>sc.textFile</a:t>
            </a:r>
            <a:r>
              <a:rPr lang="en-US" altLang="zh-CN" dirty="0">
                <a:solidFill>
                  <a:srgbClr val="FF0000"/>
                </a:solidFill>
                <a:cs typeface="Arial" panose="020B0604020202020204" pitchFamily="34" charset="0"/>
              </a:rPr>
              <a:t>(“</a:t>
            </a:r>
            <a:r>
              <a:rPr lang="en-US" altLang="zh-CN" dirty="0" err="1">
                <a:solidFill>
                  <a:srgbClr val="FF0000"/>
                </a:solidFill>
                <a:cs typeface="Arial" panose="020B0604020202020204" pitchFamily="34" charset="0"/>
              </a:rPr>
              <a:t>hdfs</a:t>
            </a:r>
            <a:r>
              <a:rPr lang="en-US" altLang="zh-CN" dirty="0">
                <a:solidFill>
                  <a:srgbClr val="FF0000"/>
                </a:solidFill>
                <a:cs typeface="Arial" panose="020B0604020202020204" pitchFamily="34" charset="0"/>
              </a:rPr>
              <a:t>://…”)</a:t>
            </a:r>
          </a:p>
          <a:p>
            <a:r>
              <a:rPr lang="en-US" altLang="zh-CN" dirty="0">
                <a:solidFill>
                  <a:srgbClr val="FF0000"/>
                </a:solidFill>
                <a:cs typeface="Arial" panose="020B0604020202020204" pitchFamily="34" charset="0"/>
              </a:rPr>
              <a:t>  2:</a:t>
            </a:r>
            <a:r>
              <a:rPr lang="zh-CN" altLang="en-US" dirty="0">
                <a:solidFill>
                  <a:srgbClr val="FF0000"/>
                </a:solidFill>
                <a:cs typeface="Arial" panose="020B0604020202020204" pitchFamily="34" charset="0"/>
              </a:rPr>
              <a:t>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words = </a:t>
            </a:r>
            <a:r>
              <a:rPr lang="en-US" altLang="zh-CN" dirty="0" err="1">
                <a:solidFill>
                  <a:srgbClr val="FF0000"/>
                </a:solidFill>
                <a:cs typeface="Times New Roman" panose="02020603050405020304" pitchFamily="18" charset="0"/>
              </a:rPr>
              <a:t>data.flatMap</a:t>
            </a:r>
            <a:r>
              <a:rPr lang="en-US" altLang="zh-CN" dirty="0">
                <a:solidFill>
                  <a:srgbClr val="FF0000"/>
                </a:solidFill>
                <a:cs typeface="Times New Roman" panose="02020603050405020304" pitchFamily="18" charset="0"/>
              </a:rPr>
              <a:t>(x=&gt;</a:t>
            </a:r>
            <a:r>
              <a:rPr lang="en-US" altLang="zh-CN" dirty="0" err="1">
                <a:solidFill>
                  <a:srgbClr val="FF0000"/>
                </a:solidFill>
                <a:cs typeface="Times New Roman" panose="02020603050405020304" pitchFamily="18" charset="0"/>
              </a:rPr>
              <a:t>x.split</a:t>
            </a:r>
            <a:r>
              <a:rPr lang="en-US" altLang="zh-CN" dirty="0">
                <a:solidFill>
                  <a:srgbClr val="FF0000"/>
                </a:solidFill>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4:   </a:t>
            </a:r>
            <a:r>
              <a:rPr lang="en-US" altLang="zh-CN" dirty="0" err="1">
                <a:solidFill>
                  <a:srgbClr val="FF0000"/>
                </a:solidFill>
                <a:cs typeface="Times New Roman" panose="02020603050405020304" pitchFamily="18" charset="0"/>
              </a:rPr>
              <a:t>words.count</a:t>
            </a:r>
            <a:r>
              <a:rPr lang="en-US" altLang="zh-CN" dirty="0">
                <a:solidFill>
                  <a:srgbClr val="FF0000"/>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5:   </a:t>
            </a:r>
            <a:r>
              <a:rPr lang="en-US" altLang="zh-CN" dirty="0" err="1">
                <a:solidFill>
                  <a:schemeClr val="bg1">
                    <a:lumMod val="85000"/>
                  </a:schemeClr>
                </a:solidFill>
                <a:cs typeface="Times New Roman" panose="02020603050405020304" pitchFamily="18" charset="0"/>
              </a:rPr>
              <a:t>val</a:t>
            </a:r>
            <a:r>
              <a:rPr lang="en-US" altLang="zh-CN" dirty="0">
                <a:solidFill>
                  <a:schemeClr val="bg1">
                    <a:lumMod val="85000"/>
                  </a:schemeClr>
                </a:solidFill>
                <a:cs typeface="Times New Roman" panose="02020603050405020304" pitchFamily="18" charset="0"/>
              </a:rPr>
              <a:t> pairs = </a:t>
            </a:r>
            <a:r>
              <a:rPr lang="en-US" altLang="zh-CN" dirty="0" err="1">
                <a:solidFill>
                  <a:schemeClr val="bg1">
                    <a:lumMod val="85000"/>
                  </a:schemeClr>
                </a:solidFill>
                <a:cs typeface="Times New Roman" panose="02020603050405020304" pitchFamily="18" charset="0"/>
              </a:rPr>
              <a:t>words.map</a:t>
            </a:r>
            <a:r>
              <a:rPr lang="en-US" altLang="zh-CN" dirty="0">
                <a:solidFill>
                  <a:schemeClr val="bg1">
                    <a:lumMod val="85000"/>
                  </a:schemeClr>
                </a:solidFill>
                <a:cs typeface="Times New Roman" panose="02020603050405020304" pitchFamily="18" charset="0"/>
              </a:rPr>
              <a:t>((_,1))</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val</a:t>
            </a:r>
            <a:r>
              <a:rPr lang="en-US" altLang="zh-CN" dirty="0">
                <a:solidFill>
                  <a:schemeClr val="bg1">
                    <a:lumMod val="85000"/>
                  </a:schemeClr>
                </a:solidFill>
                <a:cs typeface="Times New Roman" panose="02020603050405020304" pitchFamily="18" charset="0"/>
              </a:rPr>
              <a:t> result = </a:t>
            </a:r>
            <a:r>
              <a:rPr lang="en-US" altLang="zh-CN" dirty="0" err="1">
                <a:solidFill>
                  <a:schemeClr val="bg1">
                    <a:lumMod val="85000"/>
                  </a:schemeClr>
                </a:solidFill>
                <a:cs typeface="Times New Roman" panose="02020603050405020304" pitchFamily="18" charset="0"/>
              </a:rPr>
              <a:t>pairs.reduceByKey</a:t>
            </a:r>
            <a:r>
              <a:rPr lang="en-US" altLang="zh-CN" dirty="0">
                <a:solidFill>
                  <a:schemeClr val="bg1">
                    <a:lumMod val="85000"/>
                  </a:schemeClr>
                </a:solidFill>
                <a:cs typeface="Times New Roman" panose="02020603050405020304" pitchFamily="18" charset="0"/>
              </a:rPr>
              <a:t>(_+_)</a:t>
            </a:r>
          </a:p>
          <a:p>
            <a:r>
              <a:rPr lang="en-US" altLang="zh-CN" dirty="0">
                <a:solidFill>
                  <a:schemeClr val="bg1">
                    <a:lumMod val="85000"/>
                  </a:schemeClr>
                </a:solidFill>
                <a:cs typeface="Times New Roman" panose="02020603050405020304" pitchFamily="18" charset="0"/>
              </a:rPr>
              <a:t>  7:   </a:t>
            </a:r>
            <a:r>
              <a:rPr lang="en-US" altLang="zh-CN" dirty="0" err="1">
                <a:solidFill>
                  <a:schemeClr val="bg1">
                    <a:lumMod val="85000"/>
                  </a:schemeClr>
                </a:solidFill>
                <a:cs typeface="Times New Roman" panose="02020603050405020304" pitchFamily="18" charset="0"/>
              </a:rPr>
              <a:t>result.persist</a:t>
            </a:r>
            <a:r>
              <a:rPr lang="en-US" altLang="zh-CN" dirty="0">
                <a:solidFill>
                  <a:schemeClr val="bg1">
                    <a:lumMod val="85000"/>
                  </a:schemeClr>
                </a:solidFill>
                <a:cs typeface="Times New Roman" panose="02020603050405020304" pitchFamily="18" charset="0"/>
              </a:rPr>
              <a:t>() </a:t>
            </a:r>
          </a:p>
          <a:p>
            <a:r>
              <a:rPr lang="en-US" altLang="zh-CN" dirty="0">
                <a:solidFill>
                  <a:schemeClr val="bg1">
                    <a:lumMod val="85000"/>
                  </a:schemeClr>
                </a:solidFill>
                <a:cs typeface="Times New Roman" panose="02020603050405020304" pitchFamily="18" charset="0"/>
              </a:rPr>
              <a:t>  8:   </a:t>
            </a:r>
            <a:r>
              <a:rPr lang="en-US" altLang="zh-CN" dirty="0" err="1">
                <a:solidFill>
                  <a:schemeClr val="bg1">
                    <a:lumMod val="85000"/>
                  </a:schemeClr>
                </a:solidFill>
                <a:cs typeface="Times New Roman" panose="02020603050405020304" pitchFamily="18" charset="0"/>
              </a:rPr>
              <a:t>result.count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9:   </a:t>
            </a:r>
            <a:r>
              <a:rPr lang="en-US" altLang="zh-CN" dirty="0" err="1">
                <a:solidFill>
                  <a:schemeClr val="bg1">
                    <a:lumMod val="85000"/>
                  </a:schemeClr>
                </a:solidFill>
                <a:cs typeface="Times New Roman" panose="02020603050405020304" pitchFamily="18" charset="0"/>
              </a:rPr>
              <a:t>words.unpersist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10:   </a:t>
            </a:r>
            <a:r>
              <a:rPr lang="en-US" altLang="zh-CN" dirty="0" err="1">
                <a:solidFill>
                  <a:schemeClr val="bg1">
                    <a:lumMod val="85000"/>
                  </a:schemeClr>
                </a:solidFill>
                <a:cs typeface="Times New Roman" panose="02020603050405020304" pitchFamily="18" charset="0"/>
              </a:rPr>
              <a:t>result.take</a:t>
            </a:r>
            <a:r>
              <a:rPr lang="en-US" altLang="zh-CN" dirty="0">
                <a:solidFill>
                  <a:schemeClr val="bg1">
                    <a:lumMod val="85000"/>
                  </a:schemeClr>
                </a:solidFill>
                <a:cs typeface="Times New Roman" panose="02020603050405020304" pitchFamily="18" charset="0"/>
              </a:rPr>
              <a:t>(10)</a:t>
            </a:r>
          </a:p>
          <a:p>
            <a:r>
              <a:rPr lang="en-US" altLang="zh-CN" dirty="0">
                <a:solidFill>
                  <a:schemeClr val="bg1">
                    <a:lumMod val="85000"/>
                  </a:schemeClr>
                </a:solidFill>
                <a:cs typeface="Times New Roman" panose="02020603050405020304" pitchFamily="18" charset="0"/>
              </a:rPr>
              <a:t>11:   </a:t>
            </a:r>
            <a:r>
              <a:rPr lang="en-US" altLang="zh-CN" dirty="0" err="1">
                <a:solidFill>
                  <a:schemeClr val="bg1">
                    <a:lumMod val="85000"/>
                  </a:schemeClr>
                </a:solidFill>
                <a:cs typeface="Times New Roman" panose="02020603050405020304" pitchFamily="18" charset="0"/>
              </a:rPr>
              <a:t>result.unpersist</a:t>
            </a:r>
            <a:r>
              <a:rPr lang="en-US" altLang="zh-CN" dirty="0">
                <a:solidFill>
                  <a:schemeClr val="bg1">
                    <a:lumMod val="85000"/>
                  </a:schemeClr>
                </a:solidFill>
                <a:cs typeface="Times New Roman" panose="02020603050405020304" pitchFamily="18" charset="0"/>
              </a:rPr>
              <a:t>()</a:t>
            </a:r>
          </a:p>
        </p:txBody>
      </p:sp>
      <p:cxnSp>
        <p:nvCxnSpPr>
          <p:cNvPr id="13" name="曲线连接符 12"/>
          <p:cNvCxnSpPr/>
          <p:nvPr/>
        </p:nvCxnSpPr>
        <p:spPr bwMode="auto">
          <a:xfrm flipV="1">
            <a:off x="2464068" y="2851112"/>
            <a:ext cx="2531444" cy="539015"/>
          </a:xfrm>
          <a:prstGeom prst="curvedConnector3">
            <a:avLst>
              <a:gd name="adj1" fmla="val 123004"/>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5" name="曲线连接符 14"/>
          <p:cNvCxnSpPr/>
          <p:nvPr/>
        </p:nvCxnSpPr>
        <p:spPr bwMode="auto">
          <a:xfrm rot="10800000">
            <a:off x="4283246" y="2560830"/>
            <a:ext cx="712267" cy="290282"/>
          </a:xfrm>
          <a:prstGeom prst="curvedConnector3">
            <a:avLst>
              <a:gd name="adj1" fmla="val -78379"/>
            </a:avLst>
          </a:prstGeom>
          <a:ln w="381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7" name="圆: 空心 50">
            <a:extLst>
              <a:ext uri="{FF2B5EF4-FFF2-40B4-BE49-F238E27FC236}">
                <a16:creationId xmlns:a16="http://schemas.microsoft.com/office/drawing/2014/main" id="{1E767878-DF79-4945-B63F-3A2B2592AA03}"/>
              </a:ext>
            </a:extLst>
          </p:cNvPr>
          <p:cNvSpPr/>
          <p:nvPr/>
        </p:nvSpPr>
        <p:spPr bwMode="auto">
          <a:xfrm>
            <a:off x="2872490" y="580981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20" name="文本框 19"/>
          <p:cNvSpPr txBox="1"/>
          <p:nvPr/>
        </p:nvSpPr>
        <p:spPr>
          <a:xfrm>
            <a:off x="1820255" y="5805153"/>
            <a:ext cx="760575" cy="369332"/>
          </a:xfrm>
          <a:prstGeom prst="rect">
            <a:avLst/>
          </a:prstGeom>
          <a:noFill/>
        </p:spPr>
        <p:txBody>
          <a:bodyPr wrap="square" rtlCol="0">
            <a:spAutoFit/>
          </a:bodyPr>
          <a:lstStyle/>
          <a:p>
            <a:r>
              <a:rPr lang="en-US" altLang="zh-CN" dirty="0"/>
              <a:t>Trace:</a:t>
            </a:r>
            <a:endParaRPr lang="zh-CN" altLang="en-US" dirty="0"/>
          </a:p>
        </p:txBody>
      </p:sp>
      <p:cxnSp>
        <p:nvCxnSpPr>
          <p:cNvPr id="27" name="直接箭头连接符 26"/>
          <p:cNvCxnSpPr>
            <a:cxnSpLocks/>
          </p:cNvCxnSpPr>
          <p:nvPr/>
        </p:nvCxnSpPr>
        <p:spPr>
          <a:xfrm>
            <a:off x="3232489" y="5989819"/>
            <a:ext cx="1728000"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2672202" y="616515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30" name="矩形 29">
            <a:extLst>
              <a:ext uri="{FF2B5EF4-FFF2-40B4-BE49-F238E27FC236}">
                <a16:creationId xmlns:a16="http://schemas.microsoft.com/office/drawing/2014/main" id="{0E76D48E-2854-4390-97BB-5D4224E9A974}"/>
              </a:ext>
            </a:extLst>
          </p:cNvPr>
          <p:cNvSpPr/>
          <p:nvPr/>
        </p:nvSpPr>
        <p:spPr>
          <a:xfrm>
            <a:off x="4775576" y="624031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CAFF5CDF-51BF-43C1-8785-0693D12CEE0A}"/>
                  </a:ext>
                </a:extLst>
              </p:cNvPr>
              <p:cNvSpPr/>
              <p:nvPr/>
            </p:nvSpPr>
            <p:spPr>
              <a:xfrm>
                <a:off x="4965753" y="579450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1" name="椭圆 30">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965753" y="579450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32" name="矩形: 圆角 21">
            <a:extLst>
              <a:ext uri="{FF2B5EF4-FFF2-40B4-BE49-F238E27FC236}">
                <a16:creationId xmlns:a16="http://schemas.microsoft.com/office/drawing/2014/main" id="{6DB032EB-30BA-48D3-A807-ED9AEEF7F2C2}"/>
              </a:ext>
            </a:extLst>
          </p:cNvPr>
          <p:cNvSpPr/>
          <p:nvPr/>
        </p:nvSpPr>
        <p:spPr>
          <a:xfrm>
            <a:off x="4782135" y="44491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3" name="矩形: 圆角 23">
            <a:extLst>
              <a:ext uri="{FF2B5EF4-FFF2-40B4-BE49-F238E27FC236}">
                <a16:creationId xmlns:a16="http://schemas.microsoft.com/office/drawing/2014/main" id="{1EBBA5A1-5177-479F-B3D9-C1A12E7E1BDE}"/>
              </a:ext>
            </a:extLst>
          </p:cNvPr>
          <p:cNvSpPr/>
          <p:nvPr/>
        </p:nvSpPr>
        <p:spPr>
          <a:xfrm>
            <a:off x="4782136" y="51217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4" name="连接符: 曲线 25">
            <a:extLst>
              <a:ext uri="{FF2B5EF4-FFF2-40B4-BE49-F238E27FC236}">
                <a16:creationId xmlns:a16="http://schemas.microsoft.com/office/drawing/2014/main" id="{F60BAC4A-082A-4887-B746-60029998ED6B}"/>
              </a:ext>
            </a:extLst>
          </p:cNvPr>
          <p:cNvCxnSpPr>
            <a:cxnSpLocks/>
            <a:stCxn id="32" idx="2"/>
            <a:endCxn id="33" idx="0"/>
          </p:cNvCxnSpPr>
          <p:nvPr/>
        </p:nvCxnSpPr>
        <p:spPr>
          <a:xfrm rot="16200000" flipH="1">
            <a:off x="5056506" y="49473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5" name="直接箭头连接符 34"/>
          <p:cNvCxnSpPr>
            <a:stCxn id="33" idx="2"/>
          </p:cNvCxnSpPr>
          <p:nvPr/>
        </p:nvCxnSpPr>
        <p:spPr bwMode="auto">
          <a:xfrm flipH="1">
            <a:off x="5230942" y="544554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圆角矩形 35">
            <a:extLst>
              <a:ext uri="{FF2B5EF4-FFF2-40B4-BE49-F238E27FC236}">
                <a16:creationId xmlns:a16="http://schemas.microsoft.com/office/drawing/2014/main" id="{BE57245C-FA91-43CA-94AB-ABD798B89D6F}"/>
              </a:ext>
            </a:extLst>
          </p:cNvPr>
          <p:cNvSpPr/>
          <p:nvPr/>
        </p:nvSpPr>
        <p:spPr bwMode="auto">
          <a:xfrm>
            <a:off x="4716321" y="4344549"/>
            <a:ext cx="1008000" cy="2221466"/>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1818429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a:p>
            <a:endParaRPr lang="zh-CN" altLang="en-US" dirty="0"/>
          </a:p>
        </p:txBody>
      </p:sp>
      <p:sp>
        <p:nvSpPr>
          <p:cNvPr id="3" name="灯片编号占位符 2"/>
          <p:cNvSpPr>
            <a:spLocks noGrp="1"/>
          </p:cNvSpPr>
          <p:nvPr>
            <p:ph type="sldNum" sz="quarter" idx="10"/>
          </p:nvPr>
        </p:nvSpPr>
        <p:spPr/>
        <p:txBody>
          <a:bodyPr/>
          <a:lstStyle/>
          <a:p>
            <a:fld id="{02D3A351-36E5-4097-BD79-2998822781C0}" type="slidenum">
              <a:rPr lang="zh-CN" altLang="en-US" smtClean="0"/>
              <a:t>34</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2630"/>
            <a:ext cx="5542076" cy="3139321"/>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rgbClr val="FF0000"/>
                </a:solidFill>
                <a:cs typeface="Times New Roman" panose="02020603050405020304" pitchFamily="18" charset="0"/>
              </a:rPr>
              <a:t>  3:   </a:t>
            </a:r>
            <a:r>
              <a:rPr lang="en-US" altLang="zh-CN" dirty="0" err="1">
                <a:solidFill>
                  <a:srgbClr val="FF0000"/>
                </a:solidFill>
                <a:cs typeface="Times New Roman" panose="02020603050405020304" pitchFamily="18" charset="0"/>
              </a:rPr>
              <a:t>words.persist</a:t>
            </a:r>
            <a:r>
              <a:rPr lang="en-US" altLang="zh-CN" dirty="0">
                <a:solidFill>
                  <a:srgbClr val="FF0000"/>
                </a:solidFill>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5:   </a:t>
            </a:r>
            <a:r>
              <a:rPr lang="en-US" altLang="zh-CN" dirty="0" err="1">
                <a:solidFill>
                  <a:schemeClr val="bg1">
                    <a:lumMod val="85000"/>
                  </a:schemeClr>
                </a:solidFill>
                <a:cs typeface="Times New Roman" panose="02020603050405020304" pitchFamily="18" charset="0"/>
              </a:rPr>
              <a:t>val</a:t>
            </a:r>
            <a:r>
              <a:rPr lang="en-US" altLang="zh-CN" dirty="0">
                <a:solidFill>
                  <a:schemeClr val="bg1">
                    <a:lumMod val="85000"/>
                  </a:schemeClr>
                </a:solidFill>
                <a:cs typeface="Times New Roman" panose="02020603050405020304" pitchFamily="18" charset="0"/>
              </a:rPr>
              <a:t> pairs = </a:t>
            </a:r>
            <a:r>
              <a:rPr lang="en-US" altLang="zh-CN" dirty="0" err="1">
                <a:solidFill>
                  <a:schemeClr val="bg1">
                    <a:lumMod val="85000"/>
                  </a:schemeClr>
                </a:solidFill>
                <a:cs typeface="Times New Roman" panose="02020603050405020304" pitchFamily="18" charset="0"/>
              </a:rPr>
              <a:t>words.map</a:t>
            </a:r>
            <a:r>
              <a:rPr lang="en-US" altLang="zh-CN" dirty="0">
                <a:solidFill>
                  <a:schemeClr val="bg1">
                    <a:lumMod val="85000"/>
                  </a:schemeClr>
                </a:solidFill>
                <a:cs typeface="Times New Roman" panose="02020603050405020304" pitchFamily="18" charset="0"/>
              </a:rPr>
              <a:t>((_,1))</a:t>
            </a:r>
          </a:p>
          <a:p>
            <a:r>
              <a:rPr lang="en-US" altLang="zh-CN" dirty="0">
                <a:solidFill>
                  <a:schemeClr val="bg1">
                    <a:lumMod val="85000"/>
                  </a:schemeClr>
                </a:solidFill>
                <a:cs typeface="Times New Roman" panose="02020603050405020304" pitchFamily="18" charset="0"/>
              </a:rPr>
              <a:t>  6:   </a:t>
            </a:r>
            <a:r>
              <a:rPr lang="en-US" altLang="zh-CN" dirty="0" err="1">
                <a:solidFill>
                  <a:schemeClr val="bg1">
                    <a:lumMod val="85000"/>
                  </a:schemeClr>
                </a:solidFill>
                <a:cs typeface="Times New Roman" panose="02020603050405020304" pitchFamily="18" charset="0"/>
              </a:rPr>
              <a:t>val</a:t>
            </a:r>
            <a:r>
              <a:rPr lang="en-US" altLang="zh-CN" dirty="0">
                <a:solidFill>
                  <a:schemeClr val="bg1">
                    <a:lumMod val="85000"/>
                  </a:schemeClr>
                </a:solidFill>
                <a:cs typeface="Times New Roman" panose="02020603050405020304" pitchFamily="18" charset="0"/>
              </a:rPr>
              <a:t> result = </a:t>
            </a:r>
            <a:r>
              <a:rPr lang="en-US" altLang="zh-CN" dirty="0" err="1">
                <a:solidFill>
                  <a:schemeClr val="bg1">
                    <a:lumMod val="85000"/>
                  </a:schemeClr>
                </a:solidFill>
                <a:cs typeface="Times New Roman" panose="02020603050405020304" pitchFamily="18" charset="0"/>
              </a:rPr>
              <a:t>pairs.reduceByKey</a:t>
            </a:r>
            <a:r>
              <a:rPr lang="en-US" altLang="zh-CN" dirty="0">
                <a:solidFill>
                  <a:schemeClr val="bg1">
                    <a:lumMod val="85000"/>
                  </a:schemeClr>
                </a:solidFill>
                <a:cs typeface="Times New Roman" panose="02020603050405020304" pitchFamily="18" charset="0"/>
              </a:rPr>
              <a:t>(_+_)</a:t>
            </a:r>
          </a:p>
          <a:p>
            <a:r>
              <a:rPr lang="en-US" altLang="zh-CN" dirty="0">
                <a:solidFill>
                  <a:schemeClr val="bg1">
                    <a:lumMod val="85000"/>
                  </a:schemeClr>
                </a:solidFill>
                <a:cs typeface="Times New Roman" panose="02020603050405020304" pitchFamily="18" charset="0"/>
              </a:rPr>
              <a:t>  7:   </a:t>
            </a:r>
            <a:r>
              <a:rPr lang="en-US" altLang="zh-CN" dirty="0" err="1">
                <a:solidFill>
                  <a:schemeClr val="bg1">
                    <a:lumMod val="85000"/>
                  </a:schemeClr>
                </a:solidFill>
                <a:cs typeface="Times New Roman" panose="02020603050405020304" pitchFamily="18" charset="0"/>
              </a:rPr>
              <a:t>result.persist</a:t>
            </a:r>
            <a:r>
              <a:rPr lang="en-US" altLang="zh-CN" dirty="0">
                <a:solidFill>
                  <a:schemeClr val="bg1">
                    <a:lumMod val="85000"/>
                  </a:schemeClr>
                </a:solidFill>
                <a:cs typeface="Times New Roman" panose="02020603050405020304" pitchFamily="18" charset="0"/>
              </a:rPr>
              <a:t>() </a:t>
            </a:r>
          </a:p>
          <a:p>
            <a:r>
              <a:rPr lang="en-US" altLang="zh-CN" dirty="0">
                <a:solidFill>
                  <a:schemeClr val="bg1">
                    <a:lumMod val="85000"/>
                  </a:schemeClr>
                </a:solidFill>
                <a:cs typeface="Times New Roman" panose="02020603050405020304" pitchFamily="18" charset="0"/>
              </a:rPr>
              <a:t>  8:   </a:t>
            </a:r>
            <a:r>
              <a:rPr lang="en-US" altLang="zh-CN" dirty="0" err="1">
                <a:solidFill>
                  <a:schemeClr val="bg1">
                    <a:lumMod val="85000"/>
                  </a:schemeClr>
                </a:solidFill>
                <a:cs typeface="Times New Roman" panose="02020603050405020304" pitchFamily="18" charset="0"/>
              </a:rPr>
              <a:t>result.count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9:   </a:t>
            </a:r>
            <a:r>
              <a:rPr lang="en-US" altLang="zh-CN" dirty="0" err="1">
                <a:solidFill>
                  <a:schemeClr val="bg1">
                    <a:lumMod val="85000"/>
                  </a:schemeClr>
                </a:solidFill>
                <a:cs typeface="Times New Roman" panose="02020603050405020304" pitchFamily="18" charset="0"/>
              </a:rPr>
              <a:t>words.unpersist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10:   </a:t>
            </a:r>
            <a:r>
              <a:rPr lang="en-US" altLang="zh-CN" dirty="0" err="1">
                <a:solidFill>
                  <a:schemeClr val="bg1">
                    <a:lumMod val="85000"/>
                  </a:schemeClr>
                </a:solidFill>
                <a:cs typeface="Times New Roman" panose="02020603050405020304" pitchFamily="18" charset="0"/>
              </a:rPr>
              <a:t>result.take</a:t>
            </a:r>
            <a:r>
              <a:rPr lang="en-US" altLang="zh-CN" dirty="0">
                <a:solidFill>
                  <a:schemeClr val="bg1">
                    <a:lumMod val="85000"/>
                  </a:schemeClr>
                </a:solidFill>
                <a:cs typeface="Times New Roman" panose="02020603050405020304" pitchFamily="18" charset="0"/>
              </a:rPr>
              <a:t>(10)</a:t>
            </a:r>
          </a:p>
          <a:p>
            <a:r>
              <a:rPr lang="en-US" altLang="zh-CN" dirty="0">
                <a:solidFill>
                  <a:schemeClr val="bg1">
                    <a:lumMod val="85000"/>
                  </a:schemeClr>
                </a:solidFill>
                <a:cs typeface="Times New Roman" panose="02020603050405020304" pitchFamily="18" charset="0"/>
              </a:rPr>
              <a:t>11:   </a:t>
            </a:r>
            <a:r>
              <a:rPr lang="en-US" altLang="zh-CN" dirty="0" err="1">
                <a:solidFill>
                  <a:schemeClr val="bg1">
                    <a:lumMod val="85000"/>
                  </a:schemeClr>
                </a:solidFill>
                <a:cs typeface="Times New Roman" panose="02020603050405020304" pitchFamily="18" charset="0"/>
              </a:rPr>
              <a:t>result.unpersist</a:t>
            </a:r>
            <a:r>
              <a:rPr lang="en-US" altLang="zh-CN" dirty="0">
                <a:solidFill>
                  <a:schemeClr val="bg1">
                    <a:lumMod val="85000"/>
                  </a:schemeClr>
                </a:solidFill>
                <a:cs typeface="Times New Roman" panose="02020603050405020304" pitchFamily="18" charset="0"/>
              </a:rPr>
              <a:t>()</a:t>
            </a:r>
          </a:p>
        </p:txBody>
      </p:sp>
      <p:sp>
        <p:nvSpPr>
          <p:cNvPr id="16" name="圆: 空心 50">
            <a:extLst>
              <a:ext uri="{FF2B5EF4-FFF2-40B4-BE49-F238E27FC236}">
                <a16:creationId xmlns:a16="http://schemas.microsoft.com/office/drawing/2014/main" id="{B41638B3-9055-4393-933E-E9EAED58224C}"/>
              </a:ext>
            </a:extLst>
          </p:cNvPr>
          <p:cNvSpPr/>
          <p:nvPr/>
        </p:nvSpPr>
        <p:spPr bwMode="auto">
          <a:xfrm>
            <a:off x="2872490" y="580981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19" name="文本框 18">
            <a:extLst>
              <a:ext uri="{FF2B5EF4-FFF2-40B4-BE49-F238E27FC236}">
                <a16:creationId xmlns:a16="http://schemas.microsoft.com/office/drawing/2014/main" id="{43228D2A-4FD9-45BA-9D72-CA57DAB634C1}"/>
              </a:ext>
            </a:extLst>
          </p:cNvPr>
          <p:cNvSpPr txBox="1"/>
          <p:nvPr/>
        </p:nvSpPr>
        <p:spPr>
          <a:xfrm>
            <a:off x="1820255" y="5805153"/>
            <a:ext cx="760575" cy="369332"/>
          </a:xfrm>
          <a:prstGeom prst="rect">
            <a:avLst/>
          </a:prstGeom>
          <a:noFill/>
        </p:spPr>
        <p:txBody>
          <a:bodyPr wrap="square" rtlCol="0">
            <a:spAutoFit/>
          </a:bodyPr>
          <a:lstStyle/>
          <a:p>
            <a:r>
              <a:rPr lang="en-US" altLang="zh-CN" dirty="0"/>
              <a:t>Trace:</a:t>
            </a:r>
            <a:endParaRPr lang="zh-CN" altLang="en-US" dirty="0"/>
          </a:p>
        </p:txBody>
      </p:sp>
      <p:sp>
        <p:nvSpPr>
          <p:cNvPr id="20" name="矩形 19">
            <a:extLst>
              <a:ext uri="{FF2B5EF4-FFF2-40B4-BE49-F238E27FC236}">
                <a16:creationId xmlns:a16="http://schemas.microsoft.com/office/drawing/2014/main" id="{5CC18DA7-A653-4208-95C1-DE52F77B414F}"/>
              </a:ext>
            </a:extLst>
          </p:cNvPr>
          <p:cNvSpPr/>
          <p:nvPr/>
        </p:nvSpPr>
        <p:spPr>
          <a:xfrm>
            <a:off x="3668225" y="623814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21" name="六边形 20">
            <a:extLst>
              <a:ext uri="{FF2B5EF4-FFF2-40B4-BE49-F238E27FC236}">
                <a16:creationId xmlns:a16="http://schemas.microsoft.com/office/drawing/2014/main" id="{A2FF8548-0FC4-4549-B80D-750275725749}"/>
              </a:ext>
            </a:extLst>
          </p:cNvPr>
          <p:cNvSpPr/>
          <p:nvPr/>
        </p:nvSpPr>
        <p:spPr>
          <a:xfrm>
            <a:off x="3997995" y="5881853"/>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22" name="直接箭头连接符 21">
            <a:extLst>
              <a:ext uri="{FF2B5EF4-FFF2-40B4-BE49-F238E27FC236}">
                <a16:creationId xmlns:a16="http://schemas.microsoft.com/office/drawing/2014/main" id="{6A4989B2-5D1A-4458-B69D-D57CB4A08D87}"/>
              </a:ext>
            </a:extLst>
          </p:cNvPr>
          <p:cNvCxnSpPr>
            <a:endCxn id="21" idx="3"/>
          </p:cNvCxnSpPr>
          <p:nvPr/>
        </p:nvCxnSpPr>
        <p:spPr>
          <a:xfrm>
            <a:off x="3232490" y="5989819"/>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E8871C5A-2883-4794-BA64-59C8FBACE6AE}"/>
              </a:ext>
            </a:extLst>
          </p:cNvPr>
          <p:cNvSpPr txBox="1"/>
          <p:nvPr/>
        </p:nvSpPr>
        <p:spPr>
          <a:xfrm>
            <a:off x="2672202" y="616515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24" name="矩形 23">
            <a:extLst>
              <a:ext uri="{FF2B5EF4-FFF2-40B4-BE49-F238E27FC236}">
                <a16:creationId xmlns:a16="http://schemas.microsoft.com/office/drawing/2014/main" id="{CF4E2850-B13C-4259-AFF1-A8FFD9041C30}"/>
              </a:ext>
            </a:extLst>
          </p:cNvPr>
          <p:cNvSpPr/>
          <p:nvPr/>
        </p:nvSpPr>
        <p:spPr>
          <a:xfrm>
            <a:off x="4775576" y="624031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76C4CC4B-62CD-48FC-A60E-7A7FBB26E415}"/>
                  </a:ext>
                </a:extLst>
              </p:cNvPr>
              <p:cNvSpPr/>
              <p:nvPr/>
            </p:nvSpPr>
            <p:spPr>
              <a:xfrm>
                <a:off x="4965753" y="579450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5" name="椭圆 24">
                <a:extLst>
                  <a:ext uri="{FF2B5EF4-FFF2-40B4-BE49-F238E27FC236}">
                    <a16:creationId xmlns:a16="http://schemas.microsoft.com/office/drawing/2014/main" id="{76C4CC4B-62CD-48FC-A60E-7A7FBB26E415}"/>
                  </a:ext>
                </a:extLst>
              </p:cNvPr>
              <p:cNvSpPr>
                <a:spLocks noRot="1" noChangeAspect="1" noMove="1" noResize="1" noEditPoints="1" noAdjustHandles="1" noChangeArrowheads="1" noChangeShapeType="1" noTextEdit="1"/>
              </p:cNvSpPr>
              <p:nvPr/>
            </p:nvSpPr>
            <p:spPr>
              <a:xfrm>
                <a:off x="4965753" y="579450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26" name="矩形: 圆角 21">
            <a:extLst>
              <a:ext uri="{FF2B5EF4-FFF2-40B4-BE49-F238E27FC236}">
                <a16:creationId xmlns:a16="http://schemas.microsoft.com/office/drawing/2014/main" id="{FE7B755D-A126-49FF-B30D-D7CA3CB3D95F}"/>
              </a:ext>
            </a:extLst>
          </p:cNvPr>
          <p:cNvSpPr/>
          <p:nvPr/>
        </p:nvSpPr>
        <p:spPr>
          <a:xfrm>
            <a:off x="4782135" y="44491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7" name="矩形: 圆角 23">
            <a:extLst>
              <a:ext uri="{FF2B5EF4-FFF2-40B4-BE49-F238E27FC236}">
                <a16:creationId xmlns:a16="http://schemas.microsoft.com/office/drawing/2014/main" id="{13FE4811-E52F-4AAC-ABCA-A9C7B4B2568E}"/>
              </a:ext>
            </a:extLst>
          </p:cNvPr>
          <p:cNvSpPr/>
          <p:nvPr/>
        </p:nvSpPr>
        <p:spPr>
          <a:xfrm>
            <a:off x="4782136" y="51217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8" name="连接符: 曲线 25">
            <a:extLst>
              <a:ext uri="{FF2B5EF4-FFF2-40B4-BE49-F238E27FC236}">
                <a16:creationId xmlns:a16="http://schemas.microsoft.com/office/drawing/2014/main" id="{B89F2B7F-9E30-4046-884F-FCD888E6B8B7}"/>
              </a:ext>
            </a:extLst>
          </p:cNvPr>
          <p:cNvCxnSpPr>
            <a:cxnSpLocks/>
            <a:stCxn id="26" idx="2"/>
            <a:endCxn id="27" idx="0"/>
          </p:cNvCxnSpPr>
          <p:nvPr/>
        </p:nvCxnSpPr>
        <p:spPr>
          <a:xfrm rot="16200000" flipH="1">
            <a:off x="5056506" y="49473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9EF43517-8F8B-4716-A984-8E44481C4F04}"/>
              </a:ext>
            </a:extLst>
          </p:cNvPr>
          <p:cNvCxnSpPr>
            <a:stCxn id="27" idx="2"/>
          </p:cNvCxnSpPr>
          <p:nvPr/>
        </p:nvCxnSpPr>
        <p:spPr bwMode="auto">
          <a:xfrm flipH="1">
            <a:off x="5230942" y="544554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562617A1-3B31-47C6-A463-BB23551DAAB2}"/>
              </a:ext>
            </a:extLst>
          </p:cNvPr>
          <p:cNvCxnSpPr>
            <a:stCxn id="21" idx="0"/>
            <a:endCxn id="25" idx="2"/>
          </p:cNvCxnSpPr>
          <p:nvPr/>
        </p:nvCxnSpPr>
        <p:spPr>
          <a:xfrm flipV="1">
            <a:off x="4281994" y="6000363"/>
            <a:ext cx="683759" cy="9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1" name="圆角矩形 35">
            <a:extLst>
              <a:ext uri="{FF2B5EF4-FFF2-40B4-BE49-F238E27FC236}">
                <a16:creationId xmlns:a16="http://schemas.microsoft.com/office/drawing/2014/main" id="{5358F316-B9EE-42B9-9CAB-50874EAF7B0E}"/>
              </a:ext>
            </a:extLst>
          </p:cNvPr>
          <p:cNvSpPr/>
          <p:nvPr/>
        </p:nvSpPr>
        <p:spPr bwMode="auto">
          <a:xfrm>
            <a:off x="3633762" y="5726829"/>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548807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35</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5340"/>
            <a:ext cx="5542076" cy="3139321"/>
          </a:xfrm>
          <a:prstGeom prst="rect">
            <a:avLst/>
          </a:prstGeom>
        </p:spPr>
        <p:txBody>
          <a:bodyPr wrap="square">
            <a:spAutoFit/>
          </a:bodyPr>
          <a:lstStyle/>
          <a:p>
            <a:r>
              <a:rPr lang="en-US" altLang="zh-CN" dirty="0">
                <a:solidFill>
                  <a:srgbClr val="FF0000"/>
                </a:solidFill>
                <a:cs typeface="Arial" panose="020B0604020202020204" pitchFamily="34" charset="0"/>
              </a:rPr>
              <a:t>  1:</a:t>
            </a:r>
            <a:r>
              <a:rPr lang="zh-CN" altLang="en-US" dirty="0">
                <a:solidFill>
                  <a:srgbClr val="FF0000"/>
                </a:solidFill>
                <a:cs typeface="Arial" panose="020B0604020202020204" pitchFamily="34" charset="0"/>
              </a:rPr>
              <a:t>   </a:t>
            </a:r>
            <a:r>
              <a:rPr lang="en-US" altLang="zh-CN" dirty="0" err="1">
                <a:solidFill>
                  <a:srgbClr val="FF0000"/>
                </a:solidFill>
                <a:cs typeface="Arial" panose="020B0604020202020204" pitchFamily="34" charset="0"/>
              </a:rPr>
              <a:t>val</a:t>
            </a:r>
            <a:r>
              <a:rPr lang="en-US" altLang="zh-CN" dirty="0">
                <a:solidFill>
                  <a:srgbClr val="FF0000"/>
                </a:solidFill>
                <a:cs typeface="Arial" panose="020B0604020202020204" pitchFamily="34" charset="0"/>
              </a:rPr>
              <a:t> data = </a:t>
            </a:r>
            <a:r>
              <a:rPr lang="en-US" altLang="zh-CN" dirty="0" err="1">
                <a:solidFill>
                  <a:srgbClr val="FF0000"/>
                </a:solidFill>
                <a:cs typeface="Arial" panose="020B0604020202020204" pitchFamily="34" charset="0"/>
              </a:rPr>
              <a:t>sc.textFile</a:t>
            </a:r>
            <a:r>
              <a:rPr lang="en-US" altLang="zh-CN" dirty="0">
                <a:solidFill>
                  <a:srgbClr val="FF0000"/>
                </a:solidFill>
                <a:cs typeface="Arial" panose="020B0604020202020204" pitchFamily="34" charset="0"/>
              </a:rPr>
              <a:t>(“</a:t>
            </a:r>
            <a:r>
              <a:rPr lang="en-US" altLang="zh-CN" dirty="0" err="1">
                <a:solidFill>
                  <a:srgbClr val="FF0000"/>
                </a:solidFill>
                <a:cs typeface="Arial" panose="020B0604020202020204" pitchFamily="34" charset="0"/>
              </a:rPr>
              <a:t>hdfs</a:t>
            </a:r>
            <a:r>
              <a:rPr lang="en-US" altLang="zh-CN" dirty="0">
                <a:solidFill>
                  <a:srgbClr val="FF0000"/>
                </a:solidFill>
                <a:cs typeface="Arial" panose="020B0604020202020204" pitchFamily="34" charset="0"/>
              </a:rPr>
              <a:t>://…”)</a:t>
            </a:r>
          </a:p>
          <a:p>
            <a:r>
              <a:rPr lang="en-US" altLang="zh-CN" dirty="0">
                <a:solidFill>
                  <a:srgbClr val="FF0000"/>
                </a:solidFill>
                <a:cs typeface="Arial" panose="020B0604020202020204" pitchFamily="34" charset="0"/>
              </a:rPr>
              <a:t>  2:</a:t>
            </a:r>
            <a:r>
              <a:rPr lang="zh-CN" altLang="en-US" dirty="0">
                <a:solidFill>
                  <a:srgbClr val="FF0000"/>
                </a:solidFill>
                <a:cs typeface="Arial" panose="020B0604020202020204" pitchFamily="34" charset="0"/>
              </a:rPr>
              <a:t>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words = </a:t>
            </a:r>
            <a:r>
              <a:rPr lang="en-US" altLang="zh-CN" dirty="0" err="1">
                <a:solidFill>
                  <a:srgbClr val="FF0000"/>
                </a:solidFill>
                <a:cs typeface="Times New Roman" panose="02020603050405020304" pitchFamily="18" charset="0"/>
              </a:rPr>
              <a:t>data.flatMap</a:t>
            </a:r>
            <a:r>
              <a:rPr lang="en-US" altLang="zh-CN" dirty="0">
                <a:solidFill>
                  <a:srgbClr val="FF0000"/>
                </a:solidFill>
                <a:cs typeface="Times New Roman" panose="02020603050405020304" pitchFamily="18" charset="0"/>
              </a:rPr>
              <a:t>(x=&gt;</a:t>
            </a:r>
            <a:r>
              <a:rPr lang="en-US" altLang="zh-CN" dirty="0" err="1">
                <a:solidFill>
                  <a:srgbClr val="FF0000"/>
                </a:solidFill>
                <a:cs typeface="Times New Roman" panose="02020603050405020304" pitchFamily="18" charset="0"/>
              </a:rPr>
              <a:t>x.split</a:t>
            </a:r>
            <a:r>
              <a:rPr lang="en-US" altLang="zh-CN" dirty="0">
                <a:solidFill>
                  <a:srgbClr val="FF0000"/>
                </a:solidFill>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5: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pairs = </a:t>
            </a:r>
            <a:r>
              <a:rPr lang="en-US" altLang="zh-CN" dirty="0" err="1">
                <a:solidFill>
                  <a:srgbClr val="FF0000"/>
                </a:solidFill>
                <a:cs typeface="Times New Roman" panose="02020603050405020304" pitchFamily="18" charset="0"/>
              </a:rPr>
              <a:t>words.map</a:t>
            </a:r>
            <a:r>
              <a:rPr lang="en-US" altLang="zh-CN" dirty="0">
                <a:solidFill>
                  <a:srgbClr val="FF0000"/>
                </a:solidFill>
                <a:cs typeface="Times New Roman" panose="02020603050405020304" pitchFamily="18" charset="0"/>
              </a:rPr>
              <a:t>((_,1))</a:t>
            </a:r>
          </a:p>
          <a:p>
            <a:r>
              <a:rPr lang="en-US" altLang="zh-CN" dirty="0">
                <a:solidFill>
                  <a:srgbClr val="FF0000"/>
                </a:solidFill>
                <a:cs typeface="Times New Roman" panose="02020603050405020304" pitchFamily="18" charset="0"/>
              </a:rPr>
              <a:t>  6: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result = </a:t>
            </a:r>
            <a:r>
              <a:rPr lang="en-US" altLang="zh-CN" dirty="0" err="1">
                <a:solidFill>
                  <a:srgbClr val="FF0000"/>
                </a:solidFill>
                <a:cs typeface="Times New Roman" panose="02020603050405020304" pitchFamily="18" charset="0"/>
              </a:rPr>
              <a:t>pairs.reduceByKey</a:t>
            </a:r>
            <a:r>
              <a:rPr lang="en-US" altLang="zh-CN" dirty="0">
                <a:solidFill>
                  <a:srgbClr val="FF0000"/>
                </a:solidFill>
                <a:cs typeface="Times New Roman" panose="02020603050405020304" pitchFamily="18" charset="0"/>
              </a:rPr>
              <a:t>(_+_)</a:t>
            </a:r>
          </a:p>
          <a:p>
            <a:r>
              <a:rPr lang="en-US" altLang="zh-CN" dirty="0">
                <a:cs typeface="Times New Roman" panose="02020603050405020304" pitchFamily="18" charset="0"/>
              </a:rPr>
              <a:t>  7:   </a:t>
            </a:r>
            <a:r>
              <a:rPr lang="en-US" altLang="zh-CN" dirty="0" err="1">
                <a:cs typeface="Times New Roman" panose="02020603050405020304" pitchFamily="18" charset="0"/>
              </a:rPr>
              <a:t>result.persist</a:t>
            </a:r>
            <a:r>
              <a:rPr lang="en-US" altLang="zh-CN" dirty="0">
                <a:cs typeface="Times New Roman" panose="02020603050405020304" pitchFamily="18" charset="0"/>
              </a:rPr>
              <a:t>() </a:t>
            </a:r>
          </a:p>
          <a:p>
            <a:r>
              <a:rPr lang="en-US" altLang="zh-CN" dirty="0">
                <a:solidFill>
                  <a:srgbClr val="FF0000"/>
                </a:solidFill>
                <a:cs typeface="Times New Roman" panose="02020603050405020304" pitchFamily="18" charset="0"/>
              </a:rPr>
              <a:t>  8:   </a:t>
            </a:r>
            <a:r>
              <a:rPr lang="en-US" altLang="zh-CN" dirty="0" err="1">
                <a:solidFill>
                  <a:srgbClr val="FF0000"/>
                </a:solidFill>
                <a:cs typeface="Times New Roman" panose="02020603050405020304" pitchFamily="18" charset="0"/>
              </a:rPr>
              <a:t>result.count</a:t>
            </a:r>
            <a:r>
              <a:rPr lang="en-US" altLang="zh-CN" dirty="0">
                <a:solidFill>
                  <a:srgbClr val="FF0000"/>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9:   </a:t>
            </a:r>
            <a:r>
              <a:rPr lang="en-US" altLang="zh-CN" dirty="0" err="1">
                <a:solidFill>
                  <a:schemeClr val="bg1">
                    <a:lumMod val="85000"/>
                  </a:schemeClr>
                </a:solidFill>
                <a:cs typeface="Times New Roman" panose="02020603050405020304" pitchFamily="18" charset="0"/>
              </a:rPr>
              <a:t>words.unpersist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10:   </a:t>
            </a:r>
            <a:r>
              <a:rPr lang="en-US" altLang="zh-CN" dirty="0" err="1">
                <a:solidFill>
                  <a:schemeClr val="bg1">
                    <a:lumMod val="85000"/>
                  </a:schemeClr>
                </a:solidFill>
                <a:cs typeface="Times New Roman" panose="02020603050405020304" pitchFamily="18" charset="0"/>
              </a:rPr>
              <a:t>result.take</a:t>
            </a:r>
            <a:r>
              <a:rPr lang="en-US" altLang="zh-CN" dirty="0">
                <a:solidFill>
                  <a:schemeClr val="bg1">
                    <a:lumMod val="85000"/>
                  </a:schemeClr>
                </a:solidFill>
                <a:cs typeface="Times New Roman" panose="02020603050405020304" pitchFamily="18" charset="0"/>
              </a:rPr>
              <a:t>(10)</a:t>
            </a:r>
          </a:p>
          <a:p>
            <a:r>
              <a:rPr lang="en-US" altLang="zh-CN" dirty="0">
                <a:solidFill>
                  <a:schemeClr val="bg1">
                    <a:lumMod val="85000"/>
                  </a:schemeClr>
                </a:solidFill>
                <a:cs typeface="Times New Roman" panose="02020603050405020304" pitchFamily="18" charset="0"/>
              </a:rPr>
              <a:t>11:   </a:t>
            </a:r>
            <a:r>
              <a:rPr lang="en-US" altLang="zh-CN" dirty="0" err="1">
                <a:solidFill>
                  <a:schemeClr val="bg1">
                    <a:lumMod val="85000"/>
                  </a:schemeClr>
                </a:solidFill>
                <a:cs typeface="Times New Roman" panose="02020603050405020304" pitchFamily="18" charset="0"/>
              </a:rPr>
              <a:t>result.unpersist</a:t>
            </a:r>
            <a:r>
              <a:rPr lang="en-US" altLang="zh-CN" dirty="0">
                <a:solidFill>
                  <a:schemeClr val="bg1">
                    <a:lumMod val="85000"/>
                  </a:schemeClr>
                </a:solidFill>
                <a:cs typeface="Times New Roman" panose="02020603050405020304" pitchFamily="18" charset="0"/>
              </a:rPr>
              <a:t>()</a:t>
            </a:r>
          </a:p>
        </p:txBody>
      </p:sp>
      <p:cxnSp>
        <p:nvCxnSpPr>
          <p:cNvPr id="35" name="曲线连接符 34"/>
          <p:cNvCxnSpPr/>
          <p:nvPr/>
        </p:nvCxnSpPr>
        <p:spPr bwMode="auto">
          <a:xfrm flipV="1">
            <a:off x="2414236" y="3912602"/>
            <a:ext cx="2157895" cy="580647"/>
          </a:xfrm>
          <a:prstGeom prst="curvedConnector3">
            <a:avLst>
              <a:gd name="adj1" fmla="val 129601"/>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7" name="曲线连接符 36"/>
          <p:cNvCxnSpPr/>
          <p:nvPr/>
        </p:nvCxnSpPr>
        <p:spPr bwMode="auto">
          <a:xfrm rot="10800000">
            <a:off x="3830858" y="3664722"/>
            <a:ext cx="741273" cy="247879"/>
          </a:xfrm>
          <a:prstGeom prst="curvedConnector3">
            <a:avLst>
              <a:gd name="adj1" fmla="val -88564"/>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0" name="曲线连接符 39"/>
          <p:cNvCxnSpPr/>
          <p:nvPr/>
        </p:nvCxnSpPr>
        <p:spPr bwMode="auto">
          <a:xfrm flipV="1">
            <a:off x="3830858" y="2824609"/>
            <a:ext cx="1146802" cy="840114"/>
          </a:xfrm>
          <a:prstGeom prst="curvedConnector3">
            <a:avLst>
              <a:gd name="adj1" fmla="val 124518"/>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3" name="曲线连接符 42"/>
          <p:cNvCxnSpPr/>
          <p:nvPr/>
        </p:nvCxnSpPr>
        <p:spPr bwMode="auto">
          <a:xfrm rot="10800000">
            <a:off x="4254501" y="2533293"/>
            <a:ext cx="723159" cy="291315"/>
          </a:xfrm>
          <a:prstGeom prst="curvedConnector3">
            <a:avLst>
              <a:gd name="adj1" fmla="val -41863"/>
            </a:avLst>
          </a:prstGeom>
          <a:ln w="381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36" name="圆: 空心 50">
            <a:extLst>
              <a:ext uri="{FF2B5EF4-FFF2-40B4-BE49-F238E27FC236}">
                <a16:creationId xmlns:a16="http://schemas.microsoft.com/office/drawing/2014/main" id="{1E767878-DF79-4945-B63F-3A2B2592AA03}"/>
              </a:ext>
            </a:extLst>
          </p:cNvPr>
          <p:cNvSpPr/>
          <p:nvPr/>
        </p:nvSpPr>
        <p:spPr bwMode="auto">
          <a:xfrm>
            <a:off x="2872490" y="581252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41" name="文本框 40"/>
          <p:cNvSpPr txBox="1"/>
          <p:nvPr/>
        </p:nvSpPr>
        <p:spPr>
          <a:xfrm>
            <a:off x="1820255" y="5807863"/>
            <a:ext cx="760575" cy="369332"/>
          </a:xfrm>
          <a:prstGeom prst="rect">
            <a:avLst/>
          </a:prstGeom>
          <a:noFill/>
        </p:spPr>
        <p:txBody>
          <a:bodyPr wrap="square" rtlCol="0">
            <a:spAutoFit/>
          </a:bodyPr>
          <a:lstStyle/>
          <a:p>
            <a:r>
              <a:rPr lang="en-US" altLang="zh-CN" dirty="0"/>
              <a:t>Trace:</a:t>
            </a:r>
            <a:endParaRPr lang="zh-CN" altLang="en-US" dirty="0"/>
          </a:p>
        </p:txBody>
      </p:sp>
      <p:sp>
        <p:nvSpPr>
          <p:cNvPr id="42" name="矩形 41">
            <a:extLst>
              <a:ext uri="{FF2B5EF4-FFF2-40B4-BE49-F238E27FC236}">
                <a16:creationId xmlns:a16="http://schemas.microsoft.com/office/drawing/2014/main" id="{0E76D48E-2854-4390-97BB-5D4224E9A974}"/>
              </a:ext>
            </a:extLst>
          </p:cNvPr>
          <p:cNvSpPr/>
          <p:nvPr/>
        </p:nvSpPr>
        <p:spPr>
          <a:xfrm>
            <a:off x="3668225"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44" name="六边形 43">
            <a:extLst>
              <a:ext uri="{FF2B5EF4-FFF2-40B4-BE49-F238E27FC236}">
                <a16:creationId xmlns:a16="http://schemas.microsoft.com/office/drawing/2014/main" id="{CD35E26F-FAAE-4DF7-A19F-B2A10D8AB4A9}"/>
              </a:ext>
            </a:extLst>
          </p:cNvPr>
          <p:cNvSpPr/>
          <p:nvPr/>
        </p:nvSpPr>
        <p:spPr>
          <a:xfrm>
            <a:off x="3997995" y="5884563"/>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45" name="直接箭头连接符 44"/>
          <p:cNvCxnSpPr>
            <a:endCxn id="44" idx="3"/>
          </p:cNvCxnSpPr>
          <p:nvPr/>
        </p:nvCxnSpPr>
        <p:spPr>
          <a:xfrm>
            <a:off x="3232490" y="5992529"/>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文本框 45"/>
          <p:cNvSpPr txBox="1"/>
          <p:nvPr/>
        </p:nvSpPr>
        <p:spPr>
          <a:xfrm>
            <a:off x="2672202" y="616786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48" name="矩形 47">
            <a:extLst>
              <a:ext uri="{FF2B5EF4-FFF2-40B4-BE49-F238E27FC236}">
                <a16:creationId xmlns:a16="http://schemas.microsoft.com/office/drawing/2014/main" id="{0E76D48E-2854-4390-97BB-5D4224E9A974}"/>
              </a:ext>
            </a:extLst>
          </p:cNvPr>
          <p:cNvSpPr/>
          <p:nvPr/>
        </p:nvSpPr>
        <p:spPr>
          <a:xfrm>
            <a:off x="4775576" y="62430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9" name="椭圆 48">
                <a:extLst>
                  <a:ext uri="{FF2B5EF4-FFF2-40B4-BE49-F238E27FC236}">
                    <a16:creationId xmlns:a16="http://schemas.microsoft.com/office/drawing/2014/main" id="{CAFF5CDF-51BF-43C1-8785-0693D12CEE0A}"/>
                  </a:ext>
                </a:extLst>
              </p:cNvPr>
              <p:cNvSpPr/>
              <p:nvPr/>
            </p:nvSpPr>
            <p:spPr>
              <a:xfrm>
                <a:off x="4965753" y="57972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49" name="椭圆 48">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965753" y="579721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50" name="矩形: 圆角 21">
            <a:extLst>
              <a:ext uri="{FF2B5EF4-FFF2-40B4-BE49-F238E27FC236}">
                <a16:creationId xmlns:a16="http://schemas.microsoft.com/office/drawing/2014/main" id="{6DB032EB-30BA-48D3-A807-ED9AEEF7F2C2}"/>
              </a:ext>
            </a:extLst>
          </p:cNvPr>
          <p:cNvSpPr/>
          <p:nvPr/>
        </p:nvSpPr>
        <p:spPr>
          <a:xfrm>
            <a:off x="4782135" y="445187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51" name="矩形: 圆角 23">
            <a:extLst>
              <a:ext uri="{FF2B5EF4-FFF2-40B4-BE49-F238E27FC236}">
                <a16:creationId xmlns:a16="http://schemas.microsoft.com/office/drawing/2014/main" id="{1EBBA5A1-5177-479F-B3D9-C1A12E7E1BDE}"/>
              </a:ext>
            </a:extLst>
          </p:cNvPr>
          <p:cNvSpPr/>
          <p:nvPr/>
        </p:nvSpPr>
        <p:spPr>
          <a:xfrm>
            <a:off x="4782136" y="51244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52" name="连接符: 曲线 25">
            <a:extLst>
              <a:ext uri="{FF2B5EF4-FFF2-40B4-BE49-F238E27FC236}">
                <a16:creationId xmlns:a16="http://schemas.microsoft.com/office/drawing/2014/main" id="{F60BAC4A-082A-4887-B746-60029998ED6B}"/>
              </a:ext>
            </a:extLst>
          </p:cNvPr>
          <p:cNvCxnSpPr>
            <a:cxnSpLocks/>
            <a:stCxn id="50" idx="2"/>
            <a:endCxn id="51" idx="0"/>
          </p:cNvCxnSpPr>
          <p:nvPr/>
        </p:nvCxnSpPr>
        <p:spPr>
          <a:xfrm rot="16200000" flipH="1">
            <a:off x="5056506" y="495006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a:stCxn id="51" idx="2"/>
          </p:cNvCxnSpPr>
          <p:nvPr/>
        </p:nvCxnSpPr>
        <p:spPr bwMode="auto">
          <a:xfrm flipH="1">
            <a:off x="5230942" y="544825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a:stCxn id="44" idx="0"/>
            <a:endCxn id="49" idx="2"/>
          </p:cNvCxnSpPr>
          <p:nvPr/>
        </p:nvCxnSpPr>
        <p:spPr>
          <a:xfrm flipV="1">
            <a:off x="4281994" y="6003073"/>
            <a:ext cx="683759" cy="9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p:nvPr/>
        </p:nvCxnSpPr>
        <p:spPr>
          <a:xfrm flipV="1">
            <a:off x="5509771" y="6000900"/>
            <a:ext cx="1656000"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椭圆 57">
                <a:extLst>
                  <a:ext uri="{FF2B5EF4-FFF2-40B4-BE49-F238E27FC236}">
                    <a16:creationId xmlns:a16="http://schemas.microsoft.com/office/drawing/2014/main" id="{1B89059A-13E6-45F8-B952-9F8AC280D2D6}"/>
                  </a:ext>
                </a:extLst>
              </p:cNvPr>
              <p:cNvSpPr/>
              <p:nvPr/>
            </p:nvSpPr>
            <p:spPr>
              <a:xfrm>
                <a:off x="7121954" y="5786886"/>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58" name="椭圆 57">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7121954" y="5786886"/>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p:sp>
        <p:nvSpPr>
          <p:cNvPr id="60" name="矩形 59">
            <a:extLst>
              <a:ext uri="{FF2B5EF4-FFF2-40B4-BE49-F238E27FC236}">
                <a16:creationId xmlns:a16="http://schemas.microsoft.com/office/drawing/2014/main" id="{CFF630A8-3DDF-43C8-8EAE-5A5C3C474C1F}"/>
              </a:ext>
            </a:extLst>
          </p:cNvPr>
          <p:cNvSpPr/>
          <p:nvPr/>
        </p:nvSpPr>
        <p:spPr>
          <a:xfrm>
            <a:off x="6881112" y="6217870"/>
            <a:ext cx="1025701"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61" name="矩形: 圆角 22">
            <a:extLst>
              <a:ext uri="{FF2B5EF4-FFF2-40B4-BE49-F238E27FC236}">
                <a16:creationId xmlns:a16="http://schemas.microsoft.com/office/drawing/2014/main" id="{C05E3ECA-3CFA-4D52-AB06-F9FA6A633E42}"/>
              </a:ext>
            </a:extLst>
          </p:cNvPr>
          <p:cNvSpPr/>
          <p:nvPr/>
        </p:nvSpPr>
        <p:spPr>
          <a:xfrm>
            <a:off x="6943769" y="4465757"/>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62" name="矩形: 圆角 22">
            <a:extLst>
              <a:ext uri="{FF2B5EF4-FFF2-40B4-BE49-F238E27FC236}">
                <a16:creationId xmlns:a16="http://schemas.microsoft.com/office/drawing/2014/main" id="{C05E3ECA-3CFA-4D52-AB06-F9FA6A633E42}"/>
              </a:ext>
            </a:extLst>
          </p:cNvPr>
          <p:cNvSpPr/>
          <p:nvPr/>
        </p:nvSpPr>
        <p:spPr>
          <a:xfrm>
            <a:off x="6943006" y="513838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63" name="连接符: 曲线 25">
            <a:extLst>
              <a:ext uri="{FF2B5EF4-FFF2-40B4-BE49-F238E27FC236}">
                <a16:creationId xmlns:a16="http://schemas.microsoft.com/office/drawing/2014/main" id="{F60BAC4A-082A-4887-B746-60029998ED6B}"/>
              </a:ext>
            </a:extLst>
          </p:cNvPr>
          <p:cNvCxnSpPr>
            <a:cxnSpLocks/>
            <a:stCxn id="61" idx="2"/>
            <a:endCxn id="62" idx="0"/>
          </p:cNvCxnSpPr>
          <p:nvPr/>
        </p:nvCxnSpPr>
        <p:spPr>
          <a:xfrm rot="5400000">
            <a:off x="7217759" y="4963565"/>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4" name="连接符: 曲线 27">
            <a:extLst>
              <a:ext uri="{FF2B5EF4-FFF2-40B4-BE49-F238E27FC236}">
                <a16:creationId xmlns:a16="http://schemas.microsoft.com/office/drawing/2014/main" id="{0CDADCAC-9FA0-4D42-BCB3-FD90AB353A5E}"/>
              </a:ext>
            </a:extLst>
          </p:cNvPr>
          <p:cNvCxnSpPr>
            <a:cxnSpLocks/>
            <a:stCxn id="62" idx="2"/>
          </p:cNvCxnSpPr>
          <p:nvPr/>
        </p:nvCxnSpPr>
        <p:spPr>
          <a:xfrm rot="5400000">
            <a:off x="7229439" y="5624510"/>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65" name="矩形: 圆角 21">
            <a:extLst>
              <a:ext uri="{FF2B5EF4-FFF2-40B4-BE49-F238E27FC236}">
                <a16:creationId xmlns:a16="http://schemas.microsoft.com/office/drawing/2014/main" id="{6DB032EB-30BA-48D3-A807-ED9AEEF7F2C2}"/>
              </a:ext>
            </a:extLst>
          </p:cNvPr>
          <p:cNvSpPr/>
          <p:nvPr/>
        </p:nvSpPr>
        <p:spPr>
          <a:xfrm>
            <a:off x="6943006" y="311741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66" name="矩形: 圆角 23">
            <a:extLst>
              <a:ext uri="{FF2B5EF4-FFF2-40B4-BE49-F238E27FC236}">
                <a16:creationId xmlns:a16="http://schemas.microsoft.com/office/drawing/2014/main" id="{1EBBA5A1-5177-479F-B3D9-C1A12E7E1BDE}"/>
              </a:ext>
            </a:extLst>
          </p:cNvPr>
          <p:cNvSpPr/>
          <p:nvPr/>
        </p:nvSpPr>
        <p:spPr>
          <a:xfrm>
            <a:off x="6943007" y="379004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67" name="连接符: 曲线 25">
            <a:extLst>
              <a:ext uri="{FF2B5EF4-FFF2-40B4-BE49-F238E27FC236}">
                <a16:creationId xmlns:a16="http://schemas.microsoft.com/office/drawing/2014/main" id="{F60BAC4A-082A-4887-B746-60029998ED6B}"/>
              </a:ext>
            </a:extLst>
          </p:cNvPr>
          <p:cNvCxnSpPr>
            <a:cxnSpLocks/>
            <a:stCxn id="65" idx="2"/>
            <a:endCxn id="66" idx="0"/>
          </p:cNvCxnSpPr>
          <p:nvPr/>
        </p:nvCxnSpPr>
        <p:spPr>
          <a:xfrm rot="16200000" flipH="1">
            <a:off x="7217377" y="361560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a:stCxn id="66" idx="2"/>
            <a:endCxn id="61" idx="0"/>
          </p:cNvCxnSpPr>
          <p:nvPr/>
        </p:nvCxnSpPr>
        <p:spPr bwMode="auto">
          <a:xfrm>
            <a:off x="7391815" y="4113792"/>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9" name="圆角矩形 35">
            <a:extLst>
              <a:ext uri="{FF2B5EF4-FFF2-40B4-BE49-F238E27FC236}">
                <a16:creationId xmlns:a16="http://schemas.microsoft.com/office/drawing/2014/main" id="{BF05EE2B-24E7-46FC-AE2A-D84C9E5FC03D}"/>
              </a:ext>
            </a:extLst>
          </p:cNvPr>
          <p:cNvSpPr/>
          <p:nvPr/>
        </p:nvSpPr>
        <p:spPr bwMode="auto">
          <a:xfrm>
            <a:off x="6881447" y="3016467"/>
            <a:ext cx="1008000" cy="3549548"/>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5561884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a:p>
            <a:endParaRPr lang="zh-CN" altLang="en-US" dirty="0"/>
          </a:p>
        </p:txBody>
      </p:sp>
      <p:sp>
        <p:nvSpPr>
          <p:cNvPr id="3" name="灯片编号占位符 2"/>
          <p:cNvSpPr>
            <a:spLocks noGrp="1"/>
          </p:cNvSpPr>
          <p:nvPr>
            <p:ph type="sldNum" sz="quarter" idx="10"/>
          </p:nvPr>
        </p:nvSpPr>
        <p:spPr/>
        <p:txBody>
          <a:bodyPr/>
          <a:lstStyle/>
          <a:p>
            <a:fld id="{02D3A351-36E5-4097-BD79-2998822781C0}" type="slidenum">
              <a:rPr lang="zh-CN" altLang="en-US" smtClean="0"/>
              <a:t>36</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5340"/>
            <a:ext cx="5542076" cy="3139321"/>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val</a:t>
            </a:r>
            <a:r>
              <a:rPr lang="en-US" altLang="zh-CN" dirty="0">
                <a:cs typeface="Times New Roman" panose="02020603050405020304" pitchFamily="18" charset="0"/>
              </a:rPr>
              <a:t> pairs = </a:t>
            </a:r>
            <a:r>
              <a:rPr lang="en-US" altLang="zh-CN" dirty="0" err="1">
                <a:cs typeface="Times New Roman" panose="02020603050405020304" pitchFamily="18" charset="0"/>
              </a:rPr>
              <a:t>words.map</a:t>
            </a:r>
            <a:r>
              <a:rPr lang="en-US" altLang="zh-CN" dirty="0">
                <a:cs typeface="Times New Roman" panose="02020603050405020304" pitchFamily="18" charset="0"/>
              </a:rPr>
              <a:t>((_,1))</a:t>
            </a:r>
          </a:p>
          <a:p>
            <a:r>
              <a:rPr lang="en-US" altLang="zh-CN" dirty="0">
                <a:cs typeface="Times New Roman" panose="02020603050405020304" pitchFamily="18" charset="0"/>
              </a:rPr>
              <a:t>  6:   </a:t>
            </a:r>
            <a:r>
              <a:rPr lang="en-US" altLang="zh-CN" dirty="0" err="1">
                <a:cs typeface="Times New Roman" panose="02020603050405020304" pitchFamily="18" charset="0"/>
              </a:rPr>
              <a:t>val</a:t>
            </a:r>
            <a:r>
              <a:rPr lang="en-US" altLang="zh-CN" dirty="0">
                <a:cs typeface="Times New Roman" panose="02020603050405020304" pitchFamily="18" charset="0"/>
              </a:rPr>
              <a:t> result = </a:t>
            </a:r>
            <a:r>
              <a:rPr lang="en-US" altLang="zh-CN" dirty="0" err="1">
                <a:cs typeface="Times New Roman" panose="02020603050405020304" pitchFamily="18" charset="0"/>
              </a:rPr>
              <a:t>pairs.reduceByKey</a:t>
            </a:r>
            <a:r>
              <a:rPr lang="en-US" altLang="zh-CN" dirty="0">
                <a:cs typeface="Times New Roman" panose="02020603050405020304" pitchFamily="18" charset="0"/>
              </a:rPr>
              <a:t>(_+_)</a:t>
            </a:r>
          </a:p>
          <a:p>
            <a:r>
              <a:rPr lang="en-US" altLang="zh-CN" dirty="0">
                <a:cs typeface="Times New Roman" panose="02020603050405020304" pitchFamily="18" charset="0"/>
              </a:rPr>
              <a:t>  </a:t>
            </a:r>
            <a:r>
              <a:rPr lang="en-US" altLang="zh-CN" dirty="0">
                <a:solidFill>
                  <a:srgbClr val="FF0000"/>
                </a:solidFill>
                <a:cs typeface="Times New Roman" panose="02020603050405020304" pitchFamily="18" charset="0"/>
              </a:rPr>
              <a:t>7:   </a:t>
            </a:r>
            <a:r>
              <a:rPr lang="en-US" altLang="zh-CN" dirty="0" err="1">
                <a:solidFill>
                  <a:srgbClr val="FF0000"/>
                </a:solidFill>
                <a:cs typeface="Times New Roman" panose="02020603050405020304" pitchFamily="18" charset="0"/>
              </a:rPr>
              <a:t>result.persist</a:t>
            </a:r>
            <a:r>
              <a:rPr lang="en-US" altLang="zh-CN" dirty="0">
                <a:solidFill>
                  <a:srgbClr val="FF0000"/>
                </a:solidFill>
                <a:cs typeface="Times New Roman" panose="02020603050405020304" pitchFamily="18" charset="0"/>
              </a:rPr>
              <a:t>() </a:t>
            </a:r>
          </a:p>
          <a:p>
            <a:r>
              <a:rPr lang="en-US" altLang="zh-CN" dirty="0">
                <a:cs typeface="Times New Roman" panose="02020603050405020304" pitchFamily="18" charset="0"/>
              </a:rPr>
              <a:t>  8:   </a:t>
            </a:r>
            <a:r>
              <a:rPr lang="en-US" altLang="zh-CN" dirty="0" err="1">
                <a:cs typeface="Times New Roman" panose="02020603050405020304" pitchFamily="18" charset="0"/>
              </a:rPr>
              <a:t>result.count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9:   </a:t>
            </a:r>
            <a:r>
              <a:rPr lang="en-US" altLang="zh-CN" dirty="0" err="1">
                <a:solidFill>
                  <a:schemeClr val="bg1">
                    <a:lumMod val="85000"/>
                  </a:schemeClr>
                </a:solidFill>
                <a:cs typeface="Times New Roman" panose="02020603050405020304" pitchFamily="18" charset="0"/>
              </a:rPr>
              <a:t>words.unpersist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10:   </a:t>
            </a:r>
            <a:r>
              <a:rPr lang="en-US" altLang="zh-CN" dirty="0" err="1">
                <a:solidFill>
                  <a:schemeClr val="bg1">
                    <a:lumMod val="85000"/>
                  </a:schemeClr>
                </a:solidFill>
                <a:cs typeface="Times New Roman" panose="02020603050405020304" pitchFamily="18" charset="0"/>
              </a:rPr>
              <a:t>result.take</a:t>
            </a:r>
            <a:r>
              <a:rPr lang="en-US" altLang="zh-CN" dirty="0">
                <a:solidFill>
                  <a:schemeClr val="bg1">
                    <a:lumMod val="85000"/>
                  </a:schemeClr>
                </a:solidFill>
                <a:cs typeface="Times New Roman" panose="02020603050405020304" pitchFamily="18" charset="0"/>
              </a:rPr>
              <a:t>(10)</a:t>
            </a:r>
          </a:p>
          <a:p>
            <a:r>
              <a:rPr lang="en-US" altLang="zh-CN" dirty="0">
                <a:solidFill>
                  <a:schemeClr val="bg1">
                    <a:lumMod val="85000"/>
                  </a:schemeClr>
                </a:solidFill>
                <a:cs typeface="Times New Roman" panose="02020603050405020304" pitchFamily="18" charset="0"/>
              </a:rPr>
              <a:t>11:   </a:t>
            </a:r>
            <a:r>
              <a:rPr lang="en-US" altLang="zh-CN" dirty="0" err="1">
                <a:solidFill>
                  <a:schemeClr val="bg1">
                    <a:lumMod val="85000"/>
                  </a:schemeClr>
                </a:solidFill>
                <a:cs typeface="Times New Roman" panose="02020603050405020304" pitchFamily="18" charset="0"/>
              </a:rPr>
              <a:t>result.unpersist</a:t>
            </a:r>
            <a:r>
              <a:rPr lang="en-US" altLang="zh-CN" dirty="0">
                <a:solidFill>
                  <a:schemeClr val="bg1">
                    <a:lumMod val="85000"/>
                  </a:schemeClr>
                </a:solidFill>
                <a:cs typeface="Times New Roman" panose="02020603050405020304" pitchFamily="18" charset="0"/>
              </a:rPr>
              <a:t>()</a:t>
            </a:r>
          </a:p>
        </p:txBody>
      </p:sp>
      <p:sp>
        <p:nvSpPr>
          <p:cNvPr id="20" name="圆: 空心 50">
            <a:extLst>
              <a:ext uri="{FF2B5EF4-FFF2-40B4-BE49-F238E27FC236}">
                <a16:creationId xmlns:a16="http://schemas.microsoft.com/office/drawing/2014/main" id="{1E767878-DF79-4945-B63F-3A2B2592AA03}"/>
              </a:ext>
            </a:extLst>
          </p:cNvPr>
          <p:cNvSpPr/>
          <p:nvPr/>
        </p:nvSpPr>
        <p:spPr bwMode="auto">
          <a:xfrm>
            <a:off x="2872490" y="581252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27" name="文本框 26"/>
          <p:cNvSpPr txBox="1"/>
          <p:nvPr/>
        </p:nvSpPr>
        <p:spPr>
          <a:xfrm>
            <a:off x="1820255" y="5807863"/>
            <a:ext cx="760575" cy="369332"/>
          </a:xfrm>
          <a:prstGeom prst="rect">
            <a:avLst/>
          </a:prstGeom>
          <a:noFill/>
        </p:spPr>
        <p:txBody>
          <a:bodyPr wrap="square" rtlCol="0">
            <a:spAutoFit/>
          </a:bodyPr>
          <a:lstStyle/>
          <a:p>
            <a:r>
              <a:rPr lang="en-US" altLang="zh-CN" dirty="0"/>
              <a:t>Trace:</a:t>
            </a:r>
            <a:endParaRPr lang="zh-CN" altLang="en-US" dirty="0"/>
          </a:p>
        </p:txBody>
      </p:sp>
      <p:sp>
        <p:nvSpPr>
          <p:cNvPr id="28" name="矩形 27">
            <a:extLst>
              <a:ext uri="{FF2B5EF4-FFF2-40B4-BE49-F238E27FC236}">
                <a16:creationId xmlns:a16="http://schemas.microsoft.com/office/drawing/2014/main" id="{0E76D48E-2854-4390-97BB-5D4224E9A974}"/>
              </a:ext>
            </a:extLst>
          </p:cNvPr>
          <p:cNvSpPr/>
          <p:nvPr/>
        </p:nvSpPr>
        <p:spPr>
          <a:xfrm>
            <a:off x="3668225"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29" name="六边形 28">
            <a:extLst>
              <a:ext uri="{FF2B5EF4-FFF2-40B4-BE49-F238E27FC236}">
                <a16:creationId xmlns:a16="http://schemas.microsoft.com/office/drawing/2014/main" id="{CD35E26F-FAAE-4DF7-A19F-B2A10D8AB4A9}"/>
              </a:ext>
            </a:extLst>
          </p:cNvPr>
          <p:cNvSpPr/>
          <p:nvPr/>
        </p:nvSpPr>
        <p:spPr>
          <a:xfrm>
            <a:off x="3997995" y="5884563"/>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30" name="直接箭头连接符 29"/>
          <p:cNvCxnSpPr>
            <a:endCxn id="29" idx="3"/>
          </p:cNvCxnSpPr>
          <p:nvPr/>
        </p:nvCxnSpPr>
        <p:spPr>
          <a:xfrm>
            <a:off x="3232490" y="5992529"/>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1" name="文本框 30"/>
          <p:cNvSpPr txBox="1"/>
          <p:nvPr/>
        </p:nvSpPr>
        <p:spPr>
          <a:xfrm>
            <a:off x="2672202" y="616786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33" name="矩形 32">
            <a:extLst>
              <a:ext uri="{FF2B5EF4-FFF2-40B4-BE49-F238E27FC236}">
                <a16:creationId xmlns:a16="http://schemas.microsoft.com/office/drawing/2014/main" id="{0E76D48E-2854-4390-97BB-5D4224E9A974}"/>
              </a:ext>
            </a:extLst>
          </p:cNvPr>
          <p:cNvSpPr/>
          <p:nvPr/>
        </p:nvSpPr>
        <p:spPr>
          <a:xfrm>
            <a:off x="4775576" y="62430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CAFF5CDF-51BF-43C1-8785-0693D12CEE0A}"/>
                  </a:ext>
                </a:extLst>
              </p:cNvPr>
              <p:cNvSpPr/>
              <p:nvPr/>
            </p:nvSpPr>
            <p:spPr>
              <a:xfrm>
                <a:off x="4965753" y="57972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34" name="椭圆 33">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965753" y="579721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35" name="矩形: 圆角 21">
            <a:extLst>
              <a:ext uri="{FF2B5EF4-FFF2-40B4-BE49-F238E27FC236}">
                <a16:creationId xmlns:a16="http://schemas.microsoft.com/office/drawing/2014/main" id="{6DB032EB-30BA-48D3-A807-ED9AEEF7F2C2}"/>
              </a:ext>
            </a:extLst>
          </p:cNvPr>
          <p:cNvSpPr/>
          <p:nvPr/>
        </p:nvSpPr>
        <p:spPr>
          <a:xfrm>
            <a:off x="4782135" y="445187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6" name="矩形: 圆角 23">
            <a:extLst>
              <a:ext uri="{FF2B5EF4-FFF2-40B4-BE49-F238E27FC236}">
                <a16:creationId xmlns:a16="http://schemas.microsoft.com/office/drawing/2014/main" id="{1EBBA5A1-5177-479F-B3D9-C1A12E7E1BDE}"/>
              </a:ext>
            </a:extLst>
          </p:cNvPr>
          <p:cNvSpPr/>
          <p:nvPr/>
        </p:nvSpPr>
        <p:spPr>
          <a:xfrm>
            <a:off x="4782136" y="51244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7" name="连接符: 曲线 25">
            <a:extLst>
              <a:ext uri="{FF2B5EF4-FFF2-40B4-BE49-F238E27FC236}">
                <a16:creationId xmlns:a16="http://schemas.microsoft.com/office/drawing/2014/main" id="{F60BAC4A-082A-4887-B746-60029998ED6B}"/>
              </a:ext>
            </a:extLst>
          </p:cNvPr>
          <p:cNvCxnSpPr>
            <a:cxnSpLocks/>
            <a:stCxn id="35" idx="2"/>
            <a:endCxn id="36" idx="0"/>
          </p:cNvCxnSpPr>
          <p:nvPr/>
        </p:nvCxnSpPr>
        <p:spPr>
          <a:xfrm rot="16200000" flipH="1">
            <a:off x="5056506" y="495006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8" name="直接箭头连接符 37"/>
          <p:cNvCxnSpPr>
            <a:stCxn id="36" idx="2"/>
          </p:cNvCxnSpPr>
          <p:nvPr/>
        </p:nvCxnSpPr>
        <p:spPr bwMode="auto">
          <a:xfrm flipH="1">
            <a:off x="5230942" y="544825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a:stCxn id="29" idx="0"/>
            <a:endCxn id="34" idx="2"/>
          </p:cNvCxnSpPr>
          <p:nvPr/>
        </p:nvCxnSpPr>
        <p:spPr>
          <a:xfrm flipV="1">
            <a:off x="4281994" y="6003073"/>
            <a:ext cx="683759" cy="9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5" name="连接符: 曲线 25">
            <a:extLst>
              <a:ext uri="{FF2B5EF4-FFF2-40B4-BE49-F238E27FC236}">
                <a16:creationId xmlns:a16="http://schemas.microsoft.com/office/drawing/2014/main" id="{012CCBDA-4A9B-41F9-BA91-65FA5922C7C1}"/>
              </a:ext>
            </a:extLst>
          </p:cNvPr>
          <p:cNvCxnSpPr>
            <a:cxnSpLocks/>
          </p:cNvCxnSpPr>
          <p:nvPr/>
        </p:nvCxnSpPr>
        <p:spPr>
          <a:xfrm rot="16200000" flipH="1">
            <a:off x="5056506" y="495006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3" name="直接箭头连接符 42">
            <a:extLst>
              <a:ext uri="{FF2B5EF4-FFF2-40B4-BE49-F238E27FC236}">
                <a16:creationId xmlns:a16="http://schemas.microsoft.com/office/drawing/2014/main" id="{2A2472E2-278B-42D0-91C5-13C9FC9D5896}"/>
              </a:ext>
            </a:extLst>
          </p:cNvPr>
          <p:cNvCxnSpPr/>
          <p:nvPr/>
        </p:nvCxnSpPr>
        <p:spPr bwMode="auto">
          <a:xfrm flipH="1">
            <a:off x="5230942" y="544825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4" name="矩形 43">
            <a:extLst>
              <a:ext uri="{FF2B5EF4-FFF2-40B4-BE49-F238E27FC236}">
                <a16:creationId xmlns:a16="http://schemas.microsoft.com/office/drawing/2014/main" id="{C40FC30A-26FA-4FCF-B52C-1EFACB89BC79}"/>
              </a:ext>
            </a:extLst>
          </p:cNvPr>
          <p:cNvSpPr/>
          <p:nvPr/>
        </p:nvSpPr>
        <p:spPr>
          <a:xfrm>
            <a:off x="5840004"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45" name="直接箭头连接符 44">
            <a:extLst>
              <a:ext uri="{FF2B5EF4-FFF2-40B4-BE49-F238E27FC236}">
                <a16:creationId xmlns:a16="http://schemas.microsoft.com/office/drawing/2014/main" id="{CF3961EA-9879-42F7-A56B-5153727AA218}"/>
              </a:ext>
            </a:extLst>
          </p:cNvPr>
          <p:cNvCxnSpPr/>
          <p:nvPr/>
        </p:nvCxnSpPr>
        <p:spPr>
          <a:xfrm flipV="1">
            <a:off x="5509772" y="6000900"/>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6" name="六边形 45">
            <a:extLst>
              <a:ext uri="{FF2B5EF4-FFF2-40B4-BE49-F238E27FC236}">
                <a16:creationId xmlns:a16="http://schemas.microsoft.com/office/drawing/2014/main" id="{FF8CC130-22E1-49F6-809B-0E02EF3748D6}"/>
              </a:ext>
            </a:extLst>
          </p:cNvPr>
          <p:cNvSpPr/>
          <p:nvPr/>
        </p:nvSpPr>
        <p:spPr>
          <a:xfrm>
            <a:off x="6160191" y="587823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47" name="椭圆 46">
                <a:extLst>
                  <a:ext uri="{FF2B5EF4-FFF2-40B4-BE49-F238E27FC236}">
                    <a16:creationId xmlns:a16="http://schemas.microsoft.com/office/drawing/2014/main" id="{C61CE717-63E3-490B-B22A-28182112A20D}"/>
                  </a:ext>
                </a:extLst>
              </p:cNvPr>
              <p:cNvSpPr/>
              <p:nvPr/>
            </p:nvSpPr>
            <p:spPr>
              <a:xfrm>
                <a:off x="7121954" y="5786886"/>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47" name="椭圆 46">
                <a:extLst>
                  <a:ext uri="{FF2B5EF4-FFF2-40B4-BE49-F238E27FC236}">
                    <a16:creationId xmlns:a16="http://schemas.microsoft.com/office/drawing/2014/main" id="{C61CE717-63E3-490B-B22A-28182112A20D}"/>
                  </a:ext>
                </a:extLst>
              </p:cNvPr>
              <p:cNvSpPr>
                <a:spLocks noRot="1" noChangeAspect="1" noMove="1" noResize="1" noEditPoints="1" noAdjustHandles="1" noChangeArrowheads="1" noChangeShapeType="1" noTextEdit="1"/>
              </p:cNvSpPr>
              <p:nvPr/>
            </p:nvSpPr>
            <p:spPr>
              <a:xfrm>
                <a:off x="7121954" y="5786886"/>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48" name="直接箭头连接符 47">
            <a:extLst>
              <a:ext uri="{FF2B5EF4-FFF2-40B4-BE49-F238E27FC236}">
                <a16:creationId xmlns:a16="http://schemas.microsoft.com/office/drawing/2014/main" id="{C9E2DF78-4DE8-446A-BEF6-D759446C6736}"/>
              </a:ext>
            </a:extLst>
          </p:cNvPr>
          <p:cNvCxnSpPr/>
          <p:nvPr/>
        </p:nvCxnSpPr>
        <p:spPr>
          <a:xfrm flipV="1">
            <a:off x="6438195" y="5992529"/>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9" name="矩形 48">
            <a:extLst>
              <a:ext uri="{FF2B5EF4-FFF2-40B4-BE49-F238E27FC236}">
                <a16:creationId xmlns:a16="http://schemas.microsoft.com/office/drawing/2014/main" id="{BC9F3212-8CF7-457D-8930-B4186BC731F4}"/>
              </a:ext>
            </a:extLst>
          </p:cNvPr>
          <p:cNvSpPr/>
          <p:nvPr/>
        </p:nvSpPr>
        <p:spPr>
          <a:xfrm>
            <a:off x="6881112" y="6217870"/>
            <a:ext cx="1025701"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50" name="矩形: 圆角 22">
            <a:extLst>
              <a:ext uri="{FF2B5EF4-FFF2-40B4-BE49-F238E27FC236}">
                <a16:creationId xmlns:a16="http://schemas.microsoft.com/office/drawing/2014/main" id="{030F1E38-75F1-4CA1-9804-41F57904A7E4}"/>
              </a:ext>
            </a:extLst>
          </p:cNvPr>
          <p:cNvSpPr/>
          <p:nvPr/>
        </p:nvSpPr>
        <p:spPr>
          <a:xfrm>
            <a:off x="6943769" y="4465757"/>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51" name="矩形: 圆角 22">
            <a:extLst>
              <a:ext uri="{FF2B5EF4-FFF2-40B4-BE49-F238E27FC236}">
                <a16:creationId xmlns:a16="http://schemas.microsoft.com/office/drawing/2014/main" id="{0D9A87E9-5A7B-47B0-A0C8-D491AF726BF1}"/>
              </a:ext>
            </a:extLst>
          </p:cNvPr>
          <p:cNvSpPr/>
          <p:nvPr/>
        </p:nvSpPr>
        <p:spPr>
          <a:xfrm>
            <a:off x="6943006" y="513838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52" name="连接符: 曲线 25">
            <a:extLst>
              <a:ext uri="{FF2B5EF4-FFF2-40B4-BE49-F238E27FC236}">
                <a16:creationId xmlns:a16="http://schemas.microsoft.com/office/drawing/2014/main" id="{958A8549-C8F3-446B-AEAA-92D7819BE73E}"/>
              </a:ext>
            </a:extLst>
          </p:cNvPr>
          <p:cNvCxnSpPr>
            <a:cxnSpLocks/>
            <a:stCxn id="50" idx="2"/>
            <a:endCxn id="51" idx="0"/>
          </p:cNvCxnSpPr>
          <p:nvPr/>
        </p:nvCxnSpPr>
        <p:spPr>
          <a:xfrm rot="5400000">
            <a:off x="7217759" y="4963565"/>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3" name="连接符: 曲线 27">
            <a:extLst>
              <a:ext uri="{FF2B5EF4-FFF2-40B4-BE49-F238E27FC236}">
                <a16:creationId xmlns:a16="http://schemas.microsoft.com/office/drawing/2014/main" id="{EA5AB4F5-61C9-4FE5-991C-B0BF6271A6C1}"/>
              </a:ext>
            </a:extLst>
          </p:cNvPr>
          <p:cNvCxnSpPr>
            <a:cxnSpLocks/>
            <a:stCxn id="51" idx="2"/>
          </p:cNvCxnSpPr>
          <p:nvPr/>
        </p:nvCxnSpPr>
        <p:spPr>
          <a:xfrm rot="5400000">
            <a:off x="7229439" y="5624510"/>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54" name="矩形: 圆角 21">
            <a:extLst>
              <a:ext uri="{FF2B5EF4-FFF2-40B4-BE49-F238E27FC236}">
                <a16:creationId xmlns:a16="http://schemas.microsoft.com/office/drawing/2014/main" id="{52808A6F-2442-4FC5-902C-34B48C33CCBE}"/>
              </a:ext>
            </a:extLst>
          </p:cNvPr>
          <p:cNvSpPr/>
          <p:nvPr/>
        </p:nvSpPr>
        <p:spPr>
          <a:xfrm>
            <a:off x="6943006" y="311741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55" name="矩形: 圆角 23">
            <a:extLst>
              <a:ext uri="{FF2B5EF4-FFF2-40B4-BE49-F238E27FC236}">
                <a16:creationId xmlns:a16="http://schemas.microsoft.com/office/drawing/2014/main" id="{651F4B9E-92D0-482E-9142-566213A17D91}"/>
              </a:ext>
            </a:extLst>
          </p:cNvPr>
          <p:cNvSpPr/>
          <p:nvPr/>
        </p:nvSpPr>
        <p:spPr>
          <a:xfrm>
            <a:off x="6943007" y="379004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56" name="连接符: 曲线 25">
            <a:extLst>
              <a:ext uri="{FF2B5EF4-FFF2-40B4-BE49-F238E27FC236}">
                <a16:creationId xmlns:a16="http://schemas.microsoft.com/office/drawing/2014/main" id="{A7F88EA1-6EFD-4A64-A11B-217E72655B2D}"/>
              </a:ext>
            </a:extLst>
          </p:cNvPr>
          <p:cNvCxnSpPr>
            <a:cxnSpLocks/>
            <a:stCxn id="54" idx="2"/>
            <a:endCxn id="55" idx="0"/>
          </p:cNvCxnSpPr>
          <p:nvPr/>
        </p:nvCxnSpPr>
        <p:spPr>
          <a:xfrm rot="16200000" flipH="1">
            <a:off x="7217377" y="361560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7" name="直接箭头连接符 56">
            <a:extLst>
              <a:ext uri="{FF2B5EF4-FFF2-40B4-BE49-F238E27FC236}">
                <a16:creationId xmlns:a16="http://schemas.microsoft.com/office/drawing/2014/main" id="{B6291949-DF5C-4F52-8A71-93737A879F32}"/>
              </a:ext>
            </a:extLst>
          </p:cNvPr>
          <p:cNvCxnSpPr>
            <a:stCxn id="55" idx="2"/>
            <a:endCxn id="50" idx="0"/>
          </p:cNvCxnSpPr>
          <p:nvPr/>
        </p:nvCxnSpPr>
        <p:spPr bwMode="auto">
          <a:xfrm>
            <a:off x="7391815" y="4113792"/>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58" name="圆角矩形 35">
            <a:extLst>
              <a:ext uri="{FF2B5EF4-FFF2-40B4-BE49-F238E27FC236}">
                <a16:creationId xmlns:a16="http://schemas.microsoft.com/office/drawing/2014/main" id="{34456A82-3D2C-4F81-ACE9-C353A3A89490}"/>
              </a:ext>
            </a:extLst>
          </p:cNvPr>
          <p:cNvSpPr/>
          <p:nvPr/>
        </p:nvSpPr>
        <p:spPr bwMode="auto">
          <a:xfrm>
            <a:off x="5756843" y="5726829"/>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380160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37</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5340"/>
            <a:ext cx="5542076" cy="3139321"/>
          </a:xfrm>
          <a:prstGeom prst="rect">
            <a:avLst/>
          </a:prstGeom>
        </p:spPr>
        <p:txBody>
          <a:bodyPr wrap="square">
            <a:spAutoFit/>
          </a:bodyPr>
          <a:lstStyle/>
          <a:p>
            <a:r>
              <a:rPr lang="en-US" altLang="zh-CN" dirty="0">
                <a:solidFill>
                  <a:srgbClr val="FF0000"/>
                </a:solidFill>
                <a:cs typeface="Arial" panose="020B0604020202020204" pitchFamily="34" charset="0"/>
              </a:rPr>
              <a:t>  1:</a:t>
            </a:r>
            <a:r>
              <a:rPr lang="zh-CN" altLang="en-US" dirty="0">
                <a:solidFill>
                  <a:srgbClr val="FF0000"/>
                </a:solidFill>
                <a:cs typeface="Arial" panose="020B0604020202020204" pitchFamily="34" charset="0"/>
              </a:rPr>
              <a:t>   </a:t>
            </a:r>
            <a:r>
              <a:rPr lang="en-US" altLang="zh-CN" dirty="0" err="1">
                <a:solidFill>
                  <a:srgbClr val="FF0000"/>
                </a:solidFill>
                <a:cs typeface="Arial" panose="020B0604020202020204" pitchFamily="34" charset="0"/>
              </a:rPr>
              <a:t>val</a:t>
            </a:r>
            <a:r>
              <a:rPr lang="en-US" altLang="zh-CN" dirty="0">
                <a:solidFill>
                  <a:srgbClr val="FF0000"/>
                </a:solidFill>
                <a:cs typeface="Arial" panose="020B0604020202020204" pitchFamily="34" charset="0"/>
              </a:rPr>
              <a:t> data = </a:t>
            </a:r>
            <a:r>
              <a:rPr lang="en-US" altLang="zh-CN" dirty="0" err="1">
                <a:solidFill>
                  <a:srgbClr val="FF0000"/>
                </a:solidFill>
                <a:cs typeface="Arial" panose="020B0604020202020204" pitchFamily="34" charset="0"/>
              </a:rPr>
              <a:t>sc.textFile</a:t>
            </a:r>
            <a:r>
              <a:rPr lang="en-US" altLang="zh-CN" dirty="0">
                <a:solidFill>
                  <a:srgbClr val="FF0000"/>
                </a:solidFill>
                <a:cs typeface="Arial" panose="020B0604020202020204" pitchFamily="34" charset="0"/>
              </a:rPr>
              <a:t>(“</a:t>
            </a:r>
            <a:r>
              <a:rPr lang="en-US" altLang="zh-CN" dirty="0" err="1">
                <a:solidFill>
                  <a:srgbClr val="FF0000"/>
                </a:solidFill>
                <a:cs typeface="Arial" panose="020B0604020202020204" pitchFamily="34" charset="0"/>
              </a:rPr>
              <a:t>hdfs</a:t>
            </a:r>
            <a:r>
              <a:rPr lang="en-US" altLang="zh-CN" dirty="0">
                <a:solidFill>
                  <a:srgbClr val="FF0000"/>
                </a:solidFill>
                <a:cs typeface="Arial" panose="020B0604020202020204" pitchFamily="34" charset="0"/>
              </a:rPr>
              <a:t>://…”)</a:t>
            </a:r>
          </a:p>
          <a:p>
            <a:r>
              <a:rPr lang="en-US" altLang="zh-CN" dirty="0">
                <a:solidFill>
                  <a:srgbClr val="FF0000"/>
                </a:solidFill>
                <a:cs typeface="Arial" panose="020B0604020202020204" pitchFamily="34" charset="0"/>
              </a:rPr>
              <a:t>  2:</a:t>
            </a:r>
            <a:r>
              <a:rPr lang="zh-CN" altLang="en-US" dirty="0">
                <a:solidFill>
                  <a:srgbClr val="FF0000"/>
                </a:solidFill>
                <a:cs typeface="Arial" panose="020B0604020202020204" pitchFamily="34" charset="0"/>
              </a:rPr>
              <a:t>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words = </a:t>
            </a:r>
            <a:r>
              <a:rPr lang="en-US" altLang="zh-CN" dirty="0" err="1">
                <a:solidFill>
                  <a:srgbClr val="FF0000"/>
                </a:solidFill>
                <a:cs typeface="Times New Roman" panose="02020603050405020304" pitchFamily="18" charset="0"/>
              </a:rPr>
              <a:t>data.flatMap</a:t>
            </a:r>
            <a:r>
              <a:rPr lang="en-US" altLang="zh-CN" dirty="0">
                <a:solidFill>
                  <a:srgbClr val="FF0000"/>
                </a:solidFill>
                <a:cs typeface="Times New Roman" panose="02020603050405020304" pitchFamily="18" charset="0"/>
              </a:rPr>
              <a:t>(x=&gt;</a:t>
            </a:r>
            <a:r>
              <a:rPr lang="en-US" altLang="zh-CN" dirty="0" err="1">
                <a:solidFill>
                  <a:srgbClr val="FF0000"/>
                </a:solidFill>
                <a:cs typeface="Times New Roman" panose="02020603050405020304" pitchFamily="18" charset="0"/>
              </a:rPr>
              <a:t>x.split</a:t>
            </a:r>
            <a:r>
              <a:rPr lang="en-US" altLang="zh-CN" dirty="0">
                <a:solidFill>
                  <a:srgbClr val="FF0000"/>
                </a:solidFill>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5: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pairs = </a:t>
            </a:r>
            <a:r>
              <a:rPr lang="en-US" altLang="zh-CN" dirty="0" err="1">
                <a:solidFill>
                  <a:srgbClr val="FF0000"/>
                </a:solidFill>
                <a:cs typeface="Times New Roman" panose="02020603050405020304" pitchFamily="18" charset="0"/>
              </a:rPr>
              <a:t>words.map</a:t>
            </a:r>
            <a:r>
              <a:rPr lang="en-US" altLang="zh-CN" dirty="0">
                <a:solidFill>
                  <a:srgbClr val="FF0000"/>
                </a:solidFill>
                <a:cs typeface="Times New Roman" panose="02020603050405020304" pitchFamily="18" charset="0"/>
              </a:rPr>
              <a:t>((_,1))</a:t>
            </a:r>
          </a:p>
          <a:p>
            <a:r>
              <a:rPr lang="en-US" altLang="zh-CN" dirty="0">
                <a:solidFill>
                  <a:srgbClr val="FF0000"/>
                </a:solidFill>
                <a:cs typeface="Times New Roman" panose="02020603050405020304" pitchFamily="18" charset="0"/>
              </a:rPr>
              <a:t>  6:   </a:t>
            </a:r>
            <a:r>
              <a:rPr lang="en-US" altLang="zh-CN" dirty="0" err="1">
                <a:solidFill>
                  <a:srgbClr val="FF0000"/>
                </a:solidFill>
                <a:cs typeface="Times New Roman" panose="02020603050405020304" pitchFamily="18" charset="0"/>
              </a:rPr>
              <a:t>val</a:t>
            </a:r>
            <a:r>
              <a:rPr lang="en-US" altLang="zh-CN" dirty="0">
                <a:solidFill>
                  <a:srgbClr val="FF0000"/>
                </a:solidFill>
                <a:cs typeface="Times New Roman" panose="02020603050405020304" pitchFamily="18" charset="0"/>
              </a:rPr>
              <a:t> result = </a:t>
            </a:r>
            <a:r>
              <a:rPr lang="en-US" altLang="zh-CN" dirty="0" err="1">
                <a:solidFill>
                  <a:srgbClr val="FF0000"/>
                </a:solidFill>
                <a:cs typeface="Times New Roman" panose="02020603050405020304" pitchFamily="18" charset="0"/>
              </a:rPr>
              <a:t>pairs.reduceByKey</a:t>
            </a:r>
            <a:r>
              <a:rPr lang="en-US" altLang="zh-CN" dirty="0">
                <a:solidFill>
                  <a:srgbClr val="FF0000"/>
                </a:solidFill>
                <a:cs typeface="Times New Roman" panose="02020603050405020304" pitchFamily="18" charset="0"/>
              </a:rPr>
              <a:t>(_+_)</a:t>
            </a:r>
          </a:p>
          <a:p>
            <a:r>
              <a:rPr lang="en-US" altLang="zh-CN" dirty="0">
                <a:cs typeface="Times New Roman" panose="02020603050405020304" pitchFamily="18" charset="0"/>
              </a:rPr>
              <a:t>  7:   </a:t>
            </a:r>
            <a:r>
              <a:rPr lang="en-US" altLang="zh-CN" dirty="0" err="1">
                <a:cs typeface="Times New Roman" panose="02020603050405020304" pitchFamily="18" charset="0"/>
              </a:rPr>
              <a:t>result.persist</a:t>
            </a:r>
            <a:r>
              <a:rPr lang="en-US" altLang="zh-CN" dirty="0">
                <a:cs typeface="Times New Roman" panose="02020603050405020304" pitchFamily="18" charset="0"/>
              </a:rPr>
              <a:t>() </a:t>
            </a:r>
          </a:p>
          <a:p>
            <a:r>
              <a:rPr lang="en-US" altLang="zh-CN" dirty="0">
                <a:cs typeface="Times New Roman" panose="02020603050405020304" pitchFamily="18" charset="0"/>
              </a:rPr>
              <a:t>  8:   </a:t>
            </a:r>
            <a:r>
              <a:rPr lang="en-US" altLang="zh-CN" dirty="0" err="1">
                <a:cs typeface="Times New Roman" panose="02020603050405020304" pitchFamily="18" charset="0"/>
              </a:rPr>
              <a:t>result.count</a:t>
            </a:r>
            <a:r>
              <a:rPr lang="en-US" altLang="zh-CN" dirty="0">
                <a:cs typeface="Times New Roman" panose="02020603050405020304" pitchFamily="18" charset="0"/>
              </a:rPr>
              <a:t>()</a:t>
            </a:r>
          </a:p>
          <a:p>
            <a:r>
              <a:rPr lang="en-US" altLang="zh-CN" dirty="0">
                <a:cs typeface="Times New Roman" panose="02020603050405020304" pitchFamily="18" charset="0"/>
              </a:rPr>
              <a:t>  9:   </a:t>
            </a:r>
            <a:r>
              <a:rPr lang="en-US" altLang="zh-CN" dirty="0" err="1">
                <a:cs typeface="Times New Roman" panose="02020603050405020304" pitchFamily="18" charset="0"/>
              </a:rPr>
              <a:t>words.unpersist</a:t>
            </a:r>
            <a:r>
              <a:rPr lang="en-US" altLang="zh-CN" dirty="0">
                <a:cs typeface="Times New Roman" panose="02020603050405020304" pitchFamily="18" charset="0"/>
              </a:rPr>
              <a:t>()</a:t>
            </a:r>
            <a:endParaRPr lang="en-US" altLang="zh-CN" dirty="0">
              <a:solidFill>
                <a:srgbClr val="FF0000"/>
              </a:solidFill>
              <a:cs typeface="Times New Roman" panose="02020603050405020304" pitchFamily="18" charset="0"/>
            </a:endParaRPr>
          </a:p>
          <a:p>
            <a:r>
              <a:rPr lang="en-US" altLang="zh-CN" dirty="0">
                <a:solidFill>
                  <a:srgbClr val="FF0000"/>
                </a:solidFill>
                <a:cs typeface="Times New Roman" panose="02020603050405020304" pitchFamily="18" charset="0"/>
              </a:rPr>
              <a:t>10:   </a:t>
            </a:r>
            <a:r>
              <a:rPr lang="en-US" altLang="zh-CN" dirty="0" err="1">
                <a:solidFill>
                  <a:srgbClr val="FF0000"/>
                </a:solidFill>
                <a:cs typeface="Times New Roman" panose="02020603050405020304" pitchFamily="18" charset="0"/>
              </a:rPr>
              <a:t>result.take</a:t>
            </a:r>
            <a:r>
              <a:rPr lang="en-US" altLang="zh-CN" dirty="0">
                <a:solidFill>
                  <a:srgbClr val="FF0000"/>
                </a:solidFill>
                <a:cs typeface="Times New Roman" panose="02020603050405020304" pitchFamily="18" charset="0"/>
              </a:rPr>
              <a:t>(10)</a:t>
            </a:r>
          </a:p>
          <a:p>
            <a:r>
              <a:rPr lang="en-US" altLang="zh-CN" dirty="0">
                <a:solidFill>
                  <a:schemeClr val="bg1">
                    <a:lumMod val="85000"/>
                  </a:schemeClr>
                </a:solidFill>
                <a:cs typeface="Times New Roman" panose="02020603050405020304" pitchFamily="18" charset="0"/>
              </a:rPr>
              <a:t>11:   </a:t>
            </a:r>
            <a:r>
              <a:rPr lang="en-US" altLang="zh-CN" dirty="0" err="1">
                <a:solidFill>
                  <a:schemeClr val="bg1">
                    <a:lumMod val="85000"/>
                  </a:schemeClr>
                </a:solidFill>
                <a:cs typeface="Times New Roman" panose="02020603050405020304" pitchFamily="18" charset="0"/>
              </a:rPr>
              <a:t>result.unpersist</a:t>
            </a:r>
            <a:r>
              <a:rPr lang="en-US" altLang="zh-CN" dirty="0">
                <a:solidFill>
                  <a:schemeClr val="bg1">
                    <a:lumMod val="85000"/>
                  </a:schemeClr>
                </a:solidFill>
                <a:cs typeface="Times New Roman" panose="02020603050405020304" pitchFamily="18" charset="0"/>
              </a:rPr>
              <a:t>()</a:t>
            </a:r>
          </a:p>
        </p:txBody>
      </p:sp>
      <p:sp>
        <p:nvSpPr>
          <p:cNvPr id="56" name="圆: 空心 50">
            <a:extLst>
              <a:ext uri="{FF2B5EF4-FFF2-40B4-BE49-F238E27FC236}">
                <a16:creationId xmlns:a16="http://schemas.microsoft.com/office/drawing/2014/main" id="{1E767878-DF79-4945-B63F-3A2B2592AA03}"/>
              </a:ext>
            </a:extLst>
          </p:cNvPr>
          <p:cNvSpPr/>
          <p:nvPr/>
        </p:nvSpPr>
        <p:spPr bwMode="auto">
          <a:xfrm>
            <a:off x="2872490" y="581252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59" name="文本框 58"/>
          <p:cNvSpPr txBox="1"/>
          <p:nvPr/>
        </p:nvSpPr>
        <p:spPr>
          <a:xfrm>
            <a:off x="1820255" y="5807863"/>
            <a:ext cx="760575" cy="369332"/>
          </a:xfrm>
          <a:prstGeom prst="rect">
            <a:avLst/>
          </a:prstGeom>
          <a:noFill/>
        </p:spPr>
        <p:txBody>
          <a:bodyPr wrap="square" rtlCol="0">
            <a:spAutoFit/>
          </a:bodyPr>
          <a:lstStyle/>
          <a:p>
            <a:r>
              <a:rPr lang="en-US" altLang="zh-CN" dirty="0"/>
              <a:t>Trace:</a:t>
            </a:r>
            <a:endParaRPr lang="zh-CN" altLang="en-US" dirty="0"/>
          </a:p>
        </p:txBody>
      </p:sp>
      <p:sp>
        <p:nvSpPr>
          <p:cNvPr id="60" name="矩形 59">
            <a:extLst>
              <a:ext uri="{FF2B5EF4-FFF2-40B4-BE49-F238E27FC236}">
                <a16:creationId xmlns:a16="http://schemas.microsoft.com/office/drawing/2014/main" id="{0E76D48E-2854-4390-97BB-5D4224E9A974}"/>
              </a:ext>
            </a:extLst>
          </p:cNvPr>
          <p:cNvSpPr/>
          <p:nvPr/>
        </p:nvSpPr>
        <p:spPr>
          <a:xfrm>
            <a:off x="3668225"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61" name="六边形 60">
            <a:extLst>
              <a:ext uri="{FF2B5EF4-FFF2-40B4-BE49-F238E27FC236}">
                <a16:creationId xmlns:a16="http://schemas.microsoft.com/office/drawing/2014/main" id="{CD35E26F-FAAE-4DF7-A19F-B2A10D8AB4A9}"/>
              </a:ext>
            </a:extLst>
          </p:cNvPr>
          <p:cNvSpPr/>
          <p:nvPr/>
        </p:nvSpPr>
        <p:spPr>
          <a:xfrm>
            <a:off x="3997995" y="5884563"/>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62" name="直接箭头连接符 61"/>
          <p:cNvCxnSpPr>
            <a:endCxn id="61" idx="3"/>
          </p:cNvCxnSpPr>
          <p:nvPr/>
        </p:nvCxnSpPr>
        <p:spPr>
          <a:xfrm>
            <a:off x="3232490" y="5992529"/>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3" name="文本框 62"/>
          <p:cNvSpPr txBox="1"/>
          <p:nvPr/>
        </p:nvSpPr>
        <p:spPr>
          <a:xfrm>
            <a:off x="2672202" y="616786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65" name="矩形 64">
            <a:extLst>
              <a:ext uri="{FF2B5EF4-FFF2-40B4-BE49-F238E27FC236}">
                <a16:creationId xmlns:a16="http://schemas.microsoft.com/office/drawing/2014/main" id="{0E76D48E-2854-4390-97BB-5D4224E9A974}"/>
              </a:ext>
            </a:extLst>
          </p:cNvPr>
          <p:cNvSpPr/>
          <p:nvPr/>
        </p:nvSpPr>
        <p:spPr>
          <a:xfrm>
            <a:off x="4775576" y="62430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6" name="椭圆 65">
                <a:extLst>
                  <a:ext uri="{FF2B5EF4-FFF2-40B4-BE49-F238E27FC236}">
                    <a16:creationId xmlns:a16="http://schemas.microsoft.com/office/drawing/2014/main" id="{CAFF5CDF-51BF-43C1-8785-0693D12CEE0A}"/>
                  </a:ext>
                </a:extLst>
              </p:cNvPr>
              <p:cNvSpPr/>
              <p:nvPr/>
            </p:nvSpPr>
            <p:spPr>
              <a:xfrm>
                <a:off x="4965753" y="57972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66" name="椭圆 65">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965753" y="579721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68" name="矩形: 圆角 23">
            <a:extLst>
              <a:ext uri="{FF2B5EF4-FFF2-40B4-BE49-F238E27FC236}">
                <a16:creationId xmlns:a16="http://schemas.microsoft.com/office/drawing/2014/main" id="{1EBBA5A1-5177-479F-B3D9-C1A12E7E1BDE}"/>
              </a:ext>
            </a:extLst>
          </p:cNvPr>
          <p:cNvSpPr/>
          <p:nvPr/>
        </p:nvSpPr>
        <p:spPr>
          <a:xfrm>
            <a:off x="4782136" y="51244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69" name="连接符: 曲线 25">
            <a:extLst>
              <a:ext uri="{FF2B5EF4-FFF2-40B4-BE49-F238E27FC236}">
                <a16:creationId xmlns:a16="http://schemas.microsoft.com/office/drawing/2014/main" id="{F60BAC4A-082A-4887-B746-60029998ED6B}"/>
              </a:ext>
            </a:extLst>
          </p:cNvPr>
          <p:cNvCxnSpPr>
            <a:cxnSpLocks/>
            <a:stCxn id="67" idx="2"/>
            <a:endCxn id="68" idx="0"/>
          </p:cNvCxnSpPr>
          <p:nvPr/>
        </p:nvCxnSpPr>
        <p:spPr>
          <a:xfrm rot="16200000" flipH="1">
            <a:off x="5056506" y="495006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68" idx="2"/>
          </p:cNvCxnSpPr>
          <p:nvPr/>
        </p:nvCxnSpPr>
        <p:spPr bwMode="auto">
          <a:xfrm flipH="1">
            <a:off x="5230942" y="544825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71" name="直接箭头连接符 70"/>
          <p:cNvCxnSpPr>
            <a:stCxn id="61" idx="0"/>
            <a:endCxn id="66" idx="2"/>
          </p:cNvCxnSpPr>
          <p:nvPr/>
        </p:nvCxnSpPr>
        <p:spPr>
          <a:xfrm flipV="1">
            <a:off x="4281994" y="6003073"/>
            <a:ext cx="683759" cy="9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0E76D48E-2854-4390-97BB-5D4224E9A974}"/>
              </a:ext>
            </a:extLst>
          </p:cNvPr>
          <p:cNvSpPr/>
          <p:nvPr/>
        </p:nvSpPr>
        <p:spPr>
          <a:xfrm>
            <a:off x="5840004"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73" name="直接箭头连接符 72"/>
          <p:cNvCxnSpPr/>
          <p:nvPr/>
        </p:nvCxnSpPr>
        <p:spPr>
          <a:xfrm flipV="1">
            <a:off x="5509772" y="6000900"/>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4" name="六边形 73">
            <a:extLst>
              <a:ext uri="{FF2B5EF4-FFF2-40B4-BE49-F238E27FC236}">
                <a16:creationId xmlns:a16="http://schemas.microsoft.com/office/drawing/2014/main" id="{CD35E26F-FAAE-4DF7-A19F-B2A10D8AB4A9}"/>
              </a:ext>
            </a:extLst>
          </p:cNvPr>
          <p:cNvSpPr/>
          <p:nvPr/>
        </p:nvSpPr>
        <p:spPr>
          <a:xfrm>
            <a:off x="6160191" y="587823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75" name="椭圆 74">
                <a:extLst>
                  <a:ext uri="{FF2B5EF4-FFF2-40B4-BE49-F238E27FC236}">
                    <a16:creationId xmlns:a16="http://schemas.microsoft.com/office/drawing/2014/main" id="{1B89059A-13E6-45F8-B952-9F8AC280D2D6}"/>
                  </a:ext>
                </a:extLst>
              </p:cNvPr>
              <p:cNvSpPr/>
              <p:nvPr/>
            </p:nvSpPr>
            <p:spPr>
              <a:xfrm>
                <a:off x="7121954" y="5786886"/>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75" name="椭圆 74">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7121954" y="5786886"/>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76" name="直接箭头连接符 75"/>
          <p:cNvCxnSpPr/>
          <p:nvPr/>
        </p:nvCxnSpPr>
        <p:spPr>
          <a:xfrm flipV="1">
            <a:off x="6438195" y="5992529"/>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7" name="矩形 76">
            <a:extLst>
              <a:ext uri="{FF2B5EF4-FFF2-40B4-BE49-F238E27FC236}">
                <a16:creationId xmlns:a16="http://schemas.microsoft.com/office/drawing/2014/main" id="{CFF630A8-3DDF-43C8-8EAE-5A5C3C474C1F}"/>
              </a:ext>
            </a:extLst>
          </p:cNvPr>
          <p:cNvSpPr/>
          <p:nvPr/>
        </p:nvSpPr>
        <p:spPr>
          <a:xfrm>
            <a:off x="6881112" y="6217870"/>
            <a:ext cx="1025701"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78" name="矩形: 圆角 22">
            <a:extLst>
              <a:ext uri="{FF2B5EF4-FFF2-40B4-BE49-F238E27FC236}">
                <a16:creationId xmlns:a16="http://schemas.microsoft.com/office/drawing/2014/main" id="{C05E3ECA-3CFA-4D52-AB06-F9FA6A633E42}"/>
              </a:ext>
            </a:extLst>
          </p:cNvPr>
          <p:cNvSpPr/>
          <p:nvPr/>
        </p:nvSpPr>
        <p:spPr>
          <a:xfrm>
            <a:off x="6943769" y="4465757"/>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79" name="矩形: 圆角 22">
            <a:extLst>
              <a:ext uri="{FF2B5EF4-FFF2-40B4-BE49-F238E27FC236}">
                <a16:creationId xmlns:a16="http://schemas.microsoft.com/office/drawing/2014/main" id="{C05E3ECA-3CFA-4D52-AB06-F9FA6A633E42}"/>
              </a:ext>
            </a:extLst>
          </p:cNvPr>
          <p:cNvSpPr/>
          <p:nvPr/>
        </p:nvSpPr>
        <p:spPr>
          <a:xfrm>
            <a:off x="6943006" y="513838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80" name="连接符: 曲线 25">
            <a:extLst>
              <a:ext uri="{FF2B5EF4-FFF2-40B4-BE49-F238E27FC236}">
                <a16:creationId xmlns:a16="http://schemas.microsoft.com/office/drawing/2014/main" id="{F60BAC4A-082A-4887-B746-60029998ED6B}"/>
              </a:ext>
            </a:extLst>
          </p:cNvPr>
          <p:cNvCxnSpPr>
            <a:cxnSpLocks/>
            <a:stCxn id="78" idx="2"/>
            <a:endCxn id="79" idx="0"/>
          </p:cNvCxnSpPr>
          <p:nvPr/>
        </p:nvCxnSpPr>
        <p:spPr>
          <a:xfrm rot="5400000">
            <a:off x="7217759" y="4963565"/>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81" name="连接符: 曲线 27">
            <a:extLst>
              <a:ext uri="{FF2B5EF4-FFF2-40B4-BE49-F238E27FC236}">
                <a16:creationId xmlns:a16="http://schemas.microsoft.com/office/drawing/2014/main" id="{0CDADCAC-9FA0-4D42-BCB3-FD90AB353A5E}"/>
              </a:ext>
            </a:extLst>
          </p:cNvPr>
          <p:cNvCxnSpPr>
            <a:cxnSpLocks/>
            <a:stCxn id="79" idx="2"/>
          </p:cNvCxnSpPr>
          <p:nvPr/>
        </p:nvCxnSpPr>
        <p:spPr>
          <a:xfrm rot="5400000">
            <a:off x="7229439" y="5624510"/>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82" name="矩形: 圆角 21">
            <a:extLst>
              <a:ext uri="{FF2B5EF4-FFF2-40B4-BE49-F238E27FC236}">
                <a16:creationId xmlns:a16="http://schemas.microsoft.com/office/drawing/2014/main" id="{6DB032EB-30BA-48D3-A807-ED9AEEF7F2C2}"/>
              </a:ext>
            </a:extLst>
          </p:cNvPr>
          <p:cNvSpPr/>
          <p:nvPr/>
        </p:nvSpPr>
        <p:spPr>
          <a:xfrm>
            <a:off x="6943006" y="311741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83" name="矩形: 圆角 23">
            <a:extLst>
              <a:ext uri="{FF2B5EF4-FFF2-40B4-BE49-F238E27FC236}">
                <a16:creationId xmlns:a16="http://schemas.microsoft.com/office/drawing/2014/main" id="{1EBBA5A1-5177-479F-B3D9-C1A12E7E1BDE}"/>
              </a:ext>
            </a:extLst>
          </p:cNvPr>
          <p:cNvSpPr/>
          <p:nvPr/>
        </p:nvSpPr>
        <p:spPr>
          <a:xfrm>
            <a:off x="6943007" y="379004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84" name="连接符: 曲线 25">
            <a:extLst>
              <a:ext uri="{FF2B5EF4-FFF2-40B4-BE49-F238E27FC236}">
                <a16:creationId xmlns:a16="http://schemas.microsoft.com/office/drawing/2014/main" id="{F60BAC4A-082A-4887-B746-60029998ED6B}"/>
              </a:ext>
            </a:extLst>
          </p:cNvPr>
          <p:cNvCxnSpPr>
            <a:cxnSpLocks/>
            <a:stCxn id="82" idx="2"/>
            <a:endCxn id="83" idx="0"/>
          </p:cNvCxnSpPr>
          <p:nvPr/>
        </p:nvCxnSpPr>
        <p:spPr>
          <a:xfrm rot="16200000" flipH="1">
            <a:off x="7217377" y="361560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85" name="直接箭头连接符 84"/>
          <p:cNvCxnSpPr>
            <a:stCxn id="83" idx="2"/>
            <a:endCxn id="78" idx="0"/>
          </p:cNvCxnSpPr>
          <p:nvPr/>
        </p:nvCxnSpPr>
        <p:spPr bwMode="auto">
          <a:xfrm>
            <a:off x="7391815" y="4113792"/>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p:cNvCxnSpPr/>
          <p:nvPr/>
        </p:nvCxnSpPr>
        <p:spPr>
          <a:xfrm>
            <a:off x="7665972" y="5992529"/>
            <a:ext cx="1656000"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矩形 91">
            <a:extLst>
              <a:ext uri="{FF2B5EF4-FFF2-40B4-BE49-F238E27FC236}">
                <a16:creationId xmlns:a16="http://schemas.microsoft.com/office/drawing/2014/main" id="{06CC6617-F192-41B7-B9FF-EDBD728DEF4E}"/>
              </a:ext>
            </a:extLst>
          </p:cNvPr>
          <p:cNvSpPr/>
          <p:nvPr/>
        </p:nvSpPr>
        <p:spPr>
          <a:xfrm>
            <a:off x="9033103" y="620251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3" name="椭圆 92">
                <a:extLst>
                  <a:ext uri="{FF2B5EF4-FFF2-40B4-BE49-F238E27FC236}">
                    <a16:creationId xmlns:a16="http://schemas.microsoft.com/office/drawing/2014/main" id="{A60DAD44-CC5C-406C-9B7B-823293DBA5D0}"/>
                  </a:ext>
                </a:extLst>
              </p:cNvPr>
              <p:cNvSpPr/>
              <p:nvPr/>
            </p:nvSpPr>
            <p:spPr>
              <a:xfrm>
                <a:off x="9272113" y="578688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93" name="椭圆 92">
                <a:extLst>
                  <a:ext uri="{FF2B5EF4-FFF2-40B4-BE49-F238E27FC236}">
                    <a16:creationId xmlns:a16="http://schemas.microsoft.com/office/drawing/2014/main" id="{A60DAD44-CC5C-406C-9B7B-823293DBA5D0}"/>
                  </a:ext>
                </a:extLst>
              </p:cNvPr>
              <p:cNvSpPr>
                <a:spLocks noRot="1" noChangeAspect="1" noMove="1" noResize="1" noEditPoints="1" noAdjustHandles="1" noChangeArrowheads="1" noChangeShapeType="1" noTextEdit="1"/>
              </p:cNvSpPr>
              <p:nvPr/>
            </p:nvSpPr>
            <p:spPr>
              <a:xfrm>
                <a:off x="9272113" y="5786886"/>
                <a:ext cx="535807"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sp>
        <p:nvSpPr>
          <p:cNvPr id="95" name="矩形: 圆角 22">
            <a:extLst>
              <a:ext uri="{FF2B5EF4-FFF2-40B4-BE49-F238E27FC236}">
                <a16:creationId xmlns:a16="http://schemas.microsoft.com/office/drawing/2014/main" id="{C05E3ECA-3CFA-4D52-AB06-F9FA6A633E42}"/>
              </a:ext>
            </a:extLst>
          </p:cNvPr>
          <p:cNvSpPr/>
          <p:nvPr/>
        </p:nvSpPr>
        <p:spPr>
          <a:xfrm>
            <a:off x="9092926" y="44617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96" name="矩形: 圆角 22">
            <a:extLst>
              <a:ext uri="{FF2B5EF4-FFF2-40B4-BE49-F238E27FC236}">
                <a16:creationId xmlns:a16="http://schemas.microsoft.com/office/drawing/2014/main" id="{C05E3ECA-3CFA-4D52-AB06-F9FA6A633E42}"/>
              </a:ext>
            </a:extLst>
          </p:cNvPr>
          <p:cNvSpPr/>
          <p:nvPr/>
        </p:nvSpPr>
        <p:spPr>
          <a:xfrm>
            <a:off x="9092163" y="513442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97" name="连接符: 曲线 25">
            <a:extLst>
              <a:ext uri="{FF2B5EF4-FFF2-40B4-BE49-F238E27FC236}">
                <a16:creationId xmlns:a16="http://schemas.microsoft.com/office/drawing/2014/main" id="{F60BAC4A-082A-4887-B746-60029998ED6B}"/>
              </a:ext>
            </a:extLst>
          </p:cNvPr>
          <p:cNvCxnSpPr>
            <a:cxnSpLocks/>
            <a:stCxn id="95" idx="2"/>
            <a:endCxn id="96" idx="0"/>
          </p:cNvCxnSpPr>
          <p:nvPr/>
        </p:nvCxnSpPr>
        <p:spPr>
          <a:xfrm rot="5400000">
            <a:off x="9366916" y="4959607"/>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98" name="矩形: 圆角 21">
            <a:extLst>
              <a:ext uri="{FF2B5EF4-FFF2-40B4-BE49-F238E27FC236}">
                <a16:creationId xmlns:a16="http://schemas.microsoft.com/office/drawing/2014/main" id="{6DB032EB-30BA-48D3-A807-ED9AEEF7F2C2}"/>
              </a:ext>
            </a:extLst>
          </p:cNvPr>
          <p:cNvSpPr/>
          <p:nvPr/>
        </p:nvSpPr>
        <p:spPr>
          <a:xfrm>
            <a:off x="9092163" y="311345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99" name="矩形: 圆角 23">
            <a:extLst>
              <a:ext uri="{FF2B5EF4-FFF2-40B4-BE49-F238E27FC236}">
                <a16:creationId xmlns:a16="http://schemas.microsoft.com/office/drawing/2014/main" id="{1EBBA5A1-5177-479F-B3D9-C1A12E7E1BDE}"/>
              </a:ext>
            </a:extLst>
          </p:cNvPr>
          <p:cNvSpPr/>
          <p:nvPr/>
        </p:nvSpPr>
        <p:spPr>
          <a:xfrm>
            <a:off x="9092164" y="378608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00" name="连接符: 曲线 25">
            <a:extLst>
              <a:ext uri="{FF2B5EF4-FFF2-40B4-BE49-F238E27FC236}">
                <a16:creationId xmlns:a16="http://schemas.microsoft.com/office/drawing/2014/main" id="{F60BAC4A-082A-4887-B746-60029998ED6B}"/>
              </a:ext>
            </a:extLst>
          </p:cNvPr>
          <p:cNvCxnSpPr>
            <a:cxnSpLocks/>
            <a:stCxn id="98" idx="2"/>
            <a:endCxn id="99" idx="0"/>
          </p:cNvCxnSpPr>
          <p:nvPr/>
        </p:nvCxnSpPr>
        <p:spPr>
          <a:xfrm rot="16200000" flipH="1">
            <a:off x="9366534" y="3611643"/>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01" name="直接箭头连接符 100"/>
          <p:cNvCxnSpPr>
            <a:stCxn id="99" idx="2"/>
            <a:endCxn id="95" idx="0"/>
          </p:cNvCxnSpPr>
          <p:nvPr/>
        </p:nvCxnSpPr>
        <p:spPr bwMode="auto">
          <a:xfrm>
            <a:off x="9540972" y="4109834"/>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2" name="直接箭头连接符 101"/>
          <p:cNvCxnSpPr>
            <a:stCxn id="96" idx="2"/>
          </p:cNvCxnSpPr>
          <p:nvPr/>
        </p:nvCxnSpPr>
        <p:spPr bwMode="auto">
          <a:xfrm flipH="1">
            <a:off x="9540970" y="5458177"/>
            <a:ext cx="1" cy="3263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3" name="曲线连接符 102"/>
          <p:cNvCxnSpPr/>
          <p:nvPr/>
        </p:nvCxnSpPr>
        <p:spPr bwMode="auto">
          <a:xfrm flipV="1">
            <a:off x="2495372" y="3912604"/>
            <a:ext cx="2076759" cy="1135688"/>
          </a:xfrm>
          <a:prstGeom prst="curvedConnector3">
            <a:avLst>
              <a:gd name="adj1" fmla="val 110312"/>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4" name="曲线连接符 103"/>
          <p:cNvCxnSpPr/>
          <p:nvPr/>
        </p:nvCxnSpPr>
        <p:spPr bwMode="auto">
          <a:xfrm rot="10800000">
            <a:off x="3830859" y="3664723"/>
            <a:ext cx="741272" cy="247878"/>
          </a:xfrm>
          <a:prstGeom prst="curvedConnector3">
            <a:avLst>
              <a:gd name="adj1" fmla="val -28904"/>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5" name="曲线连接符 104"/>
          <p:cNvCxnSpPr/>
          <p:nvPr/>
        </p:nvCxnSpPr>
        <p:spPr bwMode="auto">
          <a:xfrm flipV="1">
            <a:off x="3830858" y="2824609"/>
            <a:ext cx="1146802" cy="840114"/>
          </a:xfrm>
          <a:prstGeom prst="curvedConnector3">
            <a:avLst>
              <a:gd name="adj1" fmla="val 125264"/>
            </a:avLst>
          </a:prstGeom>
          <a:ln w="38100">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6" name="曲线连接符 105"/>
          <p:cNvCxnSpPr/>
          <p:nvPr/>
        </p:nvCxnSpPr>
        <p:spPr bwMode="auto">
          <a:xfrm rot="10800000">
            <a:off x="4254502" y="2533294"/>
            <a:ext cx="723158" cy="291314"/>
          </a:xfrm>
          <a:prstGeom prst="curvedConnector3">
            <a:avLst>
              <a:gd name="adj1" fmla="val -38630"/>
            </a:avLst>
          </a:prstGeom>
          <a:ln w="38100">
            <a:solidFill>
              <a:srgbClr val="FF0000"/>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67" name="矩形: 圆角 21">
            <a:extLst>
              <a:ext uri="{FF2B5EF4-FFF2-40B4-BE49-F238E27FC236}">
                <a16:creationId xmlns:a16="http://schemas.microsoft.com/office/drawing/2014/main" id="{6DB032EB-30BA-48D3-A807-ED9AEEF7F2C2}"/>
              </a:ext>
            </a:extLst>
          </p:cNvPr>
          <p:cNvSpPr/>
          <p:nvPr/>
        </p:nvSpPr>
        <p:spPr>
          <a:xfrm>
            <a:off x="4782135" y="445187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07" name="圆角矩形 35">
            <a:extLst>
              <a:ext uri="{FF2B5EF4-FFF2-40B4-BE49-F238E27FC236}">
                <a16:creationId xmlns:a16="http://schemas.microsoft.com/office/drawing/2014/main" id="{6E9BC50F-2FD9-48F5-AAB2-24E66D1BE3A6}"/>
              </a:ext>
            </a:extLst>
          </p:cNvPr>
          <p:cNvSpPr/>
          <p:nvPr/>
        </p:nvSpPr>
        <p:spPr bwMode="auto">
          <a:xfrm>
            <a:off x="9025550" y="3016467"/>
            <a:ext cx="1008000" cy="3549548"/>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707788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38</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5340"/>
            <a:ext cx="5542076" cy="3139321"/>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val</a:t>
            </a:r>
            <a:r>
              <a:rPr lang="en-US" altLang="zh-CN" dirty="0">
                <a:cs typeface="Times New Roman" panose="02020603050405020304" pitchFamily="18" charset="0"/>
              </a:rPr>
              <a:t> pairs = </a:t>
            </a:r>
            <a:r>
              <a:rPr lang="en-US" altLang="zh-CN" dirty="0" err="1">
                <a:cs typeface="Times New Roman" panose="02020603050405020304" pitchFamily="18" charset="0"/>
              </a:rPr>
              <a:t>words.map</a:t>
            </a:r>
            <a:r>
              <a:rPr lang="en-US" altLang="zh-CN" dirty="0">
                <a:cs typeface="Times New Roman" panose="02020603050405020304" pitchFamily="18" charset="0"/>
              </a:rPr>
              <a:t>((_,1))</a:t>
            </a:r>
          </a:p>
          <a:p>
            <a:r>
              <a:rPr lang="en-US" altLang="zh-CN" dirty="0">
                <a:cs typeface="Times New Roman" panose="02020603050405020304" pitchFamily="18" charset="0"/>
              </a:rPr>
              <a:t>  6:   </a:t>
            </a:r>
            <a:r>
              <a:rPr lang="en-US" altLang="zh-CN" dirty="0" err="1">
                <a:cs typeface="Times New Roman" panose="02020603050405020304" pitchFamily="18" charset="0"/>
              </a:rPr>
              <a:t>val</a:t>
            </a:r>
            <a:r>
              <a:rPr lang="en-US" altLang="zh-CN" dirty="0">
                <a:cs typeface="Times New Roman" panose="02020603050405020304" pitchFamily="18" charset="0"/>
              </a:rPr>
              <a:t> result = </a:t>
            </a:r>
            <a:r>
              <a:rPr lang="en-US" altLang="zh-CN" dirty="0" err="1">
                <a:cs typeface="Times New Roman" panose="02020603050405020304" pitchFamily="18" charset="0"/>
              </a:rPr>
              <a:t>pairs.reduceByKey</a:t>
            </a:r>
            <a:r>
              <a:rPr lang="en-US" altLang="zh-CN" dirty="0">
                <a:cs typeface="Times New Roman" panose="02020603050405020304" pitchFamily="18" charset="0"/>
              </a:rPr>
              <a:t>(_+_)</a:t>
            </a:r>
          </a:p>
          <a:p>
            <a:r>
              <a:rPr lang="en-US" altLang="zh-CN" dirty="0">
                <a:cs typeface="Times New Roman" panose="02020603050405020304" pitchFamily="18" charset="0"/>
              </a:rPr>
              <a:t>  7:   </a:t>
            </a:r>
            <a:r>
              <a:rPr lang="en-US" altLang="zh-CN" dirty="0" err="1">
                <a:cs typeface="Times New Roman" panose="02020603050405020304" pitchFamily="18" charset="0"/>
              </a:rPr>
              <a:t>result.persist</a:t>
            </a:r>
            <a:r>
              <a:rPr lang="en-US" altLang="zh-CN" dirty="0">
                <a:cs typeface="Times New Roman" panose="02020603050405020304" pitchFamily="18" charset="0"/>
              </a:rPr>
              <a:t>() </a:t>
            </a:r>
          </a:p>
          <a:p>
            <a:r>
              <a:rPr lang="en-US" altLang="zh-CN" dirty="0">
                <a:cs typeface="Times New Roman" panose="02020603050405020304" pitchFamily="18" charset="0"/>
              </a:rPr>
              <a:t>  8:   </a:t>
            </a:r>
            <a:r>
              <a:rPr lang="en-US" altLang="zh-CN" dirty="0" err="1">
                <a:cs typeface="Times New Roman" panose="02020603050405020304" pitchFamily="18" charset="0"/>
              </a:rPr>
              <a:t>result.count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9:   </a:t>
            </a:r>
            <a:r>
              <a:rPr lang="en-US" altLang="zh-CN" dirty="0" err="1">
                <a:solidFill>
                  <a:srgbClr val="FF0000"/>
                </a:solidFill>
                <a:cs typeface="Times New Roman" panose="02020603050405020304" pitchFamily="18" charset="0"/>
              </a:rPr>
              <a:t>words.unpersist</a:t>
            </a:r>
            <a:r>
              <a:rPr lang="en-US" altLang="zh-CN" dirty="0">
                <a:solidFill>
                  <a:srgbClr val="FF0000"/>
                </a:solidFill>
                <a:cs typeface="Times New Roman" panose="02020603050405020304" pitchFamily="18" charset="0"/>
              </a:rPr>
              <a:t>()</a:t>
            </a:r>
          </a:p>
          <a:p>
            <a:r>
              <a:rPr lang="en-US" altLang="zh-CN" dirty="0">
                <a:cs typeface="Times New Roman" panose="02020603050405020304" pitchFamily="18" charset="0"/>
              </a:rPr>
              <a:t>10:   </a:t>
            </a:r>
            <a:r>
              <a:rPr lang="en-US" altLang="zh-CN" dirty="0" err="1">
                <a:cs typeface="Times New Roman" panose="02020603050405020304" pitchFamily="18" charset="0"/>
              </a:rPr>
              <a:t>result.take</a:t>
            </a:r>
            <a:r>
              <a:rPr lang="en-US" altLang="zh-CN" dirty="0">
                <a:cs typeface="Times New Roman" panose="02020603050405020304" pitchFamily="18" charset="0"/>
              </a:rPr>
              <a:t>(10)</a:t>
            </a:r>
          </a:p>
          <a:p>
            <a:r>
              <a:rPr lang="en-US" altLang="zh-CN" dirty="0">
                <a:solidFill>
                  <a:schemeClr val="bg1">
                    <a:lumMod val="85000"/>
                  </a:schemeClr>
                </a:solidFill>
                <a:cs typeface="Times New Roman" panose="02020603050405020304" pitchFamily="18" charset="0"/>
              </a:rPr>
              <a:t>11:   </a:t>
            </a:r>
            <a:r>
              <a:rPr lang="en-US" altLang="zh-CN" dirty="0" err="1">
                <a:solidFill>
                  <a:schemeClr val="bg1">
                    <a:lumMod val="85000"/>
                  </a:schemeClr>
                </a:solidFill>
                <a:cs typeface="Times New Roman" panose="02020603050405020304" pitchFamily="18" charset="0"/>
              </a:rPr>
              <a:t>result.unpersist</a:t>
            </a:r>
            <a:r>
              <a:rPr lang="en-US" altLang="zh-CN" dirty="0">
                <a:solidFill>
                  <a:schemeClr val="bg1">
                    <a:lumMod val="85000"/>
                  </a:schemeClr>
                </a:solidFill>
                <a:cs typeface="Times New Roman" panose="02020603050405020304" pitchFamily="18" charset="0"/>
              </a:rPr>
              <a:t>()</a:t>
            </a:r>
          </a:p>
        </p:txBody>
      </p:sp>
      <p:sp>
        <p:nvSpPr>
          <p:cNvPr id="35" name="圆: 空心 50">
            <a:extLst>
              <a:ext uri="{FF2B5EF4-FFF2-40B4-BE49-F238E27FC236}">
                <a16:creationId xmlns:a16="http://schemas.microsoft.com/office/drawing/2014/main" id="{1E767878-DF79-4945-B63F-3A2B2592AA03}"/>
              </a:ext>
            </a:extLst>
          </p:cNvPr>
          <p:cNvSpPr/>
          <p:nvPr/>
        </p:nvSpPr>
        <p:spPr bwMode="auto">
          <a:xfrm>
            <a:off x="2872490" y="581252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43" name="文本框 42"/>
          <p:cNvSpPr txBox="1"/>
          <p:nvPr/>
        </p:nvSpPr>
        <p:spPr>
          <a:xfrm>
            <a:off x="1820255" y="5807863"/>
            <a:ext cx="760575" cy="369332"/>
          </a:xfrm>
          <a:prstGeom prst="rect">
            <a:avLst/>
          </a:prstGeom>
          <a:noFill/>
        </p:spPr>
        <p:txBody>
          <a:bodyPr wrap="square" rtlCol="0">
            <a:spAutoFit/>
          </a:bodyPr>
          <a:lstStyle/>
          <a:p>
            <a:r>
              <a:rPr lang="en-US" altLang="zh-CN" dirty="0"/>
              <a:t>Trace:</a:t>
            </a:r>
            <a:endParaRPr lang="zh-CN" altLang="en-US" dirty="0"/>
          </a:p>
        </p:txBody>
      </p:sp>
      <p:sp>
        <p:nvSpPr>
          <p:cNvPr id="45" name="矩形 44">
            <a:extLst>
              <a:ext uri="{FF2B5EF4-FFF2-40B4-BE49-F238E27FC236}">
                <a16:creationId xmlns:a16="http://schemas.microsoft.com/office/drawing/2014/main" id="{0E76D48E-2854-4390-97BB-5D4224E9A974}"/>
              </a:ext>
            </a:extLst>
          </p:cNvPr>
          <p:cNvSpPr/>
          <p:nvPr/>
        </p:nvSpPr>
        <p:spPr>
          <a:xfrm>
            <a:off x="3668225"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46" name="六边形 45">
            <a:extLst>
              <a:ext uri="{FF2B5EF4-FFF2-40B4-BE49-F238E27FC236}">
                <a16:creationId xmlns:a16="http://schemas.microsoft.com/office/drawing/2014/main" id="{CD35E26F-FAAE-4DF7-A19F-B2A10D8AB4A9}"/>
              </a:ext>
            </a:extLst>
          </p:cNvPr>
          <p:cNvSpPr/>
          <p:nvPr/>
        </p:nvSpPr>
        <p:spPr>
          <a:xfrm>
            <a:off x="3997995" y="5884563"/>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47" name="直接箭头连接符 46"/>
          <p:cNvCxnSpPr>
            <a:endCxn id="46" idx="3"/>
          </p:cNvCxnSpPr>
          <p:nvPr/>
        </p:nvCxnSpPr>
        <p:spPr>
          <a:xfrm>
            <a:off x="3232490" y="5992529"/>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2672202" y="616786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50" name="矩形 49">
            <a:extLst>
              <a:ext uri="{FF2B5EF4-FFF2-40B4-BE49-F238E27FC236}">
                <a16:creationId xmlns:a16="http://schemas.microsoft.com/office/drawing/2014/main" id="{0E76D48E-2854-4390-97BB-5D4224E9A974}"/>
              </a:ext>
            </a:extLst>
          </p:cNvPr>
          <p:cNvSpPr/>
          <p:nvPr/>
        </p:nvSpPr>
        <p:spPr>
          <a:xfrm>
            <a:off x="4775576" y="62430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CAFF5CDF-51BF-43C1-8785-0693D12CEE0A}"/>
                  </a:ext>
                </a:extLst>
              </p:cNvPr>
              <p:cNvSpPr/>
              <p:nvPr/>
            </p:nvSpPr>
            <p:spPr>
              <a:xfrm>
                <a:off x="4965753" y="57972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51" name="椭圆 50">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965753" y="579721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52" name="矩形: 圆角 21">
            <a:extLst>
              <a:ext uri="{FF2B5EF4-FFF2-40B4-BE49-F238E27FC236}">
                <a16:creationId xmlns:a16="http://schemas.microsoft.com/office/drawing/2014/main" id="{6DB032EB-30BA-48D3-A807-ED9AEEF7F2C2}"/>
              </a:ext>
            </a:extLst>
          </p:cNvPr>
          <p:cNvSpPr/>
          <p:nvPr/>
        </p:nvSpPr>
        <p:spPr>
          <a:xfrm>
            <a:off x="4782135" y="445187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53" name="矩形: 圆角 23">
            <a:extLst>
              <a:ext uri="{FF2B5EF4-FFF2-40B4-BE49-F238E27FC236}">
                <a16:creationId xmlns:a16="http://schemas.microsoft.com/office/drawing/2014/main" id="{1EBBA5A1-5177-479F-B3D9-C1A12E7E1BDE}"/>
              </a:ext>
            </a:extLst>
          </p:cNvPr>
          <p:cNvSpPr/>
          <p:nvPr/>
        </p:nvSpPr>
        <p:spPr>
          <a:xfrm>
            <a:off x="4782136" y="51244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54" name="连接符: 曲线 25">
            <a:extLst>
              <a:ext uri="{FF2B5EF4-FFF2-40B4-BE49-F238E27FC236}">
                <a16:creationId xmlns:a16="http://schemas.microsoft.com/office/drawing/2014/main" id="{F60BAC4A-082A-4887-B746-60029998ED6B}"/>
              </a:ext>
            </a:extLst>
          </p:cNvPr>
          <p:cNvCxnSpPr>
            <a:cxnSpLocks/>
            <a:stCxn id="52" idx="2"/>
            <a:endCxn id="53" idx="0"/>
          </p:cNvCxnSpPr>
          <p:nvPr/>
        </p:nvCxnSpPr>
        <p:spPr>
          <a:xfrm rot="16200000" flipH="1">
            <a:off x="5056506" y="495006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53" idx="2"/>
          </p:cNvCxnSpPr>
          <p:nvPr/>
        </p:nvCxnSpPr>
        <p:spPr bwMode="auto">
          <a:xfrm flipH="1">
            <a:off x="5230942" y="544825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6" idx="0"/>
            <a:endCxn id="51" idx="2"/>
          </p:cNvCxnSpPr>
          <p:nvPr/>
        </p:nvCxnSpPr>
        <p:spPr>
          <a:xfrm flipV="1">
            <a:off x="4281994" y="6003073"/>
            <a:ext cx="683759" cy="9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7" name="矩形 56">
            <a:extLst>
              <a:ext uri="{FF2B5EF4-FFF2-40B4-BE49-F238E27FC236}">
                <a16:creationId xmlns:a16="http://schemas.microsoft.com/office/drawing/2014/main" id="{0E76D48E-2854-4390-97BB-5D4224E9A974}"/>
              </a:ext>
            </a:extLst>
          </p:cNvPr>
          <p:cNvSpPr/>
          <p:nvPr/>
        </p:nvSpPr>
        <p:spPr>
          <a:xfrm>
            <a:off x="5840004"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58" name="直接箭头连接符 57"/>
          <p:cNvCxnSpPr/>
          <p:nvPr/>
        </p:nvCxnSpPr>
        <p:spPr>
          <a:xfrm flipV="1">
            <a:off x="5509772" y="6000900"/>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9" name="六边形 58">
            <a:extLst>
              <a:ext uri="{FF2B5EF4-FFF2-40B4-BE49-F238E27FC236}">
                <a16:creationId xmlns:a16="http://schemas.microsoft.com/office/drawing/2014/main" id="{CD35E26F-FAAE-4DF7-A19F-B2A10D8AB4A9}"/>
              </a:ext>
            </a:extLst>
          </p:cNvPr>
          <p:cNvSpPr/>
          <p:nvPr/>
        </p:nvSpPr>
        <p:spPr>
          <a:xfrm>
            <a:off x="6160191" y="587823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1B89059A-13E6-45F8-B952-9F8AC280D2D6}"/>
                  </a:ext>
                </a:extLst>
              </p:cNvPr>
              <p:cNvSpPr/>
              <p:nvPr/>
            </p:nvSpPr>
            <p:spPr>
              <a:xfrm>
                <a:off x="7121954" y="5786886"/>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60" name="椭圆 59">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7121954" y="5786886"/>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61" name="直接箭头连接符 60"/>
          <p:cNvCxnSpPr/>
          <p:nvPr/>
        </p:nvCxnSpPr>
        <p:spPr>
          <a:xfrm flipV="1">
            <a:off x="6438195" y="5992529"/>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2" name="矩形 61">
            <a:extLst>
              <a:ext uri="{FF2B5EF4-FFF2-40B4-BE49-F238E27FC236}">
                <a16:creationId xmlns:a16="http://schemas.microsoft.com/office/drawing/2014/main" id="{CFF630A8-3DDF-43C8-8EAE-5A5C3C474C1F}"/>
              </a:ext>
            </a:extLst>
          </p:cNvPr>
          <p:cNvSpPr/>
          <p:nvPr/>
        </p:nvSpPr>
        <p:spPr>
          <a:xfrm>
            <a:off x="6881112" y="6217870"/>
            <a:ext cx="1025701"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63" name="矩形: 圆角 22">
            <a:extLst>
              <a:ext uri="{FF2B5EF4-FFF2-40B4-BE49-F238E27FC236}">
                <a16:creationId xmlns:a16="http://schemas.microsoft.com/office/drawing/2014/main" id="{C05E3ECA-3CFA-4D52-AB06-F9FA6A633E42}"/>
              </a:ext>
            </a:extLst>
          </p:cNvPr>
          <p:cNvSpPr/>
          <p:nvPr/>
        </p:nvSpPr>
        <p:spPr>
          <a:xfrm>
            <a:off x="6943769" y="4465757"/>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64" name="矩形: 圆角 22">
            <a:extLst>
              <a:ext uri="{FF2B5EF4-FFF2-40B4-BE49-F238E27FC236}">
                <a16:creationId xmlns:a16="http://schemas.microsoft.com/office/drawing/2014/main" id="{C05E3ECA-3CFA-4D52-AB06-F9FA6A633E42}"/>
              </a:ext>
            </a:extLst>
          </p:cNvPr>
          <p:cNvSpPr/>
          <p:nvPr/>
        </p:nvSpPr>
        <p:spPr>
          <a:xfrm>
            <a:off x="6943006" y="513838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65" name="连接符: 曲线 25">
            <a:extLst>
              <a:ext uri="{FF2B5EF4-FFF2-40B4-BE49-F238E27FC236}">
                <a16:creationId xmlns:a16="http://schemas.microsoft.com/office/drawing/2014/main" id="{F60BAC4A-082A-4887-B746-60029998ED6B}"/>
              </a:ext>
            </a:extLst>
          </p:cNvPr>
          <p:cNvCxnSpPr>
            <a:cxnSpLocks/>
            <a:stCxn id="63" idx="2"/>
            <a:endCxn id="64" idx="0"/>
          </p:cNvCxnSpPr>
          <p:nvPr/>
        </p:nvCxnSpPr>
        <p:spPr>
          <a:xfrm rot="5400000">
            <a:off x="7217759" y="4963565"/>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连接符: 曲线 27">
            <a:extLst>
              <a:ext uri="{FF2B5EF4-FFF2-40B4-BE49-F238E27FC236}">
                <a16:creationId xmlns:a16="http://schemas.microsoft.com/office/drawing/2014/main" id="{0CDADCAC-9FA0-4D42-BCB3-FD90AB353A5E}"/>
              </a:ext>
            </a:extLst>
          </p:cNvPr>
          <p:cNvCxnSpPr>
            <a:cxnSpLocks/>
            <a:stCxn id="64" idx="2"/>
          </p:cNvCxnSpPr>
          <p:nvPr/>
        </p:nvCxnSpPr>
        <p:spPr>
          <a:xfrm rot="5400000">
            <a:off x="7229439" y="5624510"/>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67" name="矩形: 圆角 21">
            <a:extLst>
              <a:ext uri="{FF2B5EF4-FFF2-40B4-BE49-F238E27FC236}">
                <a16:creationId xmlns:a16="http://schemas.microsoft.com/office/drawing/2014/main" id="{6DB032EB-30BA-48D3-A807-ED9AEEF7F2C2}"/>
              </a:ext>
            </a:extLst>
          </p:cNvPr>
          <p:cNvSpPr/>
          <p:nvPr/>
        </p:nvSpPr>
        <p:spPr>
          <a:xfrm>
            <a:off x="6943006" y="311741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68" name="矩形: 圆角 23">
            <a:extLst>
              <a:ext uri="{FF2B5EF4-FFF2-40B4-BE49-F238E27FC236}">
                <a16:creationId xmlns:a16="http://schemas.microsoft.com/office/drawing/2014/main" id="{1EBBA5A1-5177-479F-B3D9-C1A12E7E1BDE}"/>
              </a:ext>
            </a:extLst>
          </p:cNvPr>
          <p:cNvSpPr/>
          <p:nvPr/>
        </p:nvSpPr>
        <p:spPr>
          <a:xfrm>
            <a:off x="6943007" y="379004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69" name="连接符: 曲线 25">
            <a:extLst>
              <a:ext uri="{FF2B5EF4-FFF2-40B4-BE49-F238E27FC236}">
                <a16:creationId xmlns:a16="http://schemas.microsoft.com/office/drawing/2014/main" id="{F60BAC4A-082A-4887-B746-60029998ED6B}"/>
              </a:ext>
            </a:extLst>
          </p:cNvPr>
          <p:cNvCxnSpPr>
            <a:cxnSpLocks/>
            <a:stCxn id="67" idx="2"/>
            <a:endCxn id="68" idx="0"/>
          </p:cNvCxnSpPr>
          <p:nvPr/>
        </p:nvCxnSpPr>
        <p:spPr>
          <a:xfrm rot="16200000" flipH="1">
            <a:off x="7217377" y="361560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68" idx="2"/>
            <a:endCxn id="63" idx="0"/>
          </p:cNvCxnSpPr>
          <p:nvPr/>
        </p:nvCxnSpPr>
        <p:spPr bwMode="auto">
          <a:xfrm>
            <a:off x="7391815" y="4113792"/>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2" name="矩形 91">
            <a:extLst>
              <a:ext uri="{FF2B5EF4-FFF2-40B4-BE49-F238E27FC236}">
                <a16:creationId xmlns:a16="http://schemas.microsoft.com/office/drawing/2014/main" id="{299436F7-9FA8-4068-B70E-985D41669D27}"/>
              </a:ext>
            </a:extLst>
          </p:cNvPr>
          <p:cNvSpPr/>
          <p:nvPr/>
        </p:nvSpPr>
        <p:spPr>
          <a:xfrm>
            <a:off x="8030300"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93" name="直接箭头连接符 92">
            <a:extLst>
              <a:ext uri="{FF2B5EF4-FFF2-40B4-BE49-F238E27FC236}">
                <a16:creationId xmlns:a16="http://schemas.microsoft.com/office/drawing/2014/main" id="{436043A2-428D-4EED-97F4-89AC9B8B4015}"/>
              </a:ext>
            </a:extLst>
          </p:cNvPr>
          <p:cNvCxnSpPr/>
          <p:nvPr/>
        </p:nvCxnSpPr>
        <p:spPr>
          <a:xfrm>
            <a:off x="7665973" y="5992529"/>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4" name="六边形 93">
            <a:extLst>
              <a:ext uri="{FF2B5EF4-FFF2-40B4-BE49-F238E27FC236}">
                <a16:creationId xmlns:a16="http://schemas.microsoft.com/office/drawing/2014/main" id="{C4D6E7FD-9EBF-4FB0-8DA6-82B0996C58CA}"/>
              </a:ext>
            </a:extLst>
          </p:cNvPr>
          <p:cNvSpPr/>
          <p:nvPr/>
        </p:nvSpPr>
        <p:spPr>
          <a:xfrm>
            <a:off x="8294772" y="5887050"/>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95" name="组合 94">
            <a:extLst>
              <a:ext uri="{FF2B5EF4-FFF2-40B4-BE49-F238E27FC236}">
                <a16:creationId xmlns:a16="http://schemas.microsoft.com/office/drawing/2014/main" id="{B7CD6B26-DD4B-4F26-BD79-6F34DA7F2BAB}"/>
              </a:ext>
            </a:extLst>
          </p:cNvPr>
          <p:cNvGrpSpPr/>
          <p:nvPr/>
        </p:nvGrpSpPr>
        <p:grpSpPr>
          <a:xfrm>
            <a:off x="8361914" y="5878234"/>
            <a:ext cx="155674" cy="232673"/>
            <a:chOff x="9450117" y="4678780"/>
            <a:chExt cx="155674" cy="232673"/>
          </a:xfrm>
        </p:grpSpPr>
        <p:cxnSp>
          <p:nvCxnSpPr>
            <p:cNvPr id="96" name="直接连接符 95">
              <a:extLst>
                <a:ext uri="{FF2B5EF4-FFF2-40B4-BE49-F238E27FC236}">
                  <a16:creationId xmlns:a16="http://schemas.microsoft.com/office/drawing/2014/main" id="{392AE0F2-61C3-43E0-B3F9-DBC14B4F268A}"/>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9834D848-5E96-41AE-9DFF-EBF169E1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id="{F4C81455-19A0-40E8-8CC1-BD21731A4DB3}"/>
              </a:ext>
            </a:extLst>
          </p:cNvPr>
          <p:cNvSpPr/>
          <p:nvPr/>
        </p:nvSpPr>
        <p:spPr>
          <a:xfrm>
            <a:off x="9033103" y="620251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9" name="椭圆 98">
                <a:extLst>
                  <a:ext uri="{FF2B5EF4-FFF2-40B4-BE49-F238E27FC236}">
                    <a16:creationId xmlns:a16="http://schemas.microsoft.com/office/drawing/2014/main" id="{01D7B1D7-0929-437A-B905-A0FA6BDA074E}"/>
                  </a:ext>
                </a:extLst>
              </p:cNvPr>
              <p:cNvSpPr/>
              <p:nvPr/>
            </p:nvSpPr>
            <p:spPr>
              <a:xfrm>
                <a:off x="9272113" y="578688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99" name="椭圆 98">
                <a:extLst>
                  <a:ext uri="{FF2B5EF4-FFF2-40B4-BE49-F238E27FC236}">
                    <a16:creationId xmlns:a16="http://schemas.microsoft.com/office/drawing/2014/main" id="{01D7B1D7-0929-437A-B905-A0FA6BDA074E}"/>
                  </a:ext>
                </a:extLst>
              </p:cNvPr>
              <p:cNvSpPr>
                <a:spLocks noRot="1" noChangeAspect="1" noMove="1" noResize="1" noEditPoints="1" noAdjustHandles="1" noChangeArrowheads="1" noChangeShapeType="1" noTextEdit="1"/>
              </p:cNvSpPr>
              <p:nvPr/>
            </p:nvSpPr>
            <p:spPr>
              <a:xfrm>
                <a:off x="9272113" y="5786886"/>
                <a:ext cx="535807"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cxnSp>
        <p:nvCxnSpPr>
          <p:cNvPr id="100" name="直接箭头连接符 99">
            <a:extLst>
              <a:ext uri="{FF2B5EF4-FFF2-40B4-BE49-F238E27FC236}">
                <a16:creationId xmlns:a16="http://schemas.microsoft.com/office/drawing/2014/main" id="{3B05ACB1-387D-4158-9BA9-1C26043A7759}"/>
              </a:ext>
            </a:extLst>
          </p:cNvPr>
          <p:cNvCxnSpPr/>
          <p:nvPr/>
        </p:nvCxnSpPr>
        <p:spPr>
          <a:xfrm flipV="1">
            <a:off x="8572776" y="5992529"/>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1" name="矩形: 圆角 22">
            <a:extLst>
              <a:ext uri="{FF2B5EF4-FFF2-40B4-BE49-F238E27FC236}">
                <a16:creationId xmlns:a16="http://schemas.microsoft.com/office/drawing/2014/main" id="{A1C55921-792B-44BF-A971-580D977AD911}"/>
              </a:ext>
            </a:extLst>
          </p:cNvPr>
          <p:cNvSpPr/>
          <p:nvPr/>
        </p:nvSpPr>
        <p:spPr>
          <a:xfrm>
            <a:off x="9092926" y="44617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02" name="矩形: 圆角 22">
            <a:extLst>
              <a:ext uri="{FF2B5EF4-FFF2-40B4-BE49-F238E27FC236}">
                <a16:creationId xmlns:a16="http://schemas.microsoft.com/office/drawing/2014/main" id="{0D6238E6-02F5-40BE-824C-B9EB549E5A9E}"/>
              </a:ext>
            </a:extLst>
          </p:cNvPr>
          <p:cNvSpPr/>
          <p:nvPr/>
        </p:nvSpPr>
        <p:spPr>
          <a:xfrm>
            <a:off x="9092163" y="513442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03" name="连接符: 曲线 25">
            <a:extLst>
              <a:ext uri="{FF2B5EF4-FFF2-40B4-BE49-F238E27FC236}">
                <a16:creationId xmlns:a16="http://schemas.microsoft.com/office/drawing/2014/main" id="{8E77FD75-7791-4EF5-AE4E-769FEB861BEB}"/>
              </a:ext>
            </a:extLst>
          </p:cNvPr>
          <p:cNvCxnSpPr>
            <a:cxnSpLocks/>
            <a:stCxn id="101" idx="2"/>
            <a:endCxn id="102" idx="0"/>
          </p:cNvCxnSpPr>
          <p:nvPr/>
        </p:nvCxnSpPr>
        <p:spPr>
          <a:xfrm rot="5400000">
            <a:off x="9366916" y="4959607"/>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04" name="矩形: 圆角 21">
            <a:extLst>
              <a:ext uri="{FF2B5EF4-FFF2-40B4-BE49-F238E27FC236}">
                <a16:creationId xmlns:a16="http://schemas.microsoft.com/office/drawing/2014/main" id="{D630B565-D58E-4AE7-A11E-30A121F61ADE}"/>
              </a:ext>
            </a:extLst>
          </p:cNvPr>
          <p:cNvSpPr/>
          <p:nvPr/>
        </p:nvSpPr>
        <p:spPr>
          <a:xfrm>
            <a:off x="9092163" y="311345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05" name="矩形: 圆角 23">
            <a:extLst>
              <a:ext uri="{FF2B5EF4-FFF2-40B4-BE49-F238E27FC236}">
                <a16:creationId xmlns:a16="http://schemas.microsoft.com/office/drawing/2014/main" id="{9435DE27-8CA4-49E3-96B4-4EC3512BB266}"/>
              </a:ext>
            </a:extLst>
          </p:cNvPr>
          <p:cNvSpPr/>
          <p:nvPr/>
        </p:nvSpPr>
        <p:spPr>
          <a:xfrm>
            <a:off x="9092164" y="378608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06" name="连接符: 曲线 25">
            <a:extLst>
              <a:ext uri="{FF2B5EF4-FFF2-40B4-BE49-F238E27FC236}">
                <a16:creationId xmlns:a16="http://schemas.microsoft.com/office/drawing/2014/main" id="{A0066D93-9FD2-47F8-BC78-1A0986D1F713}"/>
              </a:ext>
            </a:extLst>
          </p:cNvPr>
          <p:cNvCxnSpPr>
            <a:cxnSpLocks/>
            <a:stCxn id="104" idx="2"/>
            <a:endCxn id="105" idx="0"/>
          </p:cNvCxnSpPr>
          <p:nvPr/>
        </p:nvCxnSpPr>
        <p:spPr>
          <a:xfrm rot="16200000" flipH="1">
            <a:off x="9366534" y="3611643"/>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387296B6-4D4F-4FC0-95EA-6D31BEF589BD}"/>
              </a:ext>
            </a:extLst>
          </p:cNvPr>
          <p:cNvCxnSpPr>
            <a:stCxn id="105" idx="2"/>
            <a:endCxn id="101" idx="0"/>
          </p:cNvCxnSpPr>
          <p:nvPr/>
        </p:nvCxnSpPr>
        <p:spPr bwMode="auto">
          <a:xfrm>
            <a:off x="9540972" y="4109834"/>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5BCDBC4E-51CB-44BB-9973-BD928E2A02C0}"/>
              </a:ext>
            </a:extLst>
          </p:cNvPr>
          <p:cNvCxnSpPr>
            <a:stCxn id="102" idx="2"/>
          </p:cNvCxnSpPr>
          <p:nvPr/>
        </p:nvCxnSpPr>
        <p:spPr bwMode="auto">
          <a:xfrm flipH="1">
            <a:off x="9540970" y="5458177"/>
            <a:ext cx="1" cy="3263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09" name="圆角矩形 35">
            <a:extLst>
              <a:ext uri="{FF2B5EF4-FFF2-40B4-BE49-F238E27FC236}">
                <a16:creationId xmlns:a16="http://schemas.microsoft.com/office/drawing/2014/main" id="{E7B4D146-0645-48EF-8476-CB154F024145}"/>
              </a:ext>
            </a:extLst>
          </p:cNvPr>
          <p:cNvSpPr/>
          <p:nvPr/>
        </p:nvSpPr>
        <p:spPr bwMode="auto">
          <a:xfrm>
            <a:off x="7942989" y="5726829"/>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7357898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Execution trace</a:t>
            </a:r>
            <a:endParaRPr lang="zh-CN" altLang="en-US" dirty="0"/>
          </a:p>
        </p:txBody>
      </p:sp>
      <p:sp>
        <p:nvSpPr>
          <p:cNvPr id="5" name="内容占位符 4"/>
          <p:cNvSpPr>
            <a:spLocks noGrp="1"/>
          </p:cNvSpPr>
          <p:nvPr>
            <p:ph idx="1"/>
          </p:nvPr>
        </p:nvSpPr>
        <p:spPr/>
        <p:txBody>
          <a:bodyPr/>
          <a:lstStyle/>
          <a:p>
            <a:r>
              <a:rPr lang="en-US" altLang="zh-CN" dirty="0"/>
              <a:t>An execution trace includes two parts</a:t>
            </a:r>
          </a:p>
          <a:p>
            <a:pPr lvl="1"/>
            <a:r>
              <a:rPr lang="en-US" altLang="zh-CN" dirty="0"/>
              <a:t>actions and </a:t>
            </a:r>
            <a:r>
              <a:rPr lang="en-US" altLang="zh-CN" dirty="0" err="1"/>
              <a:t>RDD</a:t>
            </a:r>
            <a:r>
              <a:rPr lang="en-US" altLang="zh-CN" dirty="0"/>
              <a:t> dependencies</a:t>
            </a:r>
          </a:p>
          <a:p>
            <a:pPr lvl="1"/>
            <a:r>
              <a:rPr lang="en-US" altLang="zh-CN" dirty="0"/>
              <a:t>persist / unpersist operations</a:t>
            </a:r>
          </a:p>
        </p:txBody>
      </p:sp>
      <p:sp>
        <p:nvSpPr>
          <p:cNvPr id="3" name="灯片编号占位符 2"/>
          <p:cNvSpPr>
            <a:spLocks noGrp="1"/>
          </p:cNvSpPr>
          <p:nvPr>
            <p:ph type="sldNum" sz="quarter" idx="10"/>
          </p:nvPr>
        </p:nvSpPr>
        <p:spPr/>
        <p:txBody>
          <a:bodyPr/>
          <a:lstStyle/>
          <a:p>
            <a:fld id="{02D3A351-36E5-4097-BD79-2998822781C0}" type="slidenum">
              <a:rPr lang="zh-CN" altLang="en-US" smtClean="0"/>
              <a:t>39</a:t>
            </a:fld>
            <a:endParaRPr lang="zh-CN" altLang="en-US"/>
          </a:p>
        </p:txBody>
      </p:sp>
      <p:sp>
        <p:nvSpPr>
          <p:cNvPr id="4" name="矩形 3">
            <a:extLst>
              <a:ext uri="{FF2B5EF4-FFF2-40B4-BE49-F238E27FC236}">
                <a16:creationId xmlns:a16="http://schemas.microsoft.com/office/drawing/2014/main" id="{9558D560-06BE-4261-B440-0B1317431285}"/>
              </a:ext>
            </a:extLst>
          </p:cNvPr>
          <p:cNvSpPr/>
          <p:nvPr/>
        </p:nvSpPr>
        <p:spPr>
          <a:xfrm>
            <a:off x="616353" y="2365340"/>
            <a:ext cx="5542076" cy="3139321"/>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words.persist</a:t>
            </a:r>
            <a:r>
              <a:rPr lang="en-US" altLang="zh-CN" dirty="0">
                <a:cs typeface="Times New Roman" panose="02020603050405020304" pitchFamily="18" charset="0"/>
              </a:rPr>
              <a:t>()</a:t>
            </a:r>
          </a:p>
          <a:p>
            <a:r>
              <a:rPr lang="en-US" altLang="zh-CN" dirty="0">
                <a:cs typeface="Times New Roman" panose="02020603050405020304" pitchFamily="18" charset="0"/>
              </a:rPr>
              <a:t>  4:   </a:t>
            </a:r>
            <a:r>
              <a:rPr lang="en-US" altLang="zh-CN" dirty="0" err="1">
                <a:cs typeface="Times New Roman" panose="02020603050405020304" pitchFamily="18" charset="0"/>
              </a:rPr>
              <a:t>words.count</a:t>
            </a:r>
            <a:r>
              <a:rPr lang="en-US" altLang="zh-CN" dirty="0">
                <a:cs typeface="Times New Roman" panose="02020603050405020304" pitchFamily="18" charset="0"/>
              </a:rPr>
              <a:t>()</a:t>
            </a:r>
          </a:p>
          <a:p>
            <a:r>
              <a:rPr lang="en-US" altLang="zh-CN" dirty="0">
                <a:cs typeface="Times New Roman" panose="02020603050405020304" pitchFamily="18" charset="0"/>
              </a:rPr>
              <a:t>  5:   </a:t>
            </a:r>
            <a:r>
              <a:rPr lang="en-US" altLang="zh-CN" dirty="0" err="1">
                <a:cs typeface="Times New Roman" panose="02020603050405020304" pitchFamily="18" charset="0"/>
              </a:rPr>
              <a:t>val</a:t>
            </a:r>
            <a:r>
              <a:rPr lang="en-US" altLang="zh-CN" dirty="0">
                <a:cs typeface="Times New Roman" panose="02020603050405020304" pitchFamily="18" charset="0"/>
              </a:rPr>
              <a:t> pairs = </a:t>
            </a:r>
            <a:r>
              <a:rPr lang="en-US" altLang="zh-CN" dirty="0" err="1">
                <a:cs typeface="Times New Roman" panose="02020603050405020304" pitchFamily="18" charset="0"/>
              </a:rPr>
              <a:t>words.map</a:t>
            </a:r>
            <a:r>
              <a:rPr lang="en-US" altLang="zh-CN" dirty="0">
                <a:cs typeface="Times New Roman" panose="02020603050405020304" pitchFamily="18" charset="0"/>
              </a:rPr>
              <a:t>((_,1))</a:t>
            </a:r>
          </a:p>
          <a:p>
            <a:r>
              <a:rPr lang="en-US" altLang="zh-CN" dirty="0">
                <a:cs typeface="Times New Roman" panose="02020603050405020304" pitchFamily="18" charset="0"/>
              </a:rPr>
              <a:t>  6:   </a:t>
            </a:r>
            <a:r>
              <a:rPr lang="en-US" altLang="zh-CN" dirty="0" err="1">
                <a:cs typeface="Times New Roman" panose="02020603050405020304" pitchFamily="18" charset="0"/>
              </a:rPr>
              <a:t>val</a:t>
            </a:r>
            <a:r>
              <a:rPr lang="en-US" altLang="zh-CN" dirty="0">
                <a:cs typeface="Times New Roman" panose="02020603050405020304" pitchFamily="18" charset="0"/>
              </a:rPr>
              <a:t> result = </a:t>
            </a:r>
            <a:r>
              <a:rPr lang="en-US" altLang="zh-CN" dirty="0" err="1">
                <a:cs typeface="Times New Roman" panose="02020603050405020304" pitchFamily="18" charset="0"/>
              </a:rPr>
              <a:t>pairs.reduceByKey</a:t>
            </a:r>
            <a:r>
              <a:rPr lang="en-US" altLang="zh-CN" dirty="0">
                <a:cs typeface="Times New Roman" panose="02020603050405020304" pitchFamily="18" charset="0"/>
              </a:rPr>
              <a:t>(_+_)</a:t>
            </a:r>
          </a:p>
          <a:p>
            <a:r>
              <a:rPr lang="en-US" altLang="zh-CN" dirty="0">
                <a:cs typeface="Times New Roman" panose="02020603050405020304" pitchFamily="18" charset="0"/>
              </a:rPr>
              <a:t>  7:   </a:t>
            </a:r>
            <a:r>
              <a:rPr lang="en-US" altLang="zh-CN" dirty="0" err="1">
                <a:cs typeface="Times New Roman" panose="02020603050405020304" pitchFamily="18" charset="0"/>
              </a:rPr>
              <a:t>result.persist</a:t>
            </a:r>
            <a:r>
              <a:rPr lang="en-US" altLang="zh-CN" dirty="0">
                <a:cs typeface="Times New Roman" panose="02020603050405020304" pitchFamily="18" charset="0"/>
              </a:rPr>
              <a:t>() </a:t>
            </a:r>
          </a:p>
          <a:p>
            <a:r>
              <a:rPr lang="en-US" altLang="zh-CN" dirty="0">
                <a:cs typeface="Times New Roman" panose="02020603050405020304" pitchFamily="18" charset="0"/>
              </a:rPr>
              <a:t>  8:   </a:t>
            </a:r>
            <a:r>
              <a:rPr lang="en-US" altLang="zh-CN" dirty="0" err="1">
                <a:cs typeface="Times New Roman" panose="02020603050405020304" pitchFamily="18" charset="0"/>
              </a:rPr>
              <a:t>result.count</a:t>
            </a:r>
            <a:r>
              <a:rPr lang="en-US" altLang="zh-CN" dirty="0">
                <a:cs typeface="Times New Roman" panose="02020603050405020304" pitchFamily="18" charset="0"/>
              </a:rPr>
              <a:t>()</a:t>
            </a:r>
          </a:p>
          <a:p>
            <a:r>
              <a:rPr lang="en-US" altLang="zh-CN" dirty="0">
                <a:solidFill>
                  <a:srgbClr val="FF0000"/>
                </a:solidFill>
                <a:cs typeface="Times New Roman" panose="02020603050405020304" pitchFamily="18" charset="0"/>
              </a:rPr>
              <a:t>  </a:t>
            </a:r>
            <a:r>
              <a:rPr lang="en-US" altLang="zh-CN" dirty="0">
                <a:cs typeface="Times New Roman" panose="02020603050405020304" pitchFamily="18" charset="0"/>
              </a:rPr>
              <a:t>9:   </a:t>
            </a:r>
            <a:r>
              <a:rPr lang="en-US" altLang="zh-CN" dirty="0" err="1">
                <a:cs typeface="Times New Roman" panose="02020603050405020304" pitchFamily="18" charset="0"/>
              </a:rPr>
              <a:t>words.unpersist</a:t>
            </a:r>
            <a:r>
              <a:rPr lang="en-US" altLang="zh-CN" dirty="0">
                <a:cs typeface="Times New Roman" panose="02020603050405020304" pitchFamily="18" charset="0"/>
              </a:rPr>
              <a:t>()</a:t>
            </a:r>
          </a:p>
          <a:p>
            <a:r>
              <a:rPr lang="en-US" altLang="zh-CN" dirty="0">
                <a:cs typeface="Times New Roman" panose="02020603050405020304" pitchFamily="18" charset="0"/>
              </a:rPr>
              <a:t>10:   </a:t>
            </a:r>
            <a:r>
              <a:rPr lang="en-US" altLang="zh-CN" dirty="0" err="1">
                <a:cs typeface="Times New Roman" panose="02020603050405020304" pitchFamily="18" charset="0"/>
              </a:rPr>
              <a:t>result.take</a:t>
            </a:r>
            <a:r>
              <a:rPr lang="en-US" altLang="zh-CN" dirty="0">
                <a:cs typeface="Times New Roman" panose="02020603050405020304" pitchFamily="18" charset="0"/>
              </a:rPr>
              <a:t>(10)</a:t>
            </a:r>
          </a:p>
          <a:p>
            <a:r>
              <a:rPr lang="en-US" altLang="zh-CN" dirty="0">
                <a:solidFill>
                  <a:srgbClr val="FF0000"/>
                </a:solidFill>
                <a:cs typeface="Times New Roman" panose="02020603050405020304" pitchFamily="18" charset="0"/>
              </a:rPr>
              <a:t>11:   </a:t>
            </a:r>
            <a:r>
              <a:rPr lang="en-US" altLang="zh-CN" dirty="0" err="1">
                <a:solidFill>
                  <a:srgbClr val="FF0000"/>
                </a:solidFill>
                <a:cs typeface="Times New Roman" panose="02020603050405020304" pitchFamily="18" charset="0"/>
              </a:rPr>
              <a:t>result.unpersist</a:t>
            </a:r>
            <a:r>
              <a:rPr lang="en-US" altLang="zh-CN" dirty="0">
                <a:solidFill>
                  <a:srgbClr val="FF0000"/>
                </a:solidFill>
                <a:cs typeface="Times New Roman" panose="02020603050405020304" pitchFamily="18" charset="0"/>
              </a:rPr>
              <a:t>()</a:t>
            </a:r>
          </a:p>
        </p:txBody>
      </p:sp>
      <p:sp>
        <p:nvSpPr>
          <p:cNvPr id="35" name="圆: 空心 50">
            <a:extLst>
              <a:ext uri="{FF2B5EF4-FFF2-40B4-BE49-F238E27FC236}">
                <a16:creationId xmlns:a16="http://schemas.microsoft.com/office/drawing/2014/main" id="{1E767878-DF79-4945-B63F-3A2B2592AA03}"/>
              </a:ext>
            </a:extLst>
          </p:cNvPr>
          <p:cNvSpPr/>
          <p:nvPr/>
        </p:nvSpPr>
        <p:spPr bwMode="auto">
          <a:xfrm>
            <a:off x="2872490" y="5812529"/>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43" name="文本框 42"/>
          <p:cNvSpPr txBox="1"/>
          <p:nvPr/>
        </p:nvSpPr>
        <p:spPr>
          <a:xfrm>
            <a:off x="1820255" y="5807863"/>
            <a:ext cx="760575" cy="369332"/>
          </a:xfrm>
          <a:prstGeom prst="rect">
            <a:avLst/>
          </a:prstGeom>
          <a:noFill/>
        </p:spPr>
        <p:txBody>
          <a:bodyPr wrap="square" rtlCol="0">
            <a:spAutoFit/>
          </a:bodyPr>
          <a:lstStyle/>
          <a:p>
            <a:r>
              <a:rPr lang="en-US" altLang="zh-CN" dirty="0"/>
              <a:t>Trace:</a:t>
            </a:r>
            <a:endParaRPr lang="zh-CN" altLang="en-US" dirty="0"/>
          </a:p>
        </p:txBody>
      </p:sp>
      <p:sp>
        <p:nvSpPr>
          <p:cNvPr id="45" name="矩形 44">
            <a:extLst>
              <a:ext uri="{FF2B5EF4-FFF2-40B4-BE49-F238E27FC236}">
                <a16:creationId xmlns:a16="http://schemas.microsoft.com/office/drawing/2014/main" id="{0E76D48E-2854-4390-97BB-5D4224E9A974}"/>
              </a:ext>
            </a:extLst>
          </p:cNvPr>
          <p:cNvSpPr/>
          <p:nvPr/>
        </p:nvSpPr>
        <p:spPr>
          <a:xfrm>
            <a:off x="3668225"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46" name="六边形 45">
            <a:extLst>
              <a:ext uri="{FF2B5EF4-FFF2-40B4-BE49-F238E27FC236}">
                <a16:creationId xmlns:a16="http://schemas.microsoft.com/office/drawing/2014/main" id="{CD35E26F-FAAE-4DF7-A19F-B2A10D8AB4A9}"/>
              </a:ext>
            </a:extLst>
          </p:cNvPr>
          <p:cNvSpPr/>
          <p:nvPr/>
        </p:nvSpPr>
        <p:spPr>
          <a:xfrm>
            <a:off x="3997995" y="5884563"/>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47" name="直接箭头连接符 46"/>
          <p:cNvCxnSpPr>
            <a:endCxn id="46" idx="3"/>
          </p:cNvCxnSpPr>
          <p:nvPr/>
        </p:nvCxnSpPr>
        <p:spPr>
          <a:xfrm>
            <a:off x="3232490" y="5992529"/>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2672202" y="6167863"/>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50" name="矩形 49">
            <a:extLst>
              <a:ext uri="{FF2B5EF4-FFF2-40B4-BE49-F238E27FC236}">
                <a16:creationId xmlns:a16="http://schemas.microsoft.com/office/drawing/2014/main" id="{0E76D48E-2854-4390-97BB-5D4224E9A974}"/>
              </a:ext>
            </a:extLst>
          </p:cNvPr>
          <p:cNvSpPr/>
          <p:nvPr/>
        </p:nvSpPr>
        <p:spPr>
          <a:xfrm>
            <a:off x="4775576" y="62430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1" name="椭圆 50">
                <a:extLst>
                  <a:ext uri="{FF2B5EF4-FFF2-40B4-BE49-F238E27FC236}">
                    <a16:creationId xmlns:a16="http://schemas.microsoft.com/office/drawing/2014/main" id="{CAFF5CDF-51BF-43C1-8785-0693D12CEE0A}"/>
                  </a:ext>
                </a:extLst>
              </p:cNvPr>
              <p:cNvSpPr/>
              <p:nvPr/>
            </p:nvSpPr>
            <p:spPr>
              <a:xfrm>
                <a:off x="4965753" y="57972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51" name="椭圆 50">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965753" y="5797216"/>
                <a:ext cx="544019" cy="411713"/>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52" name="矩形: 圆角 21">
            <a:extLst>
              <a:ext uri="{FF2B5EF4-FFF2-40B4-BE49-F238E27FC236}">
                <a16:creationId xmlns:a16="http://schemas.microsoft.com/office/drawing/2014/main" id="{6DB032EB-30BA-48D3-A807-ED9AEEF7F2C2}"/>
              </a:ext>
            </a:extLst>
          </p:cNvPr>
          <p:cNvSpPr/>
          <p:nvPr/>
        </p:nvSpPr>
        <p:spPr>
          <a:xfrm>
            <a:off x="4782135" y="445187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53" name="矩形: 圆角 23">
            <a:extLst>
              <a:ext uri="{FF2B5EF4-FFF2-40B4-BE49-F238E27FC236}">
                <a16:creationId xmlns:a16="http://schemas.microsoft.com/office/drawing/2014/main" id="{1EBBA5A1-5177-479F-B3D9-C1A12E7E1BDE}"/>
              </a:ext>
            </a:extLst>
          </p:cNvPr>
          <p:cNvSpPr/>
          <p:nvPr/>
        </p:nvSpPr>
        <p:spPr>
          <a:xfrm>
            <a:off x="4782136" y="51244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54" name="连接符: 曲线 25">
            <a:extLst>
              <a:ext uri="{FF2B5EF4-FFF2-40B4-BE49-F238E27FC236}">
                <a16:creationId xmlns:a16="http://schemas.microsoft.com/office/drawing/2014/main" id="{F60BAC4A-082A-4887-B746-60029998ED6B}"/>
              </a:ext>
            </a:extLst>
          </p:cNvPr>
          <p:cNvCxnSpPr>
            <a:cxnSpLocks/>
            <a:stCxn id="52" idx="2"/>
            <a:endCxn id="53" idx="0"/>
          </p:cNvCxnSpPr>
          <p:nvPr/>
        </p:nvCxnSpPr>
        <p:spPr>
          <a:xfrm rot="16200000" flipH="1">
            <a:off x="5056506" y="495006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55" name="直接箭头连接符 54"/>
          <p:cNvCxnSpPr>
            <a:stCxn id="53" idx="2"/>
          </p:cNvCxnSpPr>
          <p:nvPr/>
        </p:nvCxnSpPr>
        <p:spPr bwMode="auto">
          <a:xfrm flipH="1">
            <a:off x="5230942" y="5448251"/>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6" name="直接箭头连接符 55"/>
          <p:cNvCxnSpPr>
            <a:stCxn id="46" idx="0"/>
            <a:endCxn id="51" idx="2"/>
          </p:cNvCxnSpPr>
          <p:nvPr/>
        </p:nvCxnSpPr>
        <p:spPr>
          <a:xfrm flipV="1">
            <a:off x="4281994" y="6003073"/>
            <a:ext cx="683759" cy="99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7" name="矩形 56">
            <a:extLst>
              <a:ext uri="{FF2B5EF4-FFF2-40B4-BE49-F238E27FC236}">
                <a16:creationId xmlns:a16="http://schemas.microsoft.com/office/drawing/2014/main" id="{0E76D48E-2854-4390-97BB-5D4224E9A974}"/>
              </a:ext>
            </a:extLst>
          </p:cNvPr>
          <p:cNvSpPr/>
          <p:nvPr/>
        </p:nvSpPr>
        <p:spPr>
          <a:xfrm>
            <a:off x="5840004"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58" name="直接箭头连接符 57"/>
          <p:cNvCxnSpPr/>
          <p:nvPr/>
        </p:nvCxnSpPr>
        <p:spPr>
          <a:xfrm flipV="1">
            <a:off x="5509772" y="6000900"/>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9" name="六边形 58">
            <a:extLst>
              <a:ext uri="{FF2B5EF4-FFF2-40B4-BE49-F238E27FC236}">
                <a16:creationId xmlns:a16="http://schemas.microsoft.com/office/drawing/2014/main" id="{CD35E26F-FAAE-4DF7-A19F-B2A10D8AB4A9}"/>
              </a:ext>
            </a:extLst>
          </p:cNvPr>
          <p:cNvSpPr/>
          <p:nvPr/>
        </p:nvSpPr>
        <p:spPr>
          <a:xfrm>
            <a:off x="6160191" y="587823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1B89059A-13E6-45F8-B952-9F8AC280D2D6}"/>
                  </a:ext>
                </a:extLst>
              </p:cNvPr>
              <p:cNvSpPr/>
              <p:nvPr/>
            </p:nvSpPr>
            <p:spPr>
              <a:xfrm>
                <a:off x="7121954" y="5786886"/>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60" name="椭圆 59">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7121954" y="5786886"/>
                <a:ext cx="544019" cy="415630"/>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p:cxnSp>
        <p:nvCxnSpPr>
          <p:cNvPr id="61" name="直接箭头连接符 60"/>
          <p:cNvCxnSpPr/>
          <p:nvPr/>
        </p:nvCxnSpPr>
        <p:spPr>
          <a:xfrm flipV="1">
            <a:off x="6438195" y="5992529"/>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2" name="矩形 61">
            <a:extLst>
              <a:ext uri="{FF2B5EF4-FFF2-40B4-BE49-F238E27FC236}">
                <a16:creationId xmlns:a16="http://schemas.microsoft.com/office/drawing/2014/main" id="{CFF630A8-3DDF-43C8-8EAE-5A5C3C474C1F}"/>
              </a:ext>
            </a:extLst>
          </p:cNvPr>
          <p:cNvSpPr/>
          <p:nvPr/>
        </p:nvSpPr>
        <p:spPr>
          <a:xfrm>
            <a:off x="6881112" y="6217870"/>
            <a:ext cx="1025701"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63" name="矩形: 圆角 22">
            <a:extLst>
              <a:ext uri="{FF2B5EF4-FFF2-40B4-BE49-F238E27FC236}">
                <a16:creationId xmlns:a16="http://schemas.microsoft.com/office/drawing/2014/main" id="{C05E3ECA-3CFA-4D52-AB06-F9FA6A633E42}"/>
              </a:ext>
            </a:extLst>
          </p:cNvPr>
          <p:cNvSpPr/>
          <p:nvPr/>
        </p:nvSpPr>
        <p:spPr>
          <a:xfrm>
            <a:off x="6943769" y="4465757"/>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64" name="矩形: 圆角 22">
            <a:extLst>
              <a:ext uri="{FF2B5EF4-FFF2-40B4-BE49-F238E27FC236}">
                <a16:creationId xmlns:a16="http://schemas.microsoft.com/office/drawing/2014/main" id="{C05E3ECA-3CFA-4D52-AB06-F9FA6A633E42}"/>
              </a:ext>
            </a:extLst>
          </p:cNvPr>
          <p:cNvSpPr/>
          <p:nvPr/>
        </p:nvSpPr>
        <p:spPr>
          <a:xfrm>
            <a:off x="6943006" y="513838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65" name="连接符: 曲线 25">
            <a:extLst>
              <a:ext uri="{FF2B5EF4-FFF2-40B4-BE49-F238E27FC236}">
                <a16:creationId xmlns:a16="http://schemas.microsoft.com/office/drawing/2014/main" id="{F60BAC4A-082A-4887-B746-60029998ED6B}"/>
              </a:ext>
            </a:extLst>
          </p:cNvPr>
          <p:cNvCxnSpPr>
            <a:cxnSpLocks/>
            <a:stCxn id="63" idx="2"/>
            <a:endCxn id="64" idx="0"/>
          </p:cNvCxnSpPr>
          <p:nvPr/>
        </p:nvCxnSpPr>
        <p:spPr>
          <a:xfrm rot="5400000">
            <a:off x="7217759" y="4963565"/>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66" name="连接符: 曲线 27">
            <a:extLst>
              <a:ext uri="{FF2B5EF4-FFF2-40B4-BE49-F238E27FC236}">
                <a16:creationId xmlns:a16="http://schemas.microsoft.com/office/drawing/2014/main" id="{0CDADCAC-9FA0-4D42-BCB3-FD90AB353A5E}"/>
              </a:ext>
            </a:extLst>
          </p:cNvPr>
          <p:cNvCxnSpPr>
            <a:cxnSpLocks/>
            <a:stCxn id="64" idx="2"/>
          </p:cNvCxnSpPr>
          <p:nvPr/>
        </p:nvCxnSpPr>
        <p:spPr>
          <a:xfrm rot="5400000">
            <a:off x="7229439" y="5624510"/>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67" name="矩形: 圆角 21">
            <a:extLst>
              <a:ext uri="{FF2B5EF4-FFF2-40B4-BE49-F238E27FC236}">
                <a16:creationId xmlns:a16="http://schemas.microsoft.com/office/drawing/2014/main" id="{6DB032EB-30BA-48D3-A807-ED9AEEF7F2C2}"/>
              </a:ext>
            </a:extLst>
          </p:cNvPr>
          <p:cNvSpPr/>
          <p:nvPr/>
        </p:nvSpPr>
        <p:spPr>
          <a:xfrm>
            <a:off x="6943006" y="311741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68" name="矩形: 圆角 23">
            <a:extLst>
              <a:ext uri="{FF2B5EF4-FFF2-40B4-BE49-F238E27FC236}">
                <a16:creationId xmlns:a16="http://schemas.microsoft.com/office/drawing/2014/main" id="{1EBBA5A1-5177-479F-B3D9-C1A12E7E1BDE}"/>
              </a:ext>
            </a:extLst>
          </p:cNvPr>
          <p:cNvSpPr/>
          <p:nvPr/>
        </p:nvSpPr>
        <p:spPr>
          <a:xfrm>
            <a:off x="6943007" y="379004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69" name="连接符: 曲线 25">
            <a:extLst>
              <a:ext uri="{FF2B5EF4-FFF2-40B4-BE49-F238E27FC236}">
                <a16:creationId xmlns:a16="http://schemas.microsoft.com/office/drawing/2014/main" id="{F60BAC4A-082A-4887-B746-60029998ED6B}"/>
              </a:ext>
            </a:extLst>
          </p:cNvPr>
          <p:cNvCxnSpPr>
            <a:cxnSpLocks/>
            <a:stCxn id="67" idx="2"/>
            <a:endCxn id="68" idx="0"/>
          </p:cNvCxnSpPr>
          <p:nvPr/>
        </p:nvCxnSpPr>
        <p:spPr>
          <a:xfrm rot="16200000" flipH="1">
            <a:off x="7217377" y="361560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70" name="直接箭头连接符 69"/>
          <p:cNvCxnSpPr>
            <a:stCxn id="68" idx="2"/>
            <a:endCxn id="63" idx="0"/>
          </p:cNvCxnSpPr>
          <p:nvPr/>
        </p:nvCxnSpPr>
        <p:spPr bwMode="auto">
          <a:xfrm>
            <a:off x="7391815" y="4113792"/>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92" name="矩形 91">
            <a:extLst>
              <a:ext uri="{FF2B5EF4-FFF2-40B4-BE49-F238E27FC236}">
                <a16:creationId xmlns:a16="http://schemas.microsoft.com/office/drawing/2014/main" id="{299436F7-9FA8-4068-B70E-985D41669D27}"/>
              </a:ext>
            </a:extLst>
          </p:cNvPr>
          <p:cNvSpPr/>
          <p:nvPr/>
        </p:nvSpPr>
        <p:spPr>
          <a:xfrm>
            <a:off x="8030300" y="6240854"/>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93" name="直接箭头连接符 92">
            <a:extLst>
              <a:ext uri="{FF2B5EF4-FFF2-40B4-BE49-F238E27FC236}">
                <a16:creationId xmlns:a16="http://schemas.microsoft.com/office/drawing/2014/main" id="{436043A2-428D-4EED-97F4-89AC9B8B4015}"/>
              </a:ext>
            </a:extLst>
          </p:cNvPr>
          <p:cNvCxnSpPr/>
          <p:nvPr/>
        </p:nvCxnSpPr>
        <p:spPr>
          <a:xfrm>
            <a:off x="7665973" y="5992529"/>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4" name="六边形 93">
            <a:extLst>
              <a:ext uri="{FF2B5EF4-FFF2-40B4-BE49-F238E27FC236}">
                <a16:creationId xmlns:a16="http://schemas.microsoft.com/office/drawing/2014/main" id="{C4D6E7FD-9EBF-4FB0-8DA6-82B0996C58CA}"/>
              </a:ext>
            </a:extLst>
          </p:cNvPr>
          <p:cNvSpPr/>
          <p:nvPr/>
        </p:nvSpPr>
        <p:spPr>
          <a:xfrm>
            <a:off x="8294772" y="5887050"/>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95" name="组合 94">
            <a:extLst>
              <a:ext uri="{FF2B5EF4-FFF2-40B4-BE49-F238E27FC236}">
                <a16:creationId xmlns:a16="http://schemas.microsoft.com/office/drawing/2014/main" id="{B7CD6B26-DD4B-4F26-BD79-6F34DA7F2BAB}"/>
              </a:ext>
            </a:extLst>
          </p:cNvPr>
          <p:cNvGrpSpPr/>
          <p:nvPr/>
        </p:nvGrpSpPr>
        <p:grpSpPr>
          <a:xfrm>
            <a:off x="8361914" y="5878234"/>
            <a:ext cx="155674" cy="232673"/>
            <a:chOff x="9450117" y="4678780"/>
            <a:chExt cx="155674" cy="232673"/>
          </a:xfrm>
        </p:grpSpPr>
        <p:cxnSp>
          <p:nvCxnSpPr>
            <p:cNvPr id="96" name="直接连接符 95">
              <a:extLst>
                <a:ext uri="{FF2B5EF4-FFF2-40B4-BE49-F238E27FC236}">
                  <a16:creationId xmlns:a16="http://schemas.microsoft.com/office/drawing/2014/main" id="{392AE0F2-61C3-43E0-B3F9-DBC14B4F268A}"/>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9834D848-5E96-41AE-9DFF-EBF169E1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8" name="矩形 97">
            <a:extLst>
              <a:ext uri="{FF2B5EF4-FFF2-40B4-BE49-F238E27FC236}">
                <a16:creationId xmlns:a16="http://schemas.microsoft.com/office/drawing/2014/main" id="{F4C81455-19A0-40E8-8CC1-BD21731A4DB3}"/>
              </a:ext>
            </a:extLst>
          </p:cNvPr>
          <p:cNvSpPr/>
          <p:nvPr/>
        </p:nvSpPr>
        <p:spPr>
          <a:xfrm>
            <a:off x="9033103" y="620251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9" name="椭圆 98">
                <a:extLst>
                  <a:ext uri="{FF2B5EF4-FFF2-40B4-BE49-F238E27FC236}">
                    <a16:creationId xmlns:a16="http://schemas.microsoft.com/office/drawing/2014/main" id="{01D7B1D7-0929-437A-B905-A0FA6BDA074E}"/>
                  </a:ext>
                </a:extLst>
              </p:cNvPr>
              <p:cNvSpPr/>
              <p:nvPr/>
            </p:nvSpPr>
            <p:spPr>
              <a:xfrm>
                <a:off x="9272113" y="578688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99" name="椭圆 98">
                <a:extLst>
                  <a:ext uri="{FF2B5EF4-FFF2-40B4-BE49-F238E27FC236}">
                    <a16:creationId xmlns:a16="http://schemas.microsoft.com/office/drawing/2014/main" id="{01D7B1D7-0929-437A-B905-A0FA6BDA074E}"/>
                  </a:ext>
                </a:extLst>
              </p:cNvPr>
              <p:cNvSpPr>
                <a:spLocks noRot="1" noChangeAspect="1" noMove="1" noResize="1" noEditPoints="1" noAdjustHandles="1" noChangeArrowheads="1" noChangeShapeType="1" noTextEdit="1"/>
              </p:cNvSpPr>
              <p:nvPr/>
            </p:nvSpPr>
            <p:spPr>
              <a:xfrm>
                <a:off x="9272113" y="5786886"/>
                <a:ext cx="535807"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cxnSp>
        <p:nvCxnSpPr>
          <p:cNvPr id="100" name="直接箭头连接符 99">
            <a:extLst>
              <a:ext uri="{FF2B5EF4-FFF2-40B4-BE49-F238E27FC236}">
                <a16:creationId xmlns:a16="http://schemas.microsoft.com/office/drawing/2014/main" id="{3B05ACB1-387D-4158-9BA9-1C26043A7759}"/>
              </a:ext>
            </a:extLst>
          </p:cNvPr>
          <p:cNvCxnSpPr/>
          <p:nvPr/>
        </p:nvCxnSpPr>
        <p:spPr>
          <a:xfrm flipV="1">
            <a:off x="8572776" y="5992529"/>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1" name="矩形: 圆角 22">
            <a:extLst>
              <a:ext uri="{FF2B5EF4-FFF2-40B4-BE49-F238E27FC236}">
                <a16:creationId xmlns:a16="http://schemas.microsoft.com/office/drawing/2014/main" id="{A1C55921-792B-44BF-A971-580D977AD911}"/>
              </a:ext>
            </a:extLst>
          </p:cNvPr>
          <p:cNvSpPr/>
          <p:nvPr/>
        </p:nvSpPr>
        <p:spPr>
          <a:xfrm>
            <a:off x="9092926" y="446179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02" name="矩形: 圆角 22">
            <a:extLst>
              <a:ext uri="{FF2B5EF4-FFF2-40B4-BE49-F238E27FC236}">
                <a16:creationId xmlns:a16="http://schemas.microsoft.com/office/drawing/2014/main" id="{0D6238E6-02F5-40BE-824C-B9EB549E5A9E}"/>
              </a:ext>
            </a:extLst>
          </p:cNvPr>
          <p:cNvSpPr/>
          <p:nvPr/>
        </p:nvSpPr>
        <p:spPr>
          <a:xfrm>
            <a:off x="9092163" y="513442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03" name="连接符: 曲线 25">
            <a:extLst>
              <a:ext uri="{FF2B5EF4-FFF2-40B4-BE49-F238E27FC236}">
                <a16:creationId xmlns:a16="http://schemas.microsoft.com/office/drawing/2014/main" id="{8E77FD75-7791-4EF5-AE4E-769FEB861BEB}"/>
              </a:ext>
            </a:extLst>
          </p:cNvPr>
          <p:cNvCxnSpPr>
            <a:cxnSpLocks/>
            <a:stCxn id="101" idx="2"/>
            <a:endCxn id="102" idx="0"/>
          </p:cNvCxnSpPr>
          <p:nvPr/>
        </p:nvCxnSpPr>
        <p:spPr>
          <a:xfrm rot="5400000">
            <a:off x="9366916" y="4959607"/>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04" name="矩形: 圆角 21">
            <a:extLst>
              <a:ext uri="{FF2B5EF4-FFF2-40B4-BE49-F238E27FC236}">
                <a16:creationId xmlns:a16="http://schemas.microsoft.com/office/drawing/2014/main" id="{D630B565-D58E-4AE7-A11E-30A121F61ADE}"/>
              </a:ext>
            </a:extLst>
          </p:cNvPr>
          <p:cNvSpPr/>
          <p:nvPr/>
        </p:nvSpPr>
        <p:spPr>
          <a:xfrm>
            <a:off x="9092163" y="311345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05" name="矩形: 圆角 23">
            <a:extLst>
              <a:ext uri="{FF2B5EF4-FFF2-40B4-BE49-F238E27FC236}">
                <a16:creationId xmlns:a16="http://schemas.microsoft.com/office/drawing/2014/main" id="{9435DE27-8CA4-49E3-96B4-4EC3512BB266}"/>
              </a:ext>
            </a:extLst>
          </p:cNvPr>
          <p:cNvSpPr/>
          <p:nvPr/>
        </p:nvSpPr>
        <p:spPr>
          <a:xfrm>
            <a:off x="9092164" y="378608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06" name="连接符: 曲线 25">
            <a:extLst>
              <a:ext uri="{FF2B5EF4-FFF2-40B4-BE49-F238E27FC236}">
                <a16:creationId xmlns:a16="http://schemas.microsoft.com/office/drawing/2014/main" id="{A0066D93-9FD2-47F8-BC78-1A0986D1F713}"/>
              </a:ext>
            </a:extLst>
          </p:cNvPr>
          <p:cNvCxnSpPr>
            <a:cxnSpLocks/>
            <a:stCxn id="104" idx="2"/>
            <a:endCxn id="105" idx="0"/>
          </p:cNvCxnSpPr>
          <p:nvPr/>
        </p:nvCxnSpPr>
        <p:spPr>
          <a:xfrm rot="16200000" flipH="1">
            <a:off x="9366534" y="3611643"/>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07" name="直接箭头连接符 106">
            <a:extLst>
              <a:ext uri="{FF2B5EF4-FFF2-40B4-BE49-F238E27FC236}">
                <a16:creationId xmlns:a16="http://schemas.microsoft.com/office/drawing/2014/main" id="{387296B6-4D4F-4FC0-95EA-6D31BEF589BD}"/>
              </a:ext>
            </a:extLst>
          </p:cNvPr>
          <p:cNvCxnSpPr>
            <a:stCxn id="105" idx="2"/>
            <a:endCxn id="101" idx="0"/>
          </p:cNvCxnSpPr>
          <p:nvPr/>
        </p:nvCxnSpPr>
        <p:spPr bwMode="auto">
          <a:xfrm>
            <a:off x="9540972" y="4109834"/>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08" name="直接箭头连接符 107">
            <a:extLst>
              <a:ext uri="{FF2B5EF4-FFF2-40B4-BE49-F238E27FC236}">
                <a16:creationId xmlns:a16="http://schemas.microsoft.com/office/drawing/2014/main" id="{5BCDBC4E-51CB-44BB-9973-BD928E2A02C0}"/>
              </a:ext>
            </a:extLst>
          </p:cNvPr>
          <p:cNvCxnSpPr>
            <a:stCxn id="102" idx="2"/>
          </p:cNvCxnSpPr>
          <p:nvPr/>
        </p:nvCxnSpPr>
        <p:spPr bwMode="auto">
          <a:xfrm flipH="1">
            <a:off x="9540970" y="5458177"/>
            <a:ext cx="1" cy="3263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71" name="矩形 70">
            <a:extLst>
              <a:ext uri="{FF2B5EF4-FFF2-40B4-BE49-F238E27FC236}">
                <a16:creationId xmlns:a16="http://schemas.microsoft.com/office/drawing/2014/main" id="{A4DBD1D8-1F6E-44D9-AAE4-24A5050F07E3}"/>
              </a:ext>
            </a:extLst>
          </p:cNvPr>
          <p:cNvSpPr/>
          <p:nvPr/>
        </p:nvSpPr>
        <p:spPr>
          <a:xfrm>
            <a:off x="10176445" y="6229949"/>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72" name="直接箭头连接符 71">
            <a:extLst>
              <a:ext uri="{FF2B5EF4-FFF2-40B4-BE49-F238E27FC236}">
                <a16:creationId xmlns:a16="http://schemas.microsoft.com/office/drawing/2014/main" id="{A7D4BA27-83A8-403C-B4CE-6B961F38CAEF}"/>
              </a:ext>
            </a:extLst>
          </p:cNvPr>
          <p:cNvCxnSpPr/>
          <p:nvPr/>
        </p:nvCxnSpPr>
        <p:spPr>
          <a:xfrm>
            <a:off x="9807920" y="6013549"/>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3" name="六边形 72">
            <a:extLst>
              <a:ext uri="{FF2B5EF4-FFF2-40B4-BE49-F238E27FC236}">
                <a16:creationId xmlns:a16="http://schemas.microsoft.com/office/drawing/2014/main" id="{6629F25A-E4F9-4AAD-A990-4329DC8DF0CD}"/>
              </a:ext>
            </a:extLst>
          </p:cNvPr>
          <p:cNvSpPr/>
          <p:nvPr/>
        </p:nvSpPr>
        <p:spPr>
          <a:xfrm>
            <a:off x="10507829" y="5908070"/>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74" name="组合 73">
            <a:extLst>
              <a:ext uri="{FF2B5EF4-FFF2-40B4-BE49-F238E27FC236}">
                <a16:creationId xmlns:a16="http://schemas.microsoft.com/office/drawing/2014/main" id="{42A3C4CD-4313-489A-AE52-64DC420A751E}"/>
              </a:ext>
            </a:extLst>
          </p:cNvPr>
          <p:cNvGrpSpPr/>
          <p:nvPr/>
        </p:nvGrpSpPr>
        <p:grpSpPr>
          <a:xfrm>
            <a:off x="10574971" y="5899254"/>
            <a:ext cx="155674" cy="232673"/>
            <a:chOff x="9450117" y="4678780"/>
            <a:chExt cx="155674" cy="232673"/>
          </a:xfrm>
        </p:grpSpPr>
        <p:cxnSp>
          <p:nvCxnSpPr>
            <p:cNvPr id="75" name="直接连接符 74">
              <a:extLst>
                <a:ext uri="{FF2B5EF4-FFF2-40B4-BE49-F238E27FC236}">
                  <a16:creationId xmlns:a16="http://schemas.microsoft.com/office/drawing/2014/main" id="{106FB492-6928-46B4-A2DB-60C67F64E7D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直接连接符 75">
              <a:extLst>
                <a:ext uri="{FF2B5EF4-FFF2-40B4-BE49-F238E27FC236}">
                  <a16:creationId xmlns:a16="http://schemas.microsoft.com/office/drawing/2014/main" id="{62E8B67C-D76C-46FD-9DB6-785453480E5B}"/>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77" name="圆: 空心 51">
            <a:extLst>
              <a:ext uri="{FF2B5EF4-FFF2-40B4-BE49-F238E27FC236}">
                <a16:creationId xmlns:a16="http://schemas.microsoft.com/office/drawing/2014/main" id="{3B000485-7B70-4F25-B906-0DDCFBA47DCF}"/>
              </a:ext>
            </a:extLst>
          </p:cNvPr>
          <p:cNvSpPr/>
          <p:nvPr/>
        </p:nvSpPr>
        <p:spPr bwMode="auto">
          <a:xfrm>
            <a:off x="11538535" y="5833549"/>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78" name="直接箭头连接符 77">
            <a:extLst>
              <a:ext uri="{FF2B5EF4-FFF2-40B4-BE49-F238E27FC236}">
                <a16:creationId xmlns:a16="http://schemas.microsoft.com/office/drawing/2014/main" id="{F2569D47-6540-4990-9C2E-8C0703EF773C}"/>
              </a:ext>
            </a:extLst>
          </p:cNvPr>
          <p:cNvCxnSpPr>
            <a:stCxn id="73" idx="0"/>
            <a:endCxn id="77" idx="2"/>
          </p:cNvCxnSpPr>
          <p:nvPr/>
        </p:nvCxnSpPr>
        <p:spPr>
          <a:xfrm flipV="1">
            <a:off x="10791828" y="6013549"/>
            <a:ext cx="746707" cy="1402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9" name="文本框 78">
            <a:extLst>
              <a:ext uri="{FF2B5EF4-FFF2-40B4-BE49-F238E27FC236}">
                <a16:creationId xmlns:a16="http://schemas.microsoft.com/office/drawing/2014/main" id="{0DFCFEFB-EB21-43BF-A546-BA8E3F2B5A0B}"/>
              </a:ext>
            </a:extLst>
          </p:cNvPr>
          <p:cNvSpPr txBox="1"/>
          <p:nvPr/>
        </p:nvSpPr>
        <p:spPr>
          <a:xfrm>
            <a:off x="11338247" y="6199220"/>
            <a:ext cx="760575" cy="369332"/>
          </a:xfrm>
          <a:prstGeom prst="rect">
            <a:avLst/>
          </a:prstGeom>
          <a:noFill/>
        </p:spPr>
        <p:txBody>
          <a:bodyPr wrap="square" rtlCol="0">
            <a:spAutoFit/>
          </a:bodyPr>
          <a:lstStyle/>
          <a:p>
            <a:pPr algn="ctr"/>
            <a:r>
              <a:rPr lang="en-US" altLang="zh-CN" dirty="0"/>
              <a:t>End</a:t>
            </a:r>
            <a:endParaRPr lang="zh-CN" altLang="en-US" dirty="0"/>
          </a:p>
        </p:txBody>
      </p:sp>
      <p:sp>
        <p:nvSpPr>
          <p:cNvPr id="80" name="圆角矩形 35">
            <a:extLst>
              <a:ext uri="{FF2B5EF4-FFF2-40B4-BE49-F238E27FC236}">
                <a16:creationId xmlns:a16="http://schemas.microsoft.com/office/drawing/2014/main" id="{627FA289-46C6-4671-8CBF-3F1BC5C91817}"/>
              </a:ext>
            </a:extLst>
          </p:cNvPr>
          <p:cNvSpPr/>
          <p:nvPr/>
        </p:nvSpPr>
        <p:spPr bwMode="auto">
          <a:xfrm>
            <a:off x="10129128" y="5726829"/>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63641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programming model: Transformation</a:t>
            </a:r>
            <a:endParaRPr lang="zh-CN" altLang="en-US" dirty="0"/>
          </a:p>
        </p:txBody>
      </p:sp>
      <p:sp>
        <p:nvSpPr>
          <p:cNvPr id="3" name="内容占位符 2"/>
          <p:cNvSpPr>
            <a:spLocks noGrp="1"/>
          </p:cNvSpPr>
          <p:nvPr>
            <p:ph idx="1"/>
          </p:nvPr>
        </p:nvSpPr>
        <p:spPr/>
        <p:txBody>
          <a:bodyPr/>
          <a:lstStyle/>
          <a:p>
            <a:r>
              <a:rPr lang="en-US" altLang="zh-CN" b="0" dirty="0"/>
              <a:t>Transformations (e.g., </a:t>
            </a:r>
            <a:r>
              <a:rPr lang="en-US" altLang="zh-CN" dirty="0" err="1"/>
              <a:t>flatMap</a:t>
            </a:r>
            <a:r>
              <a:rPr lang="en-US" altLang="zh-CN" b="0" dirty="0"/>
              <a:t>) are used to generate new </a:t>
            </a:r>
            <a:r>
              <a:rPr lang="en-US" altLang="zh-CN" b="0" dirty="0" err="1"/>
              <a:t>RDDs</a:t>
            </a:r>
            <a:r>
              <a:rPr lang="en-US" altLang="zh-CN" b="0" dirty="0"/>
              <a:t>.</a:t>
            </a:r>
          </a:p>
        </p:txBody>
      </p:sp>
      <p:sp>
        <p:nvSpPr>
          <p:cNvPr id="2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4"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5" name="连接符: 曲线 25">
            <a:extLst>
              <a:ext uri="{FF2B5EF4-FFF2-40B4-BE49-F238E27FC236}">
                <a16:creationId xmlns:a16="http://schemas.microsoft.com/office/drawing/2014/main" id="{F60BAC4A-082A-4887-B746-60029998ED6B}"/>
              </a:ext>
            </a:extLst>
          </p:cNvPr>
          <p:cNvCxnSpPr>
            <a:cxnSpLocks/>
            <a:stCxn id="23" idx="2"/>
            <a:endCxn id="24"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8" name="矩形 7">
            <a:extLst>
              <a:ext uri="{FF2B5EF4-FFF2-40B4-BE49-F238E27FC236}">
                <a16:creationId xmlns:a16="http://schemas.microsoft.com/office/drawing/2014/main" id="{9558D560-06BE-4261-B440-0B1317431285}"/>
              </a:ext>
            </a:extLst>
          </p:cNvPr>
          <p:cNvSpPr/>
          <p:nvPr/>
        </p:nvSpPr>
        <p:spPr>
          <a:xfrm>
            <a:off x="1965962" y="2665662"/>
            <a:ext cx="4591856" cy="1200329"/>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a:t>
            </a:r>
            <a:r>
              <a:rPr lang="en-US" altLang="zh-CN" b="1" dirty="0" err="1">
                <a:cs typeface="Times New Roman" panose="02020603050405020304" pitchFamily="18" charset="0"/>
              </a:rPr>
              <a:t>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chemeClr val="bg1">
                    <a:lumMod val="85000"/>
                  </a:schemeClr>
                </a:solidFill>
                <a:cs typeface="Times New Roman" panose="02020603050405020304" pitchFamily="18" charset="0"/>
              </a:rPr>
              <a:t>  3:   </a:t>
            </a:r>
            <a:r>
              <a:rPr lang="en-US" altLang="zh-CN" dirty="0" err="1">
                <a:solidFill>
                  <a:schemeClr val="bg1">
                    <a:lumMod val="85000"/>
                  </a:schemeClr>
                </a:solidFill>
                <a:cs typeface="Times New Roman" panose="02020603050405020304" pitchFamily="18" charset="0"/>
              </a:rPr>
              <a:t>words.count</a:t>
            </a:r>
            <a:r>
              <a:rPr lang="en-US" altLang="zh-CN" dirty="0">
                <a:solidFill>
                  <a:schemeClr val="bg1">
                    <a:lumMod val="85000"/>
                  </a:schemeClr>
                </a:solidFill>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4: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9" name="对话气泡: 圆角矩形 8">
            <a:extLst>
              <a:ext uri="{FF2B5EF4-FFF2-40B4-BE49-F238E27FC236}">
                <a16:creationId xmlns:a16="http://schemas.microsoft.com/office/drawing/2014/main" id="{5A45ED96-6B46-4F7C-8DDB-8DA71FDD8519}"/>
              </a:ext>
            </a:extLst>
          </p:cNvPr>
          <p:cNvSpPr/>
          <p:nvPr/>
        </p:nvSpPr>
        <p:spPr bwMode="auto">
          <a:xfrm>
            <a:off x="9355870" y="2859418"/>
            <a:ext cx="2221814" cy="408623"/>
          </a:xfrm>
          <a:prstGeom prst="wedgeRoundRectCallout">
            <a:avLst>
              <a:gd name="adj1" fmla="val -55522"/>
              <a:gd name="adj2" fmla="val 28083"/>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Transformation</a:t>
            </a:r>
            <a:endParaRPr kumimoji="0" lang="zh-CN" altLang="en-US" sz="1800" b="1" i="0" u="none" strike="noStrike" cap="none" normalizeH="0" baseline="0" dirty="0">
              <a:ln>
                <a:noFill/>
              </a:ln>
              <a:solidFill>
                <a:srgbClr val="FF0000"/>
              </a:solidFill>
              <a:effectLst/>
              <a:latin typeface="Verdana" pitchFamily="34" charset="0"/>
              <a:ea typeface="楷体_GB2312" pitchFamily="49" charset="-122"/>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4</a:t>
            </a:fld>
            <a:endParaRPr lang="zh-CN" altLang="en-US"/>
          </a:p>
        </p:txBody>
      </p:sp>
      <p:sp>
        <p:nvSpPr>
          <p:cNvPr id="5" name="文本框 4"/>
          <p:cNvSpPr txBox="1"/>
          <p:nvPr/>
        </p:nvSpPr>
        <p:spPr>
          <a:xfrm>
            <a:off x="8340367" y="2968956"/>
            <a:ext cx="1025236" cy="369332"/>
          </a:xfrm>
          <a:prstGeom prst="rect">
            <a:avLst/>
          </a:prstGeom>
          <a:noFill/>
        </p:spPr>
        <p:txBody>
          <a:bodyPr wrap="square" rtlCol="0">
            <a:spAutoFit/>
          </a:bodyPr>
          <a:lstStyle/>
          <a:p>
            <a:r>
              <a:rPr lang="en-US" altLang="zh-CN" b="1" i="1" dirty="0" err="1"/>
              <a:t>flatMap</a:t>
            </a:r>
            <a:endParaRPr lang="zh-CN" altLang="en-US" b="1" i="1" dirty="0"/>
          </a:p>
        </p:txBody>
      </p:sp>
    </p:spTree>
    <p:extLst>
      <p:ext uri="{BB962C8B-B14F-4D97-AF65-F5344CB8AC3E}">
        <p14:creationId xmlns:p14="http://schemas.microsoft.com/office/powerpoint/2010/main" val="1786072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complete lineage graph</a:t>
            </a:r>
            <a:endParaRPr lang="zh-CN" altLang="en-US" dirty="0"/>
          </a:p>
        </p:txBody>
      </p:sp>
      <p:sp>
        <p:nvSpPr>
          <p:cNvPr id="4" name="矩形 3">
            <a:extLst>
              <a:ext uri="{FF2B5EF4-FFF2-40B4-BE49-F238E27FC236}">
                <a16:creationId xmlns:a16="http://schemas.microsoft.com/office/drawing/2014/main" id="{06CC6617-F192-41B7-B9FF-EDBD728DEF4E}"/>
              </a:ext>
            </a:extLst>
          </p:cNvPr>
          <p:cNvSpPr/>
          <p:nvPr/>
        </p:nvSpPr>
        <p:spPr>
          <a:xfrm>
            <a:off x="7563966" y="5153487"/>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60DAD44-CC5C-406C-9B7B-823293DBA5D0}"/>
                  </a:ext>
                </a:extLst>
              </p:cNvPr>
              <p:cNvSpPr/>
              <p:nvPr/>
            </p:nvSpPr>
            <p:spPr>
              <a:xfrm>
                <a:off x="7802976" y="4737857"/>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 name="椭圆 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4737857"/>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E76D48E-2854-4390-97BB-5D4224E9A974}"/>
              </a:ext>
            </a:extLst>
          </p:cNvPr>
          <p:cNvSpPr/>
          <p:nvPr/>
        </p:nvSpPr>
        <p:spPr>
          <a:xfrm>
            <a:off x="3306439" y="5193997"/>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AFF5CDF-51BF-43C1-8785-0693D12CEE0A}"/>
                  </a:ext>
                </a:extLst>
              </p:cNvPr>
              <p:cNvSpPr/>
              <p:nvPr/>
            </p:nvSpPr>
            <p:spPr>
              <a:xfrm>
                <a:off x="3496616" y="4748187"/>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4748187"/>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8" name="椭圆 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18" name="矩形 17">
            <a:extLst>
              <a:ext uri="{FF2B5EF4-FFF2-40B4-BE49-F238E27FC236}">
                <a16:creationId xmlns:a16="http://schemas.microsoft.com/office/drawing/2014/main" id="{0E76D48E-2854-4390-97BB-5D4224E9A974}"/>
              </a:ext>
            </a:extLst>
          </p:cNvPr>
          <p:cNvSpPr/>
          <p:nvPr/>
        </p:nvSpPr>
        <p:spPr>
          <a:xfrm>
            <a:off x="2199088" y="51918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20" name="矩形 19">
            <a:extLst>
              <a:ext uri="{FF2B5EF4-FFF2-40B4-BE49-F238E27FC236}">
                <a16:creationId xmlns:a16="http://schemas.microsoft.com/office/drawing/2014/main" id="{0E76D48E-2854-4390-97BB-5D4224E9A974}"/>
              </a:ext>
            </a:extLst>
          </p:cNvPr>
          <p:cNvSpPr/>
          <p:nvPr/>
        </p:nvSpPr>
        <p:spPr>
          <a:xfrm>
            <a:off x="4370867" y="51918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21" name="矩形 20">
            <a:extLst>
              <a:ext uri="{FF2B5EF4-FFF2-40B4-BE49-F238E27FC236}">
                <a16:creationId xmlns:a16="http://schemas.microsoft.com/office/drawing/2014/main" id="{0E76D48E-2854-4390-97BB-5D4224E9A974}"/>
              </a:ext>
            </a:extLst>
          </p:cNvPr>
          <p:cNvSpPr/>
          <p:nvPr/>
        </p:nvSpPr>
        <p:spPr>
          <a:xfrm>
            <a:off x="6561163" y="51918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22" name="矩形 21">
            <a:extLst>
              <a:ext uri="{FF2B5EF4-FFF2-40B4-BE49-F238E27FC236}">
                <a16:creationId xmlns:a16="http://schemas.microsoft.com/office/drawing/2014/main" id="{0E76D48E-2854-4390-97BB-5D4224E9A974}"/>
              </a:ext>
            </a:extLst>
          </p:cNvPr>
          <p:cNvSpPr/>
          <p:nvPr/>
        </p:nvSpPr>
        <p:spPr>
          <a:xfrm>
            <a:off x="8707308" y="515990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29" name="矩形: 圆角 21">
            <a:extLst>
              <a:ext uri="{FF2B5EF4-FFF2-40B4-BE49-F238E27FC236}">
                <a16:creationId xmlns:a16="http://schemas.microsoft.com/office/drawing/2014/main" id="{6DB032EB-30BA-48D3-A807-ED9AEEF7F2C2}"/>
              </a:ext>
            </a:extLst>
          </p:cNvPr>
          <p:cNvSpPr/>
          <p:nvPr/>
        </p:nvSpPr>
        <p:spPr>
          <a:xfrm>
            <a:off x="3312998" y="340284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0" name="矩形: 圆角 23">
            <a:extLst>
              <a:ext uri="{FF2B5EF4-FFF2-40B4-BE49-F238E27FC236}">
                <a16:creationId xmlns:a16="http://schemas.microsoft.com/office/drawing/2014/main" id="{1EBBA5A1-5177-479F-B3D9-C1A12E7E1BDE}"/>
              </a:ext>
            </a:extLst>
          </p:cNvPr>
          <p:cNvSpPr/>
          <p:nvPr/>
        </p:nvSpPr>
        <p:spPr>
          <a:xfrm>
            <a:off x="3312999" y="407547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1" name="连接符: 曲线 25">
            <a:extLst>
              <a:ext uri="{FF2B5EF4-FFF2-40B4-BE49-F238E27FC236}">
                <a16:creationId xmlns:a16="http://schemas.microsoft.com/office/drawing/2014/main" id="{F60BAC4A-082A-4887-B746-60029998ED6B}"/>
              </a:ext>
            </a:extLst>
          </p:cNvPr>
          <p:cNvCxnSpPr>
            <a:cxnSpLocks/>
            <a:stCxn id="29" idx="2"/>
            <a:endCxn id="30" idx="0"/>
          </p:cNvCxnSpPr>
          <p:nvPr/>
        </p:nvCxnSpPr>
        <p:spPr>
          <a:xfrm rot="16200000" flipH="1">
            <a:off x="3587369" y="390103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cxnSpLocks/>
            <a:stCxn id="30" idx="2"/>
          </p:cNvCxnSpPr>
          <p:nvPr/>
        </p:nvCxnSpPr>
        <p:spPr bwMode="auto">
          <a:xfrm flipH="1">
            <a:off x="3761805" y="4399222"/>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34"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35" name="连接符: 曲线 25">
            <a:extLst>
              <a:ext uri="{FF2B5EF4-FFF2-40B4-BE49-F238E27FC236}">
                <a16:creationId xmlns:a16="http://schemas.microsoft.com/office/drawing/2014/main" id="{F60BAC4A-082A-4887-B746-60029998ED6B}"/>
              </a:ext>
            </a:extLst>
          </p:cNvPr>
          <p:cNvCxnSpPr>
            <a:cxnSpLocks/>
            <a:stCxn id="33" idx="2"/>
            <a:endCxn id="34"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27">
            <a:extLst>
              <a:ext uri="{FF2B5EF4-FFF2-40B4-BE49-F238E27FC236}">
                <a16:creationId xmlns:a16="http://schemas.microsoft.com/office/drawing/2014/main" id="{0CDADCAC-9FA0-4D42-BCB3-FD90AB353A5E}"/>
              </a:ext>
            </a:extLst>
          </p:cNvPr>
          <p:cNvCxnSpPr>
            <a:cxnSpLocks/>
            <a:stCxn id="34"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37" name="矩形: 圆角 21">
            <a:extLst>
              <a:ext uri="{FF2B5EF4-FFF2-40B4-BE49-F238E27FC236}">
                <a16:creationId xmlns:a16="http://schemas.microsoft.com/office/drawing/2014/main" id="{6DB032EB-30BA-48D3-A807-ED9AEEF7F2C2}"/>
              </a:ext>
            </a:extLst>
          </p:cNvPr>
          <p:cNvSpPr/>
          <p:nvPr/>
        </p:nvSpPr>
        <p:spPr>
          <a:xfrm>
            <a:off x="5473869" y="206838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8" name="矩形: 圆角 23">
            <a:extLst>
              <a:ext uri="{FF2B5EF4-FFF2-40B4-BE49-F238E27FC236}">
                <a16:creationId xmlns:a16="http://schemas.microsoft.com/office/drawing/2014/main" id="{1EBBA5A1-5177-479F-B3D9-C1A12E7E1BDE}"/>
              </a:ext>
            </a:extLst>
          </p:cNvPr>
          <p:cNvSpPr/>
          <p:nvPr/>
        </p:nvSpPr>
        <p:spPr>
          <a:xfrm>
            <a:off x="5473870" y="2741011"/>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9" name="连接符: 曲线 25">
            <a:extLst>
              <a:ext uri="{FF2B5EF4-FFF2-40B4-BE49-F238E27FC236}">
                <a16:creationId xmlns:a16="http://schemas.microsoft.com/office/drawing/2014/main" id="{F60BAC4A-082A-4887-B746-60029998ED6B}"/>
              </a:ext>
            </a:extLst>
          </p:cNvPr>
          <p:cNvCxnSpPr>
            <a:cxnSpLocks/>
            <a:stCxn id="37" idx="2"/>
            <a:endCxn id="38" idx="0"/>
          </p:cNvCxnSpPr>
          <p:nvPr/>
        </p:nvCxnSpPr>
        <p:spPr>
          <a:xfrm rot="16200000" flipH="1">
            <a:off x="5748240" y="2566572"/>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cxnSpLocks/>
            <a:stCxn id="38" idx="2"/>
            <a:endCxn id="33" idx="0"/>
          </p:cNvCxnSpPr>
          <p:nvPr/>
        </p:nvCxnSpPr>
        <p:spPr bwMode="auto">
          <a:xfrm>
            <a:off x="5922678" y="3064763"/>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1" name="矩形: 圆角 22">
            <a:extLst>
              <a:ext uri="{FF2B5EF4-FFF2-40B4-BE49-F238E27FC236}">
                <a16:creationId xmlns:a16="http://schemas.microsoft.com/office/drawing/2014/main" id="{C05E3ECA-3CFA-4D52-AB06-F9FA6A633E42}"/>
              </a:ext>
            </a:extLst>
          </p:cNvPr>
          <p:cNvSpPr/>
          <p:nvPr/>
        </p:nvSpPr>
        <p:spPr>
          <a:xfrm>
            <a:off x="7623789" y="341277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42" name="矩形: 圆角 22">
            <a:extLst>
              <a:ext uri="{FF2B5EF4-FFF2-40B4-BE49-F238E27FC236}">
                <a16:creationId xmlns:a16="http://schemas.microsoft.com/office/drawing/2014/main" id="{C05E3ECA-3CFA-4D52-AB06-F9FA6A633E42}"/>
              </a:ext>
            </a:extLst>
          </p:cNvPr>
          <p:cNvSpPr/>
          <p:nvPr/>
        </p:nvSpPr>
        <p:spPr>
          <a:xfrm>
            <a:off x="7623026" y="408539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43" name="连接符: 曲线 25">
            <a:extLst>
              <a:ext uri="{FF2B5EF4-FFF2-40B4-BE49-F238E27FC236}">
                <a16:creationId xmlns:a16="http://schemas.microsoft.com/office/drawing/2014/main" id="{F60BAC4A-082A-4887-B746-60029998ED6B}"/>
              </a:ext>
            </a:extLst>
          </p:cNvPr>
          <p:cNvCxnSpPr>
            <a:cxnSpLocks/>
            <a:stCxn id="41" idx="2"/>
            <a:endCxn id="42" idx="0"/>
          </p:cNvCxnSpPr>
          <p:nvPr/>
        </p:nvCxnSpPr>
        <p:spPr>
          <a:xfrm rot="5400000">
            <a:off x="7897779" y="3910578"/>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4" name="矩形: 圆角 21">
            <a:extLst>
              <a:ext uri="{FF2B5EF4-FFF2-40B4-BE49-F238E27FC236}">
                <a16:creationId xmlns:a16="http://schemas.microsoft.com/office/drawing/2014/main" id="{6DB032EB-30BA-48D3-A807-ED9AEEF7F2C2}"/>
              </a:ext>
            </a:extLst>
          </p:cNvPr>
          <p:cNvSpPr/>
          <p:nvPr/>
        </p:nvSpPr>
        <p:spPr>
          <a:xfrm>
            <a:off x="7623026"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45" name="矩形: 圆角 23">
            <a:extLst>
              <a:ext uri="{FF2B5EF4-FFF2-40B4-BE49-F238E27FC236}">
                <a16:creationId xmlns:a16="http://schemas.microsoft.com/office/drawing/2014/main" id="{1EBBA5A1-5177-479F-B3D9-C1A12E7E1BDE}"/>
              </a:ext>
            </a:extLst>
          </p:cNvPr>
          <p:cNvSpPr/>
          <p:nvPr/>
        </p:nvSpPr>
        <p:spPr>
          <a:xfrm>
            <a:off x="7623027"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46" name="连接符: 曲线 25">
            <a:extLst>
              <a:ext uri="{FF2B5EF4-FFF2-40B4-BE49-F238E27FC236}">
                <a16:creationId xmlns:a16="http://schemas.microsoft.com/office/drawing/2014/main" id="{F60BAC4A-082A-4887-B746-60029998ED6B}"/>
              </a:ext>
            </a:extLst>
          </p:cNvPr>
          <p:cNvCxnSpPr>
            <a:cxnSpLocks/>
            <a:stCxn id="44" idx="2"/>
            <a:endCxn id="45" idx="0"/>
          </p:cNvCxnSpPr>
          <p:nvPr/>
        </p:nvCxnSpPr>
        <p:spPr>
          <a:xfrm rot="16200000" flipH="1">
            <a:off x="7897397"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cxnSpLocks/>
            <a:stCxn id="45" idx="2"/>
            <a:endCxn id="41" idx="0"/>
          </p:cNvCxnSpPr>
          <p:nvPr/>
        </p:nvCxnSpPr>
        <p:spPr bwMode="auto">
          <a:xfrm>
            <a:off x="8071835" y="3060805"/>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cxnSpLocks/>
            <a:stCxn id="42" idx="2"/>
          </p:cNvCxnSpPr>
          <p:nvPr/>
        </p:nvCxnSpPr>
        <p:spPr bwMode="auto">
          <a:xfrm flipH="1">
            <a:off x="8071833" y="4409148"/>
            <a:ext cx="1" cy="3263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p:nvPr/>
        </p:nvCxnSpPr>
        <p:spPr>
          <a:xfrm flipV="1">
            <a:off x="4040635" y="4946696"/>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0" name="直接箭头连接符 49"/>
          <p:cNvCxnSpPr/>
          <p:nvPr/>
        </p:nvCxnSpPr>
        <p:spPr>
          <a:xfrm>
            <a:off x="6196836" y="4938325"/>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p:nvPr/>
        </p:nvCxnSpPr>
        <p:spPr>
          <a:xfrm>
            <a:off x="2797279" y="4946696"/>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p:cNvCxnSpPr/>
          <p:nvPr/>
        </p:nvCxnSpPr>
        <p:spPr>
          <a:xfrm flipV="1">
            <a:off x="4969058" y="4938325"/>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p:cNvCxnSpPr/>
          <p:nvPr/>
        </p:nvCxnSpPr>
        <p:spPr>
          <a:xfrm flipV="1">
            <a:off x="7103639" y="4938325"/>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p:cNvCxnSpPr/>
          <p:nvPr/>
        </p:nvCxnSpPr>
        <p:spPr>
          <a:xfrm>
            <a:off x="8338783" y="4938325"/>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六边形 54">
            <a:extLst>
              <a:ext uri="{FF2B5EF4-FFF2-40B4-BE49-F238E27FC236}">
                <a16:creationId xmlns:a16="http://schemas.microsoft.com/office/drawing/2014/main" id="{CD35E26F-FAAE-4DF7-A19F-B2A10D8AB4A9}"/>
              </a:ext>
            </a:extLst>
          </p:cNvPr>
          <p:cNvSpPr/>
          <p:nvPr/>
        </p:nvSpPr>
        <p:spPr>
          <a:xfrm>
            <a:off x="2528858" y="483035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6" name="六边形 55">
            <a:extLst>
              <a:ext uri="{FF2B5EF4-FFF2-40B4-BE49-F238E27FC236}">
                <a16:creationId xmlns:a16="http://schemas.microsoft.com/office/drawing/2014/main" id="{CD35E26F-FAAE-4DF7-A19F-B2A10D8AB4A9}"/>
              </a:ext>
            </a:extLst>
          </p:cNvPr>
          <p:cNvSpPr/>
          <p:nvPr/>
        </p:nvSpPr>
        <p:spPr>
          <a:xfrm>
            <a:off x="4691054" y="4824030"/>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7" name="六边形 56">
            <a:extLst>
              <a:ext uri="{FF2B5EF4-FFF2-40B4-BE49-F238E27FC236}">
                <a16:creationId xmlns:a16="http://schemas.microsoft.com/office/drawing/2014/main" id="{CD35E26F-FAAE-4DF7-A19F-B2A10D8AB4A9}"/>
              </a:ext>
            </a:extLst>
          </p:cNvPr>
          <p:cNvSpPr/>
          <p:nvPr/>
        </p:nvSpPr>
        <p:spPr>
          <a:xfrm>
            <a:off x="6825635" y="4832846"/>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58" name="组合 57"/>
          <p:cNvGrpSpPr/>
          <p:nvPr/>
        </p:nvGrpSpPr>
        <p:grpSpPr>
          <a:xfrm>
            <a:off x="6892777" y="4824030"/>
            <a:ext cx="155674" cy="232673"/>
            <a:chOff x="9450117" y="4678780"/>
            <a:chExt cx="155674" cy="232673"/>
          </a:xfrm>
        </p:grpSpPr>
        <p:cxnSp>
          <p:nvCxnSpPr>
            <p:cNvPr id="59" name="直接连接符 58">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1" name="六边形 60">
            <a:extLst>
              <a:ext uri="{FF2B5EF4-FFF2-40B4-BE49-F238E27FC236}">
                <a16:creationId xmlns:a16="http://schemas.microsoft.com/office/drawing/2014/main" id="{CD35E26F-FAAE-4DF7-A19F-B2A10D8AB4A9}"/>
              </a:ext>
            </a:extLst>
          </p:cNvPr>
          <p:cNvSpPr/>
          <p:nvPr/>
        </p:nvSpPr>
        <p:spPr>
          <a:xfrm>
            <a:off x="9038692" y="4832846"/>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62" name="组合 61"/>
          <p:cNvGrpSpPr/>
          <p:nvPr/>
        </p:nvGrpSpPr>
        <p:grpSpPr>
          <a:xfrm>
            <a:off x="9105834" y="4824030"/>
            <a:ext cx="155674" cy="232673"/>
            <a:chOff x="9450117" y="4678780"/>
            <a:chExt cx="155674" cy="232673"/>
          </a:xfrm>
        </p:grpSpPr>
        <p:cxnSp>
          <p:nvCxnSpPr>
            <p:cNvPr id="63" name="直接连接符 62">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 name="灯片编号占位符 2"/>
          <p:cNvSpPr>
            <a:spLocks noGrp="1"/>
          </p:cNvSpPr>
          <p:nvPr>
            <p:ph type="sldNum" sz="quarter" idx="10"/>
          </p:nvPr>
        </p:nvSpPr>
        <p:spPr/>
        <p:txBody>
          <a:bodyPr/>
          <a:lstStyle/>
          <a:p>
            <a:fld id="{02D3A351-36E5-4097-BD79-2998822781C0}" type="slidenum">
              <a:rPr lang="zh-CN" altLang="en-US" smtClean="0"/>
              <a:t>40</a:t>
            </a:fld>
            <a:endParaRPr lang="zh-CN" altLang="en-US"/>
          </a:p>
        </p:txBody>
      </p:sp>
      <p:sp>
        <p:nvSpPr>
          <p:cNvPr id="174" name="圆: 空心 50">
            <a:extLst>
              <a:ext uri="{FF2B5EF4-FFF2-40B4-BE49-F238E27FC236}">
                <a16:creationId xmlns:a16="http://schemas.microsoft.com/office/drawing/2014/main" id="{A0516FAC-105A-45A7-9A22-B0F9937749E4}"/>
              </a:ext>
            </a:extLst>
          </p:cNvPr>
          <p:cNvSpPr/>
          <p:nvPr/>
        </p:nvSpPr>
        <p:spPr bwMode="auto">
          <a:xfrm>
            <a:off x="1411553" y="4761496"/>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175" name="直接箭头连接符 174">
            <a:extLst>
              <a:ext uri="{FF2B5EF4-FFF2-40B4-BE49-F238E27FC236}">
                <a16:creationId xmlns:a16="http://schemas.microsoft.com/office/drawing/2014/main" id="{03FA2075-83FC-4A26-9918-5F163929C56B}"/>
              </a:ext>
            </a:extLst>
          </p:cNvPr>
          <p:cNvCxnSpPr/>
          <p:nvPr/>
        </p:nvCxnSpPr>
        <p:spPr>
          <a:xfrm>
            <a:off x="1771553" y="4941496"/>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76" name="文本框 175">
            <a:extLst>
              <a:ext uri="{FF2B5EF4-FFF2-40B4-BE49-F238E27FC236}">
                <a16:creationId xmlns:a16="http://schemas.microsoft.com/office/drawing/2014/main" id="{A77A7005-1ECE-4A0C-810E-D620A71CA4AC}"/>
              </a:ext>
            </a:extLst>
          </p:cNvPr>
          <p:cNvSpPr txBox="1"/>
          <p:nvPr/>
        </p:nvSpPr>
        <p:spPr>
          <a:xfrm>
            <a:off x="1211265" y="5116830"/>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178" name="圆: 空心 51">
            <a:extLst>
              <a:ext uri="{FF2B5EF4-FFF2-40B4-BE49-F238E27FC236}">
                <a16:creationId xmlns:a16="http://schemas.microsoft.com/office/drawing/2014/main" id="{D8880C7D-4EEC-439C-B517-9D3C9BB87BA6}"/>
              </a:ext>
            </a:extLst>
          </p:cNvPr>
          <p:cNvSpPr/>
          <p:nvPr/>
        </p:nvSpPr>
        <p:spPr bwMode="auto">
          <a:xfrm>
            <a:off x="10079026" y="4777206"/>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179" name="直接箭头连接符 178">
            <a:extLst>
              <a:ext uri="{FF2B5EF4-FFF2-40B4-BE49-F238E27FC236}">
                <a16:creationId xmlns:a16="http://schemas.microsoft.com/office/drawing/2014/main" id="{84D6C939-7ABB-4684-9035-A6B42BFA5B94}"/>
              </a:ext>
            </a:extLst>
          </p:cNvPr>
          <p:cNvCxnSpPr>
            <a:cxnSpLocks/>
            <a:stCxn id="61" idx="0"/>
            <a:endCxn id="178" idx="2"/>
          </p:cNvCxnSpPr>
          <p:nvPr/>
        </p:nvCxnSpPr>
        <p:spPr>
          <a:xfrm>
            <a:off x="9322691" y="4952347"/>
            <a:ext cx="756335" cy="485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80" name="文本框 179">
            <a:extLst>
              <a:ext uri="{FF2B5EF4-FFF2-40B4-BE49-F238E27FC236}">
                <a16:creationId xmlns:a16="http://schemas.microsoft.com/office/drawing/2014/main" id="{C428FD5A-558C-4839-95E7-E2FB3EE46057}"/>
              </a:ext>
            </a:extLst>
          </p:cNvPr>
          <p:cNvSpPr txBox="1"/>
          <p:nvPr/>
        </p:nvSpPr>
        <p:spPr>
          <a:xfrm>
            <a:off x="9878738" y="5142877"/>
            <a:ext cx="760575" cy="369332"/>
          </a:xfrm>
          <a:prstGeom prst="rect">
            <a:avLst/>
          </a:prstGeom>
          <a:noFill/>
        </p:spPr>
        <p:txBody>
          <a:bodyPr wrap="square" rtlCol="0">
            <a:spAutoFit/>
          </a:bodyPr>
          <a:lstStyle/>
          <a:p>
            <a:pPr algn="ctr"/>
            <a:r>
              <a:rPr lang="en-US" altLang="zh-CN" dirty="0"/>
              <a:t>End</a:t>
            </a:r>
            <a:endParaRPr lang="zh-CN" altLang="en-US" dirty="0"/>
          </a:p>
        </p:txBody>
      </p:sp>
    </p:spTree>
    <p:extLst>
      <p:ext uri="{BB962C8B-B14F-4D97-AF65-F5344CB8AC3E}">
        <p14:creationId xmlns:p14="http://schemas.microsoft.com/office/powerpoint/2010/main" val="1034808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Generate whole lineage graph</a:t>
            </a:r>
            <a:endParaRPr lang="zh-CN" altLang="en-US" dirty="0"/>
          </a:p>
        </p:txBody>
      </p:sp>
      <p:sp>
        <p:nvSpPr>
          <p:cNvPr id="10" name="内容占位符 9"/>
          <p:cNvSpPr>
            <a:spLocks noGrp="1"/>
          </p:cNvSpPr>
          <p:nvPr>
            <p:ph idx="1"/>
          </p:nvPr>
        </p:nvSpPr>
        <p:spPr/>
        <p:txBody>
          <a:bodyPr/>
          <a:lstStyle/>
          <a:p>
            <a:r>
              <a:rPr lang="en-US" altLang="zh-CN" b="0" dirty="0"/>
              <a:t>Merge each action’s </a:t>
            </a:r>
            <a:r>
              <a:rPr lang="en-US" altLang="zh-CN" b="0" dirty="0" err="1"/>
              <a:t>RDD</a:t>
            </a:r>
            <a:r>
              <a:rPr lang="en-US" altLang="zh-CN" b="0" dirty="0"/>
              <a:t> dependencies into a whole lineage graph.</a:t>
            </a:r>
            <a:endParaRPr lang="zh-CN" altLang="en-US" b="0" dirty="0"/>
          </a:p>
        </p:txBody>
      </p:sp>
      <p:grpSp>
        <p:nvGrpSpPr>
          <p:cNvPr id="59" name="组合 58"/>
          <p:cNvGrpSpPr/>
          <p:nvPr/>
        </p:nvGrpSpPr>
        <p:grpSpPr>
          <a:xfrm>
            <a:off x="7563966" y="4737857"/>
            <a:ext cx="1013828" cy="779892"/>
            <a:chOff x="7563966" y="4737857"/>
            <a:chExt cx="1013828" cy="779892"/>
          </a:xfrm>
        </p:grpSpPr>
        <p:sp>
          <p:nvSpPr>
            <p:cNvPr id="4" name="矩形 3">
              <a:extLst>
                <a:ext uri="{FF2B5EF4-FFF2-40B4-BE49-F238E27FC236}">
                  <a16:creationId xmlns:a16="http://schemas.microsoft.com/office/drawing/2014/main" id="{06CC6617-F192-41B7-B9FF-EDBD728DEF4E}"/>
                </a:ext>
              </a:extLst>
            </p:cNvPr>
            <p:cNvSpPr/>
            <p:nvPr/>
          </p:nvSpPr>
          <p:spPr>
            <a:xfrm>
              <a:off x="7563966" y="5153487"/>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60DAD44-CC5C-406C-9B7B-823293DBA5D0}"/>
                    </a:ext>
                  </a:extLst>
                </p:cNvPr>
                <p:cNvSpPr/>
                <p:nvPr/>
              </p:nvSpPr>
              <p:spPr>
                <a:xfrm>
                  <a:off x="7802976" y="4737857"/>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 name="椭圆 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4737857"/>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8" name="椭圆 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p:grpSp>
        <p:nvGrpSpPr>
          <p:cNvPr id="3" name="组合 2"/>
          <p:cNvGrpSpPr/>
          <p:nvPr/>
        </p:nvGrpSpPr>
        <p:grpSpPr>
          <a:xfrm>
            <a:off x="3306439" y="3402843"/>
            <a:ext cx="924372" cy="2114906"/>
            <a:chOff x="3306439" y="3402843"/>
            <a:chExt cx="924372" cy="2114906"/>
          </a:xfrm>
        </p:grpSpPr>
        <p:sp>
          <p:nvSpPr>
            <p:cNvPr id="6" name="矩形 5">
              <a:extLst>
                <a:ext uri="{FF2B5EF4-FFF2-40B4-BE49-F238E27FC236}">
                  <a16:creationId xmlns:a16="http://schemas.microsoft.com/office/drawing/2014/main" id="{0E76D48E-2854-4390-97BB-5D4224E9A974}"/>
                </a:ext>
              </a:extLst>
            </p:cNvPr>
            <p:cNvSpPr/>
            <p:nvPr/>
          </p:nvSpPr>
          <p:spPr>
            <a:xfrm>
              <a:off x="3306439" y="5193997"/>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AFF5CDF-51BF-43C1-8785-0693D12CEE0A}"/>
                    </a:ext>
                  </a:extLst>
                </p:cNvPr>
                <p:cNvSpPr/>
                <p:nvPr/>
              </p:nvSpPr>
              <p:spPr>
                <a:xfrm>
                  <a:off x="3496616" y="4748187"/>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4748187"/>
                  <a:ext cx="544019" cy="411713"/>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29" name="矩形: 圆角 21">
              <a:extLst>
                <a:ext uri="{FF2B5EF4-FFF2-40B4-BE49-F238E27FC236}">
                  <a16:creationId xmlns:a16="http://schemas.microsoft.com/office/drawing/2014/main" id="{6DB032EB-30BA-48D3-A807-ED9AEEF7F2C2}"/>
                </a:ext>
              </a:extLst>
            </p:cNvPr>
            <p:cNvSpPr/>
            <p:nvPr/>
          </p:nvSpPr>
          <p:spPr>
            <a:xfrm>
              <a:off x="3312998" y="340284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0" name="矩形: 圆角 23">
              <a:extLst>
                <a:ext uri="{FF2B5EF4-FFF2-40B4-BE49-F238E27FC236}">
                  <a16:creationId xmlns:a16="http://schemas.microsoft.com/office/drawing/2014/main" id="{1EBBA5A1-5177-479F-B3D9-C1A12E7E1BDE}"/>
                </a:ext>
              </a:extLst>
            </p:cNvPr>
            <p:cNvSpPr/>
            <p:nvPr/>
          </p:nvSpPr>
          <p:spPr>
            <a:xfrm>
              <a:off x="3312999" y="407547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1" name="连接符: 曲线 25">
              <a:extLst>
                <a:ext uri="{FF2B5EF4-FFF2-40B4-BE49-F238E27FC236}">
                  <a16:creationId xmlns:a16="http://schemas.microsoft.com/office/drawing/2014/main" id="{F60BAC4A-082A-4887-B746-60029998ED6B}"/>
                </a:ext>
              </a:extLst>
            </p:cNvPr>
            <p:cNvCxnSpPr>
              <a:cxnSpLocks/>
              <a:stCxn id="29" idx="2"/>
              <a:endCxn id="30" idx="0"/>
            </p:cNvCxnSpPr>
            <p:nvPr/>
          </p:nvCxnSpPr>
          <p:spPr>
            <a:xfrm rot="16200000" flipH="1">
              <a:off x="3587369" y="390103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stCxn id="30" idx="2"/>
            </p:cNvCxnSpPr>
            <p:nvPr/>
          </p:nvCxnSpPr>
          <p:spPr bwMode="auto">
            <a:xfrm flipH="1">
              <a:off x="3761805" y="4399222"/>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sp>
        <p:nvSpPr>
          <p:cNvPr id="33"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34"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35" name="连接符: 曲线 25">
            <a:extLst>
              <a:ext uri="{FF2B5EF4-FFF2-40B4-BE49-F238E27FC236}">
                <a16:creationId xmlns:a16="http://schemas.microsoft.com/office/drawing/2014/main" id="{F60BAC4A-082A-4887-B746-60029998ED6B}"/>
              </a:ext>
            </a:extLst>
          </p:cNvPr>
          <p:cNvCxnSpPr>
            <a:cxnSpLocks/>
            <a:stCxn id="33" idx="2"/>
            <a:endCxn id="34"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27">
            <a:extLst>
              <a:ext uri="{FF2B5EF4-FFF2-40B4-BE49-F238E27FC236}">
                <a16:creationId xmlns:a16="http://schemas.microsoft.com/office/drawing/2014/main" id="{0CDADCAC-9FA0-4D42-BCB3-FD90AB353A5E}"/>
              </a:ext>
            </a:extLst>
          </p:cNvPr>
          <p:cNvCxnSpPr>
            <a:cxnSpLocks/>
            <a:stCxn id="34"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60" name="组合 59"/>
          <p:cNvGrpSpPr/>
          <p:nvPr/>
        </p:nvGrpSpPr>
        <p:grpSpPr>
          <a:xfrm>
            <a:off x="5473869" y="2068384"/>
            <a:ext cx="897616" cy="1348344"/>
            <a:chOff x="5473869" y="2068384"/>
            <a:chExt cx="897616" cy="1348344"/>
          </a:xfrm>
        </p:grpSpPr>
        <p:sp>
          <p:nvSpPr>
            <p:cNvPr id="37" name="矩形: 圆角 21">
              <a:extLst>
                <a:ext uri="{FF2B5EF4-FFF2-40B4-BE49-F238E27FC236}">
                  <a16:creationId xmlns:a16="http://schemas.microsoft.com/office/drawing/2014/main" id="{6DB032EB-30BA-48D3-A807-ED9AEEF7F2C2}"/>
                </a:ext>
              </a:extLst>
            </p:cNvPr>
            <p:cNvSpPr/>
            <p:nvPr/>
          </p:nvSpPr>
          <p:spPr>
            <a:xfrm>
              <a:off x="5473869" y="206838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8" name="矩形: 圆角 23">
              <a:extLst>
                <a:ext uri="{FF2B5EF4-FFF2-40B4-BE49-F238E27FC236}">
                  <a16:creationId xmlns:a16="http://schemas.microsoft.com/office/drawing/2014/main" id="{1EBBA5A1-5177-479F-B3D9-C1A12E7E1BDE}"/>
                </a:ext>
              </a:extLst>
            </p:cNvPr>
            <p:cNvSpPr/>
            <p:nvPr/>
          </p:nvSpPr>
          <p:spPr>
            <a:xfrm>
              <a:off x="5473870" y="2741011"/>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9" name="连接符: 曲线 25">
              <a:extLst>
                <a:ext uri="{FF2B5EF4-FFF2-40B4-BE49-F238E27FC236}">
                  <a16:creationId xmlns:a16="http://schemas.microsoft.com/office/drawing/2014/main" id="{F60BAC4A-082A-4887-B746-60029998ED6B}"/>
                </a:ext>
              </a:extLst>
            </p:cNvPr>
            <p:cNvCxnSpPr>
              <a:cxnSpLocks/>
              <a:stCxn id="37" idx="2"/>
              <a:endCxn id="38" idx="0"/>
            </p:cNvCxnSpPr>
            <p:nvPr/>
          </p:nvCxnSpPr>
          <p:spPr>
            <a:xfrm rot="16200000" flipH="1">
              <a:off x="5748240" y="2566572"/>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p:cNvCxnSpPr>
              <a:stCxn id="38" idx="2"/>
              <a:endCxn id="33" idx="0"/>
            </p:cNvCxnSpPr>
            <p:nvPr/>
          </p:nvCxnSpPr>
          <p:spPr bwMode="auto">
            <a:xfrm>
              <a:off x="5922678" y="3064763"/>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grpSp>
        <p:nvGrpSpPr>
          <p:cNvPr id="61" name="组合 60"/>
          <p:cNvGrpSpPr/>
          <p:nvPr/>
        </p:nvGrpSpPr>
        <p:grpSpPr>
          <a:xfrm>
            <a:off x="7623026" y="2064426"/>
            <a:ext cx="898378" cy="2671045"/>
            <a:chOff x="7623026" y="2064426"/>
            <a:chExt cx="898378" cy="2671045"/>
          </a:xfrm>
        </p:grpSpPr>
        <p:sp>
          <p:nvSpPr>
            <p:cNvPr id="41" name="矩形: 圆角 22">
              <a:extLst>
                <a:ext uri="{FF2B5EF4-FFF2-40B4-BE49-F238E27FC236}">
                  <a16:creationId xmlns:a16="http://schemas.microsoft.com/office/drawing/2014/main" id="{C05E3ECA-3CFA-4D52-AB06-F9FA6A633E42}"/>
                </a:ext>
              </a:extLst>
            </p:cNvPr>
            <p:cNvSpPr/>
            <p:nvPr/>
          </p:nvSpPr>
          <p:spPr>
            <a:xfrm>
              <a:off x="7623789" y="341277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42" name="矩形: 圆角 22">
              <a:extLst>
                <a:ext uri="{FF2B5EF4-FFF2-40B4-BE49-F238E27FC236}">
                  <a16:creationId xmlns:a16="http://schemas.microsoft.com/office/drawing/2014/main" id="{C05E3ECA-3CFA-4D52-AB06-F9FA6A633E42}"/>
                </a:ext>
              </a:extLst>
            </p:cNvPr>
            <p:cNvSpPr/>
            <p:nvPr/>
          </p:nvSpPr>
          <p:spPr>
            <a:xfrm>
              <a:off x="7623026" y="408539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43" name="连接符: 曲线 25">
              <a:extLst>
                <a:ext uri="{FF2B5EF4-FFF2-40B4-BE49-F238E27FC236}">
                  <a16:creationId xmlns:a16="http://schemas.microsoft.com/office/drawing/2014/main" id="{F60BAC4A-082A-4887-B746-60029998ED6B}"/>
                </a:ext>
              </a:extLst>
            </p:cNvPr>
            <p:cNvCxnSpPr>
              <a:cxnSpLocks/>
              <a:stCxn id="41" idx="2"/>
              <a:endCxn id="42" idx="0"/>
            </p:cNvCxnSpPr>
            <p:nvPr/>
          </p:nvCxnSpPr>
          <p:spPr>
            <a:xfrm rot="5400000">
              <a:off x="7897779" y="3910578"/>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4" name="矩形: 圆角 21">
              <a:extLst>
                <a:ext uri="{FF2B5EF4-FFF2-40B4-BE49-F238E27FC236}">
                  <a16:creationId xmlns:a16="http://schemas.microsoft.com/office/drawing/2014/main" id="{6DB032EB-30BA-48D3-A807-ED9AEEF7F2C2}"/>
                </a:ext>
              </a:extLst>
            </p:cNvPr>
            <p:cNvSpPr/>
            <p:nvPr/>
          </p:nvSpPr>
          <p:spPr>
            <a:xfrm>
              <a:off x="7623026"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45" name="矩形: 圆角 23">
              <a:extLst>
                <a:ext uri="{FF2B5EF4-FFF2-40B4-BE49-F238E27FC236}">
                  <a16:creationId xmlns:a16="http://schemas.microsoft.com/office/drawing/2014/main" id="{1EBBA5A1-5177-479F-B3D9-C1A12E7E1BDE}"/>
                </a:ext>
              </a:extLst>
            </p:cNvPr>
            <p:cNvSpPr/>
            <p:nvPr/>
          </p:nvSpPr>
          <p:spPr>
            <a:xfrm>
              <a:off x="7623027"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46" name="连接符: 曲线 25">
              <a:extLst>
                <a:ext uri="{FF2B5EF4-FFF2-40B4-BE49-F238E27FC236}">
                  <a16:creationId xmlns:a16="http://schemas.microsoft.com/office/drawing/2014/main" id="{F60BAC4A-082A-4887-B746-60029998ED6B}"/>
                </a:ext>
              </a:extLst>
            </p:cNvPr>
            <p:cNvCxnSpPr>
              <a:cxnSpLocks/>
              <a:stCxn id="44" idx="2"/>
              <a:endCxn id="45" idx="0"/>
            </p:cNvCxnSpPr>
            <p:nvPr/>
          </p:nvCxnSpPr>
          <p:spPr>
            <a:xfrm rot="16200000" flipH="1">
              <a:off x="7897397"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47" name="直接箭头连接符 46"/>
            <p:cNvCxnSpPr>
              <a:stCxn id="45" idx="2"/>
              <a:endCxn id="41" idx="0"/>
            </p:cNvCxnSpPr>
            <p:nvPr/>
          </p:nvCxnSpPr>
          <p:spPr bwMode="auto">
            <a:xfrm>
              <a:off x="8071835" y="3060805"/>
              <a:ext cx="762" cy="35196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8" name="直接箭头连接符 47"/>
            <p:cNvCxnSpPr>
              <a:stCxn id="42" idx="2"/>
            </p:cNvCxnSpPr>
            <p:nvPr/>
          </p:nvCxnSpPr>
          <p:spPr bwMode="auto">
            <a:xfrm flipH="1">
              <a:off x="8071833" y="4409148"/>
              <a:ext cx="1" cy="326323"/>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cxnSp>
        <p:nvCxnSpPr>
          <p:cNvPr id="55" name="曲线连接符 54"/>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56" name="曲线连接符 55"/>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9" name="矩形 48">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02D3A351-36E5-4097-BD79-2998822781C0}" type="slidenum">
              <a:rPr lang="zh-CN" altLang="en-US" smtClean="0"/>
              <a:t>41</a:t>
            </a:fld>
            <a:endParaRPr lang="zh-CN" altLang="en-US"/>
          </a:p>
        </p:txBody>
      </p:sp>
      <p:sp>
        <p:nvSpPr>
          <p:cNvPr id="50" name="圆角矩形 35">
            <a:extLst>
              <a:ext uri="{FF2B5EF4-FFF2-40B4-BE49-F238E27FC236}">
                <a16:creationId xmlns:a16="http://schemas.microsoft.com/office/drawing/2014/main" id="{627FA289-46C6-4671-8CBF-3F1BC5C91817}"/>
              </a:ext>
            </a:extLst>
          </p:cNvPr>
          <p:cNvSpPr/>
          <p:nvPr/>
        </p:nvSpPr>
        <p:spPr bwMode="auto">
          <a:xfrm>
            <a:off x="3132896" y="3246211"/>
            <a:ext cx="1226049" cy="1355286"/>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1" name="圆角矩形 35">
            <a:extLst>
              <a:ext uri="{FF2B5EF4-FFF2-40B4-BE49-F238E27FC236}">
                <a16:creationId xmlns:a16="http://schemas.microsoft.com/office/drawing/2014/main" id="{627FA289-46C6-4671-8CBF-3F1BC5C91817}"/>
              </a:ext>
            </a:extLst>
          </p:cNvPr>
          <p:cNvSpPr/>
          <p:nvPr/>
        </p:nvSpPr>
        <p:spPr bwMode="auto">
          <a:xfrm>
            <a:off x="5309651" y="1869426"/>
            <a:ext cx="1226049" cy="1355286"/>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1473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1"/>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50"/>
                                        </p:tgtEl>
                                        <p:attrNameLst>
                                          <p:attrName>style.visibility</p:attrName>
                                        </p:attrNameLst>
                                      </p:cBhvr>
                                      <p:to>
                                        <p:strVal val="hidden"/>
                                      </p:to>
                                    </p:set>
                                  </p:childTnLst>
                                </p:cTn>
                              </p:par>
                              <p:par>
                                <p:cTn id="15" presetID="42" presetClass="path" presetSubtype="0" accel="50000" decel="50000" fill="hold" nodeType="withEffect">
                                  <p:stCondLst>
                                    <p:cond delay="0"/>
                                  </p:stCondLst>
                                  <p:childTnLst>
                                    <p:animMotion origin="layout" path="M -4.58333E-6 -2.96296E-6 L 0.07136 -0.1949 " pathEditMode="relative" rAng="0" ptsTypes="AA">
                                      <p:cBhvr>
                                        <p:cTn id="16" dur="1000" fill="hold"/>
                                        <p:tgtEl>
                                          <p:spTgt spid="3"/>
                                        </p:tgtEl>
                                        <p:attrNameLst>
                                          <p:attrName>ppt_x</p:attrName>
                                          <p:attrName>ppt_y</p:attrName>
                                        </p:attrNameLst>
                                      </p:cBhvr>
                                      <p:rCtr x="3568" y="-9745"/>
                                    </p:animMotion>
                                  </p:childTnLst>
                                </p:cTn>
                              </p:par>
                            </p:childTnLst>
                          </p:cTn>
                        </p:par>
                        <p:par>
                          <p:cTn id="17" fill="hold">
                            <p:stCondLst>
                              <p:cond delay="1000"/>
                            </p:stCondLst>
                            <p:childTnLst>
                              <p:par>
                                <p:cTn id="18" presetID="10" presetClass="exit" presetSubtype="0" fill="hold" nodeType="afterEffect">
                                  <p:stCondLst>
                                    <p:cond delay="0"/>
                                  </p:stCondLst>
                                  <p:childTnLst>
                                    <p:animEffect transition="out" filter="fade">
                                      <p:cBhvr>
                                        <p:cTn id="19" dur="500"/>
                                        <p:tgtEl>
                                          <p:spTgt spid="60"/>
                                        </p:tgtEl>
                                      </p:cBhvr>
                                    </p:animEffect>
                                    <p:set>
                                      <p:cBhvr>
                                        <p:cTn id="20" dur="1" fill="hold">
                                          <p:stCondLst>
                                            <p:cond delay="499"/>
                                          </p:stCondLst>
                                        </p:cTn>
                                        <p:tgtEl>
                                          <p:spTgt spid="60"/>
                                        </p:tgtEl>
                                        <p:attrNameLst>
                                          <p:attrName>style.visibility</p:attrName>
                                        </p:attrNameLst>
                                      </p:cBhvr>
                                      <p:to>
                                        <p:strVal val="hidden"/>
                                      </p:to>
                                    </p:se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500"/>
                                        <p:tgtEl>
                                          <p:spTgt spid="5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61"/>
                                        </p:tgtEl>
                                      </p:cBhvr>
                                    </p:animEffect>
                                    <p:set>
                                      <p:cBhvr>
                                        <p:cTn id="29" dur="1" fill="hold">
                                          <p:stCondLst>
                                            <p:cond delay="499"/>
                                          </p:stCondLst>
                                        </p:cTn>
                                        <p:tgtEl>
                                          <p:spTgt spid="61"/>
                                        </p:tgtEl>
                                        <p:attrNameLst>
                                          <p:attrName>style.visibility</p:attrName>
                                        </p:attrNameLst>
                                      </p:cBhvr>
                                      <p:to>
                                        <p:strVal val="hidden"/>
                                      </p:to>
                                    </p:se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fade">
                                      <p:cBhvr>
                                        <p:cTn id="33" dur="500"/>
                                        <p:tgtEl>
                                          <p:spTgt spid="56"/>
                                        </p:tgtEl>
                                      </p:cBhvr>
                                    </p:animEffect>
                                  </p:childTnLst>
                                </p:cTn>
                              </p:par>
                            </p:childTnLst>
                          </p:cTn>
                        </p:par>
                        <p:par>
                          <p:cTn id="34" fill="hold">
                            <p:stCondLst>
                              <p:cond delay="1000"/>
                            </p:stCondLst>
                            <p:childTnLst>
                              <p:par>
                                <p:cTn id="35" presetID="42" presetClass="path" presetSubtype="0" accel="50000" decel="50000" fill="hold" nodeType="afterEffect">
                                  <p:stCondLst>
                                    <p:cond delay="0"/>
                                  </p:stCondLst>
                                  <p:childTnLst>
                                    <p:animMotion origin="layout" path="M 8.33333E-7 4.81481E-6 L -0.0681 0.00069 " pathEditMode="relative" rAng="0" ptsTypes="AA">
                                      <p:cBhvr>
                                        <p:cTn id="36" dur="1000" fill="hold"/>
                                        <p:tgtEl>
                                          <p:spTgt spid="59"/>
                                        </p:tgtEl>
                                        <p:attrNameLst>
                                          <p:attrName>ppt_x</p:attrName>
                                          <p:attrName>ppt_y</p:attrName>
                                        </p:attrNameLst>
                                      </p:cBhvr>
                                      <p:rCtr x="-3411"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0" grpId="1" animBg="1"/>
      <p:bldP spid="51" grpId="0" animBg="1"/>
      <p:bldP spid="51"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should-be-persisted </a:t>
            </a:r>
            <a:r>
              <a:rPr lang="en-US" altLang="zh-CN" dirty="0" err="1"/>
              <a:t>RDDs</a:t>
            </a:r>
            <a:endParaRPr lang="zh-CN" altLang="en-US" dirty="0"/>
          </a:p>
        </p:txBody>
      </p:sp>
      <p:sp>
        <p:nvSpPr>
          <p:cNvPr id="3" name="内容占位符 2"/>
          <p:cNvSpPr>
            <a:spLocks noGrp="1"/>
          </p:cNvSpPr>
          <p:nvPr>
            <p:ph idx="1"/>
          </p:nvPr>
        </p:nvSpPr>
        <p:spPr/>
        <p:txBody>
          <a:bodyPr/>
          <a:lstStyle/>
          <a:p>
            <a:r>
              <a:rPr lang="en-US" altLang="zh-CN" b="0" dirty="0"/>
              <a:t>To avoid duplicated computation, we should persist an RDD if it is depended by multiple actions.</a:t>
            </a:r>
          </a:p>
          <a:p>
            <a:r>
              <a:rPr lang="en-US" altLang="zh-CN" b="0" dirty="0"/>
              <a:t>If an RDD cannot be reused by following actions, it should not be persisted.</a:t>
            </a:r>
            <a:endParaRPr lang="zh-CN" altLang="en-US" b="0" dirty="0"/>
          </a:p>
        </p:txBody>
      </p:sp>
      <p:sp>
        <p:nvSpPr>
          <p:cNvPr id="4" name="矩形 3">
            <a:extLst>
              <a:ext uri="{FF2B5EF4-FFF2-40B4-BE49-F238E27FC236}">
                <a16:creationId xmlns:a16="http://schemas.microsoft.com/office/drawing/2014/main" id="{06CC6617-F192-41B7-B9FF-EDBD728DEF4E}"/>
              </a:ext>
            </a:extLst>
          </p:cNvPr>
          <p:cNvSpPr/>
          <p:nvPr/>
        </p:nvSpPr>
        <p:spPr>
          <a:xfrm>
            <a:off x="6722627" y="5982193"/>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60DAD44-CC5C-406C-9B7B-823293DBA5D0}"/>
                  </a:ext>
                </a:extLst>
              </p:cNvPr>
              <p:cNvSpPr/>
              <p:nvPr/>
            </p:nvSpPr>
            <p:spPr>
              <a:xfrm>
                <a:off x="6961637" y="5566563"/>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 name="椭圆 4">
                <a:extLst>
                  <a:ext uri="{FF2B5EF4-FFF2-40B4-BE49-F238E27FC236}">
                    <a16:creationId xmlns:a16="http://schemas.microsoft.com/office/drawing/2014/main" id="{A60DAD44-CC5C-406C-9B7B-823293DBA5D0}"/>
                  </a:ext>
                </a:extLst>
              </p:cNvPr>
              <p:cNvSpPr>
                <a:spLocks noRot="1" noChangeAspect="1" noMove="1" noResize="1" noEditPoints="1" noAdjustHandles="1" noChangeArrowheads="1" noChangeShapeType="1" noTextEdit="1"/>
              </p:cNvSpPr>
              <p:nvPr/>
            </p:nvSpPr>
            <p:spPr>
              <a:xfrm>
                <a:off x="6961637" y="5566563"/>
                <a:ext cx="535807" cy="415630"/>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E76D48E-2854-4390-97BB-5D4224E9A974}"/>
              </a:ext>
            </a:extLst>
          </p:cNvPr>
          <p:cNvSpPr/>
          <p:nvPr/>
        </p:nvSpPr>
        <p:spPr>
          <a:xfrm>
            <a:off x="4167226" y="4684287"/>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AFF5CDF-51BF-43C1-8785-0693D12CEE0A}"/>
                  </a:ext>
                </a:extLst>
              </p:cNvPr>
              <p:cNvSpPr/>
              <p:nvPr/>
            </p:nvSpPr>
            <p:spPr>
              <a:xfrm>
                <a:off x="4357403" y="4238477"/>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357403" y="4238477"/>
                <a:ext cx="544019" cy="411713"/>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B89059A-13E6-45F8-B952-9F8AC280D2D6}"/>
                  </a:ext>
                </a:extLst>
              </p:cNvPr>
              <p:cNvSpPr/>
              <p:nvPr/>
            </p:nvSpPr>
            <p:spPr>
              <a:xfrm>
                <a:off x="5642307" y="5566564"/>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8" name="椭圆 7">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5642307" y="5566564"/>
                <a:ext cx="544019"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sp>
        <p:nvSpPr>
          <p:cNvPr id="29" name="矩形: 圆角 21">
            <a:extLst>
              <a:ext uri="{FF2B5EF4-FFF2-40B4-BE49-F238E27FC236}">
                <a16:creationId xmlns:a16="http://schemas.microsoft.com/office/drawing/2014/main" id="{6DB032EB-30BA-48D3-A807-ED9AEEF7F2C2}"/>
              </a:ext>
            </a:extLst>
          </p:cNvPr>
          <p:cNvSpPr/>
          <p:nvPr/>
        </p:nvSpPr>
        <p:spPr>
          <a:xfrm>
            <a:off x="4173785" y="289313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30" name="矩形: 圆角 23">
            <a:extLst>
              <a:ext uri="{FF2B5EF4-FFF2-40B4-BE49-F238E27FC236}">
                <a16:creationId xmlns:a16="http://schemas.microsoft.com/office/drawing/2014/main" id="{1EBBA5A1-5177-479F-B3D9-C1A12E7E1BDE}"/>
              </a:ext>
            </a:extLst>
          </p:cNvPr>
          <p:cNvSpPr/>
          <p:nvPr/>
        </p:nvSpPr>
        <p:spPr>
          <a:xfrm>
            <a:off x="4173786" y="3565760"/>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31" name="连接符: 曲线 25">
            <a:extLst>
              <a:ext uri="{FF2B5EF4-FFF2-40B4-BE49-F238E27FC236}">
                <a16:creationId xmlns:a16="http://schemas.microsoft.com/office/drawing/2014/main" id="{F60BAC4A-082A-4887-B746-60029998ED6B}"/>
              </a:ext>
            </a:extLst>
          </p:cNvPr>
          <p:cNvCxnSpPr>
            <a:cxnSpLocks/>
            <a:stCxn id="29" idx="2"/>
            <a:endCxn id="30" idx="0"/>
          </p:cNvCxnSpPr>
          <p:nvPr/>
        </p:nvCxnSpPr>
        <p:spPr>
          <a:xfrm rot="16200000" flipH="1">
            <a:off x="4448156" y="3391321"/>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p:cNvCxnSpPr>
            <a:cxnSpLocks/>
            <a:stCxn id="30" idx="2"/>
          </p:cNvCxnSpPr>
          <p:nvPr/>
        </p:nvCxnSpPr>
        <p:spPr bwMode="auto">
          <a:xfrm flipH="1">
            <a:off x="4622592" y="3889512"/>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33" name="矩形: 圆角 22">
            <a:extLst>
              <a:ext uri="{FF2B5EF4-FFF2-40B4-BE49-F238E27FC236}">
                <a16:creationId xmlns:a16="http://schemas.microsoft.com/office/drawing/2014/main" id="{C05E3ECA-3CFA-4D52-AB06-F9FA6A633E42}"/>
              </a:ext>
            </a:extLst>
          </p:cNvPr>
          <p:cNvSpPr/>
          <p:nvPr/>
        </p:nvSpPr>
        <p:spPr>
          <a:xfrm>
            <a:off x="5464122" y="4245435"/>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34" name="矩形: 圆角 22">
            <a:extLst>
              <a:ext uri="{FF2B5EF4-FFF2-40B4-BE49-F238E27FC236}">
                <a16:creationId xmlns:a16="http://schemas.microsoft.com/office/drawing/2014/main" id="{C05E3ECA-3CFA-4D52-AB06-F9FA6A633E42}"/>
              </a:ext>
            </a:extLst>
          </p:cNvPr>
          <p:cNvSpPr/>
          <p:nvPr/>
        </p:nvSpPr>
        <p:spPr>
          <a:xfrm>
            <a:off x="5463359" y="4918061"/>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35" name="连接符: 曲线 25">
            <a:extLst>
              <a:ext uri="{FF2B5EF4-FFF2-40B4-BE49-F238E27FC236}">
                <a16:creationId xmlns:a16="http://schemas.microsoft.com/office/drawing/2014/main" id="{F60BAC4A-082A-4887-B746-60029998ED6B}"/>
              </a:ext>
            </a:extLst>
          </p:cNvPr>
          <p:cNvCxnSpPr>
            <a:cxnSpLocks/>
            <a:stCxn id="33" idx="2"/>
            <a:endCxn id="34" idx="0"/>
          </p:cNvCxnSpPr>
          <p:nvPr/>
        </p:nvCxnSpPr>
        <p:spPr>
          <a:xfrm rot="5400000">
            <a:off x="5738112" y="4743243"/>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27">
            <a:extLst>
              <a:ext uri="{FF2B5EF4-FFF2-40B4-BE49-F238E27FC236}">
                <a16:creationId xmlns:a16="http://schemas.microsoft.com/office/drawing/2014/main" id="{0CDADCAC-9FA0-4D42-BCB3-FD90AB353A5E}"/>
              </a:ext>
            </a:extLst>
          </p:cNvPr>
          <p:cNvCxnSpPr>
            <a:cxnSpLocks/>
            <a:stCxn id="34" idx="2"/>
          </p:cNvCxnSpPr>
          <p:nvPr/>
        </p:nvCxnSpPr>
        <p:spPr>
          <a:xfrm rot="5400000">
            <a:off x="5749792" y="5404188"/>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0" name="曲线连接符 9"/>
          <p:cNvCxnSpPr>
            <a:cxnSpLocks/>
            <a:stCxn id="30" idx="2"/>
            <a:endCxn id="33" idx="0"/>
          </p:cNvCxnSpPr>
          <p:nvPr/>
        </p:nvCxnSpPr>
        <p:spPr bwMode="auto">
          <a:xfrm rot="16200000" flipH="1">
            <a:off x="5089801" y="3422305"/>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49" name="曲线连接符 48"/>
          <p:cNvCxnSpPr>
            <a:cxnSpLocks/>
            <a:stCxn id="34" idx="2"/>
            <a:endCxn id="5" idx="0"/>
          </p:cNvCxnSpPr>
          <p:nvPr/>
        </p:nvCxnSpPr>
        <p:spPr bwMode="auto">
          <a:xfrm rot="16200000" flipH="1">
            <a:off x="6408479" y="4745501"/>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3" name="六边形 22">
            <a:extLst>
              <a:ext uri="{FF2B5EF4-FFF2-40B4-BE49-F238E27FC236}">
                <a16:creationId xmlns:a16="http://schemas.microsoft.com/office/drawing/2014/main" id="{CD35E26F-FAAE-4DF7-A19F-B2A10D8AB4A9}"/>
              </a:ext>
            </a:extLst>
          </p:cNvPr>
          <p:cNvSpPr/>
          <p:nvPr/>
        </p:nvSpPr>
        <p:spPr>
          <a:xfrm>
            <a:off x="4034298" y="3443506"/>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24" name="矩形 23">
            <a:extLst>
              <a:ext uri="{FF2B5EF4-FFF2-40B4-BE49-F238E27FC236}">
                <a16:creationId xmlns:a16="http://schemas.microsoft.com/office/drawing/2014/main" id="{CFF630A8-3DDF-43C8-8EAE-5A5C3C474C1F}"/>
              </a:ext>
            </a:extLst>
          </p:cNvPr>
          <p:cNvSpPr/>
          <p:nvPr/>
        </p:nvSpPr>
        <p:spPr>
          <a:xfrm>
            <a:off x="5463359" y="6003479"/>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02D3A351-36E5-4097-BD79-2998822781C0}" type="slidenum">
              <a:rPr lang="zh-CN" altLang="en-US" smtClean="0"/>
              <a:t>42</a:t>
            </a:fld>
            <a:endParaRPr lang="zh-CN" altLang="en-US"/>
          </a:p>
        </p:txBody>
      </p:sp>
      <p:sp>
        <p:nvSpPr>
          <p:cNvPr id="27" name="圆角矩形 35">
            <a:extLst>
              <a:ext uri="{FF2B5EF4-FFF2-40B4-BE49-F238E27FC236}">
                <a16:creationId xmlns:a16="http://schemas.microsoft.com/office/drawing/2014/main" id="{A212D72A-A7A1-41E1-8A14-210783689597}"/>
              </a:ext>
            </a:extLst>
          </p:cNvPr>
          <p:cNvSpPr/>
          <p:nvPr/>
        </p:nvSpPr>
        <p:spPr bwMode="auto">
          <a:xfrm>
            <a:off x="4109491" y="4151042"/>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8" name="圆角矩形 35">
            <a:extLst>
              <a:ext uri="{FF2B5EF4-FFF2-40B4-BE49-F238E27FC236}">
                <a16:creationId xmlns:a16="http://schemas.microsoft.com/office/drawing/2014/main" id="{784AFE4E-D85E-4CF8-AE99-7FCD48EF4430}"/>
              </a:ext>
            </a:extLst>
          </p:cNvPr>
          <p:cNvSpPr/>
          <p:nvPr/>
        </p:nvSpPr>
        <p:spPr bwMode="auto">
          <a:xfrm>
            <a:off x="5410404" y="5501349"/>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6" name="任意多边形 15"/>
          <p:cNvSpPr/>
          <p:nvPr/>
        </p:nvSpPr>
        <p:spPr bwMode="auto">
          <a:xfrm>
            <a:off x="3931026" y="3737277"/>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1" name="任意多边形 20"/>
          <p:cNvSpPr/>
          <p:nvPr/>
        </p:nvSpPr>
        <p:spPr bwMode="auto">
          <a:xfrm>
            <a:off x="5086784" y="3766460"/>
            <a:ext cx="1493238" cy="2013626"/>
          </a:xfrm>
          <a:custGeom>
            <a:avLst/>
            <a:gdLst>
              <a:gd name="connsiteX0" fmla="*/ 1089497 w 1493238"/>
              <a:gd name="connsiteY0" fmla="*/ 2013626 h 2013626"/>
              <a:gd name="connsiteX1" fmla="*/ 1332689 w 1493238"/>
              <a:gd name="connsiteY1" fmla="*/ 1828800 h 2013626"/>
              <a:gd name="connsiteX2" fmla="*/ 1478604 w 1493238"/>
              <a:gd name="connsiteY2" fmla="*/ 1332690 h 2013626"/>
              <a:gd name="connsiteX3" fmla="*/ 1439693 w 1493238"/>
              <a:gd name="connsiteY3" fmla="*/ 564204 h 2013626"/>
              <a:gd name="connsiteX4" fmla="*/ 1050587 w 1493238"/>
              <a:gd name="connsiteY4" fmla="*/ 252919 h 2013626"/>
              <a:gd name="connsiteX5" fmla="*/ 389106 w 1493238"/>
              <a:gd name="connsiteY5" fmla="*/ 136187 h 2013626"/>
              <a:gd name="connsiteX6" fmla="*/ 0 w 1493238"/>
              <a:gd name="connsiteY6" fmla="*/ 0 h 201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238" h="2013626">
                <a:moveTo>
                  <a:pt x="1089497" y="2013626"/>
                </a:moveTo>
                <a:cubicBezTo>
                  <a:pt x="1178667" y="1977957"/>
                  <a:pt x="1267838" y="1942289"/>
                  <a:pt x="1332689" y="1828800"/>
                </a:cubicBezTo>
                <a:cubicBezTo>
                  <a:pt x="1397540" y="1715311"/>
                  <a:pt x="1460770" y="1543456"/>
                  <a:pt x="1478604" y="1332690"/>
                </a:cubicBezTo>
                <a:cubicBezTo>
                  <a:pt x="1496438" y="1121924"/>
                  <a:pt x="1511029" y="744166"/>
                  <a:pt x="1439693" y="564204"/>
                </a:cubicBezTo>
                <a:cubicBezTo>
                  <a:pt x="1368357" y="384242"/>
                  <a:pt x="1225685" y="324255"/>
                  <a:pt x="1050587" y="252919"/>
                </a:cubicBezTo>
                <a:cubicBezTo>
                  <a:pt x="875489" y="181583"/>
                  <a:pt x="564204" y="178340"/>
                  <a:pt x="389106" y="136187"/>
                </a:cubicBezTo>
                <a:cubicBezTo>
                  <a:pt x="214008" y="94034"/>
                  <a:pt x="107004" y="47017"/>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8" name="任意多边形 37"/>
          <p:cNvSpPr/>
          <p:nvPr/>
        </p:nvSpPr>
        <p:spPr bwMode="auto">
          <a:xfrm>
            <a:off x="3931026" y="3048000"/>
            <a:ext cx="501378" cy="1389669"/>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9" name="任意多边形 38"/>
          <p:cNvSpPr/>
          <p:nvPr/>
        </p:nvSpPr>
        <p:spPr bwMode="auto">
          <a:xfrm>
            <a:off x="5091598" y="3048000"/>
            <a:ext cx="1488424" cy="2732086"/>
          </a:xfrm>
          <a:custGeom>
            <a:avLst/>
            <a:gdLst>
              <a:gd name="connsiteX0" fmla="*/ 1089497 w 1493238"/>
              <a:gd name="connsiteY0" fmla="*/ 2013626 h 2013626"/>
              <a:gd name="connsiteX1" fmla="*/ 1332689 w 1493238"/>
              <a:gd name="connsiteY1" fmla="*/ 1828800 h 2013626"/>
              <a:gd name="connsiteX2" fmla="*/ 1478604 w 1493238"/>
              <a:gd name="connsiteY2" fmla="*/ 1332690 h 2013626"/>
              <a:gd name="connsiteX3" fmla="*/ 1439693 w 1493238"/>
              <a:gd name="connsiteY3" fmla="*/ 564204 h 2013626"/>
              <a:gd name="connsiteX4" fmla="*/ 1050587 w 1493238"/>
              <a:gd name="connsiteY4" fmla="*/ 252919 h 2013626"/>
              <a:gd name="connsiteX5" fmla="*/ 389106 w 1493238"/>
              <a:gd name="connsiteY5" fmla="*/ 136187 h 2013626"/>
              <a:gd name="connsiteX6" fmla="*/ 0 w 1493238"/>
              <a:gd name="connsiteY6" fmla="*/ 0 h 201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238" h="2013626">
                <a:moveTo>
                  <a:pt x="1089497" y="2013626"/>
                </a:moveTo>
                <a:cubicBezTo>
                  <a:pt x="1178667" y="1977957"/>
                  <a:pt x="1267838" y="1942289"/>
                  <a:pt x="1332689" y="1828800"/>
                </a:cubicBezTo>
                <a:cubicBezTo>
                  <a:pt x="1397540" y="1715311"/>
                  <a:pt x="1460770" y="1543456"/>
                  <a:pt x="1478604" y="1332690"/>
                </a:cubicBezTo>
                <a:cubicBezTo>
                  <a:pt x="1496438" y="1121924"/>
                  <a:pt x="1511029" y="744166"/>
                  <a:pt x="1439693" y="564204"/>
                </a:cubicBezTo>
                <a:cubicBezTo>
                  <a:pt x="1368357" y="384242"/>
                  <a:pt x="1225685" y="324255"/>
                  <a:pt x="1050587" y="252919"/>
                </a:cubicBezTo>
                <a:cubicBezTo>
                  <a:pt x="875489" y="181583"/>
                  <a:pt x="564204" y="178340"/>
                  <a:pt x="389106" y="136187"/>
                </a:cubicBezTo>
                <a:cubicBezTo>
                  <a:pt x="214008" y="94034"/>
                  <a:pt x="107004" y="47017"/>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0" name="六边形 39">
            <a:extLst>
              <a:ext uri="{FF2B5EF4-FFF2-40B4-BE49-F238E27FC236}">
                <a16:creationId xmlns:a16="http://schemas.microsoft.com/office/drawing/2014/main" id="{2418943E-5539-4E2F-AEAA-C881927906EA}"/>
              </a:ext>
            </a:extLst>
          </p:cNvPr>
          <p:cNvSpPr/>
          <p:nvPr/>
        </p:nvSpPr>
        <p:spPr>
          <a:xfrm>
            <a:off x="4073404" y="279674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1" name="对话气泡: 圆角矩形 39">
            <a:extLst>
              <a:ext uri="{FF2B5EF4-FFF2-40B4-BE49-F238E27FC236}">
                <a16:creationId xmlns:a16="http://schemas.microsoft.com/office/drawing/2014/main" id="{297B1264-468F-421A-9151-E7C5ED31C548}"/>
              </a:ext>
            </a:extLst>
          </p:cNvPr>
          <p:cNvSpPr/>
          <p:nvPr/>
        </p:nvSpPr>
        <p:spPr bwMode="auto">
          <a:xfrm>
            <a:off x="3087676" y="2625366"/>
            <a:ext cx="721039" cy="408623"/>
          </a:xfrm>
          <a:prstGeom prst="wedgeRoundRectCallout">
            <a:avLst>
              <a:gd name="adj1" fmla="val 80770"/>
              <a:gd name="adj2" fmla="val 21789"/>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No!</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42" name="圆角矩形 35">
            <a:extLst>
              <a:ext uri="{FF2B5EF4-FFF2-40B4-BE49-F238E27FC236}">
                <a16:creationId xmlns:a16="http://schemas.microsoft.com/office/drawing/2014/main" id="{A212D72A-A7A1-41E1-8A14-210783689597}"/>
              </a:ext>
            </a:extLst>
          </p:cNvPr>
          <p:cNvSpPr/>
          <p:nvPr/>
        </p:nvSpPr>
        <p:spPr bwMode="auto">
          <a:xfrm>
            <a:off x="6705481" y="5501348"/>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3" name="六边形 42">
            <a:extLst>
              <a:ext uri="{FF2B5EF4-FFF2-40B4-BE49-F238E27FC236}">
                <a16:creationId xmlns:a16="http://schemas.microsoft.com/office/drawing/2014/main" id="{FFB7B473-99C6-4693-A57C-06BEFFE75F2E}"/>
              </a:ext>
            </a:extLst>
          </p:cNvPr>
          <p:cNvSpPr/>
          <p:nvPr/>
        </p:nvSpPr>
        <p:spPr>
          <a:xfrm>
            <a:off x="5325413" y="485271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4" name="任意多边形 43">
            <a:extLst>
              <a:ext uri="{FF2B5EF4-FFF2-40B4-BE49-F238E27FC236}">
                <a16:creationId xmlns:a16="http://schemas.microsoft.com/office/drawing/2014/main" id="{3D37482C-F67F-4825-A1D5-395722782EDC}"/>
              </a:ext>
            </a:extLst>
          </p:cNvPr>
          <p:cNvSpPr/>
          <p:nvPr/>
        </p:nvSpPr>
        <p:spPr bwMode="auto">
          <a:xfrm>
            <a:off x="5246004" y="5138789"/>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5" name="任意多边形 2">
            <a:extLst>
              <a:ext uri="{FF2B5EF4-FFF2-40B4-BE49-F238E27FC236}">
                <a16:creationId xmlns:a16="http://schemas.microsoft.com/office/drawing/2014/main" id="{4DC8A271-3090-44A3-8E12-36299E9330E9}"/>
              </a:ext>
            </a:extLst>
          </p:cNvPr>
          <p:cNvSpPr/>
          <p:nvPr/>
        </p:nvSpPr>
        <p:spPr bwMode="auto">
          <a:xfrm>
            <a:off x="6377940" y="5142447"/>
            <a:ext cx="1213074" cy="662940"/>
          </a:xfrm>
          <a:custGeom>
            <a:avLst/>
            <a:gdLst>
              <a:gd name="connsiteX0" fmla="*/ 1127760 w 1213074"/>
              <a:gd name="connsiteY0" fmla="*/ 662940 h 662940"/>
              <a:gd name="connsiteX1" fmla="*/ 1211580 w 1213074"/>
              <a:gd name="connsiteY1" fmla="*/ 510540 h 662940"/>
              <a:gd name="connsiteX2" fmla="*/ 1173480 w 1213074"/>
              <a:gd name="connsiteY2" fmla="*/ 381000 h 662940"/>
              <a:gd name="connsiteX3" fmla="*/ 1074420 w 1213074"/>
              <a:gd name="connsiteY3" fmla="*/ 266700 h 662940"/>
              <a:gd name="connsiteX4" fmla="*/ 822960 w 1213074"/>
              <a:gd name="connsiteY4" fmla="*/ 144780 h 662940"/>
              <a:gd name="connsiteX5" fmla="*/ 266700 w 1213074"/>
              <a:gd name="connsiteY5" fmla="*/ 76200 h 662940"/>
              <a:gd name="connsiteX6" fmla="*/ 0 w 1213074"/>
              <a:gd name="connsiteY6" fmla="*/ 0 h 66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074" h="662940">
                <a:moveTo>
                  <a:pt x="1127760" y="662940"/>
                </a:moveTo>
                <a:cubicBezTo>
                  <a:pt x="1165860" y="610235"/>
                  <a:pt x="1203960" y="557530"/>
                  <a:pt x="1211580" y="510540"/>
                </a:cubicBezTo>
                <a:cubicBezTo>
                  <a:pt x="1219200" y="463550"/>
                  <a:pt x="1196340" y="421640"/>
                  <a:pt x="1173480" y="381000"/>
                </a:cubicBezTo>
                <a:cubicBezTo>
                  <a:pt x="1150620" y="340360"/>
                  <a:pt x="1132840" y="306070"/>
                  <a:pt x="1074420" y="266700"/>
                </a:cubicBezTo>
                <a:cubicBezTo>
                  <a:pt x="1016000" y="227330"/>
                  <a:pt x="957580" y="176530"/>
                  <a:pt x="822960" y="144780"/>
                </a:cubicBezTo>
                <a:cubicBezTo>
                  <a:pt x="688340" y="113030"/>
                  <a:pt x="403860" y="100330"/>
                  <a:pt x="266700" y="76200"/>
                </a:cubicBezTo>
                <a:cubicBezTo>
                  <a:pt x="129540" y="52070"/>
                  <a:pt x="64770" y="26035"/>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6" name="六边形 45">
            <a:extLst>
              <a:ext uri="{FF2B5EF4-FFF2-40B4-BE49-F238E27FC236}">
                <a16:creationId xmlns:a16="http://schemas.microsoft.com/office/drawing/2014/main" id="{35D460D8-D697-4522-8E8A-6F199F8884FD}"/>
              </a:ext>
            </a:extLst>
          </p:cNvPr>
          <p:cNvSpPr/>
          <p:nvPr/>
        </p:nvSpPr>
        <p:spPr>
          <a:xfrm>
            <a:off x="5350228" y="419057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7" name="对话气泡: 圆角矩形 39">
            <a:extLst>
              <a:ext uri="{FF2B5EF4-FFF2-40B4-BE49-F238E27FC236}">
                <a16:creationId xmlns:a16="http://schemas.microsoft.com/office/drawing/2014/main" id="{7D475D00-2F4C-4F41-8836-A3F2362403AF}"/>
              </a:ext>
            </a:extLst>
          </p:cNvPr>
          <p:cNvSpPr/>
          <p:nvPr/>
        </p:nvSpPr>
        <p:spPr bwMode="auto">
          <a:xfrm>
            <a:off x="6614874" y="4116273"/>
            <a:ext cx="721039" cy="408623"/>
          </a:xfrm>
          <a:prstGeom prst="wedgeRoundRectCallout">
            <a:avLst>
              <a:gd name="adj1" fmla="val -85404"/>
              <a:gd name="adj2" fmla="val 3784"/>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itchFamily="34" charset="0"/>
                <a:ea typeface="楷体_GB2312" pitchFamily="49" charset="-122"/>
              </a:rPr>
              <a:t>No!</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52747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ipe(down)">
                                      <p:cBhvr>
                                        <p:cTn id="13" dur="500"/>
                                        <p:tgtEl>
                                          <p:spTgt spid="1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childTnLst>
                          </p:cTn>
                        </p:par>
                        <p:par>
                          <p:cTn id="17" fill="hold">
                            <p:stCondLst>
                              <p:cond delay="500"/>
                            </p:stCondLst>
                            <p:childTnLst>
                              <p:par>
                                <p:cTn id="18" presetID="1" presetClass="entr" presetSubtype="0"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1" nodeType="clickEffect">
                                  <p:stCondLst>
                                    <p:cond delay="0"/>
                                  </p:stCondLst>
                                  <p:childTnLst>
                                    <p:set>
                                      <p:cBhvr>
                                        <p:cTn id="23" dur="1" fill="hold">
                                          <p:stCondLst>
                                            <p:cond delay="0"/>
                                          </p:stCondLst>
                                        </p:cTn>
                                        <p:tgtEl>
                                          <p:spTgt spid="16"/>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21"/>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childTnLst>
                                </p:cTn>
                              </p:par>
                              <p:par>
                                <p:cTn id="30" presetID="22" presetClass="entr" presetSubtype="4"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down)">
                                      <p:cBhvr>
                                        <p:cTn id="35" dur="500"/>
                                        <p:tgtEl>
                                          <p:spTgt spid="39"/>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par>
                          <p:cTn id="39" fill="hold">
                            <p:stCondLst>
                              <p:cond delay="500"/>
                            </p:stCondLst>
                            <p:childTnLst>
                              <p:par>
                                <p:cTn id="40" presetID="1" presetClass="entr" presetSubtype="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2"/>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40"/>
                                        </p:tgtEl>
                                        <p:attrNameLst>
                                          <p:attrName>style.visibility</p:attrName>
                                        </p:attrNameLst>
                                      </p:cBhvr>
                                      <p:to>
                                        <p:strVal val="hidden"/>
                                      </p:to>
                                    </p:set>
                                  </p:childTnLst>
                                </p:cTn>
                              </p:par>
                              <p:par>
                                <p:cTn id="48" presetID="1" presetClass="exit" presetSubtype="0" fill="hold" grpId="1" nodeType="withEffect">
                                  <p:stCondLst>
                                    <p:cond delay="0"/>
                                  </p:stCondLst>
                                  <p:childTnLst>
                                    <p:set>
                                      <p:cBhvr>
                                        <p:cTn id="49" dur="1" fill="hold">
                                          <p:stCondLst>
                                            <p:cond delay="0"/>
                                          </p:stCondLst>
                                        </p:cTn>
                                        <p:tgtEl>
                                          <p:spTgt spid="41"/>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27"/>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8"/>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39"/>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wipe(down)">
                                      <p:cBhvr>
                                        <p:cTn id="60" dur="500"/>
                                        <p:tgtEl>
                                          <p:spTgt spid="44"/>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wipe(down)">
                                      <p:cBhvr>
                                        <p:cTn id="63" dur="500"/>
                                        <p:tgtEl>
                                          <p:spTgt spid="45"/>
                                        </p:tgtEl>
                                      </p:cBhvr>
                                    </p:animEffect>
                                  </p:childTnLst>
                                </p:cTn>
                              </p:par>
                            </p:childTnLst>
                          </p:cTn>
                        </p:par>
                        <p:par>
                          <p:cTn id="64" fill="hold">
                            <p:stCondLst>
                              <p:cond delay="500"/>
                            </p:stCondLst>
                            <p:childTnLst>
                              <p:par>
                                <p:cTn id="65" presetID="1" presetClass="entr" presetSubtype="0" fill="hold" grpId="0" nodeType="after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P spid="27" grpId="1" animBg="1"/>
      <p:bldP spid="28" grpId="0" animBg="1"/>
      <p:bldP spid="16" grpId="0" animBg="1"/>
      <p:bldP spid="16" grpId="1" animBg="1"/>
      <p:bldP spid="21" grpId="0" animBg="1"/>
      <p:bldP spid="21" grpId="1" animBg="1"/>
      <p:bldP spid="38" grpId="0" animBg="1"/>
      <p:bldP spid="38" grpId="1" animBg="1"/>
      <p:bldP spid="39" grpId="0" animBg="1"/>
      <p:bldP spid="39" grpId="1" animBg="1"/>
      <p:bldP spid="40" grpId="0" animBg="1"/>
      <p:bldP spid="40" grpId="1" animBg="1"/>
      <p:bldP spid="41" grpId="0" animBg="1"/>
      <p:bldP spid="41" grpId="1" animBg="1"/>
      <p:bldP spid="42" grpId="0" animBg="1"/>
      <p:bldP spid="43" grpId="0" animBg="1"/>
      <p:bldP spid="44" grpId="0" animBg="1"/>
      <p:bldP spid="45" grpId="0" animBg="1"/>
      <p:bldP spid="46" grpId="0" animBg="1"/>
      <p:bldP spid="4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persist locations</a:t>
            </a:r>
            <a:endParaRPr lang="zh-CN" altLang="en-US" dirty="0"/>
          </a:p>
        </p:txBody>
      </p:sp>
      <p:cxnSp>
        <p:nvCxnSpPr>
          <p:cNvPr id="39" name="直接箭头连接符 38">
            <a:extLst>
              <a:ext uri="{FF2B5EF4-FFF2-40B4-BE49-F238E27FC236}">
                <a16:creationId xmlns:a16="http://schemas.microsoft.com/office/drawing/2014/main" id="{5EDE510E-E79E-4BC1-B74B-26D80C102032}"/>
              </a:ext>
            </a:extLst>
          </p:cNvPr>
          <p:cNvCxnSpPr/>
          <p:nvPr/>
        </p:nvCxnSpPr>
        <p:spPr>
          <a:xfrm>
            <a:off x="1771553" y="5981725"/>
            <a:ext cx="1727999" cy="1182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 name="内容占位符 2"/>
          <p:cNvSpPr>
            <a:spLocks noGrp="1"/>
          </p:cNvSpPr>
          <p:nvPr>
            <p:ph idx="1"/>
          </p:nvPr>
        </p:nvSpPr>
        <p:spPr/>
        <p:txBody>
          <a:bodyPr/>
          <a:lstStyle/>
          <a:p>
            <a:r>
              <a:rPr lang="en-US" altLang="zh-CN" b="0" dirty="0"/>
              <a:t>The RDD should be </a:t>
            </a:r>
            <a:r>
              <a:rPr lang="en-US" altLang="zh-CN" b="0" dirty="0">
                <a:solidFill>
                  <a:srgbClr val="FF0000"/>
                </a:solidFill>
              </a:rPr>
              <a:t>persisted</a:t>
            </a:r>
            <a:r>
              <a:rPr lang="en-US" altLang="zh-CN" b="0" dirty="0"/>
              <a:t> right before the first action to use it.</a:t>
            </a:r>
            <a:endParaRPr lang="zh-CN" altLang="en-US" b="0" dirty="0"/>
          </a:p>
          <a:p>
            <a:endParaRPr lang="zh-CN" altLang="en-US" b="0" dirty="0"/>
          </a:p>
        </p:txBody>
      </p:sp>
      <p:sp>
        <p:nvSpPr>
          <p:cNvPr id="4" name="矩形 3">
            <a:extLst>
              <a:ext uri="{FF2B5EF4-FFF2-40B4-BE49-F238E27FC236}">
                <a16:creationId xmlns:a16="http://schemas.microsoft.com/office/drawing/2014/main" id="{06CC6617-F192-41B7-B9FF-EDBD728DEF4E}"/>
              </a:ext>
            </a:extLst>
          </p:cNvPr>
          <p:cNvSpPr/>
          <p:nvPr/>
        </p:nvSpPr>
        <p:spPr>
          <a:xfrm>
            <a:off x="6733137" y="515348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60DAD44-CC5C-406C-9B7B-823293DBA5D0}"/>
                  </a:ext>
                </a:extLst>
              </p:cNvPr>
              <p:cNvSpPr/>
              <p:nvPr/>
            </p:nvSpPr>
            <p:spPr>
              <a:xfrm>
                <a:off x="6972147" y="473785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 name="椭圆 4">
                <a:extLst>
                  <a:ext uri="{FF2B5EF4-FFF2-40B4-BE49-F238E27FC236}">
                    <a16:creationId xmlns:a16="http://schemas.microsoft.com/office/drawing/2014/main" id="{A60DAD44-CC5C-406C-9B7B-823293DBA5D0}"/>
                  </a:ext>
                </a:extLst>
              </p:cNvPr>
              <p:cNvSpPr>
                <a:spLocks noRot="1" noChangeAspect="1" noMove="1" noResize="1" noEditPoints="1" noAdjustHandles="1" noChangeArrowheads="1" noChangeShapeType="1" noTextEdit="1"/>
              </p:cNvSpPr>
              <p:nvPr/>
            </p:nvSpPr>
            <p:spPr>
              <a:xfrm>
                <a:off x="6972147" y="4737856"/>
                <a:ext cx="535807" cy="415630"/>
              </a:xfrm>
              <a:prstGeom prst="ellipse">
                <a:avLst/>
              </a:prstGeom>
              <a:blipFill>
                <a:blip r:embed="rId3"/>
                <a:stretch>
                  <a:fillRect/>
                </a:stretch>
              </a:blipFill>
              <a:ln w="19050">
                <a:solidFill>
                  <a:schemeClr val="tx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E76D48E-2854-4390-97BB-5D4224E9A974}"/>
              </a:ext>
            </a:extLst>
          </p:cNvPr>
          <p:cNvSpPr/>
          <p:nvPr/>
        </p:nvSpPr>
        <p:spPr>
          <a:xfrm>
            <a:off x="4177736" y="385558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AFF5CDF-51BF-43C1-8785-0693D12CEE0A}"/>
                  </a:ext>
                </a:extLst>
              </p:cNvPr>
              <p:cNvSpPr/>
              <p:nvPr/>
            </p:nvSpPr>
            <p:spPr>
              <a:xfrm>
                <a:off x="4367913" y="3409770"/>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4367913" y="3409770"/>
                <a:ext cx="544019" cy="411713"/>
              </a:xfrm>
              <a:prstGeom prst="ellipse">
                <a:avLst/>
              </a:prstGeom>
              <a:blipFill>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8" name="椭圆 7">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a:blip r:embed="rId5"/>
                <a:stretch>
                  <a:fillRect/>
                </a:stretch>
              </a:blipFill>
              <a:ln w="19050">
                <a:solidFill>
                  <a:schemeClr val="tx1"/>
                </a:solidFill>
              </a:ln>
            </p:spPr>
            <p:txBody>
              <a:bodyPr/>
              <a:lstStyle/>
              <a:p>
                <a:r>
                  <a:rPr lang="zh-CN" altLang="en-US">
                    <a:noFill/>
                  </a:rPr>
                  <a:t> </a:t>
                </a:r>
              </a:p>
            </p:txBody>
          </p:sp>
        </mc:Fallback>
      </mc:AlternateContent>
      <p:sp>
        <p:nvSpPr>
          <p:cNvPr id="10" name="矩形: 圆角 21">
            <a:extLst>
              <a:ext uri="{FF2B5EF4-FFF2-40B4-BE49-F238E27FC236}">
                <a16:creationId xmlns:a16="http://schemas.microsoft.com/office/drawing/2014/main" id="{6DB032EB-30BA-48D3-A807-ED9AEEF7F2C2}"/>
              </a:ext>
            </a:extLst>
          </p:cNvPr>
          <p:cNvSpPr/>
          <p:nvPr/>
        </p:nvSpPr>
        <p:spPr>
          <a:xfrm>
            <a:off x="4184295"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1" name="矩形: 圆角 23">
            <a:extLst>
              <a:ext uri="{FF2B5EF4-FFF2-40B4-BE49-F238E27FC236}">
                <a16:creationId xmlns:a16="http://schemas.microsoft.com/office/drawing/2014/main" id="{1EBBA5A1-5177-479F-B3D9-C1A12E7E1BDE}"/>
              </a:ext>
            </a:extLst>
          </p:cNvPr>
          <p:cNvSpPr/>
          <p:nvPr/>
        </p:nvSpPr>
        <p:spPr>
          <a:xfrm>
            <a:off x="4184296"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2" name="连接符: 曲线 25">
            <a:extLst>
              <a:ext uri="{FF2B5EF4-FFF2-40B4-BE49-F238E27FC236}">
                <a16:creationId xmlns:a16="http://schemas.microsoft.com/office/drawing/2014/main" id="{F60BAC4A-082A-4887-B746-60029998ED6B}"/>
              </a:ext>
            </a:extLst>
          </p:cNvPr>
          <p:cNvCxnSpPr>
            <a:cxnSpLocks/>
            <a:stCxn id="10" idx="2"/>
            <a:endCxn id="11" idx="0"/>
          </p:cNvCxnSpPr>
          <p:nvPr/>
        </p:nvCxnSpPr>
        <p:spPr>
          <a:xfrm rot="16200000" flipH="1">
            <a:off x="4458666"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11" idx="2"/>
          </p:cNvCxnSpPr>
          <p:nvPr/>
        </p:nvCxnSpPr>
        <p:spPr bwMode="auto">
          <a:xfrm flipH="1">
            <a:off x="4633102" y="3060805"/>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5"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6" name="连接符: 曲线 25">
            <a:extLst>
              <a:ext uri="{FF2B5EF4-FFF2-40B4-BE49-F238E27FC236}">
                <a16:creationId xmlns:a16="http://schemas.microsoft.com/office/drawing/2014/main" id="{F60BAC4A-082A-4887-B746-60029998ED6B}"/>
              </a:ext>
            </a:extLst>
          </p:cNvPr>
          <p:cNvCxnSpPr>
            <a:cxnSpLocks/>
            <a:stCxn id="14" idx="2"/>
            <a:endCxn id="15"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连接符: 曲线 27">
            <a:extLst>
              <a:ext uri="{FF2B5EF4-FFF2-40B4-BE49-F238E27FC236}">
                <a16:creationId xmlns:a16="http://schemas.microsoft.com/office/drawing/2014/main" id="{0CDADCAC-9FA0-4D42-BCB3-FD90AB353A5E}"/>
              </a:ext>
            </a:extLst>
          </p:cNvPr>
          <p:cNvCxnSpPr>
            <a:cxnSpLocks/>
            <a:stCxn id="15"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曲线连接符 17"/>
          <p:cNvCxnSpPr>
            <a:stCxn id="11" idx="2"/>
            <a:endCxn id="14" idx="0"/>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曲线连接符 18"/>
          <p:cNvCxnSpPr>
            <a:stCxn id="15" idx="2"/>
            <a:endCxn id="5" idx="0"/>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25" name="椭圆 24">
                <a:extLst>
                  <a:ext uri="{FF2B5EF4-FFF2-40B4-BE49-F238E27FC236}">
                    <a16:creationId xmlns:a16="http://schemas.microsoft.com/office/drawing/2014/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a:blip r:embed="rId6"/>
                <a:stretch>
                  <a:fillRect/>
                </a:stretch>
              </a:blipFill>
              <a:ln w="19050">
                <a:solidFill>
                  <a:schemeClr val="tx1"/>
                </a:solidFill>
              </a:ln>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a16="http://schemas.microsoft.com/office/drawing/2014/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8" name="椭圆 27">
                <a:extLst>
                  <a:ext uri="{FF2B5EF4-FFF2-40B4-BE49-F238E27FC236}">
                    <a16:creationId xmlns:a16="http://schemas.microsoft.com/office/drawing/2014/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a:blip r:embed="rId8"/>
                <a:stretch>
                  <a:fillRect/>
                </a:stretch>
              </a:blipFill>
              <a:ln w="19050">
                <a:solidFill>
                  <a:schemeClr val="tx1"/>
                </a:solidFill>
              </a:ln>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cxnSp>
        <p:nvCxnSpPr>
          <p:cNvPr id="44" name="直接箭头连接符 43"/>
          <p:cNvCxnSpPr>
            <a:endCxn id="25" idx="2"/>
          </p:cNvCxnSpPr>
          <p:nvPr/>
        </p:nvCxnSpPr>
        <p:spPr>
          <a:xfrm>
            <a:off x="6196836" y="5981725"/>
            <a:ext cx="1606140" cy="2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9" name="直接箭头连接符 48"/>
          <p:cNvCxnSpPr>
            <a:endCxn id="28" idx="2"/>
          </p:cNvCxnSpPr>
          <p:nvPr/>
        </p:nvCxnSpPr>
        <p:spPr>
          <a:xfrm flipV="1">
            <a:off x="4040635" y="5983897"/>
            <a:ext cx="1612182" cy="620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任意多边形 51"/>
          <p:cNvSpPr/>
          <p:nvPr/>
        </p:nvSpPr>
        <p:spPr bwMode="auto">
          <a:xfrm>
            <a:off x="3941536" y="2908570"/>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3" name="文本框 52"/>
          <p:cNvSpPr txBox="1"/>
          <p:nvPr/>
        </p:nvSpPr>
        <p:spPr>
          <a:xfrm>
            <a:off x="3091809" y="2711340"/>
            <a:ext cx="986063" cy="369332"/>
          </a:xfrm>
          <a:prstGeom prst="rect">
            <a:avLst/>
          </a:prstGeom>
          <a:noFill/>
        </p:spPr>
        <p:txBody>
          <a:bodyPr wrap="square" rtlCol="0">
            <a:spAutoFit/>
          </a:bodyPr>
          <a:lstStyle/>
          <a:p>
            <a:r>
              <a:rPr lang="en-US" altLang="zh-CN" dirty="0"/>
              <a:t>First use</a:t>
            </a:r>
            <a:endParaRPr lang="zh-CN" altLang="en-US" dirty="0"/>
          </a:p>
        </p:txBody>
      </p:sp>
      <p:sp>
        <p:nvSpPr>
          <p:cNvPr id="42" name="六边形 41">
            <a:extLst>
              <a:ext uri="{FF2B5EF4-FFF2-40B4-BE49-F238E27FC236}">
                <a16:creationId xmlns:a16="http://schemas.microsoft.com/office/drawing/2014/main" id="{CD35E26F-FAAE-4DF7-A19F-B2A10D8AB4A9}"/>
              </a:ext>
            </a:extLst>
          </p:cNvPr>
          <p:cNvSpPr/>
          <p:nvPr/>
        </p:nvSpPr>
        <p:spPr>
          <a:xfrm>
            <a:off x="4044808" y="261479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3" name="六边形 42">
            <a:extLst>
              <a:ext uri="{FF2B5EF4-FFF2-40B4-BE49-F238E27FC236}">
                <a16:creationId xmlns:a16="http://schemas.microsoft.com/office/drawing/2014/main" id="{CD35E26F-FAAE-4DF7-A19F-B2A10D8AB4A9}"/>
              </a:ext>
            </a:extLst>
          </p:cNvPr>
          <p:cNvSpPr/>
          <p:nvPr/>
        </p:nvSpPr>
        <p:spPr>
          <a:xfrm>
            <a:off x="5325413" y="3969852"/>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35" name="矩形 34">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02D3A351-36E5-4097-BD79-2998822781C0}" type="slidenum">
              <a:rPr lang="zh-CN" altLang="en-US" smtClean="0"/>
              <a:t>43</a:t>
            </a:fld>
            <a:endParaRPr lang="zh-CN" altLang="en-US"/>
          </a:p>
        </p:txBody>
      </p:sp>
      <p:sp>
        <p:nvSpPr>
          <p:cNvPr id="37" name="圆: 空心 50">
            <a:extLst>
              <a:ext uri="{FF2B5EF4-FFF2-40B4-BE49-F238E27FC236}">
                <a16:creationId xmlns:a16="http://schemas.microsoft.com/office/drawing/2014/main" id="{B1BEAD54-0430-4CD6-9EB3-2E3C8487C36E}"/>
              </a:ext>
            </a:extLst>
          </p:cNvPr>
          <p:cNvSpPr/>
          <p:nvPr/>
        </p:nvSpPr>
        <p:spPr bwMode="auto">
          <a:xfrm>
            <a:off x="1411553" y="5802014"/>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40" name="文本框 39">
            <a:extLst>
              <a:ext uri="{FF2B5EF4-FFF2-40B4-BE49-F238E27FC236}">
                <a16:creationId xmlns:a16="http://schemas.microsoft.com/office/drawing/2014/main" id="{51BA47D3-BF4C-412B-AFB1-20549B48BD6F}"/>
              </a:ext>
            </a:extLst>
          </p:cNvPr>
          <p:cNvSpPr txBox="1"/>
          <p:nvPr/>
        </p:nvSpPr>
        <p:spPr>
          <a:xfrm>
            <a:off x="1211265" y="6222059"/>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45" name="圆: 空心 51">
            <a:extLst>
              <a:ext uri="{FF2B5EF4-FFF2-40B4-BE49-F238E27FC236}">
                <a16:creationId xmlns:a16="http://schemas.microsoft.com/office/drawing/2014/main" id="{76514D19-26B6-481B-85B6-CEA9B18EA172}"/>
              </a:ext>
            </a:extLst>
          </p:cNvPr>
          <p:cNvSpPr/>
          <p:nvPr/>
        </p:nvSpPr>
        <p:spPr bwMode="auto">
          <a:xfrm>
            <a:off x="10079026" y="5817724"/>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47" name="文本框 46">
            <a:extLst>
              <a:ext uri="{FF2B5EF4-FFF2-40B4-BE49-F238E27FC236}">
                <a16:creationId xmlns:a16="http://schemas.microsoft.com/office/drawing/2014/main" id="{A4F4E969-D30C-481C-8BFA-08614BAABEFB}"/>
              </a:ext>
            </a:extLst>
          </p:cNvPr>
          <p:cNvSpPr txBox="1"/>
          <p:nvPr/>
        </p:nvSpPr>
        <p:spPr>
          <a:xfrm>
            <a:off x="9878738" y="6183395"/>
            <a:ext cx="760575" cy="369332"/>
          </a:xfrm>
          <a:prstGeom prst="rect">
            <a:avLst/>
          </a:prstGeom>
          <a:noFill/>
        </p:spPr>
        <p:txBody>
          <a:bodyPr wrap="square" rtlCol="0">
            <a:spAutoFit/>
          </a:bodyPr>
          <a:lstStyle/>
          <a:p>
            <a:pPr algn="ctr"/>
            <a:r>
              <a:rPr lang="en-US" altLang="zh-CN" dirty="0"/>
              <a:t>End</a:t>
            </a:r>
            <a:endParaRPr lang="zh-CN" altLang="en-US" dirty="0"/>
          </a:p>
        </p:txBody>
      </p:sp>
      <p:cxnSp>
        <p:nvCxnSpPr>
          <p:cNvPr id="41" name="直接箭头连接符 40">
            <a:extLst>
              <a:ext uri="{FF2B5EF4-FFF2-40B4-BE49-F238E27FC236}">
                <a16:creationId xmlns:a16="http://schemas.microsoft.com/office/drawing/2014/main" id="{D1B838D3-68C0-4E67-9927-003442313AFC}"/>
              </a:ext>
            </a:extLst>
          </p:cNvPr>
          <p:cNvCxnSpPr>
            <a:cxnSpLocks/>
          </p:cNvCxnSpPr>
          <p:nvPr/>
        </p:nvCxnSpPr>
        <p:spPr>
          <a:xfrm>
            <a:off x="8338783" y="5983897"/>
            <a:ext cx="1744962" cy="138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6193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down)">
                                      <p:cBhvr>
                                        <p:cTn id="7" dur="500"/>
                                        <p:tgtEl>
                                          <p:spTgt spid="5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wipe(down)">
                                      <p:cBhvr>
                                        <p:cTn id="10"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persist locations</a:t>
            </a:r>
            <a:endParaRPr lang="zh-CN" altLang="en-US" dirty="0"/>
          </a:p>
        </p:txBody>
      </p:sp>
      <p:sp>
        <p:nvSpPr>
          <p:cNvPr id="3" name="内容占位符 2"/>
          <p:cNvSpPr>
            <a:spLocks noGrp="1"/>
          </p:cNvSpPr>
          <p:nvPr>
            <p:ph idx="1"/>
          </p:nvPr>
        </p:nvSpPr>
        <p:spPr/>
        <p:txBody>
          <a:bodyPr/>
          <a:lstStyle/>
          <a:p>
            <a:r>
              <a:rPr lang="en-US" altLang="zh-CN" b="0" dirty="0"/>
              <a:t>The RDD should be </a:t>
            </a:r>
            <a:r>
              <a:rPr lang="en-US" altLang="zh-CN" b="0" dirty="0">
                <a:solidFill>
                  <a:srgbClr val="FF0000"/>
                </a:solidFill>
              </a:rPr>
              <a:t>persisted</a:t>
            </a:r>
            <a:r>
              <a:rPr lang="en-US" altLang="zh-CN" b="0" dirty="0"/>
              <a:t> right before the first action to use it.</a:t>
            </a:r>
            <a:endParaRPr lang="zh-CN" altLang="en-US" b="0" dirty="0"/>
          </a:p>
          <a:p>
            <a:endParaRPr lang="zh-CN" altLang="en-US" b="0" dirty="0"/>
          </a:p>
        </p:txBody>
      </p:sp>
      <p:sp>
        <p:nvSpPr>
          <p:cNvPr id="4" name="矩形 3">
            <a:extLst>
              <a:ext uri="{FF2B5EF4-FFF2-40B4-BE49-F238E27FC236}">
                <a16:creationId xmlns:a16="http://schemas.microsoft.com/office/drawing/2014/main" id="{06CC6617-F192-41B7-B9FF-EDBD728DEF4E}"/>
              </a:ext>
            </a:extLst>
          </p:cNvPr>
          <p:cNvSpPr/>
          <p:nvPr/>
        </p:nvSpPr>
        <p:spPr>
          <a:xfrm>
            <a:off x="6733137" y="515348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60DAD44-CC5C-406C-9B7B-823293DBA5D0}"/>
                  </a:ext>
                </a:extLst>
              </p:cNvPr>
              <p:cNvSpPr/>
              <p:nvPr/>
            </p:nvSpPr>
            <p:spPr>
              <a:xfrm>
                <a:off x="6972147" y="473785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 name="椭圆 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6972147" y="4737856"/>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E76D48E-2854-4390-97BB-5D4224E9A974}"/>
              </a:ext>
            </a:extLst>
          </p:cNvPr>
          <p:cNvSpPr/>
          <p:nvPr/>
        </p:nvSpPr>
        <p:spPr>
          <a:xfrm>
            <a:off x="4177736" y="385558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AFF5CDF-51BF-43C1-8785-0693D12CEE0A}"/>
                  </a:ext>
                </a:extLst>
              </p:cNvPr>
              <p:cNvSpPr/>
              <p:nvPr/>
            </p:nvSpPr>
            <p:spPr>
              <a:xfrm>
                <a:off x="4367913" y="3409770"/>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4367913" y="3409770"/>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8" name="椭圆 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10" name="矩形: 圆角 21">
            <a:extLst>
              <a:ext uri="{FF2B5EF4-FFF2-40B4-BE49-F238E27FC236}">
                <a16:creationId xmlns:a16="http://schemas.microsoft.com/office/drawing/2014/main" id="{6DB032EB-30BA-48D3-A807-ED9AEEF7F2C2}"/>
              </a:ext>
            </a:extLst>
          </p:cNvPr>
          <p:cNvSpPr/>
          <p:nvPr/>
        </p:nvSpPr>
        <p:spPr>
          <a:xfrm>
            <a:off x="4184295"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1" name="矩形: 圆角 23">
            <a:extLst>
              <a:ext uri="{FF2B5EF4-FFF2-40B4-BE49-F238E27FC236}">
                <a16:creationId xmlns:a16="http://schemas.microsoft.com/office/drawing/2014/main" id="{1EBBA5A1-5177-479F-B3D9-C1A12E7E1BDE}"/>
              </a:ext>
            </a:extLst>
          </p:cNvPr>
          <p:cNvSpPr/>
          <p:nvPr/>
        </p:nvSpPr>
        <p:spPr>
          <a:xfrm>
            <a:off x="4184296"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2" name="连接符: 曲线 25">
            <a:extLst>
              <a:ext uri="{FF2B5EF4-FFF2-40B4-BE49-F238E27FC236}">
                <a16:creationId xmlns:a16="http://schemas.microsoft.com/office/drawing/2014/main" id="{F60BAC4A-082A-4887-B746-60029998ED6B}"/>
              </a:ext>
            </a:extLst>
          </p:cNvPr>
          <p:cNvCxnSpPr>
            <a:cxnSpLocks/>
            <a:stCxn id="10" idx="2"/>
            <a:endCxn id="11" idx="0"/>
          </p:cNvCxnSpPr>
          <p:nvPr/>
        </p:nvCxnSpPr>
        <p:spPr>
          <a:xfrm rot="16200000" flipH="1">
            <a:off x="4458666"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a:stCxn id="11" idx="2"/>
          </p:cNvCxnSpPr>
          <p:nvPr/>
        </p:nvCxnSpPr>
        <p:spPr bwMode="auto">
          <a:xfrm flipH="1">
            <a:off x="4633102" y="3060805"/>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5"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6" name="连接符: 曲线 25">
            <a:extLst>
              <a:ext uri="{FF2B5EF4-FFF2-40B4-BE49-F238E27FC236}">
                <a16:creationId xmlns:a16="http://schemas.microsoft.com/office/drawing/2014/main" id="{F60BAC4A-082A-4887-B746-60029998ED6B}"/>
              </a:ext>
            </a:extLst>
          </p:cNvPr>
          <p:cNvCxnSpPr>
            <a:cxnSpLocks/>
            <a:stCxn id="14" idx="2"/>
            <a:endCxn id="15"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连接符: 曲线 27">
            <a:extLst>
              <a:ext uri="{FF2B5EF4-FFF2-40B4-BE49-F238E27FC236}">
                <a16:creationId xmlns:a16="http://schemas.microsoft.com/office/drawing/2014/main" id="{0CDADCAC-9FA0-4D42-BCB3-FD90AB353A5E}"/>
              </a:ext>
            </a:extLst>
          </p:cNvPr>
          <p:cNvCxnSpPr>
            <a:cxnSpLocks/>
            <a:stCxn id="15"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曲线连接符 17"/>
          <p:cNvCxnSpPr>
            <a:stCxn id="11" idx="2"/>
            <a:endCxn id="14" idx="0"/>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曲线连接符 18"/>
          <p:cNvCxnSpPr>
            <a:stCxn id="15" idx="2"/>
            <a:endCxn id="5" idx="0"/>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6" name="矩形 25">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8" name="椭圆 2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8"/>
                <a:stretch>
                  <a:fillRect/>
                </a:stretch>
              </a:blipFill>
              <a:ln w="19050">
                <a:solidFill>
                  <a:schemeClr val="tx1"/>
                </a:solidFill>
              </a:ln>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cxnSp>
        <p:nvCxnSpPr>
          <p:cNvPr id="44" name="直接箭头连接符 43"/>
          <p:cNvCxnSpPr>
            <a:cxnSpLocks/>
          </p:cNvCxnSpPr>
          <p:nvPr/>
        </p:nvCxnSpPr>
        <p:spPr>
          <a:xfrm>
            <a:off x="6196836" y="5981725"/>
            <a:ext cx="1606140" cy="2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8" name="矩形 37">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49" name="直接箭头连接符 48"/>
          <p:cNvCxnSpPr>
            <a:endCxn id="28" idx="2"/>
          </p:cNvCxnSpPr>
          <p:nvPr/>
        </p:nvCxnSpPr>
        <p:spPr>
          <a:xfrm flipV="1">
            <a:off x="4040635" y="5983897"/>
            <a:ext cx="1612182" cy="620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任意多边形 51"/>
          <p:cNvSpPr/>
          <p:nvPr/>
        </p:nvSpPr>
        <p:spPr bwMode="auto">
          <a:xfrm>
            <a:off x="3941536" y="2908570"/>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3" name="文本框 52"/>
          <p:cNvSpPr txBox="1"/>
          <p:nvPr/>
        </p:nvSpPr>
        <p:spPr>
          <a:xfrm>
            <a:off x="3091809" y="2711340"/>
            <a:ext cx="986063" cy="369332"/>
          </a:xfrm>
          <a:prstGeom prst="rect">
            <a:avLst/>
          </a:prstGeom>
          <a:noFill/>
        </p:spPr>
        <p:txBody>
          <a:bodyPr wrap="square" rtlCol="0">
            <a:spAutoFit/>
          </a:bodyPr>
          <a:lstStyle/>
          <a:p>
            <a:r>
              <a:rPr lang="en-US" altLang="zh-CN" dirty="0"/>
              <a:t>First use</a:t>
            </a:r>
            <a:endParaRPr lang="zh-CN" altLang="en-US" dirty="0"/>
          </a:p>
        </p:txBody>
      </p:sp>
      <p:cxnSp>
        <p:nvCxnSpPr>
          <p:cNvPr id="36" name="直接箭头连接符 35"/>
          <p:cNvCxnSpPr/>
          <p:nvPr/>
        </p:nvCxnSpPr>
        <p:spPr>
          <a:xfrm>
            <a:off x="2797279" y="5990321"/>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1" name="六边形 40">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2" name="六边形 41">
            <a:extLst>
              <a:ext uri="{FF2B5EF4-FFF2-40B4-BE49-F238E27FC236}">
                <a16:creationId xmlns:a16="http://schemas.microsoft.com/office/drawing/2014/main" id="{CD35E26F-FAAE-4DF7-A19F-B2A10D8AB4A9}"/>
              </a:ext>
            </a:extLst>
          </p:cNvPr>
          <p:cNvSpPr/>
          <p:nvPr/>
        </p:nvSpPr>
        <p:spPr>
          <a:xfrm>
            <a:off x="4044808" y="261479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3" name="六边形 42">
            <a:extLst>
              <a:ext uri="{FF2B5EF4-FFF2-40B4-BE49-F238E27FC236}">
                <a16:creationId xmlns:a16="http://schemas.microsoft.com/office/drawing/2014/main" id="{CD35E26F-FAAE-4DF7-A19F-B2A10D8AB4A9}"/>
              </a:ext>
            </a:extLst>
          </p:cNvPr>
          <p:cNvSpPr/>
          <p:nvPr/>
        </p:nvSpPr>
        <p:spPr>
          <a:xfrm>
            <a:off x="5325413" y="3969852"/>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35" name="矩形 34">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9" name="灯片编号占位符 8"/>
          <p:cNvSpPr>
            <a:spLocks noGrp="1"/>
          </p:cNvSpPr>
          <p:nvPr>
            <p:ph type="sldNum" sz="quarter" idx="10"/>
          </p:nvPr>
        </p:nvSpPr>
        <p:spPr/>
        <p:txBody>
          <a:bodyPr/>
          <a:lstStyle/>
          <a:p>
            <a:fld id="{02D3A351-36E5-4097-BD79-2998822781C0}" type="slidenum">
              <a:rPr lang="zh-CN" altLang="en-US" smtClean="0"/>
              <a:t>44</a:t>
            </a:fld>
            <a:endParaRPr lang="zh-CN" altLang="en-US"/>
          </a:p>
        </p:txBody>
      </p:sp>
      <p:sp>
        <p:nvSpPr>
          <p:cNvPr id="37" name="圆: 空心 50">
            <a:extLst>
              <a:ext uri="{FF2B5EF4-FFF2-40B4-BE49-F238E27FC236}">
                <a16:creationId xmlns:a16="http://schemas.microsoft.com/office/drawing/2014/main" id="{B1BEAD54-0430-4CD6-9EB3-2E3C8487C36E}"/>
              </a:ext>
            </a:extLst>
          </p:cNvPr>
          <p:cNvSpPr/>
          <p:nvPr/>
        </p:nvSpPr>
        <p:spPr bwMode="auto">
          <a:xfrm>
            <a:off x="1411553" y="5802014"/>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39" name="直接箭头连接符 38">
            <a:extLst>
              <a:ext uri="{FF2B5EF4-FFF2-40B4-BE49-F238E27FC236}">
                <a16:creationId xmlns:a16="http://schemas.microsoft.com/office/drawing/2014/main" id="{5EDE510E-E79E-4BC1-B74B-26D80C102032}"/>
              </a:ext>
            </a:extLst>
          </p:cNvPr>
          <p:cNvCxnSpPr>
            <a:stCxn id="37" idx="6"/>
          </p:cNvCxnSpPr>
          <p:nvPr/>
        </p:nvCxnSpPr>
        <p:spPr>
          <a:xfrm>
            <a:off x="1771553" y="5982014"/>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8" name="矩形 47">
            <a:extLst>
              <a:ext uri="{FF2B5EF4-FFF2-40B4-BE49-F238E27FC236}">
                <a16:creationId xmlns:a16="http://schemas.microsoft.com/office/drawing/2014/main" id="{C31FEB75-789E-4A5F-9F10-19787775F969}"/>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0" name="椭圆 49">
                <a:extLst>
                  <a:ext uri="{FF2B5EF4-FFF2-40B4-BE49-F238E27FC236}">
                    <a16:creationId xmlns:a16="http://schemas.microsoft.com/office/drawing/2014/main" id="{0DC36439-D4E4-46C8-8847-5598105C5892}"/>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0" name="椭圆 49">
                <a:extLst>
                  <a:ext uri="{FF2B5EF4-FFF2-40B4-BE49-F238E27FC236}">
                    <a16:creationId xmlns:a16="http://schemas.microsoft.com/office/drawing/2014/main" id="{0DC36439-D4E4-46C8-8847-5598105C5892}"/>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a:blip r:embed="rId9"/>
                <a:stretch>
                  <a:fillRect/>
                </a:stretch>
              </a:blipFill>
              <a:ln w="19050">
                <a:solidFill>
                  <a:schemeClr val="tx1"/>
                </a:solidFill>
              </a:ln>
            </p:spPr>
            <p:txBody>
              <a:bodyPr/>
              <a:lstStyle/>
              <a:p>
                <a:r>
                  <a:rPr lang="zh-CN" altLang="en-US">
                    <a:noFill/>
                  </a:rPr>
                  <a:t> </a:t>
                </a:r>
              </a:p>
            </p:txBody>
          </p:sp>
        </mc:Fallback>
      </mc:AlternateContent>
      <p:sp>
        <p:nvSpPr>
          <p:cNvPr id="51" name="圆: 空心 51">
            <a:extLst>
              <a:ext uri="{FF2B5EF4-FFF2-40B4-BE49-F238E27FC236}">
                <a16:creationId xmlns:a16="http://schemas.microsoft.com/office/drawing/2014/main" id="{05AB91FA-8F26-47A1-A907-1C360824B76E}"/>
              </a:ext>
            </a:extLst>
          </p:cNvPr>
          <p:cNvSpPr/>
          <p:nvPr/>
        </p:nvSpPr>
        <p:spPr bwMode="auto">
          <a:xfrm>
            <a:off x="10079026" y="5817724"/>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4" name="直接箭头连接符 53">
            <a:extLst>
              <a:ext uri="{FF2B5EF4-FFF2-40B4-BE49-F238E27FC236}">
                <a16:creationId xmlns:a16="http://schemas.microsoft.com/office/drawing/2014/main" id="{D1B838D3-68C0-4E67-9927-003442313AFC}"/>
              </a:ext>
            </a:extLst>
          </p:cNvPr>
          <p:cNvCxnSpPr>
            <a:cxnSpLocks/>
            <a:stCxn id="50" idx="6"/>
          </p:cNvCxnSpPr>
          <p:nvPr/>
        </p:nvCxnSpPr>
        <p:spPr>
          <a:xfrm>
            <a:off x="8338783" y="5983897"/>
            <a:ext cx="1744962" cy="138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A9E7DD11-F06C-48A3-BC0A-0311A5DD4D2D}"/>
              </a:ext>
            </a:extLst>
          </p:cNvPr>
          <p:cNvSpPr txBox="1"/>
          <p:nvPr/>
        </p:nvSpPr>
        <p:spPr>
          <a:xfrm>
            <a:off x="9878738" y="6183395"/>
            <a:ext cx="760575" cy="369332"/>
          </a:xfrm>
          <a:prstGeom prst="rect">
            <a:avLst/>
          </a:prstGeom>
          <a:noFill/>
        </p:spPr>
        <p:txBody>
          <a:bodyPr wrap="square" rtlCol="0">
            <a:spAutoFit/>
          </a:bodyPr>
          <a:lstStyle/>
          <a:p>
            <a:pPr algn="ctr"/>
            <a:r>
              <a:rPr lang="en-US" altLang="zh-CN" dirty="0"/>
              <a:t>End</a:t>
            </a:r>
            <a:endParaRPr lang="zh-CN" altLang="en-US" dirty="0"/>
          </a:p>
        </p:txBody>
      </p:sp>
      <p:sp>
        <p:nvSpPr>
          <p:cNvPr id="56" name="圆角矩形 35">
            <a:extLst>
              <a:ext uri="{FF2B5EF4-FFF2-40B4-BE49-F238E27FC236}">
                <a16:creationId xmlns:a16="http://schemas.microsoft.com/office/drawing/2014/main" id="{6FD68BBC-DBF3-4074-9615-842A42D4968A}"/>
              </a:ext>
            </a:extLst>
          </p:cNvPr>
          <p:cNvSpPr/>
          <p:nvPr/>
        </p:nvSpPr>
        <p:spPr bwMode="auto">
          <a:xfrm>
            <a:off x="2132166" y="5713542"/>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6" name="文本框 45">
            <a:extLst>
              <a:ext uri="{FF2B5EF4-FFF2-40B4-BE49-F238E27FC236}">
                <a16:creationId xmlns:a16="http://schemas.microsoft.com/office/drawing/2014/main" id="{51BA47D3-BF4C-412B-AFB1-20549B48BD6F}"/>
              </a:ext>
            </a:extLst>
          </p:cNvPr>
          <p:cNvSpPr txBox="1"/>
          <p:nvPr/>
        </p:nvSpPr>
        <p:spPr>
          <a:xfrm>
            <a:off x="1211265" y="6222059"/>
            <a:ext cx="760575" cy="369332"/>
          </a:xfrm>
          <a:prstGeom prst="rect">
            <a:avLst/>
          </a:prstGeom>
          <a:noFill/>
        </p:spPr>
        <p:txBody>
          <a:bodyPr wrap="square" rtlCol="0">
            <a:spAutoFit/>
          </a:bodyPr>
          <a:lstStyle/>
          <a:p>
            <a:pPr algn="ctr"/>
            <a:r>
              <a:rPr lang="en-US" altLang="zh-CN" dirty="0"/>
              <a:t>Start</a:t>
            </a:r>
            <a:endParaRPr lang="zh-CN" altLang="en-US" dirty="0"/>
          </a:p>
        </p:txBody>
      </p:sp>
    </p:spTree>
    <p:extLst>
      <p:ext uri="{BB962C8B-B14F-4D97-AF65-F5344CB8AC3E}">
        <p14:creationId xmlns:p14="http://schemas.microsoft.com/office/powerpoint/2010/main" val="1350157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persist locations</a:t>
            </a:r>
            <a:endParaRPr lang="zh-CN" altLang="en-US" dirty="0"/>
          </a:p>
        </p:txBody>
      </p:sp>
      <p:sp>
        <p:nvSpPr>
          <p:cNvPr id="4" name="矩形 3">
            <a:extLst>
              <a:ext uri="{FF2B5EF4-FFF2-40B4-BE49-F238E27FC236}">
                <a16:creationId xmlns:a16="http://schemas.microsoft.com/office/drawing/2014/main" id="{06CC6617-F192-41B7-B9FF-EDBD728DEF4E}"/>
              </a:ext>
            </a:extLst>
          </p:cNvPr>
          <p:cNvSpPr/>
          <p:nvPr/>
        </p:nvSpPr>
        <p:spPr>
          <a:xfrm>
            <a:off x="6733137" y="515348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A60DAD44-CC5C-406C-9B7B-823293DBA5D0}"/>
                  </a:ext>
                </a:extLst>
              </p:cNvPr>
              <p:cNvSpPr/>
              <p:nvPr/>
            </p:nvSpPr>
            <p:spPr>
              <a:xfrm>
                <a:off x="6972147" y="473785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5" name="椭圆 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6972147" y="4737856"/>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6" name="矩形 5">
            <a:extLst>
              <a:ext uri="{FF2B5EF4-FFF2-40B4-BE49-F238E27FC236}">
                <a16:creationId xmlns:a16="http://schemas.microsoft.com/office/drawing/2014/main" id="{0E76D48E-2854-4390-97BB-5D4224E9A974}"/>
              </a:ext>
            </a:extLst>
          </p:cNvPr>
          <p:cNvSpPr/>
          <p:nvPr/>
        </p:nvSpPr>
        <p:spPr>
          <a:xfrm>
            <a:off x="4177736" y="385558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CAFF5CDF-51BF-43C1-8785-0693D12CEE0A}"/>
                  </a:ext>
                </a:extLst>
              </p:cNvPr>
              <p:cNvSpPr/>
              <p:nvPr/>
            </p:nvSpPr>
            <p:spPr>
              <a:xfrm>
                <a:off x="4367913" y="3409770"/>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4367913" y="3409770"/>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椭圆 7">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8" name="椭圆 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10" name="矩形: 圆角 21">
            <a:extLst>
              <a:ext uri="{FF2B5EF4-FFF2-40B4-BE49-F238E27FC236}">
                <a16:creationId xmlns:a16="http://schemas.microsoft.com/office/drawing/2014/main" id="{6DB032EB-30BA-48D3-A807-ED9AEEF7F2C2}"/>
              </a:ext>
            </a:extLst>
          </p:cNvPr>
          <p:cNvSpPr/>
          <p:nvPr/>
        </p:nvSpPr>
        <p:spPr>
          <a:xfrm>
            <a:off x="4184295"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cxnSp>
        <p:nvCxnSpPr>
          <p:cNvPr id="12" name="连接符: 曲线 25">
            <a:extLst>
              <a:ext uri="{FF2B5EF4-FFF2-40B4-BE49-F238E27FC236}">
                <a16:creationId xmlns:a16="http://schemas.microsoft.com/office/drawing/2014/main" id="{F60BAC4A-082A-4887-B746-60029998ED6B}"/>
              </a:ext>
            </a:extLst>
          </p:cNvPr>
          <p:cNvCxnSpPr>
            <a:cxnSpLocks/>
            <a:stCxn id="10" idx="2"/>
          </p:cNvCxnSpPr>
          <p:nvPr/>
        </p:nvCxnSpPr>
        <p:spPr>
          <a:xfrm rot="16200000" flipH="1">
            <a:off x="4458666"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p:cNvCxnSpPr/>
          <p:nvPr/>
        </p:nvCxnSpPr>
        <p:spPr bwMode="auto">
          <a:xfrm flipH="1">
            <a:off x="4633102" y="3060805"/>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5"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6" name="连接符: 曲线 25">
            <a:extLst>
              <a:ext uri="{FF2B5EF4-FFF2-40B4-BE49-F238E27FC236}">
                <a16:creationId xmlns:a16="http://schemas.microsoft.com/office/drawing/2014/main" id="{F60BAC4A-082A-4887-B746-60029998ED6B}"/>
              </a:ext>
            </a:extLst>
          </p:cNvPr>
          <p:cNvCxnSpPr>
            <a:cxnSpLocks/>
            <a:stCxn id="14" idx="2"/>
            <a:endCxn id="15"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连接符: 曲线 27">
            <a:extLst>
              <a:ext uri="{FF2B5EF4-FFF2-40B4-BE49-F238E27FC236}">
                <a16:creationId xmlns:a16="http://schemas.microsoft.com/office/drawing/2014/main" id="{0CDADCAC-9FA0-4D42-BCB3-FD90AB353A5E}"/>
              </a:ext>
            </a:extLst>
          </p:cNvPr>
          <p:cNvCxnSpPr>
            <a:cxnSpLocks/>
            <a:stCxn id="15"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8" name="曲线连接符 17"/>
          <p:cNvCxnSpPr>
            <a:endCxn id="14" idx="0"/>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9" name="曲线连接符 18"/>
          <p:cNvCxnSpPr>
            <a:stCxn id="15" idx="2"/>
            <a:endCxn id="5" idx="0"/>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25" name="椭圆 2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6"/>
                <a:stretch>
                  <a:fillRect/>
                </a:stretch>
              </a:blipFill>
              <a:ln w="19050">
                <a:solidFill>
                  <a:schemeClr val="tx1"/>
                </a:solidFill>
              </a:ln>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8" name="椭圆 2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8"/>
                <a:stretch>
                  <a:fillRect/>
                </a:stretch>
              </a:blipFill>
              <a:ln w="19050">
                <a:solidFill>
                  <a:schemeClr val="tx1"/>
                </a:solidFill>
              </a:ln>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8" name="矩形 37">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44" name="直接箭头连接符 43"/>
          <p:cNvCxnSpPr>
            <a:endCxn id="25" idx="2"/>
          </p:cNvCxnSpPr>
          <p:nvPr/>
        </p:nvCxnSpPr>
        <p:spPr>
          <a:xfrm>
            <a:off x="6196836" y="5981725"/>
            <a:ext cx="1606140" cy="2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2" name="任意多边形 51"/>
          <p:cNvSpPr/>
          <p:nvPr/>
        </p:nvSpPr>
        <p:spPr bwMode="auto">
          <a:xfrm>
            <a:off x="3941536" y="2908570"/>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3" name="文本框 52"/>
          <p:cNvSpPr txBox="1"/>
          <p:nvPr/>
        </p:nvSpPr>
        <p:spPr>
          <a:xfrm>
            <a:off x="3091809" y="2711340"/>
            <a:ext cx="986063" cy="369332"/>
          </a:xfrm>
          <a:prstGeom prst="rect">
            <a:avLst/>
          </a:prstGeom>
          <a:noFill/>
        </p:spPr>
        <p:txBody>
          <a:bodyPr wrap="square" rtlCol="0">
            <a:spAutoFit/>
          </a:bodyPr>
          <a:lstStyle/>
          <a:p>
            <a:r>
              <a:rPr lang="en-US" altLang="zh-CN" dirty="0"/>
              <a:t>First use</a:t>
            </a:r>
            <a:endParaRPr lang="zh-CN" altLang="en-US" dirty="0"/>
          </a:p>
        </p:txBody>
      </p:sp>
      <p:sp>
        <p:nvSpPr>
          <p:cNvPr id="39" name="矩形 38">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40" name="直接箭头连接符 39"/>
          <p:cNvCxnSpPr/>
          <p:nvPr/>
        </p:nvCxnSpPr>
        <p:spPr>
          <a:xfrm flipV="1">
            <a:off x="4040635" y="5990096"/>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41" name="直接箭头连接符 40"/>
          <p:cNvCxnSpPr/>
          <p:nvPr/>
        </p:nvCxnSpPr>
        <p:spPr>
          <a:xfrm flipV="1">
            <a:off x="4969058" y="5981725"/>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2" name="任意多边形 41"/>
          <p:cNvSpPr/>
          <p:nvPr/>
        </p:nvSpPr>
        <p:spPr bwMode="auto">
          <a:xfrm>
            <a:off x="5246004" y="4255922"/>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3" name="文本框 42"/>
          <p:cNvSpPr txBox="1"/>
          <p:nvPr/>
        </p:nvSpPr>
        <p:spPr>
          <a:xfrm>
            <a:off x="4273759" y="4313860"/>
            <a:ext cx="986063" cy="369332"/>
          </a:xfrm>
          <a:prstGeom prst="rect">
            <a:avLst/>
          </a:prstGeom>
          <a:noFill/>
        </p:spPr>
        <p:txBody>
          <a:bodyPr wrap="square" rtlCol="0">
            <a:spAutoFit/>
          </a:bodyPr>
          <a:lstStyle/>
          <a:p>
            <a:r>
              <a:rPr lang="en-US" altLang="zh-CN" dirty="0"/>
              <a:t>First use</a:t>
            </a:r>
            <a:endParaRPr lang="zh-CN" altLang="en-US" dirty="0"/>
          </a:p>
        </p:txBody>
      </p:sp>
      <p:sp>
        <p:nvSpPr>
          <p:cNvPr id="49" name="矩形: 圆角 23">
            <a:extLst>
              <a:ext uri="{FF2B5EF4-FFF2-40B4-BE49-F238E27FC236}">
                <a16:creationId xmlns:a16="http://schemas.microsoft.com/office/drawing/2014/main" id="{1EBBA5A1-5177-479F-B3D9-C1A12E7E1BDE}"/>
              </a:ext>
            </a:extLst>
          </p:cNvPr>
          <p:cNvSpPr/>
          <p:nvPr/>
        </p:nvSpPr>
        <p:spPr>
          <a:xfrm>
            <a:off x="4184296"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sp>
        <p:nvSpPr>
          <p:cNvPr id="55" name="内容占位符 2"/>
          <p:cNvSpPr>
            <a:spLocks noGrp="1"/>
          </p:cNvSpPr>
          <p:nvPr>
            <p:ph idx="1"/>
          </p:nvPr>
        </p:nvSpPr>
        <p:spPr>
          <a:xfrm>
            <a:off x="755651" y="1077914"/>
            <a:ext cx="10668000" cy="608015"/>
          </a:xfrm>
        </p:spPr>
        <p:txBody>
          <a:bodyPr/>
          <a:lstStyle/>
          <a:p>
            <a:r>
              <a:rPr lang="en-US" altLang="zh-CN" b="0" dirty="0"/>
              <a:t>The RDD should be </a:t>
            </a:r>
            <a:r>
              <a:rPr lang="en-US" altLang="zh-CN" b="0" dirty="0">
                <a:solidFill>
                  <a:srgbClr val="FF0000"/>
                </a:solidFill>
              </a:rPr>
              <a:t>persisted</a:t>
            </a:r>
            <a:r>
              <a:rPr lang="en-US" altLang="zh-CN" b="0" dirty="0"/>
              <a:t> right before the first action to use it.</a:t>
            </a:r>
            <a:endParaRPr lang="zh-CN" altLang="en-US" b="0" dirty="0"/>
          </a:p>
          <a:p>
            <a:endParaRPr lang="zh-CN" altLang="en-US" b="0" dirty="0"/>
          </a:p>
        </p:txBody>
      </p:sp>
      <p:sp>
        <p:nvSpPr>
          <p:cNvPr id="47" name="六边形 46">
            <a:extLst>
              <a:ext uri="{FF2B5EF4-FFF2-40B4-BE49-F238E27FC236}">
                <a16:creationId xmlns:a16="http://schemas.microsoft.com/office/drawing/2014/main" id="{CD35E26F-FAAE-4DF7-A19F-B2A10D8AB4A9}"/>
              </a:ext>
            </a:extLst>
          </p:cNvPr>
          <p:cNvSpPr/>
          <p:nvPr/>
        </p:nvSpPr>
        <p:spPr>
          <a:xfrm>
            <a:off x="4044808" y="261479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8" name="六边形 47">
            <a:extLst>
              <a:ext uri="{FF2B5EF4-FFF2-40B4-BE49-F238E27FC236}">
                <a16:creationId xmlns:a16="http://schemas.microsoft.com/office/drawing/2014/main" id="{CD35E26F-FAAE-4DF7-A19F-B2A10D8AB4A9}"/>
              </a:ext>
            </a:extLst>
          </p:cNvPr>
          <p:cNvSpPr/>
          <p:nvPr/>
        </p:nvSpPr>
        <p:spPr>
          <a:xfrm>
            <a:off x="5325413" y="3969852"/>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50" name="直接箭头连接符 49"/>
          <p:cNvCxnSpPr/>
          <p:nvPr/>
        </p:nvCxnSpPr>
        <p:spPr>
          <a:xfrm>
            <a:off x="2797279" y="5990321"/>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1" name="六边形 50">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6" name="六边形 55">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5" name="矩形 44">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45</a:t>
            </a:fld>
            <a:endParaRPr lang="zh-CN" altLang="en-US"/>
          </a:p>
        </p:txBody>
      </p:sp>
      <p:sp>
        <p:nvSpPr>
          <p:cNvPr id="46" name="圆: 空心 50">
            <a:extLst>
              <a:ext uri="{FF2B5EF4-FFF2-40B4-BE49-F238E27FC236}">
                <a16:creationId xmlns:a16="http://schemas.microsoft.com/office/drawing/2014/main" id="{B1BEAD54-0430-4CD6-9EB3-2E3C8487C36E}"/>
              </a:ext>
            </a:extLst>
          </p:cNvPr>
          <p:cNvSpPr/>
          <p:nvPr/>
        </p:nvSpPr>
        <p:spPr bwMode="auto">
          <a:xfrm>
            <a:off x="1411553" y="5802014"/>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4" name="直接箭头连接符 53">
            <a:extLst>
              <a:ext uri="{FF2B5EF4-FFF2-40B4-BE49-F238E27FC236}">
                <a16:creationId xmlns:a16="http://schemas.microsoft.com/office/drawing/2014/main" id="{5EDE510E-E79E-4BC1-B74B-26D80C102032}"/>
              </a:ext>
            </a:extLst>
          </p:cNvPr>
          <p:cNvCxnSpPr/>
          <p:nvPr/>
        </p:nvCxnSpPr>
        <p:spPr>
          <a:xfrm>
            <a:off x="1771553" y="5982014"/>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8" name="圆: 空心 51">
            <a:extLst>
              <a:ext uri="{FF2B5EF4-FFF2-40B4-BE49-F238E27FC236}">
                <a16:creationId xmlns:a16="http://schemas.microsoft.com/office/drawing/2014/main" id="{05AB91FA-8F26-47A1-A907-1C360824B76E}"/>
              </a:ext>
            </a:extLst>
          </p:cNvPr>
          <p:cNvSpPr/>
          <p:nvPr/>
        </p:nvSpPr>
        <p:spPr bwMode="auto">
          <a:xfrm>
            <a:off x="10079026" y="5817724"/>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9" name="直接箭头连接符 58">
            <a:extLst>
              <a:ext uri="{FF2B5EF4-FFF2-40B4-BE49-F238E27FC236}">
                <a16:creationId xmlns:a16="http://schemas.microsoft.com/office/drawing/2014/main" id="{D1B838D3-68C0-4E67-9927-003442313AFC}"/>
              </a:ext>
            </a:extLst>
          </p:cNvPr>
          <p:cNvCxnSpPr>
            <a:cxnSpLocks/>
          </p:cNvCxnSpPr>
          <p:nvPr/>
        </p:nvCxnSpPr>
        <p:spPr>
          <a:xfrm>
            <a:off x="8338783" y="5983897"/>
            <a:ext cx="1744962" cy="138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A9E7DD11-F06C-48A3-BC0A-0311A5DD4D2D}"/>
              </a:ext>
            </a:extLst>
          </p:cNvPr>
          <p:cNvSpPr txBox="1"/>
          <p:nvPr/>
        </p:nvSpPr>
        <p:spPr>
          <a:xfrm>
            <a:off x="9878738" y="6183395"/>
            <a:ext cx="760575" cy="369332"/>
          </a:xfrm>
          <a:prstGeom prst="rect">
            <a:avLst/>
          </a:prstGeom>
          <a:noFill/>
        </p:spPr>
        <p:txBody>
          <a:bodyPr wrap="square" rtlCol="0">
            <a:spAutoFit/>
          </a:bodyPr>
          <a:lstStyle/>
          <a:p>
            <a:pPr algn="ctr"/>
            <a:r>
              <a:rPr lang="en-US" altLang="zh-CN" dirty="0"/>
              <a:t>End</a:t>
            </a:r>
            <a:endParaRPr lang="zh-CN" altLang="en-US" dirty="0"/>
          </a:p>
        </p:txBody>
      </p:sp>
      <p:sp>
        <p:nvSpPr>
          <p:cNvPr id="62" name="圆角矩形 35">
            <a:extLst>
              <a:ext uri="{FF2B5EF4-FFF2-40B4-BE49-F238E27FC236}">
                <a16:creationId xmlns:a16="http://schemas.microsoft.com/office/drawing/2014/main" id="{6FD68BBC-DBF3-4074-9615-842A42D4968A}"/>
              </a:ext>
            </a:extLst>
          </p:cNvPr>
          <p:cNvSpPr/>
          <p:nvPr/>
        </p:nvSpPr>
        <p:spPr bwMode="auto">
          <a:xfrm>
            <a:off x="4305935" y="5690481"/>
            <a:ext cx="1008000" cy="839185"/>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3" name="文本框 62">
            <a:extLst>
              <a:ext uri="{FF2B5EF4-FFF2-40B4-BE49-F238E27FC236}">
                <a16:creationId xmlns:a16="http://schemas.microsoft.com/office/drawing/2014/main" id="{51BA47D3-BF4C-412B-AFB1-20549B48BD6F}"/>
              </a:ext>
            </a:extLst>
          </p:cNvPr>
          <p:cNvSpPr txBox="1"/>
          <p:nvPr/>
        </p:nvSpPr>
        <p:spPr>
          <a:xfrm>
            <a:off x="1211265" y="6222059"/>
            <a:ext cx="760575" cy="369332"/>
          </a:xfrm>
          <a:prstGeom prst="rect">
            <a:avLst/>
          </a:prstGeom>
          <a:noFill/>
        </p:spPr>
        <p:txBody>
          <a:bodyPr wrap="square" rtlCol="0">
            <a:spAutoFit/>
          </a:bodyPr>
          <a:lstStyle/>
          <a:p>
            <a:pPr algn="ctr"/>
            <a:r>
              <a:rPr lang="en-US" altLang="zh-CN" dirty="0"/>
              <a:t>Start</a:t>
            </a:r>
            <a:endParaRPr lang="zh-CN" altLang="en-US" dirty="0"/>
          </a:p>
        </p:txBody>
      </p:sp>
    </p:spTree>
    <p:extLst>
      <p:ext uri="{BB962C8B-B14F-4D97-AF65-F5344CB8AC3E}">
        <p14:creationId xmlns:p14="http://schemas.microsoft.com/office/powerpoint/2010/main" val="72338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down)">
                                      <p:cBhvr>
                                        <p:cTn id="7" dur="500"/>
                                        <p:tgtEl>
                                          <p:spTgt spid="4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wipe(down)">
                                      <p:cBhvr>
                                        <p:cTn id="1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a:t>
            </a:r>
            <a:r>
              <a:rPr lang="en-US" altLang="zh-CN" dirty="0" err="1"/>
              <a:t>unpersist</a:t>
            </a:r>
            <a:r>
              <a:rPr lang="en-US" altLang="zh-CN" dirty="0"/>
              <a:t> locations</a:t>
            </a:r>
            <a:endParaRPr lang="zh-CN" altLang="en-US" dirty="0"/>
          </a:p>
        </p:txBody>
      </p:sp>
      <p:sp>
        <p:nvSpPr>
          <p:cNvPr id="6" name="矩形 5">
            <a:extLst>
              <a:ext uri="{FF2B5EF4-FFF2-40B4-BE49-F238E27FC236}">
                <a16:creationId xmlns:a16="http://schemas.microsoft.com/office/drawing/2014/main" id="{06CC6617-F192-41B7-B9FF-EDBD728DEF4E}"/>
              </a:ext>
            </a:extLst>
          </p:cNvPr>
          <p:cNvSpPr/>
          <p:nvPr/>
        </p:nvSpPr>
        <p:spPr>
          <a:xfrm>
            <a:off x="6733137" y="515348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A60DAD44-CC5C-406C-9B7B-823293DBA5D0}"/>
                  </a:ext>
                </a:extLst>
              </p:cNvPr>
              <p:cNvSpPr/>
              <p:nvPr/>
            </p:nvSpPr>
            <p:spPr>
              <a:xfrm>
                <a:off x="6972147" y="473785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6972147" y="4737856"/>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E76D48E-2854-4390-97BB-5D4224E9A974}"/>
              </a:ext>
            </a:extLst>
          </p:cNvPr>
          <p:cNvSpPr/>
          <p:nvPr/>
        </p:nvSpPr>
        <p:spPr>
          <a:xfrm>
            <a:off x="4177736" y="385558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CAFF5CDF-51BF-43C1-8785-0693D12CEE0A}"/>
                  </a:ext>
                </a:extLst>
              </p:cNvPr>
              <p:cNvSpPr/>
              <p:nvPr/>
            </p:nvSpPr>
            <p:spPr>
              <a:xfrm>
                <a:off x="4367913" y="3409770"/>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9" name="椭圆 8">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4367913" y="3409770"/>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0" name="椭圆 9">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12" name="矩形: 圆角 21">
            <a:extLst>
              <a:ext uri="{FF2B5EF4-FFF2-40B4-BE49-F238E27FC236}">
                <a16:creationId xmlns:a16="http://schemas.microsoft.com/office/drawing/2014/main" id="{6DB032EB-30BA-48D3-A807-ED9AEEF7F2C2}"/>
              </a:ext>
            </a:extLst>
          </p:cNvPr>
          <p:cNvSpPr/>
          <p:nvPr/>
        </p:nvSpPr>
        <p:spPr>
          <a:xfrm>
            <a:off x="4184295"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3" name="矩形: 圆角 23">
            <a:extLst>
              <a:ext uri="{FF2B5EF4-FFF2-40B4-BE49-F238E27FC236}">
                <a16:creationId xmlns:a16="http://schemas.microsoft.com/office/drawing/2014/main" id="{1EBBA5A1-5177-479F-B3D9-C1A12E7E1BDE}"/>
              </a:ext>
            </a:extLst>
          </p:cNvPr>
          <p:cNvSpPr/>
          <p:nvPr/>
        </p:nvSpPr>
        <p:spPr>
          <a:xfrm>
            <a:off x="4184296"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4" name="连接符: 曲线 25">
            <a:extLst>
              <a:ext uri="{FF2B5EF4-FFF2-40B4-BE49-F238E27FC236}">
                <a16:creationId xmlns:a16="http://schemas.microsoft.com/office/drawing/2014/main" id="{F60BAC4A-082A-4887-B746-60029998ED6B}"/>
              </a:ext>
            </a:extLst>
          </p:cNvPr>
          <p:cNvCxnSpPr>
            <a:cxnSpLocks/>
            <a:stCxn id="12" idx="2"/>
            <a:endCxn id="13" idx="0"/>
          </p:cNvCxnSpPr>
          <p:nvPr/>
        </p:nvCxnSpPr>
        <p:spPr>
          <a:xfrm rot="16200000" flipH="1">
            <a:off x="4458666"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3" idx="2"/>
          </p:cNvCxnSpPr>
          <p:nvPr/>
        </p:nvCxnSpPr>
        <p:spPr bwMode="auto">
          <a:xfrm flipH="1">
            <a:off x="4633102" y="3060805"/>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7"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8" name="连接符: 曲线 25">
            <a:extLst>
              <a:ext uri="{FF2B5EF4-FFF2-40B4-BE49-F238E27FC236}">
                <a16:creationId xmlns:a16="http://schemas.microsoft.com/office/drawing/2014/main" id="{F60BAC4A-082A-4887-B746-60029998ED6B}"/>
              </a:ext>
            </a:extLst>
          </p:cNvPr>
          <p:cNvCxnSpPr>
            <a:cxnSpLocks/>
            <a:stCxn id="16" idx="2"/>
            <a:endCxn id="17"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连接符: 曲线 27">
            <a:extLst>
              <a:ext uri="{FF2B5EF4-FFF2-40B4-BE49-F238E27FC236}">
                <a16:creationId xmlns:a16="http://schemas.microsoft.com/office/drawing/2014/main" id="{0CDADCAC-9FA0-4D42-BCB3-FD90AB353A5E}"/>
              </a:ext>
            </a:extLst>
          </p:cNvPr>
          <p:cNvCxnSpPr>
            <a:cxnSpLocks/>
            <a:stCxn id="17"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曲线连接符 19"/>
          <p:cNvCxnSpPr>
            <a:stCxn id="13" idx="2"/>
            <a:endCxn id="16" idx="0"/>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曲线连接符 20"/>
          <p:cNvCxnSpPr>
            <a:stCxn id="17" idx="2"/>
            <a:endCxn id="7" idx="0"/>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25" name="椭圆 2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6"/>
                <a:stretch>
                  <a:fillRect/>
                </a:stretch>
              </a:blipFill>
              <a:ln w="19050">
                <a:solidFill>
                  <a:schemeClr val="tx1"/>
                </a:solidFill>
              </a:ln>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8" name="椭圆 2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8"/>
                <a:stretch>
                  <a:fillRect/>
                </a:stretch>
              </a:blipFill>
              <a:ln w="19050">
                <a:solidFill>
                  <a:schemeClr val="tx1"/>
                </a:solidFill>
              </a:ln>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1" name="矩形 30">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32" name="直接箭头连接符 31"/>
          <p:cNvCxnSpPr>
            <a:endCxn id="25" idx="2"/>
          </p:cNvCxnSpPr>
          <p:nvPr/>
        </p:nvCxnSpPr>
        <p:spPr>
          <a:xfrm>
            <a:off x="6196836" y="5981725"/>
            <a:ext cx="1606140" cy="217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3" name="直接箭头连接符 32"/>
          <p:cNvCxnSpPr/>
          <p:nvPr/>
        </p:nvCxnSpPr>
        <p:spPr>
          <a:xfrm>
            <a:off x="2797279" y="5990096"/>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任意多边形 33"/>
          <p:cNvSpPr/>
          <p:nvPr/>
        </p:nvSpPr>
        <p:spPr bwMode="auto">
          <a:xfrm>
            <a:off x="3941536" y="2908570"/>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5" name="文本框 34"/>
          <p:cNvSpPr txBox="1"/>
          <p:nvPr/>
        </p:nvSpPr>
        <p:spPr>
          <a:xfrm>
            <a:off x="2893959" y="2711340"/>
            <a:ext cx="1183914" cy="369332"/>
          </a:xfrm>
          <a:prstGeom prst="rect">
            <a:avLst/>
          </a:prstGeom>
          <a:noFill/>
        </p:spPr>
        <p:txBody>
          <a:bodyPr wrap="square" rtlCol="0">
            <a:spAutoFit/>
          </a:bodyPr>
          <a:lstStyle/>
          <a:p>
            <a:r>
              <a:rPr lang="en-US" altLang="zh-CN" dirty="0"/>
              <a:t>Use </a:t>
            </a:r>
            <a:r>
              <a:rPr lang="en-US" altLang="zh-CN" i="1" dirty="0"/>
              <a:t>words</a:t>
            </a:r>
            <a:endParaRPr lang="zh-CN" altLang="en-US" i="1" dirty="0"/>
          </a:p>
        </p:txBody>
      </p:sp>
      <p:sp>
        <p:nvSpPr>
          <p:cNvPr id="37" name="矩形 36">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38" name="直接箭头连接符 37"/>
          <p:cNvCxnSpPr/>
          <p:nvPr/>
        </p:nvCxnSpPr>
        <p:spPr>
          <a:xfrm flipV="1">
            <a:off x="4040635" y="5990096"/>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V="1">
            <a:off x="4969058" y="5981725"/>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2" name="任意多边形 41"/>
          <p:cNvSpPr/>
          <p:nvPr/>
        </p:nvSpPr>
        <p:spPr bwMode="auto">
          <a:xfrm>
            <a:off x="5097294" y="2937753"/>
            <a:ext cx="1493238" cy="2013626"/>
          </a:xfrm>
          <a:custGeom>
            <a:avLst/>
            <a:gdLst>
              <a:gd name="connsiteX0" fmla="*/ 1089497 w 1493238"/>
              <a:gd name="connsiteY0" fmla="*/ 2013626 h 2013626"/>
              <a:gd name="connsiteX1" fmla="*/ 1332689 w 1493238"/>
              <a:gd name="connsiteY1" fmla="*/ 1828800 h 2013626"/>
              <a:gd name="connsiteX2" fmla="*/ 1478604 w 1493238"/>
              <a:gd name="connsiteY2" fmla="*/ 1332690 h 2013626"/>
              <a:gd name="connsiteX3" fmla="*/ 1439693 w 1493238"/>
              <a:gd name="connsiteY3" fmla="*/ 564204 h 2013626"/>
              <a:gd name="connsiteX4" fmla="*/ 1050587 w 1493238"/>
              <a:gd name="connsiteY4" fmla="*/ 252919 h 2013626"/>
              <a:gd name="connsiteX5" fmla="*/ 389106 w 1493238"/>
              <a:gd name="connsiteY5" fmla="*/ 136187 h 2013626"/>
              <a:gd name="connsiteX6" fmla="*/ 0 w 1493238"/>
              <a:gd name="connsiteY6" fmla="*/ 0 h 201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238" h="2013626">
                <a:moveTo>
                  <a:pt x="1089497" y="2013626"/>
                </a:moveTo>
                <a:cubicBezTo>
                  <a:pt x="1178667" y="1977957"/>
                  <a:pt x="1267838" y="1942289"/>
                  <a:pt x="1332689" y="1828800"/>
                </a:cubicBezTo>
                <a:cubicBezTo>
                  <a:pt x="1397540" y="1715311"/>
                  <a:pt x="1460770" y="1543456"/>
                  <a:pt x="1478604" y="1332690"/>
                </a:cubicBezTo>
                <a:cubicBezTo>
                  <a:pt x="1496438" y="1121924"/>
                  <a:pt x="1511029" y="744166"/>
                  <a:pt x="1439693" y="564204"/>
                </a:cubicBezTo>
                <a:cubicBezTo>
                  <a:pt x="1368357" y="384242"/>
                  <a:pt x="1225685" y="324255"/>
                  <a:pt x="1050587" y="252919"/>
                </a:cubicBezTo>
                <a:cubicBezTo>
                  <a:pt x="875489" y="181583"/>
                  <a:pt x="564204" y="178340"/>
                  <a:pt x="389106" y="136187"/>
                </a:cubicBezTo>
                <a:cubicBezTo>
                  <a:pt x="214008" y="94034"/>
                  <a:pt x="107004" y="47017"/>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3" name="文本框 42"/>
          <p:cNvSpPr txBox="1"/>
          <p:nvPr/>
        </p:nvSpPr>
        <p:spPr>
          <a:xfrm>
            <a:off x="6599815" y="3511072"/>
            <a:ext cx="1186002" cy="369332"/>
          </a:xfrm>
          <a:prstGeom prst="rect">
            <a:avLst/>
          </a:prstGeom>
          <a:noFill/>
        </p:spPr>
        <p:txBody>
          <a:bodyPr wrap="square" rtlCol="0">
            <a:spAutoFit/>
          </a:bodyPr>
          <a:lstStyle/>
          <a:p>
            <a:r>
              <a:rPr lang="en-US" altLang="zh-CN" dirty="0"/>
              <a:t>Use </a:t>
            </a:r>
            <a:r>
              <a:rPr lang="en-US" altLang="zh-CN" i="1" dirty="0"/>
              <a:t>words</a:t>
            </a:r>
          </a:p>
        </p:txBody>
      </p:sp>
      <p:sp>
        <p:nvSpPr>
          <p:cNvPr id="44" name="任意多边形 43"/>
          <p:cNvSpPr/>
          <p:nvPr/>
        </p:nvSpPr>
        <p:spPr bwMode="auto">
          <a:xfrm>
            <a:off x="6377940" y="4259580"/>
            <a:ext cx="1213074" cy="662940"/>
          </a:xfrm>
          <a:custGeom>
            <a:avLst/>
            <a:gdLst>
              <a:gd name="connsiteX0" fmla="*/ 1127760 w 1213074"/>
              <a:gd name="connsiteY0" fmla="*/ 662940 h 662940"/>
              <a:gd name="connsiteX1" fmla="*/ 1211580 w 1213074"/>
              <a:gd name="connsiteY1" fmla="*/ 510540 h 662940"/>
              <a:gd name="connsiteX2" fmla="*/ 1173480 w 1213074"/>
              <a:gd name="connsiteY2" fmla="*/ 381000 h 662940"/>
              <a:gd name="connsiteX3" fmla="*/ 1074420 w 1213074"/>
              <a:gd name="connsiteY3" fmla="*/ 266700 h 662940"/>
              <a:gd name="connsiteX4" fmla="*/ 822960 w 1213074"/>
              <a:gd name="connsiteY4" fmla="*/ 144780 h 662940"/>
              <a:gd name="connsiteX5" fmla="*/ 266700 w 1213074"/>
              <a:gd name="connsiteY5" fmla="*/ 76200 h 662940"/>
              <a:gd name="connsiteX6" fmla="*/ 0 w 1213074"/>
              <a:gd name="connsiteY6" fmla="*/ 0 h 66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074" h="662940">
                <a:moveTo>
                  <a:pt x="1127760" y="662940"/>
                </a:moveTo>
                <a:cubicBezTo>
                  <a:pt x="1165860" y="610235"/>
                  <a:pt x="1203960" y="557530"/>
                  <a:pt x="1211580" y="510540"/>
                </a:cubicBezTo>
                <a:cubicBezTo>
                  <a:pt x="1219200" y="463550"/>
                  <a:pt x="1196340" y="421640"/>
                  <a:pt x="1173480" y="381000"/>
                </a:cubicBezTo>
                <a:cubicBezTo>
                  <a:pt x="1150620" y="340360"/>
                  <a:pt x="1132840" y="306070"/>
                  <a:pt x="1074420" y="266700"/>
                </a:cubicBezTo>
                <a:cubicBezTo>
                  <a:pt x="1016000" y="227330"/>
                  <a:pt x="957580" y="176530"/>
                  <a:pt x="822960" y="144780"/>
                </a:cubicBezTo>
                <a:cubicBezTo>
                  <a:pt x="688340" y="113030"/>
                  <a:pt x="403860" y="100330"/>
                  <a:pt x="266700" y="76200"/>
                </a:cubicBezTo>
                <a:cubicBezTo>
                  <a:pt x="129540" y="52070"/>
                  <a:pt x="64770" y="26035"/>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5" name="文本框 44"/>
          <p:cNvSpPr txBox="1"/>
          <p:nvPr/>
        </p:nvSpPr>
        <p:spPr>
          <a:xfrm>
            <a:off x="7563966" y="4373335"/>
            <a:ext cx="1721436" cy="369332"/>
          </a:xfrm>
          <a:prstGeom prst="rect">
            <a:avLst/>
          </a:prstGeom>
          <a:noFill/>
        </p:spPr>
        <p:txBody>
          <a:bodyPr wrap="square" rtlCol="0">
            <a:spAutoFit/>
          </a:bodyPr>
          <a:lstStyle/>
          <a:p>
            <a:r>
              <a:rPr lang="en-US" altLang="zh-CN" dirty="0"/>
              <a:t>Don’t use </a:t>
            </a:r>
            <a:r>
              <a:rPr lang="en-US" altLang="zh-CN" i="1" dirty="0"/>
              <a:t>words</a:t>
            </a:r>
            <a:endParaRPr lang="zh-CN" altLang="en-US" i="1" dirty="0"/>
          </a:p>
        </p:txBody>
      </p:sp>
      <p:sp>
        <p:nvSpPr>
          <p:cNvPr id="50" name="内容占位符 2"/>
          <p:cNvSpPr>
            <a:spLocks noGrp="1"/>
          </p:cNvSpPr>
          <p:nvPr>
            <p:ph idx="1"/>
          </p:nvPr>
        </p:nvSpPr>
        <p:spPr>
          <a:xfrm>
            <a:off x="755651" y="1077915"/>
            <a:ext cx="10668000" cy="778484"/>
          </a:xfrm>
        </p:spPr>
        <p:txBody>
          <a:bodyPr/>
          <a:lstStyle/>
          <a:p>
            <a:r>
              <a:rPr lang="en-US" altLang="zh-CN" b="0" dirty="0"/>
              <a:t>The RDD should be </a:t>
            </a:r>
            <a:r>
              <a:rPr lang="en-US" altLang="zh-CN" b="0" dirty="0" err="1">
                <a:solidFill>
                  <a:srgbClr val="FF0000"/>
                </a:solidFill>
              </a:rPr>
              <a:t>unpersisted</a:t>
            </a:r>
            <a:r>
              <a:rPr lang="en-US" altLang="zh-CN" b="0" dirty="0"/>
              <a:t> right after the last action to use it.</a:t>
            </a:r>
            <a:endParaRPr lang="zh-CN" altLang="en-US" b="0" dirty="0"/>
          </a:p>
        </p:txBody>
      </p:sp>
      <p:sp>
        <p:nvSpPr>
          <p:cNvPr id="48" name="六边形 47">
            <a:extLst>
              <a:ext uri="{FF2B5EF4-FFF2-40B4-BE49-F238E27FC236}">
                <a16:creationId xmlns:a16="http://schemas.microsoft.com/office/drawing/2014/main" id="{CD35E26F-FAAE-4DF7-A19F-B2A10D8AB4A9}"/>
              </a:ext>
            </a:extLst>
          </p:cNvPr>
          <p:cNvSpPr/>
          <p:nvPr/>
        </p:nvSpPr>
        <p:spPr>
          <a:xfrm>
            <a:off x="4044808" y="261479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9" name="六边形 48">
            <a:extLst>
              <a:ext uri="{FF2B5EF4-FFF2-40B4-BE49-F238E27FC236}">
                <a16:creationId xmlns:a16="http://schemas.microsoft.com/office/drawing/2014/main" id="{CD35E26F-FAAE-4DF7-A19F-B2A10D8AB4A9}"/>
              </a:ext>
            </a:extLst>
          </p:cNvPr>
          <p:cNvSpPr/>
          <p:nvPr/>
        </p:nvSpPr>
        <p:spPr>
          <a:xfrm>
            <a:off x="5325413" y="3969852"/>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1" name="六边形 50">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2" name="六边形 51">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6" name="矩形 45">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46</a:t>
            </a:fld>
            <a:endParaRPr lang="zh-CN" altLang="en-US"/>
          </a:p>
        </p:txBody>
      </p:sp>
      <p:sp>
        <p:nvSpPr>
          <p:cNvPr id="47" name="圆: 空心 50">
            <a:extLst>
              <a:ext uri="{FF2B5EF4-FFF2-40B4-BE49-F238E27FC236}">
                <a16:creationId xmlns:a16="http://schemas.microsoft.com/office/drawing/2014/main" id="{B1BEAD54-0430-4CD6-9EB3-2E3C8487C36E}"/>
              </a:ext>
            </a:extLst>
          </p:cNvPr>
          <p:cNvSpPr/>
          <p:nvPr/>
        </p:nvSpPr>
        <p:spPr bwMode="auto">
          <a:xfrm>
            <a:off x="1411553" y="5802014"/>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3" name="直接箭头连接符 52">
            <a:extLst>
              <a:ext uri="{FF2B5EF4-FFF2-40B4-BE49-F238E27FC236}">
                <a16:creationId xmlns:a16="http://schemas.microsoft.com/office/drawing/2014/main" id="{5EDE510E-E79E-4BC1-B74B-26D80C102032}"/>
              </a:ext>
            </a:extLst>
          </p:cNvPr>
          <p:cNvCxnSpPr/>
          <p:nvPr/>
        </p:nvCxnSpPr>
        <p:spPr>
          <a:xfrm>
            <a:off x="1771553" y="5982014"/>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5" name="圆: 空心 51">
            <a:extLst>
              <a:ext uri="{FF2B5EF4-FFF2-40B4-BE49-F238E27FC236}">
                <a16:creationId xmlns:a16="http://schemas.microsoft.com/office/drawing/2014/main" id="{05AB91FA-8F26-47A1-A907-1C360824B76E}"/>
              </a:ext>
            </a:extLst>
          </p:cNvPr>
          <p:cNvSpPr/>
          <p:nvPr/>
        </p:nvSpPr>
        <p:spPr bwMode="auto">
          <a:xfrm>
            <a:off x="10079026" y="5817724"/>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6" name="直接箭头连接符 55">
            <a:extLst>
              <a:ext uri="{FF2B5EF4-FFF2-40B4-BE49-F238E27FC236}">
                <a16:creationId xmlns:a16="http://schemas.microsoft.com/office/drawing/2014/main" id="{D1B838D3-68C0-4E67-9927-003442313AFC}"/>
              </a:ext>
            </a:extLst>
          </p:cNvPr>
          <p:cNvCxnSpPr>
            <a:cxnSpLocks/>
          </p:cNvCxnSpPr>
          <p:nvPr/>
        </p:nvCxnSpPr>
        <p:spPr>
          <a:xfrm>
            <a:off x="8338783" y="5983897"/>
            <a:ext cx="1744962" cy="138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A9E7DD11-F06C-48A3-BC0A-0311A5DD4D2D}"/>
              </a:ext>
            </a:extLst>
          </p:cNvPr>
          <p:cNvSpPr txBox="1"/>
          <p:nvPr/>
        </p:nvSpPr>
        <p:spPr>
          <a:xfrm>
            <a:off x="9878738" y="6183395"/>
            <a:ext cx="760575" cy="369332"/>
          </a:xfrm>
          <a:prstGeom prst="rect">
            <a:avLst/>
          </a:prstGeom>
          <a:noFill/>
        </p:spPr>
        <p:txBody>
          <a:bodyPr wrap="square" rtlCol="0">
            <a:spAutoFit/>
          </a:bodyPr>
          <a:lstStyle/>
          <a:p>
            <a:pPr algn="ctr"/>
            <a:r>
              <a:rPr lang="en-US" altLang="zh-CN" dirty="0"/>
              <a:t>End</a:t>
            </a:r>
            <a:endParaRPr lang="zh-CN" altLang="en-US" dirty="0"/>
          </a:p>
        </p:txBody>
      </p:sp>
      <p:sp>
        <p:nvSpPr>
          <p:cNvPr id="58" name="文本框 57">
            <a:extLst>
              <a:ext uri="{FF2B5EF4-FFF2-40B4-BE49-F238E27FC236}">
                <a16:creationId xmlns:a16="http://schemas.microsoft.com/office/drawing/2014/main" id="{51BA47D3-BF4C-412B-AFB1-20549B48BD6F}"/>
              </a:ext>
            </a:extLst>
          </p:cNvPr>
          <p:cNvSpPr txBox="1"/>
          <p:nvPr/>
        </p:nvSpPr>
        <p:spPr>
          <a:xfrm>
            <a:off x="1211265" y="6222059"/>
            <a:ext cx="760575" cy="369332"/>
          </a:xfrm>
          <a:prstGeom prst="rect">
            <a:avLst/>
          </a:prstGeom>
          <a:noFill/>
        </p:spPr>
        <p:txBody>
          <a:bodyPr wrap="square" rtlCol="0">
            <a:spAutoFit/>
          </a:bodyPr>
          <a:lstStyle/>
          <a:p>
            <a:pPr algn="ctr"/>
            <a:r>
              <a:rPr lang="en-US" altLang="zh-CN" dirty="0"/>
              <a:t>Start</a:t>
            </a:r>
            <a:endParaRPr lang="zh-CN" altLang="en-US" dirty="0"/>
          </a:p>
        </p:txBody>
      </p:sp>
    </p:spTree>
    <p:extLst>
      <p:ext uri="{BB962C8B-B14F-4D97-AF65-F5344CB8AC3E}">
        <p14:creationId xmlns:p14="http://schemas.microsoft.com/office/powerpoint/2010/main" val="369257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down)">
                                      <p:cBhvr>
                                        <p:cTn id="10" dur="5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wipe(down)">
                                      <p:cBhvr>
                                        <p:cTn id="15" dur="500"/>
                                        <p:tgtEl>
                                          <p:spTgt spid="4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down)">
                                      <p:cBhvr>
                                        <p:cTn id="18" dur="500"/>
                                        <p:tgtEl>
                                          <p:spTgt spid="4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animEffect transition="in" filter="wipe(down)">
                                      <p:cBhvr>
                                        <p:cTn id="23" dur="500"/>
                                        <p:tgtEl>
                                          <p:spTgt spid="4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wipe(down)">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p:bldP spid="42" grpId="0" animBg="1"/>
      <p:bldP spid="43" grpId="0"/>
      <p:bldP spid="44" grpId="0" animBg="1"/>
      <p:bldP spid="4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a:t>
            </a:r>
            <a:r>
              <a:rPr lang="en-US" altLang="zh-CN" dirty="0" err="1"/>
              <a:t>unpersist</a:t>
            </a:r>
            <a:r>
              <a:rPr lang="en-US" altLang="zh-CN" dirty="0"/>
              <a:t> locations</a:t>
            </a:r>
            <a:endParaRPr lang="zh-CN" altLang="en-US" dirty="0"/>
          </a:p>
        </p:txBody>
      </p:sp>
      <p:sp>
        <p:nvSpPr>
          <p:cNvPr id="6" name="矩形 5">
            <a:extLst>
              <a:ext uri="{FF2B5EF4-FFF2-40B4-BE49-F238E27FC236}">
                <a16:creationId xmlns:a16="http://schemas.microsoft.com/office/drawing/2014/main" id="{06CC6617-F192-41B7-B9FF-EDBD728DEF4E}"/>
              </a:ext>
            </a:extLst>
          </p:cNvPr>
          <p:cNvSpPr/>
          <p:nvPr/>
        </p:nvSpPr>
        <p:spPr>
          <a:xfrm>
            <a:off x="6733137" y="515348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A60DAD44-CC5C-406C-9B7B-823293DBA5D0}"/>
                  </a:ext>
                </a:extLst>
              </p:cNvPr>
              <p:cNvSpPr/>
              <p:nvPr/>
            </p:nvSpPr>
            <p:spPr>
              <a:xfrm>
                <a:off x="6972147" y="473785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6972147" y="4737856"/>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E76D48E-2854-4390-97BB-5D4224E9A974}"/>
              </a:ext>
            </a:extLst>
          </p:cNvPr>
          <p:cNvSpPr/>
          <p:nvPr/>
        </p:nvSpPr>
        <p:spPr>
          <a:xfrm>
            <a:off x="4177736" y="385558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CAFF5CDF-51BF-43C1-8785-0693D12CEE0A}"/>
                  </a:ext>
                </a:extLst>
              </p:cNvPr>
              <p:cNvSpPr/>
              <p:nvPr/>
            </p:nvSpPr>
            <p:spPr>
              <a:xfrm>
                <a:off x="4367913" y="3409770"/>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9" name="椭圆 8">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4367913" y="3409770"/>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0" name="椭圆 9">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12" name="矩形: 圆角 21">
            <a:extLst>
              <a:ext uri="{FF2B5EF4-FFF2-40B4-BE49-F238E27FC236}">
                <a16:creationId xmlns:a16="http://schemas.microsoft.com/office/drawing/2014/main" id="{6DB032EB-30BA-48D3-A807-ED9AEEF7F2C2}"/>
              </a:ext>
            </a:extLst>
          </p:cNvPr>
          <p:cNvSpPr/>
          <p:nvPr/>
        </p:nvSpPr>
        <p:spPr>
          <a:xfrm>
            <a:off x="4184295"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3" name="矩形: 圆角 23">
            <a:extLst>
              <a:ext uri="{FF2B5EF4-FFF2-40B4-BE49-F238E27FC236}">
                <a16:creationId xmlns:a16="http://schemas.microsoft.com/office/drawing/2014/main" id="{1EBBA5A1-5177-479F-B3D9-C1A12E7E1BDE}"/>
              </a:ext>
            </a:extLst>
          </p:cNvPr>
          <p:cNvSpPr/>
          <p:nvPr/>
        </p:nvSpPr>
        <p:spPr>
          <a:xfrm>
            <a:off x="4184296"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4" name="连接符: 曲线 25">
            <a:extLst>
              <a:ext uri="{FF2B5EF4-FFF2-40B4-BE49-F238E27FC236}">
                <a16:creationId xmlns:a16="http://schemas.microsoft.com/office/drawing/2014/main" id="{F60BAC4A-082A-4887-B746-60029998ED6B}"/>
              </a:ext>
            </a:extLst>
          </p:cNvPr>
          <p:cNvCxnSpPr>
            <a:cxnSpLocks/>
            <a:stCxn id="12" idx="2"/>
            <a:endCxn id="13" idx="0"/>
          </p:cNvCxnSpPr>
          <p:nvPr/>
        </p:nvCxnSpPr>
        <p:spPr>
          <a:xfrm rot="16200000" flipH="1">
            <a:off x="4458666"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3" idx="2"/>
          </p:cNvCxnSpPr>
          <p:nvPr/>
        </p:nvCxnSpPr>
        <p:spPr bwMode="auto">
          <a:xfrm flipH="1">
            <a:off x="4633102" y="3060805"/>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7"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8" name="连接符: 曲线 25">
            <a:extLst>
              <a:ext uri="{FF2B5EF4-FFF2-40B4-BE49-F238E27FC236}">
                <a16:creationId xmlns:a16="http://schemas.microsoft.com/office/drawing/2014/main" id="{F60BAC4A-082A-4887-B746-60029998ED6B}"/>
              </a:ext>
            </a:extLst>
          </p:cNvPr>
          <p:cNvCxnSpPr>
            <a:cxnSpLocks/>
            <a:stCxn id="16" idx="2"/>
            <a:endCxn id="17"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连接符: 曲线 27">
            <a:extLst>
              <a:ext uri="{FF2B5EF4-FFF2-40B4-BE49-F238E27FC236}">
                <a16:creationId xmlns:a16="http://schemas.microsoft.com/office/drawing/2014/main" id="{0CDADCAC-9FA0-4D42-BCB3-FD90AB353A5E}"/>
              </a:ext>
            </a:extLst>
          </p:cNvPr>
          <p:cNvCxnSpPr>
            <a:cxnSpLocks/>
            <a:stCxn id="17"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曲线连接符 19"/>
          <p:cNvCxnSpPr>
            <a:stCxn id="13" idx="2"/>
            <a:endCxn id="16" idx="0"/>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曲线连接符 20"/>
          <p:cNvCxnSpPr>
            <a:stCxn id="17" idx="2"/>
            <a:endCxn id="7" idx="0"/>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25" name="椭圆 2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6"/>
                <a:stretch>
                  <a:fillRect/>
                </a:stretch>
              </a:blipFill>
              <a:ln w="19050">
                <a:solidFill>
                  <a:schemeClr val="tx1"/>
                </a:solidFill>
              </a:ln>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8" name="椭圆 2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8"/>
                <a:stretch>
                  <a:fillRect/>
                </a:stretch>
              </a:blipFill>
              <a:ln w="19050">
                <a:solidFill>
                  <a:schemeClr val="tx1"/>
                </a:solidFill>
              </a:ln>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1" name="矩形 30">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33" name="直接箭头连接符 32"/>
          <p:cNvCxnSpPr/>
          <p:nvPr/>
        </p:nvCxnSpPr>
        <p:spPr>
          <a:xfrm>
            <a:off x="2797279" y="5990096"/>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34" name="任意多边形 33"/>
          <p:cNvSpPr/>
          <p:nvPr/>
        </p:nvSpPr>
        <p:spPr bwMode="auto">
          <a:xfrm>
            <a:off x="3941536" y="2908570"/>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5" name="文本框 34"/>
          <p:cNvSpPr txBox="1"/>
          <p:nvPr/>
        </p:nvSpPr>
        <p:spPr>
          <a:xfrm>
            <a:off x="2893959" y="2711340"/>
            <a:ext cx="1183914" cy="369332"/>
          </a:xfrm>
          <a:prstGeom prst="rect">
            <a:avLst/>
          </a:prstGeom>
          <a:noFill/>
        </p:spPr>
        <p:txBody>
          <a:bodyPr wrap="square" rtlCol="0">
            <a:spAutoFit/>
          </a:bodyPr>
          <a:lstStyle/>
          <a:p>
            <a:r>
              <a:rPr lang="en-US" altLang="zh-CN" dirty="0"/>
              <a:t>Use </a:t>
            </a:r>
            <a:r>
              <a:rPr lang="en-US" altLang="zh-CN" i="1" dirty="0"/>
              <a:t>words</a:t>
            </a:r>
            <a:endParaRPr lang="zh-CN" altLang="en-US" i="1" dirty="0"/>
          </a:p>
        </p:txBody>
      </p:sp>
      <p:sp>
        <p:nvSpPr>
          <p:cNvPr id="37" name="矩形 36">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38" name="直接箭头连接符 37"/>
          <p:cNvCxnSpPr/>
          <p:nvPr/>
        </p:nvCxnSpPr>
        <p:spPr>
          <a:xfrm flipV="1">
            <a:off x="4040635" y="5990096"/>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39" name="直接箭头连接符 38"/>
          <p:cNvCxnSpPr/>
          <p:nvPr/>
        </p:nvCxnSpPr>
        <p:spPr>
          <a:xfrm flipV="1">
            <a:off x="4969058" y="5981725"/>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42" name="任意多边形 41"/>
          <p:cNvSpPr/>
          <p:nvPr/>
        </p:nvSpPr>
        <p:spPr bwMode="auto">
          <a:xfrm>
            <a:off x="5097294" y="2937753"/>
            <a:ext cx="1493238" cy="2013626"/>
          </a:xfrm>
          <a:custGeom>
            <a:avLst/>
            <a:gdLst>
              <a:gd name="connsiteX0" fmla="*/ 1089497 w 1493238"/>
              <a:gd name="connsiteY0" fmla="*/ 2013626 h 2013626"/>
              <a:gd name="connsiteX1" fmla="*/ 1332689 w 1493238"/>
              <a:gd name="connsiteY1" fmla="*/ 1828800 h 2013626"/>
              <a:gd name="connsiteX2" fmla="*/ 1478604 w 1493238"/>
              <a:gd name="connsiteY2" fmla="*/ 1332690 h 2013626"/>
              <a:gd name="connsiteX3" fmla="*/ 1439693 w 1493238"/>
              <a:gd name="connsiteY3" fmla="*/ 564204 h 2013626"/>
              <a:gd name="connsiteX4" fmla="*/ 1050587 w 1493238"/>
              <a:gd name="connsiteY4" fmla="*/ 252919 h 2013626"/>
              <a:gd name="connsiteX5" fmla="*/ 389106 w 1493238"/>
              <a:gd name="connsiteY5" fmla="*/ 136187 h 2013626"/>
              <a:gd name="connsiteX6" fmla="*/ 0 w 1493238"/>
              <a:gd name="connsiteY6" fmla="*/ 0 h 2013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93238" h="2013626">
                <a:moveTo>
                  <a:pt x="1089497" y="2013626"/>
                </a:moveTo>
                <a:cubicBezTo>
                  <a:pt x="1178667" y="1977957"/>
                  <a:pt x="1267838" y="1942289"/>
                  <a:pt x="1332689" y="1828800"/>
                </a:cubicBezTo>
                <a:cubicBezTo>
                  <a:pt x="1397540" y="1715311"/>
                  <a:pt x="1460770" y="1543456"/>
                  <a:pt x="1478604" y="1332690"/>
                </a:cubicBezTo>
                <a:cubicBezTo>
                  <a:pt x="1496438" y="1121924"/>
                  <a:pt x="1511029" y="744166"/>
                  <a:pt x="1439693" y="564204"/>
                </a:cubicBezTo>
                <a:cubicBezTo>
                  <a:pt x="1368357" y="384242"/>
                  <a:pt x="1225685" y="324255"/>
                  <a:pt x="1050587" y="252919"/>
                </a:cubicBezTo>
                <a:cubicBezTo>
                  <a:pt x="875489" y="181583"/>
                  <a:pt x="564204" y="178340"/>
                  <a:pt x="389106" y="136187"/>
                </a:cubicBezTo>
                <a:cubicBezTo>
                  <a:pt x="214008" y="94034"/>
                  <a:pt x="107004" y="47017"/>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4" name="任意多边形 43"/>
          <p:cNvSpPr/>
          <p:nvPr/>
        </p:nvSpPr>
        <p:spPr bwMode="auto">
          <a:xfrm>
            <a:off x="6377940" y="4259580"/>
            <a:ext cx="1213074" cy="662940"/>
          </a:xfrm>
          <a:custGeom>
            <a:avLst/>
            <a:gdLst>
              <a:gd name="connsiteX0" fmla="*/ 1127760 w 1213074"/>
              <a:gd name="connsiteY0" fmla="*/ 662940 h 662940"/>
              <a:gd name="connsiteX1" fmla="*/ 1211580 w 1213074"/>
              <a:gd name="connsiteY1" fmla="*/ 510540 h 662940"/>
              <a:gd name="connsiteX2" fmla="*/ 1173480 w 1213074"/>
              <a:gd name="connsiteY2" fmla="*/ 381000 h 662940"/>
              <a:gd name="connsiteX3" fmla="*/ 1074420 w 1213074"/>
              <a:gd name="connsiteY3" fmla="*/ 266700 h 662940"/>
              <a:gd name="connsiteX4" fmla="*/ 822960 w 1213074"/>
              <a:gd name="connsiteY4" fmla="*/ 144780 h 662940"/>
              <a:gd name="connsiteX5" fmla="*/ 266700 w 1213074"/>
              <a:gd name="connsiteY5" fmla="*/ 76200 h 662940"/>
              <a:gd name="connsiteX6" fmla="*/ 0 w 1213074"/>
              <a:gd name="connsiteY6" fmla="*/ 0 h 66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074" h="662940">
                <a:moveTo>
                  <a:pt x="1127760" y="662940"/>
                </a:moveTo>
                <a:cubicBezTo>
                  <a:pt x="1165860" y="610235"/>
                  <a:pt x="1203960" y="557530"/>
                  <a:pt x="1211580" y="510540"/>
                </a:cubicBezTo>
                <a:cubicBezTo>
                  <a:pt x="1219200" y="463550"/>
                  <a:pt x="1196340" y="421640"/>
                  <a:pt x="1173480" y="381000"/>
                </a:cubicBezTo>
                <a:cubicBezTo>
                  <a:pt x="1150620" y="340360"/>
                  <a:pt x="1132840" y="306070"/>
                  <a:pt x="1074420" y="266700"/>
                </a:cubicBezTo>
                <a:cubicBezTo>
                  <a:pt x="1016000" y="227330"/>
                  <a:pt x="957580" y="176530"/>
                  <a:pt x="822960" y="144780"/>
                </a:cubicBezTo>
                <a:cubicBezTo>
                  <a:pt x="688340" y="113030"/>
                  <a:pt x="403860" y="100330"/>
                  <a:pt x="266700" y="76200"/>
                </a:cubicBezTo>
                <a:cubicBezTo>
                  <a:pt x="129540" y="52070"/>
                  <a:pt x="64770" y="26035"/>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9" name="矩形 48">
            <a:extLst>
              <a:ext uri="{FF2B5EF4-FFF2-40B4-BE49-F238E27FC236}">
                <a16:creationId xmlns:a16="http://schemas.microsoft.com/office/drawing/2014/main" id="{0E76D48E-2854-4390-97BB-5D4224E9A974}"/>
              </a:ext>
            </a:extLst>
          </p:cNvPr>
          <p:cNvSpPr/>
          <p:nvPr/>
        </p:nvSpPr>
        <p:spPr>
          <a:xfrm>
            <a:off x="6561163"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cxnSp>
        <p:nvCxnSpPr>
          <p:cNvPr id="50" name="直接箭头连接符 49"/>
          <p:cNvCxnSpPr/>
          <p:nvPr/>
        </p:nvCxnSpPr>
        <p:spPr>
          <a:xfrm>
            <a:off x="6196836" y="5981725"/>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p:cNvCxnSpPr/>
          <p:nvPr/>
        </p:nvCxnSpPr>
        <p:spPr>
          <a:xfrm flipV="1">
            <a:off x="7103639" y="5981725"/>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4" name="内容占位符 2"/>
          <p:cNvSpPr>
            <a:spLocks noGrp="1"/>
          </p:cNvSpPr>
          <p:nvPr>
            <p:ph idx="1"/>
          </p:nvPr>
        </p:nvSpPr>
        <p:spPr>
          <a:xfrm>
            <a:off x="755651" y="1077914"/>
            <a:ext cx="10668000" cy="627789"/>
          </a:xfrm>
        </p:spPr>
        <p:txBody>
          <a:bodyPr/>
          <a:lstStyle/>
          <a:p>
            <a:r>
              <a:rPr lang="en-US" altLang="zh-CN" b="0" dirty="0"/>
              <a:t>The RDD should be </a:t>
            </a:r>
            <a:r>
              <a:rPr lang="en-US" altLang="zh-CN" b="0" dirty="0" err="1">
                <a:solidFill>
                  <a:srgbClr val="FF0000"/>
                </a:solidFill>
              </a:rPr>
              <a:t>unpersisted</a:t>
            </a:r>
            <a:r>
              <a:rPr lang="en-US" altLang="zh-CN" b="0" dirty="0"/>
              <a:t> right after the last action to use it.</a:t>
            </a:r>
            <a:endParaRPr lang="zh-CN" altLang="en-US" b="0" dirty="0"/>
          </a:p>
        </p:txBody>
      </p:sp>
      <p:sp>
        <p:nvSpPr>
          <p:cNvPr id="55" name="六边形 54">
            <a:extLst>
              <a:ext uri="{FF2B5EF4-FFF2-40B4-BE49-F238E27FC236}">
                <a16:creationId xmlns:a16="http://schemas.microsoft.com/office/drawing/2014/main" id="{CD35E26F-FAAE-4DF7-A19F-B2A10D8AB4A9}"/>
              </a:ext>
            </a:extLst>
          </p:cNvPr>
          <p:cNvSpPr/>
          <p:nvPr/>
        </p:nvSpPr>
        <p:spPr>
          <a:xfrm>
            <a:off x="4044808" y="261479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6" name="六边形 55">
            <a:extLst>
              <a:ext uri="{FF2B5EF4-FFF2-40B4-BE49-F238E27FC236}">
                <a16:creationId xmlns:a16="http://schemas.microsoft.com/office/drawing/2014/main" id="{CD35E26F-FAAE-4DF7-A19F-B2A10D8AB4A9}"/>
              </a:ext>
            </a:extLst>
          </p:cNvPr>
          <p:cNvSpPr/>
          <p:nvPr/>
        </p:nvSpPr>
        <p:spPr>
          <a:xfrm>
            <a:off x="5325413" y="3969852"/>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7" name="六边形 56">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8" name="六边形 57">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59" name="六边形 58">
            <a:extLst>
              <a:ext uri="{FF2B5EF4-FFF2-40B4-BE49-F238E27FC236}">
                <a16:creationId xmlns:a16="http://schemas.microsoft.com/office/drawing/2014/main" id="{CD35E26F-FAAE-4DF7-A19F-B2A10D8AB4A9}"/>
              </a:ext>
            </a:extLst>
          </p:cNvPr>
          <p:cNvSpPr/>
          <p:nvPr/>
        </p:nvSpPr>
        <p:spPr>
          <a:xfrm>
            <a:off x="6825635"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60" name="组合 59"/>
          <p:cNvGrpSpPr/>
          <p:nvPr/>
        </p:nvGrpSpPr>
        <p:grpSpPr>
          <a:xfrm>
            <a:off x="6892777" y="5867655"/>
            <a:ext cx="155674" cy="232673"/>
            <a:chOff x="9450117" y="4678780"/>
            <a:chExt cx="155674" cy="232673"/>
          </a:xfrm>
        </p:grpSpPr>
        <p:cxnSp>
          <p:nvCxnSpPr>
            <p:cNvPr id="61" name="直接连接符 60">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矩形 47">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47</a:t>
            </a:fld>
            <a:endParaRPr lang="zh-CN" altLang="en-US"/>
          </a:p>
        </p:txBody>
      </p:sp>
      <p:sp>
        <p:nvSpPr>
          <p:cNvPr id="52" name="圆: 空心 50">
            <a:extLst>
              <a:ext uri="{FF2B5EF4-FFF2-40B4-BE49-F238E27FC236}">
                <a16:creationId xmlns:a16="http://schemas.microsoft.com/office/drawing/2014/main" id="{B1BEAD54-0430-4CD6-9EB3-2E3C8487C36E}"/>
              </a:ext>
            </a:extLst>
          </p:cNvPr>
          <p:cNvSpPr/>
          <p:nvPr/>
        </p:nvSpPr>
        <p:spPr bwMode="auto">
          <a:xfrm>
            <a:off x="1411553" y="5802014"/>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3" name="直接箭头连接符 52">
            <a:extLst>
              <a:ext uri="{FF2B5EF4-FFF2-40B4-BE49-F238E27FC236}">
                <a16:creationId xmlns:a16="http://schemas.microsoft.com/office/drawing/2014/main" id="{5EDE510E-E79E-4BC1-B74B-26D80C102032}"/>
              </a:ext>
            </a:extLst>
          </p:cNvPr>
          <p:cNvCxnSpPr/>
          <p:nvPr/>
        </p:nvCxnSpPr>
        <p:spPr>
          <a:xfrm>
            <a:off x="1771553" y="5982014"/>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4" name="圆: 空心 51">
            <a:extLst>
              <a:ext uri="{FF2B5EF4-FFF2-40B4-BE49-F238E27FC236}">
                <a16:creationId xmlns:a16="http://schemas.microsoft.com/office/drawing/2014/main" id="{05AB91FA-8F26-47A1-A907-1C360824B76E}"/>
              </a:ext>
            </a:extLst>
          </p:cNvPr>
          <p:cNvSpPr/>
          <p:nvPr/>
        </p:nvSpPr>
        <p:spPr bwMode="auto">
          <a:xfrm>
            <a:off x="10079026" y="5817724"/>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65" name="直接箭头连接符 64">
            <a:extLst>
              <a:ext uri="{FF2B5EF4-FFF2-40B4-BE49-F238E27FC236}">
                <a16:creationId xmlns:a16="http://schemas.microsoft.com/office/drawing/2014/main" id="{D1B838D3-68C0-4E67-9927-003442313AFC}"/>
              </a:ext>
            </a:extLst>
          </p:cNvPr>
          <p:cNvCxnSpPr>
            <a:cxnSpLocks/>
          </p:cNvCxnSpPr>
          <p:nvPr/>
        </p:nvCxnSpPr>
        <p:spPr>
          <a:xfrm>
            <a:off x="8338783" y="5983897"/>
            <a:ext cx="1744962" cy="138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6" name="文本框 65">
            <a:extLst>
              <a:ext uri="{FF2B5EF4-FFF2-40B4-BE49-F238E27FC236}">
                <a16:creationId xmlns:a16="http://schemas.microsoft.com/office/drawing/2014/main" id="{A9E7DD11-F06C-48A3-BC0A-0311A5DD4D2D}"/>
              </a:ext>
            </a:extLst>
          </p:cNvPr>
          <p:cNvSpPr txBox="1"/>
          <p:nvPr/>
        </p:nvSpPr>
        <p:spPr>
          <a:xfrm>
            <a:off x="9878738" y="6183395"/>
            <a:ext cx="760575" cy="369332"/>
          </a:xfrm>
          <a:prstGeom prst="rect">
            <a:avLst/>
          </a:prstGeom>
          <a:noFill/>
        </p:spPr>
        <p:txBody>
          <a:bodyPr wrap="square" rtlCol="0">
            <a:spAutoFit/>
          </a:bodyPr>
          <a:lstStyle/>
          <a:p>
            <a:pPr algn="ctr"/>
            <a:r>
              <a:rPr lang="en-US" altLang="zh-CN" dirty="0"/>
              <a:t>End</a:t>
            </a:r>
            <a:endParaRPr lang="zh-CN" altLang="en-US" dirty="0"/>
          </a:p>
        </p:txBody>
      </p:sp>
      <p:sp>
        <p:nvSpPr>
          <p:cNvPr id="67" name="文本框 66">
            <a:extLst>
              <a:ext uri="{FF2B5EF4-FFF2-40B4-BE49-F238E27FC236}">
                <a16:creationId xmlns:a16="http://schemas.microsoft.com/office/drawing/2014/main" id="{51BA47D3-BF4C-412B-AFB1-20549B48BD6F}"/>
              </a:ext>
            </a:extLst>
          </p:cNvPr>
          <p:cNvSpPr txBox="1"/>
          <p:nvPr/>
        </p:nvSpPr>
        <p:spPr>
          <a:xfrm>
            <a:off x="1211265" y="6222059"/>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63" name="文本框 62"/>
          <p:cNvSpPr txBox="1"/>
          <p:nvPr/>
        </p:nvSpPr>
        <p:spPr>
          <a:xfrm>
            <a:off x="6599815" y="3511072"/>
            <a:ext cx="1186002" cy="369332"/>
          </a:xfrm>
          <a:prstGeom prst="rect">
            <a:avLst/>
          </a:prstGeom>
          <a:noFill/>
        </p:spPr>
        <p:txBody>
          <a:bodyPr wrap="square" rtlCol="0">
            <a:spAutoFit/>
          </a:bodyPr>
          <a:lstStyle/>
          <a:p>
            <a:r>
              <a:rPr lang="en-US" altLang="zh-CN" dirty="0"/>
              <a:t>Use </a:t>
            </a:r>
            <a:r>
              <a:rPr lang="en-US" altLang="zh-CN" i="1" dirty="0"/>
              <a:t>words</a:t>
            </a:r>
          </a:p>
        </p:txBody>
      </p:sp>
      <p:sp>
        <p:nvSpPr>
          <p:cNvPr id="68" name="文本框 67"/>
          <p:cNvSpPr txBox="1"/>
          <p:nvPr/>
        </p:nvSpPr>
        <p:spPr>
          <a:xfrm>
            <a:off x="7563966" y="4373335"/>
            <a:ext cx="1721436" cy="369332"/>
          </a:xfrm>
          <a:prstGeom prst="rect">
            <a:avLst/>
          </a:prstGeom>
          <a:noFill/>
        </p:spPr>
        <p:txBody>
          <a:bodyPr wrap="square" rtlCol="0">
            <a:spAutoFit/>
          </a:bodyPr>
          <a:lstStyle/>
          <a:p>
            <a:r>
              <a:rPr lang="en-US" altLang="zh-CN" dirty="0"/>
              <a:t>Don’t use </a:t>
            </a:r>
            <a:r>
              <a:rPr lang="en-US" altLang="zh-CN" i="1" dirty="0"/>
              <a:t>words</a:t>
            </a:r>
            <a:endParaRPr lang="zh-CN" altLang="en-US" i="1" dirty="0"/>
          </a:p>
        </p:txBody>
      </p:sp>
    </p:spTree>
    <p:extLst>
      <p:ext uri="{BB962C8B-B14F-4D97-AF65-F5344CB8AC3E}">
        <p14:creationId xmlns:p14="http://schemas.microsoft.com/office/powerpoint/2010/main" val="2913327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Identify </a:t>
            </a:r>
            <a:r>
              <a:rPr lang="en-US" altLang="zh-CN" dirty="0" err="1"/>
              <a:t>unpersist</a:t>
            </a:r>
            <a:r>
              <a:rPr lang="en-US" altLang="zh-CN" dirty="0"/>
              <a:t> locations</a:t>
            </a:r>
            <a:endParaRPr lang="zh-CN" altLang="en-US" dirty="0"/>
          </a:p>
        </p:txBody>
      </p:sp>
      <p:sp>
        <p:nvSpPr>
          <p:cNvPr id="6" name="矩形 5">
            <a:extLst>
              <a:ext uri="{FF2B5EF4-FFF2-40B4-BE49-F238E27FC236}">
                <a16:creationId xmlns:a16="http://schemas.microsoft.com/office/drawing/2014/main" id="{06CC6617-F192-41B7-B9FF-EDBD728DEF4E}"/>
              </a:ext>
            </a:extLst>
          </p:cNvPr>
          <p:cNvSpPr/>
          <p:nvPr/>
        </p:nvSpPr>
        <p:spPr>
          <a:xfrm>
            <a:off x="6733137" y="5153486"/>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A60DAD44-CC5C-406C-9B7B-823293DBA5D0}"/>
                  </a:ext>
                </a:extLst>
              </p:cNvPr>
              <p:cNvSpPr/>
              <p:nvPr/>
            </p:nvSpPr>
            <p:spPr>
              <a:xfrm>
                <a:off x="6972147" y="4737856"/>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7" name="椭圆 6">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6972147" y="4737856"/>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0E76D48E-2854-4390-97BB-5D4224E9A974}"/>
              </a:ext>
            </a:extLst>
          </p:cNvPr>
          <p:cNvSpPr/>
          <p:nvPr/>
        </p:nvSpPr>
        <p:spPr>
          <a:xfrm>
            <a:off x="4177736" y="385558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椭圆 8">
                <a:extLst>
                  <a:ext uri="{FF2B5EF4-FFF2-40B4-BE49-F238E27FC236}">
                    <a16:creationId xmlns:a16="http://schemas.microsoft.com/office/drawing/2014/main" id="{CAFF5CDF-51BF-43C1-8785-0693D12CEE0A}"/>
                  </a:ext>
                </a:extLst>
              </p:cNvPr>
              <p:cNvSpPr/>
              <p:nvPr/>
            </p:nvSpPr>
            <p:spPr>
              <a:xfrm>
                <a:off x="4367913" y="3409770"/>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9" name="椭圆 8">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4367913" y="3409770"/>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1B89059A-13E6-45F8-B952-9F8AC280D2D6}"/>
                  </a:ext>
                </a:extLst>
              </p:cNvPr>
              <p:cNvSpPr/>
              <p:nvPr/>
            </p:nvSpPr>
            <p:spPr>
              <a:xfrm>
                <a:off x="5652817" y="4737857"/>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0" name="椭圆 9">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4737857"/>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12" name="矩形: 圆角 21">
            <a:extLst>
              <a:ext uri="{FF2B5EF4-FFF2-40B4-BE49-F238E27FC236}">
                <a16:creationId xmlns:a16="http://schemas.microsoft.com/office/drawing/2014/main" id="{6DB032EB-30BA-48D3-A807-ED9AEEF7F2C2}"/>
              </a:ext>
            </a:extLst>
          </p:cNvPr>
          <p:cNvSpPr/>
          <p:nvPr/>
        </p:nvSpPr>
        <p:spPr>
          <a:xfrm>
            <a:off x="4184295" y="2064426"/>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13" name="矩形: 圆角 23">
            <a:extLst>
              <a:ext uri="{FF2B5EF4-FFF2-40B4-BE49-F238E27FC236}">
                <a16:creationId xmlns:a16="http://schemas.microsoft.com/office/drawing/2014/main" id="{1EBBA5A1-5177-479F-B3D9-C1A12E7E1BDE}"/>
              </a:ext>
            </a:extLst>
          </p:cNvPr>
          <p:cNvSpPr/>
          <p:nvPr/>
        </p:nvSpPr>
        <p:spPr>
          <a:xfrm>
            <a:off x="4184296" y="2737053"/>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14" name="连接符: 曲线 25">
            <a:extLst>
              <a:ext uri="{FF2B5EF4-FFF2-40B4-BE49-F238E27FC236}">
                <a16:creationId xmlns:a16="http://schemas.microsoft.com/office/drawing/2014/main" id="{F60BAC4A-082A-4887-B746-60029998ED6B}"/>
              </a:ext>
            </a:extLst>
          </p:cNvPr>
          <p:cNvCxnSpPr>
            <a:cxnSpLocks/>
            <a:stCxn id="12" idx="2"/>
            <a:endCxn id="13" idx="0"/>
          </p:cNvCxnSpPr>
          <p:nvPr/>
        </p:nvCxnSpPr>
        <p:spPr>
          <a:xfrm rot="16200000" flipH="1">
            <a:off x="4458666" y="2562614"/>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p:cNvCxnSpPr>
            <a:stCxn id="13" idx="2"/>
          </p:cNvCxnSpPr>
          <p:nvPr/>
        </p:nvCxnSpPr>
        <p:spPr bwMode="auto">
          <a:xfrm flipH="1">
            <a:off x="4633102" y="3060805"/>
            <a:ext cx="2" cy="348875"/>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矩形: 圆角 22">
            <a:extLst>
              <a:ext uri="{FF2B5EF4-FFF2-40B4-BE49-F238E27FC236}">
                <a16:creationId xmlns:a16="http://schemas.microsoft.com/office/drawing/2014/main" id="{C05E3ECA-3CFA-4D52-AB06-F9FA6A633E42}"/>
              </a:ext>
            </a:extLst>
          </p:cNvPr>
          <p:cNvSpPr/>
          <p:nvPr/>
        </p:nvSpPr>
        <p:spPr>
          <a:xfrm>
            <a:off x="5474632" y="3416728"/>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pairs</a:t>
            </a:r>
          </a:p>
        </p:txBody>
      </p:sp>
      <p:sp>
        <p:nvSpPr>
          <p:cNvPr id="17" name="矩形: 圆角 22">
            <a:extLst>
              <a:ext uri="{FF2B5EF4-FFF2-40B4-BE49-F238E27FC236}">
                <a16:creationId xmlns:a16="http://schemas.microsoft.com/office/drawing/2014/main" id="{C05E3ECA-3CFA-4D52-AB06-F9FA6A633E42}"/>
              </a:ext>
            </a:extLst>
          </p:cNvPr>
          <p:cNvSpPr/>
          <p:nvPr/>
        </p:nvSpPr>
        <p:spPr>
          <a:xfrm>
            <a:off x="5473869" y="4089354"/>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result</a:t>
            </a:r>
          </a:p>
        </p:txBody>
      </p:sp>
      <p:cxnSp>
        <p:nvCxnSpPr>
          <p:cNvPr id="18" name="连接符: 曲线 25">
            <a:extLst>
              <a:ext uri="{FF2B5EF4-FFF2-40B4-BE49-F238E27FC236}">
                <a16:creationId xmlns:a16="http://schemas.microsoft.com/office/drawing/2014/main" id="{F60BAC4A-082A-4887-B746-60029998ED6B}"/>
              </a:ext>
            </a:extLst>
          </p:cNvPr>
          <p:cNvCxnSpPr>
            <a:cxnSpLocks/>
            <a:stCxn id="16" idx="2"/>
            <a:endCxn id="17" idx="0"/>
          </p:cNvCxnSpPr>
          <p:nvPr/>
        </p:nvCxnSpPr>
        <p:spPr>
          <a:xfrm rot="5400000">
            <a:off x="5748622" y="3914536"/>
            <a:ext cx="348874" cy="76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9" name="连接符: 曲线 27">
            <a:extLst>
              <a:ext uri="{FF2B5EF4-FFF2-40B4-BE49-F238E27FC236}">
                <a16:creationId xmlns:a16="http://schemas.microsoft.com/office/drawing/2014/main" id="{0CDADCAC-9FA0-4D42-BCB3-FD90AB353A5E}"/>
              </a:ext>
            </a:extLst>
          </p:cNvPr>
          <p:cNvCxnSpPr>
            <a:cxnSpLocks/>
            <a:stCxn id="17" idx="2"/>
          </p:cNvCxnSpPr>
          <p:nvPr/>
        </p:nvCxnSpPr>
        <p:spPr>
          <a:xfrm rot="5400000">
            <a:off x="5760302" y="4575481"/>
            <a:ext cx="324751"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曲线连接符 19"/>
          <p:cNvCxnSpPr>
            <a:stCxn id="13" idx="2"/>
            <a:endCxn id="16" idx="0"/>
          </p:cNvCxnSpPr>
          <p:nvPr/>
        </p:nvCxnSpPr>
        <p:spPr bwMode="auto">
          <a:xfrm rot="16200000" flipH="1">
            <a:off x="5100311" y="2593598"/>
            <a:ext cx="355923" cy="129033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1" name="曲线连接符 20"/>
          <p:cNvCxnSpPr>
            <a:stCxn id="17" idx="2"/>
            <a:endCxn id="7" idx="0"/>
          </p:cNvCxnSpPr>
          <p:nvPr/>
        </p:nvCxnSpPr>
        <p:spPr bwMode="auto">
          <a:xfrm rot="16200000" flipH="1">
            <a:off x="6418989" y="3916794"/>
            <a:ext cx="324750" cy="1317374"/>
          </a:xfrm>
          <a:prstGeom prst="curvedConnector3">
            <a:avLst>
              <a:gd name="adj1" fmla="val 50000"/>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5" name="椭圆 24">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25" name="椭圆 24">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6"/>
                <a:stretch>
                  <a:fillRect/>
                </a:stretch>
              </a:blipFill>
              <a:ln w="19050">
                <a:solidFill>
                  <a:schemeClr val="tx1"/>
                </a:solidFill>
              </a:ln>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椭圆 27">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28" name="椭圆 27">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8"/>
                <a:stretch>
                  <a:fillRect/>
                </a:stretch>
              </a:blipFill>
              <a:ln w="19050">
                <a:solidFill>
                  <a:schemeClr val="tx1"/>
                </a:solidFill>
              </a:ln>
            </p:spPr>
            <p:txBody>
              <a:bodyPr/>
              <a:lstStyle/>
              <a:p>
                <a:r>
                  <a:rPr lang="zh-CN" altLang="en-US">
                    <a:noFill/>
                  </a:rPr>
                  <a:t> </a:t>
                </a:r>
              </a:p>
            </p:txBody>
          </p:sp>
        </mc:Fallback>
      </mc:AlternateContent>
      <p:sp>
        <p:nvSpPr>
          <p:cNvPr id="29" name="矩形 28">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1" name="矩形 30">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35" name="文本框 34"/>
          <p:cNvSpPr txBox="1"/>
          <p:nvPr/>
        </p:nvSpPr>
        <p:spPr>
          <a:xfrm>
            <a:off x="4139114" y="4397177"/>
            <a:ext cx="1183914" cy="369332"/>
          </a:xfrm>
          <a:prstGeom prst="rect">
            <a:avLst/>
          </a:prstGeom>
          <a:noFill/>
        </p:spPr>
        <p:txBody>
          <a:bodyPr wrap="square" rtlCol="0">
            <a:spAutoFit/>
          </a:bodyPr>
          <a:lstStyle/>
          <a:p>
            <a:r>
              <a:rPr lang="en-US" altLang="zh-CN" dirty="0"/>
              <a:t>Use </a:t>
            </a:r>
            <a:r>
              <a:rPr lang="en-US" altLang="zh-CN" i="1" dirty="0"/>
              <a:t>result</a:t>
            </a:r>
            <a:endParaRPr lang="zh-CN" altLang="en-US" i="1" dirty="0"/>
          </a:p>
        </p:txBody>
      </p:sp>
      <p:sp>
        <p:nvSpPr>
          <p:cNvPr id="37" name="矩形 36">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44" name="任意多边形 43"/>
          <p:cNvSpPr/>
          <p:nvPr/>
        </p:nvSpPr>
        <p:spPr bwMode="auto">
          <a:xfrm>
            <a:off x="6377940" y="4259580"/>
            <a:ext cx="1213074" cy="662940"/>
          </a:xfrm>
          <a:custGeom>
            <a:avLst/>
            <a:gdLst>
              <a:gd name="connsiteX0" fmla="*/ 1127760 w 1213074"/>
              <a:gd name="connsiteY0" fmla="*/ 662940 h 662940"/>
              <a:gd name="connsiteX1" fmla="*/ 1211580 w 1213074"/>
              <a:gd name="connsiteY1" fmla="*/ 510540 h 662940"/>
              <a:gd name="connsiteX2" fmla="*/ 1173480 w 1213074"/>
              <a:gd name="connsiteY2" fmla="*/ 381000 h 662940"/>
              <a:gd name="connsiteX3" fmla="*/ 1074420 w 1213074"/>
              <a:gd name="connsiteY3" fmla="*/ 266700 h 662940"/>
              <a:gd name="connsiteX4" fmla="*/ 822960 w 1213074"/>
              <a:gd name="connsiteY4" fmla="*/ 144780 h 662940"/>
              <a:gd name="connsiteX5" fmla="*/ 266700 w 1213074"/>
              <a:gd name="connsiteY5" fmla="*/ 76200 h 662940"/>
              <a:gd name="connsiteX6" fmla="*/ 0 w 1213074"/>
              <a:gd name="connsiteY6" fmla="*/ 0 h 66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3074" h="662940">
                <a:moveTo>
                  <a:pt x="1127760" y="662940"/>
                </a:moveTo>
                <a:cubicBezTo>
                  <a:pt x="1165860" y="610235"/>
                  <a:pt x="1203960" y="557530"/>
                  <a:pt x="1211580" y="510540"/>
                </a:cubicBezTo>
                <a:cubicBezTo>
                  <a:pt x="1219200" y="463550"/>
                  <a:pt x="1196340" y="421640"/>
                  <a:pt x="1173480" y="381000"/>
                </a:cubicBezTo>
                <a:cubicBezTo>
                  <a:pt x="1150620" y="340360"/>
                  <a:pt x="1132840" y="306070"/>
                  <a:pt x="1074420" y="266700"/>
                </a:cubicBezTo>
                <a:cubicBezTo>
                  <a:pt x="1016000" y="227330"/>
                  <a:pt x="957580" y="176530"/>
                  <a:pt x="822960" y="144780"/>
                </a:cubicBezTo>
                <a:cubicBezTo>
                  <a:pt x="688340" y="113030"/>
                  <a:pt x="403860" y="100330"/>
                  <a:pt x="266700" y="76200"/>
                </a:cubicBezTo>
                <a:cubicBezTo>
                  <a:pt x="129540" y="52070"/>
                  <a:pt x="64770" y="26035"/>
                  <a:pt x="0"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45" name="文本框 44"/>
          <p:cNvSpPr txBox="1"/>
          <p:nvPr/>
        </p:nvSpPr>
        <p:spPr>
          <a:xfrm>
            <a:off x="7563966" y="4373335"/>
            <a:ext cx="1120746" cy="369332"/>
          </a:xfrm>
          <a:prstGeom prst="rect">
            <a:avLst/>
          </a:prstGeom>
          <a:noFill/>
        </p:spPr>
        <p:txBody>
          <a:bodyPr wrap="square" rtlCol="0">
            <a:spAutoFit/>
          </a:bodyPr>
          <a:lstStyle/>
          <a:p>
            <a:r>
              <a:rPr lang="en-US" altLang="zh-CN" dirty="0"/>
              <a:t>Use </a:t>
            </a:r>
            <a:r>
              <a:rPr lang="en-US" altLang="zh-CN" i="1" dirty="0"/>
              <a:t>result</a:t>
            </a:r>
            <a:endParaRPr lang="zh-CN" altLang="en-US" i="1" dirty="0"/>
          </a:p>
        </p:txBody>
      </p:sp>
      <p:sp>
        <p:nvSpPr>
          <p:cNvPr id="49" name="矩形 48">
            <a:extLst>
              <a:ext uri="{FF2B5EF4-FFF2-40B4-BE49-F238E27FC236}">
                <a16:creationId xmlns:a16="http://schemas.microsoft.com/office/drawing/2014/main" id="{0E76D48E-2854-4390-97BB-5D4224E9A974}"/>
              </a:ext>
            </a:extLst>
          </p:cNvPr>
          <p:cNvSpPr/>
          <p:nvPr/>
        </p:nvSpPr>
        <p:spPr>
          <a:xfrm>
            <a:off x="6561163"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52" name="任意多边形 51"/>
          <p:cNvSpPr/>
          <p:nvPr/>
        </p:nvSpPr>
        <p:spPr bwMode="auto">
          <a:xfrm>
            <a:off x="5246004" y="4255922"/>
            <a:ext cx="387271" cy="700392"/>
          </a:xfrm>
          <a:custGeom>
            <a:avLst/>
            <a:gdLst>
              <a:gd name="connsiteX0" fmla="*/ 387271 w 387271"/>
              <a:gd name="connsiteY0" fmla="*/ 700392 h 700392"/>
              <a:gd name="connsiteX1" fmla="*/ 202446 w 387271"/>
              <a:gd name="connsiteY1" fmla="*/ 642026 h 700392"/>
              <a:gd name="connsiteX2" fmla="*/ 17620 w 387271"/>
              <a:gd name="connsiteY2" fmla="*/ 428017 h 700392"/>
              <a:gd name="connsiteX3" fmla="*/ 27348 w 387271"/>
              <a:gd name="connsiteY3" fmla="*/ 194553 h 700392"/>
              <a:gd name="connsiteX4" fmla="*/ 192718 w 387271"/>
              <a:gd name="connsiteY4" fmla="*/ 0 h 7003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271" h="700392">
                <a:moveTo>
                  <a:pt x="387271" y="700392"/>
                </a:moveTo>
                <a:cubicBezTo>
                  <a:pt x="325662" y="693907"/>
                  <a:pt x="264054" y="687422"/>
                  <a:pt x="202446" y="642026"/>
                </a:cubicBezTo>
                <a:cubicBezTo>
                  <a:pt x="140838" y="596630"/>
                  <a:pt x="46803" y="502596"/>
                  <a:pt x="17620" y="428017"/>
                </a:cubicBezTo>
                <a:cubicBezTo>
                  <a:pt x="-11563" y="353438"/>
                  <a:pt x="-1835" y="265889"/>
                  <a:pt x="27348" y="194553"/>
                </a:cubicBezTo>
                <a:cubicBezTo>
                  <a:pt x="56531" y="123217"/>
                  <a:pt x="124624" y="61608"/>
                  <a:pt x="192718" y="0"/>
                </a:cubicBezTo>
              </a:path>
            </a:pathLst>
          </a:custGeom>
          <a:noFill/>
          <a:ln w="28575">
            <a:prstDash val="dash"/>
            <a:headEnd type="none" w="med" len="med"/>
            <a:tailEnd type="arrow"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1" name="内容占位符 2"/>
          <p:cNvSpPr>
            <a:spLocks noGrp="1"/>
          </p:cNvSpPr>
          <p:nvPr>
            <p:ph idx="1"/>
          </p:nvPr>
        </p:nvSpPr>
        <p:spPr>
          <a:xfrm>
            <a:off x="755651" y="1077915"/>
            <a:ext cx="10668000" cy="543596"/>
          </a:xfrm>
        </p:spPr>
        <p:txBody>
          <a:bodyPr/>
          <a:lstStyle/>
          <a:p>
            <a:r>
              <a:rPr lang="en-US" altLang="zh-CN" b="0" dirty="0"/>
              <a:t>The RDD should be </a:t>
            </a:r>
            <a:r>
              <a:rPr lang="en-US" altLang="zh-CN" b="0" dirty="0" err="1">
                <a:solidFill>
                  <a:srgbClr val="FF0000"/>
                </a:solidFill>
              </a:rPr>
              <a:t>unpersisted</a:t>
            </a:r>
            <a:r>
              <a:rPr lang="en-US" altLang="zh-CN" b="0" dirty="0"/>
              <a:t> right after the last action to use it.</a:t>
            </a:r>
            <a:endParaRPr lang="zh-CN" altLang="en-US" b="0" dirty="0"/>
          </a:p>
        </p:txBody>
      </p:sp>
      <p:sp>
        <p:nvSpPr>
          <p:cNvPr id="62" name="六边形 61">
            <a:extLst>
              <a:ext uri="{FF2B5EF4-FFF2-40B4-BE49-F238E27FC236}">
                <a16:creationId xmlns:a16="http://schemas.microsoft.com/office/drawing/2014/main" id="{CD35E26F-FAAE-4DF7-A19F-B2A10D8AB4A9}"/>
              </a:ext>
            </a:extLst>
          </p:cNvPr>
          <p:cNvSpPr/>
          <p:nvPr/>
        </p:nvSpPr>
        <p:spPr>
          <a:xfrm>
            <a:off x="4044808" y="2614799"/>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63" name="六边形 62">
            <a:extLst>
              <a:ext uri="{FF2B5EF4-FFF2-40B4-BE49-F238E27FC236}">
                <a16:creationId xmlns:a16="http://schemas.microsoft.com/office/drawing/2014/main" id="{CD35E26F-FAAE-4DF7-A19F-B2A10D8AB4A9}"/>
              </a:ext>
            </a:extLst>
          </p:cNvPr>
          <p:cNvSpPr/>
          <p:nvPr/>
        </p:nvSpPr>
        <p:spPr>
          <a:xfrm>
            <a:off x="5325413" y="3969852"/>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cxnSp>
        <p:nvCxnSpPr>
          <p:cNvPr id="64" name="直接箭头连接符 63"/>
          <p:cNvCxnSpPr/>
          <p:nvPr/>
        </p:nvCxnSpPr>
        <p:spPr>
          <a:xfrm flipV="1">
            <a:off x="4040635" y="5990321"/>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5" name="直接箭头连接符 64"/>
          <p:cNvCxnSpPr/>
          <p:nvPr/>
        </p:nvCxnSpPr>
        <p:spPr>
          <a:xfrm>
            <a:off x="6196836" y="5981950"/>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6" name="直接箭头连接符 65"/>
          <p:cNvCxnSpPr/>
          <p:nvPr/>
        </p:nvCxnSpPr>
        <p:spPr>
          <a:xfrm>
            <a:off x="2797279" y="5990321"/>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7" name="直接箭头连接符 66"/>
          <p:cNvCxnSpPr/>
          <p:nvPr/>
        </p:nvCxnSpPr>
        <p:spPr>
          <a:xfrm flipV="1">
            <a:off x="4969058" y="5981950"/>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p:cNvCxnSpPr/>
          <p:nvPr/>
        </p:nvCxnSpPr>
        <p:spPr>
          <a:xfrm flipV="1">
            <a:off x="7103639"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0" name="六边形 69">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71" name="六边形 70">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72" name="六边形 71">
            <a:extLst>
              <a:ext uri="{FF2B5EF4-FFF2-40B4-BE49-F238E27FC236}">
                <a16:creationId xmlns:a16="http://schemas.microsoft.com/office/drawing/2014/main" id="{CD35E26F-FAAE-4DF7-A19F-B2A10D8AB4A9}"/>
              </a:ext>
            </a:extLst>
          </p:cNvPr>
          <p:cNvSpPr/>
          <p:nvPr/>
        </p:nvSpPr>
        <p:spPr>
          <a:xfrm>
            <a:off x="6825635"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73" name="组合 72"/>
          <p:cNvGrpSpPr/>
          <p:nvPr/>
        </p:nvGrpSpPr>
        <p:grpSpPr>
          <a:xfrm>
            <a:off x="6892777" y="5867655"/>
            <a:ext cx="155674" cy="232673"/>
            <a:chOff x="9450117" y="4678780"/>
            <a:chExt cx="155674" cy="232673"/>
          </a:xfrm>
        </p:grpSpPr>
        <p:cxnSp>
          <p:nvCxnSpPr>
            <p:cNvPr id="74" name="直接连接符 73">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3" name="矩形 52">
            <a:extLst>
              <a:ext uri="{FF2B5EF4-FFF2-40B4-BE49-F238E27FC236}">
                <a16:creationId xmlns:a16="http://schemas.microsoft.com/office/drawing/2014/main" id="{CFF630A8-3DDF-43C8-8EAE-5A5C3C474C1F}"/>
              </a:ext>
            </a:extLst>
          </p:cNvPr>
          <p:cNvSpPr/>
          <p:nvPr/>
        </p:nvSpPr>
        <p:spPr>
          <a:xfrm>
            <a:off x="5473869" y="5174772"/>
            <a:ext cx="98818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48</a:t>
            </a:fld>
            <a:endParaRPr lang="zh-CN" altLang="en-US"/>
          </a:p>
        </p:txBody>
      </p:sp>
      <p:sp>
        <p:nvSpPr>
          <p:cNvPr id="54" name="圆: 空心 50">
            <a:extLst>
              <a:ext uri="{FF2B5EF4-FFF2-40B4-BE49-F238E27FC236}">
                <a16:creationId xmlns:a16="http://schemas.microsoft.com/office/drawing/2014/main" id="{B1BEAD54-0430-4CD6-9EB3-2E3C8487C36E}"/>
              </a:ext>
            </a:extLst>
          </p:cNvPr>
          <p:cNvSpPr/>
          <p:nvPr/>
        </p:nvSpPr>
        <p:spPr bwMode="auto">
          <a:xfrm>
            <a:off x="1411553" y="5802014"/>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5" name="直接箭头连接符 54">
            <a:extLst>
              <a:ext uri="{FF2B5EF4-FFF2-40B4-BE49-F238E27FC236}">
                <a16:creationId xmlns:a16="http://schemas.microsoft.com/office/drawing/2014/main" id="{5EDE510E-E79E-4BC1-B74B-26D80C102032}"/>
              </a:ext>
            </a:extLst>
          </p:cNvPr>
          <p:cNvCxnSpPr/>
          <p:nvPr/>
        </p:nvCxnSpPr>
        <p:spPr>
          <a:xfrm>
            <a:off x="1771553" y="5982014"/>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6" name="圆: 空心 51">
            <a:extLst>
              <a:ext uri="{FF2B5EF4-FFF2-40B4-BE49-F238E27FC236}">
                <a16:creationId xmlns:a16="http://schemas.microsoft.com/office/drawing/2014/main" id="{05AB91FA-8F26-47A1-A907-1C360824B76E}"/>
              </a:ext>
            </a:extLst>
          </p:cNvPr>
          <p:cNvSpPr/>
          <p:nvPr/>
        </p:nvSpPr>
        <p:spPr bwMode="auto">
          <a:xfrm>
            <a:off x="10079026" y="5817724"/>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58" name="文本框 57">
            <a:extLst>
              <a:ext uri="{FF2B5EF4-FFF2-40B4-BE49-F238E27FC236}">
                <a16:creationId xmlns:a16="http://schemas.microsoft.com/office/drawing/2014/main" id="{A9E7DD11-F06C-48A3-BC0A-0311A5DD4D2D}"/>
              </a:ext>
            </a:extLst>
          </p:cNvPr>
          <p:cNvSpPr txBox="1"/>
          <p:nvPr/>
        </p:nvSpPr>
        <p:spPr>
          <a:xfrm>
            <a:off x="9878738" y="6183395"/>
            <a:ext cx="760575" cy="369332"/>
          </a:xfrm>
          <a:prstGeom prst="rect">
            <a:avLst/>
          </a:prstGeom>
          <a:noFill/>
        </p:spPr>
        <p:txBody>
          <a:bodyPr wrap="square" rtlCol="0">
            <a:spAutoFit/>
          </a:bodyPr>
          <a:lstStyle/>
          <a:p>
            <a:pPr algn="ctr"/>
            <a:r>
              <a:rPr lang="en-US" altLang="zh-CN" dirty="0"/>
              <a:t>End</a:t>
            </a:r>
            <a:endParaRPr lang="zh-CN" altLang="en-US" dirty="0"/>
          </a:p>
        </p:txBody>
      </p:sp>
      <p:sp>
        <p:nvSpPr>
          <p:cNvPr id="59" name="文本框 58">
            <a:extLst>
              <a:ext uri="{FF2B5EF4-FFF2-40B4-BE49-F238E27FC236}">
                <a16:creationId xmlns:a16="http://schemas.microsoft.com/office/drawing/2014/main" id="{51BA47D3-BF4C-412B-AFB1-20549B48BD6F}"/>
              </a:ext>
            </a:extLst>
          </p:cNvPr>
          <p:cNvSpPr txBox="1"/>
          <p:nvPr/>
        </p:nvSpPr>
        <p:spPr>
          <a:xfrm>
            <a:off x="1211265" y="6222059"/>
            <a:ext cx="760575" cy="369332"/>
          </a:xfrm>
          <a:prstGeom prst="rect">
            <a:avLst/>
          </a:prstGeom>
          <a:noFill/>
        </p:spPr>
        <p:txBody>
          <a:bodyPr wrap="square" rtlCol="0">
            <a:spAutoFit/>
          </a:bodyPr>
          <a:lstStyle/>
          <a:p>
            <a:pPr algn="ctr"/>
            <a:r>
              <a:rPr lang="en-US" altLang="zh-CN" dirty="0"/>
              <a:t>Start</a:t>
            </a:r>
            <a:endParaRPr lang="zh-CN" altLang="en-US" dirty="0"/>
          </a:p>
        </p:txBody>
      </p:sp>
      <p:cxnSp>
        <p:nvCxnSpPr>
          <p:cNvPr id="80" name="直接箭头连接符 79">
            <a:extLst>
              <a:ext uri="{FF2B5EF4-FFF2-40B4-BE49-F238E27FC236}">
                <a16:creationId xmlns:a16="http://schemas.microsoft.com/office/drawing/2014/main" id="{D1B838D3-68C0-4E67-9927-003442313AFC}"/>
              </a:ext>
            </a:extLst>
          </p:cNvPr>
          <p:cNvCxnSpPr>
            <a:cxnSpLocks/>
          </p:cNvCxnSpPr>
          <p:nvPr/>
        </p:nvCxnSpPr>
        <p:spPr>
          <a:xfrm>
            <a:off x="8338783" y="5983897"/>
            <a:ext cx="1744962" cy="1382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7" name="矩形 56">
            <a:extLst>
              <a:ext uri="{FF2B5EF4-FFF2-40B4-BE49-F238E27FC236}">
                <a16:creationId xmlns:a16="http://schemas.microsoft.com/office/drawing/2014/main" id="{0E76D48E-2854-4390-97BB-5D4224E9A974}"/>
              </a:ext>
            </a:extLst>
          </p:cNvPr>
          <p:cNvSpPr/>
          <p:nvPr/>
        </p:nvSpPr>
        <p:spPr>
          <a:xfrm>
            <a:off x="8707308" y="61981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60" name="直接箭头连接符 59"/>
          <p:cNvCxnSpPr/>
          <p:nvPr/>
        </p:nvCxnSpPr>
        <p:spPr>
          <a:xfrm>
            <a:off x="8338783" y="5983897"/>
            <a:ext cx="699337" cy="6424"/>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69" name="六边形 68">
            <a:extLst>
              <a:ext uri="{FF2B5EF4-FFF2-40B4-BE49-F238E27FC236}">
                <a16:creationId xmlns:a16="http://schemas.microsoft.com/office/drawing/2014/main" id="{CD35E26F-FAAE-4DF7-A19F-B2A10D8AB4A9}"/>
              </a:ext>
            </a:extLst>
          </p:cNvPr>
          <p:cNvSpPr/>
          <p:nvPr/>
        </p:nvSpPr>
        <p:spPr>
          <a:xfrm>
            <a:off x="9038692"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76" name="组合 75"/>
          <p:cNvGrpSpPr/>
          <p:nvPr/>
        </p:nvGrpSpPr>
        <p:grpSpPr>
          <a:xfrm>
            <a:off x="9105834" y="5867655"/>
            <a:ext cx="155674" cy="232673"/>
            <a:chOff x="9450117" y="4678780"/>
            <a:chExt cx="155674" cy="232673"/>
          </a:xfrm>
        </p:grpSpPr>
        <p:cxnSp>
          <p:nvCxnSpPr>
            <p:cNvPr id="77" name="直接连接符 76">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79" name="直接箭头连接符 78">
            <a:extLst>
              <a:ext uri="{FF2B5EF4-FFF2-40B4-BE49-F238E27FC236}">
                <a16:creationId xmlns:a16="http://schemas.microsoft.com/office/drawing/2014/main" id="{D1B838D3-68C0-4E67-9927-003442313AFC}"/>
              </a:ext>
            </a:extLst>
          </p:cNvPr>
          <p:cNvCxnSpPr>
            <a:cxnSpLocks/>
            <a:stCxn id="69" idx="0"/>
            <a:endCxn id="56" idx="2"/>
          </p:cNvCxnSpPr>
          <p:nvPr/>
        </p:nvCxnSpPr>
        <p:spPr>
          <a:xfrm>
            <a:off x="9322691" y="5995972"/>
            <a:ext cx="756335" cy="1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17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wipe(down)">
                                      <p:cBhvr>
                                        <p:cTn id="7" dur="500"/>
                                        <p:tgtEl>
                                          <p:spTgt spid="3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wipe(down)">
                                      <p:cBhvr>
                                        <p:cTn id="10" dur="500"/>
                                        <p:tgtEl>
                                          <p:spTgt spid="5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wipe(down)">
                                      <p:cBhvr>
                                        <p:cTn id="13" dur="500"/>
                                        <p:tgtEl>
                                          <p:spTgt spid="4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wipe(down)">
                                      <p:cBhvr>
                                        <p:cTn id="16" dur="500"/>
                                        <p:tgtEl>
                                          <p:spTgt spid="4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7"/>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80"/>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44" grpId="0" animBg="1"/>
      <p:bldP spid="45" grpId="0"/>
      <p:bldP spid="52" grpId="0" animBg="1"/>
      <p:bldP spid="57" grpId="0"/>
      <p:bldP spid="6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detection</a:t>
            </a:r>
            <a:endParaRPr lang="zh-CN" altLang="en-US" dirty="0"/>
          </a:p>
        </p:txBody>
      </p:sp>
      <p:sp>
        <p:nvSpPr>
          <p:cNvPr id="4" name="内容占位符 2"/>
          <p:cNvSpPr txBox="1">
            <a:spLocks/>
          </p:cNvSpPr>
          <p:nvPr/>
        </p:nvSpPr>
        <p:spPr bwMode="auto">
          <a:xfrm>
            <a:off x="755651" y="1080655"/>
            <a:ext cx="10668000" cy="979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Compare inferred cache decisions with original cache decisions</a:t>
            </a:r>
          </a:p>
          <a:p>
            <a:pPr lvl="1"/>
            <a:r>
              <a:rPr lang="en-US" altLang="zh-CN" dirty="0"/>
              <a:t>The existence of cache decisions</a:t>
            </a:r>
            <a:endParaRPr lang="zh-CN" altLang="en-US" b="0" dirty="0"/>
          </a:p>
        </p:txBody>
      </p:sp>
      <p:sp>
        <p:nvSpPr>
          <p:cNvPr id="6" name="矩形 5">
            <a:extLst>
              <a:ext uri="{FF2B5EF4-FFF2-40B4-BE49-F238E27FC236}">
                <a16:creationId xmlns:a16="http://schemas.microsoft.com/office/drawing/2014/main" id="{CFF630A8-3DDF-43C8-8EAE-5A5C3C474C1F}"/>
              </a:ext>
            </a:extLst>
          </p:cNvPr>
          <p:cNvSpPr/>
          <p:nvPr/>
        </p:nvSpPr>
        <p:spPr>
          <a:xfrm>
            <a:off x="280102" y="2423431"/>
            <a:ext cx="2434866" cy="571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cs typeface="Times New Roman" panose="02020603050405020304" pitchFamily="18" charset="0"/>
              </a:rPr>
              <a:t>Inferred cache decisions</a:t>
            </a:r>
            <a:endParaRPr lang="zh-CN" altLang="en-US" i="1" dirty="0">
              <a:solidFill>
                <a:schemeClr val="tx1"/>
              </a:solidFill>
              <a:cs typeface="Times New Roman" panose="02020603050405020304" pitchFamily="18" charset="0"/>
            </a:endParaRPr>
          </a:p>
        </p:txBody>
      </p:sp>
      <p:sp>
        <p:nvSpPr>
          <p:cNvPr id="49" name="矩形 48">
            <a:extLst>
              <a:ext uri="{FF2B5EF4-FFF2-40B4-BE49-F238E27FC236}">
                <a16:creationId xmlns:a16="http://schemas.microsoft.com/office/drawing/2014/main" id="{216BE24A-0621-40F5-A182-2B7F3370DAF8}"/>
              </a:ext>
            </a:extLst>
          </p:cNvPr>
          <p:cNvSpPr/>
          <p:nvPr/>
        </p:nvSpPr>
        <p:spPr>
          <a:xfrm>
            <a:off x="101600" y="3814869"/>
            <a:ext cx="2612628" cy="571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cs typeface="Times New Roman" panose="02020603050405020304" pitchFamily="18" charset="0"/>
              </a:rPr>
              <a:t>Original cache decisions</a:t>
            </a:r>
            <a:endParaRPr lang="zh-CN" altLang="en-US" i="1" dirty="0">
              <a:solidFill>
                <a:schemeClr val="tx1"/>
              </a:solidFill>
              <a:cs typeface="Times New Roman" panose="02020603050405020304" pitchFamily="18" charset="0"/>
            </a:endParaRPr>
          </a:p>
        </p:txBody>
      </p:sp>
      <p:sp>
        <p:nvSpPr>
          <p:cNvPr id="7" name="灯片编号占位符 6"/>
          <p:cNvSpPr>
            <a:spLocks noGrp="1"/>
          </p:cNvSpPr>
          <p:nvPr>
            <p:ph type="sldNum" sz="quarter" idx="10"/>
          </p:nvPr>
        </p:nvSpPr>
        <p:spPr/>
        <p:txBody>
          <a:bodyPr/>
          <a:lstStyle/>
          <a:p>
            <a:fld id="{02D3A351-36E5-4097-BD79-2998822781C0}" type="slidenum">
              <a:rPr lang="zh-CN" altLang="en-US" smtClean="0"/>
              <a:t>49</a:t>
            </a:fld>
            <a:endParaRPr lang="zh-CN" altLang="en-US"/>
          </a:p>
        </p:txBody>
      </p:sp>
      <p:grpSp>
        <p:nvGrpSpPr>
          <p:cNvPr id="9" name="组合 8"/>
          <p:cNvGrpSpPr/>
          <p:nvPr/>
        </p:nvGrpSpPr>
        <p:grpSpPr>
          <a:xfrm>
            <a:off x="2714228" y="2504177"/>
            <a:ext cx="9428048" cy="815245"/>
            <a:chOff x="2432452" y="2494825"/>
            <a:chExt cx="9428048" cy="815245"/>
          </a:xfrm>
        </p:grpSpPr>
        <p:sp>
          <p:nvSpPr>
            <p:cNvPr id="61" name="文本框 60">
              <a:extLst>
                <a:ext uri="{FF2B5EF4-FFF2-40B4-BE49-F238E27FC236}">
                  <a16:creationId xmlns:a16="http://schemas.microsoft.com/office/drawing/2014/main" id="{51BA47D3-BF4C-412B-AFB1-20549B48BD6F}"/>
                </a:ext>
              </a:extLst>
            </p:cNvPr>
            <p:cNvSpPr txBox="1"/>
            <p:nvPr/>
          </p:nvSpPr>
          <p:spPr>
            <a:xfrm>
              <a:off x="2432452" y="2940738"/>
              <a:ext cx="760575" cy="369332"/>
            </a:xfrm>
            <a:prstGeom prst="rect">
              <a:avLst/>
            </a:prstGeom>
            <a:noFill/>
          </p:spPr>
          <p:txBody>
            <a:bodyPr wrap="square" rtlCol="0">
              <a:spAutoFit/>
            </a:bodyPr>
            <a:lstStyle/>
            <a:p>
              <a:pPr algn="ctr"/>
              <a:r>
                <a:rPr lang="en-US" altLang="zh-CN" dirty="0"/>
                <a:t>Start</a:t>
              </a:r>
              <a:endParaRPr lang="zh-CN" altLang="en-US" dirty="0"/>
            </a:p>
          </p:txBody>
        </p:sp>
        <p:grpSp>
          <p:nvGrpSpPr>
            <p:cNvPr id="8" name="组合 7"/>
            <p:cNvGrpSpPr/>
            <p:nvPr/>
          </p:nvGrpSpPr>
          <p:grpSpPr>
            <a:xfrm>
              <a:off x="2632740" y="2494825"/>
              <a:ext cx="9227760" cy="801177"/>
              <a:chOff x="2632740" y="2494825"/>
              <a:chExt cx="9227760" cy="801177"/>
            </a:xfrm>
          </p:grpSpPr>
          <p:grpSp>
            <p:nvGrpSpPr>
              <p:cNvPr id="3" name="组合 2"/>
              <p:cNvGrpSpPr/>
              <p:nvPr/>
            </p:nvGrpSpPr>
            <p:grpSpPr>
              <a:xfrm>
                <a:off x="3428475" y="2494825"/>
                <a:ext cx="7432592" cy="801177"/>
                <a:chOff x="2199088" y="5776082"/>
                <a:chExt cx="7432592" cy="801177"/>
              </a:xfrm>
            </p:grpSpPr>
            <p:sp>
              <p:nvSpPr>
                <p:cNvPr id="119" name="矩形 118">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0" name="椭圆 119">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120" name="椭圆 119">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121" name="矩形 120">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22" name="椭圆 121">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22" name="椭圆 121">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椭圆 122">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23" name="椭圆 122">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124" name="矩形 123">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125" name="矩形 124">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126" name="矩形 125">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127" name="矩形 126">
                  <a:extLst>
                    <a:ext uri="{FF2B5EF4-FFF2-40B4-BE49-F238E27FC236}">
                      <a16:creationId xmlns:a16="http://schemas.microsoft.com/office/drawing/2014/main" id="{0E76D48E-2854-4390-97BB-5D4224E9A974}"/>
                    </a:ext>
                  </a:extLst>
                </p:cNvPr>
                <p:cNvSpPr/>
                <p:nvPr/>
              </p:nvSpPr>
              <p:spPr>
                <a:xfrm>
                  <a:off x="6561163"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128" name="矩形 127">
                  <a:extLst>
                    <a:ext uri="{FF2B5EF4-FFF2-40B4-BE49-F238E27FC236}">
                      <a16:creationId xmlns:a16="http://schemas.microsoft.com/office/drawing/2014/main" id="{0E76D48E-2854-4390-97BB-5D4224E9A974}"/>
                    </a:ext>
                  </a:extLst>
                </p:cNvPr>
                <p:cNvSpPr/>
                <p:nvPr/>
              </p:nvSpPr>
              <p:spPr>
                <a:xfrm>
                  <a:off x="8707308" y="61981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129" name="直接箭头连接符 128"/>
                <p:cNvCxnSpPr/>
                <p:nvPr/>
              </p:nvCxnSpPr>
              <p:spPr>
                <a:xfrm flipV="1">
                  <a:off x="4040635" y="5990321"/>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0" name="直接箭头连接符 129"/>
                <p:cNvCxnSpPr/>
                <p:nvPr/>
              </p:nvCxnSpPr>
              <p:spPr>
                <a:xfrm>
                  <a:off x="6196836" y="5981950"/>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1" name="直接箭头连接符 130"/>
                <p:cNvCxnSpPr/>
                <p:nvPr/>
              </p:nvCxnSpPr>
              <p:spPr>
                <a:xfrm>
                  <a:off x="2797279" y="5990321"/>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2" name="直接箭头连接符 131"/>
                <p:cNvCxnSpPr/>
                <p:nvPr/>
              </p:nvCxnSpPr>
              <p:spPr>
                <a:xfrm flipV="1">
                  <a:off x="4969058" y="5981950"/>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3" name="直接箭头连接符 132"/>
                <p:cNvCxnSpPr/>
                <p:nvPr/>
              </p:nvCxnSpPr>
              <p:spPr>
                <a:xfrm flipV="1">
                  <a:off x="7103639"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34" name="直接箭头连接符 133"/>
                <p:cNvCxnSpPr/>
                <p:nvPr/>
              </p:nvCxnSpPr>
              <p:spPr>
                <a:xfrm>
                  <a:off x="8338783"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35" name="六边形 134">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136" name="六边形 135">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137" name="六边形 136">
                  <a:extLst>
                    <a:ext uri="{FF2B5EF4-FFF2-40B4-BE49-F238E27FC236}">
                      <a16:creationId xmlns:a16="http://schemas.microsoft.com/office/drawing/2014/main" id="{CD35E26F-FAAE-4DF7-A19F-B2A10D8AB4A9}"/>
                    </a:ext>
                  </a:extLst>
                </p:cNvPr>
                <p:cNvSpPr/>
                <p:nvPr/>
              </p:nvSpPr>
              <p:spPr>
                <a:xfrm>
                  <a:off x="6825635"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138" name="组合 137"/>
                <p:cNvGrpSpPr/>
                <p:nvPr/>
              </p:nvGrpSpPr>
              <p:grpSpPr>
                <a:xfrm>
                  <a:off x="6892777" y="5867655"/>
                  <a:ext cx="155674" cy="232673"/>
                  <a:chOff x="9450117" y="4678780"/>
                  <a:chExt cx="155674" cy="232673"/>
                </a:xfrm>
              </p:grpSpPr>
              <p:cxnSp>
                <p:nvCxnSpPr>
                  <p:cNvPr id="139" name="直接连接符 138">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1" name="六边形 140">
                  <a:extLst>
                    <a:ext uri="{FF2B5EF4-FFF2-40B4-BE49-F238E27FC236}">
                      <a16:creationId xmlns:a16="http://schemas.microsoft.com/office/drawing/2014/main" id="{CD35E26F-FAAE-4DF7-A19F-B2A10D8AB4A9}"/>
                    </a:ext>
                  </a:extLst>
                </p:cNvPr>
                <p:cNvSpPr/>
                <p:nvPr/>
              </p:nvSpPr>
              <p:spPr>
                <a:xfrm>
                  <a:off x="9038692"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142" name="组合 141"/>
                <p:cNvGrpSpPr/>
                <p:nvPr/>
              </p:nvGrpSpPr>
              <p:grpSpPr>
                <a:xfrm>
                  <a:off x="9105834" y="5867655"/>
                  <a:ext cx="155674" cy="232673"/>
                  <a:chOff x="9450117" y="4678780"/>
                  <a:chExt cx="155674" cy="232673"/>
                </a:xfrm>
              </p:grpSpPr>
              <p:cxnSp>
                <p:nvCxnSpPr>
                  <p:cNvPr id="143" name="直接连接符 142">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接连接符 143">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57" name="圆: 空心 50">
                <a:extLst>
                  <a:ext uri="{FF2B5EF4-FFF2-40B4-BE49-F238E27FC236}">
                    <a16:creationId xmlns:a16="http://schemas.microsoft.com/office/drawing/2014/main" id="{B1BEAD54-0430-4CD6-9EB3-2E3C8487C36E}"/>
                  </a:ext>
                </a:extLst>
              </p:cNvPr>
              <p:cNvSpPr/>
              <p:nvPr/>
            </p:nvSpPr>
            <p:spPr bwMode="auto">
              <a:xfrm>
                <a:off x="2632740" y="2520693"/>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58" name="直接箭头连接符 57">
                <a:extLst>
                  <a:ext uri="{FF2B5EF4-FFF2-40B4-BE49-F238E27FC236}">
                    <a16:creationId xmlns:a16="http://schemas.microsoft.com/office/drawing/2014/main" id="{5EDE510E-E79E-4BC1-B74B-26D80C102032}"/>
                  </a:ext>
                </a:extLst>
              </p:cNvPr>
              <p:cNvCxnSpPr/>
              <p:nvPr/>
            </p:nvCxnSpPr>
            <p:spPr>
              <a:xfrm>
                <a:off x="2992740" y="2700693"/>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59" name="圆: 空心 51">
                <a:extLst>
                  <a:ext uri="{FF2B5EF4-FFF2-40B4-BE49-F238E27FC236}">
                    <a16:creationId xmlns:a16="http://schemas.microsoft.com/office/drawing/2014/main" id="{05AB91FA-8F26-47A1-A907-1C360824B76E}"/>
                  </a:ext>
                </a:extLst>
              </p:cNvPr>
              <p:cNvSpPr/>
              <p:nvPr/>
            </p:nvSpPr>
            <p:spPr bwMode="auto">
              <a:xfrm>
                <a:off x="11300213" y="2536403"/>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60" name="文本框 59">
                <a:extLst>
                  <a:ext uri="{FF2B5EF4-FFF2-40B4-BE49-F238E27FC236}">
                    <a16:creationId xmlns:a16="http://schemas.microsoft.com/office/drawing/2014/main" id="{A9E7DD11-F06C-48A3-BC0A-0311A5DD4D2D}"/>
                  </a:ext>
                </a:extLst>
              </p:cNvPr>
              <p:cNvSpPr txBox="1"/>
              <p:nvPr/>
            </p:nvSpPr>
            <p:spPr>
              <a:xfrm>
                <a:off x="11099925" y="2902074"/>
                <a:ext cx="760575" cy="369332"/>
              </a:xfrm>
              <a:prstGeom prst="rect">
                <a:avLst/>
              </a:prstGeom>
              <a:noFill/>
            </p:spPr>
            <p:txBody>
              <a:bodyPr wrap="square" rtlCol="0">
                <a:spAutoFit/>
              </a:bodyPr>
              <a:lstStyle/>
              <a:p>
                <a:pPr algn="ctr"/>
                <a:r>
                  <a:rPr lang="en-US" altLang="zh-CN" dirty="0"/>
                  <a:t>End</a:t>
                </a:r>
                <a:endParaRPr lang="zh-CN" altLang="en-US" dirty="0"/>
              </a:p>
            </p:txBody>
          </p:sp>
          <p:cxnSp>
            <p:nvCxnSpPr>
              <p:cNvPr id="62" name="直接箭头连接符 61"/>
              <p:cNvCxnSpPr>
                <a:endCxn id="59" idx="2"/>
              </p:cNvCxnSpPr>
              <p:nvPr/>
            </p:nvCxnSpPr>
            <p:spPr>
              <a:xfrm>
                <a:off x="10543878" y="2714651"/>
                <a:ext cx="756335" cy="1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grpSp>
        <p:nvGrpSpPr>
          <p:cNvPr id="73" name="组合 72"/>
          <p:cNvGrpSpPr/>
          <p:nvPr/>
        </p:nvGrpSpPr>
        <p:grpSpPr>
          <a:xfrm>
            <a:off x="2714228" y="3894634"/>
            <a:ext cx="9428048" cy="815245"/>
            <a:chOff x="2432452" y="2494825"/>
            <a:chExt cx="9428048" cy="815245"/>
          </a:xfrm>
        </p:grpSpPr>
        <p:sp>
          <p:nvSpPr>
            <p:cNvPr id="74" name="文本框 73">
              <a:extLst>
                <a:ext uri="{FF2B5EF4-FFF2-40B4-BE49-F238E27FC236}">
                  <a16:creationId xmlns:a16="http://schemas.microsoft.com/office/drawing/2014/main" id="{51BA47D3-BF4C-412B-AFB1-20549B48BD6F}"/>
                </a:ext>
              </a:extLst>
            </p:cNvPr>
            <p:cNvSpPr txBox="1"/>
            <p:nvPr/>
          </p:nvSpPr>
          <p:spPr>
            <a:xfrm>
              <a:off x="2432452" y="2940738"/>
              <a:ext cx="760575" cy="369332"/>
            </a:xfrm>
            <a:prstGeom prst="rect">
              <a:avLst/>
            </a:prstGeom>
            <a:noFill/>
          </p:spPr>
          <p:txBody>
            <a:bodyPr wrap="square" rtlCol="0">
              <a:spAutoFit/>
            </a:bodyPr>
            <a:lstStyle/>
            <a:p>
              <a:pPr algn="ctr"/>
              <a:r>
                <a:rPr lang="en-US" altLang="zh-CN" dirty="0"/>
                <a:t>Start</a:t>
              </a:r>
              <a:endParaRPr lang="zh-CN" altLang="en-US" dirty="0"/>
            </a:p>
          </p:txBody>
        </p:sp>
        <p:grpSp>
          <p:nvGrpSpPr>
            <p:cNvPr id="75" name="组合 74"/>
            <p:cNvGrpSpPr/>
            <p:nvPr/>
          </p:nvGrpSpPr>
          <p:grpSpPr>
            <a:xfrm>
              <a:off x="2632740" y="2494825"/>
              <a:ext cx="9227760" cy="801177"/>
              <a:chOff x="2632740" y="2494825"/>
              <a:chExt cx="9227760" cy="801177"/>
            </a:xfrm>
          </p:grpSpPr>
          <p:grpSp>
            <p:nvGrpSpPr>
              <p:cNvPr id="76" name="组合 75"/>
              <p:cNvGrpSpPr/>
              <p:nvPr/>
            </p:nvGrpSpPr>
            <p:grpSpPr>
              <a:xfrm>
                <a:off x="4535826" y="2494825"/>
                <a:ext cx="6325241" cy="801177"/>
                <a:chOff x="3306439" y="5776082"/>
                <a:chExt cx="6325241" cy="801177"/>
              </a:xfrm>
            </p:grpSpPr>
            <p:sp>
              <p:nvSpPr>
                <p:cNvPr id="82" name="矩形 81">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3" name="椭圆 82">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120" name="椭圆 119">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84" name="矩形 83">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22" name="椭圆 121">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椭圆 85">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23" name="椭圆 122">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87" name="矩形 86">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89" name="矩形 88">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91" name="矩形 90">
                  <a:extLst>
                    <a:ext uri="{FF2B5EF4-FFF2-40B4-BE49-F238E27FC236}">
                      <a16:creationId xmlns:a16="http://schemas.microsoft.com/office/drawing/2014/main" id="{0E76D48E-2854-4390-97BB-5D4224E9A974}"/>
                    </a:ext>
                  </a:extLst>
                </p:cNvPr>
                <p:cNvSpPr/>
                <p:nvPr/>
              </p:nvSpPr>
              <p:spPr>
                <a:xfrm>
                  <a:off x="8707308" y="61981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92" name="直接箭头连接符 91"/>
                <p:cNvCxnSpPr/>
                <p:nvPr/>
              </p:nvCxnSpPr>
              <p:spPr>
                <a:xfrm flipV="1">
                  <a:off x="4040635" y="5990321"/>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3" name="直接箭头连接符 92"/>
                <p:cNvCxnSpPr>
                  <a:endCxn id="83" idx="2"/>
                </p:cNvCxnSpPr>
                <p:nvPr/>
              </p:nvCxnSpPr>
              <p:spPr>
                <a:xfrm>
                  <a:off x="6196836" y="5981950"/>
                  <a:ext cx="1606140" cy="194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5" name="直接箭头连接符 94"/>
                <p:cNvCxnSpPr/>
                <p:nvPr/>
              </p:nvCxnSpPr>
              <p:spPr>
                <a:xfrm flipV="1">
                  <a:off x="4969058" y="5981950"/>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7" name="直接箭头连接符 96"/>
                <p:cNvCxnSpPr/>
                <p:nvPr/>
              </p:nvCxnSpPr>
              <p:spPr>
                <a:xfrm>
                  <a:off x="8338783"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9" name="六边形 98">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102" name="六边形 101">
                  <a:extLst>
                    <a:ext uri="{FF2B5EF4-FFF2-40B4-BE49-F238E27FC236}">
                      <a16:creationId xmlns:a16="http://schemas.microsoft.com/office/drawing/2014/main" id="{CD35E26F-FAAE-4DF7-A19F-B2A10D8AB4A9}"/>
                    </a:ext>
                  </a:extLst>
                </p:cNvPr>
                <p:cNvSpPr/>
                <p:nvPr/>
              </p:nvSpPr>
              <p:spPr>
                <a:xfrm>
                  <a:off x="9038692"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103" name="组合 102"/>
                <p:cNvGrpSpPr/>
                <p:nvPr/>
              </p:nvGrpSpPr>
              <p:grpSpPr>
                <a:xfrm>
                  <a:off x="9105834" y="5867655"/>
                  <a:ext cx="155674" cy="232673"/>
                  <a:chOff x="9450117" y="4678780"/>
                  <a:chExt cx="155674" cy="232673"/>
                </a:xfrm>
              </p:grpSpPr>
              <p:cxnSp>
                <p:nvCxnSpPr>
                  <p:cNvPr id="104" name="直接连接符 103">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77" name="圆: 空心 50">
                <a:extLst>
                  <a:ext uri="{FF2B5EF4-FFF2-40B4-BE49-F238E27FC236}">
                    <a16:creationId xmlns:a16="http://schemas.microsoft.com/office/drawing/2014/main" id="{B1BEAD54-0430-4CD6-9EB3-2E3C8487C36E}"/>
                  </a:ext>
                </a:extLst>
              </p:cNvPr>
              <p:cNvSpPr/>
              <p:nvPr/>
            </p:nvSpPr>
            <p:spPr bwMode="auto">
              <a:xfrm>
                <a:off x="2632740" y="2520693"/>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78" name="直接箭头连接符 77">
                <a:extLst>
                  <a:ext uri="{FF2B5EF4-FFF2-40B4-BE49-F238E27FC236}">
                    <a16:creationId xmlns:a16="http://schemas.microsoft.com/office/drawing/2014/main" id="{5EDE510E-E79E-4BC1-B74B-26D80C102032}"/>
                  </a:ext>
                </a:extLst>
              </p:cNvPr>
              <p:cNvCxnSpPr>
                <a:endCxn id="85" idx="2"/>
              </p:cNvCxnSpPr>
              <p:nvPr/>
            </p:nvCxnSpPr>
            <p:spPr>
              <a:xfrm>
                <a:off x="2992740" y="2700693"/>
                <a:ext cx="1733263" cy="10319"/>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9" name="圆: 空心 51">
                <a:extLst>
                  <a:ext uri="{FF2B5EF4-FFF2-40B4-BE49-F238E27FC236}">
                    <a16:creationId xmlns:a16="http://schemas.microsoft.com/office/drawing/2014/main" id="{05AB91FA-8F26-47A1-A907-1C360824B76E}"/>
                  </a:ext>
                </a:extLst>
              </p:cNvPr>
              <p:cNvSpPr/>
              <p:nvPr/>
            </p:nvSpPr>
            <p:spPr bwMode="auto">
              <a:xfrm>
                <a:off x="11300213" y="2536403"/>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80" name="文本框 79">
                <a:extLst>
                  <a:ext uri="{FF2B5EF4-FFF2-40B4-BE49-F238E27FC236}">
                    <a16:creationId xmlns:a16="http://schemas.microsoft.com/office/drawing/2014/main" id="{A9E7DD11-F06C-48A3-BC0A-0311A5DD4D2D}"/>
                  </a:ext>
                </a:extLst>
              </p:cNvPr>
              <p:cNvSpPr txBox="1"/>
              <p:nvPr/>
            </p:nvSpPr>
            <p:spPr>
              <a:xfrm>
                <a:off x="11099925" y="2902074"/>
                <a:ext cx="760575" cy="369332"/>
              </a:xfrm>
              <a:prstGeom prst="rect">
                <a:avLst/>
              </a:prstGeom>
              <a:noFill/>
            </p:spPr>
            <p:txBody>
              <a:bodyPr wrap="square" rtlCol="0">
                <a:spAutoFit/>
              </a:bodyPr>
              <a:lstStyle/>
              <a:p>
                <a:pPr algn="ctr"/>
                <a:r>
                  <a:rPr lang="en-US" altLang="zh-CN" dirty="0"/>
                  <a:t>End</a:t>
                </a:r>
                <a:endParaRPr lang="zh-CN" altLang="en-US" dirty="0"/>
              </a:p>
            </p:txBody>
          </p:sp>
          <p:cxnSp>
            <p:nvCxnSpPr>
              <p:cNvPr id="81" name="直接箭头连接符 80"/>
              <p:cNvCxnSpPr>
                <a:endCxn id="79" idx="2"/>
              </p:cNvCxnSpPr>
              <p:nvPr/>
            </p:nvCxnSpPr>
            <p:spPr>
              <a:xfrm>
                <a:off x="10543878" y="2714651"/>
                <a:ext cx="756335" cy="1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
        <p:nvSpPr>
          <p:cNvPr id="112" name="上下箭头 39">
            <a:extLst>
              <a:ext uri="{FF2B5EF4-FFF2-40B4-BE49-F238E27FC236}">
                <a16:creationId xmlns:a16="http://schemas.microsoft.com/office/drawing/2014/main" id="{C50F9CC1-813A-48EF-8BBB-E2296164ADAB}"/>
              </a:ext>
            </a:extLst>
          </p:cNvPr>
          <p:cNvSpPr/>
          <p:nvPr/>
        </p:nvSpPr>
        <p:spPr>
          <a:xfrm rot="10800000">
            <a:off x="4032687" y="3345526"/>
            <a:ext cx="247037" cy="622456"/>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圆角矩形 148"/>
          <p:cNvSpPr/>
          <p:nvPr/>
        </p:nvSpPr>
        <p:spPr bwMode="auto">
          <a:xfrm>
            <a:off x="3720176" y="2307863"/>
            <a:ext cx="875901" cy="2332566"/>
          </a:xfrm>
          <a:prstGeom prst="roundRect">
            <a:avLst/>
          </a:prstGeom>
          <a:ln w="28575">
            <a:solidFill>
              <a:srgbClr val="FF0000"/>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13" name="矩形: 圆角 21">
            <a:extLst>
              <a:ext uri="{FF2B5EF4-FFF2-40B4-BE49-F238E27FC236}">
                <a16:creationId xmlns:a16="http://schemas.microsoft.com/office/drawing/2014/main" id="{AA3D8196-FB3E-4258-B2BE-249E0401EDA7}"/>
              </a:ext>
            </a:extLst>
          </p:cNvPr>
          <p:cNvSpPr/>
          <p:nvPr/>
        </p:nvSpPr>
        <p:spPr bwMode="auto">
          <a:xfrm>
            <a:off x="3043392" y="4989108"/>
            <a:ext cx="2258089"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Missing persist</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Tree>
    <p:extLst>
      <p:ext uri="{BB962C8B-B14F-4D97-AF65-F5344CB8AC3E}">
        <p14:creationId xmlns:p14="http://schemas.microsoft.com/office/powerpoint/2010/main" val="255248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112" grpId="0" animBg="1"/>
      <p:bldP spid="149" grpId="0" animBg="1"/>
      <p:bldP spid="1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programming model: Action</a:t>
            </a:r>
            <a:endParaRPr lang="zh-CN" altLang="en-US" dirty="0"/>
          </a:p>
        </p:txBody>
      </p:sp>
      <p:sp>
        <p:nvSpPr>
          <p:cNvPr id="3" name="内容占位符 2"/>
          <p:cNvSpPr>
            <a:spLocks noGrp="1"/>
          </p:cNvSpPr>
          <p:nvPr>
            <p:ph idx="1"/>
          </p:nvPr>
        </p:nvSpPr>
        <p:spPr/>
        <p:txBody>
          <a:bodyPr/>
          <a:lstStyle/>
          <a:p>
            <a:r>
              <a:rPr lang="en-US" altLang="zh-CN" b="0" dirty="0"/>
              <a:t>For each action (e.g., </a:t>
            </a:r>
            <a:r>
              <a:rPr lang="en-US" altLang="zh-CN" dirty="0"/>
              <a:t>count</a:t>
            </a:r>
            <a:r>
              <a:rPr lang="en-US" altLang="zh-CN" b="0" dirty="0"/>
              <a:t>), a job is generated and executed.</a:t>
            </a:r>
          </a:p>
        </p:txBody>
      </p:sp>
      <p:sp>
        <p:nvSpPr>
          <p:cNvPr id="2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4"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5" name="连接符: 曲线 25">
            <a:extLst>
              <a:ext uri="{FF2B5EF4-FFF2-40B4-BE49-F238E27FC236}">
                <a16:creationId xmlns:a16="http://schemas.microsoft.com/office/drawing/2014/main" id="{F60BAC4A-082A-4887-B746-60029998ED6B}"/>
              </a:ext>
            </a:extLst>
          </p:cNvPr>
          <p:cNvCxnSpPr>
            <a:cxnSpLocks/>
            <a:stCxn id="23" idx="2"/>
            <a:endCxn id="24"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7397732" y="4020995"/>
            <a:ext cx="924372" cy="659784"/>
            <a:chOff x="7839086" y="4010916"/>
            <a:chExt cx="924372" cy="659784"/>
          </a:xfrm>
        </p:grpSpPr>
        <p:sp>
          <p:nvSpPr>
            <p:cNvPr id="26" name="矩形 25">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grpSp>
      <p:cxnSp>
        <p:nvCxnSpPr>
          <p:cNvPr id="31" name="曲线连接符 30"/>
          <p:cNvCxnSpPr>
            <a:stCxn id="24" idx="2"/>
            <a:endCxn id="27"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矩形 17">
            <a:extLst>
              <a:ext uri="{FF2B5EF4-FFF2-40B4-BE49-F238E27FC236}">
                <a16:creationId xmlns:a16="http://schemas.microsoft.com/office/drawing/2014/main" id="{9558D560-06BE-4261-B440-0B1317431285}"/>
              </a:ext>
            </a:extLst>
          </p:cNvPr>
          <p:cNvSpPr/>
          <p:nvPr/>
        </p:nvSpPr>
        <p:spPr>
          <a:xfrm>
            <a:off x="1965962" y="2665662"/>
            <a:ext cx="4473629" cy="1200329"/>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a:t>
            </a:r>
            <a:r>
              <a:rPr lang="en-US" altLang="zh-CN" b="1" dirty="0" err="1">
                <a:cs typeface="Times New Roman" panose="02020603050405020304" pitchFamily="18" charset="0"/>
              </a:rPr>
              <a:t>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4: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4" name="对话气泡: 圆角矩形 3">
            <a:extLst>
              <a:ext uri="{FF2B5EF4-FFF2-40B4-BE49-F238E27FC236}">
                <a16:creationId xmlns:a16="http://schemas.microsoft.com/office/drawing/2014/main" id="{6A4421E4-B8DD-433A-9158-B5515AE1BD29}"/>
              </a:ext>
            </a:extLst>
          </p:cNvPr>
          <p:cNvSpPr/>
          <p:nvPr/>
        </p:nvSpPr>
        <p:spPr bwMode="auto">
          <a:xfrm>
            <a:off x="6672852" y="2992763"/>
            <a:ext cx="1061702" cy="408623"/>
          </a:xfrm>
          <a:prstGeom prst="wedgeRoundRectCallout">
            <a:avLst>
              <a:gd name="adj1" fmla="val 52559"/>
              <a:gd name="adj2" fmla="val 10201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1</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19" name="对话气泡: 圆角矩形 18">
            <a:extLst>
              <a:ext uri="{FF2B5EF4-FFF2-40B4-BE49-F238E27FC236}">
                <a16:creationId xmlns:a16="http://schemas.microsoft.com/office/drawing/2014/main" id="{7440BD6D-8FBC-4639-9236-5C5B585DAB97}"/>
              </a:ext>
            </a:extLst>
          </p:cNvPr>
          <p:cNvSpPr/>
          <p:nvPr/>
        </p:nvSpPr>
        <p:spPr bwMode="auto">
          <a:xfrm>
            <a:off x="6106160" y="4008470"/>
            <a:ext cx="1133556" cy="408623"/>
          </a:xfrm>
          <a:prstGeom prst="wedgeRoundRectCallout">
            <a:avLst>
              <a:gd name="adj1" fmla="val 77441"/>
              <a:gd name="adj2" fmla="val 18589"/>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Action</a:t>
            </a:r>
            <a:endParaRPr kumimoji="0" lang="zh-CN" altLang="en-US" sz="1800" b="1" i="0" u="none" strike="noStrike" cap="none" normalizeH="0" baseline="0" dirty="0">
              <a:ln>
                <a:noFill/>
              </a:ln>
              <a:solidFill>
                <a:srgbClr val="FF0000"/>
              </a:solidFill>
              <a:effectLst/>
              <a:latin typeface="Verdana" pitchFamily="34" charset="0"/>
              <a:ea typeface="楷体_GB2312" pitchFamily="49" charset="-122"/>
            </a:endParaRPr>
          </a:p>
        </p:txBody>
      </p:sp>
      <p:grpSp>
        <p:nvGrpSpPr>
          <p:cNvPr id="22" name="组合 21"/>
          <p:cNvGrpSpPr/>
          <p:nvPr/>
        </p:nvGrpSpPr>
        <p:grpSpPr>
          <a:xfrm>
            <a:off x="7322717" y="2599100"/>
            <a:ext cx="1444644" cy="2091205"/>
            <a:chOff x="7322717" y="2599100"/>
            <a:chExt cx="1444644" cy="2091205"/>
          </a:xfrm>
        </p:grpSpPr>
        <p:sp>
          <p:nvSpPr>
            <p:cNvPr id="13" name="任意多边形 12"/>
            <p:cNvSpPr/>
            <p:nvPr/>
          </p:nvSpPr>
          <p:spPr bwMode="auto">
            <a:xfrm>
              <a:off x="8271253" y="2599100"/>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4" name="任意多边形 13"/>
            <p:cNvSpPr/>
            <p:nvPr/>
          </p:nvSpPr>
          <p:spPr bwMode="auto">
            <a:xfrm>
              <a:off x="7322717" y="2600248"/>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15" name="直接连接符 14"/>
            <p:cNvCxnSpPr/>
            <p:nvPr/>
          </p:nvCxnSpPr>
          <p:spPr bwMode="auto">
            <a:xfrm>
              <a:off x="7805211" y="2612407"/>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 name="直接连接符 29"/>
            <p:cNvCxnSpPr/>
            <p:nvPr/>
          </p:nvCxnSpPr>
          <p:spPr bwMode="auto">
            <a:xfrm>
              <a:off x="7334843" y="467761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5" name="灯片编号占位符 4"/>
          <p:cNvSpPr>
            <a:spLocks noGrp="1"/>
          </p:cNvSpPr>
          <p:nvPr>
            <p:ph type="sldNum" sz="quarter" idx="10"/>
          </p:nvPr>
        </p:nvSpPr>
        <p:spPr/>
        <p:txBody>
          <a:bodyPr/>
          <a:lstStyle/>
          <a:p>
            <a:fld id="{02D3A351-36E5-4097-BD79-2998822781C0}" type="slidenum">
              <a:rPr lang="zh-CN" altLang="en-US" smtClean="0"/>
              <a:t>5</a:t>
            </a:fld>
            <a:endParaRPr lang="zh-CN" altLang="en-US"/>
          </a:p>
        </p:txBody>
      </p:sp>
    </p:spTree>
    <p:extLst>
      <p:ext uri="{BB962C8B-B14F-4D97-AF65-F5344CB8AC3E}">
        <p14:creationId xmlns:p14="http://schemas.microsoft.com/office/powerpoint/2010/main" val="892359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detection</a:t>
            </a:r>
            <a:endParaRPr lang="zh-CN" altLang="en-US" dirty="0"/>
          </a:p>
        </p:txBody>
      </p:sp>
      <p:sp>
        <p:nvSpPr>
          <p:cNvPr id="4" name="内容占位符 2"/>
          <p:cNvSpPr txBox="1">
            <a:spLocks/>
          </p:cNvSpPr>
          <p:nvPr/>
        </p:nvSpPr>
        <p:spPr bwMode="auto">
          <a:xfrm>
            <a:off x="755651" y="1080655"/>
            <a:ext cx="10668000" cy="9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Compare inferred cache decisions with original cache decisions</a:t>
            </a:r>
          </a:p>
          <a:p>
            <a:pPr lvl="1"/>
            <a:r>
              <a:rPr lang="en-US" altLang="zh-CN" dirty="0"/>
              <a:t>The existence of cache decisions</a:t>
            </a:r>
            <a:endParaRPr lang="zh-CN" altLang="en-US" dirty="0"/>
          </a:p>
          <a:p>
            <a:pPr lvl="1"/>
            <a:r>
              <a:rPr lang="en-US" altLang="zh-CN" dirty="0"/>
              <a:t>The relative location of cache decisions and actions</a:t>
            </a:r>
            <a:endParaRPr lang="zh-CN" altLang="en-US" dirty="0"/>
          </a:p>
        </p:txBody>
      </p:sp>
      <p:sp>
        <p:nvSpPr>
          <p:cNvPr id="5" name="灯片编号占位符 4"/>
          <p:cNvSpPr>
            <a:spLocks noGrp="1"/>
          </p:cNvSpPr>
          <p:nvPr>
            <p:ph type="sldNum" sz="quarter" idx="10"/>
          </p:nvPr>
        </p:nvSpPr>
        <p:spPr/>
        <p:txBody>
          <a:bodyPr/>
          <a:lstStyle/>
          <a:p>
            <a:fld id="{02D3A351-36E5-4097-BD79-2998822781C0}" type="slidenum">
              <a:rPr lang="zh-CN" altLang="en-US" smtClean="0"/>
              <a:t>50</a:t>
            </a:fld>
            <a:endParaRPr lang="zh-CN" altLang="en-US"/>
          </a:p>
        </p:txBody>
      </p:sp>
      <p:sp>
        <p:nvSpPr>
          <p:cNvPr id="60" name="矩形 59">
            <a:extLst>
              <a:ext uri="{FF2B5EF4-FFF2-40B4-BE49-F238E27FC236}">
                <a16:creationId xmlns:a16="http://schemas.microsoft.com/office/drawing/2014/main" id="{CFF630A8-3DDF-43C8-8EAE-5A5C3C474C1F}"/>
              </a:ext>
            </a:extLst>
          </p:cNvPr>
          <p:cNvSpPr/>
          <p:nvPr/>
        </p:nvSpPr>
        <p:spPr>
          <a:xfrm>
            <a:off x="280102" y="2423431"/>
            <a:ext cx="2434866" cy="571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cs typeface="Times New Roman" panose="02020603050405020304" pitchFamily="18" charset="0"/>
              </a:rPr>
              <a:t>Inferred cache decisions</a:t>
            </a:r>
            <a:endParaRPr lang="zh-CN" altLang="en-US" i="1" dirty="0">
              <a:solidFill>
                <a:schemeClr val="tx1"/>
              </a:solidFill>
              <a:cs typeface="Times New Roman" panose="02020603050405020304" pitchFamily="18" charset="0"/>
            </a:endParaRPr>
          </a:p>
        </p:txBody>
      </p:sp>
      <p:grpSp>
        <p:nvGrpSpPr>
          <p:cNvPr id="64" name="组合 63"/>
          <p:cNvGrpSpPr/>
          <p:nvPr/>
        </p:nvGrpSpPr>
        <p:grpSpPr>
          <a:xfrm>
            <a:off x="2714228" y="2504177"/>
            <a:ext cx="9428048" cy="815245"/>
            <a:chOff x="2432452" y="2494825"/>
            <a:chExt cx="9428048" cy="815245"/>
          </a:xfrm>
        </p:grpSpPr>
        <p:sp>
          <p:nvSpPr>
            <p:cNvPr id="65" name="文本框 64">
              <a:extLst>
                <a:ext uri="{FF2B5EF4-FFF2-40B4-BE49-F238E27FC236}">
                  <a16:creationId xmlns:a16="http://schemas.microsoft.com/office/drawing/2014/main" id="{51BA47D3-BF4C-412B-AFB1-20549B48BD6F}"/>
                </a:ext>
              </a:extLst>
            </p:cNvPr>
            <p:cNvSpPr txBox="1"/>
            <p:nvPr/>
          </p:nvSpPr>
          <p:spPr>
            <a:xfrm>
              <a:off x="2432452" y="2940738"/>
              <a:ext cx="760575" cy="369332"/>
            </a:xfrm>
            <a:prstGeom prst="rect">
              <a:avLst/>
            </a:prstGeom>
            <a:noFill/>
          </p:spPr>
          <p:txBody>
            <a:bodyPr wrap="square" rtlCol="0">
              <a:spAutoFit/>
            </a:bodyPr>
            <a:lstStyle/>
            <a:p>
              <a:pPr algn="ctr"/>
              <a:r>
                <a:rPr lang="en-US" altLang="zh-CN" dirty="0"/>
                <a:t>Start</a:t>
              </a:r>
              <a:endParaRPr lang="zh-CN" altLang="en-US" dirty="0"/>
            </a:p>
          </p:txBody>
        </p:sp>
        <p:grpSp>
          <p:nvGrpSpPr>
            <p:cNvPr id="66" name="组合 65"/>
            <p:cNvGrpSpPr/>
            <p:nvPr/>
          </p:nvGrpSpPr>
          <p:grpSpPr>
            <a:xfrm>
              <a:off x="2632740" y="2494825"/>
              <a:ext cx="9227760" cy="801177"/>
              <a:chOff x="2632740" y="2494825"/>
              <a:chExt cx="9227760" cy="801177"/>
            </a:xfrm>
          </p:grpSpPr>
          <p:grpSp>
            <p:nvGrpSpPr>
              <p:cNvPr id="67" name="组合 66"/>
              <p:cNvGrpSpPr/>
              <p:nvPr/>
            </p:nvGrpSpPr>
            <p:grpSpPr>
              <a:xfrm>
                <a:off x="3428475" y="2494825"/>
                <a:ext cx="7432592" cy="801177"/>
                <a:chOff x="2199088" y="5776082"/>
                <a:chExt cx="7432592" cy="801177"/>
              </a:xfrm>
            </p:grpSpPr>
            <p:sp>
              <p:nvSpPr>
                <p:cNvPr id="76" name="矩形 75">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7" name="椭圆 76">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120" name="椭圆 119">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78" name="矩形 77">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9" name="椭圆 78">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22" name="椭圆 121">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椭圆 79">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23" name="椭圆 122">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81" name="矩形 80">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82" name="矩形 81">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83" name="矩形 82">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84" name="矩形 83">
                  <a:extLst>
                    <a:ext uri="{FF2B5EF4-FFF2-40B4-BE49-F238E27FC236}">
                      <a16:creationId xmlns:a16="http://schemas.microsoft.com/office/drawing/2014/main" id="{0E76D48E-2854-4390-97BB-5D4224E9A974}"/>
                    </a:ext>
                  </a:extLst>
                </p:cNvPr>
                <p:cNvSpPr/>
                <p:nvPr/>
              </p:nvSpPr>
              <p:spPr>
                <a:xfrm>
                  <a:off x="6561163"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85" name="矩形 84">
                  <a:extLst>
                    <a:ext uri="{FF2B5EF4-FFF2-40B4-BE49-F238E27FC236}">
                      <a16:creationId xmlns:a16="http://schemas.microsoft.com/office/drawing/2014/main" id="{0E76D48E-2854-4390-97BB-5D4224E9A974}"/>
                    </a:ext>
                  </a:extLst>
                </p:cNvPr>
                <p:cNvSpPr/>
                <p:nvPr/>
              </p:nvSpPr>
              <p:spPr>
                <a:xfrm>
                  <a:off x="8707308" y="61981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86" name="直接箭头连接符 85"/>
                <p:cNvCxnSpPr/>
                <p:nvPr/>
              </p:nvCxnSpPr>
              <p:spPr>
                <a:xfrm flipV="1">
                  <a:off x="4040635" y="5990321"/>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p:cNvCxnSpPr/>
                <p:nvPr/>
              </p:nvCxnSpPr>
              <p:spPr>
                <a:xfrm>
                  <a:off x="6196836" y="5981950"/>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p:nvPr/>
              </p:nvCxnSpPr>
              <p:spPr>
                <a:xfrm>
                  <a:off x="2797279" y="5990321"/>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p:cNvCxnSpPr/>
                <p:nvPr/>
              </p:nvCxnSpPr>
              <p:spPr>
                <a:xfrm flipV="1">
                  <a:off x="4969058" y="5981950"/>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p:cNvCxnSpPr/>
                <p:nvPr/>
              </p:nvCxnSpPr>
              <p:spPr>
                <a:xfrm flipV="1">
                  <a:off x="7103639"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p:nvPr/>
              </p:nvCxnSpPr>
              <p:spPr>
                <a:xfrm>
                  <a:off x="8338783"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六边形 91">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93" name="六边形 92">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94" name="六边形 93">
                  <a:extLst>
                    <a:ext uri="{FF2B5EF4-FFF2-40B4-BE49-F238E27FC236}">
                      <a16:creationId xmlns:a16="http://schemas.microsoft.com/office/drawing/2014/main" id="{CD35E26F-FAAE-4DF7-A19F-B2A10D8AB4A9}"/>
                    </a:ext>
                  </a:extLst>
                </p:cNvPr>
                <p:cNvSpPr/>
                <p:nvPr/>
              </p:nvSpPr>
              <p:spPr>
                <a:xfrm>
                  <a:off x="6825635"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95" name="组合 94"/>
                <p:cNvGrpSpPr/>
                <p:nvPr/>
              </p:nvGrpSpPr>
              <p:grpSpPr>
                <a:xfrm>
                  <a:off x="6892777" y="5867655"/>
                  <a:ext cx="155674" cy="232673"/>
                  <a:chOff x="9450117" y="4678780"/>
                  <a:chExt cx="155674" cy="232673"/>
                </a:xfrm>
              </p:grpSpPr>
              <p:cxnSp>
                <p:nvCxnSpPr>
                  <p:cNvPr id="100" name="直接连接符 99">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6" name="六边形 95">
                  <a:extLst>
                    <a:ext uri="{FF2B5EF4-FFF2-40B4-BE49-F238E27FC236}">
                      <a16:creationId xmlns:a16="http://schemas.microsoft.com/office/drawing/2014/main" id="{CD35E26F-FAAE-4DF7-A19F-B2A10D8AB4A9}"/>
                    </a:ext>
                  </a:extLst>
                </p:cNvPr>
                <p:cNvSpPr/>
                <p:nvPr/>
              </p:nvSpPr>
              <p:spPr>
                <a:xfrm>
                  <a:off x="9038692"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97" name="组合 96"/>
                <p:cNvGrpSpPr/>
                <p:nvPr/>
              </p:nvGrpSpPr>
              <p:grpSpPr>
                <a:xfrm>
                  <a:off x="9105834" y="5867655"/>
                  <a:ext cx="155674" cy="232673"/>
                  <a:chOff x="9450117" y="4678780"/>
                  <a:chExt cx="155674" cy="232673"/>
                </a:xfrm>
              </p:grpSpPr>
              <p:cxnSp>
                <p:nvCxnSpPr>
                  <p:cNvPr id="98" name="直接连接符 97">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8" name="圆: 空心 50">
                <a:extLst>
                  <a:ext uri="{FF2B5EF4-FFF2-40B4-BE49-F238E27FC236}">
                    <a16:creationId xmlns:a16="http://schemas.microsoft.com/office/drawing/2014/main" id="{B1BEAD54-0430-4CD6-9EB3-2E3C8487C36E}"/>
                  </a:ext>
                </a:extLst>
              </p:cNvPr>
              <p:cNvSpPr/>
              <p:nvPr/>
            </p:nvSpPr>
            <p:spPr bwMode="auto">
              <a:xfrm>
                <a:off x="2632740" y="2520693"/>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69" name="直接箭头连接符 68">
                <a:extLst>
                  <a:ext uri="{FF2B5EF4-FFF2-40B4-BE49-F238E27FC236}">
                    <a16:creationId xmlns:a16="http://schemas.microsoft.com/office/drawing/2014/main" id="{5EDE510E-E79E-4BC1-B74B-26D80C102032}"/>
                  </a:ext>
                </a:extLst>
              </p:cNvPr>
              <p:cNvCxnSpPr/>
              <p:nvPr/>
            </p:nvCxnSpPr>
            <p:spPr>
              <a:xfrm>
                <a:off x="2992740" y="2700693"/>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0" name="圆: 空心 51">
                <a:extLst>
                  <a:ext uri="{FF2B5EF4-FFF2-40B4-BE49-F238E27FC236}">
                    <a16:creationId xmlns:a16="http://schemas.microsoft.com/office/drawing/2014/main" id="{05AB91FA-8F26-47A1-A907-1C360824B76E}"/>
                  </a:ext>
                </a:extLst>
              </p:cNvPr>
              <p:cNvSpPr/>
              <p:nvPr/>
            </p:nvSpPr>
            <p:spPr bwMode="auto">
              <a:xfrm>
                <a:off x="11300213" y="2536403"/>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71" name="文本框 70">
                <a:extLst>
                  <a:ext uri="{FF2B5EF4-FFF2-40B4-BE49-F238E27FC236}">
                    <a16:creationId xmlns:a16="http://schemas.microsoft.com/office/drawing/2014/main" id="{A9E7DD11-F06C-48A3-BC0A-0311A5DD4D2D}"/>
                  </a:ext>
                </a:extLst>
              </p:cNvPr>
              <p:cNvSpPr txBox="1"/>
              <p:nvPr/>
            </p:nvSpPr>
            <p:spPr>
              <a:xfrm>
                <a:off x="11099925" y="2902074"/>
                <a:ext cx="760575" cy="369332"/>
              </a:xfrm>
              <a:prstGeom prst="rect">
                <a:avLst/>
              </a:prstGeom>
              <a:noFill/>
            </p:spPr>
            <p:txBody>
              <a:bodyPr wrap="square" rtlCol="0">
                <a:spAutoFit/>
              </a:bodyPr>
              <a:lstStyle/>
              <a:p>
                <a:pPr algn="ctr"/>
                <a:r>
                  <a:rPr lang="en-US" altLang="zh-CN" dirty="0"/>
                  <a:t>End</a:t>
                </a:r>
                <a:endParaRPr lang="zh-CN" altLang="en-US" dirty="0"/>
              </a:p>
            </p:txBody>
          </p:sp>
          <p:cxnSp>
            <p:nvCxnSpPr>
              <p:cNvPr id="75" name="直接箭头连接符 74"/>
              <p:cNvCxnSpPr>
                <a:endCxn id="70" idx="2"/>
              </p:cNvCxnSpPr>
              <p:nvPr/>
            </p:nvCxnSpPr>
            <p:spPr>
              <a:xfrm>
                <a:off x="10543878" y="2714651"/>
                <a:ext cx="756335" cy="1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grpSp>
        <p:nvGrpSpPr>
          <p:cNvPr id="11" name="组合 10"/>
          <p:cNvGrpSpPr/>
          <p:nvPr/>
        </p:nvGrpSpPr>
        <p:grpSpPr>
          <a:xfrm>
            <a:off x="2714228" y="3878958"/>
            <a:ext cx="9428048" cy="815245"/>
            <a:chOff x="2714228" y="3878958"/>
            <a:chExt cx="9428048" cy="815245"/>
          </a:xfrm>
        </p:grpSpPr>
        <p:sp>
          <p:nvSpPr>
            <p:cNvPr id="103" name="文本框 102">
              <a:extLst>
                <a:ext uri="{FF2B5EF4-FFF2-40B4-BE49-F238E27FC236}">
                  <a16:creationId xmlns:a16="http://schemas.microsoft.com/office/drawing/2014/main" id="{51BA47D3-BF4C-412B-AFB1-20549B48BD6F}"/>
                </a:ext>
              </a:extLst>
            </p:cNvPr>
            <p:cNvSpPr txBox="1"/>
            <p:nvPr/>
          </p:nvSpPr>
          <p:spPr>
            <a:xfrm>
              <a:off x="2714228" y="4324871"/>
              <a:ext cx="760575" cy="369332"/>
            </a:xfrm>
            <a:prstGeom prst="rect">
              <a:avLst/>
            </a:prstGeom>
            <a:noFill/>
          </p:spPr>
          <p:txBody>
            <a:bodyPr wrap="square" rtlCol="0">
              <a:spAutoFit/>
            </a:bodyPr>
            <a:lstStyle/>
            <a:p>
              <a:pPr algn="ctr"/>
              <a:r>
                <a:rPr lang="en-US" altLang="zh-CN" dirty="0"/>
                <a:t>Start</a:t>
              </a:r>
              <a:endParaRPr lang="zh-CN" altLang="en-US" dirty="0"/>
            </a:p>
          </p:txBody>
        </p:sp>
        <p:sp>
          <p:nvSpPr>
            <p:cNvPr id="111" name="矩形 110">
              <a:extLst>
                <a:ext uri="{FF2B5EF4-FFF2-40B4-BE49-F238E27FC236}">
                  <a16:creationId xmlns:a16="http://schemas.microsoft.com/office/drawing/2014/main" id="{06CC6617-F192-41B7-B9FF-EDBD728DEF4E}"/>
                </a:ext>
              </a:extLst>
            </p:cNvPr>
            <p:cNvSpPr/>
            <p:nvPr/>
          </p:nvSpPr>
          <p:spPr>
            <a:xfrm>
              <a:off x="9075129" y="4294588"/>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2" name="椭圆 111">
                  <a:extLst>
                    <a:ext uri="{FF2B5EF4-FFF2-40B4-BE49-F238E27FC236}">
                      <a16:creationId xmlns:a16="http://schemas.microsoft.com/office/drawing/2014/main" id="{A60DAD44-CC5C-406C-9B7B-823293DBA5D0}"/>
                    </a:ext>
                  </a:extLst>
                </p:cNvPr>
                <p:cNvSpPr/>
                <p:nvPr/>
              </p:nvSpPr>
              <p:spPr>
                <a:xfrm>
                  <a:off x="9314139" y="3878958"/>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112" name="椭圆 111">
                  <a:extLst>
                    <a:ext uri="{FF2B5EF4-FFF2-40B4-BE49-F238E27FC236}">
                      <a16:creationId xmlns:a16="http://schemas.microsoft.com/office/drawing/2014/main" xmlns:a14="http://schemas.microsoft.com/office/drawing/2010/main" xmlns="" id="{A60DAD44-CC5C-406C-9B7B-823293DBA5D0}"/>
                    </a:ext>
                  </a:extLst>
                </p:cNvPr>
                <p:cNvSpPr>
                  <a:spLocks noRot="1" noChangeAspect="1" noMove="1" noResize="1" noEditPoints="1" noAdjustHandles="1" noChangeArrowheads="1" noChangeShapeType="1" noTextEdit="1"/>
                </p:cNvSpPr>
                <p:nvPr/>
              </p:nvSpPr>
              <p:spPr>
                <a:xfrm>
                  <a:off x="9314139" y="3878958"/>
                  <a:ext cx="535807" cy="415630"/>
                </a:xfrm>
                <a:prstGeom prst="ellipse">
                  <a:avLst/>
                </a:prstGeom>
                <a:blipFill rotWithShape="0">
                  <a:blip r:embed="rId6"/>
                  <a:stretch>
                    <a:fillRect/>
                  </a:stretch>
                </a:blipFill>
                <a:ln w="19050">
                  <a:solidFill>
                    <a:schemeClr val="tx1"/>
                  </a:solidFill>
                </a:ln>
              </p:spPr>
              <p:txBody>
                <a:bodyPr/>
                <a:lstStyle/>
                <a:p>
                  <a:r>
                    <a:rPr lang="zh-CN" altLang="en-US">
                      <a:noFill/>
                    </a:rPr>
                    <a:t> </a:t>
                  </a:r>
                </a:p>
              </p:txBody>
            </p:sp>
          </mc:Fallback>
        </mc:AlternateContent>
        <p:sp>
          <p:nvSpPr>
            <p:cNvPr id="113" name="矩形 112">
              <a:extLst>
                <a:ext uri="{FF2B5EF4-FFF2-40B4-BE49-F238E27FC236}">
                  <a16:creationId xmlns:a16="http://schemas.microsoft.com/office/drawing/2014/main" id="{0E76D48E-2854-4390-97BB-5D4224E9A974}"/>
                </a:ext>
              </a:extLst>
            </p:cNvPr>
            <p:cNvSpPr/>
            <p:nvPr/>
          </p:nvSpPr>
          <p:spPr>
            <a:xfrm>
              <a:off x="3850928" y="433509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4" name="椭圆 113">
                  <a:extLst>
                    <a:ext uri="{FF2B5EF4-FFF2-40B4-BE49-F238E27FC236}">
                      <a16:creationId xmlns:a16="http://schemas.microsoft.com/office/drawing/2014/main" id="{CAFF5CDF-51BF-43C1-8785-0693D12CEE0A}"/>
                    </a:ext>
                  </a:extLst>
                </p:cNvPr>
                <p:cNvSpPr/>
                <p:nvPr/>
              </p:nvSpPr>
              <p:spPr>
                <a:xfrm>
                  <a:off x="4041105" y="3889288"/>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14" name="椭圆 113">
                  <a:extLst>
                    <a:ext uri="{FF2B5EF4-FFF2-40B4-BE49-F238E27FC236}">
                      <a16:creationId xmlns:a16="http://schemas.microsoft.com/office/drawing/2014/main" xmlns:a14="http://schemas.microsoft.com/office/drawing/2010/main" xmlns="" id="{CAFF5CDF-51BF-43C1-8785-0693D12CEE0A}"/>
                    </a:ext>
                  </a:extLst>
                </p:cNvPr>
                <p:cNvSpPr>
                  <a:spLocks noRot="1" noChangeAspect="1" noMove="1" noResize="1" noEditPoints="1" noAdjustHandles="1" noChangeArrowheads="1" noChangeShapeType="1" noTextEdit="1"/>
                </p:cNvSpPr>
                <p:nvPr/>
              </p:nvSpPr>
              <p:spPr>
                <a:xfrm>
                  <a:off x="4041105" y="3889288"/>
                  <a:ext cx="544019" cy="411713"/>
                </a:xfrm>
                <a:prstGeom prst="ellipse">
                  <a:avLst/>
                </a:prstGeom>
                <a:blipFill rotWithShape="0">
                  <a:blip r:embed="rId7"/>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 name="椭圆 114">
                  <a:extLst>
                    <a:ext uri="{FF2B5EF4-FFF2-40B4-BE49-F238E27FC236}">
                      <a16:creationId xmlns:a16="http://schemas.microsoft.com/office/drawing/2014/main" id="{1B89059A-13E6-45F8-B952-9F8AC280D2D6}"/>
                    </a:ext>
                  </a:extLst>
                </p:cNvPr>
                <p:cNvSpPr/>
                <p:nvPr/>
              </p:nvSpPr>
              <p:spPr>
                <a:xfrm>
                  <a:off x="7163980" y="3878958"/>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15" name="椭圆 114">
                  <a:extLst>
                    <a:ext uri="{FF2B5EF4-FFF2-40B4-BE49-F238E27FC236}">
                      <a16:creationId xmlns:a16="http://schemas.microsoft.com/office/drawing/2014/main" xmlns:a14="http://schemas.microsoft.com/office/drawing/2010/main" xmlns="" id="{1B89059A-13E6-45F8-B952-9F8AC280D2D6}"/>
                    </a:ext>
                  </a:extLst>
                </p:cNvPr>
                <p:cNvSpPr>
                  <a:spLocks noRot="1" noChangeAspect="1" noMove="1" noResize="1" noEditPoints="1" noAdjustHandles="1" noChangeArrowheads="1" noChangeShapeType="1" noTextEdit="1"/>
                </p:cNvSpPr>
                <p:nvPr/>
              </p:nvSpPr>
              <p:spPr>
                <a:xfrm>
                  <a:off x="7163980" y="3878958"/>
                  <a:ext cx="544019" cy="415630"/>
                </a:xfrm>
                <a:prstGeom prst="ellipse">
                  <a:avLst/>
                </a:prstGeom>
                <a:blipFill rotWithShape="0">
                  <a:blip r:embed="rId8"/>
                  <a:stretch>
                    <a:fillRect/>
                  </a:stretch>
                </a:blipFill>
                <a:ln w="19050">
                  <a:solidFill>
                    <a:schemeClr val="tx1"/>
                  </a:solidFill>
                </a:ln>
              </p:spPr>
              <p:txBody>
                <a:bodyPr/>
                <a:lstStyle/>
                <a:p>
                  <a:r>
                    <a:rPr lang="zh-CN" altLang="en-US">
                      <a:noFill/>
                    </a:rPr>
                    <a:t> </a:t>
                  </a:r>
                </a:p>
              </p:txBody>
            </p:sp>
          </mc:Fallback>
        </mc:AlternateContent>
        <p:sp>
          <p:nvSpPr>
            <p:cNvPr id="116" name="矩形 115">
              <a:extLst>
                <a:ext uri="{FF2B5EF4-FFF2-40B4-BE49-F238E27FC236}">
                  <a16:creationId xmlns:a16="http://schemas.microsoft.com/office/drawing/2014/main" id="{CFF630A8-3DDF-43C8-8EAE-5A5C3C474C1F}"/>
                </a:ext>
              </a:extLst>
            </p:cNvPr>
            <p:cNvSpPr/>
            <p:nvPr/>
          </p:nvSpPr>
          <p:spPr>
            <a:xfrm>
              <a:off x="7021018" y="4315873"/>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117" name="矩形 116">
              <a:extLst>
                <a:ext uri="{FF2B5EF4-FFF2-40B4-BE49-F238E27FC236}">
                  <a16:creationId xmlns:a16="http://schemas.microsoft.com/office/drawing/2014/main" id="{0E76D48E-2854-4390-97BB-5D4224E9A974}"/>
                </a:ext>
              </a:extLst>
            </p:cNvPr>
            <p:cNvSpPr/>
            <p:nvPr/>
          </p:nvSpPr>
          <p:spPr>
            <a:xfrm>
              <a:off x="4932659" y="43329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118" name="矩形 117">
              <a:extLst>
                <a:ext uri="{FF2B5EF4-FFF2-40B4-BE49-F238E27FC236}">
                  <a16:creationId xmlns:a16="http://schemas.microsoft.com/office/drawing/2014/main" id="{0E76D48E-2854-4390-97BB-5D4224E9A974}"/>
                </a:ext>
              </a:extLst>
            </p:cNvPr>
            <p:cNvSpPr/>
            <p:nvPr/>
          </p:nvSpPr>
          <p:spPr>
            <a:xfrm>
              <a:off x="5882030" y="43329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145" name="矩形 144">
              <a:extLst>
                <a:ext uri="{FF2B5EF4-FFF2-40B4-BE49-F238E27FC236}">
                  <a16:creationId xmlns:a16="http://schemas.microsoft.com/office/drawing/2014/main" id="{0E76D48E-2854-4390-97BB-5D4224E9A974}"/>
                </a:ext>
              </a:extLst>
            </p:cNvPr>
            <p:cNvSpPr/>
            <p:nvPr/>
          </p:nvSpPr>
          <p:spPr>
            <a:xfrm>
              <a:off x="8072326" y="4332926"/>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146" name="矩形 145">
              <a:extLst>
                <a:ext uri="{FF2B5EF4-FFF2-40B4-BE49-F238E27FC236}">
                  <a16:creationId xmlns:a16="http://schemas.microsoft.com/office/drawing/2014/main" id="{0E76D48E-2854-4390-97BB-5D4224E9A974}"/>
                </a:ext>
              </a:extLst>
            </p:cNvPr>
            <p:cNvSpPr/>
            <p:nvPr/>
          </p:nvSpPr>
          <p:spPr>
            <a:xfrm>
              <a:off x="10218471" y="4301001"/>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147" name="直接箭头连接符 146"/>
            <p:cNvCxnSpPr/>
            <p:nvPr/>
          </p:nvCxnSpPr>
          <p:spPr>
            <a:xfrm flipV="1">
              <a:off x="5551798" y="4093197"/>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48" name="直接箭头连接符 147"/>
            <p:cNvCxnSpPr/>
            <p:nvPr/>
          </p:nvCxnSpPr>
          <p:spPr>
            <a:xfrm>
              <a:off x="7707999" y="4084826"/>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2" name="直接箭头连接符 151"/>
            <p:cNvCxnSpPr>
              <a:stCxn id="114" idx="6"/>
              <a:endCxn id="156" idx="3"/>
            </p:cNvCxnSpPr>
            <p:nvPr/>
          </p:nvCxnSpPr>
          <p:spPr>
            <a:xfrm>
              <a:off x="4585124" y="4095145"/>
              <a:ext cx="677305" cy="1216"/>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3" name="直接箭头连接符 152"/>
            <p:cNvCxnSpPr/>
            <p:nvPr/>
          </p:nvCxnSpPr>
          <p:spPr>
            <a:xfrm flipV="1">
              <a:off x="6480221" y="4084826"/>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4" name="直接箭头连接符 153"/>
            <p:cNvCxnSpPr/>
            <p:nvPr/>
          </p:nvCxnSpPr>
          <p:spPr>
            <a:xfrm flipV="1">
              <a:off x="8614802" y="4084826"/>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p:cNvCxnSpPr/>
            <p:nvPr/>
          </p:nvCxnSpPr>
          <p:spPr>
            <a:xfrm>
              <a:off x="9849946" y="4084826"/>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56" name="六边形 155">
              <a:extLst>
                <a:ext uri="{FF2B5EF4-FFF2-40B4-BE49-F238E27FC236}">
                  <a16:creationId xmlns:a16="http://schemas.microsoft.com/office/drawing/2014/main" id="{CD35E26F-FAAE-4DF7-A19F-B2A10D8AB4A9}"/>
                </a:ext>
              </a:extLst>
            </p:cNvPr>
            <p:cNvSpPr/>
            <p:nvPr/>
          </p:nvSpPr>
          <p:spPr>
            <a:xfrm>
              <a:off x="5262429" y="3976860"/>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157" name="六边形 156">
              <a:extLst>
                <a:ext uri="{FF2B5EF4-FFF2-40B4-BE49-F238E27FC236}">
                  <a16:creationId xmlns:a16="http://schemas.microsoft.com/office/drawing/2014/main" id="{CD35E26F-FAAE-4DF7-A19F-B2A10D8AB4A9}"/>
                </a:ext>
              </a:extLst>
            </p:cNvPr>
            <p:cNvSpPr/>
            <p:nvPr/>
          </p:nvSpPr>
          <p:spPr>
            <a:xfrm>
              <a:off x="6202217" y="397053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158" name="六边形 157">
              <a:extLst>
                <a:ext uri="{FF2B5EF4-FFF2-40B4-BE49-F238E27FC236}">
                  <a16:creationId xmlns:a16="http://schemas.microsoft.com/office/drawing/2014/main" id="{CD35E26F-FAAE-4DF7-A19F-B2A10D8AB4A9}"/>
                </a:ext>
              </a:extLst>
            </p:cNvPr>
            <p:cNvSpPr/>
            <p:nvPr/>
          </p:nvSpPr>
          <p:spPr>
            <a:xfrm>
              <a:off x="8336798" y="397934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161" name="组合 160"/>
            <p:cNvGrpSpPr/>
            <p:nvPr/>
          </p:nvGrpSpPr>
          <p:grpSpPr>
            <a:xfrm>
              <a:off x="8403940" y="3970531"/>
              <a:ext cx="155674" cy="232673"/>
              <a:chOff x="9450117" y="4678780"/>
              <a:chExt cx="155674" cy="232673"/>
            </a:xfrm>
          </p:grpSpPr>
          <p:cxnSp>
            <p:nvCxnSpPr>
              <p:cNvPr id="171" name="直接连接符 170">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2" name="直接连接符 171">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2" name="六边形 161">
              <a:extLst>
                <a:ext uri="{FF2B5EF4-FFF2-40B4-BE49-F238E27FC236}">
                  <a16:creationId xmlns:a16="http://schemas.microsoft.com/office/drawing/2014/main" id="{CD35E26F-FAAE-4DF7-A19F-B2A10D8AB4A9}"/>
                </a:ext>
              </a:extLst>
            </p:cNvPr>
            <p:cNvSpPr/>
            <p:nvPr/>
          </p:nvSpPr>
          <p:spPr>
            <a:xfrm>
              <a:off x="10549855" y="397934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163" name="组合 162"/>
            <p:cNvGrpSpPr/>
            <p:nvPr/>
          </p:nvGrpSpPr>
          <p:grpSpPr>
            <a:xfrm>
              <a:off x="10616997" y="3970531"/>
              <a:ext cx="155674" cy="232673"/>
              <a:chOff x="9450117" y="4678780"/>
              <a:chExt cx="155674" cy="232673"/>
            </a:xfrm>
          </p:grpSpPr>
          <p:cxnSp>
            <p:nvCxnSpPr>
              <p:cNvPr id="167" name="直接连接符 166">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6" name="圆: 空心 50">
              <a:extLst>
                <a:ext uri="{FF2B5EF4-FFF2-40B4-BE49-F238E27FC236}">
                  <a16:creationId xmlns:a16="http://schemas.microsoft.com/office/drawing/2014/main" id="{B1BEAD54-0430-4CD6-9EB3-2E3C8487C36E}"/>
                </a:ext>
              </a:extLst>
            </p:cNvPr>
            <p:cNvSpPr/>
            <p:nvPr/>
          </p:nvSpPr>
          <p:spPr bwMode="auto">
            <a:xfrm>
              <a:off x="2914516" y="3904826"/>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107" name="直接箭头连接符 106">
              <a:extLst>
                <a:ext uri="{FF2B5EF4-FFF2-40B4-BE49-F238E27FC236}">
                  <a16:creationId xmlns:a16="http://schemas.microsoft.com/office/drawing/2014/main" id="{5EDE510E-E79E-4BC1-B74B-26D80C102032}"/>
                </a:ext>
              </a:extLst>
            </p:cNvPr>
            <p:cNvCxnSpPr/>
            <p:nvPr/>
          </p:nvCxnSpPr>
          <p:spPr>
            <a:xfrm>
              <a:off x="3274516" y="4084826"/>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08" name="圆: 空心 51">
              <a:extLst>
                <a:ext uri="{FF2B5EF4-FFF2-40B4-BE49-F238E27FC236}">
                  <a16:creationId xmlns:a16="http://schemas.microsoft.com/office/drawing/2014/main" id="{05AB91FA-8F26-47A1-A907-1C360824B76E}"/>
                </a:ext>
              </a:extLst>
            </p:cNvPr>
            <p:cNvSpPr/>
            <p:nvPr/>
          </p:nvSpPr>
          <p:spPr bwMode="auto">
            <a:xfrm>
              <a:off x="11581989" y="3920536"/>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109" name="文本框 108">
              <a:extLst>
                <a:ext uri="{FF2B5EF4-FFF2-40B4-BE49-F238E27FC236}">
                  <a16:creationId xmlns:a16="http://schemas.microsoft.com/office/drawing/2014/main" id="{A9E7DD11-F06C-48A3-BC0A-0311A5DD4D2D}"/>
                </a:ext>
              </a:extLst>
            </p:cNvPr>
            <p:cNvSpPr txBox="1"/>
            <p:nvPr/>
          </p:nvSpPr>
          <p:spPr>
            <a:xfrm>
              <a:off x="11381701" y="4286207"/>
              <a:ext cx="760575" cy="369332"/>
            </a:xfrm>
            <a:prstGeom prst="rect">
              <a:avLst/>
            </a:prstGeom>
            <a:noFill/>
          </p:spPr>
          <p:txBody>
            <a:bodyPr wrap="square" rtlCol="0">
              <a:spAutoFit/>
            </a:bodyPr>
            <a:lstStyle/>
            <a:p>
              <a:pPr algn="ctr"/>
              <a:r>
                <a:rPr lang="en-US" altLang="zh-CN" dirty="0"/>
                <a:t>End</a:t>
              </a:r>
              <a:endParaRPr lang="zh-CN" altLang="en-US" dirty="0"/>
            </a:p>
          </p:txBody>
        </p:sp>
        <p:cxnSp>
          <p:nvCxnSpPr>
            <p:cNvPr id="110" name="直接箭头连接符 109"/>
            <p:cNvCxnSpPr>
              <a:endCxn id="108" idx="2"/>
            </p:cNvCxnSpPr>
            <p:nvPr/>
          </p:nvCxnSpPr>
          <p:spPr>
            <a:xfrm>
              <a:off x="10825654" y="4098784"/>
              <a:ext cx="756335" cy="1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93" name="圆角矩形 192"/>
          <p:cNvSpPr/>
          <p:nvPr/>
        </p:nvSpPr>
        <p:spPr bwMode="auto">
          <a:xfrm>
            <a:off x="3783163" y="2394964"/>
            <a:ext cx="1991412" cy="2332566"/>
          </a:xfrm>
          <a:prstGeom prst="roundRect">
            <a:avLst/>
          </a:prstGeom>
          <a:ln w="28575">
            <a:solidFill>
              <a:srgbClr val="FF0000"/>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73" name="上下箭头 39">
            <a:extLst>
              <a:ext uri="{FF2B5EF4-FFF2-40B4-BE49-F238E27FC236}">
                <a16:creationId xmlns:a16="http://schemas.microsoft.com/office/drawing/2014/main" id="{C50F9CC1-813A-48EF-8BBB-E2296164ADAB}"/>
              </a:ext>
            </a:extLst>
          </p:cNvPr>
          <p:cNvSpPr/>
          <p:nvPr/>
        </p:nvSpPr>
        <p:spPr>
          <a:xfrm rot="8113089">
            <a:off x="4703021" y="3092550"/>
            <a:ext cx="247037" cy="770474"/>
          </a:xfrm>
          <a:prstGeom prst="upDown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a:extLst>
              <a:ext uri="{FF2B5EF4-FFF2-40B4-BE49-F238E27FC236}">
                <a16:creationId xmlns:a16="http://schemas.microsoft.com/office/drawing/2014/main" id="{216BE24A-0621-40F5-A182-2B7F3370DAF8}"/>
              </a:ext>
            </a:extLst>
          </p:cNvPr>
          <p:cNvSpPr/>
          <p:nvPr/>
        </p:nvSpPr>
        <p:spPr>
          <a:xfrm>
            <a:off x="127000" y="3814869"/>
            <a:ext cx="2587228" cy="571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cs typeface="Times New Roman" panose="02020603050405020304" pitchFamily="18" charset="0"/>
              </a:rPr>
              <a:t>Original cache decisions</a:t>
            </a:r>
            <a:endParaRPr lang="zh-CN" altLang="en-US" i="1" dirty="0">
              <a:solidFill>
                <a:schemeClr val="tx1"/>
              </a:solidFill>
              <a:cs typeface="Times New Roman" panose="02020603050405020304" pitchFamily="18" charset="0"/>
            </a:endParaRPr>
          </a:p>
        </p:txBody>
      </p:sp>
      <p:sp>
        <p:nvSpPr>
          <p:cNvPr id="178" name="矩形: 圆角 21">
            <a:extLst>
              <a:ext uri="{FF2B5EF4-FFF2-40B4-BE49-F238E27FC236}">
                <a16:creationId xmlns:a16="http://schemas.microsoft.com/office/drawing/2014/main" id="{AA3D8196-FB3E-4258-B2BE-249E0401EDA7}"/>
              </a:ext>
            </a:extLst>
          </p:cNvPr>
          <p:cNvSpPr/>
          <p:nvPr/>
        </p:nvSpPr>
        <p:spPr bwMode="auto">
          <a:xfrm>
            <a:off x="3697494" y="4964095"/>
            <a:ext cx="2258089"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Lagging persist</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102" name="圆角矩形 101"/>
          <p:cNvSpPr/>
          <p:nvPr/>
        </p:nvSpPr>
        <p:spPr bwMode="auto">
          <a:xfrm>
            <a:off x="3782591" y="2409520"/>
            <a:ext cx="1991412" cy="914664"/>
          </a:xfrm>
          <a:prstGeom prst="roundRect">
            <a:avLst/>
          </a:prstGeom>
          <a:ln w="28575">
            <a:solidFill>
              <a:srgbClr val="FF0000"/>
            </a:solidFill>
            <a:prstDash val="dash"/>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40965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9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P spid="173" grpId="0" animBg="1"/>
      <p:bldP spid="174" grpId="0"/>
      <p:bldP spid="178" grpId="0" animBg="1"/>
      <p:bldP spid="102" grpId="0" animBg="1"/>
      <p:bldP spid="102"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Bug detection</a:t>
            </a:r>
            <a:endParaRPr lang="zh-CN" altLang="en-US" dirty="0"/>
          </a:p>
        </p:txBody>
      </p:sp>
      <p:sp>
        <p:nvSpPr>
          <p:cNvPr id="4" name="内容占位符 2"/>
          <p:cNvSpPr txBox="1">
            <a:spLocks/>
          </p:cNvSpPr>
          <p:nvPr/>
        </p:nvSpPr>
        <p:spPr bwMode="auto">
          <a:xfrm>
            <a:off x="755651" y="1080655"/>
            <a:ext cx="10668000" cy="9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Compare inferred cache decisions with actual cache decisions</a:t>
            </a:r>
          </a:p>
          <a:p>
            <a:pPr lvl="1"/>
            <a:r>
              <a:rPr lang="en-US" altLang="zh-CN" dirty="0"/>
              <a:t>The existence of cache decisions</a:t>
            </a:r>
            <a:endParaRPr lang="zh-CN" altLang="en-US" dirty="0"/>
          </a:p>
          <a:p>
            <a:pPr lvl="1"/>
            <a:r>
              <a:rPr lang="en-US" altLang="zh-CN" dirty="0"/>
              <a:t>The relative location of cache decisions and actions</a:t>
            </a:r>
            <a:endParaRPr lang="zh-CN" altLang="en-US" dirty="0"/>
          </a:p>
        </p:txBody>
      </p:sp>
      <p:sp>
        <p:nvSpPr>
          <p:cNvPr id="5" name="灯片编号占位符 4"/>
          <p:cNvSpPr>
            <a:spLocks noGrp="1"/>
          </p:cNvSpPr>
          <p:nvPr>
            <p:ph type="sldNum" sz="quarter" idx="10"/>
          </p:nvPr>
        </p:nvSpPr>
        <p:spPr/>
        <p:txBody>
          <a:bodyPr/>
          <a:lstStyle/>
          <a:p>
            <a:fld id="{02D3A351-36E5-4097-BD79-2998822781C0}" type="slidenum">
              <a:rPr lang="zh-CN" altLang="en-US" smtClean="0"/>
              <a:t>51</a:t>
            </a:fld>
            <a:endParaRPr lang="zh-CN" altLang="en-US"/>
          </a:p>
        </p:txBody>
      </p:sp>
      <p:sp>
        <p:nvSpPr>
          <p:cNvPr id="60" name="矩形 59">
            <a:extLst>
              <a:ext uri="{FF2B5EF4-FFF2-40B4-BE49-F238E27FC236}">
                <a16:creationId xmlns:a16="http://schemas.microsoft.com/office/drawing/2014/main" id="{CFF630A8-3DDF-43C8-8EAE-5A5C3C474C1F}"/>
              </a:ext>
            </a:extLst>
          </p:cNvPr>
          <p:cNvSpPr/>
          <p:nvPr/>
        </p:nvSpPr>
        <p:spPr>
          <a:xfrm>
            <a:off x="280102" y="2423431"/>
            <a:ext cx="2434866" cy="571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CN" dirty="0">
                <a:solidFill>
                  <a:schemeClr val="tx1"/>
                </a:solidFill>
                <a:cs typeface="Times New Roman" panose="02020603050405020304" pitchFamily="18" charset="0"/>
              </a:rPr>
              <a:t>Inferred cache decisions</a:t>
            </a:r>
            <a:endParaRPr lang="zh-CN" altLang="en-US" i="1" dirty="0">
              <a:solidFill>
                <a:schemeClr val="tx1"/>
              </a:solidFill>
              <a:cs typeface="Times New Roman" panose="02020603050405020304" pitchFamily="18" charset="0"/>
            </a:endParaRPr>
          </a:p>
        </p:txBody>
      </p:sp>
      <p:grpSp>
        <p:nvGrpSpPr>
          <p:cNvPr id="64" name="组合 63"/>
          <p:cNvGrpSpPr/>
          <p:nvPr/>
        </p:nvGrpSpPr>
        <p:grpSpPr>
          <a:xfrm>
            <a:off x="2714228" y="2504177"/>
            <a:ext cx="9428048" cy="815245"/>
            <a:chOff x="2432452" y="2494825"/>
            <a:chExt cx="9428048" cy="815245"/>
          </a:xfrm>
        </p:grpSpPr>
        <p:sp>
          <p:nvSpPr>
            <p:cNvPr id="65" name="文本框 64">
              <a:extLst>
                <a:ext uri="{FF2B5EF4-FFF2-40B4-BE49-F238E27FC236}">
                  <a16:creationId xmlns:a16="http://schemas.microsoft.com/office/drawing/2014/main" id="{51BA47D3-BF4C-412B-AFB1-20549B48BD6F}"/>
                </a:ext>
              </a:extLst>
            </p:cNvPr>
            <p:cNvSpPr txBox="1"/>
            <p:nvPr/>
          </p:nvSpPr>
          <p:spPr>
            <a:xfrm>
              <a:off x="2432452" y="2940738"/>
              <a:ext cx="760575" cy="369332"/>
            </a:xfrm>
            <a:prstGeom prst="rect">
              <a:avLst/>
            </a:prstGeom>
            <a:noFill/>
          </p:spPr>
          <p:txBody>
            <a:bodyPr wrap="square" rtlCol="0">
              <a:spAutoFit/>
            </a:bodyPr>
            <a:lstStyle/>
            <a:p>
              <a:pPr algn="ctr"/>
              <a:r>
                <a:rPr lang="en-US" altLang="zh-CN" dirty="0"/>
                <a:t>Start</a:t>
              </a:r>
              <a:endParaRPr lang="zh-CN" altLang="en-US" dirty="0"/>
            </a:p>
          </p:txBody>
        </p:sp>
        <p:grpSp>
          <p:nvGrpSpPr>
            <p:cNvPr id="66" name="组合 65"/>
            <p:cNvGrpSpPr/>
            <p:nvPr/>
          </p:nvGrpSpPr>
          <p:grpSpPr>
            <a:xfrm>
              <a:off x="2632740" y="2494825"/>
              <a:ext cx="9227760" cy="801177"/>
              <a:chOff x="2632740" y="2494825"/>
              <a:chExt cx="9227760" cy="801177"/>
            </a:xfrm>
          </p:grpSpPr>
          <p:grpSp>
            <p:nvGrpSpPr>
              <p:cNvPr id="67" name="组合 66"/>
              <p:cNvGrpSpPr/>
              <p:nvPr/>
            </p:nvGrpSpPr>
            <p:grpSpPr>
              <a:xfrm>
                <a:off x="3428475" y="2494825"/>
                <a:ext cx="7432592" cy="801177"/>
                <a:chOff x="2199088" y="5776082"/>
                <a:chExt cx="7432592" cy="801177"/>
              </a:xfrm>
            </p:grpSpPr>
            <p:sp>
              <p:nvSpPr>
                <p:cNvPr id="76" name="矩形 75">
                  <a:extLst>
                    <a:ext uri="{FF2B5EF4-FFF2-40B4-BE49-F238E27FC236}">
                      <a16:creationId xmlns:a16="http://schemas.microsoft.com/office/drawing/2014/main" id="{06CC6617-F192-41B7-B9FF-EDBD728DEF4E}"/>
                    </a:ext>
                  </a:extLst>
                </p:cNvPr>
                <p:cNvSpPr/>
                <p:nvPr/>
              </p:nvSpPr>
              <p:spPr>
                <a:xfrm>
                  <a:off x="7563966" y="6191712"/>
                  <a:ext cx="1013828"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7" name="椭圆 76">
                      <a:extLst>
                        <a:ext uri="{FF2B5EF4-FFF2-40B4-BE49-F238E27FC236}">
                          <a16:creationId xmlns:a16="http://schemas.microsoft.com/office/drawing/2014/main" id="{A60DAD44-CC5C-406C-9B7B-823293DBA5D0}"/>
                        </a:ext>
                      </a:extLst>
                    </p:cNvPr>
                    <p:cNvSpPr/>
                    <p:nvPr/>
                  </p:nvSpPr>
                  <p:spPr>
                    <a:xfrm>
                      <a:off x="7802976" y="5776082"/>
                      <a:ext cx="535807"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3</m:t>
                                </m:r>
                              </m:sub>
                            </m:sSub>
                          </m:oMath>
                        </m:oMathPara>
                      </a14:m>
                      <a:endParaRPr lang="zh-CN" altLang="en-US" i="1" dirty="0">
                        <a:solidFill>
                          <a:schemeClr val="tx1"/>
                        </a:solidFill>
                      </a:endParaRPr>
                    </a:p>
                  </p:txBody>
                </p:sp>
              </mc:Choice>
              <mc:Fallback xmlns="">
                <p:sp>
                  <p:nvSpPr>
                    <p:cNvPr id="120" name="椭圆 119">
                      <a:extLst>
                        <a:ext uri="{FF2B5EF4-FFF2-40B4-BE49-F238E27FC236}">
                          <a16:creationId xmlns:a16="http://schemas.microsoft.com/office/drawing/2014/main" xmlns="" xmlns:a14="http://schemas.microsoft.com/office/drawing/2010/main" id="{A60DAD44-CC5C-406C-9B7B-823293DBA5D0}"/>
                        </a:ext>
                      </a:extLst>
                    </p:cNvPr>
                    <p:cNvSpPr>
                      <a:spLocks noRot="1" noChangeAspect="1" noMove="1" noResize="1" noEditPoints="1" noAdjustHandles="1" noChangeArrowheads="1" noChangeShapeType="1" noTextEdit="1"/>
                    </p:cNvSpPr>
                    <p:nvPr/>
                  </p:nvSpPr>
                  <p:spPr>
                    <a:xfrm>
                      <a:off x="7802976" y="5776082"/>
                      <a:ext cx="535807" cy="415630"/>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sp>
              <p:nvSpPr>
                <p:cNvPr id="78" name="矩形 77">
                  <a:extLst>
                    <a:ext uri="{FF2B5EF4-FFF2-40B4-BE49-F238E27FC236}">
                      <a16:creationId xmlns:a16="http://schemas.microsoft.com/office/drawing/2014/main" id="{0E76D48E-2854-4390-97BB-5D4224E9A974}"/>
                    </a:ext>
                  </a:extLst>
                </p:cNvPr>
                <p:cNvSpPr/>
                <p:nvPr/>
              </p:nvSpPr>
              <p:spPr>
                <a:xfrm>
                  <a:off x="3306439" y="6232222"/>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9" name="椭圆 78">
                      <a:extLst>
                        <a:ext uri="{FF2B5EF4-FFF2-40B4-BE49-F238E27FC236}">
                          <a16:creationId xmlns:a16="http://schemas.microsoft.com/office/drawing/2014/main" id="{CAFF5CDF-51BF-43C1-8785-0693D12CEE0A}"/>
                        </a:ext>
                      </a:extLst>
                    </p:cNvPr>
                    <p:cNvSpPr/>
                    <p:nvPr/>
                  </p:nvSpPr>
                  <p:spPr>
                    <a:xfrm>
                      <a:off x="3496616" y="5786412"/>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22" name="椭圆 121">
                      <a:extLst>
                        <a:ext uri="{FF2B5EF4-FFF2-40B4-BE49-F238E27FC236}">
                          <a16:creationId xmlns:a16="http://schemas.microsoft.com/office/drawing/2014/main" xmlns=""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3496616" y="5786412"/>
                      <a:ext cx="544019" cy="411713"/>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椭圆 79">
                      <a:extLst>
                        <a:ext uri="{FF2B5EF4-FFF2-40B4-BE49-F238E27FC236}">
                          <a16:creationId xmlns:a16="http://schemas.microsoft.com/office/drawing/2014/main" id="{1B89059A-13E6-45F8-B952-9F8AC280D2D6}"/>
                        </a:ext>
                      </a:extLst>
                    </p:cNvPr>
                    <p:cNvSpPr/>
                    <p:nvPr/>
                  </p:nvSpPr>
                  <p:spPr>
                    <a:xfrm>
                      <a:off x="5652817" y="5776082"/>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23" name="椭圆 122">
                      <a:extLst>
                        <a:ext uri="{FF2B5EF4-FFF2-40B4-BE49-F238E27FC236}">
                          <a16:creationId xmlns:a16="http://schemas.microsoft.com/office/drawing/2014/main" xmlns=""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5652817" y="5776082"/>
                      <a:ext cx="544019" cy="415630"/>
                    </a:xfrm>
                    <a:prstGeom prst="ellipse">
                      <a:avLst/>
                    </a:prstGeom>
                    <a:blipFill rotWithShape="0">
                      <a:blip r:embed="rId5"/>
                      <a:stretch>
                        <a:fillRect/>
                      </a:stretch>
                    </a:blipFill>
                    <a:ln w="19050">
                      <a:solidFill>
                        <a:schemeClr val="tx1"/>
                      </a:solidFill>
                    </a:ln>
                  </p:spPr>
                  <p:txBody>
                    <a:bodyPr/>
                    <a:lstStyle/>
                    <a:p>
                      <a:r>
                        <a:rPr lang="zh-CN" altLang="en-US">
                          <a:noFill/>
                        </a:rPr>
                        <a:t> </a:t>
                      </a:r>
                    </a:p>
                  </p:txBody>
                </p:sp>
              </mc:Fallback>
            </mc:AlternateContent>
            <p:sp>
              <p:nvSpPr>
                <p:cNvPr id="81" name="矩形 80">
                  <a:extLst>
                    <a:ext uri="{FF2B5EF4-FFF2-40B4-BE49-F238E27FC236}">
                      <a16:creationId xmlns:a16="http://schemas.microsoft.com/office/drawing/2014/main" id="{CFF630A8-3DDF-43C8-8EAE-5A5C3C474C1F}"/>
                    </a:ext>
                  </a:extLst>
                </p:cNvPr>
                <p:cNvSpPr/>
                <p:nvPr/>
              </p:nvSpPr>
              <p:spPr>
                <a:xfrm>
                  <a:off x="5509855" y="6212997"/>
                  <a:ext cx="952200"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p:sp>
              <p:nvSpPr>
                <p:cNvPr id="82" name="矩形 81">
                  <a:extLst>
                    <a:ext uri="{FF2B5EF4-FFF2-40B4-BE49-F238E27FC236}">
                      <a16:creationId xmlns:a16="http://schemas.microsoft.com/office/drawing/2014/main" id="{0E76D48E-2854-4390-97BB-5D4224E9A974}"/>
                    </a:ext>
                  </a:extLst>
                </p:cNvPr>
                <p:cNvSpPr/>
                <p:nvPr/>
              </p:nvSpPr>
              <p:spPr>
                <a:xfrm>
                  <a:off x="2199088"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83" name="矩形 82">
                  <a:extLst>
                    <a:ext uri="{FF2B5EF4-FFF2-40B4-BE49-F238E27FC236}">
                      <a16:creationId xmlns:a16="http://schemas.microsoft.com/office/drawing/2014/main" id="{0E76D48E-2854-4390-97BB-5D4224E9A974}"/>
                    </a:ext>
                  </a:extLst>
                </p:cNvPr>
                <p:cNvSpPr/>
                <p:nvPr/>
              </p:nvSpPr>
              <p:spPr>
                <a:xfrm>
                  <a:off x="4370867"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sp>
              <p:nvSpPr>
                <p:cNvPr id="84" name="矩形 83">
                  <a:extLst>
                    <a:ext uri="{FF2B5EF4-FFF2-40B4-BE49-F238E27FC236}">
                      <a16:creationId xmlns:a16="http://schemas.microsoft.com/office/drawing/2014/main" id="{0E76D48E-2854-4390-97BB-5D4224E9A974}"/>
                    </a:ext>
                  </a:extLst>
                </p:cNvPr>
                <p:cNvSpPr/>
                <p:nvPr/>
              </p:nvSpPr>
              <p:spPr>
                <a:xfrm>
                  <a:off x="6561163" y="6230050"/>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words</a:t>
                  </a:r>
                  <a:endParaRPr lang="zh-CN" altLang="en-US" i="1" dirty="0">
                    <a:solidFill>
                      <a:schemeClr val="tx1"/>
                    </a:solidFill>
                    <a:cs typeface="Times New Roman" panose="02020603050405020304" pitchFamily="18" charset="0"/>
                  </a:endParaRPr>
                </a:p>
              </p:txBody>
            </p:sp>
            <p:sp>
              <p:nvSpPr>
                <p:cNvPr id="85" name="矩形 84">
                  <a:extLst>
                    <a:ext uri="{FF2B5EF4-FFF2-40B4-BE49-F238E27FC236}">
                      <a16:creationId xmlns:a16="http://schemas.microsoft.com/office/drawing/2014/main" id="{0E76D48E-2854-4390-97BB-5D4224E9A974}"/>
                    </a:ext>
                  </a:extLst>
                </p:cNvPr>
                <p:cNvSpPr/>
                <p:nvPr/>
              </p:nvSpPr>
              <p:spPr>
                <a:xfrm>
                  <a:off x="8707308" y="6198125"/>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result</a:t>
                  </a:r>
                  <a:endParaRPr lang="zh-CN" altLang="en-US" i="1" dirty="0">
                    <a:solidFill>
                      <a:schemeClr val="tx1"/>
                    </a:solidFill>
                    <a:cs typeface="Times New Roman" panose="02020603050405020304" pitchFamily="18" charset="0"/>
                  </a:endParaRPr>
                </a:p>
              </p:txBody>
            </p:sp>
            <p:cxnSp>
              <p:nvCxnSpPr>
                <p:cNvPr id="86" name="直接箭头连接符 85"/>
                <p:cNvCxnSpPr/>
                <p:nvPr/>
              </p:nvCxnSpPr>
              <p:spPr>
                <a:xfrm flipV="1">
                  <a:off x="4040635" y="5990321"/>
                  <a:ext cx="656413"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7" name="直接箭头连接符 86"/>
                <p:cNvCxnSpPr/>
                <p:nvPr/>
              </p:nvCxnSpPr>
              <p:spPr>
                <a:xfrm>
                  <a:off x="6196836" y="5981950"/>
                  <a:ext cx="634793"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8" name="直接箭头连接符 87"/>
                <p:cNvCxnSpPr/>
                <p:nvPr/>
              </p:nvCxnSpPr>
              <p:spPr>
                <a:xfrm>
                  <a:off x="2797279" y="5990321"/>
                  <a:ext cx="699337" cy="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89" name="直接箭头连接符 88"/>
                <p:cNvCxnSpPr/>
                <p:nvPr/>
              </p:nvCxnSpPr>
              <p:spPr>
                <a:xfrm flipV="1">
                  <a:off x="4969058" y="5981950"/>
                  <a:ext cx="683759"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0" name="直接箭头连接符 89"/>
                <p:cNvCxnSpPr/>
                <p:nvPr/>
              </p:nvCxnSpPr>
              <p:spPr>
                <a:xfrm flipV="1">
                  <a:off x="7103639"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91" name="直接箭头连接符 90"/>
                <p:cNvCxnSpPr/>
                <p:nvPr/>
              </p:nvCxnSpPr>
              <p:spPr>
                <a:xfrm>
                  <a:off x="8338783" y="5981950"/>
                  <a:ext cx="699337" cy="8371"/>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92" name="六边形 91">
                  <a:extLst>
                    <a:ext uri="{FF2B5EF4-FFF2-40B4-BE49-F238E27FC236}">
                      <a16:creationId xmlns:a16="http://schemas.microsoft.com/office/drawing/2014/main" id="{CD35E26F-FAAE-4DF7-A19F-B2A10D8AB4A9}"/>
                    </a:ext>
                  </a:extLst>
                </p:cNvPr>
                <p:cNvSpPr/>
                <p:nvPr/>
              </p:nvSpPr>
              <p:spPr>
                <a:xfrm>
                  <a:off x="2528858" y="5873984"/>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93" name="六边形 92">
                  <a:extLst>
                    <a:ext uri="{FF2B5EF4-FFF2-40B4-BE49-F238E27FC236}">
                      <a16:creationId xmlns:a16="http://schemas.microsoft.com/office/drawing/2014/main" id="{CD35E26F-FAAE-4DF7-A19F-B2A10D8AB4A9}"/>
                    </a:ext>
                  </a:extLst>
                </p:cNvPr>
                <p:cNvSpPr/>
                <p:nvPr/>
              </p:nvSpPr>
              <p:spPr>
                <a:xfrm>
                  <a:off x="4691054" y="5867655"/>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94" name="六边形 93">
                  <a:extLst>
                    <a:ext uri="{FF2B5EF4-FFF2-40B4-BE49-F238E27FC236}">
                      <a16:creationId xmlns:a16="http://schemas.microsoft.com/office/drawing/2014/main" id="{CD35E26F-FAAE-4DF7-A19F-B2A10D8AB4A9}"/>
                    </a:ext>
                  </a:extLst>
                </p:cNvPr>
                <p:cNvSpPr/>
                <p:nvPr/>
              </p:nvSpPr>
              <p:spPr>
                <a:xfrm>
                  <a:off x="6825635"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95" name="组合 94"/>
                <p:cNvGrpSpPr/>
                <p:nvPr/>
              </p:nvGrpSpPr>
              <p:grpSpPr>
                <a:xfrm>
                  <a:off x="6892777" y="5867655"/>
                  <a:ext cx="155674" cy="232673"/>
                  <a:chOff x="9450117" y="4678780"/>
                  <a:chExt cx="155674" cy="232673"/>
                </a:xfrm>
              </p:grpSpPr>
              <p:cxnSp>
                <p:nvCxnSpPr>
                  <p:cNvPr id="100" name="直接连接符 99">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6" name="六边形 95">
                  <a:extLst>
                    <a:ext uri="{FF2B5EF4-FFF2-40B4-BE49-F238E27FC236}">
                      <a16:creationId xmlns:a16="http://schemas.microsoft.com/office/drawing/2014/main" id="{CD35E26F-FAAE-4DF7-A19F-B2A10D8AB4A9}"/>
                    </a:ext>
                  </a:extLst>
                </p:cNvPr>
                <p:cNvSpPr/>
                <p:nvPr/>
              </p:nvSpPr>
              <p:spPr>
                <a:xfrm>
                  <a:off x="9038692" y="5876471"/>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grpSp>
              <p:nvGrpSpPr>
                <p:cNvPr id="97" name="组合 96"/>
                <p:cNvGrpSpPr/>
                <p:nvPr/>
              </p:nvGrpSpPr>
              <p:grpSpPr>
                <a:xfrm>
                  <a:off x="9105834" y="5867655"/>
                  <a:ext cx="155674" cy="232673"/>
                  <a:chOff x="9450117" y="4678780"/>
                  <a:chExt cx="155674" cy="232673"/>
                </a:xfrm>
              </p:grpSpPr>
              <p:cxnSp>
                <p:nvCxnSpPr>
                  <p:cNvPr id="98" name="直接连接符 97">
                    <a:extLst>
                      <a:ext uri="{FF2B5EF4-FFF2-40B4-BE49-F238E27FC236}">
                        <a16:creationId xmlns:a16="http://schemas.microsoft.com/office/drawing/2014/main" id="{77E080FA-8E89-43D2-BAF6-581C82A9A25B}"/>
                      </a:ext>
                    </a:extLst>
                  </p:cNvPr>
                  <p:cNvCxnSpPr>
                    <a:cxnSpLocks/>
                  </p:cNvCxnSpPr>
                  <p:nvPr/>
                </p:nvCxnSpPr>
                <p:spPr>
                  <a:xfrm>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2EBF9B98-DEC1-49D4-9BC2-571F098D9C5F}"/>
                      </a:ext>
                    </a:extLst>
                  </p:cNvPr>
                  <p:cNvCxnSpPr>
                    <a:cxnSpLocks/>
                  </p:cNvCxnSpPr>
                  <p:nvPr/>
                </p:nvCxnSpPr>
                <p:spPr>
                  <a:xfrm flipV="1">
                    <a:off x="9450117" y="4678780"/>
                    <a:ext cx="155674" cy="232673"/>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68" name="圆: 空心 50">
                <a:extLst>
                  <a:ext uri="{FF2B5EF4-FFF2-40B4-BE49-F238E27FC236}">
                    <a16:creationId xmlns:a16="http://schemas.microsoft.com/office/drawing/2014/main" id="{B1BEAD54-0430-4CD6-9EB3-2E3C8487C36E}"/>
                  </a:ext>
                </a:extLst>
              </p:cNvPr>
              <p:cNvSpPr/>
              <p:nvPr/>
            </p:nvSpPr>
            <p:spPr bwMode="auto">
              <a:xfrm>
                <a:off x="2632740" y="2520693"/>
                <a:ext cx="360000" cy="360000"/>
              </a:xfrm>
              <a:prstGeom prst="donut">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cxnSp>
            <p:nvCxnSpPr>
              <p:cNvPr id="69" name="直接箭头连接符 68">
                <a:extLst>
                  <a:ext uri="{FF2B5EF4-FFF2-40B4-BE49-F238E27FC236}">
                    <a16:creationId xmlns:a16="http://schemas.microsoft.com/office/drawing/2014/main" id="{5EDE510E-E79E-4BC1-B74B-26D80C102032}"/>
                  </a:ext>
                </a:extLst>
              </p:cNvPr>
              <p:cNvCxnSpPr/>
              <p:nvPr/>
            </p:nvCxnSpPr>
            <p:spPr>
              <a:xfrm>
                <a:off x="2992740" y="2700693"/>
                <a:ext cx="765505" cy="11535"/>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70" name="圆: 空心 51">
                <a:extLst>
                  <a:ext uri="{FF2B5EF4-FFF2-40B4-BE49-F238E27FC236}">
                    <a16:creationId xmlns:a16="http://schemas.microsoft.com/office/drawing/2014/main" id="{05AB91FA-8F26-47A1-A907-1C360824B76E}"/>
                  </a:ext>
                </a:extLst>
              </p:cNvPr>
              <p:cNvSpPr/>
              <p:nvPr/>
            </p:nvSpPr>
            <p:spPr bwMode="auto">
              <a:xfrm>
                <a:off x="11300213" y="2536403"/>
                <a:ext cx="360000" cy="360000"/>
              </a:xfrm>
              <a:prstGeom prst="donut">
                <a:avLst/>
              </a:prstGeom>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endParaRPr lang="zh-CN" altLang="en-US" b="1" dirty="0">
                  <a:solidFill>
                    <a:schemeClr val="bg1"/>
                  </a:solidFill>
                  <a:latin typeface="Verdana" pitchFamily="34" charset="0"/>
                  <a:ea typeface="楷体_GB2312" pitchFamily="49" charset="-122"/>
                </a:endParaRPr>
              </a:p>
            </p:txBody>
          </p:sp>
          <p:sp>
            <p:nvSpPr>
              <p:cNvPr id="71" name="文本框 70">
                <a:extLst>
                  <a:ext uri="{FF2B5EF4-FFF2-40B4-BE49-F238E27FC236}">
                    <a16:creationId xmlns:a16="http://schemas.microsoft.com/office/drawing/2014/main" id="{A9E7DD11-F06C-48A3-BC0A-0311A5DD4D2D}"/>
                  </a:ext>
                </a:extLst>
              </p:cNvPr>
              <p:cNvSpPr txBox="1"/>
              <p:nvPr/>
            </p:nvSpPr>
            <p:spPr>
              <a:xfrm>
                <a:off x="11099925" y="2902074"/>
                <a:ext cx="760575" cy="369332"/>
              </a:xfrm>
              <a:prstGeom prst="rect">
                <a:avLst/>
              </a:prstGeom>
              <a:noFill/>
            </p:spPr>
            <p:txBody>
              <a:bodyPr wrap="square" rtlCol="0">
                <a:spAutoFit/>
              </a:bodyPr>
              <a:lstStyle/>
              <a:p>
                <a:pPr algn="ctr"/>
                <a:r>
                  <a:rPr lang="en-US" altLang="zh-CN" dirty="0"/>
                  <a:t>End</a:t>
                </a:r>
                <a:endParaRPr lang="zh-CN" altLang="en-US" dirty="0"/>
              </a:p>
            </p:txBody>
          </p:sp>
          <p:cxnSp>
            <p:nvCxnSpPr>
              <p:cNvPr id="75" name="直接箭头连接符 74"/>
              <p:cNvCxnSpPr>
                <a:endCxn id="70" idx="2"/>
              </p:cNvCxnSpPr>
              <p:nvPr/>
            </p:nvCxnSpPr>
            <p:spPr>
              <a:xfrm>
                <a:off x="10543878" y="2714651"/>
                <a:ext cx="756335" cy="1752"/>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pic>
        <p:nvPicPr>
          <p:cNvPr id="3" name="图片 2"/>
          <p:cNvPicPr>
            <a:picLocks noChangeAspect="1"/>
          </p:cNvPicPr>
          <p:nvPr/>
        </p:nvPicPr>
        <p:blipFill>
          <a:blip r:embed="rId6"/>
          <a:stretch>
            <a:fillRect/>
          </a:stretch>
        </p:blipFill>
        <p:spPr>
          <a:xfrm>
            <a:off x="2985325" y="3541919"/>
            <a:ext cx="5132945" cy="2496058"/>
          </a:xfrm>
          <a:prstGeom prst="rect">
            <a:avLst/>
          </a:prstGeom>
        </p:spPr>
      </p:pic>
      <p:sp>
        <p:nvSpPr>
          <p:cNvPr id="102" name="矩形: 圆角 21">
            <a:extLst>
              <a:ext uri="{FF2B5EF4-FFF2-40B4-BE49-F238E27FC236}">
                <a16:creationId xmlns:a16="http://schemas.microsoft.com/office/drawing/2014/main" id="{AA3D8196-FB3E-4258-B2BE-249E0401EDA7}"/>
              </a:ext>
            </a:extLst>
          </p:cNvPr>
          <p:cNvSpPr/>
          <p:nvPr/>
        </p:nvSpPr>
        <p:spPr bwMode="auto">
          <a:xfrm>
            <a:off x="8058195" y="4383076"/>
            <a:ext cx="3047693" cy="813744"/>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See more detection rules in our paper!</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Tree>
    <p:extLst>
      <p:ext uri="{BB962C8B-B14F-4D97-AF65-F5344CB8AC3E}">
        <p14:creationId xmlns:p14="http://schemas.microsoft.com/office/powerpoint/2010/main" val="75659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Evaluation</a:t>
            </a:r>
            <a:endParaRPr lang="zh-CN" altLang="en-US" dirty="0"/>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l="20080" r="15349"/>
          <a:stretch/>
        </p:blipFill>
        <p:spPr>
          <a:xfrm>
            <a:off x="9731827" y="3048000"/>
            <a:ext cx="2460173" cy="3810000"/>
          </a:xfrm>
          <a:prstGeom prst="rect">
            <a:avLst/>
          </a:prstGeom>
        </p:spPr>
      </p:pic>
      <p:sp>
        <p:nvSpPr>
          <p:cNvPr id="5" name="内容占位符 2"/>
          <p:cNvSpPr txBox="1">
            <a:spLocks/>
          </p:cNvSpPr>
          <p:nvPr/>
        </p:nvSpPr>
        <p:spPr bwMode="auto">
          <a:xfrm>
            <a:off x="755651" y="1080656"/>
            <a:ext cx="10668000" cy="57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dirty="0"/>
              <a:t>RQ1: Performance impact </a:t>
            </a:r>
          </a:p>
          <a:p>
            <a:pPr lvl="1"/>
            <a:r>
              <a:rPr lang="en-US" altLang="zh-CN" dirty="0"/>
              <a:t>Can cache-related bugs seriously degrade the performance of Spark applications?</a:t>
            </a:r>
          </a:p>
          <a:p>
            <a:pPr lvl="1"/>
            <a:endParaRPr lang="en-US" altLang="zh-CN" dirty="0"/>
          </a:p>
          <a:p>
            <a:r>
              <a:rPr lang="en-US" altLang="zh-CN" dirty="0"/>
              <a:t>RQ2: Known bug detection </a:t>
            </a:r>
          </a:p>
          <a:p>
            <a:pPr lvl="1"/>
            <a:r>
              <a:rPr lang="en-US" altLang="zh-CN" dirty="0"/>
              <a:t>Can CacheCheck effectively detect known cache-related bugs in Spark applications?</a:t>
            </a:r>
          </a:p>
          <a:p>
            <a:pPr lvl="1"/>
            <a:endParaRPr lang="en-US" altLang="zh-CN" dirty="0"/>
          </a:p>
          <a:p>
            <a:r>
              <a:rPr lang="en-US" altLang="zh-CN" dirty="0"/>
              <a:t>RQ3: New bug detection </a:t>
            </a:r>
          </a:p>
          <a:p>
            <a:pPr lvl="1"/>
            <a:r>
              <a:rPr lang="en-US" altLang="zh-CN" dirty="0"/>
              <a:t>Can CacheCheck detect new cache-related bugs in real-world Spark applications?</a:t>
            </a:r>
            <a:endParaRPr lang="zh-CN" altLang="en-US" dirty="0"/>
          </a:p>
        </p:txBody>
      </p:sp>
      <p:sp>
        <p:nvSpPr>
          <p:cNvPr id="3" name="灯片编号占位符 2"/>
          <p:cNvSpPr>
            <a:spLocks noGrp="1"/>
          </p:cNvSpPr>
          <p:nvPr>
            <p:ph type="sldNum" sz="quarter" idx="10"/>
          </p:nvPr>
        </p:nvSpPr>
        <p:spPr/>
        <p:txBody>
          <a:bodyPr/>
          <a:lstStyle/>
          <a:p>
            <a:fld id="{02D3A351-36E5-4097-BD79-2998822781C0}" type="slidenum">
              <a:rPr lang="zh-CN" altLang="en-US" smtClean="0"/>
              <a:t>52</a:t>
            </a:fld>
            <a:endParaRPr lang="zh-CN" altLang="en-US"/>
          </a:p>
        </p:txBody>
      </p:sp>
    </p:spTree>
    <p:extLst>
      <p:ext uri="{BB962C8B-B14F-4D97-AF65-F5344CB8AC3E}">
        <p14:creationId xmlns:p14="http://schemas.microsoft.com/office/powerpoint/2010/main" val="34634092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Known bug benchmark</a:t>
            </a:r>
            <a:endParaRPr lang="zh-CN" altLang="en-US" dirty="0"/>
          </a:p>
        </p:txBody>
      </p:sp>
      <p:sp>
        <p:nvSpPr>
          <p:cNvPr id="4" name="内容占位符 2"/>
          <p:cNvSpPr txBox="1">
            <a:spLocks/>
          </p:cNvSpPr>
          <p:nvPr/>
        </p:nvSpPr>
        <p:spPr bwMode="auto">
          <a:xfrm>
            <a:off x="755651" y="1089892"/>
            <a:ext cx="10668000" cy="573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Six </a:t>
            </a:r>
            <a:r>
              <a:rPr lang="en-US" altLang="zh-CN" b="0" dirty="0">
                <a:solidFill>
                  <a:srgbClr val="FF0000"/>
                </a:solidFill>
              </a:rPr>
              <a:t>word count examples </a:t>
            </a:r>
            <a:r>
              <a:rPr lang="en-US" altLang="zh-CN" b="0" dirty="0"/>
              <a:t>for illustrating bug patterns.</a:t>
            </a:r>
          </a:p>
          <a:p>
            <a:r>
              <a:rPr lang="en-US" altLang="zh-CN" b="0" dirty="0"/>
              <a:t>Twelve real-world bugs in </a:t>
            </a:r>
            <a:r>
              <a:rPr lang="en-US" altLang="zh-CN" b="0" dirty="0">
                <a:solidFill>
                  <a:srgbClr val="FF0000"/>
                </a:solidFill>
              </a:rPr>
              <a:t>MLlib</a:t>
            </a:r>
            <a:r>
              <a:rPr lang="en-US" altLang="zh-CN" b="0" dirty="0"/>
              <a:t>, </a:t>
            </a:r>
            <a:r>
              <a:rPr lang="en-US" altLang="zh-CN" b="0" dirty="0">
                <a:solidFill>
                  <a:srgbClr val="FF0000"/>
                </a:solidFill>
              </a:rPr>
              <a:t>GraphX</a:t>
            </a:r>
            <a:r>
              <a:rPr lang="en-US" altLang="zh-CN" b="0" dirty="0"/>
              <a:t> and </a:t>
            </a:r>
            <a:r>
              <a:rPr lang="en-US" altLang="zh-CN" b="0" dirty="0">
                <a:solidFill>
                  <a:srgbClr val="FF0000"/>
                </a:solidFill>
              </a:rPr>
              <a:t>Spark SQL</a:t>
            </a:r>
            <a:r>
              <a:rPr lang="en-US" altLang="zh-CN" b="0" dirty="0"/>
              <a:t> selected from Spark JIRA. </a:t>
            </a:r>
          </a:p>
        </p:txBody>
      </p:sp>
      <p:pic>
        <p:nvPicPr>
          <p:cNvPr id="3" name="图片 2"/>
          <p:cNvPicPr>
            <a:picLocks noChangeAspect="1"/>
          </p:cNvPicPr>
          <p:nvPr/>
        </p:nvPicPr>
        <p:blipFill>
          <a:blip r:embed="rId3"/>
          <a:stretch>
            <a:fillRect/>
          </a:stretch>
        </p:blipFill>
        <p:spPr>
          <a:xfrm>
            <a:off x="4162465" y="2524135"/>
            <a:ext cx="3942770" cy="4067165"/>
          </a:xfrm>
          <a:prstGeom prst="rect">
            <a:avLst/>
          </a:prstGeom>
        </p:spPr>
      </p:pic>
      <p:sp>
        <p:nvSpPr>
          <p:cNvPr id="5" name="灯片编号占位符 4"/>
          <p:cNvSpPr>
            <a:spLocks noGrp="1"/>
          </p:cNvSpPr>
          <p:nvPr>
            <p:ph type="sldNum" sz="quarter" idx="10"/>
          </p:nvPr>
        </p:nvSpPr>
        <p:spPr/>
        <p:txBody>
          <a:bodyPr/>
          <a:lstStyle/>
          <a:p>
            <a:fld id="{02D3A351-36E5-4097-BD79-2998822781C0}" type="slidenum">
              <a:rPr lang="zh-CN" altLang="en-US" smtClean="0"/>
              <a:t>53</a:t>
            </a:fld>
            <a:endParaRPr lang="zh-CN" altLang="en-US"/>
          </a:p>
        </p:txBody>
      </p:sp>
      <p:sp>
        <p:nvSpPr>
          <p:cNvPr id="6" name="圆角矩形 4">
            <a:extLst>
              <a:ext uri="{FF2B5EF4-FFF2-40B4-BE49-F238E27FC236}">
                <a16:creationId xmlns:a16="http://schemas.microsoft.com/office/drawing/2014/main" id="{02BC7D69-08F7-4FAD-A2B2-5E3C42728F8D}"/>
              </a:ext>
            </a:extLst>
          </p:cNvPr>
          <p:cNvSpPr/>
          <p:nvPr/>
        </p:nvSpPr>
        <p:spPr bwMode="auto">
          <a:xfrm>
            <a:off x="4162464" y="2857500"/>
            <a:ext cx="3942771" cy="1190625"/>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8" name="圆角矩形 4">
            <a:extLst>
              <a:ext uri="{FF2B5EF4-FFF2-40B4-BE49-F238E27FC236}">
                <a16:creationId xmlns:a16="http://schemas.microsoft.com/office/drawing/2014/main" id="{8EE20764-7DDC-49A8-B2C5-F693E71F6C0D}"/>
              </a:ext>
            </a:extLst>
          </p:cNvPr>
          <p:cNvSpPr/>
          <p:nvPr/>
        </p:nvSpPr>
        <p:spPr bwMode="auto">
          <a:xfrm>
            <a:off x="4162464" y="4127601"/>
            <a:ext cx="3942771" cy="2469283"/>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290963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Performance impact</a:t>
            </a:r>
            <a:endParaRPr lang="zh-CN" altLang="en-US" dirty="0"/>
          </a:p>
        </p:txBody>
      </p:sp>
      <p:sp>
        <p:nvSpPr>
          <p:cNvPr id="4" name="内容占位符 2"/>
          <p:cNvSpPr txBox="1">
            <a:spLocks/>
          </p:cNvSpPr>
          <p:nvPr/>
        </p:nvSpPr>
        <p:spPr bwMode="auto">
          <a:xfrm>
            <a:off x="755651" y="1089892"/>
            <a:ext cx="10668000" cy="5730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The 18 bugs degrade the application performance by </a:t>
            </a:r>
            <a:r>
              <a:rPr lang="en-US" altLang="zh-CN" b="0" dirty="0">
                <a:solidFill>
                  <a:srgbClr val="FF0000"/>
                </a:solidFill>
              </a:rPr>
              <a:t>0.1% ~ 51.6%</a:t>
            </a:r>
            <a:r>
              <a:rPr lang="en-US" altLang="zh-CN" b="0" dirty="0"/>
              <a:t>.</a:t>
            </a:r>
            <a:endParaRPr lang="zh-CN" altLang="en-US" b="0" dirty="0"/>
          </a:p>
        </p:txBody>
      </p:sp>
      <p:graphicFrame>
        <p:nvGraphicFramePr>
          <p:cNvPr id="7" name="图表 6"/>
          <p:cNvGraphicFramePr>
            <a:graphicFrameLocks/>
          </p:cNvGraphicFramePr>
          <p:nvPr>
            <p:extLst>
              <p:ext uri="{D42A27DB-BD31-4B8C-83A1-F6EECF244321}">
                <p14:modId xmlns:p14="http://schemas.microsoft.com/office/powerpoint/2010/main" val="1876067412"/>
              </p:ext>
            </p:extLst>
          </p:nvPr>
        </p:nvGraphicFramePr>
        <p:xfrm>
          <a:off x="1060642" y="2210594"/>
          <a:ext cx="10079181" cy="4273333"/>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p:cNvCxnSpPr/>
          <p:nvPr/>
        </p:nvCxnSpPr>
        <p:spPr bwMode="auto">
          <a:xfrm>
            <a:off x="1228437" y="5070766"/>
            <a:ext cx="9818255" cy="18470"/>
          </a:xfrm>
          <a:prstGeom prst="line">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 name="灯片编号占位符 2"/>
          <p:cNvSpPr>
            <a:spLocks noGrp="1"/>
          </p:cNvSpPr>
          <p:nvPr>
            <p:ph type="sldNum" sz="quarter" idx="10"/>
          </p:nvPr>
        </p:nvSpPr>
        <p:spPr/>
        <p:txBody>
          <a:bodyPr/>
          <a:lstStyle/>
          <a:p>
            <a:fld id="{02D3A351-36E5-4097-BD79-2998822781C0}" type="slidenum">
              <a:rPr lang="zh-CN" altLang="en-US" smtClean="0"/>
              <a:t>54</a:t>
            </a:fld>
            <a:endParaRPr lang="zh-CN" altLang="en-US"/>
          </a:p>
        </p:txBody>
      </p:sp>
      <p:sp>
        <p:nvSpPr>
          <p:cNvPr id="9" name="对话气泡: 圆角矩形 8">
            <a:extLst>
              <a:ext uri="{FF2B5EF4-FFF2-40B4-BE49-F238E27FC236}">
                <a16:creationId xmlns:a16="http://schemas.microsoft.com/office/drawing/2014/main" id="{B860AFD2-3746-4460-9365-F5CB8A2A65BA}"/>
              </a:ext>
            </a:extLst>
          </p:cNvPr>
          <p:cNvSpPr/>
          <p:nvPr/>
        </p:nvSpPr>
        <p:spPr bwMode="auto">
          <a:xfrm>
            <a:off x="529388" y="4480365"/>
            <a:ext cx="2112212" cy="408623"/>
          </a:xfrm>
          <a:prstGeom prst="wedgeRoundRectCallout">
            <a:avLst>
              <a:gd name="adj1" fmla="val 43809"/>
              <a:gd name="adj2" fmla="val 90897"/>
              <a:gd name="adj3" fmla="val 16667"/>
            </a:avLst>
          </a:prstGeom>
          <a:solidFill>
            <a:schemeClr val="bg1"/>
          </a:solidFill>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lang="en-US" altLang="zh-CN" b="1" dirty="0">
                <a:solidFill>
                  <a:srgbClr val="FF0000"/>
                </a:solidFill>
                <a:latin typeface="Verdana" panose="020B0604030504040204" pitchFamily="34" charset="0"/>
                <a:ea typeface="Verdana" panose="020B0604030504040204" pitchFamily="34" charset="0"/>
                <a:cs typeface="Verdana" panose="020B0604030504040204" pitchFamily="34" charset="0"/>
              </a:rPr>
              <a:t>8 bugs: &gt; 5%</a:t>
            </a:r>
            <a:endParaRPr kumimoji="0" lang="zh-CN" altLang="en-US" sz="1800" b="1" u="none" strike="noStrike" cap="none" normalizeH="0" baseline="-25000" dirty="0">
              <a:ln>
                <a:noFill/>
              </a:ln>
              <a:solidFill>
                <a:srgbClr val="FF0000"/>
              </a:solidFill>
              <a:effectLst/>
              <a:latin typeface="Verdana" panose="020B0604030504040204" pitchFamily="34" charset="0"/>
              <a:ea typeface="楷体_GB2312" pitchFamily="49" charset="-122"/>
              <a:cs typeface="Verdana" panose="020B0604030504040204" pitchFamily="34" charset="0"/>
            </a:endParaRPr>
          </a:p>
        </p:txBody>
      </p:sp>
    </p:spTree>
    <p:extLst>
      <p:ext uri="{BB962C8B-B14F-4D97-AF65-F5344CB8AC3E}">
        <p14:creationId xmlns:p14="http://schemas.microsoft.com/office/powerpoint/2010/main" val="27720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p:cNvGraphicFramePr>
            <a:graphicFrameLocks/>
          </p:cNvGraphicFramePr>
          <p:nvPr>
            <p:extLst>
              <p:ext uri="{D42A27DB-BD31-4B8C-83A1-F6EECF244321}">
                <p14:modId xmlns:p14="http://schemas.microsoft.com/office/powerpoint/2010/main" val="318944678"/>
              </p:ext>
            </p:extLst>
          </p:nvPr>
        </p:nvGraphicFramePr>
        <p:xfrm>
          <a:off x="1060642" y="2210594"/>
          <a:ext cx="10079181" cy="4273333"/>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dirty="0"/>
              <a:t>Performance impact</a:t>
            </a:r>
            <a:endParaRPr lang="zh-CN" altLang="en-US" dirty="0"/>
          </a:p>
        </p:txBody>
      </p:sp>
      <p:sp>
        <p:nvSpPr>
          <p:cNvPr id="4" name="内容占位符 2"/>
          <p:cNvSpPr txBox="1">
            <a:spLocks/>
          </p:cNvSpPr>
          <p:nvPr/>
        </p:nvSpPr>
        <p:spPr bwMode="auto">
          <a:xfrm>
            <a:off x="755651" y="1089892"/>
            <a:ext cx="10668000" cy="895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The 18 bugs degrade the application performance by </a:t>
            </a:r>
            <a:r>
              <a:rPr lang="en-US" altLang="zh-CN" b="0" dirty="0">
                <a:solidFill>
                  <a:srgbClr val="FF0000"/>
                </a:solidFill>
              </a:rPr>
              <a:t>0.1% ~ 51.6%</a:t>
            </a:r>
            <a:r>
              <a:rPr lang="en-US" altLang="zh-CN" b="0" dirty="0"/>
              <a:t>.</a:t>
            </a:r>
            <a:endParaRPr lang="zh-CN" altLang="en-US" b="0" dirty="0"/>
          </a:p>
        </p:txBody>
      </p:sp>
      <p:sp>
        <p:nvSpPr>
          <p:cNvPr id="5" name="灯片编号占位符 4"/>
          <p:cNvSpPr>
            <a:spLocks noGrp="1"/>
          </p:cNvSpPr>
          <p:nvPr>
            <p:ph type="sldNum" sz="quarter" idx="10"/>
          </p:nvPr>
        </p:nvSpPr>
        <p:spPr/>
        <p:txBody>
          <a:bodyPr/>
          <a:lstStyle/>
          <a:p>
            <a:fld id="{02D3A351-36E5-4097-BD79-2998822781C0}" type="slidenum">
              <a:rPr lang="zh-CN" altLang="en-US" smtClean="0"/>
              <a:t>55</a:t>
            </a:fld>
            <a:endParaRPr lang="zh-CN" altLang="en-US"/>
          </a:p>
        </p:txBody>
      </p:sp>
      <p:sp>
        <p:nvSpPr>
          <p:cNvPr id="15" name="矩形: 圆角 28">
            <a:extLst>
              <a:ext uri="{FF2B5EF4-FFF2-40B4-BE49-F238E27FC236}">
                <a16:creationId xmlns:a16="http://schemas.microsoft.com/office/drawing/2014/main" id="{37C1E187-ACAD-47C1-99D5-C1B0A7776022}"/>
              </a:ext>
            </a:extLst>
          </p:cNvPr>
          <p:cNvSpPr/>
          <p:nvPr/>
        </p:nvSpPr>
        <p:spPr bwMode="auto">
          <a:xfrm>
            <a:off x="2952218" y="5914415"/>
            <a:ext cx="6274866"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Bugs causing duplicated computation usually introduce larger performance slowdown.</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7"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1034889" y="2600796"/>
            <a:ext cx="461665" cy="2107931"/>
          </a:xfrm>
          <a:prstGeom prst="accentCallout2">
            <a:avLst>
              <a:gd name="adj1" fmla="val 43864"/>
              <a:gd name="adj2" fmla="val 2091"/>
              <a:gd name="adj3" fmla="val 43864"/>
              <a:gd name="adj4" fmla="val -66704"/>
              <a:gd name="adj5" fmla="val 8919"/>
              <a:gd name="adj6" fmla="val -101135"/>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Missing persist</a:t>
            </a:r>
            <a:endParaRPr lang="zh-CN" altLang="en-US" b="1" dirty="0">
              <a:solidFill>
                <a:srgbClr val="FF0000"/>
              </a:solidFill>
              <a:latin typeface="Verdana" pitchFamily="34" charset="0"/>
              <a:ea typeface="楷体_GB2312" pitchFamily="49" charset="-122"/>
            </a:endParaRPr>
          </a:p>
        </p:txBody>
      </p:sp>
      <p:sp>
        <p:nvSpPr>
          <p:cNvPr id="12"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2271734" y="1959570"/>
            <a:ext cx="461665" cy="2107931"/>
          </a:xfrm>
          <a:prstGeom prst="accentCallout2">
            <a:avLst>
              <a:gd name="adj1" fmla="val 5508"/>
              <a:gd name="adj2" fmla="val 2091"/>
              <a:gd name="adj3" fmla="val 5507"/>
              <a:gd name="adj4" fmla="val -70874"/>
              <a:gd name="adj5" fmla="val 29467"/>
              <a:gd name="adj6" fmla="val -22414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Lagging persist</a:t>
            </a:r>
            <a:endParaRPr lang="zh-CN" altLang="en-US" b="1" dirty="0">
              <a:solidFill>
                <a:srgbClr val="FF0000"/>
              </a:solidFill>
              <a:latin typeface="Verdana" pitchFamily="34" charset="0"/>
              <a:ea typeface="楷体_GB2312" pitchFamily="49" charset="-122"/>
            </a:endParaRPr>
          </a:p>
        </p:txBody>
      </p:sp>
      <p:sp>
        <p:nvSpPr>
          <p:cNvPr id="19"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3325699" y="954088"/>
            <a:ext cx="461665" cy="2942701"/>
          </a:xfrm>
          <a:prstGeom prst="accentCallout2">
            <a:avLst>
              <a:gd name="adj1" fmla="val 5508"/>
              <a:gd name="adj2" fmla="val 2091"/>
              <a:gd name="adj3" fmla="val 5507"/>
              <a:gd name="adj4" fmla="val -70874"/>
              <a:gd name="adj5" fmla="val 23579"/>
              <a:gd name="adj6" fmla="val -21580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Premature </a:t>
            </a:r>
            <a:r>
              <a:rPr lang="en-US" altLang="zh-CN" b="1" dirty="0" err="1">
                <a:solidFill>
                  <a:srgbClr val="FF0000"/>
                </a:solidFill>
                <a:latin typeface="Verdana" pitchFamily="34" charset="0"/>
                <a:ea typeface="楷体_GB2312" pitchFamily="49" charset="-122"/>
              </a:rPr>
              <a:t>unpersist</a:t>
            </a:r>
            <a:endParaRPr lang="zh-CN" altLang="en-US" b="1" dirty="0">
              <a:solidFill>
                <a:srgbClr val="FF0000"/>
              </a:solidFill>
              <a:latin typeface="Verdana" pitchFamily="34" charset="0"/>
              <a:ea typeface="楷体_GB2312" pitchFamily="49" charset="-122"/>
            </a:endParaRPr>
          </a:p>
        </p:txBody>
      </p:sp>
      <p:sp>
        <p:nvSpPr>
          <p:cNvPr id="20"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6381670" y="1738332"/>
            <a:ext cx="461665" cy="2107931"/>
          </a:xfrm>
          <a:prstGeom prst="accentCallout2">
            <a:avLst>
              <a:gd name="adj1" fmla="val 88156"/>
              <a:gd name="adj2" fmla="val 2091"/>
              <a:gd name="adj3" fmla="val 88156"/>
              <a:gd name="adj4" fmla="val -70874"/>
              <a:gd name="adj5" fmla="val 112115"/>
              <a:gd name="adj6" fmla="val -113645"/>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Missing persist</a:t>
            </a:r>
            <a:endParaRPr lang="zh-CN" altLang="en-US" b="1" dirty="0">
              <a:solidFill>
                <a:srgbClr val="FF0000"/>
              </a:solidFill>
              <a:latin typeface="Verdana" pitchFamily="34" charset="0"/>
              <a:ea typeface="楷体_GB2312" pitchFamily="49" charset="-122"/>
            </a:endParaRPr>
          </a:p>
        </p:txBody>
      </p:sp>
    </p:spTree>
    <p:extLst>
      <p:ext uri="{BB962C8B-B14F-4D97-AF65-F5344CB8AC3E}">
        <p14:creationId xmlns:p14="http://schemas.microsoft.com/office/powerpoint/2010/main" val="167789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7" grpId="0" animBg="1"/>
      <p:bldP spid="12" grpId="0" animBg="1"/>
      <p:bldP spid="19" grpId="0" animBg="1"/>
      <p:bldP spid="20"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图表 12"/>
          <p:cNvGraphicFramePr>
            <a:graphicFrameLocks/>
          </p:cNvGraphicFramePr>
          <p:nvPr>
            <p:extLst>
              <p:ext uri="{D42A27DB-BD31-4B8C-83A1-F6EECF244321}">
                <p14:modId xmlns:p14="http://schemas.microsoft.com/office/powerpoint/2010/main" val="21252691"/>
              </p:ext>
            </p:extLst>
          </p:nvPr>
        </p:nvGraphicFramePr>
        <p:xfrm>
          <a:off x="1060642" y="2210594"/>
          <a:ext cx="10079181" cy="4273333"/>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dirty="0"/>
              <a:t>Performance impact</a:t>
            </a:r>
            <a:endParaRPr lang="zh-CN" altLang="en-US" dirty="0"/>
          </a:p>
        </p:txBody>
      </p:sp>
      <p:sp>
        <p:nvSpPr>
          <p:cNvPr id="4" name="内容占位符 2"/>
          <p:cNvSpPr txBox="1">
            <a:spLocks/>
          </p:cNvSpPr>
          <p:nvPr/>
        </p:nvSpPr>
        <p:spPr bwMode="auto">
          <a:xfrm>
            <a:off x="755651" y="1089892"/>
            <a:ext cx="10668000" cy="888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The 18 bugs degrade the application performance by </a:t>
            </a:r>
            <a:r>
              <a:rPr lang="en-US" altLang="zh-CN" b="0" dirty="0">
                <a:solidFill>
                  <a:srgbClr val="FF0000"/>
                </a:solidFill>
              </a:rPr>
              <a:t>0.1% ~ 51.6%</a:t>
            </a:r>
            <a:r>
              <a:rPr lang="en-US" altLang="zh-CN" b="0" dirty="0"/>
              <a:t>.</a:t>
            </a:r>
            <a:endParaRPr lang="zh-CN" altLang="en-US" b="0" dirty="0"/>
          </a:p>
        </p:txBody>
      </p:sp>
      <p:sp>
        <p:nvSpPr>
          <p:cNvPr id="3" name="圆角矩形 2"/>
          <p:cNvSpPr/>
          <p:nvPr/>
        </p:nvSpPr>
        <p:spPr bwMode="auto">
          <a:xfrm>
            <a:off x="2939853" y="4819649"/>
            <a:ext cx="496366" cy="573809"/>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2" name="圆角矩形 11"/>
          <p:cNvSpPr/>
          <p:nvPr/>
        </p:nvSpPr>
        <p:spPr bwMode="auto">
          <a:xfrm>
            <a:off x="7798614" y="4819649"/>
            <a:ext cx="964386" cy="573809"/>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4" name="圆角矩形 13"/>
          <p:cNvSpPr/>
          <p:nvPr/>
        </p:nvSpPr>
        <p:spPr bwMode="auto">
          <a:xfrm>
            <a:off x="4374858" y="4991100"/>
            <a:ext cx="521854" cy="402358"/>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5" name="圆角矩形 14"/>
          <p:cNvSpPr/>
          <p:nvPr/>
        </p:nvSpPr>
        <p:spPr bwMode="auto">
          <a:xfrm>
            <a:off x="6343650" y="4819649"/>
            <a:ext cx="983382" cy="573809"/>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6" name="圆角矩形 15"/>
          <p:cNvSpPr/>
          <p:nvPr/>
        </p:nvSpPr>
        <p:spPr bwMode="auto">
          <a:xfrm>
            <a:off x="9234581" y="4743451"/>
            <a:ext cx="1442943" cy="650008"/>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5" name="灯片编号占位符 4"/>
          <p:cNvSpPr>
            <a:spLocks noGrp="1"/>
          </p:cNvSpPr>
          <p:nvPr>
            <p:ph type="sldNum" sz="quarter" idx="10"/>
          </p:nvPr>
        </p:nvSpPr>
        <p:spPr/>
        <p:txBody>
          <a:bodyPr/>
          <a:lstStyle/>
          <a:p>
            <a:fld id="{02D3A351-36E5-4097-BD79-2998822781C0}" type="slidenum">
              <a:rPr lang="zh-CN" altLang="en-US" smtClean="0"/>
              <a:t>56</a:t>
            </a:fld>
            <a:endParaRPr lang="zh-CN" altLang="en-US"/>
          </a:p>
        </p:txBody>
      </p:sp>
      <p:sp>
        <p:nvSpPr>
          <p:cNvPr id="19" name="矩形: 圆角 28">
            <a:extLst>
              <a:ext uri="{FF2B5EF4-FFF2-40B4-BE49-F238E27FC236}">
                <a16:creationId xmlns:a16="http://schemas.microsoft.com/office/drawing/2014/main" id="{37C1E187-ACAD-47C1-99D5-C1B0A7776022}"/>
              </a:ext>
            </a:extLst>
          </p:cNvPr>
          <p:cNvSpPr/>
          <p:nvPr/>
        </p:nvSpPr>
        <p:spPr bwMode="auto">
          <a:xfrm>
            <a:off x="2952218" y="5914415"/>
            <a:ext cx="6274866"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Bugs causing memory waste usually introduce slighter performance slowdown.</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20" name="圆角矩形 19"/>
          <p:cNvSpPr/>
          <p:nvPr/>
        </p:nvSpPr>
        <p:spPr bwMode="auto">
          <a:xfrm>
            <a:off x="3450718" y="4991100"/>
            <a:ext cx="521854" cy="402358"/>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grpSp>
        <p:nvGrpSpPr>
          <p:cNvPr id="32" name="组合 31"/>
          <p:cNvGrpSpPr/>
          <p:nvPr/>
        </p:nvGrpSpPr>
        <p:grpSpPr>
          <a:xfrm>
            <a:off x="3188036" y="3559069"/>
            <a:ext cx="3647305" cy="1260580"/>
            <a:chOff x="3188036" y="3559069"/>
            <a:chExt cx="3647305" cy="1260580"/>
          </a:xfrm>
        </p:grpSpPr>
        <p:sp>
          <p:nvSpPr>
            <p:cNvPr id="21"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4342082" y="2405023"/>
              <a:ext cx="461665" cy="2769757"/>
            </a:xfrm>
            <a:prstGeom prst="accentCallout2">
              <a:avLst>
                <a:gd name="adj1" fmla="val 51320"/>
                <a:gd name="adj2" fmla="val 6261"/>
                <a:gd name="adj3" fmla="val 51667"/>
                <a:gd name="adj4" fmla="val -66704"/>
                <a:gd name="adj5" fmla="val 99952"/>
                <a:gd name="adj6" fmla="val -172022"/>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Unnecessary persist</a:t>
              </a:r>
              <a:endParaRPr lang="zh-CN" altLang="en-US" b="1" dirty="0">
                <a:solidFill>
                  <a:srgbClr val="FF0000"/>
                </a:solidFill>
                <a:latin typeface="Verdana" pitchFamily="34" charset="0"/>
                <a:ea typeface="楷体_GB2312" pitchFamily="49" charset="-122"/>
              </a:endParaRPr>
            </a:p>
          </p:txBody>
        </p:sp>
        <p:cxnSp>
          <p:nvCxnSpPr>
            <p:cNvPr id="7" name="直接连接符 6"/>
            <p:cNvCxnSpPr>
              <a:endCxn id="15" idx="0"/>
            </p:cNvCxnSpPr>
            <p:nvPr/>
          </p:nvCxnSpPr>
          <p:spPr bwMode="auto">
            <a:xfrm>
              <a:off x="4521200" y="4318000"/>
              <a:ext cx="2314141" cy="501649"/>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5856812" y="3078119"/>
            <a:ext cx="2423995" cy="1741530"/>
            <a:chOff x="5856812" y="3078119"/>
            <a:chExt cx="2423995" cy="1741530"/>
          </a:xfrm>
        </p:grpSpPr>
        <p:sp>
          <p:nvSpPr>
            <p:cNvPr id="22"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6810204" y="2124727"/>
              <a:ext cx="461665" cy="2368450"/>
            </a:xfrm>
            <a:prstGeom prst="accentCallout2">
              <a:avLst>
                <a:gd name="adj1" fmla="val 51320"/>
                <a:gd name="adj2" fmla="val 6261"/>
                <a:gd name="adj3" fmla="val 51667"/>
                <a:gd name="adj4" fmla="val -66704"/>
                <a:gd name="adj5" fmla="val 190172"/>
                <a:gd name="adj6" fmla="val -313796"/>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ct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Missing </a:t>
              </a:r>
              <a:r>
                <a:rPr lang="en-US" altLang="zh-CN" b="1" dirty="0" err="1">
                  <a:solidFill>
                    <a:srgbClr val="FF0000"/>
                  </a:solidFill>
                  <a:latin typeface="Verdana" pitchFamily="34" charset="0"/>
                  <a:ea typeface="楷体_GB2312" pitchFamily="49" charset="-122"/>
                </a:rPr>
                <a:t>unpersist</a:t>
              </a:r>
              <a:endParaRPr lang="zh-CN" altLang="en-US" b="1" dirty="0">
                <a:solidFill>
                  <a:srgbClr val="FF0000"/>
                </a:solidFill>
                <a:latin typeface="Verdana" pitchFamily="34" charset="0"/>
                <a:ea typeface="楷体_GB2312" pitchFamily="49" charset="-122"/>
              </a:endParaRPr>
            </a:p>
          </p:txBody>
        </p:sp>
        <p:cxnSp>
          <p:nvCxnSpPr>
            <p:cNvPr id="23" name="直接连接符 22"/>
            <p:cNvCxnSpPr/>
            <p:nvPr/>
          </p:nvCxnSpPr>
          <p:spPr bwMode="auto">
            <a:xfrm>
              <a:off x="6978698" y="3852707"/>
              <a:ext cx="1302109" cy="966942"/>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34" name="组合 33"/>
          <p:cNvGrpSpPr/>
          <p:nvPr/>
        </p:nvGrpSpPr>
        <p:grpSpPr>
          <a:xfrm>
            <a:off x="4635785" y="3621874"/>
            <a:ext cx="5882966" cy="1369226"/>
            <a:chOff x="4635785" y="3621874"/>
            <a:chExt cx="5882966" cy="1369226"/>
          </a:xfrm>
        </p:grpSpPr>
        <p:sp>
          <p:nvSpPr>
            <p:cNvPr id="25"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9070879" y="2635667"/>
              <a:ext cx="461665" cy="2434079"/>
            </a:xfrm>
            <a:prstGeom prst="accentCallout2">
              <a:avLst>
                <a:gd name="adj1" fmla="val 51320"/>
                <a:gd name="adj2" fmla="val 6261"/>
                <a:gd name="adj3" fmla="val 51667"/>
                <a:gd name="adj4" fmla="val -66704"/>
                <a:gd name="adj5" fmla="val 21655"/>
                <a:gd name="adj6" fmla="val -142833"/>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ct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Lagging </a:t>
              </a:r>
              <a:r>
                <a:rPr lang="en-US" altLang="zh-CN" b="1" dirty="0" err="1">
                  <a:solidFill>
                    <a:srgbClr val="FF0000"/>
                  </a:solidFill>
                  <a:latin typeface="Verdana" pitchFamily="34" charset="0"/>
                  <a:ea typeface="楷体_GB2312" pitchFamily="49" charset="-122"/>
                </a:rPr>
                <a:t>unpersist</a:t>
              </a:r>
              <a:endParaRPr lang="zh-CN" altLang="en-US" b="1" dirty="0">
                <a:solidFill>
                  <a:srgbClr val="FF0000"/>
                </a:solidFill>
                <a:latin typeface="Verdana" pitchFamily="34" charset="0"/>
                <a:ea typeface="楷体_GB2312" pitchFamily="49" charset="-122"/>
              </a:endParaRPr>
            </a:p>
          </p:txBody>
        </p:sp>
        <p:cxnSp>
          <p:nvCxnSpPr>
            <p:cNvPr id="26" name="直接连接符 25"/>
            <p:cNvCxnSpPr>
              <a:endCxn id="14" idx="0"/>
            </p:cNvCxnSpPr>
            <p:nvPr/>
          </p:nvCxnSpPr>
          <p:spPr bwMode="auto">
            <a:xfrm flipH="1">
              <a:off x="4635785" y="4380805"/>
              <a:ext cx="4640395" cy="610295"/>
            </a:xfrm>
            <a:prstGeom prst="line">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5730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32"/>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3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4" grpId="0" animBg="1"/>
      <p:bldP spid="15" grpId="0" animBg="1"/>
      <p:bldP spid="16" grpId="0" animBg="1"/>
      <p:bldP spid="19" grpId="0" animBg="1"/>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a:graphicFrameLocks/>
          </p:cNvGraphicFramePr>
          <p:nvPr>
            <p:extLst>
              <p:ext uri="{D42A27DB-BD31-4B8C-83A1-F6EECF244321}">
                <p14:modId xmlns:p14="http://schemas.microsoft.com/office/powerpoint/2010/main" val="3371562562"/>
              </p:ext>
            </p:extLst>
          </p:nvPr>
        </p:nvGraphicFramePr>
        <p:xfrm>
          <a:off x="1060642" y="2210594"/>
          <a:ext cx="10079181" cy="4273333"/>
        </p:xfrm>
        <a:graphic>
          <a:graphicData uri="http://schemas.openxmlformats.org/drawingml/2006/chart">
            <c:chart xmlns:c="http://schemas.openxmlformats.org/drawingml/2006/chart" xmlns:r="http://schemas.openxmlformats.org/officeDocument/2006/relationships" r:id="rId3"/>
          </a:graphicData>
        </a:graphic>
      </p:graphicFrame>
      <p:sp>
        <p:nvSpPr>
          <p:cNvPr id="2" name="标题 1"/>
          <p:cNvSpPr>
            <a:spLocks noGrp="1"/>
          </p:cNvSpPr>
          <p:nvPr>
            <p:ph type="title"/>
          </p:nvPr>
        </p:nvSpPr>
        <p:spPr/>
        <p:txBody>
          <a:bodyPr/>
          <a:lstStyle/>
          <a:p>
            <a:r>
              <a:rPr lang="en-US" altLang="zh-CN" dirty="0"/>
              <a:t>Performance impact</a:t>
            </a:r>
            <a:endParaRPr lang="zh-CN" altLang="en-US" dirty="0"/>
          </a:p>
        </p:txBody>
      </p:sp>
      <p:sp>
        <p:nvSpPr>
          <p:cNvPr id="4" name="内容占位符 2"/>
          <p:cNvSpPr txBox="1">
            <a:spLocks/>
          </p:cNvSpPr>
          <p:nvPr/>
        </p:nvSpPr>
        <p:spPr bwMode="auto">
          <a:xfrm>
            <a:off x="755651" y="1089892"/>
            <a:ext cx="10668000" cy="93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The 18 bugs degrade the application performance by </a:t>
            </a:r>
            <a:r>
              <a:rPr lang="en-US" altLang="zh-CN" b="0" dirty="0">
                <a:solidFill>
                  <a:srgbClr val="FF0000"/>
                </a:solidFill>
              </a:rPr>
              <a:t>0.1% ~ 51.6%</a:t>
            </a:r>
            <a:r>
              <a:rPr lang="en-US" altLang="zh-CN" b="0" dirty="0"/>
              <a:t>.</a:t>
            </a:r>
            <a:endParaRPr lang="zh-CN" altLang="en-US" b="0" dirty="0"/>
          </a:p>
        </p:txBody>
      </p:sp>
      <p:sp>
        <p:nvSpPr>
          <p:cNvPr id="3" name="灯片编号占位符 2"/>
          <p:cNvSpPr>
            <a:spLocks noGrp="1"/>
          </p:cNvSpPr>
          <p:nvPr>
            <p:ph type="sldNum" sz="quarter" idx="10"/>
          </p:nvPr>
        </p:nvSpPr>
        <p:spPr/>
        <p:txBody>
          <a:bodyPr/>
          <a:lstStyle/>
          <a:p>
            <a:fld id="{02D3A351-36E5-4097-BD79-2998822781C0}" type="slidenum">
              <a:rPr lang="zh-CN" altLang="en-US" smtClean="0"/>
              <a:t>57</a:t>
            </a:fld>
            <a:endParaRPr lang="zh-CN" altLang="en-US"/>
          </a:p>
        </p:txBody>
      </p:sp>
      <p:sp>
        <p:nvSpPr>
          <p:cNvPr id="12" name="矩形: 圆角 28">
            <a:extLst>
              <a:ext uri="{FF2B5EF4-FFF2-40B4-BE49-F238E27FC236}">
                <a16:creationId xmlns:a16="http://schemas.microsoft.com/office/drawing/2014/main" id="{37C1E187-ACAD-47C1-99D5-C1B0A7776022}"/>
              </a:ext>
            </a:extLst>
          </p:cNvPr>
          <p:cNvSpPr/>
          <p:nvPr/>
        </p:nvSpPr>
        <p:spPr bwMode="auto">
          <a:xfrm>
            <a:off x="2952218" y="5914415"/>
            <a:ext cx="6274866" cy="637196"/>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40" tIns="45720" rIns="91440" bIns="45720" numCol="1" rtlCol="0" anchor="ctr" anchorCtr="0" compatLnSpc="1">
            <a:prstTxWarp prst="textNoShape">
              <a:avLst/>
            </a:prstTxWarp>
            <a:noAutofit/>
          </a:bodyPr>
          <a:lstStyle/>
          <a:p>
            <a:pPr algn="ctr" fontAlgn="base">
              <a:spcBef>
                <a:spcPct val="20000"/>
              </a:spcBef>
              <a:spcAft>
                <a:spcPct val="0"/>
              </a:spcAft>
              <a:buClr>
                <a:srgbClr val="FF3300"/>
              </a:buClr>
              <a:buSzPct val="75000"/>
            </a:pPr>
            <a:r>
              <a:rPr lang="en-US" altLang="zh-CN" b="1" dirty="0">
                <a:solidFill>
                  <a:schemeClr val="bg1"/>
                </a:solidFill>
                <a:latin typeface="Verdana" pitchFamily="34" charset="0"/>
                <a:ea typeface="楷体_GB2312" pitchFamily="49" charset="-122"/>
              </a:rPr>
              <a:t>Some bugs that cause memory waste can also introduce large performance slowdown.</a:t>
            </a:r>
            <a:endParaRPr kumimoji="0" lang="zh-CN" altLang="en-US" sz="1800" b="1" i="0" u="none" strike="noStrike" cap="none" normalizeH="0" baseline="0" dirty="0">
              <a:ln>
                <a:noFill/>
              </a:ln>
              <a:solidFill>
                <a:schemeClr val="bg1"/>
              </a:solidFill>
              <a:effectLst/>
              <a:latin typeface="Verdana" pitchFamily="34" charset="0"/>
              <a:ea typeface="楷体_GB2312" pitchFamily="49" charset="-122"/>
            </a:endParaRPr>
          </a:p>
        </p:txBody>
      </p:sp>
      <p:sp>
        <p:nvSpPr>
          <p:cNvPr id="17"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5764482" y="2215961"/>
            <a:ext cx="461665" cy="2769757"/>
          </a:xfrm>
          <a:prstGeom prst="accentCallout2">
            <a:avLst>
              <a:gd name="adj1" fmla="val 19682"/>
              <a:gd name="adj2" fmla="val 759"/>
              <a:gd name="adj3" fmla="val 19571"/>
              <a:gd name="adj4" fmla="val -58451"/>
              <a:gd name="adj5" fmla="val -2299"/>
              <a:gd name="adj6" fmla="val -12800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Unnecessary persist</a:t>
            </a:r>
            <a:endParaRPr lang="zh-CN" altLang="en-US" b="1" dirty="0">
              <a:solidFill>
                <a:srgbClr val="FF0000"/>
              </a:solidFill>
              <a:latin typeface="Verdana" pitchFamily="34" charset="0"/>
              <a:ea typeface="楷体_GB2312" pitchFamily="49" charset="-122"/>
            </a:endParaRPr>
          </a:p>
        </p:txBody>
      </p:sp>
      <p:sp>
        <p:nvSpPr>
          <p:cNvPr id="20" name="标注: 弯曲线形(带强调线) 6">
            <a:extLst>
              <a:ext uri="{FF2B5EF4-FFF2-40B4-BE49-F238E27FC236}">
                <a16:creationId xmlns:a16="http://schemas.microsoft.com/office/drawing/2014/main" id="{277244D2-CFD8-488C-A497-7693663065C1}"/>
              </a:ext>
            </a:extLst>
          </p:cNvPr>
          <p:cNvSpPr/>
          <p:nvPr/>
        </p:nvSpPr>
        <p:spPr bwMode="auto">
          <a:xfrm rot="5400000" flipH="1">
            <a:off x="10290006" y="1489017"/>
            <a:ext cx="461665" cy="2368450"/>
          </a:xfrm>
          <a:prstGeom prst="accentCallout2">
            <a:avLst>
              <a:gd name="adj1" fmla="val 75986"/>
              <a:gd name="adj2" fmla="val 759"/>
              <a:gd name="adj3" fmla="val 76333"/>
              <a:gd name="adj4" fmla="val -61202"/>
              <a:gd name="adj5" fmla="val 109740"/>
              <a:gd name="adj6" fmla="val -12673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vert270" wrap="square" lIns="91440" tIns="45720" rIns="91440" bIns="45720" numCol="1" rtlCol="0" anchor="t" anchorCtr="0" compatLnSpc="1">
            <a:prstTxWarp prst="textNoShape">
              <a:avLst/>
            </a:prstTxWarp>
            <a:spAutoFit/>
          </a:bodyPr>
          <a:lstStyle/>
          <a:p>
            <a:pPr algn="ctr" fontAlgn="base">
              <a:spcBef>
                <a:spcPct val="20000"/>
              </a:spcBef>
              <a:spcAft>
                <a:spcPct val="0"/>
              </a:spcAft>
              <a:buClr>
                <a:srgbClr val="FF3300"/>
              </a:buClr>
              <a:buSzPct val="75000"/>
            </a:pPr>
            <a:r>
              <a:rPr lang="en-US" altLang="zh-CN" b="1" dirty="0">
                <a:solidFill>
                  <a:srgbClr val="FF0000"/>
                </a:solidFill>
                <a:latin typeface="Verdana" pitchFamily="34" charset="0"/>
                <a:ea typeface="楷体_GB2312" pitchFamily="49" charset="-122"/>
              </a:rPr>
              <a:t>Missing </a:t>
            </a:r>
            <a:r>
              <a:rPr lang="en-US" altLang="zh-CN" b="1" dirty="0" err="1">
                <a:solidFill>
                  <a:srgbClr val="FF0000"/>
                </a:solidFill>
                <a:latin typeface="Verdana" pitchFamily="34" charset="0"/>
                <a:ea typeface="楷体_GB2312" pitchFamily="49" charset="-122"/>
              </a:rPr>
              <a:t>unpersist</a:t>
            </a:r>
            <a:endParaRPr lang="zh-CN" altLang="en-US" b="1" dirty="0">
              <a:solidFill>
                <a:srgbClr val="FF0000"/>
              </a:solidFill>
              <a:latin typeface="Verdana" pitchFamily="34" charset="0"/>
              <a:ea typeface="楷体_GB2312" pitchFamily="49" charset="-122"/>
            </a:endParaRPr>
          </a:p>
        </p:txBody>
      </p:sp>
    </p:spTree>
    <p:extLst>
      <p:ext uri="{BB962C8B-B14F-4D97-AF65-F5344CB8AC3E}">
        <p14:creationId xmlns:p14="http://schemas.microsoft.com/office/powerpoint/2010/main" val="17015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Known bug detection</a:t>
            </a:r>
            <a:endParaRPr lang="zh-CN" altLang="en-US" dirty="0"/>
          </a:p>
        </p:txBody>
      </p:sp>
      <p:sp>
        <p:nvSpPr>
          <p:cNvPr id="4" name="内容占位符 2"/>
          <p:cNvSpPr txBox="1">
            <a:spLocks/>
          </p:cNvSpPr>
          <p:nvPr/>
        </p:nvSpPr>
        <p:spPr bwMode="auto">
          <a:xfrm>
            <a:off x="755651" y="1080656"/>
            <a:ext cx="10668000" cy="57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All 18 known bugs are successfully detected by CacheCheck.</a:t>
            </a:r>
            <a:endParaRPr lang="zh-CN" altLang="en-US" b="0" dirty="0"/>
          </a:p>
        </p:txBody>
      </p:sp>
      <p:pic>
        <p:nvPicPr>
          <p:cNvPr id="7" name="图片 6"/>
          <p:cNvPicPr>
            <a:picLocks noChangeAspect="1"/>
          </p:cNvPicPr>
          <p:nvPr/>
        </p:nvPicPr>
        <p:blipFill>
          <a:blip r:embed="rId3"/>
          <a:stretch>
            <a:fillRect/>
          </a:stretch>
        </p:blipFill>
        <p:spPr>
          <a:xfrm>
            <a:off x="3130583" y="1776664"/>
            <a:ext cx="5939300" cy="4989278"/>
          </a:xfrm>
          <a:prstGeom prst="rect">
            <a:avLst/>
          </a:prstGeom>
        </p:spPr>
      </p:pic>
      <p:sp>
        <p:nvSpPr>
          <p:cNvPr id="6" name="圆角矩形 5"/>
          <p:cNvSpPr/>
          <p:nvPr/>
        </p:nvSpPr>
        <p:spPr bwMode="auto">
          <a:xfrm>
            <a:off x="8087586" y="1776664"/>
            <a:ext cx="894489" cy="4989278"/>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58</a:t>
            </a:fld>
            <a:endParaRPr lang="zh-CN" altLang="en-US"/>
          </a:p>
        </p:txBody>
      </p:sp>
    </p:spTree>
    <p:extLst>
      <p:ext uri="{BB962C8B-B14F-4D97-AF65-F5344CB8AC3E}">
        <p14:creationId xmlns:p14="http://schemas.microsoft.com/office/powerpoint/2010/main" val="166012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bwMode="auto">
          <a:xfrm>
            <a:off x="755651" y="1080656"/>
            <a:ext cx="10668000" cy="57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Six real-world Spark applications</a:t>
            </a:r>
          </a:p>
          <a:p>
            <a:pPr lvl="1"/>
            <a:r>
              <a:rPr lang="en-US" altLang="zh-CN" dirty="0"/>
              <a:t>Three Spark official applications.</a:t>
            </a:r>
          </a:p>
          <a:p>
            <a:pPr lvl="1"/>
            <a:r>
              <a:rPr lang="en-US" altLang="zh-CN" dirty="0"/>
              <a:t>Three third-party applications from GitHub.</a:t>
            </a:r>
            <a:endParaRPr lang="zh-CN" altLang="en-US" dirty="0"/>
          </a:p>
        </p:txBody>
      </p:sp>
      <p:sp>
        <p:nvSpPr>
          <p:cNvPr id="2" name="标题 1"/>
          <p:cNvSpPr>
            <a:spLocks noGrp="1"/>
          </p:cNvSpPr>
          <p:nvPr>
            <p:ph type="title"/>
          </p:nvPr>
        </p:nvSpPr>
        <p:spPr/>
        <p:txBody>
          <a:bodyPr/>
          <a:lstStyle/>
          <a:p>
            <a:r>
              <a:rPr lang="en-US" altLang="zh-CN" dirty="0"/>
              <a:t>New bug detection</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3182405815"/>
              </p:ext>
            </p:extLst>
          </p:nvPr>
        </p:nvGraphicFramePr>
        <p:xfrm>
          <a:off x="3375026" y="2841151"/>
          <a:ext cx="5780186" cy="2595880"/>
        </p:xfrm>
        <a:graphic>
          <a:graphicData uri="http://schemas.openxmlformats.org/drawingml/2006/table">
            <a:tbl>
              <a:tblPr firstRow="1" bandRow="1">
                <a:tableStyleId>{5C22544A-7EE6-4342-B048-85BDC9FD1C3A}</a:tableStyleId>
              </a:tblPr>
              <a:tblGrid>
                <a:gridCol w="1418626">
                  <a:extLst>
                    <a:ext uri="{9D8B030D-6E8A-4147-A177-3AD203B41FA5}">
                      <a16:colId xmlns:a16="http://schemas.microsoft.com/office/drawing/2014/main" val="20000"/>
                    </a:ext>
                  </a:extLst>
                </a:gridCol>
                <a:gridCol w="2632363">
                  <a:extLst>
                    <a:ext uri="{9D8B030D-6E8A-4147-A177-3AD203B41FA5}">
                      <a16:colId xmlns:a16="http://schemas.microsoft.com/office/drawing/2014/main" val="20001"/>
                    </a:ext>
                  </a:extLst>
                </a:gridCol>
                <a:gridCol w="773996">
                  <a:extLst>
                    <a:ext uri="{9D8B030D-6E8A-4147-A177-3AD203B41FA5}">
                      <a16:colId xmlns:a16="http://schemas.microsoft.com/office/drawing/2014/main" val="20002"/>
                    </a:ext>
                  </a:extLst>
                </a:gridCol>
                <a:gridCol w="955201">
                  <a:extLst>
                    <a:ext uri="{9D8B030D-6E8A-4147-A177-3AD203B41FA5}">
                      <a16:colId xmlns:a16="http://schemas.microsoft.com/office/drawing/2014/main" val="20003"/>
                    </a:ext>
                  </a:extLst>
                </a:gridCol>
              </a:tblGrid>
              <a:tr h="370840">
                <a:tc>
                  <a:txBody>
                    <a:bodyPr/>
                    <a:lstStyle/>
                    <a:p>
                      <a:r>
                        <a:rPr lang="en-US" altLang="zh-CN" dirty="0"/>
                        <a:t>App</a:t>
                      </a:r>
                      <a:endParaRPr lang="zh-CN" altLang="en-US" dirty="0"/>
                    </a:p>
                  </a:txBody>
                  <a:tcPr/>
                </a:tc>
                <a:tc>
                  <a:txBody>
                    <a:bodyPr/>
                    <a:lstStyle/>
                    <a:p>
                      <a:r>
                        <a:rPr lang="en-US" altLang="zh-CN" dirty="0"/>
                        <a:t>Description</a:t>
                      </a:r>
                      <a:endParaRPr lang="zh-CN" altLang="en-US" dirty="0"/>
                    </a:p>
                  </a:txBody>
                  <a:tcPr/>
                </a:tc>
                <a:tc>
                  <a:txBody>
                    <a:bodyPr/>
                    <a:lstStyle/>
                    <a:p>
                      <a:r>
                        <a:rPr lang="en-US" altLang="zh-CN" dirty="0"/>
                        <a:t>Star</a:t>
                      </a:r>
                      <a:endParaRPr lang="zh-CN" altLang="en-US" dirty="0"/>
                    </a:p>
                  </a:txBody>
                  <a:tcPr/>
                </a:tc>
                <a:tc>
                  <a:txBody>
                    <a:bodyPr/>
                    <a:lstStyle/>
                    <a:p>
                      <a:r>
                        <a:rPr lang="en-US" altLang="zh-CN" dirty="0"/>
                        <a:t>LOC</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GraphX</a:t>
                      </a:r>
                      <a:endParaRPr lang="zh-CN" altLang="en-US" dirty="0"/>
                    </a:p>
                  </a:txBody>
                  <a:tcPr/>
                </a:tc>
                <a:tc>
                  <a:txBody>
                    <a:bodyPr/>
                    <a:lstStyle/>
                    <a:p>
                      <a:pPr algn="l"/>
                      <a:r>
                        <a:rPr lang="en-US" altLang="zh-CN" dirty="0"/>
                        <a:t>Graph</a:t>
                      </a:r>
                      <a:r>
                        <a:rPr lang="en-US" altLang="zh-CN" baseline="0" dirty="0"/>
                        <a:t> computation</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32,708</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MLlib</a:t>
                      </a:r>
                      <a:endParaRPr lang="zh-CN" altLang="en-US" dirty="0"/>
                    </a:p>
                  </a:txBody>
                  <a:tcPr/>
                </a:tc>
                <a:tc>
                  <a:txBody>
                    <a:bodyPr/>
                    <a:lstStyle/>
                    <a:p>
                      <a:pPr algn="l"/>
                      <a:r>
                        <a:rPr lang="en-US" altLang="zh-CN" dirty="0"/>
                        <a:t>Machine</a:t>
                      </a:r>
                      <a:r>
                        <a:rPr lang="en-US" altLang="zh-CN" baseline="0" dirty="0"/>
                        <a:t> learning</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109,786</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Spark SQL</a:t>
                      </a:r>
                      <a:endParaRPr lang="zh-CN" altLang="en-US" dirty="0"/>
                    </a:p>
                  </a:txBody>
                  <a:tcPr/>
                </a:tc>
                <a:tc>
                  <a:txBody>
                    <a:bodyPr/>
                    <a:lstStyle/>
                    <a:p>
                      <a:pPr algn="l"/>
                      <a:r>
                        <a:rPr lang="en-US" altLang="zh-CN" dirty="0"/>
                        <a:t>SQL</a:t>
                      </a:r>
                      <a:endParaRPr lang="zh-CN" altLang="en-US" dirty="0"/>
                    </a:p>
                  </a:txBody>
                  <a:tcPr/>
                </a:tc>
                <a:tc>
                  <a:txBody>
                    <a:bodyPr/>
                    <a:lstStyle/>
                    <a:p>
                      <a:pPr algn="ctr"/>
                      <a:r>
                        <a:rPr lang="en-US" altLang="zh-CN" dirty="0"/>
                        <a:t>-</a:t>
                      </a:r>
                      <a:endParaRPr lang="zh-CN" altLang="en-US" dirty="0"/>
                    </a:p>
                  </a:txBody>
                  <a:tcPr/>
                </a:tc>
                <a:tc>
                  <a:txBody>
                    <a:bodyPr/>
                    <a:lstStyle/>
                    <a:p>
                      <a:pPr algn="ctr"/>
                      <a:r>
                        <a:rPr lang="en-US" altLang="zh-CN" dirty="0"/>
                        <a:t>395,122</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MCL</a:t>
                      </a:r>
                      <a:endParaRPr lang="zh-CN" altLang="en-US" dirty="0"/>
                    </a:p>
                  </a:txBody>
                  <a:tcPr/>
                </a:tc>
                <a:tc>
                  <a:txBody>
                    <a:bodyPr/>
                    <a:lstStyle/>
                    <a:p>
                      <a:pPr algn="l"/>
                      <a:r>
                        <a:rPr lang="en-US" altLang="zh-CN" dirty="0"/>
                        <a:t>Markov</a:t>
                      </a:r>
                      <a:r>
                        <a:rPr lang="en-US" altLang="zh-CN" baseline="0" dirty="0"/>
                        <a:t> clustering</a:t>
                      </a:r>
                      <a:endParaRPr lang="zh-CN" altLang="en-US" dirty="0"/>
                    </a:p>
                  </a:txBody>
                  <a:tcPr/>
                </a:tc>
                <a:tc>
                  <a:txBody>
                    <a:bodyPr/>
                    <a:lstStyle/>
                    <a:p>
                      <a:pPr algn="ctr"/>
                      <a:r>
                        <a:rPr lang="en-US" altLang="zh-CN" dirty="0"/>
                        <a:t>32</a:t>
                      </a:r>
                      <a:endParaRPr lang="zh-CN" altLang="en-US" dirty="0"/>
                    </a:p>
                  </a:txBody>
                  <a:tcPr/>
                </a:tc>
                <a:tc>
                  <a:txBody>
                    <a:bodyPr/>
                    <a:lstStyle/>
                    <a:p>
                      <a:pPr algn="ctr"/>
                      <a:r>
                        <a:rPr lang="en-US" altLang="zh-CN" dirty="0"/>
                        <a:t>1,058</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Betweenness</a:t>
                      </a:r>
                      <a:endParaRPr lang="zh-CN" altLang="en-US" dirty="0"/>
                    </a:p>
                  </a:txBody>
                  <a:tcPr/>
                </a:tc>
                <a:tc>
                  <a:txBody>
                    <a:bodyPr/>
                    <a:lstStyle/>
                    <a:p>
                      <a:pPr algn="l"/>
                      <a:r>
                        <a:rPr lang="en-US" altLang="zh-CN" dirty="0"/>
                        <a:t>K-</a:t>
                      </a:r>
                      <a:r>
                        <a:rPr lang="en-US" altLang="zh-CN" dirty="0" err="1"/>
                        <a:t>betweenness</a:t>
                      </a:r>
                      <a:r>
                        <a:rPr lang="en-US" altLang="zh-CN" baseline="0" dirty="0"/>
                        <a:t> centrality</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488</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t-SNE</a:t>
                      </a:r>
                      <a:endParaRPr lang="zh-CN" altLang="en-US" dirty="0"/>
                    </a:p>
                  </a:txBody>
                  <a:tcPr/>
                </a:tc>
                <a:tc>
                  <a:txBody>
                    <a:bodyPr/>
                    <a:lstStyle/>
                    <a:p>
                      <a:pPr algn="l"/>
                      <a:r>
                        <a:rPr lang="en-US" altLang="zh-CN" dirty="0"/>
                        <a:t>Distributed</a:t>
                      </a:r>
                      <a:r>
                        <a:rPr lang="en-US" altLang="zh-CN" baseline="0" dirty="0"/>
                        <a:t> t-SNE</a:t>
                      </a:r>
                      <a:endParaRPr lang="zh-CN" altLang="en-US" dirty="0"/>
                    </a:p>
                  </a:txBody>
                  <a:tcPr/>
                </a:tc>
                <a:tc>
                  <a:txBody>
                    <a:bodyPr/>
                    <a:lstStyle/>
                    <a:p>
                      <a:pPr algn="ctr"/>
                      <a:r>
                        <a:rPr lang="en-US" altLang="zh-CN" dirty="0"/>
                        <a:t>129</a:t>
                      </a:r>
                      <a:endParaRPr lang="zh-CN" altLang="en-US" dirty="0"/>
                    </a:p>
                  </a:txBody>
                  <a:tcPr/>
                </a:tc>
                <a:tc>
                  <a:txBody>
                    <a:bodyPr/>
                    <a:lstStyle/>
                    <a:p>
                      <a:pPr algn="ctr"/>
                      <a:r>
                        <a:rPr lang="en-US" altLang="zh-CN" dirty="0"/>
                        <a:t>798</a:t>
                      </a:r>
                      <a:endParaRPr lang="zh-CN" altLang="en-US" dirty="0"/>
                    </a:p>
                  </a:txBody>
                  <a:tcPr/>
                </a:tc>
                <a:extLst>
                  <a:ext uri="{0D108BD9-81ED-4DB2-BD59-A6C34878D82A}">
                    <a16:rowId xmlns:a16="http://schemas.microsoft.com/office/drawing/2014/main" val="10006"/>
                  </a:ext>
                </a:extLst>
              </a:tr>
            </a:tbl>
          </a:graphicData>
        </a:graphic>
      </p:graphicFrame>
      <p:sp>
        <p:nvSpPr>
          <p:cNvPr id="3" name="灯片编号占位符 2"/>
          <p:cNvSpPr>
            <a:spLocks noGrp="1"/>
          </p:cNvSpPr>
          <p:nvPr>
            <p:ph type="sldNum" sz="quarter" idx="10"/>
          </p:nvPr>
        </p:nvSpPr>
        <p:spPr/>
        <p:txBody>
          <a:bodyPr/>
          <a:lstStyle/>
          <a:p>
            <a:fld id="{02D3A351-36E5-4097-BD79-2998822781C0}" type="slidenum">
              <a:rPr lang="zh-CN" altLang="en-US" smtClean="0"/>
              <a:t>59</a:t>
            </a:fld>
            <a:endParaRPr lang="zh-CN" altLang="en-US"/>
          </a:p>
        </p:txBody>
      </p:sp>
      <p:sp>
        <p:nvSpPr>
          <p:cNvPr id="11" name="圆角矩形 4">
            <a:extLst>
              <a:ext uri="{FF2B5EF4-FFF2-40B4-BE49-F238E27FC236}">
                <a16:creationId xmlns:a16="http://schemas.microsoft.com/office/drawing/2014/main" id="{98B893AE-6ED5-4F36-8689-441B585A328A}"/>
              </a:ext>
            </a:extLst>
          </p:cNvPr>
          <p:cNvSpPr/>
          <p:nvPr/>
        </p:nvSpPr>
        <p:spPr bwMode="auto">
          <a:xfrm>
            <a:off x="3314700" y="3212905"/>
            <a:ext cx="5840512" cy="1094422"/>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2" name="圆角矩形 4">
            <a:extLst>
              <a:ext uri="{FF2B5EF4-FFF2-40B4-BE49-F238E27FC236}">
                <a16:creationId xmlns:a16="http://schemas.microsoft.com/office/drawing/2014/main" id="{0C0737CE-EC48-46D0-8E52-33FD56455EDE}"/>
              </a:ext>
            </a:extLst>
          </p:cNvPr>
          <p:cNvSpPr/>
          <p:nvPr/>
        </p:nvSpPr>
        <p:spPr bwMode="auto">
          <a:xfrm>
            <a:off x="3314700" y="4342608"/>
            <a:ext cx="5840512" cy="1094424"/>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Tree>
    <p:extLst>
      <p:ext uri="{BB962C8B-B14F-4D97-AF65-F5344CB8AC3E}">
        <p14:creationId xmlns:p14="http://schemas.microsoft.com/office/powerpoint/2010/main" val="229530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programming model: Action</a:t>
            </a:r>
            <a:endParaRPr lang="zh-CN" altLang="en-US" dirty="0"/>
          </a:p>
        </p:txBody>
      </p:sp>
      <p:sp>
        <p:nvSpPr>
          <p:cNvPr id="3" name="内容占位符 2"/>
          <p:cNvSpPr>
            <a:spLocks noGrp="1"/>
          </p:cNvSpPr>
          <p:nvPr>
            <p:ph idx="1"/>
          </p:nvPr>
        </p:nvSpPr>
        <p:spPr/>
        <p:txBody>
          <a:bodyPr/>
          <a:lstStyle/>
          <a:p>
            <a:r>
              <a:rPr lang="en-US" altLang="zh-CN" b="0" dirty="0"/>
              <a:t>For each action (e.g., </a:t>
            </a:r>
            <a:r>
              <a:rPr lang="en-US" altLang="zh-CN" dirty="0"/>
              <a:t>count</a:t>
            </a:r>
            <a:r>
              <a:rPr lang="en-US" altLang="zh-CN" b="0" dirty="0"/>
              <a:t>), a job is generated and executed.</a:t>
            </a:r>
          </a:p>
          <a:p>
            <a:r>
              <a:rPr lang="en-US" altLang="zh-CN" b="0" dirty="0"/>
              <a:t>All </a:t>
            </a:r>
            <a:r>
              <a:rPr lang="en-US" altLang="zh-CN" b="0" dirty="0" err="1"/>
              <a:t>RDDs</a:t>
            </a:r>
            <a:r>
              <a:rPr lang="en-US" altLang="zh-CN" b="0" dirty="0"/>
              <a:t> are removed from memory after executing the action. </a:t>
            </a:r>
            <a:endParaRPr lang="zh-CN" altLang="en-US" b="0" dirty="0"/>
          </a:p>
        </p:txBody>
      </p:sp>
      <p:sp>
        <p:nvSpPr>
          <p:cNvPr id="18" name="矩形 17">
            <a:extLst>
              <a:ext uri="{FF2B5EF4-FFF2-40B4-BE49-F238E27FC236}">
                <a16:creationId xmlns:a16="http://schemas.microsoft.com/office/drawing/2014/main" id="{9558D560-06BE-4261-B440-0B1317431285}"/>
              </a:ext>
            </a:extLst>
          </p:cNvPr>
          <p:cNvSpPr/>
          <p:nvPr/>
        </p:nvSpPr>
        <p:spPr>
          <a:xfrm>
            <a:off x="1965962" y="2665662"/>
            <a:ext cx="4473629" cy="1200329"/>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3:   </a:t>
            </a:r>
            <a:r>
              <a:rPr lang="en-US" altLang="zh-CN" dirty="0" err="1">
                <a:cs typeface="Times New Roman" panose="02020603050405020304" pitchFamily="18" charset="0"/>
              </a:rPr>
              <a:t>words.</a:t>
            </a:r>
            <a:r>
              <a:rPr lang="en-US" altLang="zh-CN" b="1" dirty="0" err="1">
                <a:cs typeface="Times New Roman" panose="02020603050405020304" pitchFamily="18" charset="0"/>
              </a:rPr>
              <a:t>count</a:t>
            </a:r>
            <a:r>
              <a:rPr lang="en-US" altLang="zh-CN" dirty="0">
                <a:cs typeface="Times New Roman" panose="02020603050405020304" pitchFamily="18" charset="0"/>
              </a:rPr>
              <a:t>()</a:t>
            </a:r>
          </a:p>
          <a:p>
            <a:r>
              <a:rPr lang="en-US" altLang="zh-CN" dirty="0">
                <a:solidFill>
                  <a:schemeClr val="bg1">
                    <a:lumMod val="85000"/>
                  </a:schemeClr>
                </a:solidFill>
                <a:cs typeface="Times New Roman" panose="02020603050405020304" pitchFamily="18" charset="0"/>
              </a:rPr>
              <a:t>  4:   </a:t>
            </a:r>
            <a:r>
              <a:rPr lang="en-US" altLang="zh-CN" dirty="0" err="1">
                <a:solidFill>
                  <a:schemeClr val="bg1">
                    <a:lumMod val="85000"/>
                  </a:schemeClr>
                </a:solidFill>
                <a:cs typeface="Times New Roman" panose="02020603050405020304" pitchFamily="18" charset="0"/>
              </a:rPr>
              <a:t>words.take</a:t>
            </a:r>
            <a:r>
              <a:rPr lang="en-US" altLang="zh-CN" dirty="0">
                <a:solidFill>
                  <a:schemeClr val="bg1">
                    <a:lumMod val="85000"/>
                  </a:schemeClr>
                </a:solidFill>
                <a:cs typeface="Times New Roman" panose="02020603050405020304" pitchFamily="18" charset="0"/>
              </a:rPr>
              <a:t>(10)</a:t>
            </a:r>
          </a:p>
        </p:txBody>
      </p:sp>
      <p:sp>
        <p:nvSpPr>
          <p:cNvPr id="5" name="灯片编号占位符 4"/>
          <p:cNvSpPr>
            <a:spLocks noGrp="1"/>
          </p:cNvSpPr>
          <p:nvPr>
            <p:ph type="sldNum" sz="quarter" idx="10"/>
          </p:nvPr>
        </p:nvSpPr>
        <p:spPr/>
        <p:txBody>
          <a:bodyPr/>
          <a:lstStyle/>
          <a:p>
            <a:fld id="{02D3A351-36E5-4097-BD79-2998822781C0}" type="slidenum">
              <a:rPr lang="zh-CN" altLang="en-US" smtClean="0"/>
              <a:t>6</a:t>
            </a:fld>
            <a:endParaRPr lang="zh-CN" altLang="en-US"/>
          </a:p>
        </p:txBody>
      </p:sp>
      <p:sp>
        <p:nvSpPr>
          <p:cNvPr id="20" name="矩形: 圆角 21">
            <a:extLst>
              <a:ext uri="{FF2B5EF4-FFF2-40B4-BE49-F238E27FC236}">
                <a16:creationId xmlns:a16="http://schemas.microsoft.com/office/drawing/2014/main" id="{D3593569-9F4B-4F51-82FF-8C1F98F3C434}"/>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1" name="矩形: 圆角 20">
            <a:extLst>
              <a:ext uri="{FF2B5EF4-FFF2-40B4-BE49-F238E27FC236}">
                <a16:creationId xmlns:a16="http://schemas.microsoft.com/office/drawing/2014/main" id="{E5E92E52-1850-428C-A38A-5936A22E5BB3}"/>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8" name="连接符: 曲线 25">
            <a:extLst>
              <a:ext uri="{FF2B5EF4-FFF2-40B4-BE49-F238E27FC236}">
                <a16:creationId xmlns:a16="http://schemas.microsoft.com/office/drawing/2014/main" id="{283078D4-5469-4409-9A80-98B1BBC484D9}"/>
              </a:ext>
            </a:extLst>
          </p:cNvPr>
          <p:cNvCxnSpPr>
            <a:cxnSpLocks/>
            <a:stCxn id="20" idx="2"/>
            <a:endCxn id="21"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32" name="组合 31">
            <a:extLst>
              <a:ext uri="{FF2B5EF4-FFF2-40B4-BE49-F238E27FC236}">
                <a16:creationId xmlns:a16="http://schemas.microsoft.com/office/drawing/2014/main" id="{0161171B-EB6E-47A0-B9B7-53A29F1CCFFA}"/>
              </a:ext>
            </a:extLst>
          </p:cNvPr>
          <p:cNvGrpSpPr/>
          <p:nvPr/>
        </p:nvGrpSpPr>
        <p:grpSpPr>
          <a:xfrm>
            <a:off x="7397732" y="4020995"/>
            <a:ext cx="924372" cy="659784"/>
            <a:chOff x="7839086" y="4010916"/>
            <a:chExt cx="924372" cy="659784"/>
          </a:xfrm>
        </p:grpSpPr>
        <p:sp>
          <p:nvSpPr>
            <p:cNvPr id="33" name="矩形 32">
              <a:extLst>
                <a:ext uri="{FF2B5EF4-FFF2-40B4-BE49-F238E27FC236}">
                  <a16:creationId xmlns:a16="http://schemas.microsoft.com/office/drawing/2014/main" id="{313FC537-8AF8-474C-90EF-E8AE90BA6EF0}"/>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4" name="椭圆 33">
                  <a:extLst>
                    <a:ext uri="{FF2B5EF4-FFF2-40B4-BE49-F238E27FC236}">
                      <a16:creationId xmlns:a16="http://schemas.microsoft.com/office/drawing/2014/main" id="{DF14B27F-8E3C-4311-8E8D-BB618E669993}"/>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5" name="曲线连接符 30">
            <a:extLst>
              <a:ext uri="{FF2B5EF4-FFF2-40B4-BE49-F238E27FC236}">
                <a16:creationId xmlns:a16="http://schemas.microsoft.com/office/drawing/2014/main" id="{9B2E10EC-A625-44CE-B72D-2E6B7C8F738C}"/>
              </a:ext>
            </a:extLst>
          </p:cNvPr>
          <p:cNvCxnSpPr>
            <a:stCxn id="21" idx="2"/>
            <a:endCxn id="34"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41" name="对话气泡: 圆角矩形 40">
            <a:extLst>
              <a:ext uri="{FF2B5EF4-FFF2-40B4-BE49-F238E27FC236}">
                <a16:creationId xmlns:a16="http://schemas.microsoft.com/office/drawing/2014/main" id="{9A4843A2-1E3C-4934-A985-C9F8BBA63C79}"/>
              </a:ext>
            </a:extLst>
          </p:cNvPr>
          <p:cNvSpPr/>
          <p:nvPr/>
        </p:nvSpPr>
        <p:spPr bwMode="auto">
          <a:xfrm>
            <a:off x="9049927" y="2461350"/>
            <a:ext cx="1491949" cy="408623"/>
          </a:xfrm>
          <a:prstGeom prst="wedgeRoundRectCallout">
            <a:avLst>
              <a:gd name="adj1" fmla="val -70782"/>
              <a:gd name="adj2" fmla="val 50998"/>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Removed</a:t>
            </a:r>
            <a:endParaRPr kumimoji="0" lang="zh-CN" altLang="en-US" sz="1800" b="1" i="0" u="none" strike="noStrike" cap="none" normalizeH="0" baseline="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1191173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2"/>
          <p:cNvSpPr txBox="1">
            <a:spLocks/>
          </p:cNvSpPr>
          <p:nvPr/>
        </p:nvSpPr>
        <p:spPr bwMode="auto">
          <a:xfrm>
            <a:off x="755651" y="1080656"/>
            <a:ext cx="10668000" cy="57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60363" indent="-360363"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720725" indent="-249238" algn="l" defTabSz="895350"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163638" indent="-254000"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524000" indent="-217488"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1884363" indent="-18891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b="0" dirty="0"/>
              <a:t>CacheCheck detects 72 cache-related bugs in six real-world Spark applications.</a:t>
            </a:r>
          </a:p>
          <a:p>
            <a:pPr lvl="1"/>
            <a:r>
              <a:rPr lang="en-US" altLang="zh-CN" dirty="0"/>
              <a:t>53 have been confirmed</a:t>
            </a:r>
          </a:p>
          <a:p>
            <a:pPr lvl="1"/>
            <a:r>
              <a:rPr lang="en-US" altLang="zh-CN" dirty="0"/>
              <a:t>28 have been fixed</a:t>
            </a:r>
            <a:endParaRPr lang="zh-CN" altLang="en-US" dirty="0"/>
          </a:p>
        </p:txBody>
      </p:sp>
      <p:sp>
        <p:nvSpPr>
          <p:cNvPr id="2" name="标题 1"/>
          <p:cNvSpPr>
            <a:spLocks noGrp="1"/>
          </p:cNvSpPr>
          <p:nvPr>
            <p:ph type="title"/>
          </p:nvPr>
        </p:nvSpPr>
        <p:spPr/>
        <p:txBody>
          <a:bodyPr/>
          <a:lstStyle/>
          <a:p>
            <a:r>
              <a:rPr lang="en-US" altLang="zh-CN" dirty="0"/>
              <a:t>New bug detection</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235165104"/>
              </p:ext>
            </p:extLst>
          </p:nvPr>
        </p:nvGraphicFramePr>
        <p:xfrm>
          <a:off x="2250465" y="2818547"/>
          <a:ext cx="7699536" cy="2966720"/>
        </p:xfrm>
        <a:graphic>
          <a:graphicData uri="http://schemas.openxmlformats.org/drawingml/2006/table">
            <a:tbl>
              <a:tblPr firstRow="1" bandRow="1">
                <a:tableStyleId>{5C22544A-7EE6-4342-B048-85BDC9FD1C3A}</a:tableStyleId>
              </a:tblPr>
              <a:tblGrid>
                <a:gridCol w="1384461">
                  <a:extLst>
                    <a:ext uri="{9D8B030D-6E8A-4147-A177-3AD203B41FA5}">
                      <a16:colId xmlns:a16="http://schemas.microsoft.com/office/drawing/2014/main" val="20000"/>
                    </a:ext>
                  </a:extLst>
                </a:gridCol>
                <a:gridCol w="552450">
                  <a:extLst>
                    <a:ext uri="{9D8B030D-6E8A-4147-A177-3AD203B41FA5}">
                      <a16:colId xmlns:a16="http://schemas.microsoft.com/office/drawing/2014/main" val="20001"/>
                    </a:ext>
                  </a:extLst>
                </a:gridCol>
                <a:gridCol w="476250">
                  <a:extLst>
                    <a:ext uri="{9D8B030D-6E8A-4147-A177-3AD203B41FA5}">
                      <a16:colId xmlns:a16="http://schemas.microsoft.com/office/drawing/2014/main" val="20002"/>
                    </a:ext>
                  </a:extLst>
                </a:gridCol>
                <a:gridCol w="4953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723900">
                  <a:extLst>
                    <a:ext uri="{9D8B030D-6E8A-4147-A177-3AD203B41FA5}">
                      <a16:colId xmlns:a16="http://schemas.microsoft.com/office/drawing/2014/main" val="20007"/>
                    </a:ext>
                  </a:extLst>
                </a:gridCol>
                <a:gridCol w="1276350">
                  <a:extLst>
                    <a:ext uri="{9D8B030D-6E8A-4147-A177-3AD203B41FA5}">
                      <a16:colId xmlns:a16="http://schemas.microsoft.com/office/drawing/2014/main" val="20008"/>
                    </a:ext>
                  </a:extLst>
                </a:gridCol>
                <a:gridCol w="781050">
                  <a:extLst>
                    <a:ext uri="{9D8B030D-6E8A-4147-A177-3AD203B41FA5}">
                      <a16:colId xmlns:a16="http://schemas.microsoft.com/office/drawing/2014/main" val="20009"/>
                    </a:ext>
                  </a:extLst>
                </a:gridCol>
              </a:tblGrid>
              <a:tr h="370840">
                <a:tc>
                  <a:txBody>
                    <a:bodyPr/>
                    <a:lstStyle/>
                    <a:p>
                      <a:r>
                        <a:rPr lang="en-US" altLang="zh-CN" dirty="0"/>
                        <a:t>App</a:t>
                      </a:r>
                      <a:endParaRPr lang="zh-CN" altLang="en-US" dirty="0"/>
                    </a:p>
                  </a:txBody>
                  <a:tcPr/>
                </a:tc>
                <a:tc>
                  <a:txBody>
                    <a:bodyPr/>
                    <a:lstStyle/>
                    <a:p>
                      <a:r>
                        <a:rPr lang="en-US" altLang="zh-CN" dirty="0"/>
                        <a:t>MP</a:t>
                      </a:r>
                      <a:endParaRPr lang="zh-CN" altLang="en-US" dirty="0"/>
                    </a:p>
                  </a:txBody>
                  <a:tcPr/>
                </a:tc>
                <a:tc>
                  <a:txBody>
                    <a:bodyPr/>
                    <a:lstStyle/>
                    <a:p>
                      <a:r>
                        <a:rPr lang="en-US" altLang="zh-CN" dirty="0"/>
                        <a:t>LP</a:t>
                      </a:r>
                      <a:endParaRPr lang="zh-CN" altLang="en-US" dirty="0"/>
                    </a:p>
                  </a:txBody>
                  <a:tcPr/>
                </a:tc>
                <a:tc>
                  <a:txBody>
                    <a:bodyPr/>
                    <a:lstStyle/>
                    <a:p>
                      <a:r>
                        <a:rPr lang="en-US" altLang="zh-CN" dirty="0"/>
                        <a:t>UP</a:t>
                      </a:r>
                      <a:endParaRPr lang="zh-CN" altLang="en-US" dirty="0"/>
                    </a:p>
                  </a:txBody>
                  <a:tcPr/>
                </a:tc>
                <a:tc>
                  <a:txBody>
                    <a:bodyPr/>
                    <a:lstStyle/>
                    <a:p>
                      <a:r>
                        <a:rPr lang="en-US" altLang="zh-CN" dirty="0"/>
                        <a:t>MUP</a:t>
                      </a:r>
                      <a:endParaRPr lang="zh-CN" altLang="en-US" dirty="0"/>
                    </a:p>
                  </a:txBody>
                  <a:tcPr/>
                </a:tc>
                <a:tc>
                  <a:txBody>
                    <a:bodyPr/>
                    <a:lstStyle/>
                    <a:p>
                      <a:r>
                        <a:rPr lang="en-US" altLang="zh-CN" dirty="0"/>
                        <a:t>LUP</a:t>
                      </a:r>
                      <a:endParaRPr lang="zh-CN" altLang="en-US" dirty="0"/>
                    </a:p>
                  </a:txBody>
                  <a:tcPr/>
                </a:tc>
                <a:tc>
                  <a:txBody>
                    <a:bodyPr/>
                    <a:lstStyle/>
                    <a:p>
                      <a:r>
                        <a:rPr lang="en-US" altLang="zh-CN" dirty="0"/>
                        <a:t>PUP</a:t>
                      </a:r>
                      <a:endParaRPr lang="zh-CN" altLang="en-US" dirty="0"/>
                    </a:p>
                  </a:txBody>
                  <a:tcPr/>
                </a:tc>
                <a:tc>
                  <a:txBody>
                    <a:bodyPr/>
                    <a:lstStyle/>
                    <a:p>
                      <a:r>
                        <a:rPr lang="en-US" altLang="zh-CN" dirty="0">
                          <a:solidFill>
                            <a:schemeClr val="tx1"/>
                          </a:solidFill>
                        </a:rPr>
                        <a:t>Total</a:t>
                      </a:r>
                      <a:endParaRPr lang="zh-CN" altLang="en-US" dirty="0">
                        <a:solidFill>
                          <a:schemeClr val="tx1"/>
                        </a:solidFill>
                      </a:endParaRPr>
                    </a:p>
                  </a:txBody>
                  <a:tcPr/>
                </a:tc>
                <a:tc>
                  <a:txBody>
                    <a:bodyPr/>
                    <a:lstStyle/>
                    <a:p>
                      <a:r>
                        <a:rPr lang="en-US" altLang="zh-CN" dirty="0"/>
                        <a:t>Confirmed</a:t>
                      </a:r>
                      <a:endParaRPr lang="zh-CN" altLang="en-US" dirty="0"/>
                    </a:p>
                  </a:txBody>
                  <a:tcPr/>
                </a:tc>
                <a:tc>
                  <a:txBody>
                    <a:bodyPr/>
                    <a:lstStyle/>
                    <a:p>
                      <a:r>
                        <a:rPr lang="en-US" altLang="zh-CN" dirty="0"/>
                        <a:t>Fixed</a:t>
                      </a:r>
                      <a:endParaRPr lang="zh-CN" altLang="en-US" dirty="0"/>
                    </a:p>
                  </a:txBody>
                  <a:tcPr/>
                </a:tc>
                <a:extLst>
                  <a:ext uri="{0D108BD9-81ED-4DB2-BD59-A6C34878D82A}">
                    <a16:rowId xmlns:a16="http://schemas.microsoft.com/office/drawing/2014/main" val="10000"/>
                  </a:ext>
                </a:extLst>
              </a:tr>
              <a:tr h="370840">
                <a:tc>
                  <a:txBody>
                    <a:bodyPr/>
                    <a:lstStyle/>
                    <a:p>
                      <a:r>
                        <a:rPr lang="en-US" altLang="zh-CN" dirty="0"/>
                        <a:t>GraphX</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1"/>
                  </a:ext>
                </a:extLst>
              </a:tr>
              <a:tr h="370840">
                <a:tc>
                  <a:txBody>
                    <a:bodyPr/>
                    <a:lstStyle/>
                    <a:p>
                      <a:r>
                        <a:rPr lang="en-US" altLang="zh-CN" dirty="0"/>
                        <a:t>MLlib</a:t>
                      </a:r>
                      <a:endParaRPr lang="zh-CN" altLang="en-US" dirty="0"/>
                    </a:p>
                  </a:txBody>
                  <a:tcPr/>
                </a:tc>
                <a:tc>
                  <a:txBody>
                    <a:bodyPr/>
                    <a:lstStyle/>
                    <a:p>
                      <a:pPr algn="ctr"/>
                      <a:r>
                        <a:rPr lang="en-US" altLang="zh-CN" dirty="0"/>
                        <a:t>24</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12</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51</a:t>
                      </a:r>
                      <a:endParaRPr lang="zh-CN" altLang="en-US" dirty="0"/>
                    </a:p>
                  </a:txBody>
                  <a:tcPr/>
                </a:tc>
                <a:tc>
                  <a:txBody>
                    <a:bodyPr/>
                    <a:lstStyle/>
                    <a:p>
                      <a:pPr algn="ctr"/>
                      <a:r>
                        <a:rPr lang="en-US" altLang="zh-CN" dirty="0"/>
                        <a:t>43</a:t>
                      </a:r>
                      <a:endParaRPr lang="zh-CN" altLang="en-US" dirty="0"/>
                    </a:p>
                  </a:txBody>
                  <a:tcPr/>
                </a:tc>
                <a:tc>
                  <a:txBody>
                    <a:bodyPr/>
                    <a:lstStyle/>
                    <a:p>
                      <a:pPr algn="ctr"/>
                      <a:r>
                        <a:rPr lang="en-US" altLang="zh-CN" dirty="0"/>
                        <a:t>27</a:t>
                      </a:r>
                      <a:endParaRPr lang="zh-CN" altLang="en-US" dirty="0"/>
                    </a:p>
                  </a:txBody>
                  <a:tcPr/>
                </a:tc>
                <a:extLst>
                  <a:ext uri="{0D108BD9-81ED-4DB2-BD59-A6C34878D82A}">
                    <a16:rowId xmlns:a16="http://schemas.microsoft.com/office/drawing/2014/main" val="10002"/>
                  </a:ext>
                </a:extLst>
              </a:tr>
              <a:tr h="370840">
                <a:tc>
                  <a:txBody>
                    <a:bodyPr/>
                    <a:lstStyle/>
                    <a:p>
                      <a:r>
                        <a:rPr lang="en-US" altLang="zh-CN" dirty="0"/>
                        <a:t>Spark SQL</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1</a:t>
                      </a:r>
                      <a:endParaRPr lang="zh-CN" altLang="en-US" dirty="0"/>
                    </a:p>
                  </a:txBody>
                  <a:tcPr/>
                </a:tc>
                <a:extLst>
                  <a:ext uri="{0D108BD9-81ED-4DB2-BD59-A6C34878D82A}">
                    <a16:rowId xmlns:a16="http://schemas.microsoft.com/office/drawing/2014/main" val="10003"/>
                  </a:ext>
                </a:extLst>
              </a:tr>
              <a:tr h="370840">
                <a:tc>
                  <a:txBody>
                    <a:bodyPr/>
                    <a:lstStyle/>
                    <a:p>
                      <a:r>
                        <a:rPr lang="en-US" altLang="zh-CN" dirty="0"/>
                        <a:t>MCL</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4"/>
                  </a:ext>
                </a:extLst>
              </a:tr>
              <a:tr h="370840">
                <a:tc>
                  <a:txBody>
                    <a:bodyPr/>
                    <a:lstStyle/>
                    <a:p>
                      <a:r>
                        <a:rPr lang="en-US" altLang="zh-CN" dirty="0"/>
                        <a:t>Betweenness</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5"/>
                  </a:ext>
                </a:extLst>
              </a:tr>
              <a:tr h="370840">
                <a:tc>
                  <a:txBody>
                    <a:bodyPr/>
                    <a:lstStyle/>
                    <a:p>
                      <a:r>
                        <a:rPr lang="en-US" altLang="zh-CN" dirty="0"/>
                        <a:t>t-SNE</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0</a:t>
                      </a:r>
                      <a:endParaRPr lang="zh-CN" altLang="en-US" dirty="0"/>
                    </a:p>
                  </a:txBody>
                  <a:tcPr/>
                </a:tc>
                <a:tc>
                  <a:txBody>
                    <a:bodyPr/>
                    <a:lstStyle/>
                    <a:p>
                      <a:pPr algn="ctr"/>
                      <a:r>
                        <a:rPr lang="en-US" altLang="zh-CN" dirty="0"/>
                        <a:t>0</a:t>
                      </a:r>
                      <a:endParaRPr lang="zh-CN" altLang="en-US" dirty="0"/>
                    </a:p>
                  </a:txBody>
                  <a:tcPr/>
                </a:tc>
                <a:extLst>
                  <a:ext uri="{0D108BD9-81ED-4DB2-BD59-A6C34878D82A}">
                    <a16:rowId xmlns:a16="http://schemas.microsoft.com/office/drawing/2014/main" val="10006"/>
                  </a:ext>
                </a:extLst>
              </a:tr>
              <a:tr h="370840">
                <a:tc>
                  <a:txBody>
                    <a:bodyPr/>
                    <a:lstStyle/>
                    <a:p>
                      <a:r>
                        <a:rPr lang="en-US" altLang="zh-CN" b="1" dirty="0"/>
                        <a:t>Total</a:t>
                      </a:r>
                      <a:endParaRPr lang="zh-CN" altLang="en-US" b="1" dirty="0"/>
                    </a:p>
                  </a:txBody>
                  <a:tcPr>
                    <a:solidFill>
                      <a:srgbClr val="A3B2C1"/>
                    </a:solidFill>
                  </a:tcPr>
                </a:tc>
                <a:tc>
                  <a:txBody>
                    <a:bodyPr/>
                    <a:lstStyle/>
                    <a:p>
                      <a:pPr algn="ctr"/>
                      <a:r>
                        <a:rPr lang="en-US" altLang="zh-CN" dirty="0"/>
                        <a:t>34</a:t>
                      </a:r>
                      <a:endParaRPr lang="zh-CN" altLang="en-US" dirty="0"/>
                    </a:p>
                  </a:txBody>
                  <a:tcPr>
                    <a:solidFill>
                      <a:srgbClr val="A3B2C1"/>
                    </a:solidFill>
                  </a:tcPr>
                </a:tc>
                <a:tc>
                  <a:txBody>
                    <a:bodyPr/>
                    <a:lstStyle/>
                    <a:p>
                      <a:pPr algn="ctr"/>
                      <a:r>
                        <a:rPr lang="en-US" altLang="zh-CN" dirty="0"/>
                        <a:t>1</a:t>
                      </a:r>
                      <a:endParaRPr lang="zh-CN" altLang="en-US" dirty="0"/>
                    </a:p>
                  </a:txBody>
                  <a:tcPr>
                    <a:solidFill>
                      <a:srgbClr val="A3B2C1"/>
                    </a:solidFill>
                  </a:tcPr>
                </a:tc>
                <a:tc>
                  <a:txBody>
                    <a:bodyPr/>
                    <a:lstStyle/>
                    <a:p>
                      <a:pPr algn="ctr"/>
                      <a:r>
                        <a:rPr lang="en-US" altLang="zh-CN" dirty="0"/>
                        <a:t>18</a:t>
                      </a:r>
                      <a:endParaRPr lang="zh-CN" altLang="en-US" dirty="0"/>
                    </a:p>
                  </a:txBody>
                  <a:tcPr>
                    <a:solidFill>
                      <a:srgbClr val="A3B2C1"/>
                    </a:solidFill>
                  </a:tcPr>
                </a:tc>
                <a:tc>
                  <a:txBody>
                    <a:bodyPr/>
                    <a:lstStyle/>
                    <a:p>
                      <a:pPr algn="ctr"/>
                      <a:r>
                        <a:rPr lang="en-US" altLang="zh-CN" dirty="0"/>
                        <a:t>5</a:t>
                      </a:r>
                      <a:endParaRPr lang="zh-CN" altLang="en-US" dirty="0"/>
                    </a:p>
                  </a:txBody>
                  <a:tcPr>
                    <a:solidFill>
                      <a:srgbClr val="A3B2C1"/>
                    </a:solidFill>
                  </a:tcPr>
                </a:tc>
                <a:tc>
                  <a:txBody>
                    <a:bodyPr/>
                    <a:lstStyle/>
                    <a:p>
                      <a:pPr algn="ctr"/>
                      <a:r>
                        <a:rPr lang="en-US" altLang="zh-CN" dirty="0"/>
                        <a:t>12</a:t>
                      </a:r>
                      <a:endParaRPr lang="zh-CN" altLang="en-US" dirty="0"/>
                    </a:p>
                  </a:txBody>
                  <a:tcPr>
                    <a:solidFill>
                      <a:srgbClr val="A3B2C1"/>
                    </a:solidFill>
                  </a:tcPr>
                </a:tc>
                <a:tc>
                  <a:txBody>
                    <a:bodyPr/>
                    <a:lstStyle/>
                    <a:p>
                      <a:pPr algn="ctr"/>
                      <a:r>
                        <a:rPr lang="en-US" altLang="zh-CN" dirty="0"/>
                        <a:t>2</a:t>
                      </a:r>
                      <a:endParaRPr lang="zh-CN" altLang="en-US" dirty="0"/>
                    </a:p>
                  </a:txBody>
                  <a:tcPr>
                    <a:solidFill>
                      <a:srgbClr val="A3B2C1"/>
                    </a:solidFill>
                  </a:tcPr>
                </a:tc>
                <a:tc>
                  <a:txBody>
                    <a:bodyPr/>
                    <a:lstStyle/>
                    <a:p>
                      <a:pPr algn="ctr"/>
                      <a:r>
                        <a:rPr lang="en-US" altLang="zh-CN" dirty="0"/>
                        <a:t>72</a:t>
                      </a:r>
                      <a:endParaRPr lang="zh-CN" altLang="en-US" dirty="0"/>
                    </a:p>
                  </a:txBody>
                  <a:tcPr>
                    <a:solidFill>
                      <a:srgbClr val="A3B2C1"/>
                    </a:solidFill>
                  </a:tcPr>
                </a:tc>
                <a:tc>
                  <a:txBody>
                    <a:bodyPr/>
                    <a:lstStyle/>
                    <a:p>
                      <a:pPr algn="ctr"/>
                      <a:r>
                        <a:rPr lang="en-US" altLang="zh-CN" dirty="0"/>
                        <a:t>53</a:t>
                      </a:r>
                      <a:endParaRPr lang="zh-CN" altLang="en-US" dirty="0"/>
                    </a:p>
                  </a:txBody>
                  <a:tcPr>
                    <a:solidFill>
                      <a:srgbClr val="A3B2C1"/>
                    </a:solidFill>
                  </a:tcPr>
                </a:tc>
                <a:tc>
                  <a:txBody>
                    <a:bodyPr/>
                    <a:lstStyle/>
                    <a:p>
                      <a:pPr algn="ctr"/>
                      <a:r>
                        <a:rPr lang="en-US" altLang="zh-CN" dirty="0"/>
                        <a:t>28</a:t>
                      </a:r>
                      <a:endParaRPr lang="zh-CN" altLang="en-US" dirty="0"/>
                    </a:p>
                  </a:txBody>
                  <a:tcPr>
                    <a:solidFill>
                      <a:srgbClr val="A3B2C1"/>
                    </a:solidFill>
                  </a:tcPr>
                </a:tc>
                <a:extLst>
                  <a:ext uri="{0D108BD9-81ED-4DB2-BD59-A6C34878D82A}">
                    <a16:rowId xmlns:a16="http://schemas.microsoft.com/office/drawing/2014/main" val="10007"/>
                  </a:ext>
                </a:extLst>
              </a:tr>
            </a:tbl>
          </a:graphicData>
        </a:graphic>
      </p:graphicFrame>
      <p:sp>
        <p:nvSpPr>
          <p:cNvPr id="5" name="圆角矩形 4"/>
          <p:cNvSpPr/>
          <p:nvPr/>
        </p:nvSpPr>
        <p:spPr bwMode="auto">
          <a:xfrm>
            <a:off x="7173186" y="2818547"/>
            <a:ext cx="723039" cy="2966720"/>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6" name="圆角矩形 5"/>
          <p:cNvSpPr/>
          <p:nvPr/>
        </p:nvSpPr>
        <p:spPr bwMode="auto">
          <a:xfrm>
            <a:off x="7896226" y="2818547"/>
            <a:ext cx="1269960" cy="2966720"/>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7" name="圆角矩形 6"/>
          <p:cNvSpPr/>
          <p:nvPr/>
        </p:nvSpPr>
        <p:spPr bwMode="auto">
          <a:xfrm>
            <a:off x="9196574" y="2818547"/>
            <a:ext cx="723039" cy="2958767"/>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 name="灯片编号占位符 2"/>
          <p:cNvSpPr>
            <a:spLocks noGrp="1"/>
          </p:cNvSpPr>
          <p:nvPr>
            <p:ph type="sldNum" sz="quarter" idx="10"/>
          </p:nvPr>
        </p:nvSpPr>
        <p:spPr/>
        <p:txBody>
          <a:bodyPr/>
          <a:lstStyle/>
          <a:p>
            <a:fld id="{02D3A351-36E5-4097-BD79-2998822781C0}" type="slidenum">
              <a:rPr lang="zh-CN" altLang="en-US" smtClean="0"/>
              <a:t>60</a:t>
            </a:fld>
            <a:endParaRPr lang="zh-CN" altLang="en-US"/>
          </a:p>
        </p:txBody>
      </p:sp>
      <p:sp>
        <p:nvSpPr>
          <p:cNvPr id="11" name="圆角矩形 10"/>
          <p:cNvSpPr/>
          <p:nvPr/>
        </p:nvSpPr>
        <p:spPr bwMode="auto">
          <a:xfrm>
            <a:off x="3619100" y="2818547"/>
            <a:ext cx="3493312" cy="2958767"/>
          </a:xfrm>
          <a:prstGeom prst="roundRect">
            <a:avLst/>
          </a:prstGeom>
          <a:ln w="28575">
            <a:solidFill>
              <a:srgbClr val="FF0000"/>
            </a:solidFill>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12" name="圆角矩形标注 11"/>
          <p:cNvSpPr/>
          <p:nvPr/>
        </p:nvSpPr>
        <p:spPr bwMode="auto">
          <a:xfrm>
            <a:off x="1739007" y="2246844"/>
            <a:ext cx="4103527" cy="408623"/>
          </a:xfrm>
          <a:prstGeom prst="wedgeRoundRectCallout">
            <a:avLst>
              <a:gd name="adj1" fmla="val 40976"/>
              <a:gd name="adj2" fmla="val 87341"/>
              <a:gd name="adj3" fmla="val 16667"/>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algn="l" fontAlgn="base">
              <a:spcBef>
                <a:spcPct val="20000"/>
              </a:spcBef>
              <a:spcAft>
                <a:spcPct val="0"/>
              </a:spcAft>
              <a:buClr>
                <a:srgbClr val="FF3300"/>
              </a:buClr>
              <a:buSzPct val="75000"/>
            </a:pPr>
            <a:r>
              <a:rPr lang="en-US" altLang="zh-CN" b="1" dirty="0">
                <a:solidFill>
                  <a:srgbClr val="FF0000"/>
                </a:solidFill>
                <a:latin typeface="Verdana" panose="020B0604030504040204" pitchFamily="34" charset="0"/>
                <a:ea typeface="Verdana" panose="020B0604030504040204" pitchFamily="34" charset="0"/>
                <a:cs typeface="Verdana" panose="020B0604030504040204" pitchFamily="34" charset="0"/>
              </a:rPr>
              <a:t>Detect bugs from six patterns</a:t>
            </a:r>
            <a:endParaRPr lang="zh-CN" altLang="en-US" b="1" dirty="0">
              <a:solidFill>
                <a:srgbClr val="FF0000"/>
              </a:solidFill>
              <a:latin typeface="Verdana" panose="020B0604030504040204" pitchFamily="34" charset="0"/>
              <a:ea typeface="楷体_GB2312" pitchFamily="49" charset="-122"/>
              <a:cs typeface="Verdana" panose="020B0604030504040204" pitchFamily="34" charset="0"/>
            </a:endParaRPr>
          </a:p>
        </p:txBody>
      </p:sp>
    </p:spTree>
    <p:extLst>
      <p:ext uri="{BB962C8B-B14F-4D97-AF65-F5344CB8AC3E}">
        <p14:creationId xmlns:p14="http://schemas.microsoft.com/office/powerpoint/2010/main" val="58415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2"/>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xit"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11" grpId="0" animBg="1"/>
      <p:bldP spid="11" grpId="1" animBg="1"/>
      <p:bldP spid="12" grpId="0" animBg="1"/>
      <p:bldP spid="12"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Summary</a:t>
            </a:r>
            <a:endParaRPr lang="zh-CN" altLang="en-US" dirty="0"/>
          </a:p>
        </p:txBody>
      </p:sp>
      <p:pic>
        <p:nvPicPr>
          <p:cNvPr id="5" name="图片 4"/>
          <p:cNvPicPr>
            <a:picLocks noChangeAspect="1"/>
          </p:cNvPicPr>
          <p:nvPr/>
        </p:nvPicPr>
        <p:blipFill>
          <a:blip r:embed="rId3"/>
          <a:stretch>
            <a:fillRect/>
          </a:stretch>
        </p:blipFill>
        <p:spPr>
          <a:xfrm>
            <a:off x="1797958" y="1176917"/>
            <a:ext cx="4256999" cy="2405699"/>
          </a:xfrm>
          <a:prstGeom prst="rect">
            <a:avLst/>
          </a:prstGeom>
        </p:spPr>
      </p:pic>
      <p:sp>
        <p:nvSpPr>
          <p:cNvPr id="12" name="文本框 11"/>
          <p:cNvSpPr txBox="1"/>
          <p:nvPr/>
        </p:nvSpPr>
        <p:spPr>
          <a:xfrm>
            <a:off x="1229711" y="6213955"/>
            <a:ext cx="9585435" cy="584775"/>
          </a:xfrm>
          <a:prstGeom prst="rect">
            <a:avLst/>
          </a:prstGeom>
          <a:noFill/>
        </p:spPr>
        <p:txBody>
          <a:bodyPr wrap="square" rtlCol="0">
            <a:spAutoFit/>
          </a:bodyPr>
          <a:lstStyle/>
          <a:p>
            <a:pPr algn="ctr"/>
            <a:r>
              <a:rPr lang="en-US" altLang="zh-CN" sz="3200" dirty="0">
                <a:solidFill>
                  <a:srgbClr val="FF0000"/>
                </a:solidFill>
              </a:rPr>
              <a:t>https://github.com/Icysandwich/cachecheck</a:t>
            </a:r>
            <a:endParaRPr lang="zh-CN" altLang="en-US" sz="3200" dirty="0">
              <a:solidFill>
                <a:srgbClr val="FF0000"/>
              </a:solidFill>
            </a:endParaRPr>
          </a:p>
        </p:txBody>
      </p:sp>
      <p:pic>
        <p:nvPicPr>
          <p:cNvPr id="3" name="图片 2"/>
          <p:cNvPicPr>
            <a:picLocks noChangeAspect="1"/>
          </p:cNvPicPr>
          <p:nvPr/>
        </p:nvPicPr>
        <p:blipFill>
          <a:blip r:embed="rId4"/>
          <a:stretch>
            <a:fillRect/>
          </a:stretch>
        </p:blipFill>
        <p:spPr>
          <a:xfrm>
            <a:off x="6172262" y="1175003"/>
            <a:ext cx="4252593" cy="2407613"/>
          </a:xfrm>
          <a:prstGeom prst="rect">
            <a:avLst/>
          </a:prstGeom>
        </p:spPr>
      </p:pic>
      <p:pic>
        <p:nvPicPr>
          <p:cNvPr id="7" name="图片 6"/>
          <p:cNvPicPr>
            <a:picLocks noChangeAspect="1"/>
          </p:cNvPicPr>
          <p:nvPr/>
        </p:nvPicPr>
        <p:blipFill>
          <a:blip r:embed="rId5"/>
          <a:stretch>
            <a:fillRect/>
          </a:stretch>
        </p:blipFill>
        <p:spPr>
          <a:xfrm>
            <a:off x="1791636" y="3691442"/>
            <a:ext cx="4263321" cy="2413687"/>
          </a:xfrm>
          <a:prstGeom prst="rect">
            <a:avLst/>
          </a:prstGeom>
        </p:spPr>
      </p:pic>
      <p:pic>
        <p:nvPicPr>
          <p:cNvPr id="9" name="图片 8"/>
          <p:cNvPicPr>
            <a:picLocks noChangeAspect="1"/>
          </p:cNvPicPr>
          <p:nvPr/>
        </p:nvPicPr>
        <p:blipFill>
          <a:blip r:embed="rId6"/>
          <a:stretch>
            <a:fillRect/>
          </a:stretch>
        </p:blipFill>
        <p:spPr>
          <a:xfrm>
            <a:off x="6172262" y="3691442"/>
            <a:ext cx="4265322" cy="2413687"/>
          </a:xfrm>
          <a:prstGeom prst="rect">
            <a:avLst/>
          </a:prstGeom>
        </p:spPr>
      </p:pic>
    </p:spTree>
    <p:extLst>
      <p:ext uri="{BB962C8B-B14F-4D97-AF65-F5344CB8AC3E}">
        <p14:creationId xmlns:p14="http://schemas.microsoft.com/office/powerpoint/2010/main" val="24065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246313" y="3407817"/>
            <a:ext cx="7772400" cy="1362075"/>
          </a:xfrm>
          <a:prstGeom prst="rect">
            <a:avLst/>
          </a:prstGeom>
        </p:spPr>
        <p:txBody>
          <a:bodyPr/>
          <a:lstStyle>
            <a:lvl1pPr algn="l" rtl="0" eaLnBrk="1" fontAlgn="base" hangingPunct="1">
              <a:spcBef>
                <a:spcPct val="0"/>
              </a:spcBef>
              <a:spcAft>
                <a:spcPct val="0"/>
              </a:spcAft>
              <a:defRPr sz="3800" b="1">
                <a:solidFill>
                  <a:srgbClr val="698ECF"/>
                </a:solidFill>
                <a:latin typeface="+mj-lt"/>
                <a:ea typeface="+mj-ea"/>
                <a:cs typeface="+mj-cs"/>
              </a:defRPr>
            </a:lvl1pPr>
            <a:lvl2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2pPr>
            <a:lvl3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3pPr>
            <a:lvl4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4pPr>
            <a:lvl5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5pPr>
            <a:lvl6pPr marL="457200" algn="l" rtl="0" eaLnBrk="1" fontAlgn="base" hangingPunct="1">
              <a:spcBef>
                <a:spcPct val="0"/>
              </a:spcBef>
              <a:spcAft>
                <a:spcPct val="0"/>
              </a:spcAft>
              <a:defRPr sz="3800" b="1">
                <a:solidFill>
                  <a:schemeClr val="accent2"/>
                </a:solidFill>
                <a:latin typeface="Verdana" pitchFamily="34" charset="0"/>
                <a:ea typeface="黑体" pitchFamily="2" charset="-122"/>
              </a:defRPr>
            </a:lvl6pPr>
            <a:lvl7pPr marL="914400" algn="l" rtl="0" eaLnBrk="1" fontAlgn="base" hangingPunct="1">
              <a:spcBef>
                <a:spcPct val="0"/>
              </a:spcBef>
              <a:spcAft>
                <a:spcPct val="0"/>
              </a:spcAft>
              <a:defRPr sz="3800" b="1">
                <a:solidFill>
                  <a:schemeClr val="accent2"/>
                </a:solidFill>
                <a:latin typeface="Verdana" pitchFamily="34" charset="0"/>
                <a:ea typeface="黑体" pitchFamily="2" charset="-122"/>
              </a:defRPr>
            </a:lvl7pPr>
            <a:lvl8pPr marL="1371600" algn="l" rtl="0" eaLnBrk="1" fontAlgn="base" hangingPunct="1">
              <a:spcBef>
                <a:spcPct val="0"/>
              </a:spcBef>
              <a:spcAft>
                <a:spcPct val="0"/>
              </a:spcAft>
              <a:defRPr sz="3800" b="1">
                <a:solidFill>
                  <a:schemeClr val="accent2"/>
                </a:solidFill>
                <a:latin typeface="Verdana" pitchFamily="34" charset="0"/>
                <a:ea typeface="黑体" pitchFamily="2" charset="-122"/>
              </a:defRPr>
            </a:lvl8pPr>
            <a:lvl9pPr marL="1828800" algn="l" rtl="0" eaLnBrk="1" fontAlgn="base" hangingPunct="1">
              <a:spcBef>
                <a:spcPct val="0"/>
              </a:spcBef>
              <a:spcAft>
                <a:spcPct val="0"/>
              </a:spcAft>
              <a:defRPr sz="3800" b="1">
                <a:solidFill>
                  <a:schemeClr val="accent2"/>
                </a:solidFill>
                <a:latin typeface="Verdana" pitchFamily="34" charset="0"/>
                <a:ea typeface="黑体" pitchFamily="2" charset="-122"/>
              </a:defRPr>
            </a:lvl9pPr>
          </a:lstStyle>
          <a:p>
            <a:pPr algn="ctr"/>
            <a:r>
              <a:rPr lang="en-US" altLang="zh-CN" sz="5400" kern="0" dirty="0"/>
              <a:t>Thank you!</a:t>
            </a:r>
            <a:endParaRPr lang="zh-CN" altLang="en-US" sz="5400" kern="0" dirty="0"/>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9856" y="1916833"/>
            <a:ext cx="2327926" cy="1350197"/>
          </a:xfrm>
          <a:prstGeom prst="rect">
            <a:avLst/>
          </a:prstGeom>
        </p:spPr>
      </p:pic>
      <p:sp>
        <p:nvSpPr>
          <p:cNvPr id="2" name="灯片编号占位符 1"/>
          <p:cNvSpPr>
            <a:spLocks noGrp="1"/>
          </p:cNvSpPr>
          <p:nvPr>
            <p:ph type="sldNum" sz="quarter" idx="10"/>
          </p:nvPr>
        </p:nvSpPr>
        <p:spPr/>
        <p:txBody>
          <a:bodyPr/>
          <a:lstStyle/>
          <a:p>
            <a:fld id="{02D3A351-36E5-4097-BD79-2998822781C0}" type="slidenum">
              <a:rPr lang="zh-CN" altLang="en-US" smtClean="0"/>
              <a:t>62</a:t>
            </a:fld>
            <a:endParaRPr lang="zh-CN" altLang="en-US"/>
          </a:p>
        </p:txBody>
      </p:sp>
    </p:spTree>
    <p:extLst>
      <p:ext uri="{BB962C8B-B14F-4D97-AF65-F5344CB8AC3E}">
        <p14:creationId xmlns:p14="http://schemas.microsoft.com/office/powerpoint/2010/main" val="2448022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Spark programming model: Action</a:t>
            </a:r>
            <a:endParaRPr lang="zh-CN" altLang="en-US" dirty="0"/>
          </a:p>
        </p:txBody>
      </p:sp>
      <p:sp>
        <p:nvSpPr>
          <p:cNvPr id="3" name="内容占位符 2"/>
          <p:cNvSpPr>
            <a:spLocks noGrp="1"/>
          </p:cNvSpPr>
          <p:nvPr>
            <p:ph idx="1"/>
          </p:nvPr>
        </p:nvSpPr>
        <p:spPr/>
        <p:txBody>
          <a:bodyPr/>
          <a:lstStyle/>
          <a:p>
            <a:r>
              <a:rPr lang="en-US" altLang="zh-CN" b="0" dirty="0"/>
              <a:t>When an RDD is used by another action, it will be computed again.</a:t>
            </a:r>
          </a:p>
        </p:txBody>
      </p:sp>
      <p:sp>
        <p:nvSpPr>
          <p:cNvPr id="2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4"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25" name="连接符: 曲线 25">
            <a:extLst>
              <a:ext uri="{FF2B5EF4-FFF2-40B4-BE49-F238E27FC236}">
                <a16:creationId xmlns:a16="http://schemas.microsoft.com/office/drawing/2014/main" id="{F60BAC4A-082A-4887-B746-60029998ED6B}"/>
              </a:ext>
            </a:extLst>
          </p:cNvPr>
          <p:cNvCxnSpPr>
            <a:cxnSpLocks/>
            <a:stCxn id="23" idx="2"/>
            <a:endCxn id="24"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29" name="组合 28"/>
          <p:cNvGrpSpPr/>
          <p:nvPr/>
        </p:nvGrpSpPr>
        <p:grpSpPr>
          <a:xfrm>
            <a:off x="7397732" y="4020995"/>
            <a:ext cx="924372" cy="659784"/>
            <a:chOff x="7839086" y="4010916"/>
            <a:chExt cx="924372" cy="659784"/>
          </a:xfrm>
        </p:grpSpPr>
        <p:sp>
          <p:nvSpPr>
            <p:cNvPr id="26" name="矩形 25">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1" name="曲线连接符 30"/>
          <p:cNvCxnSpPr>
            <a:stCxn id="24" idx="2"/>
            <a:endCxn id="27"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12" name="组合 11">
            <a:extLst>
              <a:ext uri="{FF2B5EF4-FFF2-40B4-BE49-F238E27FC236}">
                <a16:creationId xmlns:a16="http://schemas.microsoft.com/office/drawing/2014/main" id="{1D9FD982-F580-4444-8A53-8181811BA4D2}"/>
              </a:ext>
            </a:extLst>
          </p:cNvPr>
          <p:cNvGrpSpPr/>
          <p:nvPr/>
        </p:nvGrpSpPr>
        <p:grpSpPr>
          <a:xfrm>
            <a:off x="8322104" y="4020995"/>
            <a:ext cx="1003616" cy="687164"/>
            <a:chOff x="8563488" y="3991215"/>
            <a:chExt cx="1003616" cy="687164"/>
          </a:xfrm>
        </p:grpSpPr>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0FDDC9F5-D047-4521-B623-14C9675806D0}"/>
                    </a:ext>
                  </a:extLst>
                </p:cNvPr>
                <p:cNvSpPr/>
                <p:nvPr/>
              </p:nvSpPr>
              <p:spPr>
                <a:xfrm>
                  <a:off x="8784809" y="399121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13" name="椭圆 12">
                  <a:extLst>
                    <a:ext uri="{FF2B5EF4-FFF2-40B4-BE49-F238E27FC236}">
                      <a16:creationId xmlns="" xmlns:a16="http://schemas.microsoft.com/office/drawing/2014/main" xmlns:a14="http://schemas.microsoft.com/office/drawing/2010/main" id="{0FDDC9F5-D047-4521-B623-14C9675806D0}"/>
                    </a:ext>
                  </a:extLst>
                </p:cNvPr>
                <p:cNvSpPr>
                  <a:spLocks noRot="1" noChangeAspect="1" noMove="1" noResize="1" noEditPoints="1" noAdjustHandles="1" noChangeArrowheads="1" noChangeShapeType="1" noTextEdit="1"/>
                </p:cNvSpPr>
                <p:nvPr/>
              </p:nvSpPr>
              <p:spPr>
                <a:xfrm>
                  <a:off x="8784809" y="3991215"/>
                  <a:ext cx="544019" cy="415630"/>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p:sp>
          <p:nvSpPr>
            <p:cNvPr id="14" name="矩形 13">
              <a:extLst>
                <a:ext uri="{FF2B5EF4-FFF2-40B4-BE49-F238E27FC236}">
                  <a16:creationId xmlns:a16="http://schemas.microsoft.com/office/drawing/2014/main" id="{E416279D-2CC3-4761-B3FC-2B801B2EB93A}"/>
                </a:ext>
              </a:extLst>
            </p:cNvPr>
            <p:cNvSpPr/>
            <p:nvPr/>
          </p:nvSpPr>
          <p:spPr>
            <a:xfrm>
              <a:off x="8563488" y="431411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grpSp>
      <p:cxnSp>
        <p:nvCxnSpPr>
          <p:cNvPr id="15" name="曲线连接符 34">
            <a:extLst>
              <a:ext uri="{FF2B5EF4-FFF2-40B4-BE49-F238E27FC236}">
                <a16:creationId xmlns:a16="http://schemas.microsoft.com/office/drawing/2014/main" id="{41293E55-8B56-45B7-9E84-F91994654A96}"/>
              </a:ext>
            </a:extLst>
          </p:cNvPr>
          <p:cNvCxnSpPr>
            <a:endCxn id="13"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6" name="对话气泡: 圆角矩形 15">
            <a:extLst>
              <a:ext uri="{FF2B5EF4-FFF2-40B4-BE49-F238E27FC236}">
                <a16:creationId xmlns:a16="http://schemas.microsoft.com/office/drawing/2014/main" id="{3D0F0687-4BE3-4259-A295-F597770BA58C}"/>
              </a:ext>
            </a:extLst>
          </p:cNvPr>
          <p:cNvSpPr/>
          <p:nvPr/>
        </p:nvSpPr>
        <p:spPr bwMode="auto">
          <a:xfrm>
            <a:off x="9449525" y="4020995"/>
            <a:ext cx="1133556" cy="408623"/>
          </a:xfrm>
          <a:prstGeom prst="wedgeRoundRectCallout">
            <a:avLst>
              <a:gd name="adj1" fmla="val -80183"/>
              <a:gd name="adj2" fmla="val 830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Action</a:t>
            </a:r>
            <a:endParaRPr kumimoji="0" lang="zh-CN" altLang="en-US" sz="1800" b="1" i="0" u="none" strike="noStrike" cap="none" normalizeH="0" baseline="0" dirty="0">
              <a:ln>
                <a:noFill/>
              </a:ln>
              <a:solidFill>
                <a:srgbClr val="FF0000"/>
              </a:solidFill>
              <a:effectLst/>
              <a:latin typeface="Verdana" pitchFamily="34" charset="0"/>
              <a:ea typeface="楷体_GB2312" pitchFamily="49" charset="-122"/>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7</a:t>
            </a:fld>
            <a:endParaRPr lang="zh-CN" altLang="en-US"/>
          </a:p>
        </p:txBody>
      </p:sp>
      <p:sp>
        <p:nvSpPr>
          <p:cNvPr id="19" name="矩形 18">
            <a:extLst>
              <a:ext uri="{FF2B5EF4-FFF2-40B4-BE49-F238E27FC236}">
                <a16:creationId xmlns:a16="http://schemas.microsoft.com/office/drawing/2014/main" id="{18C670FC-F695-41EC-824C-03C777A99F1F}"/>
              </a:ext>
            </a:extLst>
          </p:cNvPr>
          <p:cNvSpPr/>
          <p:nvPr/>
        </p:nvSpPr>
        <p:spPr>
          <a:xfrm>
            <a:off x="1965962" y="2665662"/>
            <a:ext cx="4473629" cy="1200329"/>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chemeClr val="tx1">
                    <a:lumMod val="95000"/>
                    <a:lumOff val="5000"/>
                  </a:schemeClr>
                </a:solidFill>
                <a:cs typeface="Times New Roman" panose="02020603050405020304" pitchFamily="18" charset="0"/>
              </a:rPr>
              <a:t>  3:   </a:t>
            </a:r>
            <a:r>
              <a:rPr lang="en-US" altLang="zh-CN" dirty="0" err="1">
                <a:solidFill>
                  <a:schemeClr val="tx1">
                    <a:lumMod val="95000"/>
                    <a:lumOff val="5000"/>
                  </a:schemeClr>
                </a:solidFill>
                <a:cs typeface="Times New Roman" panose="02020603050405020304" pitchFamily="18" charset="0"/>
              </a:rPr>
              <a:t>words.count</a:t>
            </a:r>
            <a:r>
              <a:rPr lang="en-US" altLang="zh-CN" dirty="0">
                <a:solidFill>
                  <a:schemeClr val="tx1">
                    <a:lumMod val="95000"/>
                    <a:lumOff val="5000"/>
                  </a:schemeClr>
                </a:solidFill>
                <a:cs typeface="Times New Roman" panose="02020603050405020304" pitchFamily="18" charset="0"/>
              </a:rPr>
              <a:t>()</a:t>
            </a:r>
          </a:p>
          <a:p>
            <a:r>
              <a:rPr lang="en-US" altLang="zh-CN" dirty="0">
                <a:solidFill>
                  <a:schemeClr val="tx1">
                    <a:lumMod val="95000"/>
                    <a:lumOff val="5000"/>
                  </a:schemeClr>
                </a:solidFill>
                <a:cs typeface="Times New Roman" panose="02020603050405020304" pitchFamily="18" charset="0"/>
              </a:rPr>
              <a:t>  4:   </a:t>
            </a:r>
            <a:r>
              <a:rPr lang="en-US" altLang="zh-CN" dirty="0" err="1">
                <a:solidFill>
                  <a:schemeClr val="tx1">
                    <a:lumMod val="95000"/>
                    <a:lumOff val="5000"/>
                  </a:schemeClr>
                </a:solidFill>
                <a:cs typeface="Times New Roman" panose="02020603050405020304" pitchFamily="18" charset="0"/>
              </a:rPr>
              <a:t>words.</a:t>
            </a:r>
            <a:r>
              <a:rPr lang="en-US" altLang="zh-CN" b="1" dirty="0" err="1">
                <a:solidFill>
                  <a:schemeClr val="tx1">
                    <a:lumMod val="95000"/>
                    <a:lumOff val="5000"/>
                  </a:schemeClr>
                </a:solidFill>
                <a:cs typeface="Times New Roman" panose="02020603050405020304" pitchFamily="18" charset="0"/>
              </a:rPr>
              <a:t>take</a:t>
            </a:r>
            <a:r>
              <a:rPr lang="en-US" altLang="zh-CN" dirty="0">
                <a:solidFill>
                  <a:schemeClr val="tx1">
                    <a:lumMod val="95000"/>
                    <a:lumOff val="5000"/>
                  </a:schemeClr>
                </a:solidFill>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spTree>
    <p:extLst>
      <p:ext uri="{BB962C8B-B14F-4D97-AF65-F5344CB8AC3E}">
        <p14:creationId xmlns:p14="http://schemas.microsoft.com/office/powerpoint/2010/main" val="16413449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800098" y="2595076"/>
            <a:ext cx="1527686" cy="2118399"/>
            <a:chOff x="7800098" y="2595076"/>
            <a:chExt cx="1527686" cy="2118399"/>
          </a:xfrm>
        </p:grpSpPr>
        <p:sp>
          <p:nvSpPr>
            <p:cNvPr id="21" name="任意多边形 20"/>
            <p:cNvSpPr/>
            <p:nvPr/>
          </p:nvSpPr>
          <p:spPr bwMode="auto">
            <a:xfrm>
              <a:off x="8748347" y="2595076"/>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2" name="任意多边形 21"/>
            <p:cNvSpPr/>
            <p:nvPr/>
          </p:nvSpPr>
          <p:spPr bwMode="auto">
            <a:xfrm>
              <a:off x="7800098" y="2597292"/>
              <a:ext cx="579437" cy="2116183"/>
            </a:xfrm>
            <a:custGeom>
              <a:avLst/>
              <a:gdLst>
                <a:gd name="connsiteX0" fmla="*/ 39505 w 579437"/>
                <a:gd name="connsiteY0" fmla="*/ 0 h 2116183"/>
                <a:gd name="connsiteX1" fmla="*/ 30797 w 579437"/>
                <a:gd name="connsiteY1" fmla="*/ 1018903 h 2116183"/>
                <a:gd name="connsiteX2" fmla="*/ 379139 w 579437"/>
                <a:gd name="connsiteY2" fmla="*/ 1506583 h 2116183"/>
                <a:gd name="connsiteX3" fmla="*/ 553311 w 579437"/>
                <a:gd name="connsiteY3" fmla="*/ 1828800 h 2116183"/>
                <a:gd name="connsiteX4" fmla="*/ 570728 w 579437"/>
                <a:gd name="connsiteY4" fmla="*/ 2090057 h 2116183"/>
                <a:gd name="connsiteX5" fmla="*/ 570728 w 579437"/>
                <a:gd name="connsiteY5" fmla="*/ 2090057 h 2116183"/>
                <a:gd name="connsiteX6" fmla="*/ 579437 w 579437"/>
                <a:gd name="connsiteY6" fmla="*/ 2116183 h 2116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9437" h="2116183">
                  <a:moveTo>
                    <a:pt x="39505" y="0"/>
                  </a:moveTo>
                  <a:cubicBezTo>
                    <a:pt x="6848" y="383903"/>
                    <a:pt x="-25809" y="767806"/>
                    <a:pt x="30797" y="1018903"/>
                  </a:cubicBezTo>
                  <a:cubicBezTo>
                    <a:pt x="87403" y="1270000"/>
                    <a:pt x="292053" y="1371600"/>
                    <a:pt x="379139" y="1506583"/>
                  </a:cubicBezTo>
                  <a:cubicBezTo>
                    <a:pt x="466225" y="1641566"/>
                    <a:pt x="521380" y="1731554"/>
                    <a:pt x="553311" y="1828800"/>
                  </a:cubicBezTo>
                  <a:cubicBezTo>
                    <a:pt x="585242" y="1926046"/>
                    <a:pt x="570728" y="2090057"/>
                    <a:pt x="570728" y="2090057"/>
                  </a:cubicBezTo>
                  <a:lnTo>
                    <a:pt x="570728" y="2090057"/>
                  </a:lnTo>
                  <a:lnTo>
                    <a:pt x="579437" y="2116183"/>
                  </a:ln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40" name="直接连接符 39"/>
            <p:cNvCxnSpPr/>
            <p:nvPr/>
          </p:nvCxnSpPr>
          <p:spPr bwMode="auto">
            <a:xfrm>
              <a:off x="7836432" y="261026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bwMode="auto">
            <a:xfrm>
              <a:off x="8377278" y="4703352"/>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2" name="标题 1"/>
          <p:cNvSpPr>
            <a:spLocks noGrp="1"/>
          </p:cNvSpPr>
          <p:nvPr>
            <p:ph type="title"/>
          </p:nvPr>
        </p:nvSpPr>
        <p:spPr/>
        <p:txBody>
          <a:bodyPr/>
          <a:lstStyle/>
          <a:p>
            <a:r>
              <a:rPr lang="en-US" altLang="zh-CN" dirty="0"/>
              <a:t>Spark programming model: Action</a:t>
            </a:r>
            <a:endParaRPr lang="zh-CN" altLang="en-US" dirty="0"/>
          </a:p>
        </p:txBody>
      </p:sp>
      <p:sp>
        <p:nvSpPr>
          <p:cNvPr id="3" name="内容占位符 2"/>
          <p:cNvSpPr>
            <a:spLocks noGrp="1"/>
          </p:cNvSpPr>
          <p:nvPr>
            <p:ph idx="1"/>
          </p:nvPr>
        </p:nvSpPr>
        <p:spPr/>
        <p:txBody>
          <a:bodyPr/>
          <a:lstStyle/>
          <a:p>
            <a:r>
              <a:rPr lang="en-US" altLang="zh-CN" b="0" dirty="0"/>
              <a:t>When an RDD is used by another action, it will be computed again.</a:t>
            </a:r>
            <a:endParaRPr lang="zh-CN" altLang="en-US" b="0" dirty="0"/>
          </a:p>
        </p:txBody>
      </p:sp>
      <p:sp>
        <p:nvSpPr>
          <p:cNvPr id="23"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24"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grpSp>
        <p:nvGrpSpPr>
          <p:cNvPr id="29" name="组合 28"/>
          <p:cNvGrpSpPr/>
          <p:nvPr/>
        </p:nvGrpSpPr>
        <p:grpSpPr>
          <a:xfrm>
            <a:off x="7397732" y="4020995"/>
            <a:ext cx="924372" cy="659784"/>
            <a:chOff x="7839086" y="4010916"/>
            <a:chExt cx="924372" cy="659784"/>
          </a:xfrm>
        </p:grpSpPr>
        <p:sp>
          <p:nvSpPr>
            <p:cNvPr id="26" name="矩形 25">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27" name="椭圆 26">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prstDash val="lgDash"/>
                </a:ln>
              </p:spPr>
              <p:txBody>
                <a:bodyPr/>
                <a:lstStyle/>
                <a:p>
                  <a:r>
                    <a:rPr lang="zh-CN" altLang="en-US">
                      <a:noFill/>
                    </a:rPr>
                    <a:t> </a:t>
                  </a:r>
                </a:p>
              </p:txBody>
            </p:sp>
          </mc:Fallback>
        </mc:AlternateContent>
      </p:grpSp>
      <p:cxnSp>
        <p:nvCxnSpPr>
          <p:cNvPr id="31" name="曲线连接符 30"/>
          <p:cNvCxnSpPr>
            <a:stCxn id="24" idx="2"/>
            <a:endCxn id="27"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grpSp>
        <p:nvGrpSpPr>
          <p:cNvPr id="34" name="组合 33"/>
          <p:cNvGrpSpPr/>
          <p:nvPr/>
        </p:nvGrpSpPr>
        <p:grpSpPr>
          <a:xfrm>
            <a:off x="8322104" y="4020995"/>
            <a:ext cx="1003616" cy="687164"/>
            <a:chOff x="8563488" y="3991215"/>
            <a:chExt cx="1003616" cy="687164"/>
          </a:xfrm>
        </p:grpSpPr>
        <mc:AlternateContent xmlns:mc="http://schemas.openxmlformats.org/markup-compatibility/2006" xmlns:a14="http://schemas.microsoft.com/office/drawing/2010/main">
          <mc:Choice Requires="a14">
            <p:sp>
              <p:nvSpPr>
                <p:cNvPr id="32" name="椭圆 31">
                  <a:extLst>
                    <a:ext uri="{FF2B5EF4-FFF2-40B4-BE49-F238E27FC236}">
                      <a16:creationId xmlns:a16="http://schemas.microsoft.com/office/drawing/2014/main" id="{1B89059A-13E6-45F8-B952-9F8AC280D2D6}"/>
                    </a:ext>
                  </a:extLst>
                </p:cNvPr>
                <p:cNvSpPr/>
                <p:nvPr/>
              </p:nvSpPr>
              <p:spPr>
                <a:xfrm>
                  <a:off x="8784809" y="3991215"/>
                  <a:ext cx="544019" cy="415630"/>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2</m:t>
                            </m:r>
                          </m:sub>
                        </m:sSub>
                      </m:oMath>
                    </m:oMathPara>
                  </a14:m>
                  <a:endParaRPr lang="zh-CN" altLang="en-US" i="1" dirty="0">
                    <a:solidFill>
                      <a:schemeClr val="tx1"/>
                    </a:solidFill>
                  </a:endParaRPr>
                </a:p>
              </p:txBody>
            </p:sp>
          </mc:Choice>
          <mc:Fallback xmlns="">
            <p:sp>
              <p:nvSpPr>
                <p:cNvPr id="32" name="椭圆 31">
                  <a:extLst>
                    <a:ext uri="{FF2B5EF4-FFF2-40B4-BE49-F238E27FC236}">
                      <a16:creationId xmlns="" xmlns:a16="http://schemas.microsoft.com/office/drawing/2014/main" xmlns:a14="http://schemas.microsoft.com/office/drawing/2010/main" id="{1B89059A-13E6-45F8-B952-9F8AC280D2D6}"/>
                    </a:ext>
                  </a:extLst>
                </p:cNvPr>
                <p:cNvSpPr>
                  <a:spLocks noRot="1" noChangeAspect="1" noMove="1" noResize="1" noEditPoints="1" noAdjustHandles="1" noChangeArrowheads="1" noChangeShapeType="1" noTextEdit="1"/>
                </p:cNvSpPr>
                <p:nvPr/>
              </p:nvSpPr>
              <p:spPr>
                <a:xfrm>
                  <a:off x="8784809" y="3991215"/>
                  <a:ext cx="544019" cy="415630"/>
                </a:xfrm>
                <a:prstGeom prst="ellipse">
                  <a:avLst/>
                </a:prstGeom>
                <a:blipFill rotWithShape="0">
                  <a:blip r:embed="rId4"/>
                  <a:stretch>
                    <a:fillRect/>
                  </a:stretch>
                </a:blipFill>
                <a:ln w="19050">
                  <a:solidFill>
                    <a:schemeClr val="tx1"/>
                  </a:solidFill>
                </a:ln>
              </p:spPr>
              <p:txBody>
                <a:bodyPr/>
                <a:lstStyle/>
                <a:p>
                  <a:r>
                    <a:rPr lang="zh-CN" altLang="en-US">
                      <a:noFill/>
                    </a:rPr>
                    <a:t> </a:t>
                  </a:r>
                </a:p>
              </p:txBody>
            </p:sp>
          </mc:Fallback>
        </mc:AlternateContent>
        <p:sp>
          <p:nvSpPr>
            <p:cNvPr id="33" name="矩形 32">
              <a:extLst>
                <a:ext uri="{FF2B5EF4-FFF2-40B4-BE49-F238E27FC236}">
                  <a16:creationId xmlns:a16="http://schemas.microsoft.com/office/drawing/2014/main" id="{CFF630A8-3DDF-43C8-8EAE-5A5C3C474C1F}"/>
                </a:ext>
              </a:extLst>
            </p:cNvPr>
            <p:cNvSpPr/>
            <p:nvPr/>
          </p:nvSpPr>
          <p:spPr>
            <a:xfrm>
              <a:off x="8563488" y="4314117"/>
              <a:ext cx="1003616" cy="3642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take(10)</a:t>
              </a:r>
              <a:endParaRPr lang="zh-CN" altLang="en-US" i="1" dirty="0">
                <a:solidFill>
                  <a:schemeClr val="tx1"/>
                </a:solidFill>
                <a:cs typeface="Times New Roman" panose="02020603050405020304" pitchFamily="18" charset="0"/>
              </a:endParaRPr>
            </a:p>
          </p:txBody>
        </p:sp>
      </p:grpSp>
      <p:cxnSp>
        <p:nvCxnSpPr>
          <p:cNvPr id="35" name="曲线连接符 34"/>
          <p:cNvCxnSpPr>
            <a:stCxn id="24" idx="2"/>
            <a:endCxn id="32" idx="0"/>
          </p:cNvCxnSpPr>
          <p:nvPr/>
        </p:nvCxnSpPr>
        <p:spPr bwMode="auto">
          <a:xfrm rot="16200000" flipH="1">
            <a:off x="8372188" y="3577748"/>
            <a:ext cx="358954" cy="527540"/>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连接符: 曲线 25">
            <a:extLst>
              <a:ext uri="{FF2B5EF4-FFF2-40B4-BE49-F238E27FC236}">
                <a16:creationId xmlns:a16="http://schemas.microsoft.com/office/drawing/2014/main" id="{F60BAC4A-082A-4887-B746-60029998ED6B}"/>
              </a:ext>
            </a:extLst>
          </p:cNvPr>
          <p:cNvCxnSpPr>
            <a:cxnSpLocks/>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9558D560-06BE-4261-B440-0B1317431285}"/>
              </a:ext>
            </a:extLst>
          </p:cNvPr>
          <p:cNvSpPr/>
          <p:nvPr/>
        </p:nvSpPr>
        <p:spPr>
          <a:xfrm>
            <a:off x="1965962" y="2665662"/>
            <a:ext cx="4473629" cy="1200329"/>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solidFill>
                  <a:schemeClr val="tx1">
                    <a:lumMod val="95000"/>
                    <a:lumOff val="5000"/>
                  </a:schemeClr>
                </a:solidFill>
                <a:cs typeface="Times New Roman" panose="02020603050405020304" pitchFamily="18" charset="0"/>
              </a:rPr>
              <a:t>  3:   </a:t>
            </a:r>
            <a:r>
              <a:rPr lang="en-US" altLang="zh-CN" dirty="0" err="1">
                <a:solidFill>
                  <a:schemeClr val="tx1">
                    <a:lumMod val="95000"/>
                    <a:lumOff val="5000"/>
                  </a:schemeClr>
                </a:solidFill>
                <a:cs typeface="Times New Roman" panose="02020603050405020304" pitchFamily="18" charset="0"/>
              </a:rPr>
              <a:t>words.count</a:t>
            </a:r>
            <a:r>
              <a:rPr lang="en-US" altLang="zh-CN" dirty="0">
                <a:solidFill>
                  <a:schemeClr val="tx1">
                    <a:lumMod val="95000"/>
                    <a:lumOff val="5000"/>
                  </a:schemeClr>
                </a:solidFill>
                <a:cs typeface="Times New Roman" panose="02020603050405020304" pitchFamily="18" charset="0"/>
              </a:rPr>
              <a:t>()</a:t>
            </a:r>
          </a:p>
          <a:p>
            <a:r>
              <a:rPr lang="en-US" altLang="zh-CN" dirty="0">
                <a:solidFill>
                  <a:schemeClr val="tx1">
                    <a:lumMod val="95000"/>
                    <a:lumOff val="5000"/>
                  </a:schemeClr>
                </a:solidFill>
                <a:cs typeface="Times New Roman" panose="02020603050405020304" pitchFamily="18" charset="0"/>
              </a:rPr>
              <a:t>  4:   </a:t>
            </a:r>
            <a:r>
              <a:rPr lang="en-US" altLang="zh-CN" dirty="0" err="1">
                <a:solidFill>
                  <a:schemeClr val="tx1">
                    <a:lumMod val="95000"/>
                    <a:lumOff val="5000"/>
                  </a:schemeClr>
                </a:solidFill>
                <a:cs typeface="Times New Roman" panose="02020603050405020304" pitchFamily="18" charset="0"/>
              </a:rPr>
              <a:t>words.</a:t>
            </a:r>
            <a:r>
              <a:rPr lang="en-US" altLang="zh-CN" b="1" dirty="0" err="1">
                <a:solidFill>
                  <a:schemeClr val="tx1">
                    <a:lumMod val="95000"/>
                    <a:lumOff val="5000"/>
                  </a:schemeClr>
                </a:solidFill>
                <a:cs typeface="Times New Roman" panose="02020603050405020304" pitchFamily="18" charset="0"/>
              </a:rPr>
              <a:t>take</a:t>
            </a:r>
            <a:r>
              <a:rPr lang="en-US" altLang="zh-CN" dirty="0">
                <a:solidFill>
                  <a:schemeClr val="tx1">
                    <a:lumMod val="95000"/>
                    <a:lumOff val="5000"/>
                  </a:schemeClr>
                </a:solidFill>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sp>
        <p:nvSpPr>
          <p:cNvPr id="36" name="圆角矩形 35"/>
          <p:cNvSpPr/>
          <p:nvPr/>
        </p:nvSpPr>
        <p:spPr bwMode="auto">
          <a:xfrm>
            <a:off x="7760011" y="2546086"/>
            <a:ext cx="1063901" cy="1200329"/>
          </a:xfrm>
          <a:prstGeom prst="roundRect">
            <a:avLst/>
          </a:prstGeom>
          <a:noFill/>
          <a:ln w="28575">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37" name="对话气泡: 圆角矩形 36">
            <a:extLst>
              <a:ext uri="{FF2B5EF4-FFF2-40B4-BE49-F238E27FC236}">
                <a16:creationId xmlns:a16="http://schemas.microsoft.com/office/drawing/2014/main" id="{F6EA687A-B389-4B61-A110-C9A1F371DB4F}"/>
              </a:ext>
            </a:extLst>
          </p:cNvPr>
          <p:cNvSpPr/>
          <p:nvPr/>
        </p:nvSpPr>
        <p:spPr bwMode="auto">
          <a:xfrm>
            <a:off x="9027178" y="3338288"/>
            <a:ext cx="1061702" cy="408623"/>
          </a:xfrm>
          <a:prstGeom prst="wedgeRoundRectCallout">
            <a:avLst>
              <a:gd name="adj1" fmla="val -66236"/>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2</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
        <p:nvSpPr>
          <p:cNvPr id="5" name="灯片编号占位符 4"/>
          <p:cNvSpPr>
            <a:spLocks noGrp="1"/>
          </p:cNvSpPr>
          <p:nvPr>
            <p:ph type="sldNum" sz="quarter" idx="10"/>
          </p:nvPr>
        </p:nvSpPr>
        <p:spPr/>
        <p:txBody>
          <a:bodyPr/>
          <a:lstStyle/>
          <a:p>
            <a:fld id="{02D3A351-36E5-4097-BD79-2998822781C0}" type="slidenum">
              <a:rPr lang="zh-CN" altLang="en-US" smtClean="0"/>
              <a:t>8</a:t>
            </a:fld>
            <a:endParaRPr lang="zh-CN" altLang="en-US"/>
          </a:p>
        </p:txBody>
      </p:sp>
      <p:sp>
        <p:nvSpPr>
          <p:cNvPr id="30" name="对话气泡: 圆角矩形 36">
            <a:extLst>
              <a:ext uri="{FF2B5EF4-FFF2-40B4-BE49-F238E27FC236}">
                <a16:creationId xmlns:a16="http://schemas.microsoft.com/office/drawing/2014/main" id="{F6EA687A-B389-4B61-A110-C9A1F371DB4F}"/>
              </a:ext>
            </a:extLst>
          </p:cNvPr>
          <p:cNvSpPr/>
          <p:nvPr/>
        </p:nvSpPr>
        <p:spPr bwMode="auto">
          <a:xfrm>
            <a:off x="9027178" y="2485538"/>
            <a:ext cx="1976732" cy="408623"/>
          </a:xfrm>
          <a:prstGeom prst="wedgeRoundRectCallout">
            <a:avLst>
              <a:gd name="adj1" fmla="val -58912"/>
              <a:gd name="adj2" fmla="val 27420"/>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Recomputed</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spTree>
    <p:extLst>
      <p:ext uri="{BB962C8B-B14F-4D97-AF65-F5344CB8AC3E}">
        <p14:creationId xmlns:p14="http://schemas.microsoft.com/office/powerpoint/2010/main" val="69456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hidden"/>
                                      </p:to>
                                    </p:set>
                                  </p:childTnLst>
                                </p:cTn>
                              </p:par>
                              <p:par>
                                <p:cTn id="11" presetID="1" presetClass="entr" presetSubtype="0" fill="hold" grpId="1"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Cache mechanism in Spark</a:t>
            </a:r>
            <a:endParaRPr lang="zh-CN" altLang="en-US" dirty="0"/>
          </a:p>
        </p:txBody>
      </p:sp>
      <p:sp>
        <p:nvSpPr>
          <p:cNvPr id="3" name="内容占位符 2"/>
          <p:cNvSpPr>
            <a:spLocks noGrp="1"/>
          </p:cNvSpPr>
          <p:nvPr>
            <p:ph idx="1"/>
          </p:nvPr>
        </p:nvSpPr>
        <p:spPr/>
        <p:txBody>
          <a:bodyPr/>
          <a:lstStyle/>
          <a:p>
            <a:r>
              <a:rPr lang="en-US" altLang="zh-CN" b="0" dirty="0"/>
              <a:t>Spark provides cache APIs (</a:t>
            </a:r>
            <a:r>
              <a:rPr lang="en-US" altLang="zh-CN" dirty="0"/>
              <a:t>persist</a:t>
            </a:r>
            <a:r>
              <a:rPr lang="en-US" altLang="zh-CN" b="0" dirty="0"/>
              <a:t>) to persist an RDD in memory.</a:t>
            </a:r>
          </a:p>
        </p:txBody>
      </p:sp>
      <p:sp>
        <p:nvSpPr>
          <p:cNvPr id="5" name="矩形: 圆角 21">
            <a:extLst>
              <a:ext uri="{FF2B5EF4-FFF2-40B4-BE49-F238E27FC236}">
                <a16:creationId xmlns:a16="http://schemas.microsoft.com/office/drawing/2014/main" id="{6DB032EB-30BA-48D3-A807-ED9AEEF7F2C2}"/>
              </a:ext>
            </a:extLst>
          </p:cNvPr>
          <p:cNvSpPr/>
          <p:nvPr/>
        </p:nvSpPr>
        <p:spPr>
          <a:xfrm>
            <a:off x="7839086" y="2665662"/>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data</a:t>
            </a:r>
          </a:p>
        </p:txBody>
      </p:sp>
      <p:sp>
        <p:nvSpPr>
          <p:cNvPr id="6" name="矩形: 圆角 23">
            <a:extLst>
              <a:ext uri="{FF2B5EF4-FFF2-40B4-BE49-F238E27FC236}">
                <a16:creationId xmlns:a16="http://schemas.microsoft.com/office/drawing/2014/main" id="{1EBBA5A1-5177-479F-B3D9-C1A12E7E1BDE}"/>
              </a:ext>
            </a:extLst>
          </p:cNvPr>
          <p:cNvSpPr/>
          <p:nvPr/>
        </p:nvSpPr>
        <p:spPr>
          <a:xfrm>
            <a:off x="7839087" y="3338289"/>
            <a:ext cx="897615" cy="323752"/>
          </a:xfrm>
          <a:prstGeom prst="round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rPr>
              <a:t>words</a:t>
            </a:r>
          </a:p>
        </p:txBody>
      </p:sp>
      <p:cxnSp>
        <p:nvCxnSpPr>
          <p:cNvPr id="7" name="连接符: 曲线 25">
            <a:extLst>
              <a:ext uri="{FF2B5EF4-FFF2-40B4-BE49-F238E27FC236}">
                <a16:creationId xmlns:a16="http://schemas.microsoft.com/office/drawing/2014/main" id="{F60BAC4A-082A-4887-B746-60029998ED6B}"/>
              </a:ext>
            </a:extLst>
          </p:cNvPr>
          <p:cNvCxnSpPr>
            <a:cxnSpLocks/>
            <a:stCxn id="5" idx="2"/>
            <a:endCxn id="6" idx="0"/>
          </p:cNvCxnSpPr>
          <p:nvPr/>
        </p:nvCxnSpPr>
        <p:spPr>
          <a:xfrm rot="16200000" flipH="1">
            <a:off x="8113457" y="3163850"/>
            <a:ext cx="348875" cy="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nvGrpSpPr>
          <p:cNvPr id="8" name="组合 7"/>
          <p:cNvGrpSpPr/>
          <p:nvPr/>
        </p:nvGrpSpPr>
        <p:grpSpPr>
          <a:xfrm>
            <a:off x="7397732" y="4020995"/>
            <a:ext cx="924372" cy="659784"/>
            <a:chOff x="7839086" y="4010916"/>
            <a:chExt cx="924372" cy="659784"/>
          </a:xfrm>
        </p:grpSpPr>
        <p:sp>
          <p:nvSpPr>
            <p:cNvPr id="9" name="矩形 8">
              <a:extLst>
                <a:ext uri="{FF2B5EF4-FFF2-40B4-BE49-F238E27FC236}">
                  <a16:creationId xmlns:a16="http://schemas.microsoft.com/office/drawing/2014/main" id="{0E76D48E-2854-4390-97BB-5D4224E9A974}"/>
                </a:ext>
              </a:extLst>
            </p:cNvPr>
            <p:cNvSpPr/>
            <p:nvPr/>
          </p:nvSpPr>
          <p:spPr>
            <a:xfrm>
              <a:off x="7839086" y="4346948"/>
              <a:ext cx="924372" cy="323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i="1" dirty="0">
                  <a:solidFill>
                    <a:schemeClr val="tx1"/>
                  </a:solidFill>
                  <a:cs typeface="Times New Roman" panose="02020603050405020304" pitchFamily="18" charset="0"/>
                </a:rPr>
                <a:t>count()</a:t>
              </a:r>
              <a:endParaRPr lang="zh-CN" altLang="en-US" i="1"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椭圆 9">
                  <a:extLst>
                    <a:ext uri="{FF2B5EF4-FFF2-40B4-BE49-F238E27FC236}">
                      <a16:creationId xmlns:a16="http://schemas.microsoft.com/office/drawing/2014/main" id="{CAFF5CDF-51BF-43C1-8785-0693D12CEE0A}"/>
                    </a:ext>
                  </a:extLst>
                </p:cNvPr>
                <p:cNvSpPr/>
                <p:nvPr/>
              </p:nvSpPr>
              <p:spPr>
                <a:xfrm>
                  <a:off x="8015883" y="4010916"/>
                  <a:ext cx="544019" cy="411713"/>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𝐴</m:t>
                            </m:r>
                          </m:e>
                          <m:sub>
                            <m:r>
                              <a:rPr lang="en-US" altLang="zh-CN" i="1">
                                <a:solidFill>
                                  <a:schemeClr val="tx1"/>
                                </a:solidFill>
                                <a:latin typeface="Cambria Math" panose="02040503050406030204" pitchFamily="18" charset="0"/>
                              </a:rPr>
                              <m:t>1</m:t>
                            </m:r>
                          </m:sub>
                        </m:sSub>
                      </m:oMath>
                    </m:oMathPara>
                  </a14:m>
                  <a:endParaRPr lang="zh-CN" altLang="en-US" i="1" dirty="0">
                    <a:solidFill>
                      <a:schemeClr val="tx1"/>
                    </a:solidFill>
                  </a:endParaRPr>
                </a:p>
              </p:txBody>
            </p:sp>
          </mc:Choice>
          <mc:Fallback xmlns="">
            <p:sp>
              <p:nvSpPr>
                <p:cNvPr id="10" name="椭圆 9">
                  <a:extLst>
                    <a:ext uri="{FF2B5EF4-FFF2-40B4-BE49-F238E27FC236}">
                      <a16:creationId xmlns="" xmlns:a16="http://schemas.microsoft.com/office/drawing/2014/main" xmlns:a14="http://schemas.microsoft.com/office/drawing/2010/main" id="{CAFF5CDF-51BF-43C1-8785-0693D12CEE0A}"/>
                    </a:ext>
                  </a:extLst>
                </p:cNvPr>
                <p:cNvSpPr>
                  <a:spLocks noRot="1" noChangeAspect="1" noMove="1" noResize="1" noEditPoints="1" noAdjustHandles="1" noChangeArrowheads="1" noChangeShapeType="1" noTextEdit="1"/>
                </p:cNvSpPr>
                <p:nvPr/>
              </p:nvSpPr>
              <p:spPr>
                <a:xfrm>
                  <a:off x="8015883" y="4010916"/>
                  <a:ext cx="544019" cy="411713"/>
                </a:xfrm>
                <a:prstGeom prst="ellipse">
                  <a:avLst/>
                </a:prstGeom>
                <a:blipFill rotWithShape="0">
                  <a:blip r:embed="rId3"/>
                  <a:stretch>
                    <a:fillRect/>
                  </a:stretch>
                </a:blipFill>
                <a:ln w="19050">
                  <a:solidFill>
                    <a:schemeClr val="tx1"/>
                  </a:solidFill>
                </a:ln>
              </p:spPr>
              <p:txBody>
                <a:bodyPr/>
                <a:lstStyle/>
                <a:p>
                  <a:r>
                    <a:rPr lang="zh-CN" altLang="en-US">
                      <a:noFill/>
                    </a:rPr>
                    <a:t> </a:t>
                  </a:r>
                </a:p>
              </p:txBody>
            </p:sp>
          </mc:Fallback>
        </mc:AlternateContent>
      </p:grpSp>
      <p:cxnSp>
        <p:nvCxnSpPr>
          <p:cNvPr id="11" name="曲线连接符 10"/>
          <p:cNvCxnSpPr>
            <a:stCxn id="6" idx="2"/>
            <a:endCxn id="10" idx="0"/>
          </p:cNvCxnSpPr>
          <p:nvPr/>
        </p:nvCxnSpPr>
        <p:spPr bwMode="auto">
          <a:xfrm rot="5400000">
            <a:off x="7887740" y="3620840"/>
            <a:ext cx="358954" cy="441356"/>
          </a:xfrm>
          <a:prstGeom prst="curvedConnector3">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28" name="矩形 27">
            <a:extLst>
              <a:ext uri="{FF2B5EF4-FFF2-40B4-BE49-F238E27FC236}">
                <a16:creationId xmlns:a16="http://schemas.microsoft.com/office/drawing/2014/main" id="{9558D560-06BE-4261-B440-0B1317431285}"/>
              </a:ext>
            </a:extLst>
          </p:cNvPr>
          <p:cNvSpPr/>
          <p:nvPr/>
        </p:nvSpPr>
        <p:spPr>
          <a:xfrm>
            <a:off x="1965962" y="2665662"/>
            <a:ext cx="4473629" cy="1477328"/>
          </a:xfrm>
          <a:prstGeom prst="rect">
            <a:avLst/>
          </a:prstGeom>
        </p:spPr>
        <p:txBody>
          <a:bodyPr wrap="square">
            <a:spAutoFit/>
          </a:bodyPr>
          <a:lstStyle/>
          <a:p>
            <a:r>
              <a:rPr lang="en-US" altLang="zh-CN" dirty="0">
                <a:cs typeface="Arial" panose="020B0604020202020204" pitchFamily="34" charset="0"/>
              </a:rPr>
              <a:t>  1:</a:t>
            </a:r>
            <a:r>
              <a:rPr lang="zh-CN" altLang="en-US" dirty="0">
                <a:cs typeface="Arial" panose="020B0604020202020204" pitchFamily="34" charset="0"/>
              </a:rPr>
              <a:t>   </a:t>
            </a:r>
            <a:r>
              <a:rPr lang="en-US" altLang="zh-CN" dirty="0" err="1">
                <a:cs typeface="Arial" panose="020B0604020202020204" pitchFamily="34" charset="0"/>
              </a:rPr>
              <a:t>val</a:t>
            </a:r>
            <a:r>
              <a:rPr lang="en-US" altLang="zh-CN" dirty="0">
                <a:cs typeface="Arial" panose="020B0604020202020204" pitchFamily="34" charset="0"/>
              </a:rPr>
              <a:t> data = </a:t>
            </a:r>
            <a:r>
              <a:rPr lang="en-US" altLang="zh-CN" dirty="0" err="1">
                <a:cs typeface="Arial" panose="020B0604020202020204" pitchFamily="34" charset="0"/>
              </a:rPr>
              <a:t>sc.textFile</a:t>
            </a:r>
            <a:r>
              <a:rPr lang="en-US" altLang="zh-CN" dirty="0">
                <a:cs typeface="Arial" panose="020B0604020202020204" pitchFamily="34" charset="0"/>
              </a:rPr>
              <a:t>(“</a:t>
            </a:r>
            <a:r>
              <a:rPr lang="en-US" altLang="zh-CN" dirty="0" err="1">
                <a:cs typeface="Arial" panose="020B0604020202020204" pitchFamily="34" charset="0"/>
              </a:rPr>
              <a:t>hdfs</a:t>
            </a:r>
            <a:r>
              <a:rPr lang="en-US" altLang="zh-CN" dirty="0">
                <a:cs typeface="Arial" panose="020B0604020202020204" pitchFamily="34" charset="0"/>
              </a:rPr>
              <a:t>://…”)</a:t>
            </a:r>
          </a:p>
          <a:p>
            <a:r>
              <a:rPr lang="en-US" altLang="zh-CN" dirty="0">
                <a:cs typeface="Arial" panose="020B0604020202020204" pitchFamily="34" charset="0"/>
              </a:rPr>
              <a:t>  2:</a:t>
            </a:r>
            <a:r>
              <a:rPr lang="zh-CN" altLang="en-US" dirty="0">
                <a:cs typeface="Arial" panose="020B0604020202020204" pitchFamily="34" charset="0"/>
              </a:rPr>
              <a:t>   </a:t>
            </a:r>
            <a:r>
              <a:rPr lang="en-US" altLang="zh-CN" dirty="0" err="1">
                <a:cs typeface="Times New Roman" panose="02020603050405020304" pitchFamily="18" charset="0"/>
              </a:rPr>
              <a:t>val</a:t>
            </a:r>
            <a:r>
              <a:rPr lang="en-US" altLang="zh-CN" dirty="0">
                <a:cs typeface="Times New Roman" panose="02020603050405020304" pitchFamily="18" charset="0"/>
              </a:rPr>
              <a:t> words = </a:t>
            </a:r>
            <a:r>
              <a:rPr lang="en-US" altLang="zh-CN" dirty="0" err="1">
                <a:cs typeface="Times New Roman" panose="02020603050405020304" pitchFamily="18" charset="0"/>
              </a:rPr>
              <a:t>data.flatMap</a:t>
            </a:r>
            <a:r>
              <a:rPr lang="en-US" altLang="zh-CN" dirty="0">
                <a:cs typeface="Times New Roman" panose="02020603050405020304" pitchFamily="18" charset="0"/>
              </a:rPr>
              <a:t>(x=&gt;</a:t>
            </a:r>
            <a:r>
              <a:rPr lang="en-US" altLang="zh-CN" dirty="0" err="1">
                <a:cs typeface="Times New Roman" panose="02020603050405020304" pitchFamily="18" charset="0"/>
              </a:rPr>
              <a:t>x.split</a:t>
            </a:r>
            <a:r>
              <a:rPr lang="en-US" altLang="zh-CN" dirty="0">
                <a:cs typeface="Times New Roman" panose="02020603050405020304" pitchFamily="18" charset="0"/>
              </a:rPr>
              <a:t>(“ ”))</a:t>
            </a:r>
          </a:p>
          <a:p>
            <a:r>
              <a:rPr lang="en-US" altLang="zh-CN" dirty="0">
                <a:cs typeface="Times New Roman" panose="02020603050405020304" pitchFamily="18" charset="0"/>
              </a:rPr>
              <a:t> </a:t>
            </a:r>
            <a:r>
              <a:rPr lang="en-US" altLang="zh-CN" dirty="0">
                <a:solidFill>
                  <a:srgbClr val="FF0000"/>
                </a:solidFill>
                <a:cs typeface="Times New Roman" panose="02020603050405020304" pitchFamily="18" charset="0"/>
              </a:rPr>
              <a:t> 3:   </a:t>
            </a:r>
            <a:r>
              <a:rPr lang="en-US" altLang="zh-CN" dirty="0" err="1">
                <a:solidFill>
                  <a:srgbClr val="FF0000"/>
                </a:solidFill>
                <a:cs typeface="Times New Roman" panose="02020603050405020304" pitchFamily="18" charset="0"/>
              </a:rPr>
              <a:t>words.</a:t>
            </a:r>
            <a:r>
              <a:rPr lang="en-US" altLang="zh-CN" b="1" dirty="0" err="1">
                <a:solidFill>
                  <a:srgbClr val="FF0000"/>
                </a:solidFill>
                <a:cs typeface="Times New Roman" panose="02020603050405020304" pitchFamily="18" charset="0"/>
              </a:rPr>
              <a:t>persist</a:t>
            </a:r>
            <a:r>
              <a:rPr lang="en-US" altLang="zh-CN" dirty="0">
                <a:solidFill>
                  <a:srgbClr val="FF0000"/>
                </a:solidFill>
                <a:cs typeface="Times New Roman" panose="02020603050405020304" pitchFamily="18" charset="0"/>
              </a:rPr>
              <a:t>()</a:t>
            </a:r>
          </a:p>
          <a:p>
            <a:r>
              <a:rPr lang="en-US" altLang="zh-CN" dirty="0">
                <a:solidFill>
                  <a:schemeClr val="tx1">
                    <a:lumMod val="95000"/>
                    <a:lumOff val="5000"/>
                  </a:schemeClr>
                </a:solidFill>
                <a:cs typeface="Times New Roman" panose="02020603050405020304" pitchFamily="18" charset="0"/>
              </a:rPr>
              <a:t>  4:   </a:t>
            </a:r>
            <a:r>
              <a:rPr lang="en-US" altLang="zh-CN" dirty="0" err="1">
                <a:solidFill>
                  <a:schemeClr val="tx1">
                    <a:lumMod val="95000"/>
                    <a:lumOff val="5000"/>
                  </a:schemeClr>
                </a:solidFill>
                <a:cs typeface="Times New Roman" panose="02020603050405020304" pitchFamily="18" charset="0"/>
              </a:rPr>
              <a:t>words.count</a:t>
            </a:r>
            <a:r>
              <a:rPr lang="en-US" altLang="zh-CN" dirty="0">
                <a:solidFill>
                  <a:schemeClr val="tx1">
                    <a:lumMod val="95000"/>
                    <a:lumOff val="5000"/>
                  </a:schemeClr>
                </a:solidFill>
                <a:cs typeface="Times New Roman" panose="02020603050405020304" pitchFamily="18" charset="0"/>
              </a:rPr>
              <a:t>()</a:t>
            </a:r>
          </a:p>
          <a:p>
            <a:r>
              <a:rPr lang="en-US" altLang="zh-CN" dirty="0">
                <a:solidFill>
                  <a:schemeClr val="tx1">
                    <a:lumMod val="95000"/>
                    <a:lumOff val="5000"/>
                  </a:schemeClr>
                </a:solidFill>
                <a:cs typeface="Times New Roman" panose="02020603050405020304" pitchFamily="18" charset="0"/>
              </a:rPr>
              <a:t>  5:   </a:t>
            </a:r>
            <a:r>
              <a:rPr lang="en-US" altLang="zh-CN" dirty="0" err="1">
                <a:solidFill>
                  <a:schemeClr val="tx1">
                    <a:lumMod val="95000"/>
                    <a:lumOff val="5000"/>
                  </a:schemeClr>
                </a:solidFill>
                <a:cs typeface="Times New Roman" panose="02020603050405020304" pitchFamily="18" charset="0"/>
              </a:rPr>
              <a:t>words.take</a:t>
            </a:r>
            <a:r>
              <a:rPr lang="en-US" altLang="zh-CN" dirty="0">
                <a:solidFill>
                  <a:schemeClr val="tx1">
                    <a:lumMod val="95000"/>
                    <a:lumOff val="5000"/>
                  </a:schemeClr>
                </a:solidFill>
                <a:cs typeface="Times New Roman" panose="02020603050405020304" pitchFamily="18" charset="0"/>
              </a:rPr>
              <a:t>(10)</a:t>
            </a:r>
            <a:endParaRPr lang="en-US" altLang="zh-CN" dirty="0">
              <a:solidFill>
                <a:schemeClr val="bg1">
                  <a:lumMod val="85000"/>
                </a:schemeClr>
              </a:solidFill>
              <a:cs typeface="Times New Roman" panose="02020603050405020304" pitchFamily="18" charset="0"/>
            </a:endParaRPr>
          </a:p>
        </p:txBody>
      </p:sp>
      <p:sp>
        <p:nvSpPr>
          <p:cNvPr id="43" name="对话气泡: 圆角矩形 42">
            <a:extLst>
              <a:ext uri="{FF2B5EF4-FFF2-40B4-BE49-F238E27FC236}">
                <a16:creationId xmlns:a16="http://schemas.microsoft.com/office/drawing/2014/main" id="{C91578A1-F656-4E83-890D-A5CA7BC069EB}"/>
              </a:ext>
            </a:extLst>
          </p:cNvPr>
          <p:cNvSpPr/>
          <p:nvPr/>
        </p:nvSpPr>
        <p:spPr bwMode="auto">
          <a:xfrm>
            <a:off x="6672852" y="2992763"/>
            <a:ext cx="1061702" cy="408623"/>
          </a:xfrm>
          <a:prstGeom prst="wedgeRoundRectCallout">
            <a:avLst>
              <a:gd name="adj1" fmla="val 52559"/>
              <a:gd name="adj2" fmla="val 102012"/>
              <a:gd name="adj3" fmla="val 16667"/>
            </a:avLst>
          </a:prstGeom>
          <a:ln w="28575">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R="0" algn="l" defTabSz="914400" rtl="0" eaLnBrk="1" fontAlgn="base" latinLnBrk="0" hangingPunct="1">
              <a:lnSpc>
                <a:spcPct val="100000"/>
              </a:lnSpc>
              <a:spcBef>
                <a:spcPct val="20000"/>
              </a:spcBef>
              <a:spcAft>
                <a:spcPct val="0"/>
              </a:spcAft>
              <a:buClr>
                <a:srgbClr val="FF3300"/>
              </a:buClr>
              <a:buSzPct val="75000"/>
              <a:tabLst/>
            </a:pPr>
            <a:r>
              <a:rPr kumimoji="0" lang="en-US" altLang="zh-CN" sz="1800" b="1" i="0" u="none" strike="noStrike" cap="none" normalizeH="0" baseline="0" dirty="0">
                <a:ln>
                  <a:noFill/>
                </a:ln>
                <a:solidFill>
                  <a:srgbClr val="FF0000"/>
                </a:solidFill>
                <a:effectLst/>
                <a:latin typeface="Verdana" pitchFamily="34" charset="0"/>
                <a:ea typeface="楷体_GB2312" pitchFamily="49" charset="-122"/>
              </a:rPr>
              <a:t>Job </a:t>
            </a:r>
            <a:r>
              <a:rPr kumimoji="0" lang="en-US" altLang="zh-CN" sz="1800" b="1" i="1" u="none" strike="noStrike" cap="none" normalizeH="0" baseline="0" dirty="0">
                <a:ln>
                  <a:noFill/>
                </a:ln>
                <a:solidFill>
                  <a:srgbClr val="FF0000"/>
                </a:solidFill>
                <a:effectLst/>
                <a:latin typeface="Verdana" pitchFamily="34" charset="0"/>
                <a:ea typeface="楷体_GB2312" pitchFamily="49" charset="-122"/>
              </a:rPr>
              <a:t>A</a:t>
            </a:r>
            <a:r>
              <a:rPr kumimoji="0" lang="en-US" altLang="zh-CN" sz="1800" b="1" u="none" strike="noStrike" cap="none" normalizeH="0" baseline="-25000" dirty="0">
                <a:ln>
                  <a:noFill/>
                </a:ln>
                <a:solidFill>
                  <a:srgbClr val="FF0000"/>
                </a:solidFill>
                <a:effectLst/>
                <a:latin typeface="Verdana" pitchFamily="34" charset="0"/>
                <a:ea typeface="楷体_GB2312" pitchFamily="49" charset="-122"/>
              </a:rPr>
              <a:t>1</a:t>
            </a:r>
            <a:endParaRPr kumimoji="0" lang="zh-CN" altLang="en-US" sz="1800" b="1" u="none" strike="noStrike" cap="none" normalizeH="0" baseline="-25000" dirty="0">
              <a:ln>
                <a:noFill/>
              </a:ln>
              <a:solidFill>
                <a:srgbClr val="FF0000"/>
              </a:solidFill>
              <a:effectLst/>
              <a:latin typeface="Verdana" pitchFamily="34" charset="0"/>
              <a:ea typeface="楷体_GB2312" pitchFamily="49" charset="-122"/>
            </a:endParaRPr>
          </a:p>
        </p:txBody>
      </p:sp>
      <p:grpSp>
        <p:nvGrpSpPr>
          <p:cNvPr id="24" name="组合 23"/>
          <p:cNvGrpSpPr/>
          <p:nvPr/>
        </p:nvGrpSpPr>
        <p:grpSpPr>
          <a:xfrm>
            <a:off x="7322717" y="2599100"/>
            <a:ext cx="1444644" cy="2091205"/>
            <a:chOff x="7322717" y="2599100"/>
            <a:chExt cx="1444644" cy="2091205"/>
          </a:xfrm>
        </p:grpSpPr>
        <p:sp>
          <p:nvSpPr>
            <p:cNvPr id="25" name="任意多边形 24"/>
            <p:cNvSpPr/>
            <p:nvPr/>
          </p:nvSpPr>
          <p:spPr bwMode="auto">
            <a:xfrm>
              <a:off x="8271253" y="2599100"/>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sp>
          <p:nvSpPr>
            <p:cNvPr id="26" name="任意多边形 25"/>
            <p:cNvSpPr/>
            <p:nvPr/>
          </p:nvSpPr>
          <p:spPr bwMode="auto">
            <a:xfrm>
              <a:off x="7322717" y="2600248"/>
              <a:ext cx="496108" cy="2090057"/>
            </a:xfrm>
            <a:custGeom>
              <a:avLst/>
              <a:gdLst>
                <a:gd name="connsiteX0" fmla="*/ 486053 w 496108"/>
                <a:gd name="connsiteY0" fmla="*/ 0 h 2090057"/>
                <a:gd name="connsiteX1" fmla="*/ 486053 w 496108"/>
                <a:gd name="connsiteY1" fmla="*/ 1097280 h 2090057"/>
                <a:gd name="connsiteX2" fmla="*/ 381550 w 496108"/>
                <a:gd name="connsiteY2" fmla="*/ 1393371 h 2090057"/>
                <a:gd name="connsiteX3" fmla="*/ 146419 w 496108"/>
                <a:gd name="connsiteY3" fmla="*/ 1611086 h 2090057"/>
                <a:gd name="connsiteX4" fmla="*/ 15790 w 496108"/>
                <a:gd name="connsiteY4" fmla="*/ 1933303 h 2090057"/>
                <a:gd name="connsiteX5" fmla="*/ 7082 w 496108"/>
                <a:gd name="connsiteY5" fmla="*/ 2090057 h 2090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108" h="2090057">
                  <a:moveTo>
                    <a:pt x="486053" y="0"/>
                  </a:moveTo>
                  <a:cubicBezTo>
                    <a:pt x="494761" y="432526"/>
                    <a:pt x="503470" y="865052"/>
                    <a:pt x="486053" y="1097280"/>
                  </a:cubicBezTo>
                  <a:cubicBezTo>
                    <a:pt x="468636" y="1329509"/>
                    <a:pt x="438156" y="1307737"/>
                    <a:pt x="381550" y="1393371"/>
                  </a:cubicBezTo>
                  <a:cubicBezTo>
                    <a:pt x="324944" y="1479005"/>
                    <a:pt x="207379" y="1521097"/>
                    <a:pt x="146419" y="1611086"/>
                  </a:cubicBezTo>
                  <a:cubicBezTo>
                    <a:pt x="85459" y="1701075"/>
                    <a:pt x="39013" y="1853475"/>
                    <a:pt x="15790" y="1933303"/>
                  </a:cubicBezTo>
                  <a:cubicBezTo>
                    <a:pt x="-7433" y="2013131"/>
                    <a:pt x="-176" y="2051594"/>
                    <a:pt x="7082" y="2090057"/>
                  </a:cubicBezTo>
                </a:path>
              </a:pathLst>
            </a:custGeom>
            <a:noFill/>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a:ln>
                  <a:noFill/>
                </a:ln>
                <a:solidFill>
                  <a:schemeClr val="accent2"/>
                </a:solidFill>
                <a:effectLst/>
                <a:latin typeface="Verdana" pitchFamily="34" charset="0"/>
                <a:ea typeface="楷体_GB2312" pitchFamily="49" charset="-122"/>
              </a:endParaRPr>
            </a:p>
          </p:txBody>
        </p:sp>
        <p:cxnSp>
          <p:nvCxnSpPr>
            <p:cNvPr id="27" name="直接连接符 26"/>
            <p:cNvCxnSpPr/>
            <p:nvPr/>
          </p:nvCxnSpPr>
          <p:spPr bwMode="auto">
            <a:xfrm>
              <a:off x="7805211" y="2612407"/>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bwMode="auto">
            <a:xfrm>
              <a:off x="7334843" y="4677615"/>
              <a:ext cx="941173" cy="44"/>
            </a:xfrm>
            <a:prstGeom prst="line">
              <a:avLst/>
            </a:prstGeom>
            <a:ln w="28575">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7" name="六边形 16">
            <a:extLst>
              <a:ext uri="{FF2B5EF4-FFF2-40B4-BE49-F238E27FC236}">
                <a16:creationId xmlns:a16="http://schemas.microsoft.com/office/drawing/2014/main" id="{CD35E26F-FAAE-4DF7-A19F-B2A10D8AB4A9}"/>
              </a:ext>
            </a:extLst>
          </p:cNvPr>
          <p:cNvSpPr/>
          <p:nvPr/>
        </p:nvSpPr>
        <p:spPr>
          <a:xfrm>
            <a:off x="7689753" y="3218787"/>
            <a:ext cx="283999" cy="239002"/>
          </a:xfrm>
          <a:prstGeom prst="hexagon">
            <a:avLst/>
          </a:prstGeom>
          <a:solidFill>
            <a:srgbClr val="92D05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dirty="0">
                <a:solidFill>
                  <a:schemeClr val="tx1"/>
                </a:solidFill>
              </a:rPr>
              <a:t>P</a:t>
            </a:r>
            <a:endParaRPr lang="zh-CN" altLang="en-US" dirty="0">
              <a:solidFill>
                <a:schemeClr val="tx1"/>
              </a:solidFill>
            </a:endParaRPr>
          </a:p>
        </p:txBody>
      </p:sp>
      <p:sp>
        <p:nvSpPr>
          <p:cNvPr id="4" name="灯片编号占位符 3"/>
          <p:cNvSpPr>
            <a:spLocks noGrp="1"/>
          </p:cNvSpPr>
          <p:nvPr>
            <p:ph type="sldNum" sz="quarter" idx="10"/>
          </p:nvPr>
        </p:nvSpPr>
        <p:spPr/>
        <p:txBody>
          <a:bodyPr/>
          <a:lstStyle/>
          <a:p>
            <a:fld id="{02D3A351-36E5-4097-BD79-2998822781C0}" type="slidenum">
              <a:rPr lang="zh-CN" altLang="en-US" smtClean="0"/>
              <a:t>9</a:t>
            </a:fld>
            <a:endParaRPr lang="zh-CN" altLang="en-US"/>
          </a:p>
        </p:txBody>
      </p:sp>
    </p:spTree>
    <p:extLst>
      <p:ext uri="{BB962C8B-B14F-4D97-AF65-F5344CB8AC3E}">
        <p14:creationId xmlns:p14="http://schemas.microsoft.com/office/powerpoint/2010/main" val="349362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cademic-blu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40" tIns="45720" rIns="91440" bIns="45720" numCol="1" rtlCol="0" anchor="t" anchorCtr="0" compatLnSpc="1">
        <a:prstTxWarp prst="textNoShape">
          <a:avLst/>
        </a:prstTxWarp>
        <a:spAutoFit/>
      </a:bodyPr>
      <a:lstStyle>
        <a:defPPr algn="l" fontAlgn="base">
          <a:spcBef>
            <a:spcPct val="20000"/>
          </a:spcBef>
          <a:spcAft>
            <a:spcPct val="0"/>
          </a:spcAft>
          <a:buClr>
            <a:srgbClr val="FF3300"/>
          </a:buClr>
          <a:buSzPct val="75000"/>
          <a:defRPr b="1" dirty="0" smtClean="0">
            <a:solidFill>
              <a:schemeClr val="bg1"/>
            </a:solidFill>
            <a:latin typeface="Verdana" pitchFamily="34" charset="0"/>
            <a:ea typeface="楷体_GB2312" pitchFamily="49" charset="-122"/>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defRPr kumimoji="0" lang="en-US" sz="1800" b="1" i="0" u="none" strike="noStrike" cap="none" normalizeH="0" baseline="0" smtClean="0">
            <a:ln>
              <a:noFill/>
            </a:ln>
            <a:solidFill>
              <a:schemeClr val="accent2"/>
            </a:solidFill>
            <a:effectLst/>
            <a:latin typeface="Verdana"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cademic-blue" id="{A52BBB86-BF8C-4F4C-95E0-035706077301}" vid="{648644BA-4EA6-487F-87C9-D9B1B5602DB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academic-blue</Template>
  <TotalTime>6166</TotalTime>
  <Words>7148</Words>
  <Application>Microsoft Office PowerPoint</Application>
  <PresentationFormat>宽屏</PresentationFormat>
  <Paragraphs>1446</Paragraphs>
  <Slides>62</Slides>
  <Notes>62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Arial</vt:lpstr>
      <vt:lpstr>Calibri</vt:lpstr>
      <vt:lpstr>Cambria Math</vt:lpstr>
      <vt:lpstr>Franklin Gothic Medium</vt:lpstr>
      <vt:lpstr>Times New Roman</vt:lpstr>
      <vt:lpstr>Trebuchet MS</vt:lpstr>
      <vt:lpstr>Verdana</vt:lpstr>
      <vt:lpstr>Wingdings</vt:lpstr>
      <vt:lpstr>academic-blue</vt:lpstr>
      <vt:lpstr>Detecting Cache-Related Bugs in Spark Applications</vt:lpstr>
      <vt:lpstr>Spark is a popular big data processing system</vt:lpstr>
      <vt:lpstr>Spark programming model: RDD</vt:lpstr>
      <vt:lpstr>Spark programming model: Transformation</vt:lpstr>
      <vt:lpstr>Spark programming model: Action</vt:lpstr>
      <vt:lpstr>Spark programming model: Action</vt:lpstr>
      <vt:lpstr>Spark programming model: Action</vt:lpstr>
      <vt:lpstr>Spark programming model: Action</vt:lpstr>
      <vt:lpstr>Cache mechanism in Spark</vt:lpstr>
      <vt:lpstr>Cache mechanism in Spark</vt:lpstr>
      <vt:lpstr>Bug Pattern 1: Missing persist</vt:lpstr>
      <vt:lpstr>Bug Pattern 2: Unnecessary persist</vt:lpstr>
      <vt:lpstr>Bug Pattern 3: Missing unpersist</vt:lpstr>
      <vt:lpstr>Bug Pattern 3: Missing unpersist</vt:lpstr>
      <vt:lpstr>Bug Pattern 3: Missing unpersist</vt:lpstr>
      <vt:lpstr>Bug Pattern 3: Missing unpersist</vt:lpstr>
      <vt:lpstr>Bug Pattern 4: Premature unpersist</vt:lpstr>
      <vt:lpstr>Bug Pattern 4: Premature unpersist</vt:lpstr>
      <vt:lpstr>Bug Pattern 4: Premature unpersist</vt:lpstr>
      <vt:lpstr>Bug Pattern 4: Premature unpersist</vt:lpstr>
      <vt:lpstr>Bug Pattern 4: Premature unpersist</vt:lpstr>
      <vt:lpstr>Bug Pattern 4: Premature unpersist</vt:lpstr>
      <vt:lpstr>Bug Pattern 4: Premature unpersist</vt:lpstr>
      <vt:lpstr>Bug Pattern 5: Lagging persist</vt:lpstr>
      <vt:lpstr>Bug Pattern 5: Lagging persist</vt:lpstr>
      <vt:lpstr>Bug Pattern 5: Lagging persist</vt:lpstr>
      <vt:lpstr>Bug Pattern 5: Lagging persist</vt:lpstr>
      <vt:lpstr>Bug Pattern 6: Lagging unpersist</vt:lpstr>
      <vt:lpstr>Bug Pattern 6: Lagging unpersist</vt:lpstr>
      <vt:lpstr>Cache-related bugs</vt:lpstr>
      <vt:lpstr>CacheCheck Overview</vt:lpstr>
      <vt:lpstr>Execution trace</vt:lpstr>
      <vt:lpstr>Execution trace</vt:lpstr>
      <vt:lpstr>Execution trace</vt:lpstr>
      <vt:lpstr>Execution trace</vt:lpstr>
      <vt:lpstr>Execution trace</vt:lpstr>
      <vt:lpstr>Execution trace</vt:lpstr>
      <vt:lpstr>Execution trace</vt:lpstr>
      <vt:lpstr>Execution trace</vt:lpstr>
      <vt:lpstr>Generate complete lineage graph</vt:lpstr>
      <vt:lpstr>Generate whole lineage graph</vt:lpstr>
      <vt:lpstr>Identify should-be-persisted RDDs</vt:lpstr>
      <vt:lpstr>Identify persist locations</vt:lpstr>
      <vt:lpstr>Identify persist locations</vt:lpstr>
      <vt:lpstr>Identify persist locations</vt:lpstr>
      <vt:lpstr>Identify unpersist locations</vt:lpstr>
      <vt:lpstr>Identify unpersist locations</vt:lpstr>
      <vt:lpstr>Identify unpersist locations</vt:lpstr>
      <vt:lpstr>Bug detection</vt:lpstr>
      <vt:lpstr>Bug detection</vt:lpstr>
      <vt:lpstr>Bug detection</vt:lpstr>
      <vt:lpstr>Evaluation</vt:lpstr>
      <vt:lpstr>Known bug benchmark</vt:lpstr>
      <vt:lpstr>Performance impact</vt:lpstr>
      <vt:lpstr>Performance impact</vt:lpstr>
      <vt:lpstr>Performance impact</vt:lpstr>
      <vt:lpstr>Performance impact</vt:lpstr>
      <vt:lpstr>Known bug detection</vt:lpstr>
      <vt:lpstr>New bug detection</vt:lpstr>
      <vt:lpstr>New bug detection</vt:lpstr>
      <vt:lpstr>Summary</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Detecting Cache-Related Bugs in Spark Applications</dc:title>
  <dc:creator>lxwdm@jianglan.com</dc:creator>
  <cp:lastModifiedBy>Dou Wensheng</cp:lastModifiedBy>
  <cp:revision>767</cp:revision>
  <dcterms:created xsi:type="dcterms:W3CDTF">2020-07-02T17:29:58Z</dcterms:created>
  <dcterms:modified xsi:type="dcterms:W3CDTF">2020-09-04T08:28:37Z</dcterms:modified>
</cp:coreProperties>
</file>