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RqsMgpY16ReGVwCenZsE4w&amp;r=0&amp;pid=OfficeInsert" ContentType="image/png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508" r:id="rId2"/>
    <p:sldId id="577" r:id="rId3"/>
    <p:sldId id="550" r:id="rId4"/>
    <p:sldId id="551" r:id="rId5"/>
    <p:sldId id="582" r:id="rId6"/>
    <p:sldId id="584" r:id="rId7"/>
    <p:sldId id="591" r:id="rId8"/>
    <p:sldId id="554" r:id="rId9"/>
    <p:sldId id="511" r:id="rId10"/>
    <p:sldId id="520" r:id="rId11"/>
    <p:sldId id="522" r:id="rId12"/>
    <p:sldId id="555" r:id="rId13"/>
    <p:sldId id="588" r:id="rId14"/>
    <p:sldId id="541" r:id="rId15"/>
    <p:sldId id="521" r:id="rId16"/>
    <p:sldId id="583" r:id="rId17"/>
    <p:sldId id="515" r:id="rId18"/>
    <p:sldId id="516" r:id="rId19"/>
    <p:sldId id="526" r:id="rId20"/>
    <p:sldId id="527" r:id="rId21"/>
    <p:sldId id="517" r:id="rId22"/>
    <p:sldId id="590" r:id="rId23"/>
    <p:sldId id="592" r:id="rId24"/>
    <p:sldId id="586" r:id="rId25"/>
    <p:sldId id="564" r:id="rId26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 Wensheng" initials="DW" lastIdx="17" clrIdx="0">
    <p:extLst>
      <p:ext uri="{19B8F6BF-5375-455C-9EA6-DF929625EA0E}">
        <p15:presenceInfo xmlns:p15="http://schemas.microsoft.com/office/powerpoint/2012/main" userId="72ea243022e55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DDDDDD"/>
    <a:srgbClr val="6F9500"/>
    <a:srgbClr val="FF9933"/>
    <a:srgbClr val="65D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424" autoAdjust="0"/>
  </p:normalViewPr>
  <p:slideViewPr>
    <p:cSldViewPr showGuides="1">
      <p:cViewPr varScale="1">
        <p:scale>
          <a:sx n="71" d="100"/>
          <a:sy n="71" d="100"/>
        </p:scale>
        <p:origin x="582" y="60"/>
      </p:cViewPr>
      <p:guideLst>
        <p:guide orient="horz" pos="2832"/>
        <p:guide pos="3840"/>
      </p:guideLst>
    </p:cSldViewPr>
  </p:slideViewPr>
  <p:outlineViewPr>
    <p:cViewPr>
      <p:scale>
        <a:sx n="33" d="100"/>
        <a:sy n="33" d="100"/>
      </p:scale>
      <p:origin x="0" y="-162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 patterns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022-42D2-A206-01CDA63D05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022-42D2-A206-01CDA63D05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022-42D2-A206-01CDA63D05A1}"/>
              </c:ext>
            </c:extLst>
          </c:dPt>
          <c:dLbls>
            <c:dLbl>
              <c:idx val="0"/>
              <c:layout>
                <c:manualLayout>
                  <c:x val="-0.24836197817510988"/>
                  <c:y val="-0.1366181689224332"/>
                </c:manualLayout>
              </c:layout>
              <c:tx>
                <c:rich>
                  <a:bodyPr/>
                  <a:lstStyle/>
                  <a:p>
                    <a:fld id="{D49A0DE0-18F9-487E-8DDF-2286C1168D71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022-42D2-A206-01CDA63D05A1}"/>
                </c:ext>
                <c:ext xmlns:c15="http://schemas.microsoft.com/office/drawing/2012/chart" uri="{CE6537A1-D6FC-4f65-9D91-7224C49458BB}">
                  <c15:layout>
                    <c:manualLayout>
                      <c:w val="0.36425515945095815"/>
                      <c:h val="0.2864966395644560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C8A7007-E9AB-4E2D-8BE2-E58489F6E908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022-42D2-A206-01CDA63D05A1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zh-CN" baseline="0" dirty="0"/>
                      <a:t>
</a:t>
                    </a:r>
                    <a:fld id="{D725FCB8-085F-4861-B252-FE860C267ACC}" type="PERCENTAGE">
                      <a:rPr lang="en-US" altLang="zh-CN" baseline="0"/>
                      <a:pPr/>
                      <a:t>[百分比]</a:t>
                    </a:fld>
                    <a:endParaRPr lang="en-US" altLang="zh-CN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022-42D2-A206-01CDA63D05A1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atomicity violation</c:v>
                </c:pt>
                <c:pt idx="1">
                  <c:v>order violation</c:v>
                </c:pt>
                <c:pt idx="2">
                  <c:v>starvation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</c:v>
                </c:pt>
                <c:pt idx="1">
                  <c:v>17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022-42D2-A206-01CDA63D05A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370814339325409"/>
          <c:y val="0.23447179313989222"/>
          <c:w val="0.28894061413764632"/>
          <c:h val="0.440683245111152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7E4-4C29-AE36-290E77E2DF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7E4-4C29-AE36-290E77E2DF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7E4-4C29-AE36-290E77E2DF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7E4-4C29-AE36-290E77E2DF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7E4-4C29-AE36-290E77E2DF6B}"/>
              </c:ext>
            </c:extLst>
          </c:dPt>
          <c:dLbls>
            <c:dLbl>
              <c:idx val="0"/>
              <c:layout>
                <c:manualLayout>
                  <c:x val="-0.11002801986039006"/>
                  <c:y val="0.15771099901574803"/>
                </c:manualLayout>
              </c:layout>
              <c:tx>
                <c:rich>
                  <a:bodyPr/>
                  <a:lstStyle/>
                  <a:p>
                    <a:fld id="{6A44B8D7-23A2-4573-9A39-A100BEBC3032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7E4-4C29-AE36-290E77E2DF6B}"/>
                </c:ext>
                <c:ext xmlns:c15="http://schemas.microsoft.com/office/drawing/2012/chart" uri="{CE6537A1-D6FC-4f65-9D91-7224C49458BB}">
                  <c15:layout>
                    <c:manualLayout>
                      <c:w val="6.8728585241725662E-2"/>
                      <c:h val="0.1930782480314960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2.3017608470479916E-3"/>
                  <c:y val="-0.18287081692913384"/>
                </c:manualLayout>
              </c:layout>
              <c:tx>
                <c:rich>
                  <a:bodyPr/>
                  <a:lstStyle/>
                  <a:p>
                    <a:fld id="{DC2CEB51-6656-42F5-858E-FFE1C15B0DB0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7E4-4C29-AE36-290E77E2DF6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0.10442033234164293"/>
                  <c:y val="-4.2845841535433069E-2"/>
                </c:manualLayout>
              </c:layout>
              <c:tx>
                <c:rich>
                  <a:bodyPr/>
                  <a:lstStyle/>
                  <a:p>
                    <a:fld id="{D24B2247-562C-4992-9F28-51CFF798337C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7E4-4C29-AE36-290E77E2DF6B}"/>
                </c:ext>
                <c:ext xmlns:c15="http://schemas.microsoft.com/office/drawing/2012/chart" uri="{CE6537A1-D6FC-4f65-9D91-7224C49458BB}">
                  <c15:layout>
                    <c:manualLayout>
                      <c:w val="9.4184157179454858E-2"/>
                      <c:h val="0.1930782480314960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9.7225789146019495E-2"/>
                  <c:y val="9.2643823818897575E-2"/>
                </c:manualLayout>
              </c:layout>
              <c:tx>
                <c:rich>
                  <a:bodyPr/>
                  <a:lstStyle/>
                  <a:p>
                    <a:fld id="{9EABE5FF-2FCE-44B3-AB87-BC4CACB9625C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7E4-4C29-AE36-290E77E2DF6B}"/>
                </c:ext>
                <c:ext xmlns:c15="http://schemas.microsoft.com/office/drawing/2012/chart" uri="{CE6537A1-D6FC-4f65-9D91-7224C49458BB}">
                  <c15:layout>
                    <c:manualLayout>
                      <c:w val="9.4443784928541191E-2"/>
                      <c:h val="0.1930782480314960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9.2416876075552129E-2"/>
                  <c:y val="0.12128678641732284"/>
                </c:manualLayout>
              </c:layout>
              <c:tx>
                <c:rich>
                  <a:bodyPr/>
                  <a:lstStyle/>
                  <a:p>
                    <a:fld id="{2BB68B4D-0174-4DF2-8654-B93251FA24D2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7E4-4C29-AE36-290E77E2DF6B}"/>
                </c:ext>
                <c:ext xmlns:c15="http://schemas.microsoft.com/office/drawing/2012/chart" uri="{CE6537A1-D6FC-4f65-9D91-7224C49458BB}">
                  <c15:layout>
                    <c:manualLayout>
                      <c:w val="0.1233012506536004"/>
                      <c:h val="0.19307824803149604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Crash/Exceptions</c:v>
                </c:pt>
                <c:pt idx="1">
                  <c:v>Incorrect states</c:v>
                </c:pt>
                <c:pt idx="2">
                  <c:v>Wrong outputs</c:v>
                </c:pt>
                <c:pt idx="3">
                  <c:v>Hangs/no response</c:v>
                </c:pt>
                <c:pt idx="4">
                  <c:v>Operation failures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</c:v>
                </c:pt>
                <c:pt idx="1">
                  <c:v>19</c:v>
                </c:pt>
                <c:pt idx="2">
                  <c:v>6</c:v>
                </c:pt>
                <c:pt idx="3">
                  <c:v>4</c:v>
                </c:pt>
                <c:pt idx="4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17E4-4C29-AE36-290E77E2DF6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247741057341937"/>
          <c:y val="0.16260250591704428"/>
          <c:w val="0.28302886353729895"/>
          <c:h val="0.5856177678105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0">
          <a:solidFill>
            <a:schemeClr val="tx1"/>
          </a:solidFill>
        </a:defRPr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#错误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2AD-42FF-A903-F486C37E7F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2AD-42FF-A903-F486C37E7F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2AD-42FF-A903-F486C37E7F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cene3d>
                <a:camera prst="isometricTopDown" fov="0">
                  <a:rot lat="0" lon="0" rev="0"/>
                </a:camera>
                <a:lightRig rig="balanced" dir="t">
                  <a:rot lat="0" lon="0" rev="13800000"/>
                </a:lightRig>
              </a:scene3d>
              <a:sp3d extrusionH="12700" prstMaterial="plastic">
                <a:bevelT w="38100" h="25400" prst="softRound"/>
                <a:contourClr>
                  <a:scrgbClr r="0" g="0" b="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2AD-42FF-A903-F486C37E7F45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0EB982FB-E023-4581-82B5-B5B25D0A7ACC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2AD-42FF-A903-F486C37E7F4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18E15CF-5831-44CE-8B74-40805909A5F5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2AD-42FF-A903-F486C37E7F4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D8490D1-038E-4B60-8A42-0C7D9811AF28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2AD-42FF-A903-F486C37E7F4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4A1E036-3224-4DEE-88E9-BF1F0D4CA996}" type="PERCENTAGE">
                      <a:rPr lang="en-US" altLang="zh-CN" baseline="0" smtClean="0"/>
                      <a:pPr/>
                      <a:t>[百分比]</a:t>
                    </a:fld>
                    <a:endParaRPr lang="zh-CN" alt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2AD-42FF-A903-F486C37E7F45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shared variable</c:v>
                </c:pt>
                <c:pt idx="1">
                  <c:v>database</c:v>
                </c:pt>
                <c:pt idx="2">
                  <c:v>file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15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2AD-42FF-A903-F486C37E7F4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160934353498897"/>
          <c:y val="0.2530419947506562"/>
          <c:w val="0.33843995164876661"/>
          <c:h val="0.475955755530558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6B6988-A505-4143-88C7-FFEC8047E7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4832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AD86DF-EA76-47A4-A358-5E541B6E16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2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>
                <a:latin typeface="Linux Libertine" panose="02000503000000000000"/>
                <a:ea typeface="+mn-ea"/>
                <a:cs typeface="Times New Roman" panose="02020603050405020304" pitchFamily="18" charset="0"/>
              </a:rPr>
              <a:t>Finding 6. </a:t>
            </a:r>
            <a:r>
              <a:rPr lang="en-US" altLang="zh-CN" dirty="0">
                <a:latin typeface="Linux Libertine" panose="02000503000000000000"/>
                <a:ea typeface="Calibri" panose="020F0502020204030204" pitchFamily="34" charset="0"/>
                <a:cs typeface="Times New Roman" panose="02020603050405020304" pitchFamily="18" charset="0"/>
              </a:rPr>
              <a:t>API usage misunderstanding is the main reason of concurrency bugs. The misunderstanding includes order misassumption, atomic misassumption, and functionality/parameter misusage.</a:t>
            </a:r>
            <a:endParaRPr lang="zh-CN" altLang="zh-CN" dirty="0">
              <a:latin typeface="Linux Libertine" panose="0200050300000000000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>
                <a:latin typeface="Linux Libertine" panose="02000503000000000000"/>
                <a:ea typeface="Calibri" panose="020F0502020204030204" pitchFamily="34" charset="0"/>
                <a:cs typeface="Times New Roman" panose="02020603050405020304" pitchFamily="18" charset="0"/>
              </a:rPr>
              <a:t>Implication. </a:t>
            </a:r>
            <a:r>
              <a:rPr lang="en-US" altLang="zh-CN" dirty="0">
                <a:latin typeface="Linux Libertine" panose="02000503000000000000"/>
                <a:ea typeface="Calibri" panose="020F0502020204030204" pitchFamily="34" charset="0"/>
                <a:cs typeface="Times New Roman" panose="02020603050405020304" pitchFamily="18" charset="0"/>
              </a:rPr>
              <a:t>About the API document/specifications, the library may provide good specifications about the happen-before relation of in their event protocol, the atomicity of an API, beside the general method signature and corresponding description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D86DF-EA76-47A4-A358-5E541B6E1698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89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Trebuchet MS (正文)"/>
                <a:ea typeface="+mn-ea"/>
                <a:cs typeface="Times New Roman" panose="02020603050405020304" pitchFamily="18" charset="0"/>
              </a:rPr>
              <a:t>Most concurrency bugs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D86DF-EA76-47A4-A358-5E541B6E1698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93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31"/>
          <p:cNvGrpSpPr>
            <a:grpSpLocks/>
          </p:cNvGrpSpPr>
          <p:nvPr/>
        </p:nvGrpSpPr>
        <p:grpSpPr bwMode="auto">
          <a:xfrm>
            <a:off x="304800" y="2889251"/>
            <a:ext cx="11480800" cy="201613"/>
            <a:chOff x="144" y="1680"/>
            <a:chExt cx="5424" cy="144"/>
          </a:xfrm>
        </p:grpSpPr>
        <p:sp>
          <p:nvSpPr>
            <p:cNvPr id="5" name="Rectangle 1032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" name="Rectangle 1033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7" name="Rectangle 1034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zh-CN" sz="2000">
                <a:ea typeface="宋体" panose="02010600030101010101" pitchFamily="2" charset="-122"/>
              </a:endParaRPr>
            </a:p>
          </p:txBody>
        </p:sp>
      </p:grpSp>
      <p:sp>
        <p:nvSpPr>
          <p:cNvPr id="214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4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8C6A4-21A5-46FE-9E5C-3C65B90B48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34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30A34-41CF-41B7-9EA3-8CB3FE10CF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37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F17CF-CEFB-454B-9F64-CEA5887F0F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15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6BC64-70FE-41E0-B375-59748F90C8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053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DC5F1-19C7-4880-9813-0E214BA46C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167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AD737-54A8-40D5-9196-1D3331408C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71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8CCA2-2D9B-4A8B-861C-124643CC286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9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7E5AB-3C28-4C5A-8209-205B5A80952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524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E964-2F2C-4C4D-A604-EA9C596EDF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071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B338-2E4C-45C3-B22B-8C4CD893B9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79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1769-2F91-4782-AC66-3F0764402E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64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BD35B-A9A7-42F3-9CCB-5FC7BCC4F4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2093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972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678AD-ED1B-47D4-BF8B-45FEC7FD2D9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7226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6EA5B-A55D-4DA1-BFD4-D6DF4919C6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411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3941763"/>
            <a:ext cx="10972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A46A8-73D8-4C13-B8A6-C43407C6E3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638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BD35B-A9A7-42F3-9CCB-5FC7BCC4F4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87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4EDFC-DD32-48F8-98CC-BC10E72EBF8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4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EF440-F8CB-45BD-850B-B3E9C6A669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3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7986A-E8D1-4765-A086-02D90388DD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90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729C-FFA7-493F-964A-F97DE503E7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058CE-744C-4679-8529-9A6992E1554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1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7CF-700C-4B7C-9142-97BBA375B4E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1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1D3F07-DE6F-493D-A66D-D51B067731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54" r:id="rId2"/>
    <p:sldLayoutId id="2147483975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  <p:sldLayoutId id="2147483969" r:id="rId18"/>
    <p:sldLayoutId id="2147483970" r:id="rId19"/>
    <p:sldLayoutId id="2147483971" r:id="rId20"/>
    <p:sldLayoutId id="2147483972" r:id="rId21"/>
    <p:sldLayoutId id="2147483973" r:id="rId2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&amp;ehk=RqsMgpY16ReGVwCenZsE4w&amp;r=0&amp;pid=OfficeInsert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Emblem-person-blue.sv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se.cn/~wsdou/project/NodeC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10363200" cy="1923430"/>
          </a:xfrm>
        </p:spPr>
        <p:txBody>
          <a:bodyPr/>
          <a:lstStyle/>
          <a:p>
            <a:r>
              <a:rPr lang="en-US" altLang="zh-CN" sz="3600" b="1" dirty="0"/>
              <a:t>A Comprehensive Study on Real World Concurrency Bugs in Node.js</a:t>
            </a:r>
            <a:endParaRPr lang="zh-CN" altLang="en-US" sz="36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209800" y="3429000"/>
            <a:ext cx="7772400" cy="920750"/>
          </a:xfrm>
        </p:spPr>
        <p:txBody>
          <a:bodyPr/>
          <a:lstStyle/>
          <a:p>
            <a:pPr algn="r"/>
            <a:r>
              <a:rPr lang="en-US" altLang="zh-CN" sz="2000" dirty="0" err="1"/>
              <a:t>Jie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Wang, Wensheng Dou, Yu </a:t>
            </a:r>
            <a:r>
              <a:rPr lang="en-US" altLang="zh-CN" sz="2000" dirty="0"/>
              <a:t>Gao, </a:t>
            </a:r>
            <a:r>
              <a:rPr lang="en-US" altLang="zh-CN" sz="2000" dirty="0" err="1"/>
              <a:t>Chushu</a:t>
            </a:r>
            <a:r>
              <a:rPr lang="en-US" altLang="zh-CN" sz="2000" dirty="0"/>
              <a:t> Gao, Feng Qin, Jun Wei</a:t>
            </a:r>
          </a:p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03EB6D3-26B1-47C8-A1AA-A0D9C2582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5337721"/>
            <a:ext cx="1600200" cy="4183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FF6EBB7-4664-40A5-9DA6-21D9930718EE}"/>
              </a:ext>
            </a:extLst>
          </p:cNvPr>
          <p:cNvSpPr/>
          <p:nvPr/>
        </p:nvSpPr>
        <p:spPr>
          <a:xfrm>
            <a:off x="2844303" y="5914258"/>
            <a:ext cx="3776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Institute of software, </a:t>
            </a:r>
          </a:p>
          <a:p>
            <a:r>
              <a:rPr lang="en-US" altLang="zh-CN" sz="1800" dirty="0"/>
              <a:t>Chinese academy of sciences</a:t>
            </a:r>
            <a:endParaRPr lang="zh-CN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74B45BB-0353-4210-969D-39A7C510A5B2}"/>
              </a:ext>
            </a:extLst>
          </p:cNvPr>
          <p:cNvSpPr/>
          <p:nvPr/>
        </p:nvSpPr>
        <p:spPr>
          <a:xfrm>
            <a:off x="6934200" y="5914258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The Ohio State University </a:t>
            </a:r>
            <a:endParaRPr lang="zh-CN" altLang="en-US" sz="1800" dirty="0"/>
          </a:p>
        </p:txBody>
      </p:sp>
      <p:sp>
        <p:nvSpPr>
          <p:cNvPr id="4" name="AutoShape 2" descr="https://gss2.bdstatic.com/-fo3dSag_xI4khGkpoWK1HF6hhy/baike/c0%3Dbaike80%2C5%2C5%2C80%2C26/sign=9b892e2a2f34349b600b66d7a8837eab/7e3e6709c93d70cf8563653dffdcd100baa12b61.jpg">
            <a:extLst>
              <a:ext uri="{FF2B5EF4-FFF2-40B4-BE49-F238E27FC236}">
                <a16:creationId xmlns:a16="http://schemas.microsoft.com/office/drawing/2014/main" xmlns="" id="{EC43D903-C266-4B55-9C15-43DB62D44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5FFD9D4F-712C-4E8D-8899-D326AF84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99" y="4854451"/>
            <a:ext cx="931861" cy="90162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6178697-BD56-48B2-8985-A42F5BF1DE2E}"/>
              </a:ext>
            </a:extLst>
          </p:cNvPr>
          <p:cNvSpPr/>
          <p:nvPr/>
        </p:nvSpPr>
        <p:spPr>
          <a:xfrm>
            <a:off x="76200" y="65916"/>
            <a:ext cx="1203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The 32</a:t>
            </a:r>
            <a:r>
              <a:rPr lang="en-US" altLang="zh-CN" sz="1800" baseline="30000" dirty="0"/>
              <a:t>nd</a:t>
            </a:r>
            <a:r>
              <a:rPr lang="en-US" altLang="zh-CN" sz="1800" dirty="0"/>
              <a:t> IEEE/ACM international conference on Automated Software Engineering (ASE 2017)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69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RQ1. Bug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Order Violation (17/57 = 30%)</a:t>
            </a:r>
          </a:p>
          <a:p>
            <a:pPr lvl="1"/>
            <a:r>
              <a:rPr lang="en-US" altLang="zh-CN" dirty="0" smtClean="0"/>
              <a:t>The order intention between two events is violated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5E9CD5B1-C893-4955-86C2-4A8E1393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862"/>
          <a:stretch>
            <a:fillRect/>
          </a:stretch>
        </p:blipFill>
        <p:spPr>
          <a:xfrm>
            <a:off x="3606887" y="3340395"/>
            <a:ext cx="3581400" cy="1496738"/>
          </a:xfrm>
          <a:custGeom>
            <a:avLst/>
            <a:gdLst>
              <a:gd name="connsiteX0" fmla="*/ 0 w 3581400"/>
              <a:gd name="connsiteY0" fmla="*/ 0 h 1496738"/>
              <a:gd name="connsiteX1" fmla="*/ 3581400 w 3581400"/>
              <a:gd name="connsiteY1" fmla="*/ 0 h 1496738"/>
              <a:gd name="connsiteX2" fmla="*/ 3581400 w 3581400"/>
              <a:gd name="connsiteY2" fmla="*/ 1496738 h 1496738"/>
              <a:gd name="connsiteX3" fmla="*/ 0 w 3581400"/>
              <a:gd name="connsiteY3" fmla="*/ 1496738 h 1496738"/>
              <a:gd name="connsiteX4" fmla="*/ 0 w 3581400"/>
              <a:gd name="connsiteY4" fmla="*/ 0 h 149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1496738">
                <a:moveTo>
                  <a:pt x="0" y="0"/>
                </a:moveTo>
                <a:lnTo>
                  <a:pt x="3581400" y="0"/>
                </a:lnTo>
                <a:lnTo>
                  <a:pt x="3581400" y="1496738"/>
                </a:lnTo>
                <a:lnTo>
                  <a:pt x="0" y="149673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B792522-6896-437E-9C7E-E3CA698D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909"/>
          <a:stretch>
            <a:fillRect/>
          </a:stretch>
        </p:blipFill>
        <p:spPr>
          <a:xfrm>
            <a:off x="3606887" y="5159934"/>
            <a:ext cx="3581400" cy="818887"/>
          </a:xfrm>
          <a:custGeom>
            <a:avLst/>
            <a:gdLst>
              <a:gd name="connsiteX0" fmla="*/ 0 w 3581400"/>
              <a:gd name="connsiteY0" fmla="*/ 0 h 818887"/>
              <a:gd name="connsiteX1" fmla="*/ 3581400 w 3581400"/>
              <a:gd name="connsiteY1" fmla="*/ 0 h 818887"/>
              <a:gd name="connsiteX2" fmla="*/ 3581400 w 3581400"/>
              <a:gd name="connsiteY2" fmla="*/ 818887 h 818887"/>
              <a:gd name="connsiteX3" fmla="*/ 0 w 3581400"/>
              <a:gd name="connsiteY3" fmla="*/ 818887 h 818887"/>
              <a:gd name="connsiteX4" fmla="*/ 0 w 3581400"/>
              <a:gd name="connsiteY4" fmla="*/ 0 h 81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818887">
                <a:moveTo>
                  <a:pt x="0" y="0"/>
                </a:moveTo>
                <a:lnTo>
                  <a:pt x="3581400" y="0"/>
                </a:lnTo>
                <a:lnTo>
                  <a:pt x="3581400" y="818887"/>
                </a:lnTo>
                <a:lnTo>
                  <a:pt x="0" y="81888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3606887" y="3322638"/>
            <a:ext cx="3581400" cy="15144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6887" y="5130800"/>
            <a:ext cx="3581400" cy="889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 flipH="1">
            <a:off x="7247829" y="4047049"/>
            <a:ext cx="372170" cy="1286951"/>
          </a:xfrm>
          <a:custGeom>
            <a:avLst/>
            <a:gdLst>
              <a:gd name="connsiteX0" fmla="*/ 442452 w 442452"/>
              <a:gd name="connsiteY0" fmla="*/ 1533833 h 1533833"/>
              <a:gd name="connsiteX1" fmla="*/ 0 w 442452"/>
              <a:gd name="connsiteY1" fmla="*/ 648929 h 1533833"/>
              <a:gd name="connsiteX2" fmla="*/ 442452 w 442452"/>
              <a:gd name="connsiteY2" fmla="*/ 0 h 15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1533833">
                <a:moveTo>
                  <a:pt x="442452" y="1533833"/>
                </a:moveTo>
                <a:cubicBezTo>
                  <a:pt x="221226" y="1219200"/>
                  <a:pt x="0" y="904568"/>
                  <a:pt x="0" y="648929"/>
                </a:cubicBezTo>
                <a:cubicBezTo>
                  <a:pt x="0" y="393290"/>
                  <a:pt x="221226" y="196645"/>
                  <a:pt x="442452" y="0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圆角矩形标注 45"/>
          <p:cNvSpPr/>
          <p:nvPr/>
        </p:nvSpPr>
        <p:spPr>
          <a:xfrm>
            <a:off x="7755741" y="4800600"/>
            <a:ext cx="1616859" cy="575166"/>
          </a:xfrm>
          <a:prstGeom prst="wedgeRoundRectCallout">
            <a:avLst>
              <a:gd name="adj1" fmla="val -58307"/>
              <a:gd name="adj2" fmla="val -54124"/>
              <a:gd name="adj3" fmla="val 1666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Wrong order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爆炸形 1 26"/>
          <p:cNvSpPr/>
          <p:nvPr/>
        </p:nvSpPr>
        <p:spPr>
          <a:xfrm>
            <a:off x="5130886" y="4333874"/>
            <a:ext cx="848939" cy="304347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6FD4C453-39AA-4A7A-94D1-7E3A091AD57D}"/>
              </a:ext>
            </a:extLst>
          </p:cNvPr>
          <p:cNvSpPr/>
          <p:nvPr/>
        </p:nvSpPr>
        <p:spPr>
          <a:xfrm flipV="1">
            <a:off x="3073487" y="4140199"/>
            <a:ext cx="442452" cy="1346201"/>
          </a:xfrm>
          <a:custGeom>
            <a:avLst/>
            <a:gdLst>
              <a:gd name="connsiteX0" fmla="*/ 442452 w 442452"/>
              <a:gd name="connsiteY0" fmla="*/ 1533833 h 1533833"/>
              <a:gd name="connsiteX1" fmla="*/ 0 w 442452"/>
              <a:gd name="connsiteY1" fmla="*/ 648929 h 1533833"/>
              <a:gd name="connsiteX2" fmla="*/ 442452 w 442452"/>
              <a:gd name="connsiteY2" fmla="*/ 0 h 153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52" h="1533833">
                <a:moveTo>
                  <a:pt x="442452" y="1533833"/>
                </a:moveTo>
                <a:cubicBezTo>
                  <a:pt x="221226" y="1219200"/>
                  <a:pt x="0" y="904568"/>
                  <a:pt x="0" y="648929"/>
                </a:cubicBezTo>
                <a:cubicBezTo>
                  <a:pt x="0" y="393290"/>
                  <a:pt x="221226" y="196645"/>
                  <a:pt x="442452" y="0"/>
                </a:cubicBezTo>
              </a:path>
            </a:pathLst>
          </a:custGeom>
          <a:noFill/>
          <a:ln w="28575">
            <a:solidFill>
              <a:srgbClr val="0070C0"/>
            </a:solidFill>
            <a:prstDash val="sysDash"/>
            <a:headEnd type="oval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2" name="圆角矩形标注 45">
            <a:extLst>
              <a:ext uri="{FF2B5EF4-FFF2-40B4-BE49-F238E27FC236}">
                <a16:creationId xmlns:a16="http://schemas.microsoft.com/office/drawing/2014/main" xmlns="" id="{D25D2EE6-91A7-484A-B1B5-C168A8DE7B36}"/>
              </a:ext>
            </a:extLst>
          </p:cNvPr>
          <p:cNvSpPr/>
          <p:nvPr/>
        </p:nvSpPr>
        <p:spPr>
          <a:xfrm>
            <a:off x="1295401" y="3809999"/>
            <a:ext cx="1999314" cy="523875"/>
          </a:xfrm>
          <a:prstGeom prst="wedgeRoundRectCallout">
            <a:avLst>
              <a:gd name="adj1" fmla="val 40590"/>
              <a:gd name="adj2" fmla="val 90500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Intended order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RQ1. Bug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Atomic Violation (37/57 = 65%)</a:t>
            </a:r>
          </a:p>
          <a:p>
            <a:pPr lvl="1"/>
            <a:r>
              <a:rPr lang="en-US" altLang="zh-CN" dirty="0" smtClean="0"/>
              <a:t>The atomic </a:t>
            </a:r>
            <a:r>
              <a:rPr lang="en-US" altLang="zh-CN" dirty="0"/>
              <a:t>intention among several events is violated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9DDB629-21DD-4076-90D0-174382198FC0}"/>
              </a:ext>
            </a:extLst>
          </p:cNvPr>
          <p:cNvSpPr/>
          <p:nvPr/>
        </p:nvSpPr>
        <p:spPr>
          <a:xfrm>
            <a:off x="2625986" y="3200401"/>
            <a:ext cx="4764832" cy="24984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“on”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daylayTime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  </a:t>
            </a:r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initClient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   …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   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dayTime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0)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     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()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           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altLang="zh-CN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.sync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(callback)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=== 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true) 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run(0)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      });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    }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}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0E3E015-888B-4957-81CB-5D13DF196554}"/>
              </a:ext>
            </a:extLst>
          </p:cNvPr>
          <p:cNvSpPr/>
          <p:nvPr/>
        </p:nvSpPr>
        <p:spPr>
          <a:xfrm>
            <a:off x="8373355" y="3381023"/>
            <a:ext cx="1992199" cy="7535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altLang="zh-CN" b="1" dirty="0">
                <a:solidFill>
                  <a:srgbClr val="7030A0"/>
                </a:solidFill>
              </a:rPr>
              <a:t>“off”</a:t>
            </a:r>
          </a:p>
          <a:p>
            <a:r>
              <a:rPr lang="en-US" altLang="zh-CN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</a:t>
            </a:r>
            <a:r>
              <a:rPr lang="en-US" altLang="zh-CN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null</a:t>
            </a:r>
            <a:endParaRPr lang="zh-CN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E9D8AD5-FF2E-45EE-B968-5BE5D5B8E22B}"/>
              </a:ext>
            </a:extLst>
          </p:cNvPr>
          <p:cNvSpPr/>
          <p:nvPr/>
        </p:nvSpPr>
        <p:spPr>
          <a:xfrm>
            <a:off x="3073660" y="4449094"/>
            <a:ext cx="4149207" cy="717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altLang="zh-CN" b="1" dirty="0">
                <a:solidFill>
                  <a:srgbClr val="00B050"/>
                </a:solidFill>
              </a:rPr>
              <a:t>“</a:t>
            </a:r>
            <a:r>
              <a:rPr lang="en-US" altLang="zh-CN" b="1" dirty="0" err="1">
                <a:solidFill>
                  <a:srgbClr val="00B050"/>
                </a:solidFill>
              </a:rPr>
              <a:t>setTimeout</a:t>
            </a:r>
            <a:r>
              <a:rPr lang="en-US" altLang="zh-CN" b="1" dirty="0">
                <a:solidFill>
                  <a:srgbClr val="00B050"/>
                </a:solidFill>
              </a:rPr>
              <a:t>”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FDC4114A-5E2D-4E50-9945-D55FDD70CAF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390818" y="3381022"/>
            <a:ext cx="982536" cy="376794"/>
          </a:xfrm>
          <a:prstGeom prst="straightConnector1">
            <a:avLst/>
          </a:pr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14C5E92A-0BDB-4043-A170-6866EA8C25C8}"/>
              </a:ext>
            </a:extLst>
          </p:cNvPr>
          <p:cNvCxnSpPr>
            <a:stCxn id="22" idx="1"/>
          </p:cNvCxnSpPr>
          <p:nvPr/>
        </p:nvCxnSpPr>
        <p:spPr>
          <a:xfrm flipH="1">
            <a:off x="7222866" y="3757816"/>
            <a:ext cx="1150488" cy="800242"/>
          </a:xfrm>
          <a:prstGeom prst="straightConnector1">
            <a:avLst/>
          </a:prstGeom>
          <a:noFill/>
          <a:ln w="28575">
            <a:solidFill>
              <a:srgbClr val="C0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爆炸形: 8 pt  25">
            <a:extLst>
              <a:ext uri="{FF2B5EF4-FFF2-40B4-BE49-F238E27FC236}">
                <a16:creationId xmlns:a16="http://schemas.microsoft.com/office/drawing/2014/main" xmlns="" id="{8221F855-6AA3-4C16-9F48-A684C394388F}"/>
              </a:ext>
            </a:extLst>
          </p:cNvPr>
          <p:cNvSpPr/>
          <p:nvPr/>
        </p:nvSpPr>
        <p:spPr>
          <a:xfrm>
            <a:off x="3558468" y="4878505"/>
            <a:ext cx="2222300" cy="610816"/>
          </a:xfrm>
          <a:prstGeom prst="irregularSeal1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FF0000"/>
                </a:solidFill>
              </a:rPr>
              <a:t>NullPointer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22" grpId="0" animBg="1"/>
      <p:bldP spid="23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 – Bug patterns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Atomicity violation bugs </a:t>
            </a:r>
            <a:r>
              <a:rPr lang="en-US" altLang="zh-CN" dirty="0"/>
              <a:t>dominate</a:t>
            </a:r>
            <a:endParaRPr lang="en-US" altLang="zh-CN" dirty="0"/>
          </a:p>
          <a:p>
            <a:pPr algn="just"/>
            <a:endParaRPr lang="zh-CN" altLang="en-US" dirty="0">
              <a:latin typeface="Trebuchet MS (正文)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xmlns="" id="{65929F0C-A466-4A53-B55D-F2C417773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58232"/>
              </p:ext>
            </p:extLst>
          </p:nvPr>
        </p:nvGraphicFramePr>
        <p:xfrm>
          <a:off x="2074245" y="2643477"/>
          <a:ext cx="7289799" cy="2639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不完整圆 7">
            <a:extLst>
              <a:ext uri="{FF2B5EF4-FFF2-40B4-BE49-F238E27FC236}">
                <a16:creationId xmlns:a16="http://schemas.microsoft.com/office/drawing/2014/main" xmlns="" id="{1583A453-6BDD-4C52-9139-A47315FDD6E1}"/>
              </a:ext>
            </a:extLst>
          </p:cNvPr>
          <p:cNvSpPr/>
          <p:nvPr/>
        </p:nvSpPr>
        <p:spPr>
          <a:xfrm rot="19796501">
            <a:off x="3567894" y="2820811"/>
            <a:ext cx="2326824" cy="2396396"/>
          </a:xfrm>
          <a:prstGeom prst="pie">
            <a:avLst>
              <a:gd name="adj1" fmla="val 18067300"/>
              <a:gd name="adj2" fmla="val 10356630"/>
            </a:avLst>
          </a:prstGeom>
          <a:noFill/>
          <a:ln w="28575" cap="flat" cmpd="sng" algn="ctr">
            <a:solidFill>
              <a:srgbClr val="C00000"/>
            </a:solidFill>
            <a:prstDash val="solid"/>
          </a:ln>
          <a:effectLst>
            <a:glow rad="101600">
              <a:srgbClr val="DD8047">
                <a:satMod val="175000"/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027E3C0-2B6A-43EB-96B9-DB689B03C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6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EB2569-1CB1-4ACA-AA9A-1C5BB512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 – Bug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2F4C86-1D39-4B2A-B7C4-A62F1DEA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Atomicity violation bugs in different </a:t>
            </a:r>
            <a:r>
              <a:rPr lang="en-US" altLang="zh-CN" dirty="0" smtClean="0"/>
              <a:t>programming </a:t>
            </a:r>
            <a:r>
              <a:rPr lang="en-US" altLang="zh-CN" dirty="0"/>
              <a:t>paradigms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Implication.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i="1" dirty="0">
                <a:solidFill>
                  <a:srgbClr val="002060"/>
                </a:solidFill>
              </a:rPr>
              <a:t>New approaches for detecting atomicity violations in a single thread are needed</a:t>
            </a:r>
            <a:endParaRPr lang="zh-CN" altLang="en-US" i="1" dirty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B413B8F-19E9-4273-A52A-03C25CEC6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994C70B-7887-4D91-B697-7DE5003B0A01}"/>
              </a:ext>
            </a:extLst>
          </p:cNvPr>
          <p:cNvSpPr txBox="1"/>
          <p:nvPr/>
        </p:nvSpPr>
        <p:spPr>
          <a:xfrm>
            <a:off x="1543118" y="4253306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cs typeface="+mn-cs"/>
              </a:rPr>
              <a:t>Involve one thread</a:t>
            </a:r>
            <a:endParaRPr lang="zh-CN" altLang="en-US" dirty="0">
              <a:latin typeface="+mn-lt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41E4FE4-1C0F-4CB8-9CB8-CF909071CFCA}"/>
              </a:ext>
            </a:extLst>
          </p:cNvPr>
          <p:cNvSpPr txBox="1"/>
          <p:nvPr/>
        </p:nvSpPr>
        <p:spPr>
          <a:xfrm>
            <a:off x="6411808" y="4259210"/>
            <a:ext cx="366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lt"/>
                <a:cs typeface="+mn-cs"/>
              </a:rPr>
              <a:t>Involve multiple threads</a:t>
            </a:r>
            <a:endParaRPr lang="zh-CN" altLang="en-US" dirty="0">
              <a:latin typeface="+mn-lt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7F2B04B-7DC1-4CF2-A307-1EA761F84BBF}"/>
              </a:ext>
            </a:extLst>
          </p:cNvPr>
          <p:cNvSpPr/>
          <p:nvPr/>
        </p:nvSpPr>
        <p:spPr>
          <a:xfrm>
            <a:off x="1982730" y="2310426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Node.js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808A86D-7768-402B-B2DE-F61F191981DE}"/>
              </a:ext>
            </a:extLst>
          </p:cNvPr>
          <p:cNvSpPr/>
          <p:nvPr/>
        </p:nvSpPr>
        <p:spPr>
          <a:xfrm>
            <a:off x="7014777" y="2320093"/>
            <a:ext cx="1976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Multi-thread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xmlns="" id="{675CC226-AF96-4392-B80F-FBE455721501}"/>
              </a:ext>
            </a:extLst>
          </p:cNvPr>
          <p:cNvSpPr txBox="1"/>
          <p:nvPr/>
        </p:nvSpPr>
        <p:spPr>
          <a:xfrm>
            <a:off x="8568814" y="2854447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p=v</a:t>
            </a:r>
          </a:p>
        </p:txBody>
      </p:sp>
      <p:cxnSp>
        <p:nvCxnSpPr>
          <p:cNvPr id="36" name="Straight Arrow Connector 19">
            <a:extLst>
              <a:ext uri="{FF2B5EF4-FFF2-40B4-BE49-F238E27FC236}">
                <a16:creationId xmlns:a16="http://schemas.microsoft.com/office/drawing/2014/main" xmlns="" id="{6A8ACBDB-F986-45E3-B49D-CD40E8282396}"/>
              </a:ext>
            </a:extLst>
          </p:cNvPr>
          <p:cNvCxnSpPr>
            <a:cxnSpLocks/>
          </p:cNvCxnSpPr>
          <p:nvPr/>
        </p:nvCxnSpPr>
        <p:spPr>
          <a:xfrm>
            <a:off x="7878616" y="2928730"/>
            <a:ext cx="0" cy="1229316"/>
          </a:xfrm>
          <a:prstGeom prst="straightConnector1">
            <a:avLst/>
          </a:prstGeom>
          <a:noFill/>
          <a:ln cap="rnd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1">
            <a:extLst>
              <a:ext uri="{FF2B5EF4-FFF2-40B4-BE49-F238E27FC236}">
                <a16:creationId xmlns:a16="http://schemas.microsoft.com/office/drawing/2014/main" xmlns="" id="{64B76387-F652-4491-BBF4-8924A8F13B4A}"/>
              </a:ext>
            </a:extLst>
          </p:cNvPr>
          <p:cNvSpPr/>
          <p:nvPr/>
        </p:nvSpPr>
        <p:spPr>
          <a:xfrm>
            <a:off x="8455641" y="2993326"/>
            <a:ext cx="213003" cy="920367"/>
          </a:xfrm>
          <a:prstGeom prst="rect">
            <a:avLst/>
          </a:prstGeom>
          <a:solidFill>
            <a:srgbClr val="00B050">
              <a:alpha val="33000"/>
            </a:srgbClr>
          </a:solidFill>
          <a:ln w="28575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0">
            <a:extLst>
              <a:ext uri="{FF2B5EF4-FFF2-40B4-BE49-F238E27FC236}">
                <a16:creationId xmlns:a16="http://schemas.microsoft.com/office/drawing/2014/main" xmlns="" id="{DC680ADB-88E5-44DB-9996-EEE2370F7607}"/>
              </a:ext>
            </a:extLst>
          </p:cNvPr>
          <p:cNvCxnSpPr>
            <a:cxnSpLocks/>
          </p:cNvCxnSpPr>
          <p:nvPr/>
        </p:nvCxnSpPr>
        <p:spPr>
          <a:xfrm>
            <a:off x="8566170" y="2928730"/>
            <a:ext cx="0" cy="1229316"/>
          </a:xfrm>
          <a:prstGeom prst="straightConnector1">
            <a:avLst/>
          </a:prstGeom>
          <a:noFill/>
          <a:ln cap="rnd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21">
            <a:extLst>
              <a:ext uri="{FF2B5EF4-FFF2-40B4-BE49-F238E27FC236}">
                <a16:creationId xmlns:a16="http://schemas.microsoft.com/office/drawing/2014/main" xmlns="" id="{EE025FBA-0645-445A-9196-4FEC20F762D3}"/>
              </a:ext>
            </a:extLst>
          </p:cNvPr>
          <p:cNvSpPr txBox="1"/>
          <p:nvPr/>
        </p:nvSpPr>
        <p:spPr>
          <a:xfrm>
            <a:off x="6823939" y="3173815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p=null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xmlns="" id="{56EA5B07-8272-46DD-9C54-B5D5E96F73A9}"/>
              </a:ext>
            </a:extLst>
          </p:cNvPr>
          <p:cNvSpPr txBox="1"/>
          <p:nvPr/>
        </p:nvSpPr>
        <p:spPr>
          <a:xfrm>
            <a:off x="8564048" y="352017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*p</a:t>
            </a:r>
          </a:p>
        </p:txBody>
      </p:sp>
      <p:cxnSp>
        <p:nvCxnSpPr>
          <p:cNvPr id="41" name="Straight Connector 25">
            <a:extLst>
              <a:ext uri="{FF2B5EF4-FFF2-40B4-BE49-F238E27FC236}">
                <a16:creationId xmlns:a16="http://schemas.microsoft.com/office/drawing/2014/main" xmlns="" id="{6B862B88-4B2A-4D75-AF4B-F710B28D576B}"/>
              </a:ext>
            </a:extLst>
          </p:cNvPr>
          <p:cNvCxnSpPr>
            <a:cxnSpLocks/>
          </p:cNvCxnSpPr>
          <p:nvPr/>
        </p:nvCxnSpPr>
        <p:spPr>
          <a:xfrm>
            <a:off x="7878616" y="3397162"/>
            <a:ext cx="684911" cy="108038"/>
          </a:xfrm>
          <a:prstGeom prst="line">
            <a:avLst/>
          </a:prstGeom>
          <a:noFill/>
          <a:ln w="38100">
            <a:solidFill>
              <a:schemeClr val="accent2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30">
            <a:extLst>
              <a:ext uri="{FF2B5EF4-FFF2-40B4-BE49-F238E27FC236}">
                <a16:creationId xmlns:a16="http://schemas.microsoft.com/office/drawing/2014/main" xmlns="" id="{57C295C3-EB5D-4890-93F8-1B64A1461960}"/>
              </a:ext>
            </a:extLst>
          </p:cNvPr>
          <p:cNvSpPr/>
          <p:nvPr/>
        </p:nvSpPr>
        <p:spPr>
          <a:xfrm>
            <a:off x="8496478" y="3026297"/>
            <a:ext cx="131563" cy="1475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27">
            <a:extLst>
              <a:ext uri="{FF2B5EF4-FFF2-40B4-BE49-F238E27FC236}">
                <a16:creationId xmlns:a16="http://schemas.microsoft.com/office/drawing/2014/main" xmlns="" id="{0A7D8B57-3F20-4D2D-8D09-2C27A2D71100}"/>
              </a:ext>
            </a:extLst>
          </p:cNvPr>
          <p:cNvSpPr/>
          <p:nvPr/>
        </p:nvSpPr>
        <p:spPr>
          <a:xfrm>
            <a:off x="8497822" y="3703199"/>
            <a:ext cx="131563" cy="1475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xmlns="" id="{0DD16CFF-F3F0-474D-992B-68790F40DF8E}"/>
              </a:ext>
            </a:extLst>
          </p:cNvPr>
          <p:cNvSpPr txBox="1"/>
          <p:nvPr/>
        </p:nvSpPr>
        <p:spPr>
          <a:xfrm>
            <a:off x="1394741" y="360332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*p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C9622FE6-1BB5-4D5C-BB78-14B4D7F2FCF4}"/>
              </a:ext>
            </a:extLst>
          </p:cNvPr>
          <p:cNvSpPr/>
          <p:nvPr/>
        </p:nvSpPr>
        <p:spPr>
          <a:xfrm>
            <a:off x="1052646" y="3142971"/>
            <a:ext cx="2944048" cy="403631"/>
          </a:xfrm>
          <a:prstGeom prst="rect">
            <a:avLst/>
          </a:pr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kern="0">
              <a:solidFill>
                <a:srgbClr val="00206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47BFB11D-A394-48BB-837B-3758DA41437E}"/>
              </a:ext>
            </a:extLst>
          </p:cNvPr>
          <p:cNvSpPr/>
          <p:nvPr/>
        </p:nvSpPr>
        <p:spPr>
          <a:xfrm>
            <a:off x="2265105" y="3230823"/>
            <a:ext cx="882305" cy="252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025E6FB0-6F15-438C-85A6-EE8D253008A8}"/>
              </a:ext>
            </a:extLst>
          </p:cNvPr>
          <p:cNvSpPr/>
          <p:nvPr/>
        </p:nvSpPr>
        <p:spPr>
          <a:xfrm>
            <a:off x="3252915" y="3230823"/>
            <a:ext cx="654880" cy="252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F6CDFF47-0B3F-46A4-97AA-734CEC10E43F}"/>
              </a:ext>
            </a:extLst>
          </p:cNvPr>
          <p:cNvSpPr/>
          <p:nvPr/>
        </p:nvSpPr>
        <p:spPr>
          <a:xfrm>
            <a:off x="1471207" y="3230823"/>
            <a:ext cx="676038" cy="252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3BDEA982-2F42-4FA5-A65F-753824E7624A}"/>
              </a:ext>
            </a:extLst>
          </p:cNvPr>
          <p:cNvSpPr/>
          <p:nvPr/>
        </p:nvSpPr>
        <p:spPr>
          <a:xfrm flipV="1">
            <a:off x="2030637" y="2953265"/>
            <a:ext cx="1684349" cy="273612"/>
          </a:xfrm>
          <a:custGeom>
            <a:avLst/>
            <a:gdLst>
              <a:gd name="connsiteX0" fmla="*/ 1181100 w 1181100"/>
              <a:gd name="connsiteY0" fmla="*/ 0 h 330556"/>
              <a:gd name="connsiteX1" fmla="*/ 571500 w 1181100"/>
              <a:gd name="connsiteY1" fmla="*/ 330200 h 330556"/>
              <a:gd name="connsiteX2" fmla="*/ 0 w 1181100"/>
              <a:gd name="connsiteY2" fmla="*/ 50800 h 33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330556">
                <a:moveTo>
                  <a:pt x="1181100" y="0"/>
                </a:moveTo>
                <a:cubicBezTo>
                  <a:pt x="974725" y="160866"/>
                  <a:pt x="768350" y="321733"/>
                  <a:pt x="571500" y="330200"/>
                </a:cubicBezTo>
                <a:cubicBezTo>
                  <a:pt x="374650" y="338667"/>
                  <a:pt x="187325" y="194733"/>
                  <a:pt x="0" y="50800"/>
                </a:cubicBezTo>
              </a:path>
            </a:pathLst>
          </a:custGeom>
          <a:noFill/>
          <a:ln w="19050" cap="flat" cmpd="sng" algn="ctr">
            <a:solidFill>
              <a:srgbClr val="DD8047"/>
            </a:solidFill>
            <a:prstDash val="solid"/>
            <a:headEnd type="none" w="med" len="med"/>
            <a:tailEnd type="arrow" w="med" len="me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0" name="等腰三角形 35">
            <a:extLst>
              <a:ext uri="{FF2B5EF4-FFF2-40B4-BE49-F238E27FC236}">
                <a16:creationId xmlns:a16="http://schemas.microsoft.com/office/drawing/2014/main" xmlns="" id="{F16031F7-4A01-4D48-847C-19EB5B07DCA8}"/>
              </a:ext>
            </a:extLst>
          </p:cNvPr>
          <p:cNvSpPr/>
          <p:nvPr/>
        </p:nvSpPr>
        <p:spPr>
          <a:xfrm flipV="1">
            <a:off x="4299710" y="3207391"/>
            <a:ext cx="182731" cy="158756"/>
          </a:xfrm>
          <a:custGeom>
            <a:avLst/>
            <a:gdLst>
              <a:gd name="connsiteX0" fmla="*/ 0 w 260359"/>
              <a:gd name="connsiteY0" fmla="*/ 157803 h 157803"/>
              <a:gd name="connsiteX1" fmla="*/ 130180 w 260359"/>
              <a:gd name="connsiteY1" fmla="*/ 0 h 157803"/>
              <a:gd name="connsiteX2" fmla="*/ 260359 w 260359"/>
              <a:gd name="connsiteY2" fmla="*/ 157803 h 157803"/>
              <a:gd name="connsiteX3" fmla="*/ 0 w 260359"/>
              <a:gd name="connsiteY3" fmla="*/ 157803 h 157803"/>
              <a:gd name="connsiteX0" fmla="*/ 260359 w 351799"/>
              <a:gd name="connsiteY0" fmla="*/ 157803 h 249243"/>
              <a:gd name="connsiteX1" fmla="*/ 0 w 351799"/>
              <a:gd name="connsiteY1" fmla="*/ 157803 h 249243"/>
              <a:gd name="connsiteX2" fmla="*/ 130180 w 351799"/>
              <a:gd name="connsiteY2" fmla="*/ 0 h 249243"/>
              <a:gd name="connsiteX3" fmla="*/ 351799 w 351799"/>
              <a:gd name="connsiteY3" fmla="*/ 249243 h 249243"/>
              <a:gd name="connsiteX0" fmla="*/ 143678 w 351799"/>
              <a:gd name="connsiteY0" fmla="*/ 224478 h 249243"/>
              <a:gd name="connsiteX1" fmla="*/ 0 w 351799"/>
              <a:gd name="connsiteY1" fmla="*/ 157803 h 249243"/>
              <a:gd name="connsiteX2" fmla="*/ 130180 w 351799"/>
              <a:gd name="connsiteY2" fmla="*/ 0 h 249243"/>
              <a:gd name="connsiteX3" fmla="*/ 351799 w 351799"/>
              <a:gd name="connsiteY3" fmla="*/ 249243 h 249243"/>
              <a:gd name="connsiteX0" fmla="*/ 143678 w 266074"/>
              <a:gd name="connsiteY0" fmla="*/ 224478 h 224478"/>
              <a:gd name="connsiteX1" fmla="*/ 0 w 266074"/>
              <a:gd name="connsiteY1" fmla="*/ 157803 h 224478"/>
              <a:gd name="connsiteX2" fmla="*/ 130180 w 266074"/>
              <a:gd name="connsiteY2" fmla="*/ 0 h 224478"/>
              <a:gd name="connsiteX3" fmla="*/ 266074 w 266074"/>
              <a:gd name="connsiteY3" fmla="*/ 156375 h 224478"/>
              <a:gd name="connsiteX0" fmla="*/ 0 w 266074"/>
              <a:gd name="connsiteY0" fmla="*/ 157803 h 157803"/>
              <a:gd name="connsiteX1" fmla="*/ 130180 w 266074"/>
              <a:gd name="connsiteY1" fmla="*/ 0 h 157803"/>
              <a:gd name="connsiteX2" fmla="*/ 266074 w 266074"/>
              <a:gd name="connsiteY2" fmla="*/ 156375 h 157803"/>
              <a:gd name="connsiteX0" fmla="*/ 0 w 232737"/>
              <a:gd name="connsiteY0" fmla="*/ 157803 h 157803"/>
              <a:gd name="connsiteX1" fmla="*/ 96843 w 232737"/>
              <a:gd name="connsiteY1" fmla="*/ 0 h 157803"/>
              <a:gd name="connsiteX2" fmla="*/ 232737 w 232737"/>
              <a:gd name="connsiteY2" fmla="*/ 156375 h 157803"/>
              <a:gd name="connsiteX0" fmla="*/ 0 w 182731"/>
              <a:gd name="connsiteY0" fmla="*/ 157803 h 158756"/>
              <a:gd name="connsiteX1" fmla="*/ 96843 w 182731"/>
              <a:gd name="connsiteY1" fmla="*/ 0 h 158756"/>
              <a:gd name="connsiteX2" fmla="*/ 182731 w 182731"/>
              <a:gd name="connsiteY2" fmla="*/ 158756 h 15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731" h="158756">
                <a:moveTo>
                  <a:pt x="0" y="157803"/>
                </a:moveTo>
                <a:lnTo>
                  <a:pt x="96843" y="0"/>
                </a:lnTo>
                <a:cubicBezTo>
                  <a:pt x="140236" y="52601"/>
                  <a:pt x="182731" y="158756"/>
                  <a:pt x="182731" y="158756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E170E7E9-7B0D-43FF-9FAF-FAD87C3AD225}"/>
              </a:ext>
            </a:extLst>
          </p:cNvPr>
          <p:cNvSpPr/>
          <p:nvPr/>
        </p:nvSpPr>
        <p:spPr>
          <a:xfrm>
            <a:off x="4037531" y="2655377"/>
            <a:ext cx="361567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xmlns="" id="{EA801204-E726-4BF7-AC57-588E08283B1E}"/>
              </a:ext>
            </a:extLst>
          </p:cNvPr>
          <p:cNvSpPr txBox="1"/>
          <p:nvPr/>
        </p:nvSpPr>
        <p:spPr>
          <a:xfrm>
            <a:off x="3199681" y="3603320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p=v</a:t>
            </a:r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xmlns="" id="{6C3A3C01-9A28-46D0-A8BE-A28FD2BBF44D}"/>
              </a:ext>
            </a:extLst>
          </p:cNvPr>
          <p:cNvSpPr txBox="1"/>
          <p:nvPr/>
        </p:nvSpPr>
        <p:spPr>
          <a:xfrm>
            <a:off x="2110131" y="360332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p=null</a:t>
            </a:r>
          </a:p>
        </p:txBody>
      </p:sp>
    </p:spTree>
    <p:extLst>
      <p:ext uri="{BB962C8B-B14F-4D97-AF65-F5344CB8AC3E}">
        <p14:creationId xmlns:p14="http://schemas.microsoft.com/office/powerpoint/2010/main" val="11730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216242-B51A-4672-AC76-23BDDA3F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RQ1. Why are </a:t>
            </a:r>
            <a:r>
              <a:rPr lang="en-US" altLang="zh-CN" dirty="0" smtClean="0"/>
              <a:t>bugs </a:t>
            </a:r>
            <a:r>
              <a:rPr lang="en-US" altLang="zh-CN" dirty="0"/>
              <a:t>introduced?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444D022-FDC9-4706-A126-D9B50C37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Finding 2.</a:t>
            </a:r>
            <a:r>
              <a:rPr lang="en-US" altLang="zh-CN" dirty="0"/>
              <a:t> </a:t>
            </a:r>
            <a:r>
              <a:rPr lang="en-US" altLang="zh-CN" dirty="0"/>
              <a:t>Event triggering (74%) and asynchronous operations (33%) are two main sources of concurrency </a:t>
            </a:r>
            <a:r>
              <a:rPr lang="en-US" altLang="zh-CN" dirty="0" smtClean="0"/>
              <a:t>bugs</a:t>
            </a:r>
            <a:endParaRPr lang="en-US" altLang="zh-CN" dirty="0"/>
          </a:p>
          <a:p>
            <a:endParaRPr lang="en-US" altLang="zh-CN" dirty="0">
              <a:latin typeface="Trebuchet MS (正文)"/>
              <a:cs typeface="Calibri" panose="020F0502020204030204" pitchFamily="34" charset="0"/>
            </a:endParaRPr>
          </a:p>
          <a:p>
            <a:endParaRPr lang="en-US" altLang="zh-CN" dirty="0">
              <a:latin typeface="Trebuchet MS (正文)"/>
              <a:cs typeface="Calibri" panose="020F0502020204030204" pitchFamily="34" charset="0"/>
            </a:endParaRPr>
          </a:p>
          <a:p>
            <a:endParaRPr lang="en-US" altLang="zh-CN" dirty="0">
              <a:latin typeface="Trebuchet MS (正文)"/>
              <a:cs typeface="Calibri" panose="020F0502020204030204" pitchFamily="34" charset="0"/>
            </a:endParaRPr>
          </a:p>
          <a:p>
            <a:endParaRPr lang="en-US" altLang="zh-CN" dirty="0">
              <a:latin typeface="Trebuchet MS (正文)"/>
              <a:cs typeface="Calibri" panose="020F0502020204030204" pitchFamily="34" charset="0"/>
            </a:endParaRPr>
          </a:p>
          <a:p>
            <a:endParaRPr lang="en-US" altLang="zh-CN" dirty="0">
              <a:latin typeface="Trebuchet MS (正文)"/>
              <a:cs typeface="Calibri" panose="020F0502020204030204" pitchFamily="34" charset="0"/>
            </a:endParaRPr>
          </a:p>
          <a:p>
            <a:endParaRPr lang="en-US" altLang="zh-CN" dirty="0">
              <a:latin typeface="Trebuchet MS (正文)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rgbClr val="002060"/>
                </a:solidFill>
              </a:rPr>
              <a:t>Implication. </a:t>
            </a:r>
            <a:r>
              <a:rPr lang="en-US" altLang="zh-CN" i="1" dirty="0" smtClean="0">
                <a:solidFill>
                  <a:srgbClr val="002060"/>
                </a:solidFill>
              </a:rPr>
              <a:t>New bug detection approaches should cover races in </a:t>
            </a:r>
            <a:r>
              <a:rPr lang="en-US" altLang="zh-CN" i="1" dirty="0">
                <a:solidFill>
                  <a:srgbClr val="002060"/>
                </a:solidFill>
              </a:rPr>
              <a:t>the worker </a:t>
            </a:r>
            <a:r>
              <a:rPr lang="en-US" altLang="zh-CN" i="1" dirty="0" smtClean="0">
                <a:solidFill>
                  <a:srgbClr val="002060"/>
                </a:solidFill>
              </a:rPr>
              <a:t>pool</a:t>
            </a:r>
            <a:endParaRPr lang="zh-CN" altLang="en-US" sz="24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6DC6D7E-FCED-49F8-87B5-0434E2CBC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xmlns="" id="{210F3346-D481-4F3F-B105-E5BCF68ABB2E}"/>
              </a:ext>
            </a:extLst>
          </p:cNvPr>
          <p:cNvSpPr/>
          <p:nvPr/>
        </p:nvSpPr>
        <p:spPr>
          <a:xfrm>
            <a:off x="7308104" y="4541841"/>
            <a:ext cx="2362200" cy="778798"/>
          </a:xfrm>
          <a:prstGeom prst="wedgeRoundRectCallout">
            <a:avLst>
              <a:gd name="adj1" fmla="val -63263"/>
              <a:gd name="adj2" fmla="val -17768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1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. </a:t>
            </a:r>
            <a:r>
              <a:rPr lang="en-US" altLang="zh-CN" sz="1800" b="1" dirty="0">
                <a:solidFill>
                  <a:srgbClr val="0070C0"/>
                </a:solidFill>
              </a:rPr>
              <a:t>Event triggering (42/57=74%)</a:t>
            </a: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xmlns="" id="{D7ABD958-4F92-4FE9-BAB0-4F09A1F3CC72}"/>
              </a:ext>
            </a:extLst>
          </p:cNvPr>
          <p:cNvSpPr/>
          <p:nvPr/>
        </p:nvSpPr>
        <p:spPr>
          <a:xfrm>
            <a:off x="7818018" y="2828611"/>
            <a:ext cx="2978715" cy="645468"/>
          </a:xfrm>
          <a:prstGeom prst="wedgeRoundRectCallout">
            <a:avLst>
              <a:gd name="adj1" fmla="val -57433"/>
              <a:gd name="adj2" fmla="val 37129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rgbClr val="0070C0"/>
                </a:solidFill>
              </a:rPr>
              <a:t>2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. </a:t>
            </a:r>
            <a:r>
              <a:rPr lang="en-US" altLang="zh-CN" sz="1800" b="1" dirty="0">
                <a:solidFill>
                  <a:srgbClr val="0070C0"/>
                </a:solidFill>
              </a:rPr>
              <a:t>Asynchronous operations (19/57=33%)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E3BEF279-2256-4D96-A26A-8639EF0C8965}"/>
              </a:ext>
            </a:extLst>
          </p:cNvPr>
          <p:cNvSpPr/>
          <p:nvPr/>
        </p:nvSpPr>
        <p:spPr>
          <a:xfrm>
            <a:off x="6470567" y="3509652"/>
            <a:ext cx="985730" cy="80836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D6504417-0CA6-48BD-9C34-1E3093F52EB9}"/>
              </a:ext>
            </a:extLst>
          </p:cNvPr>
          <p:cNvSpPr txBox="1"/>
          <p:nvPr/>
        </p:nvSpPr>
        <p:spPr>
          <a:xfrm>
            <a:off x="6444342" y="3494167"/>
            <a:ext cx="126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</a:rPr>
              <a:t>Worker pool</a:t>
            </a:r>
            <a:endParaRPr lang="zh-CN" altLang="en-US" sz="1400" dirty="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6AE5CFE7-09CD-47B0-B203-F3C06FA67C3D}"/>
              </a:ext>
            </a:extLst>
          </p:cNvPr>
          <p:cNvSpPr/>
          <p:nvPr/>
        </p:nvSpPr>
        <p:spPr>
          <a:xfrm>
            <a:off x="5653473" y="3019568"/>
            <a:ext cx="817094" cy="263555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DF4951DA-9957-4644-83B7-2DE00C669FB9}"/>
              </a:ext>
            </a:extLst>
          </p:cNvPr>
          <p:cNvSpPr txBox="1"/>
          <p:nvPr/>
        </p:nvSpPr>
        <p:spPr>
          <a:xfrm>
            <a:off x="5609617" y="2718446"/>
            <a:ext cx="1359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</a:rPr>
              <a:t>task queue</a:t>
            </a:r>
            <a:endParaRPr lang="zh-CN" altLang="en-US" sz="1600" dirty="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xmlns="" id="{1253A62F-5697-4CC9-9EB7-84DD3F901BA5}"/>
              </a:ext>
            </a:extLst>
          </p:cNvPr>
          <p:cNvSpPr/>
          <p:nvPr/>
        </p:nvSpPr>
        <p:spPr>
          <a:xfrm>
            <a:off x="4882618" y="3019568"/>
            <a:ext cx="743129" cy="110057"/>
          </a:xfrm>
          <a:custGeom>
            <a:avLst/>
            <a:gdLst>
              <a:gd name="connsiteX0" fmla="*/ 0 w 1005840"/>
              <a:gd name="connsiteY0" fmla="*/ 0 h 207818"/>
              <a:gd name="connsiteX1" fmla="*/ 490450 w 1005840"/>
              <a:gd name="connsiteY1" fmla="*/ 49876 h 207818"/>
              <a:gd name="connsiteX2" fmla="*/ 1005840 w 1005840"/>
              <a:gd name="connsiteY2" fmla="*/ 207818 h 207818"/>
              <a:gd name="connsiteX0" fmla="*/ 0 w 1115146"/>
              <a:gd name="connsiteY0" fmla="*/ 166692 h 166936"/>
              <a:gd name="connsiteX1" fmla="*/ 599756 w 1115146"/>
              <a:gd name="connsiteY1" fmla="*/ 17 h 166936"/>
              <a:gd name="connsiteX2" fmla="*/ 1115146 w 1115146"/>
              <a:gd name="connsiteY2" fmla="*/ 157959 h 16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146" h="166936">
                <a:moveTo>
                  <a:pt x="0" y="166692"/>
                </a:moveTo>
                <a:cubicBezTo>
                  <a:pt x="161405" y="174312"/>
                  <a:pt x="413898" y="1473"/>
                  <a:pt x="599756" y="17"/>
                </a:cubicBezTo>
                <a:cubicBezTo>
                  <a:pt x="785614" y="-1438"/>
                  <a:pt x="941271" y="96306"/>
                  <a:pt x="1115146" y="157959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xmlns="" id="{7EE71652-85CB-4857-A296-0E6D0D94D345}"/>
              </a:ext>
            </a:extLst>
          </p:cNvPr>
          <p:cNvSpPr/>
          <p:nvPr/>
        </p:nvSpPr>
        <p:spPr>
          <a:xfrm>
            <a:off x="6381155" y="3179011"/>
            <a:ext cx="600181" cy="348825"/>
          </a:xfrm>
          <a:custGeom>
            <a:avLst/>
            <a:gdLst>
              <a:gd name="connsiteX0" fmla="*/ 0 w 656705"/>
              <a:gd name="connsiteY0" fmla="*/ 2850 h 310421"/>
              <a:gd name="connsiteX1" fmla="*/ 332509 w 656705"/>
              <a:gd name="connsiteY1" fmla="*/ 44414 h 310421"/>
              <a:gd name="connsiteX2" fmla="*/ 656705 w 656705"/>
              <a:gd name="connsiteY2" fmla="*/ 310421 h 3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705" h="310421">
                <a:moveTo>
                  <a:pt x="0" y="2850"/>
                </a:moveTo>
                <a:cubicBezTo>
                  <a:pt x="111529" y="-1999"/>
                  <a:pt x="223058" y="-6848"/>
                  <a:pt x="332509" y="44414"/>
                </a:cubicBezTo>
                <a:cubicBezTo>
                  <a:pt x="441960" y="95676"/>
                  <a:pt x="549332" y="203048"/>
                  <a:pt x="656705" y="310421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xmlns="" id="{47A81E44-4DAF-46BF-B4EB-2760649B03F5}"/>
              </a:ext>
            </a:extLst>
          </p:cNvPr>
          <p:cNvSpPr/>
          <p:nvPr/>
        </p:nvSpPr>
        <p:spPr>
          <a:xfrm>
            <a:off x="6596031" y="3754697"/>
            <a:ext cx="112666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xmlns="" id="{739D29BF-42A8-4D64-9486-1AD2C834F6C2}"/>
              </a:ext>
            </a:extLst>
          </p:cNvPr>
          <p:cNvSpPr/>
          <p:nvPr/>
        </p:nvSpPr>
        <p:spPr>
          <a:xfrm>
            <a:off x="6898313" y="3771165"/>
            <a:ext cx="77103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1C7E110E-E4E2-453B-9043-8626F3F9BB5D}"/>
              </a:ext>
            </a:extLst>
          </p:cNvPr>
          <p:cNvSpPr/>
          <p:nvPr/>
        </p:nvSpPr>
        <p:spPr>
          <a:xfrm>
            <a:off x="4882617" y="4666124"/>
            <a:ext cx="1234074" cy="285750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7" name="圆: 空心 46">
            <a:extLst>
              <a:ext uri="{FF2B5EF4-FFF2-40B4-BE49-F238E27FC236}">
                <a16:creationId xmlns:a16="http://schemas.microsoft.com/office/drawing/2014/main" xmlns="" id="{C904BD71-4869-4116-A61D-FC7727EF9D46}"/>
              </a:ext>
            </a:extLst>
          </p:cNvPr>
          <p:cNvSpPr/>
          <p:nvPr/>
        </p:nvSpPr>
        <p:spPr>
          <a:xfrm>
            <a:off x="3812144" y="2747402"/>
            <a:ext cx="1145314" cy="2354696"/>
          </a:xfrm>
          <a:prstGeom prst="donut">
            <a:avLst>
              <a:gd name="adj" fmla="val 1733"/>
            </a:avLst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xmlns="" id="{8DAAD762-E7C4-4A04-963D-FB8D79B52C5D}"/>
              </a:ext>
            </a:extLst>
          </p:cNvPr>
          <p:cNvSpPr/>
          <p:nvPr/>
        </p:nvSpPr>
        <p:spPr>
          <a:xfrm>
            <a:off x="6180279" y="4380880"/>
            <a:ext cx="518781" cy="297096"/>
          </a:xfrm>
          <a:custGeom>
            <a:avLst/>
            <a:gdLst>
              <a:gd name="connsiteX0" fmla="*/ 180975 w 180975"/>
              <a:gd name="connsiteY0" fmla="*/ 0 h 600075"/>
              <a:gd name="connsiteX1" fmla="*/ 123825 w 180975"/>
              <a:gd name="connsiteY1" fmla="*/ 381000 h 600075"/>
              <a:gd name="connsiteX2" fmla="*/ 0 w 180975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600075">
                <a:moveTo>
                  <a:pt x="180975" y="0"/>
                </a:moveTo>
                <a:cubicBezTo>
                  <a:pt x="167481" y="140494"/>
                  <a:pt x="153987" y="280988"/>
                  <a:pt x="123825" y="381000"/>
                </a:cubicBezTo>
                <a:cubicBezTo>
                  <a:pt x="93662" y="481013"/>
                  <a:pt x="46831" y="540544"/>
                  <a:pt x="0" y="600075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785EA84C-5CB7-4DE3-ACB4-E34305CD4FC7}"/>
              </a:ext>
            </a:extLst>
          </p:cNvPr>
          <p:cNvSpPr/>
          <p:nvPr/>
        </p:nvSpPr>
        <p:spPr>
          <a:xfrm flipV="1">
            <a:off x="6186566" y="4872296"/>
            <a:ext cx="527513" cy="58944"/>
          </a:xfrm>
          <a:custGeom>
            <a:avLst/>
            <a:gdLst>
              <a:gd name="connsiteX0" fmla="*/ 581025 w 581025"/>
              <a:gd name="connsiteY0" fmla="*/ 0 h 9525"/>
              <a:gd name="connsiteX1" fmla="*/ 0 w 58102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" h="9525">
                <a:moveTo>
                  <a:pt x="581025" y="0"/>
                </a:moveTo>
                <a:lnTo>
                  <a:pt x="0" y="9525"/>
                </a:ln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9D14D97B-AB15-48DB-A756-63DED5B552F9}"/>
              </a:ext>
            </a:extLst>
          </p:cNvPr>
          <p:cNvSpPr/>
          <p:nvPr/>
        </p:nvSpPr>
        <p:spPr>
          <a:xfrm>
            <a:off x="7126479" y="3723237"/>
            <a:ext cx="77103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1" name="流程图: 合并 50">
            <a:extLst>
              <a:ext uri="{FF2B5EF4-FFF2-40B4-BE49-F238E27FC236}">
                <a16:creationId xmlns:a16="http://schemas.microsoft.com/office/drawing/2014/main" xmlns="" id="{F7B78DBC-74E4-42A4-83A3-F67B37E16504}"/>
              </a:ext>
            </a:extLst>
          </p:cNvPr>
          <p:cNvSpPr/>
          <p:nvPr/>
        </p:nvSpPr>
        <p:spPr>
          <a:xfrm>
            <a:off x="4828489" y="3737338"/>
            <a:ext cx="207883" cy="187412"/>
          </a:xfrm>
          <a:prstGeom prst="flowChartMerge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dirty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B4584B6B-391A-4E58-8820-B66B41367B32}"/>
              </a:ext>
            </a:extLst>
          </p:cNvPr>
          <p:cNvSpPr/>
          <p:nvPr/>
        </p:nvSpPr>
        <p:spPr>
          <a:xfrm>
            <a:off x="6563666" y="3090906"/>
            <a:ext cx="252000" cy="180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12E7DD67-7654-4B5F-9D2C-BDF827209968}"/>
              </a:ext>
            </a:extLst>
          </p:cNvPr>
          <p:cNvSpPr/>
          <p:nvPr/>
        </p:nvSpPr>
        <p:spPr>
          <a:xfrm>
            <a:off x="6082605" y="3045820"/>
            <a:ext cx="252000" cy="180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99741AF7-7D14-45FE-8016-32D5F33A65AC}"/>
              </a:ext>
            </a:extLst>
          </p:cNvPr>
          <p:cNvSpPr/>
          <p:nvPr/>
        </p:nvSpPr>
        <p:spPr>
          <a:xfrm>
            <a:off x="4919522" y="4351162"/>
            <a:ext cx="1331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</a:rPr>
              <a:t>event queue</a:t>
            </a:r>
            <a:endParaRPr lang="zh-CN" altLang="en-US" sz="1600" dirty="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67B7B732-58F2-40CE-89C6-FA5E6FD30763}"/>
              </a:ext>
            </a:extLst>
          </p:cNvPr>
          <p:cNvSpPr/>
          <p:nvPr/>
        </p:nvSpPr>
        <p:spPr>
          <a:xfrm>
            <a:off x="6483480" y="4711186"/>
            <a:ext cx="252000" cy="180000"/>
          </a:xfrm>
          <a:prstGeom prst="rect">
            <a:avLst/>
          </a:prstGeom>
          <a:solidFill>
            <a:srgbClr val="A5AB81"/>
          </a:solidFill>
          <a:ln w="19050" cap="flat" cmpd="sng" algn="ctr">
            <a:solidFill>
              <a:srgbClr val="A5AB81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cb3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DA1FB7CF-728D-49E0-BC93-0403DC9EE5F1}"/>
              </a:ext>
            </a:extLst>
          </p:cNvPr>
          <p:cNvSpPr/>
          <p:nvPr/>
        </p:nvSpPr>
        <p:spPr>
          <a:xfrm>
            <a:off x="5767808" y="4721768"/>
            <a:ext cx="252000" cy="180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9DC65E69-DA7B-4392-B6BD-9A33BBE933A2}"/>
              </a:ext>
            </a:extLst>
          </p:cNvPr>
          <p:cNvSpPr/>
          <p:nvPr/>
        </p:nvSpPr>
        <p:spPr>
          <a:xfrm>
            <a:off x="6251182" y="4380880"/>
            <a:ext cx="252000" cy="180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3BCBEEE-2199-44F9-B767-1CB15B1AC56D}"/>
              </a:ext>
            </a:extLst>
          </p:cNvPr>
          <p:cNvSpPr/>
          <p:nvPr/>
        </p:nvSpPr>
        <p:spPr>
          <a:xfrm>
            <a:off x="4688430" y="4990821"/>
            <a:ext cx="1079379" cy="285750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xmlns="" id="{54ADCECC-63ED-46FC-94A3-15C8E9490963}"/>
              </a:ext>
            </a:extLst>
          </p:cNvPr>
          <p:cNvSpPr/>
          <p:nvPr/>
        </p:nvSpPr>
        <p:spPr>
          <a:xfrm flipV="1">
            <a:off x="5852935" y="5147707"/>
            <a:ext cx="527513" cy="58944"/>
          </a:xfrm>
          <a:custGeom>
            <a:avLst/>
            <a:gdLst>
              <a:gd name="connsiteX0" fmla="*/ 581025 w 581025"/>
              <a:gd name="connsiteY0" fmla="*/ 0 h 9525"/>
              <a:gd name="connsiteX1" fmla="*/ 0 w 58102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" h="9525">
                <a:moveTo>
                  <a:pt x="581025" y="0"/>
                </a:moveTo>
                <a:lnTo>
                  <a:pt x="0" y="9525"/>
                </a:ln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78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RQ1. How are racing events scheduled?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3543C0-C246-46FA-AE16-9A51BF45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r>
              <a:rPr lang="en-US" altLang="zh-CN" dirty="0"/>
              <a:t>Wrong usage of API protocols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F96783A-D85E-442B-986D-C6EF8F37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629005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Example</a:t>
            </a:r>
          </a:p>
          <a:p>
            <a:r>
              <a:rPr lang="en-US" altLang="zh-CN" sz="18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Promise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all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([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self.User.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findOrCreate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({id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42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}, {</a:t>
            </a:r>
            <a:r>
              <a:rPr lang="en-US" altLang="zh-CN" sz="18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v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47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}, { 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t }),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self.User.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findOrCreate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({id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42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},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v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al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49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}, { 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t })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lvl="0"/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]);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思想气泡: 云 23">
            <a:extLst>
              <a:ext uri="{FF2B5EF4-FFF2-40B4-BE49-F238E27FC236}">
                <a16:creationId xmlns:a16="http://schemas.microsoft.com/office/drawing/2014/main" xmlns="" id="{6EBE3735-F154-4CA0-94DE-B9F308B27033}"/>
              </a:ext>
            </a:extLst>
          </p:cNvPr>
          <p:cNvSpPr/>
          <p:nvPr/>
        </p:nvSpPr>
        <p:spPr>
          <a:xfrm>
            <a:off x="6229431" y="2970279"/>
            <a:ext cx="5856858" cy="3733800"/>
          </a:xfrm>
          <a:prstGeom prst="cloudCallout">
            <a:avLst>
              <a:gd name="adj1" fmla="val -69760"/>
              <a:gd name="adj2" fmla="val -33653"/>
            </a:avLst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1F963F75-1932-4798-AF3D-5FAAE7996004}"/>
              </a:ext>
            </a:extLst>
          </p:cNvPr>
          <p:cNvSpPr/>
          <p:nvPr/>
        </p:nvSpPr>
        <p:spPr>
          <a:xfrm>
            <a:off x="7494393" y="3492724"/>
            <a:ext cx="4385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“</a:t>
            </a:r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I would expect </a:t>
            </a:r>
            <a:r>
              <a:rPr lang="en-US" altLang="zh-CN" sz="1800" b="1" dirty="0" err="1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findOrCreate</a:t>
            </a:r>
            <a:r>
              <a:rPr lang="en-US" altLang="zh-CN" sz="18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() method to be atomic. However …</a:t>
            </a:r>
            <a:r>
              <a:rPr lang="zh-CN" altLang="en-US" sz="18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”</a:t>
            </a:r>
            <a:endParaRPr lang="en-US" altLang="zh-CN" sz="1800" b="1" dirty="0">
              <a:solidFill>
                <a:schemeClr val="accent5">
                  <a:lumMod val="50000"/>
                </a:schemeClr>
              </a:solidFill>
              <a:latin typeface="Bookman Old Style" panose="02050604050505020204" pitchFamily="18" charset="0"/>
              <a:ea typeface="SFMono-Regular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0D87D0E2-7945-4C55-8710-08AB530F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925267" y="3492725"/>
            <a:ext cx="623370" cy="62337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43F5996-E39A-492A-BA4C-54D90040A9BC}"/>
              </a:ext>
            </a:extLst>
          </p:cNvPr>
          <p:cNvGrpSpPr/>
          <p:nvPr/>
        </p:nvGrpSpPr>
        <p:grpSpPr>
          <a:xfrm>
            <a:off x="7139982" y="4394556"/>
            <a:ext cx="4129472" cy="1471323"/>
            <a:chOff x="8054676" y="4821792"/>
            <a:chExt cx="3574848" cy="1598377"/>
          </a:xfrm>
        </p:grpSpPr>
        <p:sp>
          <p:nvSpPr>
            <p:cNvPr id="28" name="圆角矩形 6">
              <a:extLst>
                <a:ext uri="{FF2B5EF4-FFF2-40B4-BE49-F238E27FC236}">
                  <a16:creationId xmlns:a16="http://schemas.microsoft.com/office/drawing/2014/main" xmlns="" id="{BF2DA150-1EB9-4D48-A9DC-6AC68E1B4BB1}"/>
                </a:ext>
              </a:extLst>
            </p:cNvPr>
            <p:cNvSpPr/>
            <p:nvPr/>
          </p:nvSpPr>
          <p:spPr>
            <a:xfrm>
              <a:off x="8294538" y="5272172"/>
              <a:ext cx="918800" cy="4488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Find()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8684A452-E70A-4305-AA97-EB3BB7AA5861}"/>
                </a:ext>
              </a:extLst>
            </p:cNvPr>
            <p:cNvSpPr/>
            <p:nvPr/>
          </p:nvSpPr>
          <p:spPr>
            <a:xfrm>
              <a:off x="8054676" y="4821792"/>
              <a:ext cx="1658586" cy="543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findOrCreate-1</a:t>
              </a:r>
            </a:p>
          </p:txBody>
        </p:sp>
        <p:sp>
          <p:nvSpPr>
            <p:cNvPr id="30" name="圆角矩形 8">
              <a:extLst>
                <a:ext uri="{FF2B5EF4-FFF2-40B4-BE49-F238E27FC236}">
                  <a16:creationId xmlns:a16="http://schemas.microsoft.com/office/drawing/2014/main" xmlns="" id="{131986A8-1AD9-48A8-A00F-41844E8EACFD}"/>
                </a:ext>
              </a:extLst>
            </p:cNvPr>
            <p:cNvSpPr/>
            <p:nvPr/>
          </p:nvSpPr>
          <p:spPr>
            <a:xfrm>
              <a:off x="8294538" y="5966402"/>
              <a:ext cx="918800" cy="4488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800" dirty="0">
                  <a:solidFill>
                    <a:srgbClr val="FF0000"/>
                  </a:solidFill>
                </a:rPr>
                <a:t>create()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1" name="圆角矩形 9">
              <a:extLst>
                <a:ext uri="{FF2B5EF4-FFF2-40B4-BE49-F238E27FC236}">
                  <a16:creationId xmlns:a16="http://schemas.microsoft.com/office/drawing/2014/main" xmlns="" id="{B1D67C8F-1BF2-4A1C-8502-F93EEC2D8EA3}"/>
                </a:ext>
              </a:extLst>
            </p:cNvPr>
            <p:cNvSpPr/>
            <p:nvPr/>
          </p:nvSpPr>
          <p:spPr>
            <a:xfrm>
              <a:off x="10210800" y="5277109"/>
              <a:ext cx="918800" cy="4488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800">
                  <a:solidFill>
                    <a:srgbClr val="FF0000"/>
                  </a:solidFill>
                </a:rPr>
                <a:t>Find()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5CF172C2-6A49-4E70-BFB1-4B21D4CDA949}"/>
                </a:ext>
              </a:extLst>
            </p:cNvPr>
            <p:cNvSpPr/>
            <p:nvPr/>
          </p:nvSpPr>
          <p:spPr>
            <a:xfrm>
              <a:off x="9970938" y="4826729"/>
              <a:ext cx="1658586" cy="543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findOrCreate-2</a:t>
              </a:r>
            </a:p>
          </p:txBody>
        </p:sp>
        <p:sp>
          <p:nvSpPr>
            <p:cNvPr id="33" name="圆角矩形 11">
              <a:extLst>
                <a:ext uri="{FF2B5EF4-FFF2-40B4-BE49-F238E27FC236}">
                  <a16:creationId xmlns:a16="http://schemas.microsoft.com/office/drawing/2014/main" xmlns="" id="{296F3F6E-9C57-4E01-97E3-534D19F0F97B}"/>
                </a:ext>
              </a:extLst>
            </p:cNvPr>
            <p:cNvSpPr/>
            <p:nvPr/>
          </p:nvSpPr>
          <p:spPr>
            <a:xfrm>
              <a:off x="10210800" y="5971339"/>
              <a:ext cx="918800" cy="4488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800">
                  <a:solidFill>
                    <a:srgbClr val="FF0000"/>
                  </a:solidFill>
                </a:rPr>
                <a:t>create()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4" name="任意多边形 12">
              <a:extLst>
                <a:ext uri="{FF2B5EF4-FFF2-40B4-BE49-F238E27FC236}">
                  <a16:creationId xmlns:a16="http://schemas.microsoft.com/office/drawing/2014/main" xmlns="" id="{A3AB5084-A012-46CE-A0BC-2315EB07100E}"/>
                </a:ext>
              </a:extLst>
            </p:cNvPr>
            <p:cNvSpPr/>
            <p:nvPr/>
          </p:nvSpPr>
          <p:spPr>
            <a:xfrm>
              <a:off x="9244928" y="5407092"/>
              <a:ext cx="936798" cy="891690"/>
            </a:xfrm>
            <a:custGeom>
              <a:avLst/>
              <a:gdLst>
                <a:gd name="connsiteX0" fmla="*/ 44610 w 936798"/>
                <a:gd name="connsiteY0" fmla="*/ 10744 h 891690"/>
                <a:gd name="connsiteX1" fmla="*/ 936708 w 936798"/>
                <a:gd name="connsiteY1" fmla="*/ 99954 h 891690"/>
                <a:gd name="connsiteX2" fmla="*/ 5 w 936798"/>
                <a:gd name="connsiteY2" fmla="*/ 735573 h 891690"/>
                <a:gd name="connsiteX3" fmla="*/ 925556 w 936798"/>
                <a:gd name="connsiteY3" fmla="*/ 891690 h 8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6798" h="891690">
                  <a:moveTo>
                    <a:pt x="44610" y="10744"/>
                  </a:moveTo>
                  <a:cubicBezTo>
                    <a:pt x="494376" y="-5054"/>
                    <a:pt x="944142" y="-20851"/>
                    <a:pt x="936708" y="99954"/>
                  </a:cubicBezTo>
                  <a:cubicBezTo>
                    <a:pt x="929274" y="220759"/>
                    <a:pt x="1864" y="603617"/>
                    <a:pt x="5" y="735573"/>
                  </a:cubicBezTo>
                  <a:cubicBezTo>
                    <a:pt x="-1854" y="867529"/>
                    <a:pt x="461851" y="879609"/>
                    <a:pt x="925556" y="89169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ash"/>
              <a:headEnd type="oval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632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D04ED0-EC62-456B-B043-048159FB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RQ1. How are racing events scheduled?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2430433-2A0A-4963-8702-37E81BCB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Finding 3.</a:t>
            </a:r>
            <a:r>
              <a:rPr lang="en-US" altLang="zh-CN" dirty="0"/>
              <a:t> About a half of bugs use high-level API protocols in an improper way</a:t>
            </a:r>
          </a:p>
          <a:p>
            <a:endParaRPr lang="en-US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r>
              <a:rPr lang="en-US" altLang="zh-CN" b="1" dirty="0">
                <a:solidFill>
                  <a:srgbClr val="002060"/>
                </a:solidFill>
              </a:rPr>
              <a:t>Implication</a:t>
            </a:r>
            <a:r>
              <a:rPr lang="en-US" altLang="zh-CN" dirty="0">
                <a:solidFill>
                  <a:srgbClr val="002060"/>
                </a:solidFill>
              </a:rPr>
              <a:t>.</a:t>
            </a:r>
            <a:r>
              <a:rPr lang="en-US" altLang="zh-CN" i="1" dirty="0">
                <a:solidFill>
                  <a:srgbClr val="002060"/>
                </a:solidFill>
              </a:rPr>
              <a:t> </a:t>
            </a:r>
            <a:r>
              <a:rPr lang="en-US" altLang="zh-CN" i="1" dirty="0" smtClean="0">
                <a:solidFill>
                  <a:srgbClr val="002060"/>
                </a:solidFill>
              </a:rPr>
              <a:t>Asynchronous </a:t>
            </a:r>
            <a:r>
              <a:rPr lang="en-US" altLang="zh-CN" i="1" dirty="0">
                <a:solidFill>
                  <a:srgbClr val="002060"/>
                </a:solidFill>
              </a:rPr>
              <a:t>API protocols can help resolve concurrency </a:t>
            </a:r>
            <a:r>
              <a:rPr lang="en-US" altLang="zh-CN" i="1" dirty="0" smtClean="0">
                <a:solidFill>
                  <a:srgbClr val="002060"/>
                </a:solidFill>
              </a:rPr>
              <a:t>bugs in Node.js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ACBED5-3E3C-4B75-9E95-7224D90FB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8AF7D284-7222-4D10-B732-CEDB46FF9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379036"/>
              </p:ext>
            </p:extLst>
          </p:nvPr>
        </p:nvGraphicFramePr>
        <p:xfrm>
          <a:off x="2971800" y="2724604"/>
          <a:ext cx="6400799" cy="203111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57600">
                  <a:extLst>
                    <a:ext uri="{9D8B030D-6E8A-4147-A177-3AD203B41FA5}">
                      <a16:colId xmlns:a16="http://schemas.microsoft.com/office/drawing/2014/main" xmlns="" val="3412622082"/>
                    </a:ext>
                  </a:extLst>
                </a:gridCol>
                <a:gridCol w="2472988">
                  <a:extLst>
                    <a:ext uri="{9D8B030D-6E8A-4147-A177-3AD203B41FA5}">
                      <a16:colId xmlns:a16="http://schemas.microsoft.com/office/drawing/2014/main" xmlns="" val="2507753411"/>
                    </a:ext>
                  </a:extLst>
                </a:gridCol>
                <a:gridCol w="1170211">
                  <a:extLst>
                    <a:ext uri="{9D8B030D-6E8A-4147-A177-3AD203B41FA5}">
                      <a16:colId xmlns:a16="http://schemas.microsoft.com/office/drawing/2014/main" xmlns="" val="1423243739"/>
                    </a:ext>
                  </a:extLst>
                </a:gridCol>
              </a:tblGrid>
              <a:tr h="23920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Schedule Strategy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1" marR="793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Cases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1" marR="793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#Bugs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1" marR="79331" marT="0" marB="0"/>
                </a:tc>
                <a:extLst>
                  <a:ext uri="{0D108BD9-81ED-4DB2-BD59-A6C34878D82A}">
                    <a16:rowId xmlns:a16="http://schemas.microsoft.com/office/drawing/2014/main" xmlns="" val="610106668"/>
                  </a:ext>
                </a:extLst>
              </a:tr>
              <a:tr h="125549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Native API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1" marR="793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setTimeout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setInterval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setImmediate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process.nextTick</a:t>
                      </a:r>
                      <a:endParaRPr lang="zh-C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331" marR="793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 (11%)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(3%)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(2%)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(2%)</a:t>
                      </a:r>
                      <a:endParaRPr lang="zh-C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331" marR="79331" marT="0" marB="0"/>
                </a:tc>
                <a:extLst>
                  <a:ext uri="{0D108BD9-81ED-4DB2-BD59-A6C34878D82A}">
                    <a16:rowId xmlns:a16="http://schemas.microsoft.com/office/drawing/2014/main" xmlns="" val="422827319"/>
                  </a:ext>
                </a:extLst>
              </a:tr>
              <a:tr h="35471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API </a:t>
                      </a:r>
                      <a:r>
                        <a:rPr lang="en-US" sz="2000" dirty="0">
                          <a:effectLst/>
                        </a:rPr>
                        <a:t>protocol</a:t>
                      </a:r>
                      <a:endParaRPr lang="zh-CN" sz="2000" b="1" dirty="0">
                        <a:solidFill>
                          <a:schemeClr val="tx1"/>
                        </a:solidFill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1" marR="793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endParaRPr lang="zh-CN" sz="2000" dirty="0">
                        <a:solidFill>
                          <a:schemeClr val="tx1"/>
                        </a:solidFill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1" marR="7933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27 (47%)</a:t>
                      </a:r>
                      <a:endParaRPr lang="zh-CN" sz="2000" dirty="0">
                        <a:solidFill>
                          <a:schemeClr val="tx1"/>
                        </a:solidFill>
                        <a:effectLst/>
                        <a:latin typeface="Trebuchet MS (正文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331" marR="79331" marT="0" marB="0"/>
                </a:tc>
                <a:extLst>
                  <a:ext uri="{0D108BD9-81ED-4DB2-BD59-A6C34878D82A}">
                    <a16:rowId xmlns:a16="http://schemas.microsoft.com/office/drawing/2014/main" xmlns="" val="2159236241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E131BD6F-9A1E-44B5-9258-18129061E7FC}"/>
              </a:ext>
            </a:extLst>
          </p:cNvPr>
          <p:cNvSpPr/>
          <p:nvPr/>
        </p:nvSpPr>
        <p:spPr>
          <a:xfrm>
            <a:off x="2971800" y="4373658"/>
            <a:ext cx="6400799" cy="369365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  <a:latin typeface="Tw Cen MT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7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Bug impacts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Finding 4.</a:t>
            </a:r>
            <a:r>
              <a:rPr lang="en-US" altLang="zh-CN" dirty="0"/>
              <a:t> </a:t>
            </a:r>
            <a:r>
              <a:rPr lang="en-US" altLang="zh-CN" dirty="0"/>
              <a:t>Almost all bugs cause severe consequences, e.g., </a:t>
            </a:r>
            <a:r>
              <a:rPr lang="en-US" altLang="zh-CN" dirty="0" smtClean="0"/>
              <a:t>crashes</a:t>
            </a:r>
            <a:endParaRPr lang="zh-CN" altLang="zh-CN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xmlns="" id="{040DDF24-D966-44D9-ADC3-1395C63E5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159248"/>
              </p:ext>
            </p:extLst>
          </p:nvPr>
        </p:nvGraphicFramePr>
        <p:xfrm>
          <a:off x="152400" y="2439670"/>
          <a:ext cx="11035030" cy="2818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02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</a:t>
            </a:r>
            <a:r>
              <a:rPr lang="en-US" altLang="zh-CN" dirty="0">
                <a:effectLst>
                  <a:outerShdw sx="0" sy="0">
                    <a:srgbClr val="000000"/>
                  </a:outerShdw>
                </a:effectLst>
              </a:rPr>
              <a:t>Triggering </a:t>
            </a:r>
            <a:r>
              <a:rPr lang="en-US" altLang="zh-CN" dirty="0" smtClean="0">
                <a:effectLst>
                  <a:outerShdw sx="0" sy="0">
                    <a:srgbClr val="000000"/>
                  </a:outerShdw>
                </a:effectLst>
              </a:rPr>
              <a:t>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/>
              <a:t>Finding 5.</a:t>
            </a:r>
            <a:r>
              <a:rPr lang="en-US" altLang="zh-CN" dirty="0"/>
              <a:t> </a:t>
            </a:r>
            <a:r>
              <a:rPr lang="en-US" altLang="zh-CN" dirty="0"/>
              <a:t>Simple input </a:t>
            </a:r>
            <a:r>
              <a:rPr lang="en-US" altLang="zh-CN" dirty="0" smtClean="0"/>
              <a:t>conditions </a:t>
            </a:r>
            <a:r>
              <a:rPr lang="en-US" altLang="zh-CN" dirty="0"/>
              <a:t>can trigger most </a:t>
            </a:r>
            <a:r>
              <a:rPr lang="en-US" altLang="zh-CN" dirty="0" smtClean="0"/>
              <a:t>bugs</a:t>
            </a:r>
            <a:endParaRPr lang="en-US" altLang="zh-CN" dirty="0"/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Implication. </a:t>
            </a:r>
            <a:r>
              <a:rPr lang="en-US" altLang="zh-CN" i="1" dirty="0">
                <a:solidFill>
                  <a:srgbClr val="002060"/>
                </a:solidFill>
              </a:rPr>
              <a:t>Developers can focus on testing applications with simple </a:t>
            </a:r>
            <a:r>
              <a:rPr lang="en-US" altLang="zh-CN" i="1" dirty="0" smtClean="0">
                <a:solidFill>
                  <a:srgbClr val="002060"/>
                </a:solidFill>
              </a:rPr>
              <a:t>inputs first</a:t>
            </a:r>
            <a:endParaRPr lang="en-US" altLang="zh-CN" i="1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8751"/>
              </p:ext>
            </p:extLst>
          </p:nvPr>
        </p:nvGraphicFramePr>
        <p:xfrm>
          <a:off x="2057400" y="2743200"/>
          <a:ext cx="5456102" cy="23469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52047">
                  <a:extLst>
                    <a:ext uri="{9D8B030D-6E8A-4147-A177-3AD203B41FA5}">
                      <a16:colId xmlns:a16="http://schemas.microsoft.com/office/drawing/2014/main" xmlns="" val="2871327829"/>
                    </a:ext>
                  </a:extLst>
                </a:gridCol>
                <a:gridCol w="1753937">
                  <a:extLst>
                    <a:ext uri="{9D8B030D-6E8A-4147-A177-3AD203B41FA5}">
                      <a16:colId xmlns:a16="http://schemas.microsoft.com/office/drawing/2014/main" xmlns="" val="1099627975"/>
                    </a:ext>
                  </a:extLst>
                </a:gridCol>
                <a:gridCol w="1150118">
                  <a:extLst>
                    <a:ext uri="{9D8B030D-6E8A-4147-A177-3AD203B41FA5}">
                      <a16:colId xmlns:a16="http://schemas.microsoft.com/office/drawing/2014/main" xmlns="" val="2053126780"/>
                    </a:ext>
                  </a:extLst>
                </a:gridCol>
              </a:tblGrid>
              <a:tr h="25740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Preconditions</a:t>
                      </a:r>
                      <a:endParaRPr lang="zh-CN" sz="2000" b="1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Cases</a:t>
                      </a:r>
                      <a:endParaRPr lang="zh-CN" sz="2000" b="1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#Bugs</a:t>
                      </a:r>
                      <a:endParaRPr lang="zh-CN" sz="2000" b="1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1150332126"/>
                  </a:ext>
                </a:extLst>
              </a:tr>
              <a:tr h="1164099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External requests</a:t>
                      </a:r>
                      <a:endParaRPr lang="zh-CN" sz="200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&gt;=3</a:t>
                      </a:r>
                      <a:endParaRPr lang="zh-CN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22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zh-CN" sz="20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 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20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3</a:t>
                      </a:r>
                      <a:endParaRPr lang="zh-CN" sz="2000" dirty="0">
                        <a:solidFill>
                          <a:schemeClr val="tx1"/>
                        </a:solidFill>
                        <a:effectLst/>
                        <a:latin typeface="Trebuchet MS (正文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2276867331"/>
                  </a:ext>
                </a:extLst>
              </a:tr>
              <a:tr h="257407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Config/Param</a:t>
                      </a:r>
                      <a:endParaRPr lang="zh-CN" sz="200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zh-CN" sz="2000" dirty="0">
                        <a:solidFill>
                          <a:srgbClr val="7030A0"/>
                        </a:solidFill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623163189"/>
                  </a:ext>
                </a:extLst>
              </a:tr>
              <a:tr h="212488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Deploy environment</a:t>
                      </a:r>
                      <a:endParaRPr lang="zh-CN" sz="200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solidFill>
                          <a:srgbClr val="7030A0"/>
                        </a:solidFill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2581966234"/>
                  </a:ext>
                </a:extLst>
              </a:tr>
            </a:tbl>
          </a:graphicData>
        </a:graphic>
      </p:graphicFrame>
      <p:sp>
        <p:nvSpPr>
          <p:cNvPr id="7" name="圆角矩形标注 45">
            <a:extLst>
              <a:ext uri="{FF2B5EF4-FFF2-40B4-BE49-F238E27FC236}">
                <a16:creationId xmlns:a16="http://schemas.microsoft.com/office/drawing/2014/main" xmlns="" id="{9D7B254D-9F91-4174-8350-90CC9A01D693}"/>
              </a:ext>
            </a:extLst>
          </p:cNvPr>
          <p:cNvSpPr/>
          <p:nvPr/>
        </p:nvSpPr>
        <p:spPr>
          <a:xfrm>
            <a:off x="7772400" y="3352800"/>
            <a:ext cx="3124200" cy="533400"/>
          </a:xfrm>
          <a:prstGeom prst="wedgeRoundRectCallout">
            <a:avLst>
              <a:gd name="adj1" fmla="val -57326"/>
              <a:gd name="adj2" fmla="val 21377"/>
              <a:gd name="adj3" fmla="val 1666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zh-CN" dirty="0">
                <a:solidFill>
                  <a:srgbClr val="C00000"/>
                </a:solidFill>
              </a:rPr>
              <a:t>77% need </a:t>
            </a:r>
            <a:r>
              <a:rPr lang="en-US" altLang="zh-CN" dirty="0" smtClean="0">
                <a:solidFill>
                  <a:srgbClr val="C00000"/>
                </a:solidFill>
              </a:rPr>
              <a:t>simple inputs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009B8182-7A09-4F56-B9C5-7BDE3460AF85}"/>
              </a:ext>
            </a:extLst>
          </p:cNvPr>
          <p:cNvSpPr/>
          <p:nvPr/>
        </p:nvSpPr>
        <p:spPr>
          <a:xfrm>
            <a:off x="6098412" y="3074776"/>
            <a:ext cx="1415089" cy="1040024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  <a:latin typeface="Tw Cen MT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6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Racing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/>
              <a:t>Finding 6.</a:t>
            </a:r>
            <a:r>
              <a:rPr lang="en-US" altLang="zh-CN" dirty="0"/>
              <a:t> </a:t>
            </a:r>
            <a:r>
              <a:rPr lang="en-US" altLang="zh-CN" dirty="0"/>
              <a:t>About 40% bugs contend for databases and files, rather than </a:t>
            </a:r>
            <a:r>
              <a:rPr lang="en-US" altLang="zh-CN" dirty="0" smtClean="0"/>
              <a:t>variables</a:t>
            </a:r>
            <a:endParaRPr lang="en-US" altLang="zh-CN" dirty="0"/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Implication. </a:t>
            </a:r>
            <a:r>
              <a:rPr lang="en-US" altLang="zh-CN" i="1" dirty="0">
                <a:solidFill>
                  <a:srgbClr val="002060"/>
                </a:solidFill>
              </a:rPr>
              <a:t>New </a:t>
            </a:r>
            <a:r>
              <a:rPr lang="en-US" altLang="zh-CN" i="1" dirty="0" smtClean="0">
                <a:solidFill>
                  <a:srgbClr val="002060"/>
                </a:solidFill>
              </a:rPr>
              <a:t>bug detection approaches should also concern races on databases </a:t>
            </a:r>
            <a:r>
              <a:rPr lang="en-US" altLang="zh-CN" i="1" dirty="0">
                <a:solidFill>
                  <a:srgbClr val="002060"/>
                </a:solidFill>
              </a:rPr>
              <a:t>and </a:t>
            </a:r>
            <a:r>
              <a:rPr lang="en-US" altLang="zh-CN" i="1" dirty="0" smtClean="0">
                <a:solidFill>
                  <a:srgbClr val="002060"/>
                </a:solidFill>
              </a:rPr>
              <a:t>files</a:t>
            </a:r>
            <a:endParaRPr lang="zh-CN" altLang="en-US" dirty="0"/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zh-CN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xmlns="" id="{3FC8CF58-233B-4C3D-9E1D-FE0B516F9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634312"/>
              </p:ext>
            </p:extLst>
          </p:nvPr>
        </p:nvGraphicFramePr>
        <p:xfrm>
          <a:off x="2895600" y="2590800"/>
          <a:ext cx="6102016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不完整圆 8">
            <a:extLst>
              <a:ext uri="{FF2B5EF4-FFF2-40B4-BE49-F238E27FC236}">
                <a16:creationId xmlns:a16="http://schemas.microsoft.com/office/drawing/2014/main" xmlns="" id="{7746401D-694C-4E48-97F2-B60980B6543E}"/>
              </a:ext>
            </a:extLst>
          </p:cNvPr>
          <p:cNvSpPr/>
          <p:nvPr/>
        </p:nvSpPr>
        <p:spPr>
          <a:xfrm rot="6729075">
            <a:off x="3299327" y="3231309"/>
            <a:ext cx="2087310" cy="1222144"/>
          </a:xfrm>
          <a:custGeom>
            <a:avLst/>
            <a:gdLst>
              <a:gd name="connsiteX0" fmla="*/ 3120547 w 3120548"/>
              <a:gd name="connsiteY0" fmla="*/ 2013679 h 4023118"/>
              <a:gd name="connsiteX1" fmla="*/ 2253221 w 3120548"/>
              <a:gd name="connsiteY1" fmla="*/ 3813851 h 4023118"/>
              <a:gd name="connsiteX2" fmla="*/ 283145 w 3120548"/>
              <a:gd name="connsiteY2" fmla="*/ 3167132 h 4023118"/>
              <a:gd name="connsiteX3" fmla="*/ 1560274 w 3120548"/>
              <a:gd name="connsiteY3" fmla="*/ 2011559 h 4023118"/>
              <a:gd name="connsiteX4" fmla="*/ 3120547 w 3120548"/>
              <a:gd name="connsiteY4" fmla="*/ 2013679 h 4023118"/>
              <a:gd name="connsiteX0" fmla="*/ 2755257 w 2755257"/>
              <a:gd name="connsiteY0" fmla="*/ 2120 h 1877680"/>
              <a:gd name="connsiteX1" fmla="*/ 1887931 w 2755257"/>
              <a:gd name="connsiteY1" fmla="*/ 1802292 h 1877680"/>
              <a:gd name="connsiteX2" fmla="*/ 0 w 2755257"/>
              <a:gd name="connsiteY2" fmla="*/ 1070170 h 1877680"/>
              <a:gd name="connsiteX3" fmla="*/ 1194984 w 2755257"/>
              <a:gd name="connsiteY3" fmla="*/ 0 h 1877680"/>
              <a:gd name="connsiteX4" fmla="*/ 2755257 w 2755257"/>
              <a:gd name="connsiteY4" fmla="*/ 2120 h 1877680"/>
              <a:gd name="connsiteX0" fmla="*/ 2755257 w 2755257"/>
              <a:gd name="connsiteY0" fmla="*/ 2120 h 1858673"/>
              <a:gd name="connsiteX1" fmla="*/ 1887931 w 2755257"/>
              <a:gd name="connsiteY1" fmla="*/ 1802292 h 1858673"/>
              <a:gd name="connsiteX2" fmla="*/ 0 w 2755257"/>
              <a:gd name="connsiteY2" fmla="*/ 1070170 h 1858673"/>
              <a:gd name="connsiteX3" fmla="*/ 1194984 w 2755257"/>
              <a:gd name="connsiteY3" fmla="*/ 0 h 1858673"/>
              <a:gd name="connsiteX4" fmla="*/ 2755257 w 2755257"/>
              <a:gd name="connsiteY4" fmla="*/ 2120 h 1858673"/>
              <a:gd name="connsiteX0" fmla="*/ 2755257 w 2755257"/>
              <a:gd name="connsiteY0" fmla="*/ 2120 h 1612908"/>
              <a:gd name="connsiteX1" fmla="*/ 1787732 w 2755257"/>
              <a:gd name="connsiteY1" fmla="*/ 1492344 h 1612908"/>
              <a:gd name="connsiteX2" fmla="*/ 0 w 2755257"/>
              <a:gd name="connsiteY2" fmla="*/ 1070170 h 1612908"/>
              <a:gd name="connsiteX3" fmla="*/ 1194984 w 2755257"/>
              <a:gd name="connsiteY3" fmla="*/ 0 h 1612908"/>
              <a:gd name="connsiteX4" fmla="*/ 2755257 w 2755257"/>
              <a:gd name="connsiteY4" fmla="*/ 2120 h 1612908"/>
              <a:gd name="connsiteX0" fmla="*/ 2652772 w 2652772"/>
              <a:gd name="connsiteY0" fmla="*/ 2120 h 1627755"/>
              <a:gd name="connsiteX1" fmla="*/ 1685247 w 2652772"/>
              <a:gd name="connsiteY1" fmla="*/ 1492344 h 1627755"/>
              <a:gd name="connsiteX2" fmla="*/ 0 w 2652772"/>
              <a:gd name="connsiteY2" fmla="*/ 1105591 h 1627755"/>
              <a:gd name="connsiteX3" fmla="*/ 1092499 w 2652772"/>
              <a:gd name="connsiteY3" fmla="*/ 0 h 1627755"/>
              <a:gd name="connsiteX4" fmla="*/ 2652772 w 2652772"/>
              <a:gd name="connsiteY4" fmla="*/ 2120 h 1627755"/>
              <a:gd name="connsiteX0" fmla="*/ 2484294 w 2484294"/>
              <a:gd name="connsiteY0" fmla="*/ 1 h 1690032"/>
              <a:gd name="connsiteX1" fmla="*/ 1685247 w 2484294"/>
              <a:gd name="connsiteY1" fmla="*/ 1550321 h 1690032"/>
              <a:gd name="connsiteX2" fmla="*/ 0 w 2484294"/>
              <a:gd name="connsiteY2" fmla="*/ 1163568 h 1690032"/>
              <a:gd name="connsiteX3" fmla="*/ 1092499 w 2484294"/>
              <a:gd name="connsiteY3" fmla="*/ 57977 h 1690032"/>
              <a:gd name="connsiteX4" fmla="*/ 2484294 w 2484294"/>
              <a:gd name="connsiteY4" fmla="*/ 1 h 1690032"/>
              <a:gd name="connsiteX0" fmla="*/ 2484294 w 2484294"/>
              <a:gd name="connsiteY0" fmla="*/ 0 h 1690032"/>
              <a:gd name="connsiteX1" fmla="*/ 1685247 w 2484294"/>
              <a:gd name="connsiteY1" fmla="*/ 1550320 h 1690032"/>
              <a:gd name="connsiteX2" fmla="*/ 0 w 2484294"/>
              <a:gd name="connsiteY2" fmla="*/ 1163567 h 1690032"/>
              <a:gd name="connsiteX3" fmla="*/ 1092499 w 2484294"/>
              <a:gd name="connsiteY3" fmla="*/ 57976 h 1690032"/>
              <a:gd name="connsiteX4" fmla="*/ 2484294 w 2484294"/>
              <a:gd name="connsiteY4" fmla="*/ 0 h 1690032"/>
              <a:gd name="connsiteX0" fmla="*/ 2484294 w 2484294"/>
              <a:gd name="connsiteY0" fmla="*/ 0 h 1680134"/>
              <a:gd name="connsiteX1" fmla="*/ 1679557 w 2484294"/>
              <a:gd name="connsiteY1" fmla="*/ 1534654 h 1680134"/>
              <a:gd name="connsiteX2" fmla="*/ 0 w 2484294"/>
              <a:gd name="connsiteY2" fmla="*/ 1163567 h 1680134"/>
              <a:gd name="connsiteX3" fmla="*/ 1092499 w 2484294"/>
              <a:gd name="connsiteY3" fmla="*/ 57976 h 1680134"/>
              <a:gd name="connsiteX4" fmla="*/ 2484294 w 2484294"/>
              <a:gd name="connsiteY4" fmla="*/ 0 h 1680134"/>
              <a:gd name="connsiteX0" fmla="*/ 2480397 w 2480397"/>
              <a:gd name="connsiteY0" fmla="*/ 0 h 1619563"/>
              <a:gd name="connsiteX1" fmla="*/ 1679557 w 2480397"/>
              <a:gd name="connsiteY1" fmla="*/ 1478091 h 1619563"/>
              <a:gd name="connsiteX2" fmla="*/ 0 w 2480397"/>
              <a:gd name="connsiteY2" fmla="*/ 1107004 h 1619563"/>
              <a:gd name="connsiteX3" fmla="*/ 1092499 w 2480397"/>
              <a:gd name="connsiteY3" fmla="*/ 1413 h 1619563"/>
              <a:gd name="connsiteX4" fmla="*/ 2480397 w 2480397"/>
              <a:gd name="connsiteY4" fmla="*/ 0 h 1619563"/>
              <a:gd name="connsiteX0" fmla="*/ 2480397 w 2480397"/>
              <a:gd name="connsiteY0" fmla="*/ 0 h 1636260"/>
              <a:gd name="connsiteX1" fmla="*/ 1679557 w 2480397"/>
              <a:gd name="connsiteY1" fmla="*/ 1478091 h 1636260"/>
              <a:gd name="connsiteX2" fmla="*/ 0 w 2480397"/>
              <a:gd name="connsiteY2" fmla="*/ 1107004 h 1636260"/>
              <a:gd name="connsiteX3" fmla="*/ 1092499 w 2480397"/>
              <a:gd name="connsiteY3" fmla="*/ 1413 h 1636260"/>
              <a:gd name="connsiteX4" fmla="*/ 2480397 w 2480397"/>
              <a:gd name="connsiteY4" fmla="*/ 0 h 1636260"/>
              <a:gd name="connsiteX0" fmla="*/ 2480397 w 2480397"/>
              <a:gd name="connsiteY0" fmla="*/ 0 h 1627706"/>
              <a:gd name="connsiteX1" fmla="*/ 1679557 w 2480397"/>
              <a:gd name="connsiteY1" fmla="*/ 1478091 h 1627706"/>
              <a:gd name="connsiteX2" fmla="*/ 0 w 2480397"/>
              <a:gd name="connsiteY2" fmla="*/ 1107004 h 1627706"/>
              <a:gd name="connsiteX3" fmla="*/ 1092499 w 2480397"/>
              <a:gd name="connsiteY3" fmla="*/ 1413 h 1627706"/>
              <a:gd name="connsiteX4" fmla="*/ 2480397 w 2480397"/>
              <a:gd name="connsiteY4" fmla="*/ 0 h 162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0397" h="1627706">
                <a:moveTo>
                  <a:pt x="2480397" y="0"/>
                </a:moveTo>
                <a:cubicBezTo>
                  <a:pt x="2433695" y="793818"/>
                  <a:pt x="2134890" y="1274457"/>
                  <a:pt x="1679557" y="1478091"/>
                </a:cubicBezTo>
                <a:cubicBezTo>
                  <a:pt x="1224224" y="1681725"/>
                  <a:pt x="642890" y="1773783"/>
                  <a:pt x="0" y="1107004"/>
                </a:cubicBezTo>
                <a:lnTo>
                  <a:pt x="1092499" y="1413"/>
                </a:lnTo>
                <a:lnTo>
                  <a:pt x="2480397" y="0"/>
                </a:ln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</a:ln>
          <a:effectLst>
            <a:glow rad="101600">
              <a:srgbClr val="DD8047">
                <a:satMod val="175000"/>
                <a:alpha val="40000"/>
              </a:srgb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 kern="0">
              <a:latin typeface="Tw Cen MT"/>
              <a:ea typeface="华文仿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6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B7F73D-9BE6-4D27-BC1F-BB1D36DD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A2A6B5-9797-43FE-A963-9F234E28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erver-side </a:t>
            </a:r>
            <a:r>
              <a:rPr lang="en-US" altLang="zh-CN" dirty="0"/>
              <a:t>event-driven framework for JavaScript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D4AAB63-BFCA-4EBC-A489-140F43BB0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D9C44BB-B569-461F-AE0D-AAF76D42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27" y="2863823"/>
            <a:ext cx="1662440" cy="13146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17DAABF-FB10-485E-9802-445F3FA4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51" y="3024795"/>
            <a:ext cx="2328862" cy="6364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E0B4967-FED5-4758-8230-FDABC5F3CA73}"/>
              </a:ext>
            </a:extLst>
          </p:cNvPr>
          <p:cNvSpPr txBox="1"/>
          <p:nvPr/>
        </p:nvSpPr>
        <p:spPr>
          <a:xfrm>
            <a:off x="3541045" y="5387421"/>
            <a:ext cx="499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Many apps are built 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Node.js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15DA343-6B34-491C-A59C-C7008AD09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521" y="3997073"/>
            <a:ext cx="1104900" cy="1104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0DE517F-9744-459C-A713-13A5D4A06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013" y="4377802"/>
            <a:ext cx="2981586" cy="4969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414E1CA-EFB3-4743-BE4D-8F624400D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145" y="2863823"/>
            <a:ext cx="1460055" cy="13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Triggering </a:t>
            </a:r>
            <a:r>
              <a:rPr lang="en-US" altLang="zh-CN" dirty="0" smtClean="0"/>
              <a:t>scope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Finding 7.</a:t>
            </a:r>
            <a:r>
              <a:rPr lang="en-US" altLang="zh-CN" dirty="0"/>
              <a:t> </a:t>
            </a:r>
            <a:r>
              <a:rPr lang="en-US" altLang="zh-CN" dirty="0" smtClean="0"/>
              <a:t>Most bugs require no </a:t>
            </a:r>
            <a:r>
              <a:rPr lang="en-US" altLang="zh-CN" dirty="0"/>
              <a:t>more than 4 racing </a:t>
            </a:r>
            <a:r>
              <a:rPr lang="en-US" altLang="zh-CN" dirty="0" smtClean="0"/>
              <a:t>events</a:t>
            </a:r>
          </a:p>
          <a:p>
            <a:endParaRPr lang="en-US" altLang="zh-CN" dirty="0"/>
          </a:p>
          <a:p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</a:rPr>
              <a:t>Implication</a:t>
            </a:r>
            <a:r>
              <a:rPr lang="en-US" altLang="zh-CN" b="1" dirty="0">
                <a:solidFill>
                  <a:srgbClr val="002060"/>
                </a:solidFill>
              </a:rPr>
              <a:t>. </a:t>
            </a:r>
            <a:r>
              <a:rPr lang="en-US" altLang="zh-CN" i="1" dirty="0">
                <a:solidFill>
                  <a:srgbClr val="002060"/>
                </a:solidFill>
              </a:rPr>
              <a:t>Testing can be simplified to check no more than 4 </a:t>
            </a:r>
            <a:r>
              <a:rPr lang="en-US" altLang="zh-CN" i="1" dirty="0" smtClean="0">
                <a:solidFill>
                  <a:srgbClr val="002060"/>
                </a:solidFill>
              </a:rPr>
              <a:t>events</a:t>
            </a:r>
            <a:endParaRPr lang="zh-CN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23947"/>
              </p:ext>
            </p:extLst>
          </p:nvPr>
        </p:nvGraphicFramePr>
        <p:xfrm>
          <a:off x="2667000" y="2209800"/>
          <a:ext cx="4648199" cy="3352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285621">
                  <a:extLst>
                    <a:ext uri="{9D8B030D-6E8A-4147-A177-3AD203B41FA5}">
                      <a16:colId xmlns:a16="http://schemas.microsoft.com/office/drawing/2014/main" xmlns="" val="1617993642"/>
                    </a:ext>
                  </a:extLst>
                </a:gridCol>
                <a:gridCol w="1133744">
                  <a:extLst>
                    <a:ext uri="{9D8B030D-6E8A-4147-A177-3AD203B41FA5}">
                      <a16:colId xmlns:a16="http://schemas.microsoft.com/office/drawing/2014/main" xmlns="" val="3461700118"/>
                    </a:ext>
                  </a:extLst>
                </a:gridCol>
                <a:gridCol w="1228834">
                  <a:extLst>
                    <a:ext uri="{9D8B030D-6E8A-4147-A177-3AD203B41FA5}">
                      <a16:colId xmlns:a16="http://schemas.microsoft.com/office/drawing/2014/main" xmlns="" val="3198933950"/>
                    </a:ext>
                  </a:extLst>
                </a:gridCol>
              </a:tblGrid>
              <a:tr h="222493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Triggering scopes</a:t>
                      </a:r>
                      <a:endParaRPr lang="zh-CN" sz="2000" b="1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Cases</a:t>
                      </a:r>
                      <a:endParaRPr lang="zh-CN" sz="2000" b="1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#Bugs</a:t>
                      </a:r>
                      <a:endParaRPr lang="zh-CN" sz="2000" b="1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85255331"/>
                  </a:ext>
                </a:extLst>
              </a:tr>
              <a:tr h="93254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Racing events</a:t>
                      </a:r>
                      <a:endParaRPr lang="zh-CN" sz="200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</a:t>
                      </a:r>
                      <a:endParaRPr lang="zh-CN" sz="18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</a:t>
                      </a:r>
                      <a:endParaRPr lang="zh-CN" sz="18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4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&gt;4</a:t>
                      </a:r>
                      <a:endParaRPr lang="zh-CN" sz="1800" b="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19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14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20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4</a:t>
                      </a:r>
                      <a:endParaRPr lang="zh-CN" sz="1800" b="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92550946"/>
                  </a:ext>
                </a:extLst>
              </a:tr>
              <a:tr h="459922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Involved processes</a:t>
                      </a:r>
                      <a:endParaRPr lang="zh-CN" sz="200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</a:t>
                      </a:r>
                      <a:endParaRPr lang="zh-CN" sz="18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2</a:t>
                      </a:r>
                      <a:endParaRPr lang="zh-CN" sz="1800" b="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54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3</a:t>
                      </a:r>
                      <a:endParaRPr lang="zh-CN" sz="1800" b="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5708641"/>
                  </a:ext>
                </a:extLst>
              </a:tr>
              <a:tr h="932544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Racing resources</a:t>
                      </a:r>
                      <a:endParaRPr lang="zh-CN" sz="200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0</a:t>
                      </a:r>
                      <a:endParaRPr lang="zh-CN" sz="18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</a:t>
                      </a:r>
                      <a:endParaRPr lang="zh-CN" sz="18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2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3</a:t>
                      </a:r>
                      <a:endParaRPr lang="zh-CN" sz="1800" b="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3</a:t>
                      </a:r>
                      <a:endParaRPr lang="zh-CN" sz="18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49</a:t>
                      </a:r>
                      <a:endParaRPr lang="zh-CN" sz="1800" b="0" dirty="0">
                        <a:effectLst/>
                      </a:endParaRP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4</a:t>
                      </a:r>
                    </a:p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dirty="0">
                          <a:effectLst/>
                        </a:rPr>
                        <a:t>1</a:t>
                      </a:r>
                      <a:endParaRPr lang="zh-CN" sz="1800" b="0" dirty="0">
                        <a:effectLst/>
                        <a:latin typeface="Linux Libertine" panose="0200050300000000000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2159029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07606806-9866-492B-B57B-0E8AA603AC39}"/>
              </a:ext>
            </a:extLst>
          </p:cNvPr>
          <p:cNvSpPr/>
          <p:nvPr/>
        </p:nvSpPr>
        <p:spPr>
          <a:xfrm>
            <a:off x="4876799" y="2491336"/>
            <a:ext cx="2412999" cy="975764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C00000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7" name="圆角矩形标注 45">
            <a:extLst>
              <a:ext uri="{FF2B5EF4-FFF2-40B4-BE49-F238E27FC236}">
                <a16:creationId xmlns:a16="http://schemas.microsoft.com/office/drawing/2014/main" xmlns="" id="{5D39CDC3-B05D-408F-8CD4-62127DCD1B54}"/>
              </a:ext>
            </a:extLst>
          </p:cNvPr>
          <p:cNvSpPr/>
          <p:nvPr/>
        </p:nvSpPr>
        <p:spPr>
          <a:xfrm>
            <a:off x="7490112" y="2681836"/>
            <a:ext cx="3764973" cy="594764"/>
          </a:xfrm>
          <a:prstGeom prst="wedgeRoundRectCallout">
            <a:avLst>
              <a:gd name="adj1" fmla="val -55813"/>
              <a:gd name="adj2" fmla="val -19470"/>
              <a:gd name="adj3" fmla="val 16667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zh-CN" dirty="0">
                <a:solidFill>
                  <a:srgbClr val="C00000"/>
                </a:solidFill>
              </a:rPr>
              <a:t>96% need &lt;=4 </a:t>
            </a:r>
            <a:r>
              <a:rPr lang="en-US" altLang="zh-CN" dirty="0" smtClean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9A5280BC-69BE-49CF-A2E2-E59D80657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0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RQ4: Bug fixing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6571A416-4809-43DD-A46C-3E7DEACA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/>
              <a:t>Finding 8. </a:t>
            </a:r>
            <a:r>
              <a:rPr lang="en-US" altLang="zh-CN" dirty="0"/>
              <a:t>Most bugs are </a:t>
            </a:r>
            <a:r>
              <a:rPr lang="en-US" altLang="zh-CN" i="1" dirty="0"/>
              <a:t>not</a:t>
            </a:r>
            <a:r>
              <a:rPr lang="en-US" altLang="zh-CN" dirty="0"/>
              <a:t> fixed by adding </a:t>
            </a:r>
            <a:r>
              <a:rPr lang="en-US" altLang="zh-CN" dirty="0" smtClean="0"/>
              <a:t>synchronization</a:t>
            </a:r>
            <a:endParaRPr lang="en-US" altLang="zh-CN" dirty="0"/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zh-CN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C50F32B0-E33C-4EF7-AAA3-0A0806F7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82260"/>
              </p:ext>
            </p:extLst>
          </p:nvPr>
        </p:nvGraphicFramePr>
        <p:xfrm>
          <a:off x="1447800" y="2209800"/>
          <a:ext cx="7467600" cy="31851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831124">
                  <a:extLst>
                    <a:ext uri="{9D8B030D-6E8A-4147-A177-3AD203B41FA5}">
                      <a16:colId xmlns:a16="http://schemas.microsoft.com/office/drawing/2014/main" xmlns="" val="1047310367"/>
                    </a:ext>
                  </a:extLst>
                </a:gridCol>
                <a:gridCol w="1148861">
                  <a:extLst>
                    <a:ext uri="{9D8B030D-6E8A-4147-A177-3AD203B41FA5}">
                      <a16:colId xmlns:a16="http://schemas.microsoft.com/office/drawing/2014/main" xmlns="" val="321599328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12243356"/>
                    </a:ext>
                  </a:extLst>
                </a:gridCol>
                <a:gridCol w="1110428">
                  <a:extLst>
                    <a:ext uri="{9D8B030D-6E8A-4147-A177-3AD203B41FA5}">
                      <a16:colId xmlns:a16="http://schemas.microsoft.com/office/drawing/2014/main" xmlns="" val="111410017"/>
                    </a:ext>
                  </a:extLst>
                </a:gridCol>
                <a:gridCol w="1310387">
                  <a:extLst>
                    <a:ext uri="{9D8B030D-6E8A-4147-A177-3AD203B41FA5}">
                      <a16:colId xmlns:a16="http://schemas.microsoft.com/office/drawing/2014/main" xmlns="" val="758599435"/>
                    </a:ext>
                  </a:extLst>
                </a:gridCol>
              </a:tblGrid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Fix strategies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Order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Atomicity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Starvation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Total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284905700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Add synchronization</a:t>
                      </a:r>
                      <a:endParaRPr lang="zh-CN" sz="2000" b="1" spc="-5" dirty="0">
                        <a:solidFill>
                          <a:schemeClr val="tx1"/>
                        </a:solidFill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14 (25%)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2951542637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Bypassing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5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9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 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14 </a:t>
                      </a:r>
                      <a:r>
                        <a:rPr lang="en-US" altLang="zh-CN" sz="2000" spc="-5" dirty="0">
                          <a:effectLst/>
                        </a:rPr>
                        <a:t>(25%)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764354343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Tolerance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1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4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5   (9%)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4143942622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Ignoring/retrying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1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2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3   (5</a:t>
                      </a:r>
                      <a:r>
                        <a:rPr lang="en-US" altLang="zh-CN" sz="2000" spc="-5" dirty="0">
                          <a:effectLst/>
                        </a:rPr>
                        <a:t>%</a:t>
                      </a:r>
                      <a:r>
                        <a:rPr lang="en-US" sz="2000" spc="-5" dirty="0">
                          <a:effectLst/>
                        </a:rPr>
                        <a:t>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4119483722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Switching to atomic APIs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4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4   (7%)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3516371282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Moving code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2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2   (4%)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872403261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Data privatization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2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2   </a:t>
                      </a:r>
                      <a:r>
                        <a:rPr lang="en-US" altLang="zh-CN" sz="2000" spc="-5" dirty="0">
                          <a:effectLst/>
                        </a:rPr>
                        <a:t>(4%)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3866278170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Changing priority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3   </a:t>
                      </a:r>
                      <a:r>
                        <a:rPr lang="en-US" altLang="zh-CN" sz="2000" spc="-5" dirty="0">
                          <a:effectLst/>
                        </a:rPr>
                        <a:t>(5%)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4175385033"/>
                  </a:ext>
                </a:extLst>
              </a:tr>
              <a:tr h="42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Other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10 (18%)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1393167521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Total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17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57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3244719536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17FD92A5-13A6-4432-BE01-C1CB6FF611A4}"/>
              </a:ext>
            </a:extLst>
          </p:cNvPr>
          <p:cNvSpPr/>
          <p:nvPr/>
        </p:nvSpPr>
        <p:spPr>
          <a:xfrm>
            <a:off x="1447800" y="2514600"/>
            <a:ext cx="74676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C00000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A2D61805-DA24-44FE-BE28-06FAF359D528}"/>
              </a:ext>
            </a:extLst>
          </p:cNvPr>
          <p:cNvSpPr/>
          <p:nvPr/>
        </p:nvSpPr>
        <p:spPr>
          <a:xfrm>
            <a:off x="1447800" y="2865795"/>
            <a:ext cx="7467600" cy="1614765"/>
          </a:xfrm>
          <a:prstGeom prst="roundRect">
            <a:avLst>
              <a:gd name="adj" fmla="val 4185"/>
            </a:avLst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C00000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5" name="圆角矩形标注 45">
            <a:extLst>
              <a:ext uri="{FF2B5EF4-FFF2-40B4-BE49-F238E27FC236}">
                <a16:creationId xmlns:a16="http://schemas.microsoft.com/office/drawing/2014/main" xmlns="" id="{E409FB02-0F5B-4269-9A21-7429BDEC9E2A}"/>
              </a:ext>
            </a:extLst>
          </p:cNvPr>
          <p:cNvSpPr/>
          <p:nvPr/>
        </p:nvSpPr>
        <p:spPr>
          <a:xfrm>
            <a:off x="3371850" y="4604253"/>
            <a:ext cx="3790950" cy="442901"/>
          </a:xfrm>
          <a:prstGeom prst="wedgeRoundRectCallout">
            <a:avLst>
              <a:gd name="adj1" fmla="val -21135"/>
              <a:gd name="adj2" fmla="val -83788"/>
              <a:gd name="adj3" fmla="val 16667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Do not </a:t>
            </a:r>
            <a:r>
              <a:rPr lang="en-US" dirty="0" smtClean="0">
                <a:solidFill>
                  <a:schemeClr val="tx1"/>
                </a:solidFill>
              </a:rPr>
              <a:t>change the </a:t>
            </a:r>
            <a:r>
              <a:rPr lang="en-US" dirty="0">
                <a:solidFill>
                  <a:schemeClr val="tx1"/>
                </a:solidFill>
              </a:rPr>
              <a:t>event order</a:t>
            </a:r>
          </a:p>
        </p:txBody>
      </p:sp>
      <p:sp>
        <p:nvSpPr>
          <p:cNvPr id="13" name="圆角矩形标注 45">
            <a:extLst>
              <a:ext uri="{FF2B5EF4-FFF2-40B4-BE49-F238E27FC236}">
                <a16:creationId xmlns:a16="http://schemas.microsoft.com/office/drawing/2014/main" xmlns="" id="{F5993A1E-1834-457A-A164-17646D1BEFA1}"/>
              </a:ext>
            </a:extLst>
          </p:cNvPr>
          <p:cNvSpPr/>
          <p:nvPr/>
        </p:nvSpPr>
        <p:spPr>
          <a:xfrm>
            <a:off x="7772400" y="3056440"/>
            <a:ext cx="3276600" cy="442901"/>
          </a:xfrm>
          <a:prstGeom prst="wedgeRoundRectCallout">
            <a:avLst>
              <a:gd name="adj1" fmla="val -28628"/>
              <a:gd name="adj2" fmla="val -117595"/>
              <a:gd name="adj3" fmla="val 16667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Avoid buggy event order</a:t>
            </a:r>
          </a:p>
        </p:txBody>
      </p:sp>
    </p:spTree>
    <p:extLst>
      <p:ext uri="{BB962C8B-B14F-4D97-AF65-F5344CB8AC3E}">
        <p14:creationId xmlns:p14="http://schemas.microsoft.com/office/powerpoint/2010/main" val="253448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B200D7-AF0F-4107-9000-D3B3DD41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 fixing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7C4950F-CFC1-483E-915F-A73F32B5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Tolerance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1FB78CA-93DF-4B9A-91CA-3D8D914AB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C17DE427-33A9-4120-AB9B-6888CDB6FCCE}"/>
              </a:ext>
            </a:extLst>
          </p:cNvPr>
          <p:cNvGrpSpPr/>
          <p:nvPr/>
        </p:nvGrpSpPr>
        <p:grpSpPr>
          <a:xfrm>
            <a:off x="3962400" y="2438400"/>
            <a:ext cx="5795985" cy="3124200"/>
            <a:chOff x="6319815" y="2122301"/>
            <a:chExt cx="5803931" cy="348490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93755EEC-D88A-4ECC-936B-835707896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47356"/>
            <a:stretch>
              <a:fillRect/>
            </a:stretch>
          </p:blipFill>
          <p:spPr>
            <a:xfrm>
              <a:off x="6477000" y="2122301"/>
              <a:ext cx="3257550" cy="1709897"/>
            </a:xfrm>
            <a:custGeom>
              <a:avLst/>
              <a:gdLst>
                <a:gd name="connsiteX0" fmla="*/ 0 w 3257550"/>
                <a:gd name="connsiteY0" fmla="*/ 0 h 1709897"/>
                <a:gd name="connsiteX1" fmla="*/ 3257550 w 3257550"/>
                <a:gd name="connsiteY1" fmla="*/ 0 h 1709897"/>
                <a:gd name="connsiteX2" fmla="*/ 3257550 w 3257550"/>
                <a:gd name="connsiteY2" fmla="*/ 1709897 h 1709897"/>
                <a:gd name="connsiteX3" fmla="*/ 0 w 3257550"/>
                <a:gd name="connsiteY3" fmla="*/ 1709897 h 1709897"/>
                <a:gd name="connsiteX4" fmla="*/ 0 w 3257550"/>
                <a:gd name="connsiteY4" fmla="*/ 0 h 170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550" h="1709897">
                  <a:moveTo>
                    <a:pt x="0" y="0"/>
                  </a:moveTo>
                  <a:lnTo>
                    <a:pt x="3257550" y="0"/>
                  </a:lnTo>
                  <a:lnTo>
                    <a:pt x="3257550" y="1709897"/>
                  </a:lnTo>
                  <a:lnTo>
                    <a:pt x="0" y="170989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BBD378E6-4C3E-4C02-AC3F-3FA1978E3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4052"/>
            <a:stretch>
              <a:fillRect/>
            </a:stretch>
          </p:blipFill>
          <p:spPr>
            <a:xfrm>
              <a:off x="6477000" y="4114800"/>
              <a:ext cx="3257550" cy="1492409"/>
            </a:xfrm>
            <a:custGeom>
              <a:avLst/>
              <a:gdLst>
                <a:gd name="connsiteX0" fmla="*/ 0 w 3257550"/>
                <a:gd name="connsiteY0" fmla="*/ 0 h 1492409"/>
                <a:gd name="connsiteX1" fmla="*/ 3257550 w 3257550"/>
                <a:gd name="connsiteY1" fmla="*/ 0 h 1492409"/>
                <a:gd name="connsiteX2" fmla="*/ 3257550 w 3257550"/>
                <a:gd name="connsiteY2" fmla="*/ 1492409 h 1492409"/>
                <a:gd name="connsiteX3" fmla="*/ 0 w 3257550"/>
                <a:gd name="connsiteY3" fmla="*/ 1492409 h 1492409"/>
                <a:gd name="connsiteX4" fmla="*/ 0 w 3257550"/>
                <a:gd name="connsiteY4" fmla="*/ 0 h 149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550" h="1492409">
                  <a:moveTo>
                    <a:pt x="0" y="0"/>
                  </a:moveTo>
                  <a:lnTo>
                    <a:pt x="3257550" y="0"/>
                  </a:lnTo>
                  <a:lnTo>
                    <a:pt x="3257550" y="1492409"/>
                  </a:lnTo>
                  <a:lnTo>
                    <a:pt x="0" y="149240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7CF34967-60E8-45D3-BA26-637E7A701CBB}"/>
                </a:ext>
              </a:extLst>
            </p:cNvPr>
            <p:cNvSpPr/>
            <p:nvPr/>
          </p:nvSpPr>
          <p:spPr>
            <a:xfrm>
              <a:off x="6319815" y="2352661"/>
              <a:ext cx="3675743" cy="148971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2E675241-6C80-4453-9FA2-5E074C347FDF}"/>
                </a:ext>
              </a:extLst>
            </p:cNvPr>
            <p:cNvSpPr/>
            <p:nvPr/>
          </p:nvSpPr>
          <p:spPr>
            <a:xfrm>
              <a:off x="6358822" y="4072731"/>
              <a:ext cx="3675743" cy="153447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xmlns="" id="{81482F9C-9C95-41DB-92C1-C1789B56FA35}"/>
                </a:ext>
              </a:extLst>
            </p:cNvPr>
            <p:cNvSpPr/>
            <p:nvPr/>
          </p:nvSpPr>
          <p:spPr>
            <a:xfrm>
              <a:off x="9973583" y="3033359"/>
              <a:ext cx="421980" cy="1750142"/>
            </a:xfrm>
            <a:custGeom>
              <a:avLst/>
              <a:gdLst>
                <a:gd name="connsiteX0" fmla="*/ 0 w 492350"/>
                <a:gd name="connsiteY0" fmla="*/ 0 h 1750142"/>
                <a:gd name="connsiteX1" fmla="*/ 491613 w 492350"/>
                <a:gd name="connsiteY1" fmla="*/ 894735 h 1750142"/>
                <a:gd name="connsiteX2" fmla="*/ 88490 w 492350"/>
                <a:gd name="connsiteY2" fmla="*/ 1750142 h 175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2350" h="1750142">
                  <a:moveTo>
                    <a:pt x="0" y="0"/>
                  </a:moveTo>
                  <a:cubicBezTo>
                    <a:pt x="238432" y="301522"/>
                    <a:pt x="476865" y="603045"/>
                    <a:pt x="491613" y="894735"/>
                  </a:cubicBezTo>
                  <a:cubicBezTo>
                    <a:pt x="506361" y="1186425"/>
                    <a:pt x="297425" y="1468283"/>
                    <a:pt x="88490" y="1750142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BE10E6C-23C5-453A-AA1F-FE3074EA42BA}"/>
                </a:ext>
              </a:extLst>
            </p:cNvPr>
            <p:cNvSpPr/>
            <p:nvPr/>
          </p:nvSpPr>
          <p:spPr>
            <a:xfrm>
              <a:off x="10483585" y="3592642"/>
              <a:ext cx="1640161" cy="789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Bug free</a:t>
              </a:r>
            </a:p>
            <a:p>
              <a:r>
                <a:rPr lang="en-US" altLang="zh-CN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 both order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1B3AD1C-0BFD-4394-9A41-CD4BF0F59310}"/>
              </a:ext>
            </a:extLst>
          </p:cNvPr>
          <p:cNvSpPr txBox="1"/>
          <p:nvPr/>
        </p:nvSpPr>
        <p:spPr>
          <a:xfrm>
            <a:off x="2857355" y="2804746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+mn-lt"/>
                <a:cs typeface="+mn-cs"/>
              </a:rPr>
              <a:t>onend</a:t>
            </a:r>
            <a:endParaRPr lang="zh-CN" altLang="en-US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395635F-848A-4EB5-B9F4-881D4CB75CEE}"/>
              </a:ext>
            </a:extLst>
          </p:cNvPr>
          <p:cNvSpPr txBox="1"/>
          <p:nvPr/>
        </p:nvSpPr>
        <p:spPr>
          <a:xfrm>
            <a:off x="2379660" y="4424040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+mn-lt"/>
                <a:cs typeface="+mn-cs"/>
              </a:rPr>
              <a:t>onheaders</a:t>
            </a:r>
            <a:endParaRPr lang="zh-CN" altLang="en-US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5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RQ4: Bug fixing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6571A416-4809-43DD-A46C-3E7DEACA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/>
              <a:t>Finding 8. </a:t>
            </a:r>
            <a:r>
              <a:rPr lang="en-US" altLang="zh-CN" dirty="0"/>
              <a:t>Most bugs are </a:t>
            </a:r>
            <a:r>
              <a:rPr lang="en-US" altLang="zh-CN" i="1" dirty="0"/>
              <a:t>not</a:t>
            </a:r>
            <a:r>
              <a:rPr lang="en-US" altLang="zh-CN" dirty="0"/>
              <a:t> fixed by adding </a:t>
            </a:r>
            <a:r>
              <a:rPr lang="en-US" altLang="zh-CN" dirty="0" smtClean="0"/>
              <a:t>synchronization</a:t>
            </a: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en-US" altLang="zh-CN" dirty="0">
              <a:latin typeface="Trebuchet MS (正文)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002060"/>
                </a:solidFill>
              </a:rPr>
              <a:t>Implication.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i="1" dirty="0" smtClean="0">
                <a:solidFill>
                  <a:srgbClr val="002060"/>
                </a:solidFill>
              </a:rPr>
              <a:t>Automated </a:t>
            </a:r>
            <a:r>
              <a:rPr lang="en-US" altLang="zh-CN" i="1" dirty="0">
                <a:solidFill>
                  <a:srgbClr val="002060"/>
                </a:solidFill>
              </a:rPr>
              <a:t>bug fixing approaches </a:t>
            </a:r>
            <a:r>
              <a:rPr lang="en-US" altLang="zh-CN" i="1" dirty="0" smtClean="0">
                <a:solidFill>
                  <a:srgbClr val="002060"/>
                </a:solidFill>
              </a:rPr>
              <a:t>should consider other fix strategies</a:t>
            </a:r>
            <a:endParaRPr lang="zh-CN" altLang="en-US" i="1" dirty="0">
              <a:solidFill>
                <a:srgbClr val="002060"/>
              </a:solidFill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endParaRPr lang="zh-CN" altLang="zh-CN" dirty="0">
              <a:latin typeface="Trebuchet MS (正文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C50F32B0-E33C-4EF7-AAA3-0A0806F79B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7800" y="2209800"/>
          <a:ext cx="7467600" cy="31851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831124">
                  <a:extLst>
                    <a:ext uri="{9D8B030D-6E8A-4147-A177-3AD203B41FA5}">
                      <a16:colId xmlns:a16="http://schemas.microsoft.com/office/drawing/2014/main" xmlns="" val="1047310367"/>
                    </a:ext>
                  </a:extLst>
                </a:gridCol>
                <a:gridCol w="1148861">
                  <a:extLst>
                    <a:ext uri="{9D8B030D-6E8A-4147-A177-3AD203B41FA5}">
                      <a16:colId xmlns:a16="http://schemas.microsoft.com/office/drawing/2014/main" xmlns="" val="321599328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112243356"/>
                    </a:ext>
                  </a:extLst>
                </a:gridCol>
                <a:gridCol w="1110428">
                  <a:extLst>
                    <a:ext uri="{9D8B030D-6E8A-4147-A177-3AD203B41FA5}">
                      <a16:colId xmlns:a16="http://schemas.microsoft.com/office/drawing/2014/main" xmlns="" val="111410017"/>
                    </a:ext>
                  </a:extLst>
                </a:gridCol>
                <a:gridCol w="1310387">
                  <a:extLst>
                    <a:ext uri="{9D8B030D-6E8A-4147-A177-3AD203B41FA5}">
                      <a16:colId xmlns:a16="http://schemas.microsoft.com/office/drawing/2014/main" xmlns="" val="758599435"/>
                    </a:ext>
                  </a:extLst>
                </a:gridCol>
              </a:tblGrid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Fix strategies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Order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Atomicity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Starvation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Total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284905700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Add synchronization</a:t>
                      </a:r>
                      <a:endParaRPr lang="zh-CN" sz="2000" b="1" spc="-5" dirty="0">
                        <a:solidFill>
                          <a:schemeClr val="tx1"/>
                        </a:solidFill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14 (25%)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2951542637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Bypassing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5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9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 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14 </a:t>
                      </a:r>
                      <a:r>
                        <a:rPr lang="en-US" altLang="zh-CN" sz="2000" spc="-5" dirty="0">
                          <a:effectLst/>
                        </a:rPr>
                        <a:t>(25%)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764354343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Tolerance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1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4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5   (9%)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4143942622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Ignoring/retrying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1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2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3   (5</a:t>
                      </a:r>
                      <a:r>
                        <a:rPr lang="en-US" altLang="zh-CN" sz="2000" spc="-5" dirty="0">
                          <a:effectLst/>
                        </a:rPr>
                        <a:t>%</a:t>
                      </a:r>
                      <a:r>
                        <a:rPr lang="en-US" sz="2000" spc="-5" dirty="0">
                          <a:effectLst/>
                        </a:rPr>
                        <a:t>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4119483722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Switching to atomic APIs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4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4   (7%)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3516371282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Moving code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2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2   (4%)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872403261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Data privatization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2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2   </a:t>
                      </a:r>
                      <a:r>
                        <a:rPr lang="en-US" altLang="zh-CN" sz="2000" spc="-5" dirty="0">
                          <a:effectLst/>
                        </a:rPr>
                        <a:t>(4%)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3866278170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Changing priority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3   </a:t>
                      </a:r>
                      <a:r>
                        <a:rPr lang="en-US" altLang="zh-CN" sz="2000" spc="-5" dirty="0">
                          <a:effectLst/>
                        </a:rPr>
                        <a:t>(5%)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4175385033"/>
                  </a:ext>
                </a:extLst>
              </a:tr>
              <a:tr h="427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Other</a:t>
                      </a:r>
                      <a:endParaRPr lang="zh-CN" sz="2000" b="1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 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10 (18%)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1393167521"/>
                  </a:ext>
                </a:extLst>
              </a:tr>
              <a:tr h="2865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Total</a:t>
                      </a:r>
                      <a:endParaRPr lang="zh-CN" sz="2000" b="1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17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37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>
                          <a:effectLst/>
                        </a:rPr>
                        <a:t>3</a:t>
                      </a:r>
                      <a:endParaRPr lang="zh-CN" sz="2000" spc="-5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just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2000" spc="-5" dirty="0">
                          <a:effectLst/>
                        </a:rPr>
                        <a:t>57</a:t>
                      </a:r>
                      <a:endParaRPr lang="zh-CN" sz="2000" spc="-5" dirty="0">
                        <a:effectLst/>
                        <a:latin typeface="Trebuchet MS (正文)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xmlns="" val="3244719536"/>
                  </a:ext>
                </a:extLst>
              </a:tr>
            </a:tbl>
          </a:graphicData>
        </a:graphic>
      </p:graphicFrame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17FD92A5-13A6-4432-BE01-C1CB6FF611A4}"/>
              </a:ext>
            </a:extLst>
          </p:cNvPr>
          <p:cNvSpPr/>
          <p:nvPr/>
        </p:nvSpPr>
        <p:spPr>
          <a:xfrm>
            <a:off x="1447800" y="2514600"/>
            <a:ext cx="74676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C00000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A2D61805-DA24-44FE-BE28-06FAF359D528}"/>
              </a:ext>
            </a:extLst>
          </p:cNvPr>
          <p:cNvSpPr/>
          <p:nvPr/>
        </p:nvSpPr>
        <p:spPr>
          <a:xfrm>
            <a:off x="1447800" y="2865795"/>
            <a:ext cx="7467600" cy="1614765"/>
          </a:xfrm>
          <a:prstGeom prst="roundRect">
            <a:avLst>
              <a:gd name="adj" fmla="val 4185"/>
            </a:avLst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C00000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3" name="圆角矩形标注 45">
            <a:extLst>
              <a:ext uri="{FF2B5EF4-FFF2-40B4-BE49-F238E27FC236}">
                <a16:creationId xmlns:a16="http://schemas.microsoft.com/office/drawing/2014/main" xmlns="" id="{F5993A1E-1834-457A-A164-17646D1BEFA1}"/>
              </a:ext>
            </a:extLst>
          </p:cNvPr>
          <p:cNvSpPr/>
          <p:nvPr/>
        </p:nvSpPr>
        <p:spPr>
          <a:xfrm>
            <a:off x="7772400" y="3056440"/>
            <a:ext cx="3276600" cy="442901"/>
          </a:xfrm>
          <a:prstGeom prst="wedgeRoundRectCallout">
            <a:avLst>
              <a:gd name="adj1" fmla="val -28628"/>
              <a:gd name="adj2" fmla="val -117595"/>
              <a:gd name="adj3" fmla="val 16667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Avoid buggy event order</a:t>
            </a:r>
          </a:p>
        </p:txBody>
      </p:sp>
      <p:sp>
        <p:nvSpPr>
          <p:cNvPr id="11" name="圆角矩形标注 45">
            <a:extLst>
              <a:ext uri="{FF2B5EF4-FFF2-40B4-BE49-F238E27FC236}">
                <a16:creationId xmlns:a16="http://schemas.microsoft.com/office/drawing/2014/main" xmlns="" id="{E409FB02-0F5B-4269-9A21-7429BDEC9E2A}"/>
              </a:ext>
            </a:extLst>
          </p:cNvPr>
          <p:cNvSpPr/>
          <p:nvPr/>
        </p:nvSpPr>
        <p:spPr>
          <a:xfrm>
            <a:off x="3371850" y="4604253"/>
            <a:ext cx="3790950" cy="442901"/>
          </a:xfrm>
          <a:prstGeom prst="wedgeRoundRectCallout">
            <a:avLst>
              <a:gd name="adj1" fmla="val -21135"/>
              <a:gd name="adj2" fmla="val -83788"/>
              <a:gd name="adj3" fmla="val 16667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Do not </a:t>
            </a:r>
            <a:r>
              <a:rPr lang="en-US" dirty="0" smtClean="0">
                <a:solidFill>
                  <a:schemeClr val="tx1"/>
                </a:solidFill>
              </a:rPr>
              <a:t>change the </a:t>
            </a:r>
            <a:r>
              <a:rPr lang="en-US" dirty="0">
                <a:solidFill>
                  <a:schemeClr val="tx1"/>
                </a:solidFill>
              </a:rPr>
              <a:t>event order</a:t>
            </a:r>
          </a:p>
        </p:txBody>
      </p:sp>
    </p:spTree>
    <p:extLst>
      <p:ext uri="{BB962C8B-B14F-4D97-AF65-F5344CB8AC3E}">
        <p14:creationId xmlns:p14="http://schemas.microsoft.com/office/powerpoint/2010/main" val="6498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A31D13-A53D-473F-BF76-A42CAC3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0C1067-EEEA-4587-AC3D-86306DD5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/>
              <a:t>comprehensive </a:t>
            </a:r>
            <a:r>
              <a:rPr lang="en-US" altLang="zh-CN" dirty="0" smtClean="0"/>
              <a:t>study on </a:t>
            </a:r>
            <a:r>
              <a:rPr lang="en-US" altLang="zh-CN" dirty="0"/>
              <a:t>concurrency bugs in </a:t>
            </a:r>
            <a:r>
              <a:rPr lang="en-US" altLang="zh-CN" dirty="0" smtClean="0"/>
              <a:t>Node.js</a:t>
            </a:r>
            <a:endParaRPr lang="en-US" altLang="zh-CN" dirty="0"/>
          </a:p>
          <a:p>
            <a:pPr lvl="1"/>
            <a:r>
              <a:rPr lang="en-US" altLang="zh-CN" dirty="0"/>
              <a:t>57 </a:t>
            </a:r>
            <a:r>
              <a:rPr lang="en-US" altLang="zh-CN" dirty="0" smtClean="0"/>
              <a:t>concurrency bugs </a:t>
            </a:r>
            <a:r>
              <a:rPr lang="en-US" altLang="zh-CN" dirty="0"/>
              <a:t>from 52 popular projects</a:t>
            </a:r>
          </a:p>
          <a:p>
            <a:r>
              <a:rPr lang="en-US" altLang="zh-CN" dirty="0"/>
              <a:t>Many interesting findings and implications:</a:t>
            </a:r>
          </a:p>
          <a:p>
            <a:pPr lvl="1"/>
            <a:r>
              <a:rPr lang="en-US" altLang="zh-CN" dirty="0"/>
              <a:t>Atomicity violation bugs dominate</a:t>
            </a:r>
          </a:p>
          <a:p>
            <a:pPr lvl="1"/>
            <a:r>
              <a:rPr lang="en-US" altLang="zh-CN" dirty="0"/>
              <a:t>A half of bugs use high-level API protocols improperly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The subjects and their categorization are available: </a:t>
            </a:r>
            <a:r>
              <a:rPr lang="en-US" altLang="zh-CN" dirty="0">
                <a:hlinkClick r:id="rId2"/>
              </a:rPr>
              <a:t>http://www.tcse.cn/~wsdou/project/NodeCB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BCD5C37-E237-4638-8A78-B302CF0CA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45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Questions?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429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7070F1-1723-4664-9BB5-AF0F8588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 model </a:t>
            </a:r>
            <a:r>
              <a:rPr lang="en-US" altLang="zh-CN" dirty="0" smtClean="0"/>
              <a:t>in</a:t>
            </a:r>
            <a:r>
              <a:rPr lang="en-US" altLang="zh-CN" dirty="0" smtClean="0"/>
              <a:t> </a:t>
            </a:r>
            <a:r>
              <a:rPr lang="en-US" altLang="zh-CN" dirty="0"/>
              <a:t>Node.js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F232E5-F246-4A44-AB0E-9EBA7D60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05E213C-C095-4B7E-A3CD-48C1E677B7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94F40B61-0927-446F-8DE9-BACB30393350}"/>
              </a:ext>
            </a:extLst>
          </p:cNvPr>
          <p:cNvCxnSpPr>
            <a:cxnSpLocks/>
          </p:cNvCxnSpPr>
          <p:nvPr/>
        </p:nvCxnSpPr>
        <p:spPr>
          <a:xfrm>
            <a:off x="4978508" y="2209800"/>
            <a:ext cx="0" cy="42672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F1B969E-C6C6-45C3-A619-6DDFF6668583}"/>
              </a:ext>
            </a:extLst>
          </p:cNvPr>
          <p:cNvSpPr txBox="1"/>
          <p:nvPr/>
        </p:nvSpPr>
        <p:spPr>
          <a:xfrm>
            <a:off x="3717193" y="1777307"/>
            <a:ext cx="239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Event looper thread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3CE43DB-DAB5-409C-8072-414D863E2667}"/>
              </a:ext>
            </a:extLst>
          </p:cNvPr>
          <p:cNvSpPr/>
          <p:nvPr/>
        </p:nvSpPr>
        <p:spPr>
          <a:xfrm>
            <a:off x="3491448" y="2449999"/>
            <a:ext cx="3119081" cy="13152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lIns="36000" tIns="0" r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Tw Cen MT"/>
                <a:ea typeface="华文仿宋" panose="02010600040101010101" pitchFamily="2" charset="-122"/>
                <a:cs typeface="+mn-cs"/>
              </a:rPr>
              <a:t>Example.js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1.  print (‘Hello’);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2.  </a:t>
            </a:r>
            <a:r>
              <a:rPr lang="en-US" altLang="zh-CN" kern="0" dirty="0" err="1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writeFile</a:t>
            </a: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 (‘foo’, data,       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3.  </a:t>
            </a:r>
            <a:r>
              <a:rPr lang="en-US" altLang="zh-CN" kern="0" dirty="0" err="1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readFile</a:t>
            </a: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 (‘foo’,        );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22682CB3-D003-407D-8952-4098050169C7}"/>
              </a:ext>
            </a:extLst>
          </p:cNvPr>
          <p:cNvSpPr/>
          <p:nvPr/>
        </p:nvSpPr>
        <p:spPr>
          <a:xfrm>
            <a:off x="3268516" y="2847975"/>
            <a:ext cx="202276" cy="174568"/>
          </a:xfrm>
          <a:prstGeom prst="rightArrow">
            <a:avLst/>
          </a:prstGeom>
          <a:solidFill>
            <a:sysClr val="window" lastClr="FFFFFF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5BFDC2C-6313-4110-9E84-4F7099960BC4}"/>
              </a:ext>
            </a:extLst>
          </p:cNvPr>
          <p:cNvSpPr/>
          <p:nvPr/>
        </p:nvSpPr>
        <p:spPr>
          <a:xfrm>
            <a:off x="8750750" y="3869404"/>
            <a:ext cx="1460050" cy="11787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1D05EB2-0D7C-4DC7-88AE-1D7622489995}"/>
              </a:ext>
            </a:extLst>
          </p:cNvPr>
          <p:cNvSpPr txBox="1"/>
          <p:nvPr/>
        </p:nvSpPr>
        <p:spPr>
          <a:xfrm>
            <a:off x="8712542" y="3810000"/>
            <a:ext cx="149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Worker pool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FD6ADF8-60F5-4B47-8910-81AA03791A10}"/>
              </a:ext>
            </a:extLst>
          </p:cNvPr>
          <p:cNvSpPr/>
          <p:nvPr/>
        </p:nvSpPr>
        <p:spPr>
          <a:xfrm>
            <a:off x="7381561" y="3165445"/>
            <a:ext cx="1216789" cy="263555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C5B7355-5F95-45F4-99B4-0C6816D02EC5}"/>
              </a:ext>
            </a:extLst>
          </p:cNvPr>
          <p:cNvSpPr txBox="1"/>
          <p:nvPr/>
        </p:nvSpPr>
        <p:spPr>
          <a:xfrm>
            <a:off x="7309454" y="2683472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Task queue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596D5262-8700-4DFD-852A-3D3351885968}"/>
              </a:ext>
            </a:extLst>
          </p:cNvPr>
          <p:cNvSpPr/>
          <p:nvPr/>
        </p:nvSpPr>
        <p:spPr>
          <a:xfrm>
            <a:off x="6463282" y="3199849"/>
            <a:ext cx="918279" cy="76751"/>
          </a:xfrm>
          <a:custGeom>
            <a:avLst/>
            <a:gdLst>
              <a:gd name="connsiteX0" fmla="*/ 0 w 1005840"/>
              <a:gd name="connsiteY0" fmla="*/ 0 h 207818"/>
              <a:gd name="connsiteX1" fmla="*/ 490450 w 1005840"/>
              <a:gd name="connsiteY1" fmla="*/ 49876 h 207818"/>
              <a:gd name="connsiteX2" fmla="*/ 1005840 w 1005840"/>
              <a:gd name="connsiteY2" fmla="*/ 207818 h 207818"/>
              <a:gd name="connsiteX0" fmla="*/ 0 w 1115146"/>
              <a:gd name="connsiteY0" fmla="*/ 166692 h 166936"/>
              <a:gd name="connsiteX1" fmla="*/ 599756 w 1115146"/>
              <a:gd name="connsiteY1" fmla="*/ 17 h 166936"/>
              <a:gd name="connsiteX2" fmla="*/ 1115146 w 1115146"/>
              <a:gd name="connsiteY2" fmla="*/ 157959 h 16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146" h="166936">
                <a:moveTo>
                  <a:pt x="0" y="166692"/>
                </a:moveTo>
                <a:cubicBezTo>
                  <a:pt x="161405" y="174312"/>
                  <a:pt x="413898" y="1473"/>
                  <a:pt x="599756" y="17"/>
                </a:cubicBezTo>
                <a:cubicBezTo>
                  <a:pt x="785614" y="-1438"/>
                  <a:pt x="941271" y="96306"/>
                  <a:pt x="1115146" y="157959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8079F6D4-3021-4517-BAE9-5036A11FE658}"/>
              </a:ext>
            </a:extLst>
          </p:cNvPr>
          <p:cNvSpPr/>
          <p:nvPr/>
        </p:nvSpPr>
        <p:spPr>
          <a:xfrm>
            <a:off x="8636558" y="3319463"/>
            <a:ext cx="668872" cy="566737"/>
          </a:xfrm>
          <a:custGeom>
            <a:avLst/>
            <a:gdLst>
              <a:gd name="connsiteX0" fmla="*/ 0 w 656705"/>
              <a:gd name="connsiteY0" fmla="*/ 2850 h 310421"/>
              <a:gd name="connsiteX1" fmla="*/ 332509 w 656705"/>
              <a:gd name="connsiteY1" fmla="*/ 44414 h 310421"/>
              <a:gd name="connsiteX2" fmla="*/ 656705 w 656705"/>
              <a:gd name="connsiteY2" fmla="*/ 310421 h 3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705" h="310421">
                <a:moveTo>
                  <a:pt x="0" y="2850"/>
                </a:moveTo>
                <a:cubicBezTo>
                  <a:pt x="111529" y="-1999"/>
                  <a:pt x="223058" y="-6848"/>
                  <a:pt x="332509" y="44414"/>
                </a:cubicBezTo>
                <a:cubicBezTo>
                  <a:pt x="441960" y="95676"/>
                  <a:pt x="549332" y="203048"/>
                  <a:pt x="656705" y="310421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866E90DD-1D3E-45C5-B2C5-0DA9CEA0B6AD}"/>
              </a:ext>
            </a:extLst>
          </p:cNvPr>
          <p:cNvSpPr/>
          <p:nvPr/>
        </p:nvSpPr>
        <p:spPr>
          <a:xfrm>
            <a:off x="9067800" y="4206045"/>
            <a:ext cx="100416" cy="670754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6E623118-6CCC-4DD1-A4FA-4EFDFB3C51FC}"/>
              </a:ext>
            </a:extLst>
          </p:cNvPr>
          <p:cNvSpPr/>
          <p:nvPr/>
        </p:nvSpPr>
        <p:spPr>
          <a:xfrm>
            <a:off x="9473016" y="4216611"/>
            <a:ext cx="71709" cy="660188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B5E62987-875F-48BD-BFBD-E5A1D3501555}"/>
              </a:ext>
            </a:extLst>
          </p:cNvPr>
          <p:cNvSpPr/>
          <p:nvPr/>
        </p:nvSpPr>
        <p:spPr>
          <a:xfrm>
            <a:off x="4586128" y="4974679"/>
            <a:ext cx="824072" cy="37819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t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4971DB76-20DC-4928-B5EE-377D0471B545}"/>
              </a:ext>
            </a:extLst>
          </p:cNvPr>
          <p:cNvSpPr/>
          <p:nvPr/>
        </p:nvSpPr>
        <p:spPr>
          <a:xfrm>
            <a:off x="4586128" y="5565403"/>
            <a:ext cx="824072" cy="37819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t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5169FE45-F86E-431C-B421-33E87C0DDB62}"/>
              </a:ext>
            </a:extLst>
          </p:cNvPr>
          <p:cNvSpPr/>
          <p:nvPr/>
        </p:nvSpPr>
        <p:spPr>
          <a:xfrm>
            <a:off x="6712428" y="5353050"/>
            <a:ext cx="1234074" cy="285750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xmlns="" id="{B6D4CEA0-ACE2-4FD2-8FA7-A2B4380857FA}"/>
              </a:ext>
            </a:extLst>
          </p:cNvPr>
          <p:cNvSpPr/>
          <p:nvPr/>
        </p:nvSpPr>
        <p:spPr>
          <a:xfrm>
            <a:off x="5558217" y="4104709"/>
            <a:ext cx="1076364" cy="1838891"/>
          </a:xfrm>
          <a:prstGeom prst="donut">
            <a:avLst>
              <a:gd name="adj" fmla="val 1733"/>
            </a:avLst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xmlns="" id="{63FB481B-6159-4F4E-B01F-E60DC16CACD3}"/>
              </a:ext>
            </a:extLst>
          </p:cNvPr>
          <p:cNvSpPr/>
          <p:nvPr/>
        </p:nvSpPr>
        <p:spPr>
          <a:xfrm>
            <a:off x="8147654" y="4950526"/>
            <a:ext cx="691545" cy="435396"/>
          </a:xfrm>
          <a:custGeom>
            <a:avLst/>
            <a:gdLst>
              <a:gd name="connsiteX0" fmla="*/ 180975 w 180975"/>
              <a:gd name="connsiteY0" fmla="*/ 0 h 600075"/>
              <a:gd name="connsiteX1" fmla="*/ 123825 w 180975"/>
              <a:gd name="connsiteY1" fmla="*/ 381000 h 600075"/>
              <a:gd name="connsiteX2" fmla="*/ 0 w 180975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600075">
                <a:moveTo>
                  <a:pt x="180975" y="0"/>
                </a:moveTo>
                <a:cubicBezTo>
                  <a:pt x="167481" y="140494"/>
                  <a:pt x="153987" y="280988"/>
                  <a:pt x="123825" y="381000"/>
                </a:cubicBezTo>
                <a:cubicBezTo>
                  <a:pt x="93662" y="481013"/>
                  <a:pt x="46831" y="540544"/>
                  <a:pt x="0" y="600075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xmlns="" id="{ABD4CEF6-C2C1-49E5-827F-44AA80B8F86B}"/>
              </a:ext>
            </a:extLst>
          </p:cNvPr>
          <p:cNvSpPr/>
          <p:nvPr/>
        </p:nvSpPr>
        <p:spPr>
          <a:xfrm>
            <a:off x="9844131" y="4174584"/>
            <a:ext cx="49619" cy="702215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4" name="流程图: 合并 23">
            <a:extLst>
              <a:ext uri="{FF2B5EF4-FFF2-40B4-BE49-F238E27FC236}">
                <a16:creationId xmlns:a16="http://schemas.microsoft.com/office/drawing/2014/main" xmlns="" id="{5FAD7352-FBEE-48C3-8C3C-4D702948F15F}"/>
              </a:ext>
            </a:extLst>
          </p:cNvPr>
          <p:cNvSpPr/>
          <p:nvPr/>
        </p:nvSpPr>
        <p:spPr>
          <a:xfrm>
            <a:off x="6517245" y="5048164"/>
            <a:ext cx="207883" cy="187412"/>
          </a:xfrm>
          <a:prstGeom prst="flowChartMerge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C6CB4092-76F2-434D-A58D-C32DF9E83F3E}"/>
              </a:ext>
            </a:extLst>
          </p:cNvPr>
          <p:cNvSpPr/>
          <p:nvPr/>
        </p:nvSpPr>
        <p:spPr>
          <a:xfrm>
            <a:off x="6008016" y="3106971"/>
            <a:ext cx="378495" cy="212492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3BBF5B45-9BC0-41C3-B6F0-B5BC7158EF9D}"/>
              </a:ext>
            </a:extLst>
          </p:cNvPr>
          <p:cNvSpPr/>
          <p:nvPr/>
        </p:nvSpPr>
        <p:spPr>
          <a:xfrm>
            <a:off x="5367567" y="3429000"/>
            <a:ext cx="399976" cy="209603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5BD2D340-B4B2-4D42-88CF-C0C17ED16027}"/>
              </a:ext>
            </a:extLst>
          </p:cNvPr>
          <p:cNvSpPr/>
          <p:nvPr/>
        </p:nvSpPr>
        <p:spPr>
          <a:xfrm>
            <a:off x="6610529" y="5619690"/>
            <a:ext cx="14592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Event queue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A0D34A9E-7D1B-41F9-80D9-607AD66A1821}"/>
              </a:ext>
            </a:extLst>
          </p:cNvPr>
          <p:cNvSpPr txBox="1"/>
          <p:nvPr/>
        </p:nvSpPr>
        <p:spPr>
          <a:xfrm>
            <a:off x="5386550" y="3367386"/>
            <a:ext cx="5184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</a:rPr>
              <a:t>cb2</a:t>
            </a:r>
            <a:endParaRPr lang="zh-CN" altLang="en-US" dirty="0">
              <a:latin typeface="+mn-lt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AC95807-1E4C-41D1-A5C8-D7340756D793}"/>
              </a:ext>
            </a:extLst>
          </p:cNvPr>
          <p:cNvSpPr txBox="1"/>
          <p:nvPr/>
        </p:nvSpPr>
        <p:spPr>
          <a:xfrm>
            <a:off x="6037968" y="3047082"/>
            <a:ext cx="42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</a:rPr>
              <a:t>cb1</a:t>
            </a:r>
            <a:endParaRPr lang="zh-CN" alt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9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00013 0.0386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1.48148E-6 L 0.04519 0.00046 L 0.08555 0.00324 C 0.10339 0.01227 0.12136 0.00671 0.13933 0.01597 C 0.16198 0.0169 0.15248 0.0118 0.17553 0.01296 " pathEditMode="relative" rAng="0" ptsTypes="AAAAA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981 L 0.00065 0.0858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01048E-16 L 0.06784 -0.00185 L 0.10391 -0.02199 L 0.14883 -0.02454 C 0.15495 -0.02731 0.16862 -0.03125 0.17539 -0.03264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0.01296 C 0.19701 0.01227 0.1931 0.00995 0.21927 0.02152 C 0.2323 0.03426 0.24154 0.04398 0.24818 0.05671 C 0.25664 0.07801 0.29987 0.15301 0.29896 0.175 " pathEditMode="relative" rAng="0" ptsTypes="AAAA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807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6 -0.03519 C 0.20989 -0.03797 0.21289 -0.03334 0.24114 -0.01922 C 0.26354 0.01481 0.25729 0.01203 0.27122 0.05092 C 0.28268 0.09027 0.28815 0.1243 0.28971 0.14676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1 0.14676 C 0.2763 0.19352 0.26276 0.21805 0.23854 0.24745 C 0.1987 0.27453 0.20521 0.28403 0.16615 0.28703 " pathEditMode="relative" rAng="0" ptsTypes="AAA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701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96 0.175 C 0.28646 0.18356 0.28295 0.25532 0.26836 0.2831 C 0.25039 0.30417 0.22396 0.32037 0.21328 0.32731 C 0.1862 0.32986 0.10183 0.33634 0.07357 0.3328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6" y="794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866 L 0.00209 0.32755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32338 L 0.00209 0.4164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allAtOnce" animBg="1"/>
      <p:bldP spid="8" grpId="0" animBg="1"/>
      <p:bldP spid="8" grpId="1" animBg="1"/>
      <p:bldP spid="8" grpId="2" animBg="1"/>
      <p:bldP spid="8" grpId="4" animBg="1"/>
      <p:bldP spid="8" grpId="5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2871B5-3A93-468D-AE92-651C3601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bugs </a:t>
            </a:r>
            <a:r>
              <a:rPr lang="en-US" altLang="zh-CN" dirty="0" smtClean="0"/>
              <a:t>in Node.js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5B7F22-2EA8-4F85-970E-26C00E31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errors may </a:t>
            </a:r>
            <a:r>
              <a:rPr lang="en-US" altLang="zh-CN" dirty="0" smtClean="0"/>
              <a:t>happen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4ECAB99-AC66-4A2A-B958-2A2D28596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248400"/>
            <a:ext cx="2844800" cy="457200"/>
          </a:xfrm>
        </p:spPr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CC5DBF88-1879-436E-8C00-A4100F23A4B3}"/>
              </a:ext>
            </a:extLst>
          </p:cNvPr>
          <p:cNvCxnSpPr>
            <a:cxnSpLocks/>
          </p:cNvCxnSpPr>
          <p:nvPr/>
        </p:nvCxnSpPr>
        <p:spPr>
          <a:xfrm flipH="1">
            <a:off x="4536700" y="2670528"/>
            <a:ext cx="11864" cy="3599572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tailEnd type="triangl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CA631DE-E801-47B1-A80F-BD00328CBEAD}"/>
              </a:ext>
            </a:extLst>
          </p:cNvPr>
          <p:cNvSpPr txBox="1"/>
          <p:nvPr/>
        </p:nvSpPr>
        <p:spPr>
          <a:xfrm>
            <a:off x="3518830" y="2387392"/>
            <a:ext cx="198907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</a:rPr>
              <a:t>Event looper thread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B9AE2EB-34B4-462F-8181-134AB2E8C0C0}"/>
              </a:ext>
            </a:extLst>
          </p:cNvPr>
          <p:cNvSpPr/>
          <p:nvPr/>
        </p:nvSpPr>
        <p:spPr>
          <a:xfrm>
            <a:off x="3390750" y="2818248"/>
            <a:ext cx="2193972" cy="96838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36000" tIns="0" r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Example.js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1.  print (‘Hello’);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2.  </a:t>
            </a:r>
            <a:r>
              <a:rPr lang="en-US" altLang="zh-CN" sz="1400" kern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writeFile</a:t>
            </a: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 (‘foo’, data, cb1);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3.  </a:t>
            </a:r>
            <a:r>
              <a:rPr lang="en-US" altLang="zh-CN" sz="1400" kern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readFile</a:t>
            </a: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 (‘foo’, cb2);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CEF69CC-8A6B-4FA0-B87A-B8C4E494C9D5}"/>
              </a:ext>
            </a:extLst>
          </p:cNvPr>
          <p:cNvSpPr/>
          <p:nvPr/>
        </p:nvSpPr>
        <p:spPr>
          <a:xfrm>
            <a:off x="7354650" y="3786629"/>
            <a:ext cx="1382950" cy="104809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A4FE1E6-347C-43FA-A95F-1B7D61FA7620}"/>
              </a:ext>
            </a:extLst>
          </p:cNvPr>
          <p:cNvSpPr txBox="1"/>
          <p:nvPr/>
        </p:nvSpPr>
        <p:spPr>
          <a:xfrm>
            <a:off x="7328424" y="3771144"/>
            <a:ext cx="151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worker pool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6FFF74D-7D6C-47EE-8B22-2AC3C2ED99DC}"/>
              </a:ext>
            </a:extLst>
          </p:cNvPr>
          <p:cNvSpPr/>
          <p:nvPr/>
        </p:nvSpPr>
        <p:spPr>
          <a:xfrm>
            <a:off x="6537556" y="3296545"/>
            <a:ext cx="817094" cy="263555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F2C21F3-8C27-4E72-8C21-ED6E61561808}"/>
              </a:ext>
            </a:extLst>
          </p:cNvPr>
          <p:cNvSpPr txBox="1"/>
          <p:nvPr/>
        </p:nvSpPr>
        <p:spPr>
          <a:xfrm>
            <a:off x="6400800" y="2895600"/>
            <a:ext cx="1604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</a:rPr>
              <a:t>Task queue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B38B1064-C72C-4622-8B10-86D8D4AF7E84}"/>
              </a:ext>
            </a:extLst>
          </p:cNvPr>
          <p:cNvSpPr/>
          <p:nvPr/>
        </p:nvSpPr>
        <p:spPr>
          <a:xfrm>
            <a:off x="5591551" y="3329851"/>
            <a:ext cx="918279" cy="76751"/>
          </a:xfrm>
          <a:custGeom>
            <a:avLst/>
            <a:gdLst>
              <a:gd name="connsiteX0" fmla="*/ 0 w 1005840"/>
              <a:gd name="connsiteY0" fmla="*/ 0 h 207818"/>
              <a:gd name="connsiteX1" fmla="*/ 490450 w 1005840"/>
              <a:gd name="connsiteY1" fmla="*/ 49876 h 207818"/>
              <a:gd name="connsiteX2" fmla="*/ 1005840 w 1005840"/>
              <a:gd name="connsiteY2" fmla="*/ 207818 h 207818"/>
              <a:gd name="connsiteX0" fmla="*/ 0 w 1115146"/>
              <a:gd name="connsiteY0" fmla="*/ 166692 h 166936"/>
              <a:gd name="connsiteX1" fmla="*/ 599756 w 1115146"/>
              <a:gd name="connsiteY1" fmla="*/ 17 h 166936"/>
              <a:gd name="connsiteX2" fmla="*/ 1115146 w 1115146"/>
              <a:gd name="connsiteY2" fmla="*/ 157959 h 16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146" h="166936">
                <a:moveTo>
                  <a:pt x="0" y="166692"/>
                </a:moveTo>
                <a:cubicBezTo>
                  <a:pt x="161405" y="174312"/>
                  <a:pt x="413898" y="1473"/>
                  <a:pt x="599756" y="17"/>
                </a:cubicBezTo>
                <a:cubicBezTo>
                  <a:pt x="785614" y="-1438"/>
                  <a:pt x="941271" y="96306"/>
                  <a:pt x="1115146" y="157959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BEBD9EA8-F88B-4989-BE43-6CF462C01A98}"/>
              </a:ext>
            </a:extLst>
          </p:cNvPr>
          <p:cNvSpPr/>
          <p:nvPr/>
        </p:nvSpPr>
        <p:spPr>
          <a:xfrm>
            <a:off x="7265238" y="3455988"/>
            <a:ext cx="600181" cy="348825"/>
          </a:xfrm>
          <a:custGeom>
            <a:avLst/>
            <a:gdLst>
              <a:gd name="connsiteX0" fmla="*/ 0 w 656705"/>
              <a:gd name="connsiteY0" fmla="*/ 2850 h 310421"/>
              <a:gd name="connsiteX1" fmla="*/ 332509 w 656705"/>
              <a:gd name="connsiteY1" fmla="*/ 44414 h 310421"/>
              <a:gd name="connsiteX2" fmla="*/ 656705 w 656705"/>
              <a:gd name="connsiteY2" fmla="*/ 310421 h 3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705" h="310421">
                <a:moveTo>
                  <a:pt x="0" y="2850"/>
                </a:moveTo>
                <a:cubicBezTo>
                  <a:pt x="111529" y="-1999"/>
                  <a:pt x="223058" y="-6848"/>
                  <a:pt x="332509" y="44414"/>
                </a:cubicBezTo>
                <a:cubicBezTo>
                  <a:pt x="441960" y="95676"/>
                  <a:pt x="549332" y="203048"/>
                  <a:pt x="656705" y="310421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DA908C22-85CA-4294-A4B1-F3972DDCB6BE}"/>
              </a:ext>
            </a:extLst>
          </p:cNvPr>
          <p:cNvSpPr/>
          <p:nvPr/>
        </p:nvSpPr>
        <p:spPr>
          <a:xfrm>
            <a:off x="7545849" y="4146260"/>
            <a:ext cx="112666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016F054C-407B-4DEC-BC7D-38C3553B35D5}"/>
              </a:ext>
            </a:extLst>
          </p:cNvPr>
          <p:cNvSpPr/>
          <p:nvPr/>
        </p:nvSpPr>
        <p:spPr>
          <a:xfrm>
            <a:off x="7848131" y="4162728"/>
            <a:ext cx="77103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956FB54-7235-43EE-860F-B0447FDA6405}"/>
              </a:ext>
            </a:extLst>
          </p:cNvPr>
          <p:cNvSpPr/>
          <p:nvPr/>
        </p:nvSpPr>
        <p:spPr>
          <a:xfrm>
            <a:off x="5766700" y="4943101"/>
            <a:ext cx="1234074" cy="285750"/>
          </a:xfrm>
          <a:prstGeom prst="rect">
            <a:avLst/>
          </a:prstGeom>
          <a:solidFill>
            <a:srgbClr val="DDDDDD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8C5F5E48-3148-44EB-93F9-96EBEDC38353}"/>
              </a:ext>
            </a:extLst>
          </p:cNvPr>
          <p:cNvSpPr/>
          <p:nvPr/>
        </p:nvSpPr>
        <p:spPr>
          <a:xfrm>
            <a:off x="8076297" y="4114800"/>
            <a:ext cx="77103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4E3824A-72B2-4F2F-BF36-42504A7E26A7}"/>
              </a:ext>
            </a:extLst>
          </p:cNvPr>
          <p:cNvSpPr/>
          <p:nvPr/>
        </p:nvSpPr>
        <p:spPr>
          <a:xfrm>
            <a:off x="5183981" y="3262312"/>
            <a:ext cx="25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3E69B68B-BB1B-418E-995C-CA101D3C8F6D}"/>
              </a:ext>
            </a:extLst>
          </p:cNvPr>
          <p:cNvSpPr/>
          <p:nvPr/>
        </p:nvSpPr>
        <p:spPr>
          <a:xfrm>
            <a:off x="4733986" y="3479768"/>
            <a:ext cx="25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2A8002A-66B0-4AC9-901A-6A92AC53A901}"/>
              </a:ext>
            </a:extLst>
          </p:cNvPr>
          <p:cNvSpPr/>
          <p:nvPr/>
        </p:nvSpPr>
        <p:spPr>
          <a:xfrm>
            <a:off x="5670509" y="5209240"/>
            <a:ext cx="1594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Event queue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5F75BB8-8BB4-4195-BA70-0F98A4365600}"/>
              </a:ext>
            </a:extLst>
          </p:cNvPr>
          <p:cNvSpPr/>
          <p:nvPr/>
        </p:nvSpPr>
        <p:spPr>
          <a:xfrm>
            <a:off x="6999374" y="3336766"/>
            <a:ext cx="252000" cy="180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w</a:t>
            </a: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1BF18373-0B54-4C9E-AB1A-CC744F78F0F3}"/>
              </a:ext>
            </a:extLst>
          </p:cNvPr>
          <p:cNvSpPr/>
          <p:nvPr/>
        </p:nvSpPr>
        <p:spPr>
          <a:xfrm>
            <a:off x="6696990" y="3336904"/>
            <a:ext cx="252000" cy="180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r</a:t>
            </a: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xmlns="" id="{84F8A958-9B5B-4B5A-9DDD-B9BD13D2A2BF}"/>
              </a:ext>
            </a:extLst>
          </p:cNvPr>
          <p:cNvSpPr/>
          <p:nvPr/>
        </p:nvSpPr>
        <p:spPr>
          <a:xfrm>
            <a:off x="7038055" y="4834721"/>
            <a:ext cx="554725" cy="215402"/>
          </a:xfrm>
          <a:custGeom>
            <a:avLst/>
            <a:gdLst>
              <a:gd name="connsiteX0" fmla="*/ 180975 w 180975"/>
              <a:gd name="connsiteY0" fmla="*/ 0 h 600075"/>
              <a:gd name="connsiteX1" fmla="*/ 123825 w 180975"/>
              <a:gd name="connsiteY1" fmla="*/ 381000 h 600075"/>
              <a:gd name="connsiteX2" fmla="*/ 0 w 180975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600075">
                <a:moveTo>
                  <a:pt x="180975" y="0"/>
                </a:moveTo>
                <a:cubicBezTo>
                  <a:pt x="167481" y="140494"/>
                  <a:pt x="153987" y="280988"/>
                  <a:pt x="123825" y="381000"/>
                </a:cubicBezTo>
                <a:cubicBezTo>
                  <a:pt x="93662" y="481013"/>
                  <a:pt x="46831" y="540544"/>
                  <a:pt x="0" y="600075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xmlns="" id="{C800FD7E-5FC0-4806-965B-AF783772C14A}"/>
              </a:ext>
            </a:extLst>
          </p:cNvPr>
          <p:cNvSpPr/>
          <p:nvPr/>
        </p:nvSpPr>
        <p:spPr>
          <a:xfrm>
            <a:off x="7980667" y="2977798"/>
            <a:ext cx="2302665" cy="668727"/>
          </a:xfrm>
          <a:prstGeom prst="wedgeRectCallout">
            <a:avLst>
              <a:gd name="adj1" fmla="val -26032"/>
              <a:gd name="adj2" fmla="val 50116"/>
            </a:avLst>
          </a:prstGeom>
          <a:solidFill>
            <a:sysClr val="window" lastClr="FFFFFF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00B050"/>
                </a:solidFill>
                <a:latin typeface="Tw Cen MT"/>
                <a:ea typeface="华文仿宋" panose="02010600040101010101" pitchFamily="2" charset="-122"/>
                <a:cs typeface="+mn-cs"/>
              </a:rPr>
              <a:t>Expected: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solidFill>
                  <a:srgbClr val="00B050"/>
                </a:solidFill>
                <a:latin typeface="Tw Cen MT"/>
                <a:ea typeface="华文仿宋" panose="02010600040101010101" pitchFamily="2" charset="-122"/>
                <a:cs typeface="+mn-cs"/>
              </a:rPr>
              <a:t>writeFile</a:t>
            </a:r>
            <a:r>
              <a:rPr lang="en-US" altLang="zh-CN" kern="0" dirty="0">
                <a:solidFill>
                  <a:srgbClr val="00B050"/>
                </a:solidFill>
                <a:latin typeface="Tw Cen MT"/>
                <a:ea typeface="华文仿宋" panose="02010600040101010101" pitchFamily="2" charset="-122"/>
                <a:cs typeface="+mn-cs"/>
              </a:rPr>
              <a:t> </a:t>
            </a:r>
            <a:r>
              <a:rPr lang="en-US" altLang="zh-CN" kern="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</a:t>
            </a:r>
            <a:r>
              <a:rPr lang="en-US" altLang="zh-CN" kern="0" dirty="0">
                <a:solidFill>
                  <a:srgbClr val="00B050"/>
                </a:solidFill>
                <a:latin typeface="Tw Cen MT"/>
                <a:ea typeface="华文仿宋" panose="02010600040101010101" pitchFamily="2" charset="-122"/>
                <a:cs typeface="+mn-cs"/>
              </a:rPr>
              <a:t> </a:t>
            </a:r>
            <a:r>
              <a:rPr lang="en-US" altLang="zh-CN" kern="0" dirty="0" err="1">
                <a:solidFill>
                  <a:srgbClr val="00B050"/>
                </a:solidFill>
                <a:latin typeface="Tw Cen MT"/>
                <a:ea typeface="华文仿宋" panose="02010600040101010101" pitchFamily="2" charset="-122"/>
                <a:cs typeface="+mn-cs"/>
              </a:rPr>
              <a:t>readFile</a:t>
            </a:r>
            <a:endParaRPr lang="zh-CN" altLang="en-US" kern="0" dirty="0">
              <a:solidFill>
                <a:srgbClr val="00B05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3EEBC262-BA61-4220-B23C-DAB57AE708A9}"/>
              </a:ext>
            </a:extLst>
          </p:cNvPr>
          <p:cNvSpPr/>
          <p:nvPr/>
        </p:nvSpPr>
        <p:spPr>
          <a:xfrm>
            <a:off x="7718244" y="4239600"/>
            <a:ext cx="252000" cy="180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r</a:t>
            </a: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0" name="爆炸形: 14 pt  29">
            <a:extLst>
              <a:ext uri="{FF2B5EF4-FFF2-40B4-BE49-F238E27FC236}">
                <a16:creationId xmlns:a16="http://schemas.microsoft.com/office/drawing/2014/main" xmlns="" id="{4C9E22DE-0DD5-4940-9664-8C4C96B21D9C}"/>
              </a:ext>
            </a:extLst>
          </p:cNvPr>
          <p:cNvSpPr/>
          <p:nvPr/>
        </p:nvSpPr>
        <p:spPr>
          <a:xfrm>
            <a:off x="8207661" y="3887249"/>
            <a:ext cx="2397675" cy="814757"/>
          </a:xfrm>
          <a:prstGeom prst="irregularSeal2">
            <a:avLst/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52C90BD-493B-4596-9703-0660E41464E6}"/>
              </a:ext>
            </a:extLst>
          </p:cNvPr>
          <p:cNvSpPr/>
          <p:nvPr/>
        </p:nvSpPr>
        <p:spPr>
          <a:xfrm>
            <a:off x="8469625" y="4114138"/>
            <a:ext cx="1572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File not exist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848E7631-BDFB-42EF-BBCA-7472599ABA99}"/>
              </a:ext>
            </a:extLst>
          </p:cNvPr>
          <p:cNvSpPr/>
          <p:nvPr/>
        </p:nvSpPr>
        <p:spPr>
          <a:xfrm>
            <a:off x="7530395" y="3519856"/>
            <a:ext cx="252000" cy="180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w</a:t>
            </a: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xmlns="" id="{E85BE7F0-61EF-4093-B3FC-579CCC665A97}"/>
              </a:ext>
            </a:extLst>
          </p:cNvPr>
          <p:cNvSpPr/>
          <p:nvPr/>
        </p:nvSpPr>
        <p:spPr>
          <a:xfrm>
            <a:off x="7984335" y="2979289"/>
            <a:ext cx="2302665" cy="668727"/>
          </a:xfrm>
          <a:prstGeom prst="wedgeRectCallout">
            <a:avLst>
              <a:gd name="adj1" fmla="val -26032"/>
              <a:gd name="adj2" fmla="val 50116"/>
            </a:avLst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C00000"/>
                </a:solidFill>
                <a:latin typeface="Tw Cen MT"/>
                <a:ea typeface="华文仿宋" panose="02010600040101010101" pitchFamily="2" charset="-122"/>
                <a:cs typeface="+mn-cs"/>
              </a:rPr>
              <a:t>Buggy: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solidFill>
                  <a:srgbClr val="C00000"/>
                </a:solidFill>
                <a:latin typeface="Tw Cen MT"/>
                <a:ea typeface="华文仿宋" panose="02010600040101010101" pitchFamily="2" charset="-122"/>
              </a:rPr>
              <a:t>readFile</a:t>
            </a:r>
            <a:r>
              <a:rPr lang="en-US" altLang="zh-CN" kern="0" dirty="0">
                <a:solidFill>
                  <a:srgbClr val="C00000"/>
                </a:solidFill>
                <a:latin typeface="Tw Cen MT"/>
                <a:ea typeface="华文仿宋" panose="02010600040101010101" pitchFamily="2" charset="-122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→ </a:t>
            </a:r>
            <a:r>
              <a:rPr lang="en-US" altLang="zh-CN" kern="0" dirty="0" err="1">
                <a:solidFill>
                  <a:srgbClr val="C00000"/>
                </a:solidFill>
                <a:latin typeface="Tw Cen MT"/>
                <a:ea typeface="华文仿宋" panose="02010600040101010101" pitchFamily="2" charset="-122"/>
              </a:rPr>
              <a:t>writeFile</a:t>
            </a:r>
            <a:endParaRPr lang="zh-CN" altLang="en-US" kern="0" dirty="0">
              <a:solidFill>
                <a:srgbClr val="C0000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0F88ED34-CA93-47F0-9CFC-4E39442A8896}"/>
              </a:ext>
            </a:extLst>
          </p:cNvPr>
          <p:cNvSpPr/>
          <p:nvPr/>
        </p:nvSpPr>
        <p:spPr>
          <a:xfrm>
            <a:off x="7530395" y="3519856"/>
            <a:ext cx="252000" cy="180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r</a:t>
            </a: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C84B9D97-C88A-4A05-8874-551D6DB2CCDE}"/>
              </a:ext>
            </a:extLst>
          </p:cNvPr>
          <p:cNvSpPr/>
          <p:nvPr/>
        </p:nvSpPr>
        <p:spPr>
          <a:xfrm>
            <a:off x="7718244" y="4239600"/>
            <a:ext cx="252000" cy="180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w</a:t>
            </a:r>
            <a:endParaRPr lang="zh-CN" altLang="en-US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xmlns="" id="{9B1F4FDC-62B4-47AA-947B-30F01B1F5C7A}"/>
              </a:ext>
            </a:extLst>
          </p:cNvPr>
          <p:cNvSpPr/>
          <p:nvPr/>
        </p:nvSpPr>
        <p:spPr>
          <a:xfrm>
            <a:off x="4966936" y="5135882"/>
            <a:ext cx="799764" cy="45719"/>
          </a:xfrm>
          <a:custGeom>
            <a:avLst/>
            <a:gdLst>
              <a:gd name="connsiteX0" fmla="*/ 180975 w 180975"/>
              <a:gd name="connsiteY0" fmla="*/ 0 h 600075"/>
              <a:gd name="connsiteX1" fmla="*/ 123825 w 180975"/>
              <a:gd name="connsiteY1" fmla="*/ 381000 h 600075"/>
              <a:gd name="connsiteX2" fmla="*/ 0 w 180975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600075">
                <a:moveTo>
                  <a:pt x="180975" y="0"/>
                </a:moveTo>
                <a:cubicBezTo>
                  <a:pt x="167481" y="140494"/>
                  <a:pt x="153987" y="280988"/>
                  <a:pt x="123825" y="381000"/>
                </a:cubicBezTo>
                <a:cubicBezTo>
                  <a:pt x="93662" y="481013"/>
                  <a:pt x="46831" y="540544"/>
                  <a:pt x="0" y="600075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6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7" grpId="1" animBg="1"/>
      <p:bldP spid="29" grpId="0" animBg="1"/>
      <p:bldP spid="30" grpId="0" animBg="1"/>
      <p:bldP spid="31" grpId="0"/>
      <p:bldP spid="33" grpId="0" animBg="1"/>
      <p:bldP spid="37" grpId="0"/>
      <p:bldP spid="39" grpId="0" animBg="1"/>
      <p:bldP spid="39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2871B5-3A93-468D-AE92-651C3601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bugs </a:t>
            </a:r>
            <a:r>
              <a:rPr lang="en-US" altLang="zh-CN" dirty="0" smtClean="0"/>
              <a:t>in Node.js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5B7F22-2EA8-4F85-970E-26C00E31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errors may </a:t>
            </a:r>
            <a:r>
              <a:rPr lang="en-US" altLang="zh-CN" dirty="0" smtClean="0"/>
              <a:t>happen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CC5DBF88-1879-436E-8C00-A4100F23A4B3}"/>
              </a:ext>
            </a:extLst>
          </p:cNvPr>
          <p:cNvCxnSpPr>
            <a:cxnSpLocks/>
          </p:cNvCxnSpPr>
          <p:nvPr/>
        </p:nvCxnSpPr>
        <p:spPr>
          <a:xfrm flipH="1">
            <a:off x="4536700" y="2670528"/>
            <a:ext cx="11864" cy="3599572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tailEnd type="triangl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CA631DE-E801-47B1-A80F-BD00328CBEAD}"/>
              </a:ext>
            </a:extLst>
          </p:cNvPr>
          <p:cNvSpPr txBox="1"/>
          <p:nvPr/>
        </p:nvSpPr>
        <p:spPr>
          <a:xfrm>
            <a:off x="3518830" y="2387392"/>
            <a:ext cx="19890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</a:rPr>
              <a:t>Event looper thread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B9AE2EB-34B4-462F-8181-134AB2E8C0C0}"/>
              </a:ext>
            </a:extLst>
          </p:cNvPr>
          <p:cNvSpPr/>
          <p:nvPr/>
        </p:nvSpPr>
        <p:spPr>
          <a:xfrm>
            <a:off x="3390750" y="2818248"/>
            <a:ext cx="2193972" cy="96838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36000" tIns="0" r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Example.js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1.  print (‘Hello’);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2.  </a:t>
            </a:r>
            <a:r>
              <a:rPr lang="en-US" altLang="zh-CN" sz="1400" kern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writeFile</a:t>
            </a: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 (‘foo’, data, cb1);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3.  </a:t>
            </a:r>
            <a:r>
              <a:rPr lang="en-US" altLang="zh-CN" sz="1400" kern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readFile</a:t>
            </a: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 (‘foo’, cb2);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CEF69CC-8A6B-4FA0-B87A-B8C4E494C9D5}"/>
              </a:ext>
            </a:extLst>
          </p:cNvPr>
          <p:cNvSpPr/>
          <p:nvPr/>
        </p:nvSpPr>
        <p:spPr>
          <a:xfrm>
            <a:off x="7354650" y="3786629"/>
            <a:ext cx="985730" cy="8083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A4FE1E6-347C-43FA-A95F-1B7D61FA7620}"/>
              </a:ext>
            </a:extLst>
          </p:cNvPr>
          <p:cNvSpPr txBox="1"/>
          <p:nvPr/>
        </p:nvSpPr>
        <p:spPr>
          <a:xfrm>
            <a:off x="7328425" y="3771144"/>
            <a:ext cx="126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worker pool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16FFF74D-7D6C-47EE-8B22-2AC3C2ED99DC}"/>
              </a:ext>
            </a:extLst>
          </p:cNvPr>
          <p:cNvSpPr/>
          <p:nvPr/>
        </p:nvSpPr>
        <p:spPr>
          <a:xfrm>
            <a:off x="6537556" y="3296545"/>
            <a:ext cx="817094" cy="2635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F2C21F3-8C27-4E72-8C21-ED6E61561808}"/>
              </a:ext>
            </a:extLst>
          </p:cNvPr>
          <p:cNvSpPr txBox="1"/>
          <p:nvPr/>
        </p:nvSpPr>
        <p:spPr>
          <a:xfrm>
            <a:off x="6400800" y="2895600"/>
            <a:ext cx="12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</a:rPr>
              <a:t>Task queue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xmlns="" id="{B38B1064-C72C-4622-8B10-86D8D4AF7E84}"/>
              </a:ext>
            </a:extLst>
          </p:cNvPr>
          <p:cNvSpPr/>
          <p:nvPr/>
        </p:nvSpPr>
        <p:spPr>
          <a:xfrm>
            <a:off x="5591551" y="3329851"/>
            <a:ext cx="918279" cy="76751"/>
          </a:xfrm>
          <a:custGeom>
            <a:avLst/>
            <a:gdLst>
              <a:gd name="connsiteX0" fmla="*/ 0 w 1005840"/>
              <a:gd name="connsiteY0" fmla="*/ 0 h 207818"/>
              <a:gd name="connsiteX1" fmla="*/ 490450 w 1005840"/>
              <a:gd name="connsiteY1" fmla="*/ 49876 h 207818"/>
              <a:gd name="connsiteX2" fmla="*/ 1005840 w 1005840"/>
              <a:gd name="connsiteY2" fmla="*/ 207818 h 207818"/>
              <a:gd name="connsiteX0" fmla="*/ 0 w 1115146"/>
              <a:gd name="connsiteY0" fmla="*/ 166692 h 166936"/>
              <a:gd name="connsiteX1" fmla="*/ 599756 w 1115146"/>
              <a:gd name="connsiteY1" fmla="*/ 17 h 166936"/>
              <a:gd name="connsiteX2" fmla="*/ 1115146 w 1115146"/>
              <a:gd name="connsiteY2" fmla="*/ 157959 h 16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146" h="166936">
                <a:moveTo>
                  <a:pt x="0" y="166692"/>
                </a:moveTo>
                <a:cubicBezTo>
                  <a:pt x="161405" y="174312"/>
                  <a:pt x="413898" y="1473"/>
                  <a:pt x="599756" y="17"/>
                </a:cubicBezTo>
                <a:cubicBezTo>
                  <a:pt x="785614" y="-1438"/>
                  <a:pt x="941271" y="96306"/>
                  <a:pt x="1115146" y="157959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BEBD9EA8-F88B-4989-BE43-6CF462C01A98}"/>
              </a:ext>
            </a:extLst>
          </p:cNvPr>
          <p:cNvSpPr/>
          <p:nvPr/>
        </p:nvSpPr>
        <p:spPr>
          <a:xfrm>
            <a:off x="7265238" y="3455988"/>
            <a:ext cx="600181" cy="348825"/>
          </a:xfrm>
          <a:custGeom>
            <a:avLst/>
            <a:gdLst>
              <a:gd name="connsiteX0" fmla="*/ 0 w 656705"/>
              <a:gd name="connsiteY0" fmla="*/ 2850 h 310421"/>
              <a:gd name="connsiteX1" fmla="*/ 332509 w 656705"/>
              <a:gd name="connsiteY1" fmla="*/ 44414 h 310421"/>
              <a:gd name="connsiteX2" fmla="*/ 656705 w 656705"/>
              <a:gd name="connsiteY2" fmla="*/ 310421 h 31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705" h="310421">
                <a:moveTo>
                  <a:pt x="0" y="2850"/>
                </a:moveTo>
                <a:cubicBezTo>
                  <a:pt x="111529" y="-1999"/>
                  <a:pt x="223058" y="-6848"/>
                  <a:pt x="332509" y="44414"/>
                </a:cubicBezTo>
                <a:cubicBezTo>
                  <a:pt x="441960" y="95676"/>
                  <a:pt x="549332" y="203048"/>
                  <a:pt x="656705" y="310421"/>
                </a:cubicBezTo>
              </a:path>
            </a:pathLst>
          </a:cu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DA908C22-85CA-4294-A4B1-F3972DDCB6BE}"/>
              </a:ext>
            </a:extLst>
          </p:cNvPr>
          <p:cNvSpPr/>
          <p:nvPr/>
        </p:nvSpPr>
        <p:spPr>
          <a:xfrm>
            <a:off x="7480114" y="4031674"/>
            <a:ext cx="112666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xmlns="" id="{016F054C-407B-4DEC-BC7D-38C3553B35D5}"/>
              </a:ext>
            </a:extLst>
          </p:cNvPr>
          <p:cNvSpPr/>
          <p:nvPr/>
        </p:nvSpPr>
        <p:spPr>
          <a:xfrm>
            <a:off x="7782396" y="4048142"/>
            <a:ext cx="77103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8C5F5E48-3148-44EB-93F9-96EBEDC38353}"/>
              </a:ext>
            </a:extLst>
          </p:cNvPr>
          <p:cNvSpPr/>
          <p:nvPr/>
        </p:nvSpPr>
        <p:spPr>
          <a:xfrm>
            <a:off x="8010562" y="4000214"/>
            <a:ext cx="77103" cy="537356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4E3824A-72B2-4F2F-BF36-42504A7E26A7}"/>
              </a:ext>
            </a:extLst>
          </p:cNvPr>
          <p:cNvSpPr/>
          <p:nvPr/>
        </p:nvSpPr>
        <p:spPr>
          <a:xfrm>
            <a:off x="5154297" y="3289548"/>
            <a:ext cx="25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3E69B68B-BB1B-418E-995C-CA101D3C8F6D}"/>
              </a:ext>
            </a:extLst>
          </p:cNvPr>
          <p:cNvSpPr/>
          <p:nvPr/>
        </p:nvSpPr>
        <p:spPr>
          <a:xfrm>
            <a:off x="4714936" y="3513106"/>
            <a:ext cx="25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  <a:endParaRPr lang="zh-CN" altLang="en-US" sz="1200" kern="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3EEBC262-BA61-4220-B23C-DAB57AE708A9}"/>
              </a:ext>
            </a:extLst>
          </p:cNvPr>
          <p:cNvSpPr/>
          <p:nvPr/>
        </p:nvSpPr>
        <p:spPr>
          <a:xfrm>
            <a:off x="7718244" y="4136820"/>
            <a:ext cx="252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r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0" name="爆炸形: 14 pt  29">
            <a:extLst>
              <a:ext uri="{FF2B5EF4-FFF2-40B4-BE49-F238E27FC236}">
                <a16:creationId xmlns:a16="http://schemas.microsoft.com/office/drawing/2014/main" xmlns="" id="{4C9E22DE-0DD5-4940-9664-8C4C96B21D9C}"/>
              </a:ext>
            </a:extLst>
          </p:cNvPr>
          <p:cNvSpPr/>
          <p:nvPr/>
        </p:nvSpPr>
        <p:spPr>
          <a:xfrm>
            <a:off x="8114257" y="3795720"/>
            <a:ext cx="1764067" cy="649899"/>
          </a:xfrm>
          <a:prstGeom prst="irregularSeal2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52C90BD-493B-4596-9703-0660E41464E6}"/>
              </a:ext>
            </a:extLst>
          </p:cNvPr>
          <p:cNvSpPr/>
          <p:nvPr/>
        </p:nvSpPr>
        <p:spPr>
          <a:xfrm>
            <a:off x="8381103" y="4000215"/>
            <a:ext cx="10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File not exist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848E7631-BDFB-42EF-BBCA-7472599ABA99}"/>
              </a:ext>
            </a:extLst>
          </p:cNvPr>
          <p:cNvSpPr/>
          <p:nvPr/>
        </p:nvSpPr>
        <p:spPr>
          <a:xfrm>
            <a:off x="7530395" y="3519856"/>
            <a:ext cx="252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Tw Cen MT"/>
                <a:ea typeface="华文仿宋" panose="02010600040101010101" pitchFamily="2" charset="-122"/>
                <a:cs typeface="+mn-cs"/>
              </a:rPr>
              <a:t>w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81C1965E-C518-4B00-AFFD-8530B92FBED0}"/>
              </a:ext>
            </a:extLst>
          </p:cNvPr>
          <p:cNvSpPr/>
          <p:nvPr/>
        </p:nvSpPr>
        <p:spPr>
          <a:xfrm>
            <a:off x="5766700" y="4943101"/>
            <a:ext cx="1234074" cy="285750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xmlns="" id="{890D5746-107E-44FE-AC1C-1EB18182DC71}"/>
              </a:ext>
            </a:extLst>
          </p:cNvPr>
          <p:cNvSpPr/>
          <p:nvPr/>
        </p:nvSpPr>
        <p:spPr>
          <a:xfrm>
            <a:off x="5406296" y="5111271"/>
            <a:ext cx="360404" cy="117581"/>
          </a:xfrm>
          <a:custGeom>
            <a:avLst/>
            <a:gdLst>
              <a:gd name="connsiteX0" fmla="*/ 180975 w 180975"/>
              <a:gd name="connsiteY0" fmla="*/ 0 h 600075"/>
              <a:gd name="connsiteX1" fmla="*/ 123825 w 180975"/>
              <a:gd name="connsiteY1" fmla="*/ 381000 h 600075"/>
              <a:gd name="connsiteX2" fmla="*/ 0 w 180975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600075">
                <a:moveTo>
                  <a:pt x="180975" y="0"/>
                </a:moveTo>
                <a:cubicBezTo>
                  <a:pt x="167481" y="140494"/>
                  <a:pt x="153987" y="280988"/>
                  <a:pt x="123825" y="381000"/>
                </a:cubicBezTo>
                <a:cubicBezTo>
                  <a:pt x="93662" y="481013"/>
                  <a:pt x="46831" y="540544"/>
                  <a:pt x="0" y="600075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A4BC348F-4AEF-428C-B827-C569D6C6F920}"/>
              </a:ext>
            </a:extLst>
          </p:cNvPr>
          <p:cNvSpPr/>
          <p:nvPr/>
        </p:nvSpPr>
        <p:spPr>
          <a:xfrm>
            <a:off x="5670509" y="5209240"/>
            <a:ext cx="1684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Event queue</a:t>
            </a:r>
            <a:endParaRPr lang="zh-CN" altLang="en-US" sz="180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1A6148D0-82A3-4039-AA5A-3B15F5BC2548}"/>
              </a:ext>
            </a:extLst>
          </p:cNvPr>
          <p:cNvSpPr/>
          <p:nvPr/>
        </p:nvSpPr>
        <p:spPr>
          <a:xfrm>
            <a:off x="7038055" y="4694965"/>
            <a:ext cx="554725" cy="355158"/>
          </a:xfrm>
          <a:custGeom>
            <a:avLst/>
            <a:gdLst>
              <a:gd name="connsiteX0" fmla="*/ 180975 w 180975"/>
              <a:gd name="connsiteY0" fmla="*/ 0 h 600075"/>
              <a:gd name="connsiteX1" fmla="*/ 123825 w 180975"/>
              <a:gd name="connsiteY1" fmla="*/ 381000 h 600075"/>
              <a:gd name="connsiteX2" fmla="*/ 0 w 180975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" h="600075">
                <a:moveTo>
                  <a:pt x="180975" y="0"/>
                </a:moveTo>
                <a:cubicBezTo>
                  <a:pt x="167481" y="140494"/>
                  <a:pt x="153987" y="280988"/>
                  <a:pt x="123825" y="381000"/>
                </a:cubicBezTo>
                <a:cubicBezTo>
                  <a:pt x="93662" y="481013"/>
                  <a:pt x="46831" y="540544"/>
                  <a:pt x="0" y="600075"/>
                </a:cubicBezTo>
              </a:path>
            </a:pathLst>
          </a:custGeom>
          <a:noFill/>
          <a:ln w="19050" cap="flat" cmpd="sng" algn="ctr">
            <a:solidFill>
              <a:srgbClr val="94B6D2">
                <a:shade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C831D0C-725B-4F87-8DFE-E12AF99630FD}"/>
              </a:ext>
            </a:extLst>
          </p:cNvPr>
          <p:cNvSpPr/>
          <p:nvPr/>
        </p:nvSpPr>
        <p:spPr>
          <a:xfrm>
            <a:off x="7253682" y="4939711"/>
            <a:ext cx="252000" cy="180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DC332B48-5316-4C1A-962D-35C76DCA97EF}"/>
              </a:ext>
            </a:extLst>
          </p:cNvPr>
          <p:cNvSpPr/>
          <p:nvPr/>
        </p:nvSpPr>
        <p:spPr>
          <a:xfrm>
            <a:off x="6685326" y="5001692"/>
            <a:ext cx="252000" cy="180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993B32BE-29EC-4071-AF48-9EAF670C19B3}"/>
              </a:ext>
            </a:extLst>
          </p:cNvPr>
          <p:cNvSpPr/>
          <p:nvPr/>
        </p:nvSpPr>
        <p:spPr>
          <a:xfrm>
            <a:off x="7253682" y="4939711"/>
            <a:ext cx="252000" cy="180000"/>
          </a:xfrm>
          <a:prstGeom prst="rect">
            <a:avLst/>
          </a:prstGeom>
          <a:solidFill>
            <a:srgbClr val="7BA79D"/>
          </a:solidFill>
          <a:ln w="19050" cap="flat" cmpd="sng" algn="ctr">
            <a:solidFill>
              <a:srgbClr val="7BA79D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095B8C53-AFBC-4C9B-A756-9D48A9F4D887}"/>
              </a:ext>
            </a:extLst>
          </p:cNvPr>
          <p:cNvSpPr/>
          <p:nvPr/>
        </p:nvSpPr>
        <p:spPr>
          <a:xfrm>
            <a:off x="6685326" y="5001692"/>
            <a:ext cx="252000" cy="180000"/>
          </a:xfrm>
          <a:prstGeom prst="rec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  <a:endParaRPr lang="zh-CN" altLang="en-US" sz="12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6" name="对话气泡: 矩形 55">
            <a:extLst>
              <a:ext uri="{FF2B5EF4-FFF2-40B4-BE49-F238E27FC236}">
                <a16:creationId xmlns:a16="http://schemas.microsoft.com/office/drawing/2014/main" xmlns="" id="{CC5342F0-D064-47F4-9153-B4087FDAE12F}"/>
              </a:ext>
            </a:extLst>
          </p:cNvPr>
          <p:cNvSpPr/>
          <p:nvPr/>
        </p:nvSpPr>
        <p:spPr>
          <a:xfrm>
            <a:off x="1751768" y="4230462"/>
            <a:ext cx="1922833" cy="668727"/>
          </a:xfrm>
          <a:prstGeom prst="wedgeRectCallout">
            <a:avLst>
              <a:gd name="adj1" fmla="val -26032"/>
              <a:gd name="adj2" fmla="val 50116"/>
            </a:avLst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B050"/>
                </a:solidFill>
                <a:latin typeface="Tw Cen MT"/>
                <a:ea typeface="华文仿宋" panose="02010600040101010101" pitchFamily="2" charset="-122"/>
                <a:cs typeface="+mn-cs"/>
              </a:rPr>
              <a:t>Expected: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cb1→ cb2</a:t>
            </a:r>
            <a:endParaRPr lang="zh-CN" altLang="en-US" b="1" kern="0" dirty="0">
              <a:solidFill>
                <a:srgbClr val="00B05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7" name="对话气泡: 矩形 56">
            <a:extLst>
              <a:ext uri="{FF2B5EF4-FFF2-40B4-BE49-F238E27FC236}">
                <a16:creationId xmlns:a16="http://schemas.microsoft.com/office/drawing/2014/main" xmlns="" id="{152D43D9-A86E-45B8-BE9C-5B33CC3F040E}"/>
              </a:ext>
            </a:extLst>
          </p:cNvPr>
          <p:cNvSpPr/>
          <p:nvPr/>
        </p:nvSpPr>
        <p:spPr>
          <a:xfrm>
            <a:off x="1751768" y="4235237"/>
            <a:ext cx="1922833" cy="668727"/>
          </a:xfrm>
          <a:prstGeom prst="wedgeRectCallout">
            <a:avLst>
              <a:gd name="adj1" fmla="val -26032"/>
              <a:gd name="adj2" fmla="val 50116"/>
            </a:avLst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Tw Cen MT"/>
                <a:ea typeface="华文仿宋" panose="02010600040101010101" pitchFamily="2" charset="-122"/>
                <a:cs typeface="+mn-cs"/>
              </a:rPr>
              <a:t>Buggy: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cb1→ cb2</a:t>
            </a:r>
            <a:endParaRPr lang="zh-CN" altLang="en-US" b="1" kern="0" dirty="0">
              <a:solidFill>
                <a:srgbClr val="C0000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9F8412EB-329D-4C10-ACDC-56807517E265}"/>
              </a:ext>
            </a:extLst>
          </p:cNvPr>
          <p:cNvSpPr/>
          <p:nvPr/>
        </p:nvSpPr>
        <p:spPr>
          <a:xfrm>
            <a:off x="3388078" y="4809784"/>
            <a:ext cx="2018219" cy="52630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t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5. content = data</a:t>
            </a:r>
            <a:endParaRPr lang="en-US" altLang="zh-CN" sz="1800" b="1" kern="0" dirty="0">
              <a:solidFill>
                <a:srgbClr val="0070C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DA6694B5-78BF-4C30-ABA3-286D730D6F89}"/>
              </a:ext>
            </a:extLst>
          </p:cNvPr>
          <p:cNvSpPr/>
          <p:nvPr/>
        </p:nvSpPr>
        <p:spPr>
          <a:xfrm>
            <a:off x="3388079" y="5523651"/>
            <a:ext cx="2018219" cy="52630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t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4. </a:t>
            </a:r>
            <a:r>
              <a:rPr lang="en-US" altLang="zh-CN" sz="1400" kern="0" dirty="0" err="1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content.toString</a:t>
            </a:r>
            <a:r>
              <a:rPr lang="en-US" altLang="zh-CN" sz="1400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796664F8-676D-4F64-A835-6510D7FFD1FC}"/>
              </a:ext>
            </a:extLst>
          </p:cNvPr>
          <p:cNvSpPr/>
          <p:nvPr/>
        </p:nvSpPr>
        <p:spPr>
          <a:xfrm>
            <a:off x="3388078" y="4809784"/>
            <a:ext cx="2018219" cy="52630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t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Tw Cen MT"/>
                <a:ea typeface="华文仿宋" panose="02010600040101010101" pitchFamily="2" charset="-122"/>
                <a:cs typeface="+mn-cs"/>
              </a:rPr>
              <a:t>cb2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4. </a:t>
            </a:r>
            <a:r>
              <a:rPr lang="en-US" altLang="zh-CN" sz="1400" kern="0" dirty="0" err="1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content.toString</a:t>
            </a:r>
            <a:r>
              <a:rPr lang="en-US" altLang="zh-CN" sz="1400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16F0BD28-EE84-4DA8-BEDE-08FE3F4EC2FB}"/>
              </a:ext>
            </a:extLst>
          </p:cNvPr>
          <p:cNvSpPr/>
          <p:nvPr/>
        </p:nvSpPr>
        <p:spPr>
          <a:xfrm>
            <a:off x="3388079" y="5523651"/>
            <a:ext cx="2018219" cy="52630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tIns="0" rtlCol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>
                <a:solidFill>
                  <a:srgbClr val="0070C0"/>
                </a:solidFill>
                <a:latin typeface="Tw Cen MT"/>
                <a:ea typeface="华文仿宋" panose="02010600040101010101" pitchFamily="2" charset="-122"/>
                <a:cs typeface="+mn-cs"/>
              </a:rPr>
              <a:t>cb1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5. content = data</a:t>
            </a:r>
            <a:endParaRPr lang="en-US" altLang="zh-CN" sz="1800" b="1" kern="0" dirty="0">
              <a:solidFill>
                <a:srgbClr val="0070C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60" name="爆炸形: 14 pt  59">
            <a:extLst>
              <a:ext uri="{FF2B5EF4-FFF2-40B4-BE49-F238E27FC236}">
                <a16:creationId xmlns:a16="http://schemas.microsoft.com/office/drawing/2014/main" xmlns="" id="{B7D71103-AF14-4D87-B913-929B354D33E9}"/>
              </a:ext>
            </a:extLst>
          </p:cNvPr>
          <p:cNvSpPr/>
          <p:nvPr/>
        </p:nvSpPr>
        <p:spPr>
          <a:xfrm>
            <a:off x="1442759" y="4857329"/>
            <a:ext cx="2144261" cy="857671"/>
          </a:xfrm>
          <a:prstGeom prst="irregularSeal2">
            <a:avLst/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kern="0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BA315BA4-1597-48C2-96AB-3F604A3649FB}"/>
              </a:ext>
            </a:extLst>
          </p:cNvPr>
          <p:cNvSpPr/>
          <p:nvPr/>
        </p:nvSpPr>
        <p:spPr>
          <a:xfrm>
            <a:off x="1676159" y="5119711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Tw Cen MT"/>
                <a:ea typeface="华文仿宋" panose="02010600040101010101" pitchFamily="2" charset="-122"/>
                <a:cs typeface="+mn-cs"/>
              </a:rPr>
              <a:t>content is null</a:t>
            </a:r>
            <a:endParaRPr lang="zh-CN" altLang="en-US" dirty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xmlns="" id="{6505B41E-B42E-400A-8D0D-543FCE32A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4" grpId="1" animBg="1"/>
      <p:bldP spid="55" grpId="0" animBg="1"/>
      <p:bldP spid="55" grpId="1" animBg="1"/>
      <p:bldP spid="56" grpId="0"/>
      <p:bldP spid="56" grpId="1"/>
      <p:bldP spid="57" grpId="0"/>
      <p:bldP spid="63" grpId="0" animBg="1"/>
      <p:bldP spid="63" grpId="1" animBg="1"/>
      <p:bldP spid="62" grpId="0" animBg="1"/>
      <p:bldP spid="62" grpId="1" animBg="1"/>
      <p:bldP spid="58" grpId="0" animBg="1"/>
      <p:bldP spid="59" grpId="0" animBg="1"/>
      <p:bldP spid="60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00CD73-350A-4C6D-897E-01CB8CA9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A0B4FE-99FC-4BE5-AE02-54BE6E73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 bugs in Node.js are different from those in multi-thread </a:t>
            </a:r>
            <a:r>
              <a:rPr lang="en-US" altLang="zh-CN" dirty="0" smtClean="0"/>
              <a:t>programs</a:t>
            </a:r>
            <a:endParaRPr lang="en-US" altLang="zh-CN" dirty="0"/>
          </a:p>
          <a:p>
            <a:pPr lvl="1"/>
            <a:r>
              <a:rPr lang="en-US" altLang="zh-CN" dirty="0"/>
              <a:t>Single thread vs multiple thread</a:t>
            </a:r>
          </a:p>
          <a:p>
            <a:pPr lvl="1"/>
            <a:r>
              <a:rPr lang="en-US" altLang="zh-CN" dirty="0"/>
              <a:t>Event-driven vs shared memory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Lack of </a:t>
            </a:r>
            <a:r>
              <a:rPr lang="en-US" altLang="zh-CN" dirty="0" smtClean="0"/>
              <a:t>understanding about concurrency </a:t>
            </a:r>
            <a:r>
              <a:rPr lang="en-US" altLang="zh-CN" dirty="0"/>
              <a:t>bugs in Node.js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613B324-A21D-4D0F-99E7-268A018A1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6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F152C0-2D9C-448B-8E36-04572A78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F0FFC00-7973-4C5B-8233-2415A13D9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C0565F2-FC6E-4B24-BEC4-121C2B032EB3}"/>
              </a:ext>
            </a:extLst>
          </p:cNvPr>
          <p:cNvSpPr txBox="1"/>
          <p:nvPr/>
        </p:nvSpPr>
        <p:spPr>
          <a:xfrm>
            <a:off x="828824" y="5388114"/>
            <a:ext cx="241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0070C0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1,583 bug reports</a:t>
            </a:r>
            <a:endParaRPr lang="zh-CN" altLang="en-US" b="1" i="1" dirty="0">
              <a:solidFill>
                <a:srgbClr val="0070C0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63EEFD3-F627-4FD0-90E6-B8839D642769}"/>
              </a:ext>
            </a:extLst>
          </p:cNvPr>
          <p:cNvSpPr txBox="1"/>
          <p:nvPr/>
        </p:nvSpPr>
        <p:spPr>
          <a:xfrm>
            <a:off x="4587549" y="5388114"/>
            <a:ext cx="297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0070C0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57 bugs from 52 projects</a:t>
            </a:r>
            <a:endParaRPr lang="zh-CN" altLang="en-US" b="1" i="1" dirty="0">
              <a:solidFill>
                <a:srgbClr val="0070C0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FA282DA3-C966-45B3-BF8A-7951EFF4FBF9}"/>
              </a:ext>
            </a:extLst>
          </p:cNvPr>
          <p:cNvSpPr/>
          <p:nvPr/>
        </p:nvSpPr>
        <p:spPr>
          <a:xfrm>
            <a:off x="8608712" y="5388114"/>
            <a:ext cx="2897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0070C0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Bug characteristics and findings</a:t>
            </a:r>
            <a:endParaRPr lang="zh-CN" altLang="en-US" b="1" i="1" dirty="0">
              <a:solidFill>
                <a:srgbClr val="0070C0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BC4665D0-E171-402F-B30D-6B715C7D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89" y="2042939"/>
            <a:ext cx="1564853" cy="18432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23E42CAC-CD15-416D-9FD1-9AE0DE88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036556"/>
            <a:ext cx="1536700" cy="18496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602C282C-E2B1-4F69-99B8-EAEA6279A4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302"/>
          <a:stretch/>
        </p:blipFill>
        <p:spPr>
          <a:xfrm>
            <a:off x="1047503" y="1828801"/>
            <a:ext cx="1706610" cy="20574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8C4DD07-964C-4876-ABCF-C43F4F49DB19}"/>
              </a:ext>
            </a:extLst>
          </p:cNvPr>
          <p:cNvSpPr/>
          <p:nvPr/>
        </p:nvSpPr>
        <p:spPr>
          <a:xfrm>
            <a:off x="630641" y="4027667"/>
            <a:ext cx="287455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b="1" kern="0" dirty="0" smtClean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Search bugs by keywords in GitHub </a:t>
            </a:r>
            <a:endParaRPr lang="en-US" altLang="zh-CN" b="1" kern="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- </a:t>
            </a:r>
            <a:r>
              <a:rPr lang="en-US" altLang="zh-CN" kern="0" dirty="0" smtClean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concurrent, race </a:t>
            </a: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….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F56ABC16-B242-4869-88DD-DEE924FC1722}"/>
              </a:ext>
            </a:extLst>
          </p:cNvPr>
          <p:cNvSpPr/>
          <p:nvPr/>
        </p:nvSpPr>
        <p:spPr>
          <a:xfrm>
            <a:off x="4445000" y="4050686"/>
            <a:ext cx="297322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Manually </a:t>
            </a:r>
            <a:r>
              <a:rPr lang="en-US" altLang="zh-CN" b="1" kern="0" dirty="0" smtClean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confirm bugs</a:t>
            </a:r>
            <a:endParaRPr lang="en-US" altLang="zh-CN" b="1" kern="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  <a:p>
            <a:pPr marL="174625" indent="-17462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Real concurrency bugs?</a:t>
            </a:r>
          </a:p>
          <a:p>
            <a:pPr marL="174625" indent="-17462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Do they have fixes?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63A853E3-FCBB-4DDD-98EF-5BEC98F25155}"/>
              </a:ext>
            </a:extLst>
          </p:cNvPr>
          <p:cNvSpPr/>
          <p:nvPr/>
        </p:nvSpPr>
        <p:spPr>
          <a:xfrm>
            <a:off x="8715132" y="4050686"/>
            <a:ext cx="33970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Analyze and </a:t>
            </a:r>
            <a:r>
              <a:rPr lang="en-US" altLang="zh-CN" b="1" kern="0" dirty="0" smtClean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categorize</a:t>
            </a:r>
          </a:p>
          <a:p>
            <a:pPr marL="174625" indent="-17462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What are their bug patterns?</a:t>
            </a:r>
          </a:p>
          <a:p>
            <a:pPr marL="174625" indent="-174625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zh-CN" kern="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How are they fixed?</a:t>
            </a:r>
            <a:endParaRPr lang="zh-CN" altLang="en-US" kern="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700671" y="3364697"/>
            <a:ext cx="283760" cy="14478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7924800" y="3364697"/>
            <a:ext cx="283760" cy="14478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1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BD2306-6B41-473D-9988-50C130B5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 of </a:t>
            </a:r>
            <a:r>
              <a:rPr lang="en-US" altLang="zh-CN" dirty="0" smtClean="0"/>
              <a:t>subjects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928181A-B1B0-4C55-BD10-ECC83678D0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5773334D-7557-4815-85DB-D6CB39856EF0}"/>
              </a:ext>
            </a:extLst>
          </p:cNvPr>
          <p:cNvCxnSpPr>
            <a:cxnSpLocks/>
          </p:cNvCxnSpPr>
          <p:nvPr/>
        </p:nvCxnSpPr>
        <p:spPr>
          <a:xfrm flipV="1">
            <a:off x="2847213" y="3956884"/>
            <a:ext cx="2235200" cy="1568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5D7607AC-06AB-4FF2-B9F7-7A0FF7E8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66232"/>
              </p:ext>
            </p:extLst>
          </p:nvPr>
        </p:nvGraphicFramePr>
        <p:xfrm>
          <a:off x="2864095" y="2026097"/>
          <a:ext cx="6096000" cy="70104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35640301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w Cen MT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52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projects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(12 server </a:t>
                      </a:r>
                      <a:r>
                        <a:rPr lang="en-US" altLang="zh-CN" sz="2000" dirty="0" smtClean="0"/>
                        <a:t>apps </a:t>
                      </a:r>
                      <a:r>
                        <a:rPr lang="en-US" altLang="zh-CN" sz="2000" dirty="0"/>
                        <a:t>+  6 desktop apps + 34 libraries)</a:t>
                      </a:r>
                      <a:endParaRPr lang="zh-CN" alt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146034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C9B4FF4-F79B-4E0E-B160-BE99573DDB5A}"/>
              </a:ext>
            </a:extLst>
          </p:cNvPr>
          <p:cNvSpPr/>
          <p:nvPr/>
        </p:nvSpPr>
        <p:spPr>
          <a:xfrm>
            <a:off x="2645662" y="2020189"/>
            <a:ext cx="6714541" cy="72301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C34AEBB-4204-4A0D-8D15-CE66A9AF33BF}"/>
              </a:ext>
            </a:extLst>
          </p:cNvPr>
          <p:cNvSpPr/>
          <p:nvPr/>
        </p:nvSpPr>
        <p:spPr>
          <a:xfrm>
            <a:off x="2548027" y="1601930"/>
            <a:ext cx="2534386" cy="34236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C00000"/>
                </a:solidFill>
                <a:latin typeface="Tw Cen MT"/>
                <a:ea typeface="华文仿宋" panose="02010600040101010101" pitchFamily="2" charset="-122"/>
                <a:cs typeface="+mn-cs"/>
              </a:rPr>
              <a:t>Different functionality</a:t>
            </a:r>
            <a:endParaRPr lang="zh-CN" altLang="en-US" kern="0" dirty="0">
              <a:solidFill>
                <a:srgbClr val="C0000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642FF85-E48A-4B9F-BE7B-93F2504C7EAA}"/>
              </a:ext>
            </a:extLst>
          </p:cNvPr>
          <p:cNvSpPr/>
          <p:nvPr/>
        </p:nvSpPr>
        <p:spPr>
          <a:xfrm>
            <a:off x="3414633" y="3842312"/>
            <a:ext cx="1273800" cy="26052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A4ABF4A8-DA5C-4E4E-834F-067317B95B7F}"/>
              </a:ext>
            </a:extLst>
          </p:cNvPr>
          <p:cNvCxnSpPr/>
          <p:nvPr/>
        </p:nvCxnSpPr>
        <p:spPr>
          <a:xfrm>
            <a:off x="2847213" y="3893841"/>
            <a:ext cx="0" cy="16668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94EF31F7-2902-4AC4-848F-9390F207177D}"/>
              </a:ext>
            </a:extLst>
          </p:cNvPr>
          <p:cNvCxnSpPr/>
          <p:nvPr/>
        </p:nvCxnSpPr>
        <p:spPr>
          <a:xfrm>
            <a:off x="5082413" y="3882132"/>
            <a:ext cx="0" cy="16668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C8BEF075-D0E3-4E8C-890D-B2D011AF1BC0}"/>
              </a:ext>
            </a:extLst>
          </p:cNvPr>
          <p:cNvCxnSpPr>
            <a:cxnSpLocks/>
          </p:cNvCxnSpPr>
          <p:nvPr/>
        </p:nvCxnSpPr>
        <p:spPr>
          <a:xfrm flipV="1">
            <a:off x="6389059" y="3949787"/>
            <a:ext cx="2235200" cy="1568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19BDC3C-5F78-463F-89F9-BF22571AE975}"/>
              </a:ext>
            </a:extLst>
          </p:cNvPr>
          <p:cNvCxnSpPr/>
          <p:nvPr/>
        </p:nvCxnSpPr>
        <p:spPr>
          <a:xfrm>
            <a:off x="6389059" y="3878152"/>
            <a:ext cx="0" cy="16668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5DF0FAC3-36B5-439E-B167-C621D5ABE420}"/>
              </a:ext>
            </a:extLst>
          </p:cNvPr>
          <p:cNvCxnSpPr/>
          <p:nvPr/>
        </p:nvCxnSpPr>
        <p:spPr>
          <a:xfrm>
            <a:off x="8624259" y="3866443"/>
            <a:ext cx="0" cy="16668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698775ED-9D84-4B3F-AFE8-620C602625E0}"/>
              </a:ext>
            </a:extLst>
          </p:cNvPr>
          <p:cNvCxnSpPr>
            <a:cxnSpLocks/>
          </p:cNvCxnSpPr>
          <p:nvPr/>
        </p:nvCxnSpPr>
        <p:spPr>
          <a:xfrm flipV="1">
            <a:off x="6389059" y="5341931"/>
            <a:ext cx="2235200" cy="1568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D72A11FA-8D1B-43B0-BC52-A80BB7795186}"/>
              </a:ext>
            </a:extLst>
          </p:cNvPr>
          <p:cNvCxnSpPr/>
          <p:nvPr/>
        </p:nvCxnSpPr>
        <p:spPr>
          <a:xfrm>
            <a:off x="6389059" y="5270296"/>
            <a:ext cx="0" cy="16668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64D4EAD4-73B6-46DB-8FA8-37C24843B86B}"/>
              </a:ext>
            </a:extLst>
          </p:cNvPr>
          <p:cNvCxnSpPr/>
          <p:nvPr/>
        </p:nvCxnSpPr>
        <p:spPr>
          <a:xfrm>
            <a:off x="8624259" y="5258587"/>
            <a:ext cx="0" cy="166687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21" name="流程图: 摘录 20">
            <a:extLst>
              <a:ext uri="{FF2B5EF4-FFF2-40B4-BE49-F238E27FC236}">
                <a16:creationId xmlns:a16="http://schemas.microsoft.com/office/drawing/2014/main" xmlns="" id="{74137027-FC86-49D6-9F5C-B1EF00F4EDB4}"/>
              </a:ext>
            </a:extLst>
          </p:cNvPr>
          <p:cNvSpPr/>
          <p:nvPr/>
        </p:nvSpPr>
        <p:spPr>
          <a:xfrm>
            <a:off x="4704750" y="3893840"/>
            <a:ext cx="91432" cy="135640"/>
          </a:xfrm>
          <a:prstGeom prst="flowChartExtra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35C7AAC9-665B-4EB3-9023-42FE7585CAEA}"/>
              </a:ext>
            </a:extLst>
          </p:cNvPr>
          <p:cNvCxnSpPr>
            <a:cxnSpLocks/>
          </p:cNvCxnSpPr>
          <p:nvPr/>
        </p:nvCxnSpPr>
        <p:spPr>
          <a:xfrm>
            <a:off x="4158896" y="3846099"/>
            <a:ext cx="1" cy="276210"/>
          </a:xfrm>
          <a:prstGeom prst="line">
            <a:avLst/>
          </a:prstGeom>
          <a:noFill/>
          <a:ln w="28575" cap="flat" cmpd="sng" algn="ctr">
            <a:solidFill>
              <a:srgbClr val="DD8047"/>
            </a:solidFill>
            <a:prstDash val="solid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A7E05F7-3092-418C-A170-0EFD83A50F21}"/>
              </a:ext>
            </a:extLst>
          </p:cNvPr>
          <p:cNvSpPr txBox="1"/>
          <p:nvPr/>
        </p:nvSpPr>
        <p:spPr>
          <a:xfrm>
            <a:off x="4429318" y="356570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2,466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D08CC68D-A8A4-48C4-8AE7-E64C4237582D}"/>
              </a:ext>
            </a:extLst>
          </p:cNvPr>
          <p:cNvSpPr txBox="1"/>
          <p:nvPr/>
        </p:nvSpPr>
        <p:spPr>
          <a:xfrm>
            <a:off x="3648059" y="4125104"/>
            <a:ext cx="618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#stars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076D302-4E36-4A19-AB9E-EADDE018565A}"/>
              </a:ext>
            </a:extLst>
          </p:cNvPr>
          <p:cNvSpPr txBox="1"/>
          <p:nvPr/>
        </p:nvSpPr>
        <p:spPr>
          <a:xfrm>
            <a:off x="7351982" y="4125608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#revisions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03BBCF8B-464F-4EB0-92ED-49E61C0B88AB}"/>
              </a:ext>
            </a:extLst>
          </p:cNvPr>
          <p:cNvSpPr txBox="1"/>
          <p:nvPr/>
        </p:nvSpPr>
        <p:spPr>
          <a:xfrm>
            <a:off x="7401265" y="549612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#issues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039CA5F9-8A97-42CF-9C6A-E59D3674CDC9}"/>
              </a:ext>
            </a:extLst>
          </p:cNvPr>
          <p:cNvSpPr txBox="1"/>
          <p:nvPr/>
        </p:nvSpPr>
        <p:spPr>
          <a:xfrm>
            <a:off x="4982503" y="3573929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30,633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9" name="流程图: 摘录 28">
            <a:extLst>
              <a:ext uri="{FF2B5EF4-FFF2-40B4-BE49-F238E27FC236}">
                <a16:creationId xmlns:a16="http://schemas.microsoft.com/office/drawing/2014/main" xmlns="" id="{03C2F0E8-57D2-45E3-9CD5-B51DD4CD81DA}"/>
              </a:ext>
            </a:extLst>
          </p:cNvPr>
          <p:cNvSpPr/>
          <p:nvPr/>
        </p:nvSpPr>
        <p:spPr>
          <a:xfrm>
            <a:off x="8250865" y="3875042"/>
            <a:ext cx="91432" cy="135640"/>
          </a:xfrm>
          <a:prstGeom prst="flowChartExtra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D4D10F2E-5F19-446B-BAC9-D9B594E987B7}"/>
              </a:ext>
            </a:extLst>
          </p:cNvPr>
          <p:cNvSpPr txBox="1"/>
          <p:nvPr/>
        </p:nvSpPr>
        <p:spPr>
          <a:xfrm>
            <a:off x="2726076" y="36369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0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B7B70AA8-48F5-4214-B721-49603E9D48C3}"/>
              </a:ext>
            </a:extLst>
          </p:cNvPr>
          <p:cNvSpPr txBox="1"/>
          <p:nvPr/>
        </p:nvSpPr>
        <p:spPr>
          <a:xfrm>
            <a:off x="6205355" y="35988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49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AFB1FFD8-94D9-4E6D-ACFC-9BE59E306289}"/>
              </a:ext>
            </a:extLst>
          </p:cNvPr>
          <p:cNvSpPr txBox="1"/>
          <p:nvPr/>
        </p:nvSpPr>
        <p:spPr>
          <a:xfrm>
            <a:off x="7918964" y="356135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1,541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45A55C41-531D-4B33-B4EA-2C0808D0261D}"/>
              </a:ext>
            </a:extLst>
          </p:cNvPr>
          <p:cNvSpPr txBox="1"/>
          <p:nvPr/>
        </p:nvSpPr>
        <p:spPr>
          <a:xfrm>
            <a:off x="8510875" y="356897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14,213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F7CD925E-C6A2-4057-A05C-4D6CB8C55689}"/>
              </a:ext>
            </a:extLst>
          </p:cNvPr>
          <p:cNvSpPr txBox="1"/>
          <p:nvPr/>
        </p:nvSpPr>
        <p:spPr>
          <a:xfrm>
            <a:off x="6205355" y="49888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5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B77D584C-2D29-4A19-B0C9-FC2B37642623}"/>
              </a:ext>
            </a:extLst>
          </p:cNvPr>
          <p:cNvSpPr txBox="1"/>
          <p:nvPr/>
        </p:nvSpPr>
        <p:spPr>
          <a:xfrm>
            <a:off x="7898392" y="497104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1,171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65BDE1F8-6D79-4C46-9A14-9B56986A4327}"/>
              </a:ext>
            </a:extLst>
          </p:cNvPr>
          <p:cNvSpPr txBox="1"/>
          <p:nvPr/>
        </p:nvSpPr>
        <p:spPr>
          <a:xfrm>
            <a:off x="8451851" y="495376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华文仿宋" panose="02010600040101010101" pitchFamily="2" charset="-122"/>
                <a:cs typeface="Calibri" panose="020F0502020204030204" pitchFamily="34" charset="0"/>
              </a:rPr>
              <a:t>8,017</a:t>
            </a:r>
            <a:endParaRPr lang="zh-CN" altLang="en-US" sz="1400" dirty="0">
              <a:solidFill>
                <a:prstClr val="black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B8597689-78FB-4DD5-916E-0F4AB21DFAA5}"/>
              </a:ext>
            </a:extLst>
          </p:cNvPr>
          <p:cNvSpPr/>
          <p:nvPr/>
        </p:nvSpPr>
        <p:spPr>
          <a:xfrm>
            <a:off x="7390832" y="3834389"/>
            <a:ext cx="773798" cy="26052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0070C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607326DB-87B8-4F5C-8FC1-13CC4DE47066}"/>
              </a:ext>
            </a:extLst>
          </p:cNvPr>
          <p:cNvSpPr/>
          <p:nvPr/>
        </p:nvSpPr>
        <p:spPr>
          <a:xfrm>
            <a:off x="7252098" y="5218593"/>
            <a:ext cx="937122" cy="26052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0070C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255F0761-8055-421A-A75D-A4130D99C59F}"/>
              </a:ext>
            </a:extLst>
          </p:cNvPr>
          <p:cNvCxnSpPr>
            <a:cxnSpLocks/>
          </p:cNvCxnSpPr>
          <p:nvPr/>
        </p:nvCxnSpPr>
        <p:spPr>
          <a:xfrm>
            <a:off x="7629887" y="5197023"/>
            <a:ext cx="1" cy="276210"/>
          </a:xfrm>
          <a:prstGeom prst="line">
            <a:avLst/>
          </a:prstGeom>
          <a:noFill/>
          <a:ln w="28575" cap="flat" cmpd="sng" algn="ctr">
            <a:solidFill>
              <a:srgbClr val="DD8047"/>
            </a:solidFill>
            <a:prstDash val="solid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B74D11F2-EB67-4649-BBF6-CF2F3F463F66}"/>
              </a:ext>
            </a:extLst>
          </p:cNvPr>
          <p:cNvCxnSpPr>
            <a:cxnSpLocks/>
          </p:cNvCxnSpPr>
          <p:nvPr/>
        </p:nvCxnSpPr>
        <p:spPr>
          <a:xfrm>
            <a:off x="7757293" y="3839916"/>
            <a:ext cx="1" cy="276210"/>
          </a:xfrm>
          <a:prstGeom prst="line">
            <a:avLst/>
          </a:prstGeom>
          <a:noFill/>
          <a:ln w="28575" cap="flat" cmpd="sng" algn="ctr">
            <a:solidFill>
              <a:srgbClr val="DD8047"/>
            </a:solidFill>
            <a:prstDash val="solid"/>
          </a:ln>
          <a:effectLst/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2FA1852-4042-4A5D-89DE-DFC0DF4FA055}"/>
              </a:ext>
            </a:extLst>
          </p:cNvPr>
          <p:cNvSpPr/>
          <p:nvPr/>
        </p:nvSpPr>
        <p:spPr>
          <a:xfrm>
            <a:off x="2646902" y="3500250"/>
            <a:ext cx="3084497" cy="94484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16F07CD0-0B8D-4741-8E7A-54A1B4D0AA85}"/>
              </a:ext>
            </a:extLst>
          </p:cNvPr>
          <p:cNvSpPr/>
          <p:nvPr/>
        </p:nvSpPr>
        <p:spPr>
          <a:xfrm>
            <a:off x="2577727" y="3147554"/>
            <a:ext cx="1775284" cy="324406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C00000"/>
                </a:solidFill>
                <a:latin typeface="Tw Cen MT"/>
                <a:ea typeface="华文仿宋" panose="02010600040101010101" pitchFamily="2" charset="-122"/>
                <a:cs typeface="+mn-cs"/>
              </a:rPr>
              <a:t>High popularity</a:t>
            </a:r>
            <a:endParaRPr lang="zh-CN" altLang="en-US" kern="0" dirty="0">
              <a:solidFill>
                <a:srgbClr val="C0000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51FEA18E-8F75-4BDF-8F07-A4A7CB9FA3B8}"/>
              </a:ext>
            </a:extLst>
          </p:cNvPr>
          <p:cNvSpPr/>
          <p:nvPr/>
        </p:nvSpPr>
        <p:spPr>
          <a:xfrm>
            <a:off x="6032648" y="3487230"/>
            <a:ext cx="3340402" cy="2448142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A7B0BA3A-4697-4BA7-8C9A-B9F928F9515E}"/>
              </a:ext>
            </a:extLst>
          </p:cNvPr>
          <p:cNvSpPr/>
          <p:nvPr/>
        </p:nvSpPr>
        <p:spPr>
          <a:xfrm>
            <a:off x="6019800" y="3196187"/>
            <a:ext cx="2084979" cy="32258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C00000"/>
                </a:solidFill>
                <a:latin typeface="Tw Cen MT"/>
                <a:ea typeface="华文仿宋" panose="02010600040101010101" pitchFamily="2" charset="-122"/>
                <a:cs typeface="+mn-cs"/>
              </a:rPr>
              <a:t>Well-maintained</a:t>
            </a:r>
            <a:endParaRPr lang="zh-CN" altLang="en-US" kern="0" dirty="0">
              <a:solidFill>
                <a:srgbClr val="C00000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53" name="流程图: 摘录 52">
            <a:extLst>
              <a:ext uri="{FF2B5EF4-FFF2-40B4-BE49-F238E27FC236}">
                <a16:creationId xmlns:a16="http://schemas.microsoft.com/office/drawing/2014/main" xmlns="" id="{CC59EBD6-3BE3-47C1-BDDB-6435F0E088AA}"/>
              </a:ext>
            </a:extLst>
          </p:cNvPr>
          <p:cNvSpPr/>
          <p:nvPr/>
        </p:nvSpPr>
        <p:spPr>
          <a:xfrm>
            <a:off x="8171009" y="5281953"/>
            <a:ext cx="91432" cy="135640"/>
          </a:xfrm>
          <a:prstGeom prst="flowChartExtract">
            <a:avLst/>
          </a:prstGeom>
          <a:solidFill>
            <a:srgbClr val="00B050"/>
          </a:solidFill>
          <a:ln w="3175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Tw Cen MT"/>
              <a:ea typeface="华文仿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7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1" grpId="0" animBg="1"/>
      <p:bldP spid="23" grpId="0"/>
      <p:bldP spid="24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41" grpId="0" animBg="1"/>
      <p:bldP spid="42" grpId="0" animBg="1"/>
      <p:bldP spid="47" grpId="0" animBg="1"/>
      <p:bldP spid="48" grpId="0"/>
      <p:bldP spid="49" grpId="0" animBg="1"/>
      <p:bldP spid="50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i="1" dirty="0"/>
              <a:t>RQ1: What are common bug patterns and root causes?</a:t>
            </a:r>
          </a:p>
          <a:p>
            <a:pPr lvl="0"/>
            <a:endParaRPr lang="en-US" altLang="zh-CN" i="1" dirty="0"/>
          </a:p>
          <a:p>
            <a:pPr lvl="0"/>
            <a:r>
              <a:rPr lang="en-US" altLang="zh-CN" i="1" dirty="0"/>
              <a:t>RQ2: Do concurrency bugs have severe impacts?</a:t>
            </a:r>
          </a:p>
          <a:p>
            <a:pPr lvl="0"/>
            <a:endParaRPr lang="en-US" altLang="zh-CN" i="1" dirty="0"/>
          </a:p>
          <a:p>
            <a:pPr lvl="0"/>
            <a:r>
              <a:rPr lang="en-US" altLang="zh-CN" i="1" dirty="0"/>
              <a:t>RQ3: How are concurrency bugs triggered?</a:t>
            </a:r>
          </a:p>
          <a:p>
            <a:pPr lvl="0"/>
            <a:endParaRPr lang="en-US" altLang="zh-CN" i="1" dirty="0"/>
          </a:p>
          <a:p>
            <a:pPr lvl="0"/>
            <a:r>
              <a:rPr lang="en-US" altLang="zh-CN" i="1" dirty="0"/>
              <a:t>RQ4: How do developers fix </a:t>
            </a:r>
            <a:r>
              <a:rPr lang="en-US" altLang="zh-CN" i="1" dirty="0" smtClean="0"/>
              <a:t>concurrency bugs</a:t>
            </a:r>
            <a:r>
              <a:rPr lang="en-US" altLang="zh-CN" i="1" dirty="0"/>
              <a:t>?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BD35B-A9A7-42F3-9CCB-5FC7BCC4F459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3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theme/_rels/themeOverr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theme/_rels/themeOverr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FF0000"/>
          </a:solidFill>
        </a:ln>
      </a:spPr>
      <a:bodyPr rtlCol="0" anchor="ctr"/>
      <a:lstStyle>
        <a:defPPr algn="ctr">
          <a:defRPr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latin typeface="+mn-lt"/>
            <a:cs typeface="+mn-cs"/>
          </a:defRPr>
        </a:defPPr>
      </a:lstStyle>
    </a:tx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22466</TotalTime>
  <Words>1368</Words>
  <Application>Microsoft Office PowerPoint</Application>
  <PresentationFormat>宽屏</PresentationFormat>
  <Paragraphs>487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 Unicode MS</vt:lpstr>
      <vt:lpstr>SFMono-Regular</vt:lpstr>
      <vt:lpstr>Trebuchet MS (正文)</vt:lpstr>
      <vt:lpstr>华文仿宋</vt:lpstr>
      <vt:lpstr>宋体</vt:lpstr>
      <vt:lpstr>Arial</vt:lpstr>
      <vt:lpstr>Bookman Old Style</vt:lpstr>
      <vt:lpstr>Calibri</vt:lpstr>
      <vt:lpstr>Cambria Math</vt:lpstr>
      <vt:lpstr>Linux Libertine</vt:lpstr>
      <vt:lpstr>Times New Roman</vt:lpstr>
      <vt:lpstr>Trebuchet MS</vt:lpstr>
      <vt:lpstr>Tw Cen MT</vt:lpstr>
      <vt:lpstr>Verdana</vt:lpstr>
      <vt:lpstr>Wingdings</vt:lpstr>
      <vt:lpstr>Level</vt:lpstr>
      <vt:lpstr>A Comprehensive Study on Real World Concurrency Bugs in Node.js</vt:lpstr>
      <vt:lpstr>Node.js</vt:lpstr>
      <vt:lpstr>Event-driven model in Node.js</vt:lpstr>
      <vt:lpstr>Concurrency bugs in Node.js</vt:lpstr>
      <vt:lpstr>Concurrency bugs in Node.js</vt:lpstr>
      <vt:lpstr>Motivation</vt:lpstr>
      <vt:lpstr>Methodology</vt:lpstr>
      <vt:lpstr>Distribution of subjects</vt:lpstr>
      <vt:lpstr>Research questions</vt:lpstr>
      <vt:lpstr>RQ1. Bug patterns</vt:lpstr>
      <vt:lpstr>RQ1. Bug patterns</vt:lpstr>
      <vt:lpstr>RQ1 – Bug patterns</vt:lpstr>
      <vt:lpstr>RQ1 – Bug patterns</vt:lpstr>
      <vt:lpstr>RQ1. Why are bugs introduced?</vt:lpstr>
      <vt:lpstr>RQ1. How are racing events scheduled?</vt:lpstr>
      <vt:lpstr>RQ1. How are racing events scheduled?</vt:lpstr>
      <vt:lpstr>RQ2: Bug impacts</vt:lpstr>
      <vt:lpstr>RQ3: Triggering conditions</vt:lpstr>
      <vt:lpstr>RQ3: Racing resources</vt:lpstr>
      <vt:lpstr>RQ3: Triggering scope</vt:lpstr>
      <vt:lpstr>RQ4: Bug fixing</vt:lpstr>
      <vt:lpstr>Bug fixing example</vt:lpstr>
      <vt:lpstr>RQ4: Bug fixing</vt:lpstr>
      <vt:lpstr>Summary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WiLDNet</dc:title>
  <dc:creator>jie wang</dc:creator>
  <cp:lastModifiedBy>Wensheng</cp:lastModifiedBy>
  <cp:revision>2671</cp:revision>
  <cp:lastPrinted>1601-01-01T00:00:00Z</cp:lastPrinted>
  <dcterms:created xsi:type="dcterms:W3CDTF">1601-01-01T00:00:00Z</dcterms:created>
  <dcterms:modified xsi:type="dcterms:W3CDTF">2017-11-07T06:58:34Z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