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  <p:sldMasterId id="2147483683" r:id="rId2"/>
  </p:sldMasterIdLst>
  <p:notesMasterIdLst>
    <p:notesMasterId r:id="rId26"/>
  </p:notesMasterIdLst>
  <p:handoutMasterIdLst>
    <p:handoutMasterId r:id="rId27"/>
  </p:handoutMasterIdLst>
  <p:sldIdLst>
    <p:sldId id="529" r:id="rId3"/>
    <p:sldId id="516" r:id="rId4"/>
    <p:sldId id="524" r:id="rId5"/>
    <p:sldId id="544" r:id="rId6"/>
    <p:sldId id="510" r:id="rId7"/>
    <p:sldId id="530" r:id="rId8"/>
    <p:sldId id="515" r:id="rId9"/>
    <p:sldId id="545" r:id="rId10"/>
    <p:sldId id="489" r:id="rId11"/>
    <p:sldId id="543" r:id="rId12"/>
    <p:sldId id="492" r:id="rId13"/>
    <p:sldId id="509" r:id="rId14"/>
    <p:sldId id="519" r:id="rId15"/>
    <p:sldId id="520" r:id="rId16"/>
    <p:sldId id="493" r:id="rId17"/>
    <p:sldId id="511" r:id="rId18"/>
    <p:sldId id="540" r:id="rId19"/>
    <p:sldId id="550" r:id="rId20"/>
    <p:sldId id="494" r:id="rId21"/>
    <p:sldId id="535" r:id="rId22"/>
    <p:sldId id="512" r:id="rId23"/>
    <p:sldId id="528" r:id="rId24"/>
    <p:sldId id="445" r:id="rId25"/>
  </p:sldIdLst>
  <p:sldSz cx="9906000" cy="6858000" type="A4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24" autoAdjust="0"/>
  </p:normalViewPr>
  <p:slideViewPr>
    <p:cSldViewPr snapToGrid="0">
      <p:cViewPr varScale="1">
        <p:scale>
          <a:sx n="71" d="100"/>
          <a:sy n="71" d="100"/>
        </p:scale>
        <p:origin x="1086" y="60"/>
      </p:cViewPr>
      <p:guideLst>
        <p:guide orient="horz" pos="2160"/>
        <p:guide pos="2880"/>
        <p:guide pos="31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21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601D4-8CE7-449E-B24B-5BAEBA610D47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9CDD-DDE9-47DE-8C61-0796DC02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1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81FB-84C2-46F2-95AF-5B75DD96F234}" type="datetimeFigureOut">
              <a:rPr lang="zh-CN" altLang="en-US" smtClean="0"/>
              <a:pPr/>
              <a:t>2017/5/25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30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3C80A-45EE-4FB3-AF5E-1F2A3F2A99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5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latin typeface="Comic Sans MS" panose="030F0702030302020204" pitchFamily="66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46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912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204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389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Since</a:t>
                </a:r>
                <a:r>
                  <a:rPr lang="en-US" altLang="zh-CN" baseline="0" dirty="0" smtClean="0"/>
                  <a:t> a spreadsheets can be considered as a set of worksheets, we adopt Jaccard Similarity coefficient to define the similarity between two spreadsheets.  We use an example to explain how to calculate the similarity</a:t>
                </a:r>
                <a:r>
                  <a:rPr lang="en-US" altLang="zh-CN" sz="1200" b="0" i="0" dirty="0" smtClean="0">
                    <a:latin typeface="Cambria Math" panose="02040503050406030204" pitchFamily="18" charset="0"/>
                  </a:rPr>
                  <a:t>.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Consider</a:t>
                </a:r>
                <a:r>
                  <a:rPr lang="en-US" altLang="zh-CN" baseline="0" dirty="0" smtClean="0"/>
                  <a:t> two spreadsheets,  the first spreadsheet contains two worksheets and the second contains four worksheets. At the beginning ,the</a:t>
                </a:r>
                <a:r>
                  <a:rPr lang="en-US" altLang="zh-CN" sz="1200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1200" i="0" dirty="0" smtClean="0">
                    <a:latin typeface="Cambria Math" panose="02040503050406030204" pitchFamily="18" charset="0"/>
                  </a:rPr>
                  <a:t>𝜑</a:t>
                </a:r>
                <a:r>
                  <a:rPr lang="en-US" altLang="zh-CN" baseline="0" dirty="0" smtClean="0"/>
                  <a:t> is empty. Because two comment worksheets are similar, then we add them into</a:t>
                </a:r>
                <a:r>
                  <a:rPr lang="en-US" altLang="zh-CN" sz="1200" b="0" i="0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sz="1200" i="0" dirty="0" smtClean="0">
                    <a:latin typeface="Cambria Math" panose="02040503050406030204" pitchFamily="18" charset="0"/>
                  </a:rPr>
                  <a:t>𝜑</a:t>
                </a:r>
                <a:r>
                  <a:rPr lang="zh-CN" altLang="en-US" dirty="0" smtClean="0"/>
                  <a:t>， </a:t>
                </a:r>
                <a:r>
                  <a:rPr lang="en-US" altLang="zh-CN" dirty="0" smtClean="0"/>
                  <a:t>The second</a:t>
                </a:r>
                <a:r>
                  <a:rPr lang="en-US" altLang="zh-CN" baseline="0" dirty="0" smtClean="0"/>
                  <a:t> worksheet in the first spreadsheets is similar to three worksheets in the second spreadsheet , then we add them</a:t>
                </a:r>
                <a:r>
                  <a:rPr lang="en-US" altLang="zh-CN" sz="1200" b="0" i="0" dirty="0" smtClean="0">
                    <a:latin typeface="Cambria Math" panose="02040503050406030204" pitchFamily="18" charset="0"/>
                  </a:rPr>
                  <a:t> into </a:t>
                </a:r>
                <a:r>
                  <a:rPr lang="zh-CN" altLang="en-US" sz="1200" i="0" dirty="0" smtClean="0">
                    <a:latin typeface="Cambria Math" panose="02040503050406030204" pitchFamily="18" charset="0"/>
                  </a:rPr>
                  <a:t>𝜑</a:t>
                </a:r>
                <a:r>
                  <a:rPr lang="en-US" altLang="zh-CN" dirty="0" smtClean="0"/>
                  <a:t>,too. The Numerator</a:t>
                </a:r>
                <a:r>
                  <a:rPr lang="en-US" altLang="zh-CN" baseline="0" dirty="0" smtClean="0"/>
                  <a:t> </a:t>
                </a:r>
                <a:r>
                  <a:rPr lang="en-US" altLang="zh-CN" dirty="0" smtClean="0"/>
                  <a:t>is six and the similarity between these</a:t>
                </a:r>
                <a:r>
                  <a:rPr lang="en-US" altLang="zh-CN" baseline="0" dirty="0" smtClean="0"/>
                  <a:t> two spreadsheets is one.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1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295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12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 smtClean="0"/>
                  <a:t>SpreadCluster</a:t>
                </a:r>
                <a:r>
                  <a:rPr lang="en-US" altLang="zh-CN" baseline="0" dirty="0" smtClean="0"/>
                  <a:t> need two thresholds. </a:t>
                </a:r>
                <a:r>
                  <a:rPr lang="zh-CN" altLang="en-US" sz="1200" b="1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𝜽</a:t>
                </a:r>
                <a:r>
                  <a:rPr lang="en-US" altLang="zh-CN" sz="1200" b="1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_</a:t>
                </a:r>
                <a:r>
                  <a:rPr lang="en-US" altLang="zh-CN" sz="1200" b="1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𝒘𝒔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used to determine whether</a:t>
                </a:r>
                <a:r>
                  <a:rPr lang="en-US" altLang="zh-CN" baseline="0" dirty="0" smtClean="0"/>
                  <a:t> two worksheets are similar and </a:t>
                </a:r>
                <a:r>
                  <a:rPr lang="zh-CN" altLang="en-US" sz="1200" b="1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𝜽</a:t>
                </a:r>
                <a:r>
                  <a:rPr lang="en-US" altLang="zh-CN" sz="1200" b="1" i="0" smtClean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_𝒔𝒑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is used to determine</a:t>
                </a:r>
                <a:r>
                  <a:rPr lang="en-US" altLang="zh-CN" baseline="0" dirty="0" smtClean="0"/>
                  <a:t> whether two spreadsheets are similar. </a:t>
                </a:r>
                <a:r>
                  <a:rPr lang="en-US" altLang="zh-CN" sz="1200" dirty="0" smtClean="0">
                    <a:latin typeface="Comic Sans MS" panose="030F0702030302020204" pitchFamily="66" charset="0"/>
                  </a:rPr>
                  <a:t>Different combinations of thresholds may result in different clustering results. We use</a:t>
                </a:r>
                <a:r>
                  <a:rPr lang="en-US" altLang="zh-CN" sz="1200" baseline="0" dirty="0" smtClean="0">
                    <a:latin typeface="Comic Sans MS" panose="030F0702030302020204" pitchFamily="66" charset="0"/>
                  </a:rPr>
                  <a:t> Overall F-measure to evaluate the </a:t>
                </a:r>
                <a:r>
                  <a:rPr lang="en-US" altLang="zh-CN" sz="1200" dirty="0" smtClean="0">
                    <a:latin typeface="Comic Sans MS" panose="030F0702030302020204" pitchFamily="66" charset="0"/>
                  </a:rPr>
                  <a:t>how closely the clustering result matches the manually result. We calculate the Overall F-measure</a:t>
                </a:r>
                <a:r>
                  <a:rPr lang="en-US" altLang="zh-CN" sz="1200" baseline="0" dirty="0" smtClean="0">
                    <a:latin typeface="Comic Sans MS" panose="030F0702030302020204" pitchFamily="66" charset="0"/>
                  </a:rPr>
                  <a:t> for all possible combinations of two thresholds and choose the combination that achieve the Maximum overall F-</a:t>
                </a:r>
                <a:r>
                  <a:rPr lang="en-US" altLang="zh-CN" sz="1200" baseline="0" dirty="0" err="1" smtClean="0">
                    <a:latin typeface="Comic Sans MS" panose="030F0702030302020204" pitchFamily="66" charset="0"/>
                  </a:rPr>
                  <a:t>Measture</a:t>
                </a:r>
                <a:r>
                  <a:rPr lang="en-US" altLang="zh-CN" sz="1200" baseline="0" dirty="0" smtClean="0">
                    <a:latin typeface="Comic Sans MS" panose="030F0702030302020204" pitchFamily="66" charset="0"/>
                  </a:rPr>
                  <a:t>.</a:t>
                </a:r>
                <a:endParaRPr lang="en-US" altLang="zh-CN" sz="1200" dirty="0" smtClean="0">
                  <a:latin typeface="Comic Sans MS" panose="030F0702030302020204" pitchFamily="66" charset="0"/>
                </a:endParaRP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895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295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57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9686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779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0455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991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91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29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7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387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092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89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2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222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5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228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20" y="266194"/>
            <a:ext cx="9161980" cy="5175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000" b="1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95300" y="1284513"/>
            <a:ext cx="8915400" cy="4408715"/>
          </a:xfrm>
          <a:prstGeom prst="rect">
            <a:avLst/>
          </a:prstGeom>
        </p:spPr>
        <p:txBody>
          <a:bodyPr/>
          <a:lstStyle>
            <a:lvl1pPr marL="446088" indent="-446088">
              <a:buClr>
                <a:srgbClr val="FF0000"/>
              </a:buClr>
              <a:buFont typeface="Wingdings" panose="05000000000000000000" pitchFamily="2" charset="2"/>
              <a:buChar char="p"/>
              <a:defRPr sz="2600">
                <a:latin typeface="+mj-lt"/>
                <a:ea typeface="+mn-ea"/>
                <a:cs typeface="Times New Roman" panose="02020603050405020304" pitchFamily="18" charset="0"/>
              </a:defRPr>
            </a:lvl1pPr>
            <a:lvl2pPr marL="892175" indent="-358775">
              <a:buClr>
                <a:srgbClr val="FF0000"/>
              </a:buClr>
              <a:buFont typeface="Wingdings" panose="05000000000000000000" pitchFamily="2" charset="2"/>
              <a:buChar char="n"/>
              <a:defRPr sz="2300">
                <a:latin typeface="+mj-lt"/>
                <a:ea typeface="+mn-ea"/>
                <a:cs typeface="Times New Roman" panose="02020603050405020304" pitchFamily="18" charset="0"/>
              </a:defRPr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Ø"/>
              <a:defRPr sz="1800">
                <a:latin typeface="+mj-lt"/>
                <a:ea typeface="+mn-ea"/>
                <a:cs typeface="Times New Roman" panose="02020603050405020304" pitchFamily="18" charset="0"/>
              </a:defRPr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Ø"/>
              <a:defRPr sz="1800">
                <a:latin typeface="+mj-lt"/>
                <a:ea typeface="+mn-ea"/>
                <a:cs typeface="Times New Roman" panose="02020603050405020304" pitchFamily="18" charset="0"/>
              </a:defRPr>
            </a:lvl4pPr>
            <a:lvl5pPr marL="2057400" indent="-228600">
              <a:buClr>
                <a:schemeClr val="accent2"/>
              </a:buClr>
              <a:buFont typeface="Wingdings" panose="05000000000000000000" pitchFamily="2" charset="2"/>
              <a:buChar char="Ø"/>
              <a:defRPr sz="1600">
                <a:latin typeface="+mj-lt"/>
                <a:ea typeface="+mn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95300" y="5693229"/>
            <a:ext cx="8915400" cy="6631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03488"/>
            <a:ext cx="9906000" cy="538163"/>
          </a:xfrm>
        </p:spPr>
        <p:txBody>
          <a:bodyPr anchor="b">
            <a:normAutofit/>
          </a:bodyPr>
          <a:lstStyle>
            <a:lvl1pPr algn="ctr">
              <a:defRPr sz="3300"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1970" y="3320143"/>
            <a:ext cx="7045779" cy="391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368D-F5D3-4743-BC1A-E9D15C764BBB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BFB-D837-4F76-B830-88D7424C4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8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03488"/>
            <a:ext cx="9906000" cy="538163"/>
          </a:xfrm>
        </p:spPr>
        <p:txBody>
          <a:bodyPr anchor="b">
            <a:normAutofit/>
          </a:bodyPr>
          <a:lstStyle>
            <a:lvl1pPr algn="ctr">
              <a:defRPr sz="3300"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1970" y="3320143"/>
            <a:ext cx="7045779" cy="391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368D-F5D3-4743-BC1A-E9D15C764BBB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BFB-D837-4F76-B830-88D7424C4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8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2017/5/25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48720" y="905014"/>
            <a:ext cx="916198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259230" y="947055"/>
            <a:ext cx="4827777" cy="1051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1" r:id="rId3"/>
    <p:sldLayoutId id="214748368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368D-F5D3-4743-BC1A-E9D15C764BBB}" type="datetimeFigureOut">
              <a:rPr lang="zh-CN" altLang="en-US" smtClean="0"/>
              <a:t>2017/5/25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ABFB-D837-4F76-B830-88D7424C4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6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99592" y="2577626"/>
            <a:ext cx="921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SpreadCluster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Recovering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Versioned </a:t>
            </a: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Spreadsheets through </a:t>
            </a:r>
            <a:b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Similarity-Based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1" y="3617547"/>
            <a:ext cx="9906000" cy="391886"/>
          </a:xfrm>
        </p:spPr>
        <p:txBody>
          <a:bodyPr>
            <a:noAutofit/>
          </a:bodyPr>
          <a:lstStyle/>
          <a:p>
            <a:r>
              <a:rPr lang="en-US" altLang="zh-CN" b="1" u="sng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Liang </a:t>
            </a:r>
            <a:r>
              <a:rPr lang="en-US" altLang="zh-CN" b="1" u="sng" spc="-1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Xu</a:t>
            </a:r>
            <a:r>
              <a:rPr lang="en-US" altLang="zh-CN" spc="-1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pc="-1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Wensheng</a:t>
            </a:r>
            <a:r>
              <a:rPr lang="en-US" altLang="zh-CN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pc="-1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Dou, </a:t>
            </a:r>
            <a:r>
              <a:rPr lang="en-US" altLang="zh-CN" spc="-1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Chushu</a:t>
            </a:r>
            <a:r>
              <a:rPr lang="en-US" altLang="zh-CN" spc="-1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Gao,</a:t>
            </a:r>
          </a:p>
          <a:p>
            <a:r>
              <a:rPr lang="en-US" altLang="zh-CN" spc="-1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pc="-1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Jie</a:t>
            </a:r>
            <a:r>
              <a:rPr lang="en-US" altLang="zh-CN" spc="-1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Wang, </a:t>
            </a:r>
            <a:r>
              <a:rPr lang="en-US" altLang="zh-CN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Jun </a:t>
            </a:r>
            <a:r>
              <a:rPr lang="en-US" altLang="zh-CN" spc="-1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Wei, </a:t>
            </a:r>
            <a:r>
              <a:rPr lang="en-US" altLang="zh-CN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Hua </a:t>
            </a:r>
            <a:r>
              <a:rPr lang="en-US" altLang="zh-CN" spc="-1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Zhong</a:t>
            </a:r>
            <a:r>
              <a:rPr lang="en-US" altLang="zh-CN" spc="-1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Tao </a:t>
            </a:r>
            <a:r>
              <a:rPr lang="en-US" altLang="zh-CN" spc="-1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Huang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57200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MSR 2017 - Mining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Repositories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51" y="3223957"/>
            <a:ext cx="8695238" cy="3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20" y="5109506"/>
            <a:ext cx="3855950" cy="17484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5443378"/>
            <a:ext cx="4519497" cy="10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9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67"/>
    </mc:Choice>
    <mc:Fallback xmlns="">
      <p:transition spd="slow" advTm="2756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849" y="2867274"/>
            <a:ext cx="4733481" cy="30547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484" y="2894603"/>
            <a:ext cx="4602549" cy="3000042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Which features </a:t>
            </a:r>
            <a:r>
              <a:rPr lang="en-US" altLang="zh-CN" dirty="0"/>
              <a:t>c</a:t>
            </a:r>
            <a:r>
              <a:rPr lang="en-US" altLang="zh-CN" dirty="0" smtClean="0"/>
              <a:t>an be used?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 smtClean="0"/>
              <a:t>Not all contents can be used as features to </a:t>
            </a:r>
            <a:r>
              <a:rPr lang="en-US" altLang="zh-CN" sz="2400" dirty="0"/>
              <a:t>measure </a:t>
            </a:r>
            <a:r>
              <a:rPr lang="en-US" altLang="zh-CN" sz="2400" dirty="0" smtClean="0"/>
              <a:t>the similarity</a:t>
            </a:r>
            <a:endParaRPr lang="en-US" altLang="zh-CN" sz="2400" dirty="0"/>
          </a:p>
          <a:p>
            <a:pPr lvl="1"/>
            <a:endParaRPr lang="en-US" altLang="zh-CN" dirty="0">
              <a:latin typeface="Comic Sans MS" panose="030F0702030302020204" pitchFamily="66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789614" y="3464073"/>
            <a:ext cx="5854835" cy="388864"/>
            <a:chOff x="3789614" y="3464073"/>
            <a:chExt cx="5854835" cy="388864"/>
          </a:xfrm>
        </p:grpSpPr>
        <p:sp>
          <p:nvSpPr>
            <p:cNvPr id="9" name="圆角矩形 8"/>
            <p:cNvSpPr/>
            <p:nvPr/>
          </p:nvSpPr>
          <p:spPr>
            <a:xfrm>
              <a:off x="3789614" y="3488870"/>
              <a:ext cx="900138" cy="36406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8734282" y="3464073"/>
              <a:ext cx="910167" cy="36406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>
              <a:stCxn id="9" idx="3"/>
              <a:endCxn id="16" idx="1"/>
            </p:cNvCxnSpPr>
            <p:nvPr/>
          </p:nvCxnSpPr>
          <p:spPr>
            <a:xfrm flipV="1">
              <a:off x="4689752" y="3646107"/>
              <a:ext cx="4044530" cy="2479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2417433" y="3456639"/>
            <a:ext cx="6100033" cy="396299"/>
            <a:chOff x="2417433" y="3456639"/>
            <a:chExt cx="6100033" cy="396299"/>
          </a:xfrm>
        </p:grpSpPr>
        <p:sp>
          <p:nvSpPr>
            <p:cNvPr id="10" name="圆角矩形 9"/>
            <p:cNvSpPr/>
            <p:nvPr/>
          </p:nvSpPr>
          <p:spPr>
            <a:xfrm>
              <a:off x="2417433" y="3488870"/>
              <a:ext cx="1180900" cy="364068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339263" y="3456639"/>
              <a:ext cx="1178203" cy="36406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2" name="直接箭头连接符 11"/>
            <p:cNvCxnSpPr>
              <a:endCxn id="11" idx="1"/>
            </p:cNvCxnSpPr>
            <p:nvPr/>
          </p:nvCxnSpPr>
          <p:spPr>
            <a:xfrm flipV="1">
              <a:off x="3598333" y="3638673"/>
              <a:ext cx="3740930" cy="18927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/>
          <p:cNvGrpSpPr/>
          <p:nvPr/>
        </p:nvGrpSpPr>
        <p:grpSpPr>
          <a:xfrm>
            <a:off x="2419649" y="4986866"/>
            <a:ext cx="6267151" cy="366183"/>
            <a:chOff x="2419649" y="4986866"/>
            <a:chExt cx="6267151" cy="366183"/>
          </a:xfrm>
        </p:grpSpPr>
        <p:sp>
          <p:nvSpPr>
            <p:cNvPr id="13" name="圆角矩形 12"/>
            <p:cNvSpPr/>
            <p:nvPr/>
          </p:nvSpPr>
          <p:spPr>
            <a:xfrm>
              <a:off x="2419649" y="4986866"/>
              <a:ext cx="1178684" cy="317501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339264" y="4988982"/>
              <a:ext cx="1347536" cy="364067"/>
            </a:xfrm>
            <a:prstGeom prst="round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>
              <a:stCxn id="13" idx="3"/>
              <a:endCxn id="14" idx="1"/>
            </p:cNvCxnSpPr>
            <p:nvPr/>
          </p:nvCxnSpPr>
          <p:spPr>
            <a:xfrm>
              <a:off x="3598333" y="5145617"/>
              <a:ext cx="3740931" cy="25399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矩形 7"/>
          <p:cNvSpPr/>
          <p:nvPr/>
        </p:nvSpPr>
        <p:spPr>
          <a:xfrm>
            <a:off x="495299" y="1760675"/>
            <a:ext cx="6096419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175" lvl="1" indent="-358775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300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Data is usually replaced by new data</a:t>
            </a:r>
            <a:endParaRPr lang="en-US" altLang="zh-CN" sz="2300" dirty="0">
              <a:solidFill>
                <a:srgbClr val="000000"/>
              </a:solidFill>
              <a:latin typeface="Times New Roman" panose="02020603050405020304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5300" y="2186044"/>
            <a:ext cx="5977919" cy="4462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92175" lvl="1" indent="-358775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300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Formulas may be modified, even deleted </a:t>
            </a:r>
            <a:endParaRPr lang="en-US" altLang="zh-CN" sz="2300" dirty="0">
              <a:solidFill>
                <a:srgbClr val="000000"/>
              </a:solidFill>
              <a:latin typeface="Times New Roman" panose="02020603050405020304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10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45"/>
    </mc:Choice>
    <mc:Fallback xmlns="">
      <p:transition spd="slow" advTm="190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39" y="3018518"/>
            <a:ext cx="4028571" cy="276190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Features we selected to measure the similarity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300" y="1284513"/>
            <a:ext cx="9410700" cy="4408715"/>
          </a:xfrm>
        </p:spPr>
        <p:txBody>
          <a:bodyPr/>
          <a:lstStyle/>
          <a:p>
            <a:r>
              <a:rPr lang="en-US" altLang="zh-CN" dirty="0" smtClean="0"/>
              <a:t>Some </a:t>
            </a:r>
            <a:r>
              <a:rPr lang="en-US" altLang="zh-CN" dirty="0"/>
              <a:t>contents remain stable in different versions of a </a:t>
            </a:r>
            <a:r>
              <a:rPr lang="en-US" altLang="zh-CN" dirty="0" smtClean="0"/>
              <a:t>spreadsheet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8509" y="3018519"/>
            <a:ext cx="4155188" cy="2761904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13576" y="3268189"/>
            <a:ext cx="6535030" cy="2245765"/>
            <a:chOff x="867566" y="3681735"/>
            <a:chExt cx="6535030" cy="2245765"/>
          </a:xfrm>
        </p:grpSpPr>
        <p:sp>
          <p:nvSpPr>
            <p:cNvPr id="3" name="圆角矩形 2"/>
            <p:cNvSpPr/>
            <p:nvPr/>
          </p:nvSpPr>
          <p:spPr>
            <a:xfrm>
              <a:off x="867566" y="3681735"/>
              <a:ext cx="1718573" cy="224576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684023" y="3681735"/>
              <a:ext cx="1718573" cy="2245765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9" name="直接箭头连接符 8"/>
            <p:cNvCxnSpPr>
              <a:stCxn id="3" idx="3"/>
            </p:cNvCxnSpPr>
            <p:nvPr/>
          </p:nvCxnSpPr>
          <p:spPr>
            <a:xfrm flipV="1">
              <a:off x="2586139" y="4804617"/>
              <a:ext cx="3097884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1665561" y="5513955"/>
            <a:ext cx="7968378" cy="266468"/>
            <a:chOff x="1619551" y="5927501"/>
            <a:chExt cx="7968378" cy="266468"/>
          </a:xfrm>
        </p:grpSpPr>
        <p:cxnSp>
          <p:nvCxnSpPr>
            <p:cNvPr id="11" name="直接箭头连接符 10"/>
            <p:cNvCxnSpPr>
              <a:stCxn id="7" idx="3"/>
              <a:endCxn id="15" idx="1"/>
            </p:cNvCxnSpPr>
            <p:nvPr/>
          </p:nvCxnSpPr>
          <p:spPr>
            <a:xfrm flipV="1">
              <a:off x="4701100" y="6057936"/>
              <a:ext cx="1805280" cy="559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圆角矩形 6"/>
            <p:cNvSpPr/>
            <p:nvPr/>
          </p:nvSpPr>
          <p:spPr>
            <a:xfrm>
              <a:off x="1619551" y="5933100"/>
              <a:ext cx="3081549" cy="26086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6506380" y="5927501"/>
              <a:ext cx="3081549" cy="26086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990600" y="2159857"/>
            <a:ext cx="89154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013" lvl="0" indent="-354013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300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Worksheet names: High-level functional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descriptions of worksheets</a:t>
            </a:r>
          </a:p>
        </p:txBody>
      </p:sp>
      <p:sp>
        <p:nvSpPr>
          <p:cNvPr id="14" name="圆角矩形标注 13"/>
          <p:cNvSpPr/>
          <p:nvPr/>
        </p:nvSpPr>
        <p:spPr>
          <a:xfrm>
            <a:off x="3030370" y="4391071"/>
            <a:ext cx="4754730" cy="848349"/>
          </a:xfrm>
          <a:prstGeom prst="wedgeRoundRectCallout">
            <a:avLst>
              <a:gd name="adj1" fmla="val -61851"/>
              <a:gd name="adj2" fmla="val 1004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“Comments” means this worksheet is used to record comments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0144" y="1737896"/>
            <a:ext cx="9475855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2175" lvl="1" indent="-358775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Table </a:t>
            </a:r>
            <a:r>
              <a:rPr lang="en-US" altLang="zh-CN" sz="2300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headers: Represent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the semantics of </a:t>
            </a:r>
            <a:r>
              <a:rPr lang="en-US" altLang="zh-CN" sz="2300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processed data 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and formulas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863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84"/>
    </mc:Choice>
    <mc:Fallback xmlns="">
      <p:transition spd="slow" advTm="346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</a:t>
            </a:r>
            <a:r>
              <a:rPr lang="en-US" altLang="zh-CN" dirty="0"/>
              <a:t>worksheets </a:t>
            </a:r>
            <a:r>
              <a:rPr lang="en-US" altLang="zh-CN" dirty="0" smtClean="0"/>
              <a:t>as </a:t>
            </a:r>
            <a:r>
              <a:rPr lang="en-US" altLang="zh-CN" dirty="0"/>
              <a:t>vectors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74" y="1220877"/>
            <a:ext cx="4662167" cy="247608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79841"/>
              </p:ext>
            </p:extLst>
          </p:nvPr>
        </p:nvGraphicFramePr>
        <p:xfrm>
          <a:off x="592186" y="4053893"/>
          <a:ext cx="8355872" cy="1006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128">
                  <a:extLst>
                    <a:ext uri="{9D8B030D-6E8A-4147-A177-3AD203B41FA5}">
                      <a16:colId xmlns:a16="http://schemas.microsoft.com/office/drawing/2014/main" xmlns="" val="876672601"/>
                    </a:ext>
                  </a:extLst>
                </a:gridCol>
                <a:gridCol w="1088177">
                  <a:extLst>
                    <a:ext uri="{9D8B030D-6E8A-4147-A177-3AD203B41FA5}">
                      <a16:colId xmlns:a16="http://schemas.microsoft.com/office/drawing/2014/main" xmlns="" val="1402543017"/>
                    </a:ext>
                  </a:extLst>
                </a:gridCol>
                <a:gridCol w="1635780">
                  <a:extLst>
                    <a:ext uri="{9D8B030D-6E8A-4147-A177-3AD203B41FA5}">
                      <a16:colId xmlns:a16="http://schemas.microsoft.com/office/drawing/2014/main" xmlns="" val="1938923842"/>
                    </a:ext>
                  </a:extLst>
                </a:gridCol>
                <a:gridCol w="1420586">
                  <a:extLst>
                    <a:ext uri="{9D8B030D-6E8A-4147-A177-3AD203B41FA5}">
                      <a16:colId xmlns:a16="http://schemas.microsoft.com/office/drawing/2014/main" xmlns="" val="1225110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817394973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xmlns="" val="3819651444"/>
                    </a:ext>
                  </a:extLst>
                </a:gridCol>
              </a:tblGrid>
              <a:tr h="548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GATE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Pipe/Service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Monthly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Daily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+mj-lt"/>
                          <a:sym typeface="Symbol" panose="05050102010706020507" pitchFamily="18" charset="2"/>
                        </a:rPr>
                        <a:t>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4546258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FOM Jun Storage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1672802"/>
                  </a:ext>
                </a:extLst>
              </a:tr>
            </a:tbl>
          </a:graphicData>
        </a:graphic>
      </p:graphicFrame>
      <p:graphicFrame>
        <p:nvGraphicFramePr>
          <p:cNvPr id="32" name="表格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64632"/>
              </p:ext>
            </p:extLst>
          </p:nvPr>
        </p:nvGraphicFramePr>
        <p:xfrm>
          <a:off x="594000" y="4053600"/>
          <a:ext cx="8355872" cy="1006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128">
                  <a:extLst>
                    <a:ext uri="{9D8B030D-6E8A-4147-A177-3AD203B41FA5}">
                      <a16:colId xmlns:a16="http://schemas.microsoft.com/office/drawing/2014/main" xmlns="" val="876672601"/>
                    </a:ext>
                  </a:extLst>
                </a:gridCol>
                <a:gridCol w="1088177">
                  <a:extLst>
                    <a:ext uri="{9D8B030D-6E8A-4147-A177-3AD203B41FA5}">
                      <a16:colId xmlns:a16="http://schemas.microsoft.com/office/drawing/2014/main" xmlns="" val="1402543017"/>
                    </a:ext>
                  </a:extLst>
                </a:gridCol>
                <a:gridCol w="1635780">
                  <a:extLst>
                    <a:ext uri="{9D8B030D-6E8A-4147-A177-3AD203B41FA5}">
                      <a16:colId xmlns:a16="http://schemas.microsoft.com/office/drawing/2014/main" xmlns="" val="1938923842"/>
                    </a:ext>
                  </a:extLst>
                </a:gridCol>
                <a:gridCol w="1420586">
                  <a:extLst>
                    <a:ext uri="{9D8B030D-6E8A-4147-A177-3AD203B41FA5}">
                      <a16:colId xmlns:a16="http://schemas.microsoft.com/office/drawing/2014/main" xmlns="" val="12251105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817394973"/>
                    </a:ext>
                  </a:extLst>
                </a:gridCol>
                <a:gridCol w="685801">
                  <a:extLst>
                    <a:ext uri="{9D8B030D-6E8A-4147-A177-3AD203B41FA5}">
                      <a16:colId xmlns:a16="http://schemas.microsoft.com/office/drawing/2014/main" xmlns="" val="3819651444"/>
                    </a:ext>
                  </a:extLst>
                </a:gridCol>
              </a:tblGrid>
              <a:tr h="5488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4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GATE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Pipe/Service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Monthly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Daily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2000" dirty="0" smtClean="0">
                          <a:solidFill>
                            <a:schemeClr val="bg1"/>
                          </a:solidFill>
                          <a:latin typeface="+mj-lt"/>
                          <a:sym typeface="Symbol" panose="05050102010706020507" pitchFamily="18" charset="2"/>
                        </a:rPr>
                        <a:t>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794546258"/>
                  </a:ext>
                </a:extLst>
              </a:tr>
              <a:tr h="380189">
                <a:tc>
                  <a:txBody>
                    <a:bodyPr/>
                    <a:lstStyle/>
                    <a:p>
                      <a:r>
                        <a:rPr lang="en-US" altLang="zh-CN" sz="2400" dirty="0" smtClean="0">
                          <a:solidFill>
                            <a:schemeClr val="tx1"/>
                          </a:solidFill>
                          <a:latin typeface="+mj-lt"/>
                        </a:rPr>
                        <a:t>FOM Jun Storage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j-lt"/>
                        </a:rPr>
                        <a:t>0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j-lt"/>
                        </a:rPr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j-lt"/>
                        </a:rPr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+mj-lt"/>
                        </a:rPr>
                        <a:t>1</a:t>
                      </a:r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1672802"/>
                  </a:ext>
                </a:extLst>
              </a:tr>
            </a:tbl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3868615" y="4848527"/>
            <a:ext cx="4586133" cy="1493344"/>
            <a:chOff x="3868615" y="4848527"/>
            <a:chExt cx="4586133" cy="1493344"/>
          </a:xfrm>
        </p:grpSpPr>
        <p:sp>
          <p:nvSpPr>
            <p:cNvPr id="23" name="文本框 22"/>
            <p:cNvSpPr txBox="1"/>
            <p:nvPr/>
          </p:nvSpPr>
          <p:spPr>
            <a:xfrm>
              <a:off x="5053334" y="5818651"/>
              <a:ext cx="21021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latin typeface="+mj-lt"/>
                </a:rPr>
                <a:t>(0,1,1,1,</a:t>
              </a:r>
              <a:r>
                <a:rPr lang="en-US" altLang="zh-CN" sz="2800" dirty="0" smtClean="0">
                  <a:latin typeface="+mj-lt"/>
                  <a:sym typeface="Symbol" panose="05050102010706020507" pitchFamily="18" charset="2"/>
                </a:rPr>
                <a:t></a:t>
              </a:r>
              <a:r>
                <a:rPr lang="en-US" altLang="zh-CN" sz="2800" dirty="0" smtClean="0">
                  <a:latin typeface="+mj-lt"/>
                </a:rPr>
                <a:t>)</a:t>
              </a:r>
              <a:endParaRPr lang="zh-CN" altLang="en-US" sz="2800" dirty="0">
                <a:latin typeface="+mj-lt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3868615" y="4874019"/>
              <a:ext cx="1427705" cy="1054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>
              <a:off x="5217210" y="5009386"/>
              <a:ext cx="367760" cy="9191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 flipH="1">
              <a:off x="5938780" y="4980426"/>
              <a:ext cx="685690" cy="94810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6224688" y="4874019"/>
              <a:ext cx="1404684" cy="105450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H="1">
              <a:off x="6644915" y="4848527"/>
              <a:ext cx="1809833" cy="1080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直接箭头连接符 26"/>
          <p:cNvCxnSpPr/>
          <p:nvPr/>
        </p:nvCxnSpPr>
        <p:spPr>
          <a:xfrm flipH="1">
            <a:off x="2767782" y="3636848"/>
            <a:ext cx="5024" cy="11566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974477" y="1784358"/>
            <a:ext cx="3006274" cy="228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375262" y="1754647"/>
            <a:ext cx="3006274" cy="228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圆角矩形标注 18"/>
          <p:cNvSpPr/>
          <p:nvPr/>
        </p:nvSpPr>
        <p:spPr>
          <a:xfrm>
            <a:off x="6111023" y="2812513"/>
            <a:ext cx="3277509" cy="732473"/>
          </a:xfrm>
          <a:prstGeom prst="wedgeRoundRectCallout">
            <a:avLst>
              <a:gd name="adj1" fmla="val -40999"/>
              <a:gd name="adj2" fmla="val 1221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All table headers in worksheets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119379" y="1721977"/>
            <a:ext cx="6420791" cy="4619894"/>
            <a:chOff x="3128211" y="1724936"/>
            <a:chExt cx="6420791" cy="4619894"/>
          </a:xfrm>
        </p:grpSpPr>
        <p:sp>
          <p:nvSpPr>
            <p:cNvPr id="43" name="矩形 42"/>
            <p:cNvSpPr/>
            <p:nvPr/>
          </p:nvSpPr>
          <p:spPr>
            <a:xfrm>
              <a:off x="5938780" y="4602852"/>
              <a:ext cx="1366372" cy="3871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45" name="直接箭头连接符 44"/>
            <p:cNvCxnSpPr/>
            <p:nvPr/>
          </p:nvCxnSpPr>
          <p:spPr>
            <a:xfrm flipH="1" flipV="1">
              <a:off x="3579966" y="1724936"/>
              <a:ext cx="2358814" cy="28779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圆角矩形标注 20"/>
            <p:cNvSpPr/>
            <p:nvPr/>
          </p:nvSpPr>
          <p:spPr>
            <a:xfrm>
              <a:off x="5074342" y="5573728"/>
              <a:ext cx="4474660" cy="771102"/>
            </a:xfrm>
            <a:prstGeom prst="wedgeRoundRectCallout">
              <a:avLst>
                <a:gd name="adj1" fmla="val -15251"/>
                <a:gd name="adj2" fmla="val -13056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latin typeface="+mj-lt"/>
                </a:rPr>
                <a:t>“Monthly” occurs one time in worksheet “FOM Jun Storage”</a:t>
              </a:r>
              <a:endParaRPr lang="zh-CN" altLang="en-US" sz="2400" dirty="0">
                <a:solidFill>
                  <a:schemeClr val="bg1"/>
                </a:solidFill>
                <a:latin typeface="+mj-lt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>
              <a:off x="3128211" y="4848527"/>
              <a:ext cx="281056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66798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850"/>
    </mc:Choice>
    <mc:Fallback xmlns="">
      <p:transition spd="slow" advTm="498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Two levels similarity measure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Spreadsheet is a finite set </a:t>
            </a:r>
            <a:r>
              <a:rPr lang="en-US" altLang="zh-CN" dirty="0"/>
              <a:t>of </a:t>
            </a:r>
            <a:r>
              <a:rPr lang="en-US" altLang="zh-CN" dirty="0" smtClean="0"/>
              <a:t>worksheets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3148013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180918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zh-CN" altLang="zh-CN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zh-CN" altLang="zh-CN" sz="900" b="0" i="0" u="none" strike="noStrike" cap="none" normalizeH="0" baseline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899231"/>
              </p:ext>
            </p:extLst>
          </p:nvPr>
        </p:nvGraphicFramePr>
        <p:xfrm>
          <a:off x="1611426" y="4951548"/>
          <a:ext cx="19014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496">
                  <a:extLst>
                    <a:ext uri="{9D8B030D-6E8A-4147-A177-3AD203B41FA5}">
                      <a16:colId xmlns:a16="http://schemas.microsoft.com/office/drawing/2014/main" xmlns="" val="258801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Comments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24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Feb ‘01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8119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000812"/>
              </p:ext>
            </p:extLst>
          </p:nvPr>
        </p:nvGraphicFramePr>
        <p:xfrm>
          <a:off x="6743263" y="4580707"/>
          <a:ext cx="19014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496">
                  <a:extLst>
                    <a:ext uri="{9D8B030D-6E8A-4147-A177-3AD203B41FA5}">
                      <a16:colId xmlns:a16="http://schemas.microsoft.com/office/drawing/2014/main" xmlns="" val="2588013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Comments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247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Jan ‘01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881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Feb ‘01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3052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>
                          <a:solidFill>
                            <a:schemeClr val="bg1"/>
                          </a:solidFill>
                        </a:rPr>
                        <a:t>Mar ‘01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02209047"/>
                  </a:ext>
                </a:extLst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131250" y="5833234"/>
            <a:ext cx="86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sp</a:t>
            </a:r>
            <a:r>
              <a:rPr lang="en-US" altLang="zh-CN" sz="2400" baseline="-25000" dirty="0" smtClean="0">
                <a:latin typeface="+mj-lt"/>
              </a:rPr>
              <a:t>1</a:t>
            </a:r>
            <a:endParaRPr lang="zh-CN" altLang="en-US" sz="2400" baseline="-25000" dirty="0">
              <a:latin typeface="+mj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63087" y="6099831"/>
            <a:ext cx="861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sp</a:t>
            </a:r>
            <a:r>
              <a:rPr lang="en-US" altLang="zh-CN" sz="2400" baseline="-25000" dirty="0" smtClean="0">
                <a:latin typeface="+mj-lt"/>
              </a:rPr>
              <a:t>2</a:t>
            </a:r>
            <a:endParaRPr lang="zh-CN" altLang="en-US" sz="2400" baseline="-25000" dirty="0">
              <a:latin typeface="+mj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518008" y="4388486"/>
            <a:ext cx="3230341" cy="665928"/>
            <a:chOff x="3388498" y="4945682"/>
            <a:chExt cx="3230341" cy="665928"/>
          </a:xfrm>
        </p:grpSpPr>
        <p:cxnSp>
          <p:nvCxnSpPr>
            <p:cNvPr id="10" name="直接箭头连接符 9"/>
            <p:cNvCxnSpPr/>
            <p:nvPr/>
          </p:nvCxnSpPr>
          <p:spPr>
            <a:xfrm flipV="1">
              <a:off x="3388498" y="5331692"/>
              <a:ext cx="3230341" cy="27991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 rot="21387449">
              <a:off x="3922469" y="4945682"/>
              <a:ext cx="241124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00" dirty="0" smtClean="0">
                  <a:latin typeface="+mj-lt"/>
                </a:rPr>
                <a:t>Cosine similarity</a:t>
              </a:r>
              <a:endParaRPr lang="zh-CN" altLang="en-US" sz="2300" dirty="0">
                <a:latin typeface="+mj-lt"/>
              </a:endParaRPr>
            </a:p>
          </p:txBody>
        </p:sp>
      </p:grpSp>
      <p:sp>
        <p:nvSpPr>
          <p:cNvPr id="13" name="圆角矩形 12"/>
          <p:cNvSpPr/>
          <p:nvPr/>
        </p:nvSpPr>
        <p:spPr>
          <a:xfrm>
            <a:off x="1476652" y="4806789"/>
            <a:ext cx="2163110" cy="1059463"/>
          </a:xfrm>
          <a:prstGeom prst="roundRect">
            <a:avLst/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6567129" y="4314417"/>
            <a:ext cx="2259629" cy="1889042"/>
          </a:xfrm>
          <a:prstGeom prst="roundRect">
            <a:avLst>
              <a:gd name="adj" fmla="val 11594"/>
            </a:avLst>
          </a:prstGeom>
          <a:noFill/>
          <a:ln w="38100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686100" y="4926963"/>
            <a:ext cx="2832276" cy="483995"/>
            <a:chOff x="3637347" y="4862446"/>
            <a:chExt cx="2832276" cy="483995"/>
          </a:xfrm>
        </p:grpSpPr>
        <p:cxnSp>
          <p:nvCxnSpPr>
            <p:cNvPr id="21" name="直接箭头连接符 20"/>
            <p:cNvCxnSpPr/>
            <p:nvPr/>
          </p:nvCxnSpPr>
          <p:spPr>
            <a:xfrm flipV="1">
              <a:off x="3637347" y="5322387"/>
              <a:ext cx="2832276" cy="2405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4456710" y="4862446"/>
              <a:ext cx="1071127" cy="4462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300" dirty="0" err="1" smtClean="0">
                  <a:latin typeface="+mj-lt"/>
                </a:rPr>
                <a:t>Jaccard</a:t>
              </a:r>
              <a:endParaRPr lang="zh-CN" altLang="en-US" sz="2300" dirty="0">
                <a:latin typeface="+mj-lt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495300" y="1753780"/>
            <a:ext cx="4953000" cy="1341906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6088" lvl="0" indent="-446088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Similarity among worksheets</a:t>
            </a:r>
          </a:p>
          <a:p>
            <a:pPr marL="892175" lvl="1" indent="-358775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Cosine similarity</a:t>
            </a:r>
          </a:p>
          <a:p>
            <a:pPr marL="892175" lvl="1" indent="-358775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TF-IDF</a:t>
            </a:r>
          </a:p>
        </p:txBody>
      </p:sp>
      <p:sp>
        <p:nvSpPr>
          <p:cNvPr id="25" name="矩形 24"/>
          <p:cNvSpPr/>
          <p:nvPr/>
        </p:nvSpPr>
        <p:spPr>
          <a:xfrm>
            <a:off x="495300" y="3007021"/>
            <a:ext cx="5466589" cy="91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6088" lvl="0" indent="-446088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Similarity among spreadsheets</a:t>
            </a:r>
          </a:p>
          <a:p>
            <a:pPr marL="892175" lvl="1" indent="-358775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n"/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Adapt </a:t>
            </a:r>
            <a:r>
              <a:rPr lang="en-US" altLang="zh-CN" sz="2300" dirty="0" err="1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Jaccard</a:t>
            </a:r>
            <a:r>
              <a:rPr lang="en-US" altLang="zh-CN" sz="230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 similarity coefficient</a:t>
            </a:r>
          </a:p>
        </p:txBody>
      </p:sp>
      <p:grpSp>
        <p:nvGrpSpPr>
          <p:cNvPr id="26" name="组合 25"/>
          <p:cNvGrpSpPr/>
          <p:nvPr/>
        </p:nvGrpSpPr>
        <p:grpSpPr>
          <a:xfrm rot="631652">
            <a:off x="3563041" y="5181528"/>
            <a:ext cx="3230341" cy="665928"/>
            <a:chOff x="3388498" y="4945682"/>
            <a:chExt cx="3230341" cy="665928"/>
          </a:xfrm>
        </p:grpSpPr>
        <p:cxnSp>
          <p:nvCxnSpPr>
            <p:cNvPr id="27" name="直接箭头连接符 26"/>
            <p:cNvCxnSpPr/>
            <p:nvPr/>
          </p:nvCxnSpPr>
          <p:spPr>
            <a:xfrm flipV="1">
              <a:off x="3388498" y="5331692"/>
              <a:ext cx="3230341" cy="27991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27"/>
            <p:cNvSpPr txBox="1"/>
            <p:nvPr/>
          </p:nvSpPr>
          <p:spPr>
            <a:xfrm rot="21387449">
              <a:off x="3922469" y="4945682"/>
              <a:ext cx="2411246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00" dirty="0" smtClean="0">
                  <a:latin typeface="+mj-lt"/>
                </a:rPr>
                <a:t>Cosine similarity</a:t>
              </a:r>
              <a:endParaRPr lang="zh-CN" altLang="en-US" sz="2300" dirty="0">
                <a:latin typeface="+mj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75797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77"/>
    </mc:Choice>
    <mc:Fallback xmlns="">
      <p:transition spd="slow" advTm="40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Clustering algorithm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495300" y="1284513"/>
            <a:ext cx="8915400" cy="4408715"/>
          </a:xfrm>
          <a:noFill/>
        </p:spPr>
        <p:txBody>
          <a:bodyPr/>
          <a:lstStyle/>
          <a:p>
            <a:r>
              <a:rPr lang="en-US" altLang="zh-CN" dirty="0" smtClean="0"/>
              <a:t>Some versions of a spreadsheet may be dissimilar</a:t>
            </a:r>
          </a:p>
          <a:p>
            <a:pPr lvl="1"/>
            <a:r>
              <a:rPr lang="en-US" altLang="zh-CN" dirty="0" smtClean="0"/>
              <a:t>Users tend to reuse latest version</a:t>
            </a:r>
          </a:p>
          <a:p>
            <a:pPr lvl="1"/>
            <a:r>
              <a:rPr lang="en-US" altLang="zh-CN" dirty="0" smtClean="0"/>
              <a:t>Two adjacent versions are similar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45" y="3631330"/>
            <a:ext cx="1075674" cy="1071154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044" y="4857968"/>
            <a:ext cx="1075674" cy="1071154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531" y="3631329"/>
            <a:ext cx="1075674" cy="1071154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64" y="4744613"/>
            <a:ext cx="1075674" cy="107115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924" y="3631330"/>
            <a:ext cx="1075674" cy="1071154"/>
          </a:xfrm>
          <a:prstGeom prst="rect">
            <a:avLst/>
          </a:prstGeom>
        </p:spPr>
      </p:pic>
      <p:cxnSp>
        <p:nvCxnSpPr>
          <p:cNvPr id="27" name="曲线连接符 26" title="0.8"/>
          <p:cNvCxnSpPr>
            <a:stCxn id="20" idx="3"/>
            <a:endCxn id="23" idx="1"/>
          </p:cNvCxnSpPr>
          <p:nvPr/>
        </p:nvCxnSpPr>
        <p:spPr>
          <a:xfrm>
            <a:off x="1658319" y="4166907"/>
            <a:ext cx="831725" cy="122663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/>
          <p:cNvCxnSpPr>
            <a:stCxn id="23" idx="3"/>
            <a:endCxn id="24" idx="1"/>
          </p:cNvCxnSpPr>
          <p:nvPr/>
        </p:nvCxnSpPr>
        <p:spPr>
          <a:xfrm flipV="1">
            <a:off x="3565718" y="4166906"/>
            <a:ext cx="783813" cy="122663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曲线连接符 28"/>
          <p:cNvCxnSpPr>
            <a:stCxn id="24" idx="3"/>
            <a:endCxn id="25" idx="1"/>
          </p:cNvCxnSpPr>
          <p:nvPr/>
        </p:nvCxnSpPr>
        <p:spPr>
          <a:xfrm>
            <a:off x="5425205" y="4166906"/>
            <a:ext cx="890759" cy="111328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>
            <a:stCxn id="25" idx="3"/>
            <a:endCxn id="26" idx="1"/>
          </p:cNvCxnSpPr>
          <p:nvPr/>
        </p:nvCxnSpPr>
        <p:spPr>
          <a:xfrm flipV="1">
            <a:off x="7391638" y="4166907"/>
            <a:ext cx="1170286" cy="111328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014798" y="4400613"/>
            <a:ext cx="72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0.9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925983" y="4733347"/>
            <a:ext cx="72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0.87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805519" y="4352125"/>
            <a:ext cx="72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0.80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3" name="文本框 30"/>
          <p:cNvSpPr txBox="1"/>
          <p:nvPr/>
        </p:nvSpPr>
        <p:spPr>
          <a:xfrm>
            <a:off x="7986622" y="4849293"/>
            <a:ext cx="72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0.85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8" name="文本框 1"/>
          <p:cNvSpPr txBox="1"/>
          <p:nvPr/>
        </p:nvSpPr>
        <p:spPr>
          <a:xfrm>
            <a:off x="505369" y="4672880"/>
            <a:ext cx="136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+mj-lt"/>
              </a:rPr>
              <a:t>Version 1</a:t>
            </a:r>
            <a:endParaRPr lang="zh-CN" altLang="en-US" sz="2000" dirty="0">
              <a:latin typeface="+mj-lt"/>
            </a:endParaRPr>
          </a:p>
        </p:txBody>
      </p:sp>
      <p:sp>
        <p:nvSpPr>
          <p:cNvPr id="21" name="文本框 19"/>
          <p:cNvSpPr txBox="1"/>
          <p:nvPr/>
        </p:nvSpPr>
        <p:spPr>
          <a:xfrm>
            <a:off x="2549075" y="5889250"/>
            <a:ext cx="136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+mj-lt"/>
              </a:rPr>
              <a:t>Version 2</a:t>
            </a:r>
            <a:endParaRPr lang="zh-CN" altLang="en-US" sz="2000" dirty="0">
              <a:latin typeface="+mj-lt"/>
            </a:endParaRPr>
          </a:p>
        </p:txBody>
      </p:sp>
      <p:sp>
        <p:nvSpPr>
          <p:cNvPr id="22" name="文本框 1"/>
          <p:cNvSpPr txBox="1"/>
          <p:nvPr/>
        </p:nvSpPr>
        <p:spPr>
          <a:xfrm>
            <a:off x="4424224" y="4728423"/>
            <a:ext cx="136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+mj-lt"/>
              </a:rPr>
              <a:t>Version 3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4" name="文本框 1"/>
          <p:cNvSpPr txBox="1"/>
          <p:nvPr/>
        </p:nvSpPr>
        <p:spPr>
          <a:xfrm>
            <a:off x="6315964" y="5784039"/>
            <a:ext cx="136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+mj-lt"/>
              </a:rPr>
              <a:t>Version 4</a:t>
            </a:r>
            <a:endParaRPr lang="zh-CN" altLang="en-US" sz="2000" dirty="0">
              <a:latin typeface="+mj-lt"/>
            </a:endParaRPr>
          </a:p>
        </p:txBody>
      </p:sp>
      <p:sp>
        <p:nvSpPr>
          <p:cNvPr id="35" name="文本框 1"/>
          <p:cNvSpPr txBox="1"/>
          <p:nvPr/>
        </p:nvSpPr>
        <p:spPr>
          <a:xfrm>
            <a:off x="8554300" y="4672880"/>
            <a:ext cx="1363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 smtClean="0">
                <a:latin typeface="+mj-lt"/>
              </a:rPr>
              <a:t>Version 5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9519" y="6270934"/>
            <a:ext cx="39836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/>
                <a:cs typeface="Times New Roman" panose="02020603050405020304" pitchFamily="18" charset="0"/>
              </a:rPr>
              <a:t>Single-linkage algorithm</a:t>
            </a:r>
            <a:endParaRPr lang="zh-CN" altLang="en-US" dirty="0"/>
          </a:p>
        </p:txBody>
      </p:sp>
      <p:sp>
        <p:nvSpPr>
          <p:cNvPr id="6" name="任意多边形 5"/>
          <p:cNvSpPr/>
          <p:nvPr/>
        </p:nvSpPr>
        <p:spPr>
          <a:xfrm>
            <a:off x="1665943" y="3124269"/>
            <a:ext cx="7131236" cy="815054"/>
          </a:xfrm>
          <a:custGeom>
            <a:avLst/>
            <a:gdLst>
              <a:gd name="connsiteX0" fmla="*/ 0 w 7854215"/>
              <a:gd name="connsiteY0" fmla="*/ 548644 h 548644"/>
              <a:gd name="connsiteX1" fmla="*/ 3619099 w 7854215"/>
              <a:gd name="connsiteY1" fmla="*/ 4 h 548644"/>
              <a:gd name="connsiteX2" fmla="*/ 7854215 w 7854215"/>
              <a:gd name="connsiteY2" fmla="*/ 539019 h 54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4215" h="548644">
                <a:moveTo>
                  <a:pt x="0" y="548644"/>
                </a:moveTo>
                <a:cubicBezTo>
                  <a:pt x="1155031" y="275126"/>
                  <a:pt x="2310063" y="1608"/>
                  <a:pt x="3619099" y="4"/>
                </a:cubicBezTo>
                <a:cubicBezTo>
                  <a:pt x="4928135" y="-1600"/>
                  <a:pt x="7157988" y="444371"/>
                  <a:pt x="7854215" y="539019"/>
                </a:cubicBezTo>
              </a:path>
            </a:pathLst>
          </a:custGeom>
          <a:noFill/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591318" y="2736437"/>
            <a:ext cx="723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  <a:latin typeface="+mj-lt"/>
              </a:rPr>
              <a:t>0.20</a:t>
            </a:r>
            <a:endParaRPr lang="zh-CN" altLang="en-US" sz="2000" dirty="0">
              <a:solidFill>
                <a:srgbClr val="FF0000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979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65"/>
    </mc:Choice>
    <mc:Fallback xmlns="">
      <p:transition spd="slow" advTm="26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</a:t>
            </a:r>
            <a:r>
              <a:rPr lang="en-US" altLang="zh-CN" dirty="0" smtClean="0"/>
              <a:t>training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495300" y="1284513"/>
                <a:ext cx="8915400" cy="4408715"/>
              </a:xfrm>
            </p:spPr>
            <p:txBody>
              <a:bodyPr/>
              <a:lstStyle/>
              <a:p>
                <a:r>
                  <a:rPr lang="en-US" altLang="zh-CN" dirty="0" smtClean="0"/>
                  <a:t>Determine two thresholds by training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𝒘𝒔</m:t>
                        </m:r>
                      </m:sub>
                    </m:sSub>
                  </m:oMath>
                </a14:m>
                <a:r>
                  <a:rPr lang="en-US" altLang="zh-CN" dirty="0" smtClean="0">
                    <a:ea typeface="Cambria Math" panose="02040503050406030204" pitchFamily="18" charset="0"/>
                  </a:rPr>
                  <a:t>: threshold to measure the similarity among worksheets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𝒔𝒑</m:t>
                        </m:r>
                      </m:sub>
                    </m:sSub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: threshold </a:t>
                </a:r>
                <a:r>
                  <a:rPr lang="en-US" altLang="zh-CN" dirty="0" smtClean="0">
                    <a:ea typeface="Cambria Math" panose="02040503050406030204" pitchFamily="18" charset="0"/>
                  </a:rPr>
                  <a:t>to measure the similarity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among spreadsheets</a:t>
                </a:r>
                <a:endParaRPr lang="en-US" altLang="zh-CN" dirty="0" smtClean="0"/>
              </a:p>
              <a:p>
                <a:pPr lvl="1"/>
                <a:r>
                  <a:rPr lang="en-US" altLang="zh-CN" dirty="0" smtClean="0"/>
                  <a:t>Using </a:t>
                </a:r>
                <a:r>
                  <a:rPr lang="en-US" altLang="zh-CN" i="1" dirty="0" smtClean="0"/>
                  <a:t>overall </a:t>
                </a:r>
                <a:r>
                  <a:rPr lang="en-US" altLang="zh-CN" i="1" dirty="0"/>
                  <a:t>F-Measure </a:t>
                </a:r>
                <a:r>
                  <a:rPr lang="en-US" altLang="zh-CN" dirty="0"/>
                  <a:t>to evaluate </a:t>
                </a:r>
                <a:r>
                  <a:rPr lang="en-US" altLang="zh-CN" dirty="0" smtClean="0"/>
                  <a:t>the clustering result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284513"/>
                <a:ext cx="8915400" cy="4408715"/>
              </a:xfrm>
              <a:blipFill rotWithShape="0">
                <a:blip r:embed="rId4"/>
                <a:stretch>
                  <a:fillRect l="-1025" t="-1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360429"/>
              </p:ext>
            </p:extLst>
          </p:nvPr>
        </p:nvGraphicFramePr>
        <p:xfrm>
          <a:off x="1674860" y="3195416"/>
          <a:ext cx="660399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1333">
                  <a:extLst>
                    <a:ext uri="{9D8B030D-6E8A-4147-A177-3AD203B41FA5}">
                      <a16:colId xmlns:a16="http://schemas.microsoft.com/office/drawing/2014/main" xmlns="" val="18381486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xmlns="" val="2738030896"/>
                    </a:ext>
                  </a:extLst>
                </a:gridCol>
                <a:gridCol w="2201333">
                  <a:extLst>
                    <a:ext uri="{9D8B030D-6E8A-4147-A177-3AD203B41FA5}">
                      <a16:colId xmlns:a16="http://schemas.microsoft.com/office/drawing/2014/main" xmlns="" val="33459236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2000" b="1" i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θ</a:t>
                      </a:r>
                      <a:r>
                        <a:rPr lang="en-US" altLang="zh-CN" sz="2000" b="1" i="1" kern="1200" dirty="0" err="1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ws</a:t>
                      </a:r>
                      <a:r>
                        <a:rPr lang="en-US" altLang="zh-CN" sz="2000" b="1" i="1" kern="1200" dirty="0" smtClean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altLang="zh-CN" sz="2000" i="1" dirty="0" smtClean="0">
                          <a:solidFill>
                            <a:schemeClr val="bg1"/>
                          </a:solidFill>
                          <a:latin typeface="+mj-lt"/>
                        </a:rPr>
                        <a:t>θ</a:t>
                      </a:r>
                      <a:r>
                        <a:rPr lang="en-US" altLang="zh-CN" sz="2000" i="1" baseline="-25000" dirty="0" smtClean="0">
                          <a:solidFill>
                            <a:schemeClr val="bg1"/>
                          </a:solidFill>
                          <a:latin typeface="+mj-lt"/>
                        </a:rPr>
                        <a:t>SP </a:t>
                      </a:r>
                      <a:endParaRPr lang="zh-CN" altLang="en-US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 smtClean="0">
                          <a:latin typeface="+mj-lt"/>
                        </a:rPr>
                        <a:t>overall F-Measure 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0229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0.01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0.01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0.247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809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0.02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0.01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0.324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5325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⁞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j-lt"/>
                        </a:rPr>
                        <a:t>⁞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j-lt"/>
                        </a:rPr>
                        <a:t>⁞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1642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0.60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0.33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0.958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55530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j-lt"/>
                        </a:rPr>
                        <a:t>⁞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j-lt"/>
                        </a:rPr>
                        <a:t>⁞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j-lt"/>
                        </a:rPr>
                        <a:t>⁞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86873509"/>
                  </a:ext>
                </a:extLst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248720" y="5616277"/>
            <a:ext cx="952012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latin typeface="+mj-lt"/>
              </a:rPr>
              <a:t>We search for the combination </a:t>
            </a:r>
            <a:r>
              <a:rPr lang="en-US" altLang="zh-CN" sz="2800" dirty="0">
                <a:latin typeface="+mj-lt"/>
              </a:rPr>
              <a:t>that </a:t>
            </a:r>
            <a:r>
              <a:rPr lang="en-US" altLang="zh-CN" sz="2800" dirty="0" smtClean="0">
                <a:latin typeface="+mj-lt"/>
              </a:rPr>
              <a:t>maximizes overall F-Measure</a:t>
            </a:r>
          </a:p>
          <a:p>
            <a:pPr algn="ctr"/>
            <a:r>
              <a:rPr lang="en-US" altLang="zh-CN" sz="2800" dirty="0" smtClean="0">
                <a:latin typeface="+mj-lt"/>
              </a:rPr>
              <a:t>by enumerating all possible combinations</a:t>
            </a:r>
            <a:endParaRPr lang="en-US" altLang="zh-CN" sz="2800" dirty="0"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706780" y="4801060"/>
            <a:ext cx="6603999" cy="365760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6872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46"/>
    </mc:Choice>
    <mc:Fallback xmlns="">
      <p:transition spd="slow" advTm="289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5300" y="1284513"/>
            <a:ext cx="9185729" cy="4408715"/>
          </a:xfrm>
        </p:spPr>
        <p:txBody>
          <a:bodyPr/>
          <a:lstStyle/>
          <a:p>
            <a:r>
              <a:rPr lang="en-US" altLang="zh-CN" dirty="0"/>
              <a:t>RQ1: Effectiveness</a:t>
            </a:r>
          </a:p>
          <a:p>
            <a:pPr lvl="1"/>
            <a:r>
              <a:rPr lang="en-US" altLang="zh-CN" dirty="0"/>
              <a:t>How effective is SpreadCluster in identifying different versions of a spreadsheet?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RQ2: Comparison</a:t>
            </a:r>
          </a:p>
          <a:p>
            <a:pPr lvl="1"/>
            <a:r>
              <a:rPr lang="en-US" altLang="zh-CN" dirty="0"/>
              <a:t>Can SpreadCluster outperform existing techniques?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RQ3: Applicability</a:t>
            </a:r>
          </a:p>
          <a:p>
            <a:pPr lvl="1"/>
            <a:r>
              <a:rPr lang="en-US" altLang="zh-CN" dirty="0"/>
              <a:t>Can SpreadCluster be applied on different domains? 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746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225"/>
    </mc:Choice>
    <mc:Fallback xmlns="">
      <p:transition spd="slow" advTm="28225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 subjects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Enron (</a:t>
            </a:r>
            <a:r>
              <a:rPr lang="en-US" altLang="zh-CN" dirty="0" err="1"/>
              <a:t>Hermans</a:t>
            </a:r>
            <a:r>
              <a:rPr lang="en-US" altLang="zh-CN" dirty="0"/>
              <a:t> 2015)</a:t>
            </a:r>
          </a:p>
          <a:p>
            <a:pPr lvl="1"/>
            <a:r>
              <a:rPr lang="en-US" altLang="zh-CN" dirty="0"/>
              <a:t>~15,000 spreadsheets</a:t>
            </a:r>
          </a:p>
          <a:p>
            <a:pPr lvl="1"/>
            <a:r>
              <a:rPr lang="en-US" altLang="zh-CN" dirty="0"/>
              <a:t>Extracted from an email archive in the Enron corporation</a:t>
            </a:r>
          </a:p>
          <a:p>
            <a:endParaRPr lang="en-US" altLang="zh-CN" dirty="0"/>
          </a:p>
          <a:p>
            <a:r>
              <a:rPr lang="en-US" altLang="zh-CN" dirty="0"/>
              <a:t>EUSES (Fisher 2005)</a:t>
            </a:r>
          </a:p>
          <a:p>
            <a:pPr lvl="1"/>
            <a:r>
              <a:rPr lang="en-US" altLang="zh-CN" dirty="0"/>
              <a:t>~4,500 spreadsheets</a:t>
            </a:r>
          </a:p>
          <a:p>
            <a:pPr lvl="1"/>
            <a:r>
              <a:rPr lang="en-US" altLang="zh-CN" dirty="0"/>
              <a:t>Obtained by searching on Google</a:t>
            </a:r>
          </a:p>
          <a:p>
            <a:endParaRPr lang="en-US" altLang="zh-CN" dirty="0"/>
          </a:p>
          <a:p>
            <a:r>
              <a:rPr lang="en-US" altLang="zh-CN" dirty="0"/>
              <a:t>FUSE (</a:t>
            </a:r>
            <a:r>
              <a:rPr lang="en-US" altLang="zh-CN" dirty="0" err="1"/>
              <a:t>Barik</a:t>
            </a:r>
            <a:r>
              <a:rPr lang="en-US" altLang="zh-CN" dirty="0"/>
              <a:t> 2015)</a:t>
            </a:r>
          </a:p>
          <a:p>
            <a:pPr lvl="1"/>
            <a:r>
              <a:rPr lang="en-US" altLang="zh-CN" dirty="0"/>
              <a:t>~250,000 spreadsheets</a:t>
            </a:r>
          </a:p>
          <a:p>
            <a:pPr lvl="1"/>
            <a:r>
              <a:rPr lang="en-US" altLang="zh-CN" dirty="0"/>
              <a:t>Extracted from ~27 billion web pages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6048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15"/>
    </mc:Choice>
    <mc:Fallback xmlns="">
      <p:transition spd="slow" advTm="11515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 smtClean="0"/>
              <a:t>Build ground truth on Enron</a:t>
            </a:r>
            <a:endParaRPr lang="en-US" altLang="zh-CN" sz="3200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299" y="1284513"/>
            <a:ext cx="9236529" cy="4408715"/>
          </a:xfrm>
        </p:spPr>
        <p:txBody>
          <a:bodyPr/>
          <a:lstStyle/>
          <a:p>
            <a:r>
              <a:rPr lang="en-US" altLang="zh-CN" dirty="0"/>
              <a:t>It is challenging to build ground </a:t>
            </a:r>
            <a:r>
              <a:rPr lang="en-US" altLang="zh-CN" dirty="0" smtClean="0"/>
              <a:t>truth</a:t>
            </a:r>
            <a:endParaRPr lang="en-US" altLang="zh-CN" dirty="0"/>
          </a:p>
          <a:p>
            <a:pPr lvl="1"/>
            <a:r>
              <a:rPr lang="en-US" altLang="zh-CN" dirty="0"/>
              <a:t>The creators of spreadsheets are not available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Build ground truth by </a:t>
            </a:r>
            <a:r>
              <a:rPr lang="en-US" altLang="zh-CN" dirty="0"/>
              <a:t>combining the validated results of </a:t>
            </a:r>
            <a:r>
              <a:rPr lang="en-US" altLang="zh-CN" dirty="0" smtClean="0"/>
              <a:t> two existing </a:t>
            </a:r>
            <a:r>
              <a:rPr lang="en-US" altLang="zh-CN" dirty="0"/>
              <a:t>techniques </a:t>
            </a:r>
          </a:p>
          <a:p>
            <a:pPr lvl="1"/>
            <a:r>
              <a:rPr lang="en-US" altLang="zh-CN" dirty="0" smtClean="0"/>
              <a:t>SpreadCluster </a:t>
            </a:r>
          </a:p>
          <a:p>
            <a:pPr lvl="1"/>
            <a:r>
              <a:rPr lang="en-US" altLang="zh-CN" dirty="0" smtClean="0"/>
              <a:t>Filename-based approach</a:t>
            </a:r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33353"/>
              </p:ext>
            </p:extLst>
          </p:nvPr>
        </p:nvGraphicFramePr>
        <p:xfrm>
          <a:off x="1769802" y="4439083"/>
          <a:ext cx="698687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9267">
                  <a:extLst>
                    <a:ext uri="{9D8B030D-6E8A-4147-A177-3AD203B41FA5}">
                      <a16:colId xmlns:a16="http://schemas.microsoft.com/office/drawing/2014/main" xmlns="" val="896364875"/>
                    </a:ext>
                  </a:extLst>
                </a:gridCol>
                <a:gridCol w="2079873">
                  <a:extLst>
                    <a:ext uri="{9D8B030D-6E8A-4147-A177-3AD203B41FA5}">
                      <a16:colId xmlns:a16="http://schemas.microsoft.com/office/drawing/2014/main" xmlns="" val="1679386562"/>
                    </a:ext>
                  </a:extLst>
                </a:gridCol>
                <a:gridCol w="2307739">
                  <a:extLst>
                    <a:ext uri="{9D8B030D-6E8A-4147-A177-3AD203B41FA5}">
                      <a16:colId xmlns:a16="http://schemas.microsoft.com/office/drawing/2014/main" xmlns="" val="25009064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Groups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Spreadsheets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6501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j-lt"/>
                        </a:rPr>
                        <a:t>Ground truth on Enron</a:t>
                      </a:r>
                      <a:endParaRPr lang="zh-CN" altLang="en-US" sz="2000" dirty="0" smtClean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1,609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12,254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04014554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0" y="5431618"/>
            <a:ext cx="89154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latin typeface="+mj-lt"/>
              </a:rPr>
              <a:t>This ground truth is available online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29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64"/>
    </mc:Choice>
    <mc:Fallback xmlns="">
      <p:transition spd="slow" advTm="50564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RQ1:Effectiveness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Evaluate </a:t>
            </a:r>
            <a:r>
              <a:rPr lang="en-US" altLang="zh-CN" dirty="0" err="1" smtClean="0"/>
              <a:t>SpreadCluster</a:t>
            </a:r>
            <a:r>
              <a:rPr lang="en-US" altLang="zh-CN" dirty="0" smtClean="0"/>
              <a:t> </a:t>
            </a:r>
            <a:r>
              <a:rPr lang="en-US" altLang="zh-CN" dirty="0"/>
              <a:t>on Enron</a:t>
            </a:r>
          </a:p>
          <a:p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101649"/>
              </p:ext>
            </p:extLst>
          </p:nvPr>
        </p:nvGraphicFramePr>
        <p:xfrm>
          <a:off x="1054608" y="2193121"/>
          <a:ext cx="77967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594">
                  <a:extLst>
                    <a:ext uri="{9D8B030D-6E8A-4147-A177-3AD203B41FA5}">
                      <a16:colId xmlns:a16="http://schemas.microsoft.com/office/drawing/2014/main" xmlns="" val="3764037672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xmlns="" val="807310004"/>
                    </a:ext>
                  </a:extLst>
                </a:gridCol>
                <a:gridCol w="1514094">
                  <a:extLst>
                    <a:ext uri="{9D8B030D-6E8A-4147-A177-3AD203B41FA5}">
                      <a16:colId xmlns:a16="http://schemas.microsoft.com/office/drawing/2014/main" xmlns="" val="2453429739"/>
                    </a:ext>
                  </a:extLst>
                </a:gridCol>
                <a:gridCol w="1949196">
                  <a:extLst>
                    <a:ext uri="{9D8B030D-6E8A-4147-A177-3AD203B41FA5}">
                      <a16:colId xmlns:a16="http://schemas.microsoft.com/office/drawing/2014/main" xmlns="" val="332286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Corpus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F-Measure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549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aseline="0" dirty="0" smtClean="0">
                          <a:latin typeface="+mj-lt"/>
                          <a:cs typeface="Times New Roman" panose="02020603050405020304" pitchFamily="18" charset="0"/>
                        </a:rPr>
                        <a:t>Enron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78.5%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70.7%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74.4%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915594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809953" y="3730544"/>
            <a:ext cx="828609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SpreadCluster can identify 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different versions with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high precision 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and recall</a:t>
            </a:r>
            <a:endParaRPr lang="zh-CN" altLang="en-US" sz="28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57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70"/>
    </mc:Choice>
    <mc:Fallback xmlns="">
      <p:transition spd="slow" advTm="2087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图片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953" y="3321978"/>
            <a:ext cx="4733481" cy="3054700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15" y="1248284"/>
            <a:ext cx="4602549" cy="3000042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/>
              <a:t>Spreadsheet reuse is common</a:t>
            </a:r>
            <a:endParaRPr lang="en-US" altLang="zh-CN" sz="3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5097806" y="2018250"/>
            <a:ext cx="1715036" cy="1148380"/>
            <a:chOff x="5097806" y="2018250"/>
            <a:chExt cx="1715036" cy="1148380"/>
          </a:xfrm>
        </p:grpSpPr>
        <p:sp>
          <p:nvSpPr>
            <p:cNvPr id="21" name="矩形 20"/>
            <p:cNvSpPr/>
            <p:nvPr/>
          </p:nvSpPr>
          <p:spPr>
            <a:xfrm rot="2486982">
              <a:off x="5097806" y="2704965"/>
              <a:ext cx="12566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Modify</a:t>
              </a:r>
            </a:p>
          </p:txBody>
        </p:sp>
        <p:sp>
          <p:nvSpPr>
            <p:cNvPr id="95" name="矩形 94"/>
            <p:cNvSpPr/>
            <p:nvPr/>
          </p:nvSpPr>
          <p:spPr>
            <a:xfrm rot="2486982">
              <a:off x="5556143" y="2018250"/>
              <a:ext cx="12566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rPr>
                <a:t>Copy</a:t>
              </a:r>
            </a:p>
          </p:txBody>
        </p:sp>
        <p:sp>
          <p:nvSpPr>
            <p:cNvPr id="2" name="右箭头 1"/>
            <p:cNvSpPr/>
            <p:nvPr/>
          </p:nvSpPr>
          <p:spPr>
            <a:xfrm rot="2505820">
              <a:off x="5128184" y="2380745"/>
              <a:ext cx="1671043" cy="5962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843129" y="5131723"/>
            <a:ext cx="2320292" cy="1029704"/>
            <a:chOff x="2925883" y="4743865"/>
            <a:chExt cx="2320292" cy="1029704"/>
          </a:xfrm>
        </p:grpSpPr>
        <p:sp>
          <p:nvSpPr>
            <p:cNvPr id="11" name="文本框 10"/>
            <p:cNvSpPr txBox="1"/>
            <p:nvPr/>
          </p:nvSpPr>
          <p:spPr>
            <a:xfrm rot="2046995">
              <a:off x="2925883" y="5311904"/>
              <a:ext cx="23202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latin typeface="+mj-lt"/>
                  <a:cs typeface="Times New Roman" panose="02020603050405020304" pitchFamily="18" charset="0"/>
                </a:rPr>
                <a:t>Updated version</a:t>
              </a:r>
              <a:endParaRPr lang="zh-CN" altLang="en-US" sz="2400" dirty="0">
                <a:latin typeface="+mj-lt"/>
                <a:cs typeface="Times New Roman" panose="02020603050405020304" pitchFamily="18" charset="0"/>
              </a:endParaRPr>
            </a:p>
          </p:txBody>
        </p:sp>
        <p:sp>
          <p:nvSpPr>
            <p:cNvPr id="6" name="上箭头 5"/>
            <p:cNvSpPr/>
            <p:nvPr/>
          </p:nvSpPr>
          <p:spPr>
            <a:xfrm rot="18438443">
              <a:off x="4001529" y="4335644"/>
              <a:ext cx="657669" cy="147411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338186" y="1465660"/>
            <a:ext cx="9397192" cy="4542666"/>
            <a:chOff x="338186" y="1465660"/>
            <a:chExt cx="9397192" cy="4542666"/>
          </a:xfrm>
        </p:grpSpPr>
        <p:cxnSp>
          <p:nvCxnSpPr>
            <p:cNvPr id="25" name="直接箭头连接符 24"/>
            <p:cNvCxnSpPr>
              <a:stCxn id="5" idx="2"/>
              <a:endCxn id="36" idx="0"/>
            </p:cNvCxnSpPr>
            <p:nvPr/>
          </p:nvCxnSpPr>
          <p:spPr>
            <a:xfrm flipH="1">
              <a:off x="7576758" y="2904271"/>
              <a:ext cx="12573" cy="77013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圆角矩形 35"/>
            <p:cNvSpPr/>
            <p:nvPr/>
          </p:nvSpPr>
          <p:spPr>
            <a:xfrm>
              <a:off x="5418137" y="3674407"/>
              <a:ext cx="4317241" cy="2333919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338186" y="1465660"/>
              <a:ext cx="4247724" cy="2459115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 flipH="1" flipV="1">
              <a:off x="4572234" y="2695217"/>
              <a:ext cx="2059667" cy="9131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圆角矩形 4"/>
            <p:cNvSpPr/>
            <p:nvPr/>
          </p:nvSpPr>
          <p:spPr>
            <a:xfrm>
              <a:off x="6270091" y="2441372"/>
              <a:ext cx="2638479" cy="46289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+mj-lt"/>
                </a:rPr>
                <a:t>Reuse data layout</a:t>
              </a: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2287219" y="1816323"/>
            <a:ext cx="7487898" cy="4192002"/>
            <a:chOff x="2287219" y="1816324"/>
            <a:chExt cx="7487898" cy="4085987"/>
          </a:xfrm>
        </p:grpSpPr>
        <p:cxnSp>
          <p:nvCxnSpPr>
            <p:cNvPr id="27" name="直接箭头连接符 26"/>
            <p:cNvCxnSpPr>
              <a:stCxn id="17" idx="1"/>
              <a:endCxn id="31" idx="3"/>
            </p:cNvCxnSpPr>
            <p:nvPr/>
          </p:nvCxnSpPr>
          <p:spPr>
            <a:xfrm flipH="1" flipV="1">
              <a:off x="4431101" y="2828773"/>
              <a:ext cx="2891376" cy="72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7" idx="2"/>
              <a:endCxn id="40" idx="0"/>
            </p:cNvCxnSpPr>
            <p:nvPr/>
          </p:nvCxnSpPr>
          <p:spPr>
            <a:xfrm>
              <a:off x="8548797" y="3163645"/>
              <a:ext cx="1" cy="67498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2287219" y="1816324"/>
              <a:ext cx="2143882" cy="2024897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7411239" y="3838626"/>
              <a:ext cx="2275117" cy="2063685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7322477" y="2508392"/>
              <a:ext cx="2452640" cy="65525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+mj-lt"/>
                </a:rPr>
                <a:t>Computational logic</a:t>
              </a: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1181259" y="4217352"/>
            <a:ext cx="26516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j-lt"/>
              </a:rPr>
              <a:t>S</a:t>
            </a:r>
            <a:r>
              <a:rPr lang="en-US" altLang="zh-CN" sz="2400" dirty="0" smtClean="0">
                <a:latin typeface="+mj-lt"/>
              </a:rPr>
              <a:t>ervice data in </a:t>
            </a:r>
            <a:r>
              <a:rPr lang="en-US" altLang="zh-CN" sz="2400" dirty="0">
                <a:latin typeface="+mj-lt"/>
              </a:rPr>
              <a:t>June</a:t>
            </a:r>
            <a:endParaRPr lang="zh-CN" altLang="en-US" sz="2400" dirty="0">
              <a:latin typeface="+mj-lt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30663" y="6284432"/>
            <a:ext cx="26003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+mj-lt"/>
              </a:rPr>
              <a:t>S</a:t>
            </a:r>
            <a:r>
              <a:rPr lang="en-US" altLang="zh-CN" sz="2400" dirty="0" smtClean="0">
                <a:latin typeface="+mj-lt"/>
              </a:rPr>
              <a:t>ervice </a:t>
            </a:r>
            <a:r>
              <a:rPr lang="en-US" altLang="zh-CN" sz="2400" dirty="0">
                <a:latin typeface="+mj-lt"/>
              </a:rPr>
              <a:t>data </a:t>
            </a:r>
            <a:r>
              <a:rPr lang="en-US" altLang="zh-CN" sz="2400" dirty="0" smtClean="0">
                <a:latin typeface="+mj-lt"/>
              </a:rPr>
              <a:t>in July</a:t>
            </a:r>
            <a:endParaRPr lang="zh-CN" altLang="en-US" sz="24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166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11"/>
    </mc:Choice>
    <mc:Fallback xmlns="">
      <p:transition spd="slow" advTm="40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RQ2: Comparison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5300" y="1284513"/>
            <a:ext cx="8731972" cy="4408715"/>
          </a:xfrm>
        </p:spPr>
        <p:txBody>
          <a:bodyPr/>
          <a:lstStyle/>
          <a:p>
            <a:r>
              <a:rPr lang="en-US" altLang="zh-CN" dirty="0" smtClean="0"/>
              <a:t>Compare </a:t>
            </a:r>
            <a:r>
              <a:rPr lang="en-US" altLang="zh-CN" dirty="0" err="1" smtClean="0"/>
              <a:t>SpreadCluster</a:t>
            </a:r>
            <a:r>
              <a:rPr lang="en-US" altLang="zh-CN" dirty="0" smtClean="0"/>
              <a:t> with </a:t>
            </a:r>
            <a:r>
              <a:rPr lang="en-US" altLang="zh-CN" dirty="0"/>
              <a:t>the filename-based approach on Enron</a:t>
            </a:r>
          </a:p>
          <a:p>
            <a:pPr lvl="1"/>
            <a:r>
              <a:rPr lang="en-US" altLang="zh-CN" dirty="0" smtClean="0"/>
              <a:t>Improve the precision by 18.7%</a:t>
            </a:r>
          </a:p>
          <a:p>
            <a:pPr lvl="1"/>
            <a:r>
              <a:rPr lang="en-US" altLang="zh-CN" dirty="0" smtClean="0"/>
              <a:t>Improve the recall by 22.0%</a:t>
            </a: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249793"/>
              </p:ext>
            </p:extLst>
          </p:nvPr>
        </p:nvGraphicFramePr>
        <p:xfrm>
          <a:off x="1130068" y="3191427"/>
          <a:ext cx="828063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6391">
                  <a:extLst>
                    <a:ext uri="{9D8B030D-6E8A-4147-A177-3AD203B41FA5}">
                      <a16:colId xmlns:a16="http://schemas.microsoft.com/office/drawing/2014/main" xmlns="" val="3764037672"/>
                    </a:ext>
                  </a:extLst>
                </a:gridCol>
                <a:gridCol w="1733925">
                  <a:extLst>
                    <a:ext uri="{9D8B030D-6E8A-4147-A177-3AD203B41FA5}">
                      <a16:colId xmlns:a16="http://schemas.microsoft.com/office/drawing/2014/main" xmlns="" val="807310004"/>
                    </a:ext>
                  </a:extLst>
                </a:gridCol>
                <a:gridCol w="2070158">
                  <a:extLst>
                    <a:ext uri="{9D8B030D-6E8A-4147-A177-3AD203B41FA5}">
                      <a16:colId xmlns:a16="http://schemas.microsoft.com/office/drawing/2014/main" xmlns="" val="2453429739"/>
                    </a:ext>
                  </a:extLst>
                </a:gridCol>
                <a:gridCol w="2070158">
                  <a:extLst>
                    <a:ext uri="{9D8B030D-6E8A-4147-A177-3AD203B41FA5}">
                      <a16:colId xmlns:a16="http://schemas.microsoft.com/office/drawing/2014/main" xmlns="" val="332286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Recall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F-Measure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85491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SpreadCluster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78.5%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70.7%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74.4%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9915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Filename-based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59.8%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48.7%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53.7%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24360855"/>
                  </a:ext>
                </a:extLst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1130068" y="4591975"/>
            <a:ext cx="804779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SpreadCluster performs better than the 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filename-based approach</a:t>
            </a:r>
            <a:endParaRPr lang="zh-CN" altLang="en-US" sz="28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上箭头 5"/>
          <p:cNvSpPr/>
          <p:nvPr/>
        </p:nvSpPr>
        <p:spPr>
          <a:xfrm>
            <a:off x="4829710" y="3769687"/>
            <a:ext cx="281354" cy="3215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6838851" y="3769687"/>
            <a:ext cx="281354" cy="3215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8945917" y="3771779"/>
            <a:ext cx="281354" cy="321547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4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91"/>
    </mc:Choice>
    <mc:Fallback xmlns="">
      <p:transition spd="slow" advTm="20991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RQ3:Applicability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spreadsheets in Enron are used in financial field</a:t>
            </a:r>
          </a:p>
          <a:p>
            <a:r>
              <a:rPr lang="en-US" altLang="zh-CN" dirty="0" smtClean="0"/>
              <a:t>Apply </a:t>
            </a:r>
            <a:r>
              <a:rPr lang="en-US" altLang="zh-CN" dirty="0" err="1"/>
              <a:t>SpreadCluster</a:t>
            </a:r>
            <a:r>
              <a:rPr lang="en-US" altLang="zh-CN" dirty="0"/>
              <a:t> </a:t>
            </a:r>
            <a:r>
              <a:rPr lang="en-US" altLang="zh-CN" dirty="0" smtClean="0"/>
              <a:t>on </a:t>
            </a:r>
            <a:r>
              <a:rPr lang="en-US" altLang="zh-CN" dirty="0"/>
              <a:t>EUSES and </a:t>
            </a:r>
            <a:r>
              <a:rPr lang="en-US" altLang="zh-CN" dirty="0" smtClean="0"/>
              <a:t>FUSE</a:t>
            </a:r>
          </a:p>
          <a:p>
            <a:pPr lvl="1"/>
            <a:r>
              <a:rPr lang="en-US" altLang="zh-CN" dirty="0" smtClean="0"/>
              <a:t>No training data</a:t>
            </a:r>
          </a:p>
          <a:p>
            <a:pPr lvl="2"/>
            <a:r>
              <a:rPr lang="en-US" altLang="zh-CN" sz="2000" dirty="0" smtClean="0"/>
              <a:t>Use the same </a:t>
            </a:r>
            <a:r>
              <a:rPr lang="en-US" altLang="zh-CN" sz="2000" dirty="0"/>
              <a:t>thresholds as </a:t>
            </a:r>
            <a:r>
              <a:rPr lang="en-US" altLang="zh-CN" sz="2000" dirty="0" smtClean="0"/>
              <a:t>Enron </a:t>
            </a:r>
          </a:p>
          <a:p>
            <a:pPr lvl="1"/>
            <a:r>
              <a:rPr lang="en-US" altLang="zh-CN" dirty="0" smtClean="0"/>
              <a:t>No ground truth</a:t>
            </a:r>
          </a:p>
          <a:p>
            <a:pPr lvl="2"/>
            <a:r>
              <a:rPr lang="en-US" altLang="zh-CN" sz="2000" dirty="0" smtClean="0"/>
              <a:t>Only calculate the precision</a:t>
            </a: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239925"/>
              </p:ext>
            </p:extLst>
          </p:nvPr>
        </p:nvGraphicFramePr>
        <p:xfrm>
          <a:off x="930749" y="3944475"/>
          <a:ext cx="8245259" cy="1265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445">
                  <a:extLst>
                    <a:ext uri="{9D8B030D-6E8A-4147-A177-3AD203B41FA5}">
                      <a16:colId xmlns:a16="http://schemas.microsoft.com/office/drawing/2014/main" xmlns="" val="2160299556"/>
                    </a:ext>
                  </a:extLst>
                </a:gridCol>
                <a:gridCol w="2171481">
                  <a:extLst>
                    <a:ext uri="{9D8B030D-6E8A-4147-A177-3AD203B41FA5}">
                      <a16:colId xmlns:a16="http://schemas.microsoft.com/office/drawing/2014/main" xmlns="" val="3995169137"/>
                    </a:ext>
                  </a:extLst>
                </a:gridCol>
                <a:gridCol w="169283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44053">
                  <a:extLst>
                    <a:ext uri="{9D8B030D-6E8A-4147-A177-3AD203B41FA5}">
                      <a16:colId xmlns:a16="http://schemas.microsoft.com/office/drawing/2014/main" xmlns="" val="2776566464"/>
                    </a:ext>
                  </a:extLst>
                </a:gridCol>
                <a:gridCol w="1518445">
                  <a:extLst>
                    <a:ext uri="{9D8B030D-6E8A-4147-A177-3AD203B41FA5}">
                      <a16:colId xmlns:a16="http://schemas.microsoft.com/office/drawing/2014/main" xmlns="" val="1817952844"/>
                    </a:ext>
                  </a:extLst>
                </a:gridCol>
              </a:tblGrid>
              <a:tr h="473036"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Detected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Validated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Correct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Precision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708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EUSES</a:t>
                      </a:r>
                      <a:endParaRPr lang="zh-CN" altLang="en-US" sz="2000" dirty="0" smtClean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213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213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170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 79.8%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1751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FUSE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10,985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200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182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  <a:cs typeface="Times New Roman" panose="02020603050405020304" pitchFamily="18" charset="0"/>
                        </a:rPr>
                        <a:t>91.0%</a:t>
                      </a:r>
                      <a:endParaRPr lang="zh-CN" altLang="en-US" sz="2000" dirty="0">
                        <a:latin typeface="+mj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4285628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27973" y="5462970"/>
            <a:ext cx="95239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3400" lvl="1" algn="ctr">
              <a:spcBef>
                <a:spcPct val="20000"/>
              </a:spcBef>
              <a:buClr>
                <a:srgbClr val="FF0000"/>
              </a:buClr>
            </a:pPr>
            <a:r>
              <a:rPr lang="en-US" altLang="zh-CN" sz="28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SpreadCluster performs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well in identifying 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different versions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for </a:t>
            </a:r>
            <a:r>
              <a:rPr lang="en-US" altLang="zh-CN" sz="2800" dirty="0" smtClean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a spreadsheet used in </a:t>
            </a:r>
            <a:r>
              <a:rPr lang="en-US" altLang="zh-CN" sz="2800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different domains</a:t>
            </a:r>
            <a:endParaRPr lang="zh-CN" altLang="en-US" sz="2800" dirty="0">
              <a:solidFill>
                <a:srgbClr val="FF0000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753606" y="4417511"/>
            <a:ext cx="1388534" cy="75958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55"/>
    </mc:Choice>
    <mc:Fallback xmlns="">
      <p:transition spd="slow" advTm="41255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5300" y="1284513"/>
            <a:ext cx="9105900" cy="4408715"/>
          </a:xfrm>
        </p:spPr>
        <p:txBody>
          <a:bodyPr/>
          <a:lstStyle/>
          <a:p>
            <a:r>
              <a:rPr lang="en-US" altLang="zh-CN" b="1" dirty="0"/>
              <a:t>SpreadCluster</a:t>
            </a:r>
            <a:r>
              <a:rPr lang="en-US" altLang="zh-CN" dirty="0"/>
              <a:t> can identify different versions of a </a:t>
            </a:r>
            <a:r>
              <a:rPr lang="en-US" altLang="zh-CN" dirty="0" smtClean="0"/>
              <a:t>spreadsheet based on similarity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SpreadCluster</a:t>
            </a:r>
            <a:r>
              <a:rPr lang="en-US" altLang="zh-CN" dirty="0" smtClean="0"/>
              <a:t> can achieve high precision </a:t>
            </a:r>
            <a:r>
              <a:rPr lang="en-US" altLang="zh-CN" dirty="0"/>
              <a:t>and recall</a:t>
            </a:r>
          </a:p>
          <a:p>
            <a:endParaRPr lang="en-US" altLang="zh-CN" dirty="0"/>
          </a:p>
          <a:p>
            <a:r>
              <a:rPr lang="en-US" altLang="zh-CN" dirty="0" smtClean="0"/>
              <a:t>VEnron2: A </a:t>
            </a:r>
            <a:r>
              <a:rPr lang="en-US" altLang="zh-CN" dirty="0"/>
              <a:t>new larger versioned spreadsheet corpus</a:t>
            </a:r>
          </a:p>
          <a:p>
            <a:pPr lvl="1"/>
            <a:r>
              <a:rPr lang="en-US" altLang="zh-CN" dirty="0"/>
              <a:t>1,609 groups and 12,254 spreadsheets</a:t>
            </a:r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417801" y="4616010"/>
            <a:ext cx="72608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b="1" dirty="0">
                <a:latin typeface="+mj-lt"/>
              </a:rPr>
              <a:t>Have a </a:t>
            </a:r>
            <a:r>
              <a:rPr lang="en-US" altLang="zh-CN" sz="3200" b="1" dirty="0" smtClean="0">
                <a:latin typeface="+mj-lt"/>
              </a:rPr>
              <a:t>try!</a:t>
            </a:r>
            <a:endParaRPr lang="en-US" altLang="zh-CN" sz="3200" dirty="0">
              <a:latin typeface="+mj-lt"/>
            </a:endParaRPr>
          </a:p>
          <a:p>
            <a:pPr algn="ctr"/>
            <a:r>
              <a:rPr lang="en-US" altLang="zh-CN" sz="3200" dirty="0" smtClean="0">
                <a:latin typeface="+mj-lt"/>
              </a:rPr>
              <a:t>http</a:t>
            </a:r>
            <a:r>
              <a:rPr lang="en-US" altLang="zh-CN" sz="3200" dirty="0">
                <a:latin typeface="+mj-lt"/>
              </a:rPr>
              <a:t>://www.tcse.cn/~wsdou/project/venron</a:t>
            </a:r>
            <a:r>
              <a:rPr lang="en-US" altLang="zh-CN" sz="2800" dirty="0">
                <a:latin typeface="+mj-lt"/>
              </a:rPr>
              <a:t>/</a:t>
            </a:r>
            <a:endParaRPr lang="zh-CN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3803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"/>
    </mc:Choice>
    <mc:Fallback xmlns="">
      <p:transition spd="slow" advTm="2612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0" y="3559919"/>
            <a:ext cx="9906001" cy="538163"/>
          </a:xfrm>
        </p:spPr>
        <p:txBody>
          <a:bodyPr>
            <a:noAutofit/>
          </a:bodyPr>
          <a:lstStyle/>
          <a:p>
            <a:r>
              <a:rPr lang="en-US" altLang="zh-CN" sz="4800" cap="small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US" altLang="zh-CN" sz="4800" cap="small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altLang="zh-CN" sz="48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zh-CN" altLang="en-US" sz="4800" cap="small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36" y="1659657"/>
            <a:ext cx="2327926" cy="13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5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52"/>
    </mc:Choice>
    <mc:Fallback xmlns="">
      <p:transition spd="slow" advTm="13052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8719" y="266194"/>
            <a:ext cx="9410287" cy="517578"/>
          </a:xfrm>
        </p:spPr>
        <p:txBody>
          <a:bodyPr/>
          <a:lstStyle/>
          <a:p>
            <a:r>
              <a:rPr lang="en-US" altLang="zh-CN" dirty="0" smtClean="0"/>
              <a:t>Bug fixing in the spreadsheets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-1" y="5546792"/>
            <a:ext cx="9906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2800" dirty="0">
                <a:latin typeface="+mj-lt"/>
              </a:rPr>
              <a:t>W</a:t>
            </a:r>
            <a:r>
              <a:rPr lang="en-US" altLang="zh-CN" sz="2800" dirty="0" smtClean="0">
                <a:latin typeface="+mj-lt"/>
              </a:rPr>
              <a:t>e need to recheck all versions of this spreadsheet!</a:t>
            </a:r>
            <a:endParaRPr lang="en-US" altLang="zh-CN" sz="2800" dirty="0"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33" y="2324100"/>
            <a:ext cx="1095356" cy="109075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432" y="3550738"/>
            <a:ext cx="1095356" cy="10907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919" y="2324099"/>
            <a:ext cx="1095356" cy="109075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352" y="3437383"/>
            <a:ext cx="1095356" cy="109075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312" y="2324100"/>
            <a:ext cx="1095356" cy="1090753"/>
          </a:xfrm>
          <a:prstGeom prst="rect">
            <a:avLst/>
          </a:prstGeom>
        </p:spPr>
      </p:pic>
      <p:cxnSp>
        <p:nvCxnSpPr>
          <p:cNvPr id="13" name="曲线连接符 12"/>
          <p:cNvCxnSpPr>
            <a:stCxn id="8" idx="3"/>
            <a:endCxn id="7" idx="1"/>
          </p:cNvCxnSpPr>
          <p:nvPr/>
        </p:nvCxnSpPr>
        <p:spPr>
          <a:xfrm>
            <a:off x="1403389" y="2869477"/>
            <a:ext cx="812043" cy="122663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曲线连接符 14"/>
          <p:cNvCxnSpPr>
            <a:stCxn id="7" idx="3"/>
            <a:endCxn id="9" idx="1"/>
          </p:cNvCxnSpPr>
          <p:nvPr/>
        </p:nvCxnSpPr>
        <p:spPr>
          <a:xfrm flipV="1">
            <a:off x="3310788" y="2869476"/>
            <a:ext cx="764131" cy="122663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9" idx="3"/>
            <a:endCxn id="10" idx="1"/>
          </p:cNvCxnSpPr>
          <p:nvPr/>
        </p:nvCxnSpPr>
        <p:spPr>
          <a:xfrm>
            <a:off x="5170275" y="2869476"/>
            <a:ext cx="871077" cy="111328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0" idx="3"/>
            <a:endCxn id="12" idx="1"/>
          </p:cNvCxnSpPr>
          <p:nvPr/>
        </p:nvCxnSpPr>
        <p:spPr>
          <a:xfrm flipV="1">
            <a:off x="7136708" y="2869477"/>
            <a:ext cx="1150604" cy="111328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23319" y="3519489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lt"/>
              </a:rPr>
              <a:t>Version 1</a:t>
            </a:r>
            <a:endParaRPr lang="zh-CN" altLang="en-US" sz="2400" dirty="0">
              <a:latin typeface="+mj-lt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248571" y="4752324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lt"/>
              </a:rPr>
              <a:t>Version 2</a:t>
            </a:r>
            <a:endParaRPr lang="zh-CN" altLang="en-US" sz="2400" dirty="0">
              <a:latin typeface="+mj-lt"/>
            </a:endParaRPr>
          </a:p>
        </p:txBody>
      </p:sp>
      <p:sp>
        <p:nvSpPr>
          <p:cNvPr id="32" name="文本框 1"/>
          <p:cNvSpPr txBox="1"/>
          <p:nvPr/>
        </p:nvSpPr>
        <p:spPr>
          <a:xfrm>
            <a:off x="4152243" y="3446617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latin typeface="+mj-lt"/>
              </a:rPr>
              <a:t>Version 3</a:t>
            </a:r>
            <a:endParaRPr lang="zh-CN" altLang="en-US" sz="2400" dirty="0">
              <a:latin typeface="+mj-lt"/>
            </a:endParaRPr>
          </a:p>
        </p:txBody>
      </p:sp>
      <p:sp>
        <p:nvSpPr>
          <p:cNvPr id="33" name="文本框 1"/>
          <p:cNvSpPr txBox="1"/>
          <p:nvPr/>
        </p:nvSpPr>
        <p:spPr>
          <a:xfrm>
            <a:off x="6056585" y="4660993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latin typeface="+mj-lt"/>
              </a:rPr>
              <a:t>Version 4</a:t>
            </a:r>
            <a:endParaRPr lang="zh-CN" altLang="en-US" sz="2400" dirty="0">
              <a:latin typeface="+mj-lt"/>
            </a:endParaRPr>
          </a:p>
        </p:txBody>
      </p:sp>
      <p:sp>
        <p:nvSpPr>
          <p:cNvPr id="34" name="文本框 1"/>
          <p:cNvSpPr txBox="1"/>
          <p:nvPr/>
        </p:nvSpPr>
        <p:spPr>
          <a:xfrm>
            <a:off x="8255612" y="3519489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latin typeface="+mj-lt"/>
              </a:rPr>
              <a:t>Version 5</a:t>
            </a:r>
            <a:endParaRPr lang="zh-CN" altLang="en-US" sz="2400" dirty="0">
              <a:latin typeface="+mj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90180" y="1853219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lt"/>
              </a:rPr>
              <a:t>April</a:t>
            </a:r>
            <a:endParaRPr lang="zh-CN" altLang="en-US" sz="2400" dirty="0">
              <a:latin typeface="+mj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15432" y="3086054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lt"/>
              </a:rPr>
              <a:t>May</a:t>
            </a:r>
            <a:endParaRPr lang="zh-CN" altLang="en-US" sz="2400" dirty="0">
              <a:latin typeface="+mj-lt"/>
            </a:endParaRPr>
          </a:p>
        </p:txBody>
      </p:sp>
      <p:sp>
        <p:nvSpPr>
          <p:cNvPr id="25" name="文本框 1"/>
          <p:cNvSpPr txBox="1"/>
          <p:nvPr/>
        </p:nvSpPr>
        <p:spPr>
          <a:xfrm>
            <a:off x="4119104" y="1780347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latin typeface="+mj-lt"/>
              </a:rPr>
              <a:t>June</a:t>
            </a:r>
            <a:endParaRPr lang="zh-CN" altLang="en-US" sz="2400" dirty="0">
              <a:latin typeface="+mj-lt"/>
            </a:endParaRPr>
          </a:p>
        </p:txBody>
      </p:sp>
      <p:sp>
        <p:nvSpPr>
          <p:cNvPr id="26" name="文本框 1"/>
          <p:cNvSpPr txBox="1"/>
          <p:nvPr/>
        </p:nvSpPr>
        <p:spPr>
          <a:xfrm>
            <a:off x="6023446" y="2994723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latin typeface="+mj-lt"/>
              </a:rPr>
              <a:t>July</a:t>
            </a:r>
            <a:endParaRPr lang="zh-CN" altLang="en-US" sz="2400" dirty="0">
              <a:latin typeface="+mj-lt"/>
            </a:endParaRPr>
          </a:p>
        </p:txBody>
      </p:sp>
      <p:sp>
        <p:nvSpPr>
          <p:cNvPr id="35" name="文本框 1"/>
          <p:cNvSpPr txBox="1"/>
          <p:nvPr/>
        </p:nvSpPr>
        <p:spPr>
          <a:xfrm>
            <a:off x="8222473" y="1853219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/>
              <a:t>August</a:t>
            </a:r>
            <a:endParaRPr lang="zh-CN" altLang="en-US" sz="2400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7061" y="3849985"/>
            <a:ext cx="904970" cy="90497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978" y="2577771"/>
            <a:ext cx="904970" cy="90497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499" y="2601150"/>
            <a:ext cx="904970" cy="9049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3273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90"/>
    </mc:Choice>
    <mc:Fallback xmlns="">
      <p:transition spd="slow" advTm="169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However</a:t>
            </a:r>
            <a:r>
              <a:rPr lang="zh-CN" altLang="en-US" dirty="0"/>
              <a:t> </a:t>
            </a:r>
            <a:r>
              <a:rPr lang="en-US" altLang="zh-CN" dirty="0" smtClean="0"/>
              <a:t>version information is missing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979140" y="5485071"/>
            <a:ext cx="87371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600" dirty="0">
                <a:latin typeface="+mj-lt"/>
              </a:rPr>
              <a:t>It is challenging for </a:t>
            </a:r>
            <a:r>
              <a:rPr lang="en-US" altLang="zh-CN" sz="2600" dirty="0" smtClean="0">
                <a:latin typeface="+mj-lt"/>
              </a:rPr>
              <a:t>users to identify different versions of a spreadsheet manually</a:t>
            </a:r>
            <a:endParaRPr lang="zh-CN" altLang="en-US" sz="2600" dirty="0">
              <a:latin typeface="+mj-lt"/>
            </a:endParaRPr>
          </a:p>
        </p:txBody>
      </p:sp>
      <p:pic>
        <p:nvPicPr>
          <p:cNvPr id="62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33" y="2324100"/>
            <a:ext cx="1095356" cy="1090753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432" y="3550738"/>
            <a:ext cx="1095356" cy="1090753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919" y="2324099"/>
            <a:ext cx="1095356" cy="1090753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352" y="3437383"/>
            <a:ext cx="1095356" cy="1090753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7312" y="2324100"/>
            <a:ext cx="1095356" cy="1090753"/>
          </a:xfrm>
          <a:prstGeom prst="rect">
            <a:avLst/>
          </a:prstGeom>
        </p:spPr>
      </p:pic>
      <p:cxnSp>
        <p:nvCxnSpPr>
          <p:cNvPr id="67" name="曲线连接符 66"/>
          <p:cNvCxnSpPr>
            <a:stCxn id="62" idx="3"/>
            <a:endCxn id="63" idx="1"/>
          </p:cNvCxnSpPr>
          <p:nvPr/>
        </p:nvCxnSpPr>
        <p:spPr>
          <a:xfrm>
            <a:off x="1403389" y="2869477"/>
            <a:ext cx="812043" cy="1226638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63" idx="3"/>
            <a:endCxn id="64" idx="1"/>
          </p:cNvCxnSpPr>
          <p:nvPr/>
        </p:nvCxnSpPr>
        <p:spPr>
          <a:xfrm flipV="1">
            <a:off x="3310788" y="2869476"/>
            <a:ext cx="764131" cy="122663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4" idx="3"/>
            <a:endCxn id="65" idx="1"/>
          </p:cNvCxnSpPr>
          <p:nvPr/>
        </p:nvCxnSpPr>
        <p:spPr>
          <a:xfrm>
            <a:off x="5170275" y="2869476"/>
            <a:ext cx="871077" cy="1113284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>
            <a:stCxn id="65" idx="3"/>
            <a:endCxn id="66" idx="1"/>
          </p:cNvCxnSpPr>
          <p:nvPr/>
        </p:nvCxnSpPr>
        <p:spPr>
          <a:xfrm flipV="1">
            <a:off x="7136708" y="2869477"/>
            <a:ext cx="1150604" cy="111328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223319" y="3519489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lt"/>
              </a:rPr>
              <a:t>Version 1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248571" y="4752324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lt"/>
              </a:rPr>
              <a:t>Version 2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3" name="文本框 1"/>
          <p:cNvSpPr txBox="1"/>
          <p:nvPr/>
        </p:nvSpPr>
        <p:spPr>
          <a:xfrm>
            <a:off x="4152243" y="3446617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latin typeface="+mj-lt"/>
              </a:rPr>
              <a:t>Version 3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4" name="文本框 1"/>
          <p:cNvSpPr txBox="1"/>
          <p:nvPr/>
        </p:nvSpPr>
        <p:spPr>
          <a:xfrm>
            <a:off x="6056585" y="4660993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latin typeface="+mj-lt"/>
              </a:rPr>
              <a:t>Version 4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5" name="文本框 1"/>
          <p:cNvSpPr txBox="1"/>
          <p:nvPr/>
        </p:nvSpPr>
        <p:spPr>
          <a:xfrm>
            <a:off x="8255612" y="3519489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latin typeface="+mj-lt"/>
              </a:rPr>
              <a:t>Version 5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190180" y="1853219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lt"/>
              </a:rPr>
              <a:t>April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2215432" y="3086054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lt"/>
              </a:rPr>
              <a:t>May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8" name="文本框 1"/>
          <p:cNvSpPr txBox="1"/>
          <p:nvPr/>
        </p:nvSpPr>
        <p:spPr>
          <a:xfrm>
            <a:off x="4119104" y="1780347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latin typeface="+mj-lt"/>
              </a:rPr>
              <a:t>June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9" name="文本框 1"/>
          <p:cNvSpPr txBox="1"/>
          <p:nvPr/>
        </p:nvSpPr>
        <p:spPr>
          <a:xfrm>
            <a:off x="6023446" y="2994723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>
                <a:latin typeface="+mj-lt"/>
              </a:rPr>
              <a:t>July</a:t>
            </a:r>
            <a:endParaRPr lang="zh-CN" altLang="en-US" sz="2400" dirty="0">
              <a:latin typeface="+mj-lt"/>
            </a:endParaRPr>
          </a:p>
        </p:txBody>
      </p:sp>
      <p:sp>
        <p:nvSpPr>
          <p:cNvPr id="80" name="文本框 1"/>
          <p:cNvSpPr txBox="1"/>
          <p:nvPr/>
        </p:nvSpPr>
        <p:spPr>
          <a:xfrm>
            <a:off x="8222473" y="1853219"/>
            <a:ext cx="138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 smtClean="0"/>
              <a:t>August</a:t>
            </a:r>
            <a:endParaRPr lang="zh-CN" altLang="en-US" sz="2400" dirty="0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978" y="2601150"/>
            <a:ext cx="904970" cy="904970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046" y="1662936"/>
            <a:ext cx="1095356" cy="1090753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117" y="1573839"/>
            <a:ext cx="1095356" cy="1090753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831" y="4057992"/>
            <a:ext cx="1095356" cy="1090753"/>
          </a:xfrm>
          <a:prstGeom prst="rect">
            <a:avLst/>
          </a:prstGeom>
        </p:spPr>
      </p:pic>
      <p:sp>
        <p:nvSpPr>
          <p:cNvPr id="11" name="任意多边形 10"/>
          <p:cNvSpPr/>
          <p:nvPr/>
        </p:nvSpPr>
        <p:spPr>
          <a:xfrm>
            <a:off x="9858" y="2050797"/>
            <a:ext cx="9706414" cy="2756041"/>
          </a:xfrm>
          <a:custGeom>
            <a:avLst/>
            <a:gdLst>
              <a:gd name="connsiteX0" fmla="*/ 397915 w 9706414"/>
              <a:gd name="connsiteY0" fmla="*/ 173418 h 2756041"/>
              <a:gd name="connsiteX1" fmla="*/ 150780 w 9706414"/>
              <a:gd name="connsiteY1" fmla="*/ 1063105 h 2756041"/>
              <a:gd name="connsiteX2" fmla="*/ 2708629 w 9706414"/>
              <a:gd name="connsiteY2" fmla="*/ 2743624 h 2756041"/>
              <a:gd name="connsiteX3" fmla="*/ 4747494 w 9706414"/>
              <a:gd name="connsiteY3" fmla="*/ 1446164 h 2756041"/>
              <a:gd name="connsiteX4" fmla="*/ 6625721 w 9706414"/>
              <a:gd name="connsiteY4" fmla="*/ 2755981 h 2756041"/>
              <a:gd name="connsiteX5" fmla="*/ 9455418 w 9706414"/>
              <a:gd name="connsiteY5" fmla="*/ 1384381 h 2756041"/>
              <a:gd name="connsiteX6" fmla="*/ 9257710 w 9706414"/>
              <a:gd name="connsiteY6" fmla="*/ 424 h 2756041"/>
              <a:gd name="connsiteX7" fmla="*/ 6724575 w 9706414"/>
              <a:gd name="connsiteY7" fmla="*/ 1223743 h 2756041"/>
              <a:gd name="connsiteX8" fmla="*/ 4846348 w 9706414"/>
              <a:gd name="connsiteY8" fmla="*/ 12781 h 2756041"/>
              <a:gd name="connsiteX9" fmla="*/ 2992834 w 9706414"/>
              <a:gd name="connsiteY9" fmla="*/ 1347310 h 2756041"/>
              <a:gd name="connsiteX10" fmla="*/ 1225818 w 9706414"/>
              <a:gd name="connsiteY10" fmla="*/ 123991 h 2756041"/>
              <a:gd name="connsiteX11" fmla="*/ 397915 w 9706414"/>
              <a:gd name="connsiteY11" fmla="*/ 173418 h 2756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706414" h="2756041">
                <a:moveTo>
                  <a:pt x="397915" y="173418"/>
                </a:moveTo>
                <a:cubicBezTo>
                  <a:pt x="218742" y="329937"/>
                  <a:pt x="-234339" y="634737"/>
                  <a:pt x="150780" y="1063105"/>
                </a:cubicBezTo>
                <a:cubicBezTo>
                  <a:pt x="535899" y="1491473"/>
                  <a:pt x="1942510" y="2679781"/>
                  <a:pt x="2708629" y="2743624"/>
                </a:cubicBezTo>
                <a:cubicBezTo>
                  <a:pt x="3474748" y="2807467"/>
                  <a:pt x="4094645" y="1444105"/>
                  <a:pt x="4747494" y="1446164"/>
                </a:cubicBezTo>
                <a:cubicBezTo>
                  <a:pt x="5400343" y="1448223"/>
                  <a:pt x="5841067" y="2766278"/>
                  <a:pt x="6625721" y="2755981"/>
                </a:cubicBezTo>
                <a:cubicBezTo>
                  <a:pt x="7410375" y="2745684"/>
                  <a:pt x="9016753" y="1843640"/>
                  <a:pt x="9455418" y="1384381"/>
                </a:cubicBezTo>
                <a:cubicBezTo>
                  <a:pt x="9894083" y="925122"/>
                  <a:pt x="9712851" y="27197"/>
                  <a:pt x="9257710" y="424"/>
                </a:cubicBezTo>
                <a:cubicBezTo>
                  <a:pt x="8802570" y="-26349"/>
                  <a:pt x="7459802" y="1221684"/>
                  <a:pt x="6724575" y="1223743"/>
                </a:cubicBezTo>
                <a:cubicBezTo>
                  <a:pt x="5989348" y="1225802"/>
                  <a:pt x="5468305" y="-7813"/>
                  <a:pt x="4846348" y="12781"/>
                </a:cubicBezTo>
                <a:cubicBezTo>
                  <a:pt x="4224391" y="33375"/>
                  <a:pt x="3596256" y="1328775"/>
                  <a:pt x="2992834" y="1347310"/>
                </a:cubicBezTo>
                <a:cubicBezTo>
                  <a:pt x="2389412" y="1365845"/>
                  <a:pt x="1654185" y="321699"/>
                  <a:pt x="1225818" y="123991"/>
                </a:cubicBezTo>
                <a:cubicBezTo>
                  <a:pt x="797451" y="-73717"/>
                  <a:pt x="577088" y="16899"/>
                  <a:pt x="397915" y="173418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913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65"/>
    </mc:Choice>
    <mc:Fallback xmlns="">
      <p:transition spd="slow" advTm="1676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8720" y="266194"/>
            <a:ext cx="9513118" cy="517578"/>
          </a:xfrm>
        </p:spPr>
        <p:txBody>
          <a:bodyPr/>
          <a:lstStyle/>
          <a:p>
            <a:r>
              <a:rPr lang="en-US" altLang="zh-CN" dirty="0" smtClean="0"/>
              <a:t>Existing techniques: filename-based approach</a:t>
            </a:r>
            <a:endParaRPr lang="zh-CN" altLang="en-US" dirty="0"/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127000" y="6375346"/>
            <a:ext cx="9779000" cy="436861"/>
          </a:xfrm>
        </p:spPr>
        <p:txBody>
          <a:bodyPr/>
          <a:lstStyle/>
          <a:p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W. Dou, et. al</a:t>
            </a:r>
            <a:r>
              <a:rPr lang="en-US" altLang="zh-CN" sz="1800" dirty="0"/>
              <a:t>, “VEnron: A Versioned Spreadsheet Corpus and Related Evolution </a:t>
            </a:r>
            <a:r>
              <a:rPr lang="en-US" altLang="zh-CN" sz="1800" dirty="0" smtClean="0"/>
              <a:t>Analysis,” ICSE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2016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7770" y="1195649"/>
            <a:ext cx="8360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latin typeface="+mj-lt"/>
              </a:rPr>
              <a:t>Identify </a:t>
            </a:r>
            <a:r>
              <a:rPr lang="en-US" altLang="zh-CN" sz="2800" dirty="0">
                <a:latin typeface="+mj-lt"/>
              </a:rPr>
              <a:t>different versions </a:t>
            </a:r>
            <a:r>
              <a:rPr lang="en-US" altLang="zh-CN" sz="2800" dirty="0" smtClean="0">
                <a:latin typeface="+mj-lt"/>
              </a:rPr>
              <a:t>of a spreadsheet based </a:t>
            </a:r>
            <a:r>
              <a:rPr lang="en-US" altLang="zh-CN" sz="2800" dirty="0">
                <a:latin typeface="+mj-lt"/>
              </a:rPr>
              <a:t>on the </a:t>
            </a:r>
            <a:r>
              <a:rPr lang="en-US" altLang="zh-CN" sz="2800" b="1" dirty="0" smtClean="0">
                <a:latin typeface="+mj-lt"/>
              </a:rPr>
              <a:t>filename similarity</a:t>
            </a:r>
            <a:endParaRPr lang="en-US" altLang="zh-CN" sz="2800" dirty="0">
              <a:latin typeface="+mj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88046"/>
              </p:ext>
            </p:extLst>
          </p:nvPr>
        </p:nvGraphicFramePr>
        <p:xfrm>
          <a:off x="1440000" y="2340000"/>
          <a:ext cx="330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+mj-lt"/>
                        </a:rPr>
                        <a:t>Spreadsheet</a:t>
                      </a:r>
                      <a:r>
                        <a:rPr lang="en-US" altLang="zh-CN" sz="2200" baseline="0" dirty="0" smtClean="0">
                          <a:latin typeface="+mj-lt"/>
                        </a:rPr>
                        <a:t> filename</a:t>
                      </a:r>
                      <a:endParaRPr lang="zh-CN" altLang="en-US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May00_FOM_Req2.xls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Jun00_FOM_Req.xls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July00_FOM_Req.xls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Aug00_FOM_Req.xls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11_07act.xls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2_22act.xls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  <a:latin typeface="+mj-lt"/>
                        </a:rPr>
                        <a:t>4_01act.xls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534876"/>
              </p:ext>
            </p:extLst>
          </p:nvPr>
        </p:nvGraphicFramePr>
        <p:xfrm>
          <a:off x="5811838" y="2340000"/>
          <a:ext cx="330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+mj-lt"/>
                        </a:rPr>
                        <a:t>Shortened filename</a:t>
                      </a:r>
                      <a:endParaRPr lang="zh-CN" altLang="en-US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j-lt"/>
                        </a:rPr>
                        <a:t>FOMReq</a:t>
                      </a:r>
                      <a:endParaRPr lang="zh-CN" altLang="en-US" sz="200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j-lt"/>
                        </a:rPr>
                        <a:t>FOMReq</a:t>
                      </a:r>
                      <a:endParaRPr lang="zh-CN" altLang="en-US" sz="200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latin typeface="+mj-lt"/>
                        </a:rPr>
                        <a:t>FOMReq</a:t>
                      </a:r>
                      <a:endParaRPr lang="zh-CN" altLang="en-US" sz="2000" dirty="0" smtClean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 smtClean="0">
                          <a:latin typeface="+mj-lt"/>
                        </a:rPr>
                        <a:t>FOMReq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act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act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j-lt"/>
                        </a:rPr>
                        <a:t>act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8" name="右箭头 7"/>
          <p:cNvSpPr/>
          <p:nvPr/>
        </p:nvSpPr>
        <p:spPr>
          <a:xfrm>
            <a:off x="5016500" y="3261076"/>
            <a:ext cx="596900" cy="586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054916"/>
              </p:ext>
            </p:extLst>
          </p:nvPr>
        </p:nvGraphicFramePr>
        <p:xfrm>
          <a:off x="1438275" y="2349500"/>
          <a:ext cx="330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+mj-lt"/>
                        </a:rPr>
                        <a:t>Spreadsheet</a:t>
                      </a:r>
                      <a:r>
                        <a:rPr lang="en-US" altLang="zh-CN" sz="2200" baseline="0" dirty="0" smtClean="0">
                          <a:latin typeface="+mj-lt"/>
                        </a:rPr>
                        <a:t> filename</a:t>
                      </a:r>
                      <a:endParaRPr lang="zh-CN" altLang="en-US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May00</a:t>
                      </a:r>
                      <a:r>
                        <a:rPr lang="en-US" altLang="zh-CN" sz="2000" dirty="0" smtClean="0">
                          <a:latin typeface="+mj-lt"/>
                        </a:rPr>
                        <a:t>_FOM_Req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</a:t>
                      </a:r>
                      <a:r>
                        <a:rPr lang="en-US" altLang="zh-CN" sz="2000" dirty="0" smtClean="0">
                          <a:latin typeface="+mj-lt"/>
                        </a:rPr>
                        <a:t>.xls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Jun00</a:t>
                      </a:r>
                      <a:r>
                        <a:rPr lang="en-US" altLang="zh-CN" sz="2000" dirty="0" smtClean="0">
                          <a:latin typeface="+mj-lt"/>
                        </a:rPr>
                        <a:t>_FOM_Req.xls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July00</a:t>
                      </a:r>
                      <a:r>
                        <a:rPr lang="en-US" altLang="zh-CN" sz="2000" dirty="0" smtClean="0">
                          <a:latin typeface="+mj-lt"/>
                        </a:rPr>
                        <a:t>_FOM_Req.xls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Aug00</a:t>
                      </a:r>
                      <a:r>
                        <a:rPr lang="en-US" altLang="zh-CN" sz="2000" dirty="0" smtClean="0">
                          <a:latin typeface="+mj-lt"/>
                        </a:rPr>
                        <a:t>_FOM_Req.xls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11_07</a:t>
                      </a:r>
                      <a:r>
                        <a:rPr lang="en-US" altLang="zh-CN" sz="2000" dirty="0" smtClean="0">
                          <a:latin typeface="+mj-lt"/>
                        </a:rPr>
                        <a:t>act.xls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2_22</a:t>
                      </a:r>
                      <a:r>
                        <a:rPr lang="en-US" altLang="zh-CN" sz="2000" dirty="0" smtClean="0">
                          <a:latin typeface="+mj-lt"/>
                        </a:rPr>
                        <a:t>act.xls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  <a:latin typeface="+mj-lt"/>
                        </a:rPr>
                        <a:t>4_01</a:t>
                      </a:r>
                      <a:r>
                        <a:rPr lang="en-US" altLang="zh-CN" sz="2000" dirty="0" smtClean="0">
                          <a:latin typeface="+mj-lt"/>
                        </a:rPr>
                        <a:t>act.xls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359852"/>
              </p:ext>
            </p:extLst>
          </p:nvPr>
        </p:nvGraphicFramePr>
        <p:xfrm>
          <a:off x="1438275" y="2349500"/>
          <a:ext cx="3302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200" dirty="0" smtClean="0">
                          <a:latin typeface="+mj-lt"/>
                        </a:rPr>
                        <a:t>Spreadsheet</a:t>
                      </a:r>
                      <a:r>
                        <a:rPr lang="en-US" altLang="zh-CN" sz="2200" baseline="0" dirty="0" smtClean="0">
                          <a:latin typeface="+mj-lt"/>
                        </a:rPr>
                        <a:t> filename</a:t>
                      </a:r>
                      <a:endParaRPr lang="zh-CN" altLang="en-US" sz="2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trike="sng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May00</a:t>
                      </a:r>
                      <a:r>
                        <a:rPr lang="en-US" altLang="zh-CN" sz="2000" dirty="0" smtClean="0">
                          <a:latin typeface="+mj-lt"/>
                        </a:rPr>
                        <a:t>_FOM_Req</a:t>
                      </a:r>
                      <a:r>
                        <a:rPr lang="en-US" altLang="zh-CN" sz="2000" strike="sng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</a:t>
                      </a:r>
                      <a:r>
                        <a:rPr lang="en-US" altLang="zh-CN" sz="2000" dirty="0" smtClean="0">
                          <a:latin typeface="+mj-lt"/>
                        </a:rPr>
                        <a:t>.xls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trike="sng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Jun00</a:t>
                      </a:r>
                      <a:r>
                        <a:rPr lang="en-US" altLang="zh-CN" sz="2000" dirty="0" smtClean="0">
                          <a:latin typeface="+mj-lt"/>
                        </a:rPr>
                        <a:t>_FOM_Req.xls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trike="sng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July00</a:t>
                      </a:r>
                      <a:r>
                        <a:rPr lang="en-US" altLang="zh-CN" sz="2000" dirty="0" smtClean="0">
                          <a:latin typeface="+mj-lt"/>
                        </a:rPr>
                        <a:t>_FOM_Req.xls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trike="sng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Aug00</a:t>
                      </a:r>
                      <a:r>
                        <a:rPr lang="en-US" altLang="zh-CN" sz="2000" dirty="0" smtClean="0">
                          <a:latin typeface="+mj-lt"/>
                        </a:rPr>
                        <a:t>_FOM_Req.xls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trike="sng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11_07</a:t>
                      </a:r>
                      <a:r>
                        <a:rPr lang="en-US" altLang="zh-CN" sz="2000" dirty="0" smtClean="0">
                          <a:latin typeface="+mj-lt"/>
                        </a:rPr>
                        <a:t>act.xls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trike="sng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2_22</a:t>
                      </a:r>
                      <a:r>
                        <a:rPr lang="en-US" altLang="zh-CN" sz="2000" dirty="0" smtClean="0">
                          <a:latin typeface="+mj-lt"/>
                        </a:rPr>
                        <a:t>act.xls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strike="sngStrike" baseline="0" dirty="0" smtClean="0">
                          <a:solidFill>
                            <a:srgbClr val="FF0000"/>
                          </a:solidFill>
                          <a:latin typeface="+mj-lt"/>
                        </a:rPr>
                        <a:t>4_01</a:t>
                      </a:r>
                      <a:r>
                        <a:rPr lang="en-US" altLang="zh-CN" sz="2000" dirty="0" smtClean="0">
                          <a:latin typeface="+mj-lt"/>
                        </a:rPr>
                        <a:t>act.xls</a:t>
                      </a:r>
                      <a:endParaRPr lang="zh-CN" altLang="en-US" sz="20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1438275" y="2806700"/>
            <a:ext cx="7629525" cy="156891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438275" y="4431039"/>
            <a:ext cx="7629525" cy="1118861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圆角矩形标注 2"/>
          <p:cNvSpPr/>
          <p:nvPr/>
        </p:nvSpPr>
        <p:spPr>
          <a:xfrm>
            <a:off x="5477475" y="4686112"/>
            <a:ext cx="1876642" cy="943002"/>
          </a:xfrm>
          <a:prstGeom prst="wedgeRoundRectCallout">
            <a:avLst>
              <a:gd name="adj1" fmla="val -229633"/>
              <a:gd name="adj2" fmla="val -1853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Version information</a:t>
            </a: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016500" y="4686112"/>
            <a:ext cx="596900" cy="586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663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98"/>
    </mc:Choice>
    <mc:Fallback xmlns="">
      <p:transition spd="slow" advTm="383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3" grpId="0" animBg="1"/>
      <p:bldP spid="3" grpId="1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Limitations of the filename-based approach (1)</a:t>
            </a:r>
            <a:endParaRPr lang="en-US" altLang="zh-CN" dirty="0"/>
          </a:p>
        </p:txBody>
      </p:sp>
      <p:sp>
        <p:nvSpPr>
          <p:cNvPr id="3" name="矩形 2"/>
          <p:cNvSpPr/>
          <p:nvPr/>
        </p:nvSpPr>
        <p:spPr>
          <a:xfrm>
            <a:off x="586471" y="1128519"/>
            <a:ext cx="839992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altLang="zh-CN" sz="2800" dirty="0" smtClean="0">
                <a:latin typeface="+mj-lt"/>
              </a:rPr>
              <a:t>The spreadsheets with similar </a:t>
            </a:r>
            <a:r>
              <a:rPr lang="en-US" altLang="zh-CN" sz="2800" dirty="0">
                <a:latin typeface="+mj-lt"/>
              </a:rPr>
              <a:t>filenames may </a:t>
            </a:r>
            <a:r>
              <a:rPr lang="en-US" altLang="zh-CN" sz="2800" dirty="0" smtClean="0">
                <a:latin typeface="+mj-lt"/>
              </a:rPr>
              <a:t>be completely different</a:t>
            </a:r>
            <a:endParaRPr lang="en-US" altLang="zh-CN" sz="2800" dirty="0"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71" y="2971511"/>
            <a:ext cx="4007204" cy="23339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990807" y="5470562"/>
            <a:ext cx="1472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Book1.xls</a:t>
            </a:r>
            <a:endParaRPr lang="zh-CN" altLang="en-US" sz="2400" dirty="0">
              <a:latin typeface="+mj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44546" y="5470561"/>
            <a:ext cx="1705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+mj-lt"/>
              </a:rPr>
              <a:t>Book1.xls</a:t>
            </a:r>
            <a:endParaRPr lang="zh-CN" altLang="en-US" sz="2400" dirty="0">
              <a:latin typeface="+mj-lt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584" y="3013217"/>
            <a:ext cx="3867852" cy="2341927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682503" y="2285794"/>
            <a:ext cx="8294414" cy="2817618"/>
            <a:chOff x="691979" y="2273365"/>
            <a:chExt cx="8294414" cy="2817618"/>
          </a:xfrm>
        </p:grpSpPr>
        <p:sp>
          <p:nvSpPr>
            <p:cNvPr id="6" name="圆角矩形 5"/>
            <p:cNvSpPr/>
            <p:nvPr/>
          </p:nvSpPr>
          <p:spPr>
            <a:xfrm>
              <a:off x="691979" y="3163329"/>
              <a:ext cx="3901697" cy="1927654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5231029" y="3163329"/>
              <a:ext cx="3755364" cy="1927654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2736425" y="2273365"/>
              <a:ext cx="4393424" cy="461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+mj-lt"/>
                </a:rPr>
                <a:t>Contents are completely different</a:t>
              </a:r>
              <a:endParaRPr lang="zh-CN" altLang="en-US" sz="2400" dirty="0">
                <a:latin typeface="+mj-lt"/>
              </a:endParaRPr>
            </a:p>
          </p:txBody>
        </p:sp>
        <p:cxnSp>
          <p:nvCxnSpPr>
            <p:cNvPr id="18" name="直接箭头连接符 17"/>
            <p:cNvCxnSpPr>
              <a:stCxn id="16" idx="2"/>
            </p:cNvCxnSpPr>
            <p:nvPr/>
          </p:nvCxnSpPr>
          <p:spPr>
            <a:xfrm flipH="1">
              <a:off x="4593675" y="2735030"/>
              <a:ext cx="339462" cy="5271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6" idx="2"/>
            </p:cNvCxnSpPr>
            <p:nvPr/>
          </p:nvCxnSpPr>
          <p:spPr>
            <a:xfrm>
              <a:off x="4933137" y="2735030"/>
              <a:ext cx="404982" cy="5570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/>
          <p:cNvSpPr txBox="1"/>
          <p:nvPr/>
        </p:nvSpPr>
        <p:spPr>
          <a:xfrm>
            <a:off x="3298514" y="6056844"/>
            <a:ext cx="3250293" cy="461665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latin typeface="+mj-lt"/>
              </a:rPr>
              <a:t>Filenames are the same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23" name="直接箭头连接符 22"/>
          <p:cNvCxnSpPr>
            <a:stCxn id="21" idx="0"/>
            <a:endCxn id="10" idx="3"/>
          </p:cNvCxnSpPr>
          <p:nvPr/>
        </p:nvCxnSpPr>
        <p:spPr>
          <a:xfrm flipH="1" flipV="1">
            <a:off x="3463090" y="5701395"/>
            <a:ext cx="1460571" cy="3554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1" idx="0"/>
            <a:endCxn id="11" idx="1"/>
          </p:cNvCxnSpPr>
          <p:nvPr/>
        </p:nvCxnSpPr>
        <p:spPr>
          <a:xfrm flipV="1">
            <a:off x="4923661" y="5701394"/>
            <a:ext cx="1220885" cy="355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53625" y="3506875"/>
            <a:ext cx="8521004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j-lt"/>
              </a:rPr>
              <a:t>The filename-based approach identifies them as different versions of a spreadsheet incorrectly</a:t>
            </a:r>
            <a:endParaRPr lang="zh-CN" altLang="en-US" sz="28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390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48"/>
    </mc:Choice>
    <mc:Fallback xmlns="">
      <p:transition spd="slow" advTm="290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Limitations of the filename-based </a:t>
            </a:r>
            <a:r>
              <a:rPr lang="en-US" altLang="zh-CN" dirty="0" smtClean="0"/>
              <a:t>approach (</a:t>
            </a:r>
            <a:r>
              <a:rPr lang="en-US" altLang="zh-CN" dirty="0"/>
              <a:t>2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2" name="矩形 1"/>
          <p:cNvSpPr/>
          <p:nvPr/>
        </p:nvSpPr>
        <p:spPr>
          <a:xfrm>
            <a:off x="532818" y="1260167"/>
            <a:ext cx="9023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zh-CN" sz="2800" dirty="0">
                <a:latin typeface="+mj-lt"/>
              </a:rPr>
              <a:t>Some versions of a spreadsheet may have different filenames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73" y="2856384"/>
            <a:ext cx="3953311" cy="219487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2196" y="2844975"/>
            <a:ext cx="4059290" cy="221769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03451" y="5068469"/>
            <a:ext cx="1531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latin typeface="+mj-lt"/>
              </a:rPr>
              <a:t>Panaco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smtClean="0">
                <a:latin typeface="+mj-lt"/>
              </a:rPr>
              <a:t>Inc.xls</a:t>
            </a:r>
            <a:endParaRPr lang="zh-CN" altLang="en-US" dirty="0">
              <a:latin typeface="+mj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60082" y="5068469"/>
            <a:ext cx="3766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+mj-lt"/>
              </a:rPr>
              <a:t>Kerr-McGee </a:t>
            </a:r>
            <a:r>
              <a:rPr lang="en-US" altLang="zh-CN" dirty="0">
                <a:latin typeface="+mj-lt"/>
              </a:rPr>
              <a:t>Energy Services </a:t>
            </a:r>
            <a:r>
              <a:rPr lang="en-US" altLang="zh-CN" dirty="0" smtClean="0">
                <a:latin typeface="+mj-lt"/>
              </a:rPr>
              <a:t>Corp.xls</a:t>
            </a:r>
            <a:endParaRPr lang="en-US" altLang="zh-CN" dirty="0">
              <a:latin typeface="+mj-lt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81565" y="2152070"/>
            <a:ext cx="8482154" cy="2712626"/>
            <a:chOff x="882049" y="2242506"/>
            <a:chExt cx="8482154" cy="2712626"/>
          </a:xfrm>
        </p:grpSpPr>
        <p:sp>
          <p:nvSpPr>
            <p:cNvPr id="13" name="圆角矩形 12"/>
            <p:cNvSpPr/>
            <p:nvPr/>
          </p:nvSpPr>
          <p:spPr>
            <a:xfrm>
              <a:off x="882049" y="3027478"/>
              <a:ext cx="3901697" cy="1927654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421099" y="3027478"/>
              <a:ext cx="3943104" cy="1927654"/>
            </a:xfrm>
            <a:prstGeom prst="round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2847618" y="2242506"/>
              <a:ext cx="4393424" cy="461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+mj-lt"/>
                </a:rPr>
                <a:t>Contents are similar</a:t>
              </a:r>
              <a:endParaRPr lang="zh-CN" altLang="en-US" sz="2400" dirty="0">
                <a:latin typeface="+mj-lt"/>
              </a:endParaRPr>
            </a:p>
          </p:txBody>
        </p:sp>
        <p:cxnSp>
          <p:nvCxnSpPr>
            <p:cNvPr id="16" name="直接箭头连接符 15"/>
            <p:cNvCxnSpPr>
              <a:stCxn id="15" idx="2"/>
            </p:cNvCxnSpPr>
            <p:nvPr/>
          </p:nvCxnSpPr>
          <p:spPr>
            <a:xfrm flipH="1">
              <a:off x="4704868" y="2704171"/>
              <a:ext cx="339462" cy="5271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>
              <a:stCxn id="15" idx="2"/>
            </p:cNvCxnSpPr>
            <p:nvPr/>
          </p:nvCxnSpPr>
          <p:spPr>
            <a:xfrm>
              <a:off x="5044330" y="2704171"/>
              <a:ext cx="404982" cy="55707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2629961" y="5347365"/>
            <a:ext cx="4839084" cy="1056314"/>
            <a:chOff x="2730445" y="5437801"/>
            <a:chExt cx="4839084" cy="1056314"/>
          </a:xfrm>
        </p:grpSpPr>
        <p:sp>
          <p:nvSpPr>
            <p:cNvPr id="19" name="文本框 18"/>
            <p:cNvSpPr txBox="1"/>
            <p:nvPr/>
          </p:nvSpPr>
          <p:spPr>
            <a:xfrm>
              <a:off x="2730445" y="6032450"/>
              <a:ext cx="4797078" cy="461665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latin typeface="+mj-lt"/>
                </a:rPr>
                <a:t>Filenames are completely different</a:t>
              </a:r>
              <a:endParaRPr lang="zh-CN" altLang="en-US" sz="2400" dirty="0">
                <a:latin typeface="+mj-lt"/>
              </a:endParaRPr>
            </a:p>
          </p:txBody>
        </p:sp>
        <p:cxnSp>
          <p:nvCxnSpPr>
            <p:cNvPr id="20" name="直接箭头连接符 19"/>
            <p:cNvCxnSpPr>
              <a:stCxn id="19" idx="0"/>
              <a:endCxn id="11" idx="2"/>
            </p:cNvCxnSpPr>
            <p:nvPr/>
          </p:nvCxnSpPr>
          <p:spPr>
            <a:xfrm flipH="1" flipV="1">
              <a:off x="2743387" y="5437801"/>
              <a:ext cx="2385597" cy="59464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9" idx="0"/>
              <a:endCxn id="10" idx="2"/>
            </p:cNvCxnSpPr>
            <p:nvPr/>
          </p:nvCxnSpPr>
          <p:spPr>
            <a:xfrm flipV="1">
              <a:off x="5128984" y="5528237"/>
              <a:ext cx="2440545" cy="50421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740482" y="3503853"/>
            <a:ext cx="8521004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latin typeface="+mj-lt"/>
              </a:rPr>
              <a:t>The filename-based approach misses some versions</a:t>
            </a:r>
            <a:endParaRPr lang="zh-CN" altLang="en-US" sz="28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48"/>
    </mc:Choice>
    <mc:Fallback xmlns="">
      <p:transition spd="slow" advTm="206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000" dirty="0" smtClean="0"/>
              <a:t>Observation</a:t>
            </a:r>
            <a:endParaRPr lang="en-US" altLang="zh-CN" sz="3000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34" y="2335981"/>
            <a:ext cx="3566946" cy="2475483"/>
          </a:xfrm>
          <a:prstGeom prst="rect">
            <a:avLst/>
          </a:prstGeom>
          <a:ln w="38100">
            <a:noFill/>
          </a:ln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3663" y="2367918"/>
            <a:ext cx="3616127" cy="2475483"/>
          </a:xfrm>
          <a:prstGeom prst="rect">
            <a:avLst/>
          </a:prstGeom>
        </p:spPr>
      </p:pic>
      <p:sp>
        <p:nvSpPr>
          <p:cNvPr id="39" name="矩形 38"/>
          <p:cNvSpPr/>
          <p:nvPr/>
        </p:nvSpPr>
        <p:spPr>
          <a:xfrm>
            <a:off x="451196" y="1175033"/>
            <a:ext cx="9298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solidFill>
                  <a:srgbClr val="000000"/>
                </a:solidFill>
                <a:latin typeface="+mj-lt"/>
                <a:cs typeface="Times New Roman" panose="02020603050405020304" pitchFamily="18" charset="0"/>
              </a:rPr>
              <a:t>Different versions of a spreadsheet have similar contents</a:t>
            </a:r>
            <a:endParaRPr lang="zh-CN" altLang="en-US" sz="2000" dirty="0">
              <a:latin typeface="+mj-l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609600" y="1837795"/>
            <a:ext cx="9140190" cy="2716830"/>
            <a:chOff x="609600" y="2196141"/>
            <a:chExt cx="9140190" cy="2716830"/>
          </a:xfrm>
        </p:grpSpPr>
        <p:sp>
          <p:nvSpPr>
            <p:cNvPr id="36" name="圆角矩形 35"/>
            <p:cNvSpPr/>
            <p:nvPr/>
          </p:nvSpPr>
          <p:spPr>
            <a:xfrm>
              <a:off x="6284018" y="2899028"/>
              <a:ext cx="3465772" cy="20139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609600" y="2899028"/>
              <a:ext cx="3455012" cy="201394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3911521" y="2196141"/>
              <a:ext cx="2372497" cy="4064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+mj-lt"/>
                </a:rPr>
                <a:t>Similar layout</a:t>
              </a: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3" name="直接箭头连接符 22"/>
            <p:cNvCxnSpPr>
              <a:stCxn id="5" idx="2"/>
              <a:endCxn id="14" idx="3"/>
            </p:cNvCxnSpPr>
            <p:nvPr/>
          </p:nvCxnSpPr>
          <p:spPr>
            <a:xfrm flipH="1">
              <a:off x="4064612" y="2602541"/>
              <a:ext cx="1033158" cy="130345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>
              <a:stCxn id="5" idx="2"/>
              <a:endCxn id="36" idx="1"/>
            </p:cNvCxnSpPr>
            <p:nvPr/>
          </p:nvCxnSpPr>
          <p:spPr>
            <a:xfrm>
              <a:off x="5097770" y="2602541"/>
              <a:ext cx="1186248" cy="1303459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/>
          <p:cNvGrpSpPr/>
          <p:nvPr/>
        </p:nvGrpSpPr>
        <p:grpSpPr>
          <a:xfrm>
            <a:off x="1161397" y="4544034"/>
            <a:ext cx="8427123" cy="1161643"/>
            <a:chOff x="1215154" y="4912969"/>
            <a:chExt cx="8427123" cy="1161643"/>
          </a:xfrm>
        </p:grpSpPr>
        <p:sp>
          <p:nvSpPr>
            <p:cNvPr id="17" name="圆角矩形 16"/>
            <p:cNvSpPr/>
            <p:nvPr/>
          </p:nvSpPr>
          <p:spPr>
            <a:xfrm>
              <a:off x="4064612" y="5668212"/>
              <a:ext cx="3345334" cy="4064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smtClean="0">
                  <a:solidFill>
                    <a:schemeClr val="tx1"/>
                  </a:solidFill>
                  <a:latin typeface="+mj-lt"/>
                </a:rPr>
                <a:t>Similar worksheets</a:t>
              </a:r>
              <a:endParaRPr lang="zh-CN" altLang="en-US" sz="24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27" name="直接箭头连接符 26"/>
            <p:cNvCxnSpPr>
              <a:stCxn id="17" idx="0"/>
              <a:endCxn id="31" idx="3"/>
            </p:cNvCxnSpPr>
            <p:nvPr/>
          </p:nvCxnSpPr>
          <p:spPr>
            <a:xfrm flipH="1" flipV="1">
              <a:off x="4064612" y="5041390"/>
              <a:ext cx="1672667" cy="62682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7" idx="0"/>
              <a:endCxn id="40" idx="1"/>
            </p:cNvCxnSpPr>
            <p:nvPr/>
          </p:nvCxnSpPr>
          <p:spPr>
            <a:xfrm flipV="1">
              <a:off x="5737279" y="5067535"/>
              <a:ext cx="1192468" cy="60067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圆角矩形 30"/>
            <p:cNvSpPr/>
            <p:nvPr/>
          </p:nvSpPr>
          <p:spPr>
            <a:xfrm>
              <a:off x="1215154" y="4912969"/>
              <a:ext cx="2849458" cy="256841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0" name="圆角矩形 39"/>
            <p:cNvSpPr/>
            <p:nvPr/>
          </p:nvSpPr>
          <p:spPr>
            <a:xfrm>
              <a:off x="6929747" y="4933323"/>
              <a:ext cx="2712530" cy="26842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107641" y="5737614"/>
            <a:ext cx="853463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 smtClean="0">
                <a:latin typeface="+mj-lt"/>
              </a:rPr>
              <a:t>We can identify different versions based on  similarity among spreadsheets</a:t>
            </a:r>
            <a:endParaRPr lang="zh-CN" altLang="en-US" sz="2800" dirty="0"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41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03"/>
    </mc:Choice>
    <mc:Fallback xmlns="">
      <p:transition spd="slow" advTm="1720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SpreadCluster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3157" y="1199407"/>
            <a:ext cx="865043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altLang="zh-CN" sz="2800" dirty="0" smtClean="0">
                <a:latin typeface="+mj-lt"/>
              </a:rPr>
              <a:t>A </a:t>
            </a:r>
            <a:r>
              <a:rPr lang="en-US" altLang="zh-CN" sz="2800" dirty="0">
                <a:latin typeface="+mj-lt"/>
              </a:rPr>
              <a:t>similarity-based algorithm to identify different versions of a </a:t>
            </a:r>
            <a:r>
              <a:rPr lang="en-US" altLang="zh-CN" sz="2800" dirty="0" smtClean="0">
                <a:latin typeface="+mj-lt"/>
              </a:rPr>
              <a:t>spreadsheet</a:t>
            </a:r>
            <a:endParaRPr lang="en-US" altLang="zh-CN" sz="2800" dirty="0">
              <a:latin typeface="+mj-lt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4185965" y="2502461"/>
            <a:ext cx="546538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81880" y="2386587"/>
            <a:ext cx="1641375" cy="620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+mj-lt"/>
              </a:rPr>
              <a:t>Model Training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208334" y="3909683"/>
            <a:ext cx="1442099" cy="61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Classifier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4084111" y="4112416"/>
            <a:ext cx="546538" cy="388883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6394664" y="2479357"/>
            <a:ext cx="546538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6463751" y="4084502"/>
            <a:ext cx="546538" cy="388883"/>
          </a:xfrm>
          <a:prstGeom prst="rightArrow">
            <a:avLst/>
          </a:prstGeom>
          <a:solidFill>
            <a:srgbClr val="7030A0"/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下箭头 24"/>
          <p:cNvSpPr/>
          <p:nvPr/>
        </p:nvSpPr>
        <p:spPr>
          <a:xfrm>
            <a:off x="7624044" y="3113210"/>
            <a:ext cx="557049" cy="6835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0" name="直接箭头连接符 29"/>
          <p:cNvCxnSpPr>
            <a:stCxn id="16" idx="2"/>
          </p:cNvCxnSpPr>
          <p:nvPr/>
        </p:nvCxnSpPr>
        <p:spPr>
          <a:xfrm flipH="1">
            <a:off x="5507420" y="4526012"/>
            <a:ext cx="2421964" cy="58912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endCxn id="93" idx="0"/>
          </p:cNvCxnSpPr>
          <p:nvPr/>
        </p:nvCxnSpPr>
        <p:spPr>
          <a:xfrm flipH="1">
            <a:off x="7061666" y="4529099"/>
            <a:ext cx="787757" cy="880187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16" idx="2"/>
          </p:cNvCxnSpPr>
          <p:nvPr/>
        </p:nvCxnSpPr>
        <p:spPr>
          <a:xfrm>
            <a:off x="7929384" y="4526012"/>
            <a:ext cx="1019883" cy="65839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94765" y="2080403"/>
            <a:ext cx="2014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smtClean="0">
                <a:latin typeface="+mj-lt"/>
              </a:rPr>
              <a:t>Training phase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765" y="3496162"/>
            <a:ext cx="20307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Working </a:t>
            </a:r>
            <a:r>
              <a:rPr lang="en-US" altLang="zh-CN" sz="2400" dirty="0" smtClean="0">
                <a:latin typeface="+mj-lt"/>
              </a:rPr>
              <a:t>phase</a:t>
            </a:r>
            <a:endParaRPr lang="zh-CN" altLang="en-US" sz="2400" dirty="0">
              <a:latin typeface="+mj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84200" y="3293533"/>
            <a:ext cx="8804151" cy="0"/>
          </a:xfrm>
          <a:prstGeom prst="line">
            <a:avLst/>
          </a:prstGeom>
          <a:ln w="38100">
            <a:solidFill>
              <a:srgbClr val="7030A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5907" y="2480879"/>
            <a:ext cx="297444" cy="296194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606" y="2471941"/>
            <a:ext cx="297444" cy="29619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305" y="2480879"/>
            <a:ext cx="297444" cy="296194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020" y="2841940"/>
            <a:ext cx="297444" cy="296194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400" y="2852039"/>
            <a:ext cx="297444" cy="296194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099" y="2843101"/>
            <a:ext cx="297444" cy="296194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798" y="2852039"/>
            <a:ext cx="297444" cy="296194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1673" y="2843101"/>
            <a:ext cx="297444" cy="296194"/>
          </a:xfrm>
          <a:prstGeom prst="rect">
            <a:avLst/>
          </a:prstGeom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363" y="2058519"/>
            <a:ext cx="297444" cy="296194"/>
          </a:xfrm>
          <a:prstGeom prst="rect">
            <a:avLst/>
          </a:prstGeom>
        </p:spPr>
      </p:pic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062" y="2049581"/>
            <a:ext cx="297444" cy="296194"/>
          </a:xfrm>
          <a:prstGeom prst="rect">
            <a:avLst/>
          </a:prstGeom>
        </p:spPr>
      </p:pic>
      <p:pic>
        <p:nvPicPr>
          <p:cNvPr id="53" name="图片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761" y="2058519"/>
            <a:ext cx="297444" cy="296194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636" y="2049581"/>
            <a:ext cx="297444" cy="296194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2333400" y="2049581"/>
            <a:ext cx="1420620" cy="296194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332488" y="2480879"/>
            <a:ext cx="1090148" cy="296194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2338456" y="2850878"/>
            <a:ext cx="1757061" cy="296194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363" y="4084945"/>
            <a:ext cx="297444" cy="296194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062" y="4076007"/>
            <a:ext cx="297444" cy="296194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761" y="4084945"/>
            <a:ext cx="297444" cy="296194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92" y="4095530"/>
            <a:ext cx="297444" cy="296194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56" y="4456105"/>
            <a:ext cx="297444" cy="296194"/>
          </a:xfrm>
          <a:prstGeom prst="rect">
            <a:avLst/>
          </a:prstGeom>
        </p:spPr>
      </p:pic>
      <p:pic>
        <p:nvPicPr>
          <p:cNvPr id="62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555" y="4447167"/>
            <a:ext cx="297444" cy="296194"/>
          </a:xfrm>
          <a:prstGeom prst="rect">
            <a:avLst/>
          </a:prstGeom>
        </p:spPr>
      </p:pic>
      <p:pic>
        <p:nvPicPr>
          <p:cNvPr id="63" name="图片 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254" y="4456105"/>
            <a:ext cx="297444" cy="296194"/>
          </a:xfrm>
          <a:prstGeom prst="rect">
            <a:avLst/>
          </a:prstGeom>
        </p:spPr>
      </p:pic>
      <p:pic>
        <p:nvPicPr>
          <p:cNvPr id="64" name="图片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129" y="4447167"/>
            <a:ext cx="297444" cy="296194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363" y="3713785"/>
            <a:ext cx="297444" cy="296194"/>
          </a:xfrm>
          <a:prstGeom prst="rect">
            <a:avLst/>
          </a:prstGeom>
        </p:spPr>
      </p:pic>
      <p:pic>
        <p:nvPicPr>
          <p:cNvPr id="66" name="图片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062" y="3704847"/>
            <a:ext cx="297444" cy="296194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761" y="3713785"/>
            <a:ext cx="297444" cy="296194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636" y="3704847"/>
            <a:ext cx="297444" cy="296194"/>
          </a:xfrm>
          <a:prstGeom prst="rect">
            <a:avLst/>
          </a:prstGeom>
        </p:spPr>
      </p:pic>
      <p:pic>
        <p:nvPicPr>
          <p:cNvPr id="72" name="图片 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4363" y="4822180"/>
            <a:ext cx="297444" cy="296194"/>
          </a:xfrm>
          <a:prstGeom prst="rect">
            <a:avLst/>
          </a:prstGeom>
        </p:spPr>
      </p:pic>
      <p:pic>
        <p:nvPicPr>
          <p:cNvPr id="73" name="图片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9062" y="4813242"/>
            <a:ext cx="297444" cy="296194"/>
          </a:xfrm>
          <a:prstGeom prst="rect">
            <a:avLst/>
          </a:prstGeom>
        </p:spPr>
      </p:pic>
      <p:pic>
        <p:nvPicPr>
          <p:cNvPr id="74" name="图片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761" y="4822180"/>
            <a:ext cx="297444" cy="296194"/>
          </a:xfrm>
          <a:prstGeom prst="rect">
            <a:avLst/>
          </a:prstGeom>
        </p:spPr>
      </p:pic>
      <p:pic>
        <p:nvPicPr>
          <p:cNvPr id="75" name="图片 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092" y="4832765"/>
            <a:ext cx="297444" cy="296194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1856" y="5193340"/>
            <a:ext cx="297444" cy="296194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555" y="5184402"/>
            <a:ext cx="297444" cy="296194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254" y="5193340"/>
            <a:ext cx="297444" cy="296194"/>
          </a:xfrm>
          <a:prstGeom prst="rect">
            <a:avLst/>
          </a:prstGeom>
        </p:spPr>
      </p:pic>
      <p:pic>
        <p:nvPicPr>
          <p:cNvPr id="79" name="图片 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129" y="5184402"/>
            <a:ext cx="297444" cy="296194"/>
          </a:xfrm>
          <a:prstGeom prst="rect">
            <a:avLst/>
          </a:prstGeom>
        </p:spPr>
      </p:pic>
      <p:pic>
        <p:nvPicPr>
          <p:cNvPr id="80" name="图片 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069" y="5639890"/>
            <a:ext cx="297444" cy="296194"/>
          </a:xfrm>
          <a:prstGeom prst="rect">
            <a:avLst/>
          </a:prstGeom>
        </p:spPr>
      </p:pic>
      <p:pic>
        <p:nvPicPr>
          <p:cNvPr id="81" name="图片 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768" y="5630952"/>
            <a:ext cx="297444" cy="296194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467" y="5639890"/>
            <a:ext cx="297444" cy="296194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467" y="6011050"/>
            <a:ext cx="297444" cy="296194"/>
          </a:xfrm>
          <a:prstGeom prst="rect">
            <a:avLst/>
          </a:prstGeom>
        </p:spPr>
      </p:pic>
      <p:pic>
        <p:nvPicPr>
          <p:cNvPr id="84" name="图片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069" y="5268730"/>
            <a:ext cx="297444" cy="296194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768" y="5259792"/>
            <a:ext cx="297444" cy="296194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467" y="5268730"/>
            <a:ext cx="297444" cy="296194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691" y="5859525"/>
            <a:ext cx="297444" cy="296194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737" y="5436433"/>
            <a:ext cx="297444" cy="296194"/>
          </a:xfrm>
          <a:prstGeom prst="rect">
            <a:avLst/>
          </a:prstGeom>
        </p:spPr>
      </p:pic>
      <p:pic>
        <p:nvPicPr>
          <p:cNvPr id="90" name="图片 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436" y="5427495"/>
            <a:ext cx="297444" cy="296194"/>
          </a:xfrm>
          <a:prstGeom prst="rect">
            <a:avLst/>
          </a:prstGeom>
        </p:spPr>
      </p:pic>
      <p:pic>
        <p:nvPicPr>
          <p:cNvPr id="91" name="图片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135" y="5436433"/>
            <a:ext cx="297444" cy="296194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646" y="5869632"/>
            <a:ext cx="297444" cy="296194"/>
          </a:xfrm>
          <a:prstGeom prst="rect">
            <a:avLst/>
          </a:prstGeom>
        </p:spPr>
      </p:pic>
      <p:sp>
        <p:nvSpPr>
          <p:cNvPr id="93" name="圆角矩形 92"/>
          <p:cNvSpPr/>
          <p:nvPr/>
        </p:nvSpPr>
        <p:spPr>
          <a:xfrm>
            <a:off x="6529040" y="5409286"/>
            <a:ext cx="1065251" cy="822568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4" name="图片 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437" y="5991527"/>
            <a:ext cx="297444" cy="296194"/>
          </a:xfrm>
          <a:prstGeom prst="rect">
            <a:avLst/>
          </a:prstGeom>
        </p:spPr>
      </p:pic>
      <p:pic>
        <p:nvPicPr>
          <p:cNvPr id="95" name="图片 9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768" y="6002112"/>
            <a:ext cx="297444" cy="296194"/>
          </a:xfrm>
          <a:prstGeom prst="rect">
            <a:avLst/>
          </a:prstGeom>
        </p:spPr>
      </p:pic>
      <p:pic>
        <p:nvPicPr>
          <p:cNvPr id="96" name="图片 9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930" y="6362687"/>
            <a:ext cx="297444" cy="296194"/>
          </a:xfrm>
          <a:prstGeom prst="rect">
            <a:avLst/>
          </a:prstGeom>
        </p:spPr>
      </p:pic>
      <p:pic>
        <p:nvPicPr>
          <p:cNvPr id="97" name="图片 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805" y="6353749"/>
            <a:ext cx="297444" cy="296194"/>
          </a:xfrm>
          <a:prstGeom prst="rect">
            <a:avLst/>
          </a:prstGeom>
        </p:spPr>
      </p:pic>
      <p:sp>
        <p:nvSpPr>
          <p:cNvPr id="98" name="圆角矩形 97"/>
          <p:cNvSpPr/>
          <p:nvPr/>
        </p:nvSpPr>
        <p:spPr>
          <a:xfrm>
            <a:off x="4853547" y="5238537"/>
            <a:ext cx="1065251" cy="1420344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99" name="图片 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622" y="5690802"/>
            <a:ext cx="297444" cy="296194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321" y="5681864"/>
            <a:ext cx="297444" cy="296194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020" y="5690802"/>
            <a:ext cx="297444" cy="296194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622" y="5319642"/>
            <a:ext cx="297444" cy="296194"/>
          </a:xfrm>
          <a:prstGeom prst="rect">
            <a:avLst/>
          </a:prstGeom>
        </p:spPr>
      </p:pic>
      <p:pic>
        <p:nvPicPr>
          <p:cNvPr id="104" name="图片 1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321" y="5310704"/>
            <a:ext cx="297444" cy="296194"/>
          </a:xfrm>
          <a:prstGeom prst="rect">
            <a:avLst/>
          </a:prstGeom>
        </p:spPr>
      </p:pic>
      <p:pic>
        <p:nvPicPr>
          <p:cNvPr id="105" name="图片 1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5020" y="5319642"/>
            <a:ext cx="297444" cy="296194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990" y="6042439"/>
            <a:ext cx="297444" cy="296194"/>
          </a:xfrm>
          <a:prstGeom prst="rect">
            <a:avLst/>
          </a:prstGeom>
        </p:spPr>
      </p:pic>
      <p:pic>
        <p:nvPicPr>
          <p:cNvPr id="107" name="图片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0321" y="6053024"/>
            <a:ext cx="297444" cy="296194"/>
          </a:xfrm>
          <a:prstGeom prst="rect">
            <a:avLst/>
          </a:prstGeom>
        </p:spPr>
      </p:pic>
      <p:sp>
        <p:nvSpPr>
          <p:cNvPr id="110" name="圆角矩形 109"/>
          <p:cNvSpPr/>
          <p:nvPr/>
        </p:nvSpPr>
        <p:spPr>
          <a:xfrm>
            <a:off x="8323100" y="5289449"/>
            <a:ext cx="1065251" cy="1154883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435" y="5534772"/>
            <a:ext cx="297444" cy="296194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3134" y="5525834"/>
            <a:ext cx="297444" cy="296194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833" y="5534772"/>
            <a:ext cx="297444" cy="296194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5164" y="5545357"/>
            <a:ext cx="297444" cy="296194"/>
          </a:xfrm>
          <a:prstGeom prst="rect">
            <a:avLst/>
          </a:prstGeom>
        </p:spPr>
      </p:pic>
      <p:pic>
        <p:nvPicPr>
          <p:cNvPr id="115" name="图片 1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928" y="5905932"/>
            <a:ext cx="297444" cy="296194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627" y="5896994"/>
            <a:ext cx="297444" cy="296194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326" y="5905932"/>
            <a:ext cx="297444" cy="296194"/>
          </a:xfrm>
          <a:prstGeom prst="rect">
            <a:avLst/>
          </a:prstGeom>
        </p:spPr>
      </p:pic>
      <p:pic>
        <p:nvPicPr>
          <p:cNvPr id="118" name="图片 1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201" y="5896994"/>
            <a:ext cx="297444" cy="296194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767745" y="2313649"/>
            <a:ext cx="1540933" cy="66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  <a:latin typeface="+mj-lt"/>
              </a:rPr>
              <a:t>Features</a:t>
            </a:r>
            <a:endParaRPr lang="en-US" altLang="zh-CN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2" name="圆角矩形 101"/>
          <p:cNvSpPr/>
          <p:nvPr/>
        </p:nvSpPr>
        <p:spPr>
          <a:xfrm>
            <a:off x="4767744" y="3922853"/>
            <a:ext cx="1540933" cy="661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180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11"/>
    </mc:Choice>
    <mc:Fallback xmlns="">
      <p:transition spd="slow" advTm="635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21" grpId="0" animBg="1"/>
      <p:bldP spid="23" grpId="0" animBg="1"/>
      <p:bldP spid="24" grpId="0" animBg="1"/>
      <p:bldP spid="25" grpId="0" animBg="1"/>
      <p:bldP spid="6" grpId="0"/>
      <p:bldP spid="7" grpId="0"/>
      <p:bldP spid="17" grpId="0" animBg="1"/>
      <p:bldP spid="55" grpId="0" animBg="1"/>
      <p:bldP spid="56" grpId="0" animBg="1"/>
      <p:bldP spid="93" grpId="0" animBg="1"/>
      <p:bldP spid="98" grpId="0" animBg="1"/>
      <p:bldP spid="110" grpId="0" animBg="1"/>
      <p:bldP spid="5" grpId="0" animBg="1"/>
      <p:bldP spid="10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7.6|4|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3.1|7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.5|3.5|3.3|8.4|10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7|0.9|15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1|4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5.1|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2.6|1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3|6.6|8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4.1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1.9|3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.6|2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6|3.4|1.7|10.4|7.2|1.2|3.4|2.2|8.5|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|4.4|3.5"/>
</p:tagLst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46781</TotalTime>
  <Words>893</Words>
  <Application>Microsoft Office PowerPoint</Application>
  <PresentationFormat>A4 纸张(210x297 毫米)</PresentationFormat>
  <Paragraphs>304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等线</vt:lpstr>
      <vt:lpstr>等线 Light</vt:lpstr>
      <vt:lpstr>黑体</vt:lpstr>
      <vt:lpstr>宋体</vt:lpstr>
      <vt:lpstr>新宋体</vt:lpstr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1_Office 主题</vt:lpstr>
      <vt:lpstr>1_自定义设计方案</vt:lpstr>
      <vt:lpstr>SpreadCluster Recovering Versioned Spreadsheets through  Similarity-Based Clustering</vt:lpstr>
      <vt:lpstr>Spreadsheet reuse is common</vt:lpstr>
      <vt:lpstr>Bug fixing in the spreadsheets</vt:lpstr>
      <vt:lpstr>However version information is missing</vt:lpstr>
      <vt:lpstr>Existing techniques: filename-based approach</vt:lpstr>
      <vt:lpstr>Limitations of the filename-based approach (1)</vt:lpstr>
      <vt:lpstr>Limitations of the filename-based approach (2)</vt:lpstr>
      <vt:lpstr>Observation</vt:lpstr>
      <vt:lpstr>SpreadCluster </vt:lpstr>
      <vt:lpstr>Which features can be used?</vt:lpstr>
      <vt:lpstr>Features we selected to measure the similarity</vt:lpstr>
      <vt:lpstr>Model worksheets as vectors </vt:lpstr>
      <vt:lpstr>Two levels similarity measure</vt:lpstr>
      <vt:lpstr>Clustering algorithm </vt:lpstr>
      <vt:lpstr>Model training</vt:lpstr>
      <vt:lpstr>Evaluation</vt:lpstr>
      <vt:lpstr>Experimental subjects</vt:lpstr>
      <vt:lpstr>Build ground truth on Enron</vt:lpstr>
      <vt:lpstr>RQ1:Effectiveness </vt:lpstr>
      <vt:lpstr>RQ2: Comparison  </vt:lpstr>
      <vt:lpstr>RQ3:Applicability</vt:lpstr>
      <vt:lpstr>Conclusion</vt:lpstr>
      <vt:lpstr>Thank You!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wsdou2</cp:lastModifiedBy>
  <cp:revision>2625</cp:revision>
  <cp:lastPrinted>2017-05-17T01:18:51Z</cp:lastPrinted>
  <dcterms:created xsi:type="dcterms:W3CDTF">2015-04-19T07:39:12Z</dcterms:created>
  <dcterms:modified xsi:type="dcterms:W3CDTF">2017-05-25T10:10:42Z</dcterms:modified>
</cp:coreProperties>
</file>