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7" r:id="rId2"/>
    <p:sldId id="448" r:id="rId3"/>
    <p:sldId id="449" r:id="rId4"/>
    <p:sldId id="441" r:id="rId5"/>
    <p:sldId id="398" r:id="rId6"/>
    <p:sldId id="409" r:id="rId7"/>
    <p:sldId id="439" r:id="rId8"/>
    <p:sldId id="440" r:id="rId9"/>
    <p:sldId id="450" r:id="rId10"/>
    <p:sldId id="401" r:id="rId11"/>
    <p:sldId id="404" r:id="rId12"/>
    <p:sldId id="405" r:id="rId13"/>
    <p:sldId id="408" r:id="rId14"/>
    <p:sldId id="407" r:id="rId15"/>
    <p:sldId id="458" r:id="rId16"/>
    <p:sldId id="444" r:id="rId17"/>
    <p:sldId id="459" r:id="rId18"/>
    <p:sldId id="445" r:id="rId19"/>
    <p:sldId id="412" r:id="rId20"/>
    <p:sldId id="46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20" r:id="rId29"/>
    <p:sldId id="447" r:id="rId30"/>
    <p:sldId id="421" r:id="rId31"/>
    <p:sldId id="461" r:id="rId32"/>
    <p:sldId id="422" r:id="rId33"/>
    <p:sldId id="424" r:id="rId34"/>
    <p:sldId id="425" r:id="rId35"/>
    <p:sldId id="427" r:id="rId36"/>
    <p:sldId id="435" r:id="rId37"/>
    <p:sldId id="428" r:id="rId38"/>
    <p:sldId id="463" r:id="rId39"/>
    <p:sldId id="464" r:id="rId40"/>
    <p:sldId id="430" r:id="rId41"/>
    <p:sldId id="431" r:id="rId42"/>
    <p:sldId id="3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367"/>
    <a:srgbClr val="FFC000"/>
    <a:srgbClr val="8D0094"/>
    <a:srgbClr val="009E89"/>
    <a:srgbClr val="00966B"/>
    <a:srgbClr val="E5F4D4"/>
    <a:srgbClr val="FBE7AF"/>
    <a:srgbClr val="FAE098"/>
    <a:srgbClr val="FFF5D5"/>
    <a:srgbClr val="FFE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0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34" y="62"/>
      </p:cViewPr>
      <p:guideLst>
        <p:guide orient="horz" pos="2614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Neo4j</c:v>
                </c:pt>
                <c:pt idx="1">
                  <c:v>OrientDB</c:v>
                </c:pt>
                <c:pt idx="2">
                  <c:v>Janusgraph</c:v>
                </c:pt>
                <c:pt idx="3">
                  <c:v>Hugegraph</c:v>
                </c:pt>
                <c:pt idx="4">
                  <c:v>Tinkegraph</c:v>
                </c:pt>
                <c:pt idx="5">
                  <c:v>ArcadeDB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0.35</c:v>
                </c:pt>
                <c:pt idx="1">
                  <c:v>0.18</c:v>
                </c:pt>
                <c:pt idx="2">
                  <c:v>0.42</c:v>
                </c:pt>
                <c:pt idx="3">
                  <c:v>0.34</c:v>
                </c:pt>
                <c:pt idx="4">
                  <c:v>0.24</c:v>
                </c:pt>
                <c:pt idx="5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1A-4243-B0F3-970EC584F0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Query engine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Neo4j</c:v>
                </c:pt>
                <c:pt idx="1">
                  <c:v>OrientDB</c:v>
                </c:pt>
                <c:pt idx="2">
                  <c:v>Janusgraph</c:v>
                </c:pt>
                <c:pt idx="3">
                  <c:v>Hugegraph</c:v>
                </c:pt>
                <c:pt idx="4">
                  <c:v>Tinkegraph</c:v>
                </c:pt>
                <c:pt idx="5">
                  <c:v>ArcadeDB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0.38</c:v>
                </c:pt>
                <c:pt idx="1">
                  <c:v>0.32</c:v>
                </c:pt>
                <c:pt idx="2">
                  <c:v>0.61</c:v>
                </c:pt>
                <c:pt idx="3">
                  <c:v>0.56000000000000005</c:v>
                </c:pt>
                <c:pt idx="4">
                  <c:v>0.37</c:v>
                </c:pt>
                <c:pt idx="5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1A-4243-B0F3-970EC584F0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065697504"/>
        <c:axId val="-972657152"/>
      </c:barChart>
      <c:catAx>
        <c:axId val="-106569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972657152"/>
        <c:crosses val="autoZero"/>
        <c:auto val="1"/>
        <c:lblAlgn val="ctr"/>
        <c:lblOffset val="100"/>
        <c:noMultiLvlLbl val="0"/>
      </c:catAx>
      <c:valAx>
        <c:axId val="-97265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106569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12B348A-BE78-48B7-B246-8BCF254B25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09CC88-DC1D-4995-ADD8-22AD93BDD2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2CF73-9E04-4CB8-B0D4-3CEF43716897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23C411-E0E4-4E73-948C-6B91FB5B8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B168C8-10CD-461D-9D1F-4D6F485BA6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04AB7-6B7D-49F8-905B-B7D686891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57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E3EB-0D65-435C-9087-97BA37BFBC23}" type="datetimeFigureOut">
              <a:rPr lang="zh-CN" altLang="en-US" smtClean="0"/>
              <a:t>2022/7/21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C15C7-6650-47BF-ACB5-45A5D0E9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48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607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313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613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429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565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562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81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39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090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374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25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652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34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36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64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31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077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9839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498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1848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772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401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324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64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99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584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567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467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3868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704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7433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751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78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0173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349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6995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1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27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53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121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79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3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2752" y="4571999"/>
            <a:ext cx="10826496" cy="54367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None/>
              <a:defRPr lang="en-US" sz="2933" b="1" i="1" baseline="0" smtClean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Clicdk</a:t>
            </a:r>
            <a:r>
              <a:rPr lang="en-US" dirty="0"/>
              <a:t>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22935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1" y="1"/>
            <a:ext cx="12192001" cy="3013495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" y="531813"/>
            <a:ext cx="1982748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040255" y="531813"/>
            <a:ext cx="370331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630595" y="531813"/>
            <a:ext cx="3561404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801075" y="531813"/>
            <a:ext cx="2772015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113080" y="2660017"/>
            <a:ext cx="448235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321004" y="2660017"/>
            <a:ext cx="2734568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" y="2660017"/>
            <a:ext cx="2263497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652938" y="2660017"/>
            <a:ext cx="253906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14529" y="5606699"/>
            <a:ext cx="11338560" cy="896112"/>
          </a:xfrm>
        </p:spPr>
        <p:txBody>
          <a:bodyPr lIns="0" tIns="0" rIns="0" bIns="0"/>
          <a:lstStyle>
            <a:lvl1pPr algn="l">
              <a:lnSpc>
                <a:spcPct val="100000"/>
              </a:lnSpc>
              <a:defRPr lang="en-US" sz="7200" b="0" i="1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414529" y="4764524"/>
            <a:ext cx="11338560" cy="738664"/>
          </a:xfrm>
          <a:ln/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4800" b="0" i="1" kern="1200" dirty="0">
                <a:solidFill>
                  <a:srgbClr val="2DBCB6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6008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Head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1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524255" y="3063525"/>
            <a:ext cx="6231108" cy="1252728"/>
          </a:xfrm>
        </p:spPr>
        <p:txBody>
          <a:bodyPr wrap="square" lIns="0" tIns="0" rIns="0" bIns="0" anchor="b"/>
          <a:lstStyle>
            <a:lvl1pPr algn="l">
              <a:lnSpc>
                <a:spcPts val="6400"/>
              </a:lnSpc>
              <a:spcBef>
                <a:spcPts val="0"/>
              </a:spcBef>
              <a:defRPr lang="en-US" sz="8000" b="0" i="1" kern="1200" dirty="0">
                <a:solidFill>
                  <a:schemeClr val="accent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8161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524256" y="4461447"/>
            <a:ext cx="6231107" cy="1213794"/>
          </a:xfrm>
          <a:ln/>
        </p:spPr>
        <p:txBody>
          <a:bodyPr lIns="0" tIns="0" rIns="0" bIns="0"/>
          <a:lstStyle>
            <a:lvl1pPr marL="0" indent="0">
              <a:lnSpc>
                <a:spcPts val="4667"/>
              </a:lnSpc>
              <a:spcBef>
                <a:spcPts val="0"/>
              </a:spcBef>
              <a:buFontTx/>
              <a:buNone/>
              <a:defRPr lang="en-US" sz="4800" b="1" i="1" kern="1200" dirty="0">
                <a:solidFill>
                  <a:schemeClr val="accent6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" y="4337268"/>
            <a:ext cx="65560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26007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35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3387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031F17-8B63-4BA9-B39A-1654776705E7}"/>
              </a:ext>
            </a:extLst>
          </p:cNvPr>
          <p:cNvSpPr/>
          <p:nvPr userDrawn="1"/>
        </p:nvSpPr>
        <p:spPr bwMode="gray">
          <a:xfrm>
            <a:off x="367645" y="1969325"/>
            <a:ext cx="490194" cy="707887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箭头: V 形 2">
            <a:extLst>
              <a:ext uri="{FF2B5EF4-FFF2-40B4-BE49-F238E27FC236}">
                <a16:creationId xmlns:a16="http://schemas.microsoft.com/office/drawing/2014/main" id="{56CEFA9C-8600-45C0-99D0-CE7C54182FCE}"/>
              </a:ext>
            </a:extLst>
          </p:cNvPr>
          <p:cNvSpPr/>
          <p:nvPr userDrawn="1"/>
        </p:nvSpPr>
        <p:spPr bwMode="gray">
          <a:xfrm>
            <a:off x="857839" y="1969325"/>
            <a:ext cx="216817" cy="707887"/>
          </a:xfrm>
          <a:prstGeom prst="chevron">
            <a:avLst/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0CE2C16C-A6D2-4FE9-A58A-DCB864D29FCC}"/>
              </a:ext>
            </a:extLst>
          </p:cNvPr>
          <p:cNvSpPr/>
          <p:nvPr userDrawn="1"/>
        </p:nvSpPr>
        <p:spPr bwMode="gray">
          <a:xfrm>
            <a:off x="1003953" y="1969324"/>
            <a:ext cx="216817" cy="707887"/>
          </a:xfrm>
          <a:prstGeom prst="chevron">
            <a:avLst/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9AF93A-BC79-4222-9351-FF34F0EDBDDD}"/>
              </a:ext>
            </a:extLst>
          </p:cNvPr>
          <p:cNvSpPr txBox="1"/>
          <p:nvPr userDrawn="1"/>
        </p:nvSpPr>
        <p:spPr>
          <a:xfrm>
            <a:off x="1348033" y="1969325"/>
            <a:ext cx="1047632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9930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5397" y="1379799"/>
            <a:ext cx="10341205" cy="2585323"/>
          </a:xfrm>
        </p:spPr>
        <p:txBody>
          <a:bodyPr/>
          <a:lstStyle>
            <a:lvl1pPr>
              <a:defRPr>
                <a:latin typeface="+mn-lt"/>
              </a:defRPr>
            </a:lvl1pPr>
            <a:lvl2pPr marL="731502" indent="-365751">
              <a:buFont typeface="Wingdings" panose="05000000000000000000" pitchFamily="2" charset="2"/>
              <a:buChar char="Ø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 dirty="0" err="1"/>
              <a:t>tro</a:t>
            </a:r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FBE67B-B93B-4887-B981-C839AD57AF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0724"/>
            <a:ext cx="11677650" cy="219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090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2" y="1889760"/>
            <a:ext cx="10826496" cy="258532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485D0B-CDDD-4B4F-940C-F900A37B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5690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752" y="1316739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16739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8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83684" y="1889763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90488" y="1889763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3684" y="1280161"/>
            <a:ext cx="5315712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90488" y="1280161"/>
            <a:ext cx="5315712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448243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4667"/>
              </a:lnSpc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82752" y="2072640"/>
            <a:ext cx="10826496" cy="390144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60466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4667"/>
              </a:lnSpc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682752" y="2072640"/>
            <a:ext cx="10826496" cy="390144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单击图标添加图表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04878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821" y="329938"/>
            <a:ext cx="10826496" cy="9170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821" y="1467593"/>
            <a:ext cx="10826496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071705-F7AD-40EB-A605-811B2D30188E}"/>
              </a:ext>
            </a:extLst>
          </p:cNvPr>
          <p:cNvSpPr txBox="1"/>
          <p:nvPr userDrawn="1"/>
        </p:nvSpPr>
        <p:spPr>
          <a:xfrm>
            <a:off x="11719036" y="6547942"/>
            <a:ext cx="441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5C5B0B7-E9A4-4385-B78F-A82A7CC1BE74}" type="slidenum">
              <a:rPr lang="zh-CN" altLang="en-US" sz="1400" b="1" smtClean="0"/>
              <a:t>‹#›</a:t>
            </a:fld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05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71" r:id="rId11"/>
    <p:sldLayoutId id="2147483674" r:id="rId12"/>
  </p:sldLayoutIdLst>
  <p:transition>
    <p:fade/>
  </p:transition>
  <p:hf hdr="0" ftr="0" dt="0"/>
  <p:txStyles>
    <p:titleStyle>
      <a:lvl1pPr algn="ctr" defTabSz="1219170" rtl="0" eaLnBrk="1" latinLnBrk="0" hangingPunct="1">
        <a:lnSpc>
          <a:spcPts val="4667"/>
        </a:lnSpc>
        <a:spcBef>
          <a:spcPct val="0"/>
        </a:spcBef>
        <a:buNone/>
        <a:defRPr lang="en-US" sz="4267" b="1" kern="1200" smtClean="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65751" indent="-365751" algn="l" defTabSz="1219170" rtl="0" eaLnBrk="1" fontAlgn="base" latinLnBrk="0" hangingPunct="1">
        <a:lnSpc>
          <a:spcPct val="100000"/>
        </a:lnSpc>
        <a:spcBef>
          <a:spcPts val="1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p"/>
        <a:defRPr lang="en-US" sz="3200" b="1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31502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p"/>
        <a:defRPr lang="en-US" sz="2933" b="1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097253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en-US" sz="2667" b="1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463003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lang="en-US" sz="2400" b="1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en-US" sz="2133" b="1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0.png"/><Relationship Id="rId7" Type="http://schemas.microsoft.com/office/2007/relationships/hdphoto" Target="../media/hdphoto2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openxmlformats.org/officeDocument/2006/relationships/image" Target="../media/image4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47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48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C15012-CF84-44FB-8976-2E3CC81BD3D1}"/>
              </a:ext>
            </a:extLst>
          </p:cNvPr>
          <p:cNvSpPr txBox="1"/>
          <p:nvPr/>
        </p:nvSpPr>
        <p:spPr>
          <a:xfrm>
            <a:off x="507297" y="1529107"/>
            <a:ext cx="111773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atin typeface="+mj-lt"/>
              </a:rPr>
              <a:t>Finding Bugs in Gremlin-Based Graph Database Systems via Randomized Differential Testing</a:t>
            </a:r>
            <a:endParaRPr lang="zh-CN" altLang="en-US" sz="4400" b="1" dirty="0">
              <a:latin typeface="+mj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B3A524-3813-46D5-AFF5-186E1EB5FC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27943" y="3430563"/>
            <a:ext cx="86880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Yingying Zheng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Wensheng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Dou, 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Yicheng</a:t>
            </a: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Wang, Zheng Qin,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Lei Tang, Yu Gao, Dong Wang, Wei Wang, Jun Wei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5A0A2C-C8CF-456A-A751-80D382FF71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42" y="5656367"/>
            <a:ext cx="2856679" cy="10202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19B3D57-4F46-4CF8-9912-3D1681D245D7}"/>
              </a:ext>
            </a:extLst>
          </p:cNvPr>
          <p:cNvSpPr txBox="1"/>
          <p:nvPr/>
        </p:nvSpPr>
        <p:spPr>
          <a:xfrm>
            <a:off x="3361880" y="4506489"/>
            <a:ext cx="54682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b="1" i="0" u="none" strike="noStrike" cap="none" normalizeH="0" baseline="0" smtClean="0">
                <a:ln>
                  <a:noFill/>
                </a:ln>
                <a:effectLst/>
                <a:latin typeface="+mj-ea"/>
                <a:ea typeface="+mj-ea"/>
              </a:defRPr>
            </a:lvl1pPr>
            <a:lvl2pPr marL="609585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lang="en-US" sz="2933" b="1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lang="en-US" sz="2667" b="1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lang="en-US" sz="2400" b="1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lang="en-US" sz="2133" b="1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800" b="0" dirty="0"/>
              <a:t>Institute of Software, Chinese Academy of Sciences</a:t>
            </a:r>
            <a:endParaRPr lang="zh-CN" altLang="en-US" sz="1800" b="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C48655-27F5-4A52-95A2-10B3F52B0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7591" y="5365678"/>
            <a:ext cx="1448606" cy="14377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A2966AC-1689-4BA5-A837-A6A3D4FC75D0}"/>
              </a:ext>
            </a:extLst>
          </p:cNvPr>
          <p:cNvSpPr txBox="1"/>
          <p:nvPr/>
        </p:nvSpPr>
        <p:spPr>
          <a:xfrm>
            <a:off x="3778661" y="4947491"/>
            <a:ext cx="463466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+mj-ea"/>
                <a:ea typeface="+mj-ea"/>
              </a:defRPr>
            </a:lvl1pPr>
            <a:lvl2pPr marL="609585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933" b="1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sz="2667" b="1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sz="2133" b="1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University of Chinese Academy of Sciences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E238F7-7B78-4E2F-A00E-64D1CC2E7F8F}"/>
              </a:ext>
            </a:extLst>
          </p:cNvPr>
          <p:cNvSpPr txBox="1"/>
          <p:nvPr/>
        </p:nvSpPr>
        <p:spPr>
          <a:xfrm>
            <a:off x="1139748" y="23734"/>
            <a:ext cx="9912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31</a:t>
            </a:r>
            <a:r>
              <a:rPr lang="en-US" altLang="zh-CN" sz="2000" baseline="30000" dirty="0"/>
              <a:t>st</a:t>
            </a:r>
            <a:r>
              <a:rPr lang="en-US" altLang="zh-CN" sz="2000" dirty="0"/>
              <a:t> International Symposium on Software Testing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349558754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Real Logic Bug</a:t>
            </a:r>
            <a:endParaRPr lang="zh-CN" altLang="en-US" dirty="0"/>
          </a:p>
        </p:txBody>
      </p:sp>
      <p:pic>
        <p:nvPicPr>
          <p:cNvPr id="41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192" y="3590558"/>
            <a:ext cx="1227839" cy="122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直接箭头连接符 67"/>
          <p:cNvCxnSpPr/>
          <p:nvPr/>
        </p:nvCxnSpPr>
        <p:spPr bwMode="auto">
          <a:xfrm flipH="1" flipV="1">
            <a:off x="2743949" y="3384314"/>
            <a:ext cx="6634825" cy="802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文本框 14339"/>
          <p:cNvSpPr txBox="1">
            <a:spLocks noChangeArrowheads="1"/>
          </p:cNvSpPr>
          <p:nvPr/>
        </p:nvSpPr>
        <p:spPr bwMode="auto">
          <a:xfrm>
            <a:off x="2887579" y="2748851"/>
            <a:ext cx="66215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/>
              <a:t>How many people are 20 to 35 years old or under 29?</a:t>
            </a:r>
            <a:endParaRPr lang="zh-CN" altLang="en-US" sz="2000" dirty="0"/>
          </a:p>
        </p:txBody>
      </p:sp>
      <p:cxnSp>
        <p:nvCxnSpPr>
          <p:cNvPr id="70" name="直接箭头连接符 69"/>
          <p:cNvCxnSpPr/>
          <p:nvPr/>
        </p:nvCxnSpPr>
        <p:spPr bwMode="auto">
          <a:xfrm>
            <a:off x="2780083" y="4811916"/>
            <a:ext cx="6729046" cy="6481"/>
          </a:xfrm>
          <a:prstGeom prst="straightConnector1">
            <a:avLst/>
          </a:prstGeom>
          <a:ln w="38100">
            <a:prstDash val="dash"/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文本框 305"/>
          <p:cNvSpPr txBox="1">
            <a:spLocks noChangeArrowheads="1"/>
          </p:cNvSpPr>
          <p:nvPr/>
        </p:nvSpPr>
        <p:spPr bwMode="auto">
          <a:xfrm rot="21589788">
            <a:off x="4287169" y="5231725"/>
            <a:ext cx="5221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 dirty="0"/>
              <a:t> {3}                                         {2}</a:t>
            </a:r>
            <a:endParaRPr lang="zh-CN" altLang="en-US" sz="2000" dirty="0"/>
          </a:p>
        </p:txBody>
      </p:sp>
      <p:pic>
        <p:nvPicPr>
          <p:cNvPr id="74" name="图片 143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41">
            <a:off x="8106380" y="5100161"/>
            <a:ext cx="619852" cy="619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图片 1437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914" y="3003627"/>
            <a:ext cx="6667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矩形 14377"/>
          <p:cNvSpPr>
            <a:spLocks noChangeArrowheads="1"/>
          </p:cNvSpPr>
          <p:nvPr/>
        </p:nvSpPr>
        <p:spPr bwMode="auto">
          <a:xfrm>
            <a:off x="2655121" y="3672576"/>
            <a:ext cx="76267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i="1" dirty="0" err="1">
                <a:solidFill>
                  <a:srgbClr val="00B0F0"/>
                </a:solidFill>
              </a:rPr>
              <a:t>g.V</a:t>
            </a:r>
            <a:r>
              <a:rPr lang="en-US" altLang="zh-CN" sz="2000" i="1" dirty="0">
                <a:solidFill>
                  <a:srgbClr val="00B0F0"/>
                </a:solidFill>
              </a:rPr>
              <a:t>().has(‘person’,  ‘age’,  or(between(20, 35), </a:t>
            </a:r>
            <a:r>
              <a:rPr lang="en-US" altLang="zh-CN" sz="2000" i="1" dirty="0" err="1">
                <a:solidFill>
                  <a:srgbClr val="00B0F0"/>
                </a:solidFill>
              </a:rPr>
              <a:t>lt</a:t>
            </a:r>
            <a:r>
              <a:rPr lang="en-US" altLang="zh-CN" sz="2000" i="1" dirty="0">
                <a:solidFill>
                  <a:srgbClr val="00B0F0"/>
                </a:solidFill>
              </a:rPr>
              <a:t>(29))).count() </a:t>
            </a:r>
            <a:endParaRPr lang="zh-CN" altLang="en-US" sz="2000" i="1" dirty="0">
              <a:solidFill>
                <a:srgbClr val="00B0F0"/>
              </a:solidFill>
            </a:endParaRPr>
          </a:p>
        </p:txBody>
      </p:sp>
      <p:sp>
        <p:nvSpPr>
          <p:cNvPr id="16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1001182" cy="461665"/>
          </a:xfrm>
        </p:spPr>
        <p:txBody>
          <a:bodyPr/>
          <a:lstStyle/>
          <a:p>
            <a:r>
              <a:rPr lang="en-US" altLang="zh-CN" sz="2400" dirty="0"/>
              <a:t>HugeGraph forgets to deduplicate overlapping values for or() operation</a:t>
            </a:r>
            <a:endParaRPr lang="en-US" altLang="zh-CN" sz="2133" dirty="0"/>
          </a:p>
        </p:txBody>
      </p:sp>
      <p:pic>
        <p:nvPicPr>
          <p:cNvPr id="18" name="图片 54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72" y="3392336"/>
            <a:ext cx="1581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/>
          <p:cNvSpPr txBox="1"/>
          <p:nvPr/>
        </p:nvSpPr>
        <p:spPr>
          <a:xfrm>
            <a:off x="3711303" y="5743473"/>
            <a:ext cx="181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Actual results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63854" y="5743473"/>
            <a:ext cx="210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Expected results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0F0B477-E40E-484D-9CFA-7C0A4B82DC7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2079" y="5170966"/>
            <a:ext cx="491192" cy="52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179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Bug Detection Tools and Approaches</a:t>
            </a:r>
            <a:endParaRPr lang="zh-CN" altLang="en-US" dirty="0"/>
          </a:p>
        </p:txBody>
      </p:sp>
      <p:sp>
        <p:nvSpPr>
          <p:cNvPr id="41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2944011"/>
          </a:xfrm>
        </p:spPr>
        <p:txBody>
          <a:bodyPr/>
          <a:lstStyle/>
          <a:p>
            <a:r>
              <a:rPr lang="en-US" altLang="zh-CN" sz="2400" dirty="0"/>
              <a:t>Relational database management systems (RDBMSs) </a:t>
            </a:r>
          </a:p>
          <a:p>
            <a:pPr lvl="1"/>
            <a:r>
              <a:rPr lang="en-US" altLang="zh-CN" sz="2133" dirty="0"/>
              <a:t>Differential testing: </a:t>
            </a:r>
            <a:r>
              <a:rPr lang="en-US" altLang="zh-CN" sz="2133" b="0" dirty="0"/>
              <a:t>RAGS</a:t>
            </a:r>
            <a:r>
              <a:rPr lang="en-US" altLang="zh-CN" sz="2133" b="0" baseline="30000" dirty="0"/>
              <a:t>[1]</a:t>
            </a:r>
            <a:r>
              <a:rPr lang="en-US" altLang="zh-CN" sz="2133" b="0" dirty="0"/>
              <a:t>, APOLLO</a:t>
            </a:r>
            <a:r>
              <a:rPr lang="en-US" altLang="zh-CN" sz="2133" b="0" baseline="30000" dirty="0"/>
              <a:t>[2]</a:t>
            </a:r>
          </a:p>
          <a:p>
            <a:pPr lvl="1"/>
            <a:r>
              <a:rPr lang="en-US" altLang="zh-CN" sz="2133" dirty="0"/>
              <a:t>Fuzzing: </a:t>
            </a:r>
            <a:r>
              <a:rPr lang="en-US" altLang="zh-CN" sz="2133" b="0" dirty="0" err="1"/>
              <a:t>SQLSmith</a:t>
            </a:r>
            <a:r>
              <a:rPr lang="en-US" altLang="zh-CN" sz="2133" b="0" baseline="30000" dirty="0"/>
              <a:t>[3]</a:t>
            </a:r>
            <a:r>
              <a:rPr lang="en-US" altLang="zh-CN" sz="2133" b="0" dirty="0"/>
              <a:t>, AFL</a:t>
            </a:r>
            <a:r>
              <a:rPr lang="en-US" altLang="zh-CN" sz="2133" b="0" baseline="30000" dirty="0"/>
              <a:t>[4]</a:t>
            </a:r>
          </a:p>
          <a:p>
            <a:pPr lvl="1"/>
            <a:r>
              <a:rPr lang="en-US" altLang="zh-CN" sz="2133" dirty="0"/>
              <a:t>Metamorphic testing: </a:t>
            </a:r>
            <a:r>
              <a:rPr lang="en-US" altLang="zh-CN" sz="2133" b="0" dirty="0"/>
              <a:t>Non-optimizing reference engine construction</a:t>
            </a:r>
            <a:r>
              <a:rPr lang="en-US" altLang="zh-CN" sz="2133" b="0" baseline="30000" dirty="0"/>
              <a:t>[5]</a:t>
            </a:r>
            <a:r>
              <a:rPr lang="en-US" altLang="zh-CN" sz="2133" b="0" dirty="0"/>
              <a:t>, Query partition</a:t>
            </a:r>
            <a:r>
              <a:rPr lang="en-US" altLang="zh-CN" sz="2133" b="0" baseline="30000" dirty="0"/>
              <a:t>[6]</a:t>
            </a:r>
          </a:p>
          <a:p>
            <a:pPr lvl="1"/>
            <a:r>
              <a:rPr lang="en-US" altLang="zh-CN" sz="2133" dirty="0"/>
              <a:t>Testing oracle: </a:t>
            </a:r>
            <a:r>
              <a:rPr lang="en-US" altLang="zh-CN" sz="2133" b="0" dirty="0"/>
              <a:t>Pivoted query synthesis</a:t>
            </a:r>
            <a:r>
              <a:rPr lang="en-US" altLang="zh-CN" sz="2133" b="0" baseline="30000" dirty="0"/>
              <a:t>[7]</a:t>
            </a:r>
          </a:p>
          <a:p>
            <a:pPr lvl="1"/>
            <a:endParaRPr lang="en-US" altLang="zh-CN" sz="2133" dirty="0"/>
          </a:p>
        </p:txBody>
      </p:sp>
      <p:sp>
        <p:nvSpPr>
          <p:cNvPr id="32" name="Text Box 6">
            <a:extLst>
              <a:ext uri="{FF2B5EF4-FFF2-40B4-BE49-F238E27FC236}">
                <a16:creationId xmlns:a16="http://schemas.microsoft.com/office/drawing/2014/main" id="{CBF1A39D-8C0F-4613-8E6E-55F967990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73005"/>
            <a:ext cx="12192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[1] Donald S. </a:t>
            </a:r>
            <a:r>
              <a:rPr lang="en-US" altLang="zh-CN" sz="12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Slutz</a:t>
            </a: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. Massive Stochastic Testing of SQL. VLDB 1998.</a:t>
            </a:r>
          </a:p>
          <a:p>
            <a:pPr marL="252000" indent="-347663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[2] </a:t>
            </a:r>
            <a:r>
              <a:rPr lang="en-US" altLang="zh-CN" sz="12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Jinho</a:t>
            </a: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Jung, et. al., APOLLO: Automatic Detection and Diagnosis of Performance Regressions in Database Systems. PVLDB 2019.</a:t>
            </a:r>
          </a:p>
          <a:p>
            <a:pPr marL="252000" indent="-347663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[3] </a:t>
            </a:r>
            <a:r>
              <a:rPr lang="en-US" altLang="zh-CN" sz="12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SQLsmith</a:t>
            </a: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. Retrieved August 5, 2021 from https://github.com/anse1/sqlsmith.</a:t>
            </a:r>
          </a:p>
          <a:p>
            <a:pPr marL="252000" indent="-347663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[4] AFL. Retrieved September 13, 2021 from https://github.com/google/AFL.</a:t>
            </a:r>
          </a:p>
          <a:p>
            <a:pPr marL="252000" indent="-347663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[5] </a:t>
            </a:r>
            <a:r>
              <a:rPr lang="en-US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Manuel Rigger and </a:t>
            </a:r>
            <a:r>
              <a:rPr lang="en-US" sz="12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Zhendong</a:t>
            </a:r>
            <a:r>
              <a:rPr lang="en-US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Su. Detecting Optimization Bugs in Database Engines via Non-Optimizing Reference Engine Construction. FSE 2020.</a:t>
            </a:r>
          </a:p>
          <a:p>
            <a:pPr marL="252000" indent="-347663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[6] Manuel Rigger and </a:t>
            </a:r>
            <a:r>
              <a:rPr lang="en-US" altLang="zh-CN" sz="12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Zhendong</a:t>
            </a: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Su. Finding Bugs in Database Systems via Query Partitioning. OOPSLA 2020.</a:t>
            </a:r>
          </a:p>
          <a:p>
            <a:pPr marL="252000" indent="-347663" eaLnBrk="1" hangingPunct="1"/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[7] Manuel Rigger and </a:t>
            </a:r>
            <a:r>
              <a:rPr lang="en-US" altLang="zh-CN" sz="12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Zhendong</a:t>
            </a: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Su. Testing Database Engines via Pivoted Query Synthesis. OSDI 2020.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2342762" y="4188941"/>
            <a:ext cx="7506475" cy="810210"/>
          </a:xfrm>
          <a:prstGeom prst="round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Cannot be directly applied to GDBs!</a:t>
            </a:r>
            <a:endParaRPr lang="zh-CN" altLang="en-US" sz="2800" dirty="0"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2656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Goal: Finding Bugs in Gremlin-Based GDBs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56" y="2750260"/>
            <a:ext cx="1733758" cy="68089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523" y="3230617"/>
            <a:ext cx="1869057" cy="79941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484" y="4898488"/>
            <a:ext cx="2306647" cy="66598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3916" y="3907406"/>
            <a:ext cx="2047875" cy="5715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956" y="2752822"/>
            <a:ext cx="1733758" cy="680894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2127843" y="2428937"/>
            <a:ext cx="7422979" cy="3954969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423" y="4478906"/>
            <a:ext cx="1905000" cy="1905000"/>
          </a:xfrm>
          <a:prstGeom prst="rect">
            <a:avLst/>
          </a:prstGeom>
        </p:spPr>
      </p:pic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830997"/>
          </a:xfrm>
        </p:spPr>
        <p:txBody>
          <a:bodyPr/>
          <a:lstStyle/>
          <a:p>
            <a:r>
              <a:rPr lang="en-US" altLang="zh-CN" sz="2400" dirty="0"/>
              <a:t>We refer GDBs that adopt Gremlin to retrieve graph data as Gremlin-based GDBs 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F0B477-E40E-484D-9CFA-7C0A4B82DC7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3180" y="5084918"/>
            <a:ext cx="577642" cy="61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31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Grand: Randomized Differential Testing in GDBs</a:t>
            </a:r>
            <a:endParaRPr lang="zh-CN" altLang="en-US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49" y="3054115"/>
            <a:ext cx="1359388" cy="533869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189" y="5000829"/>
            <a:ext cx="1950748" cy="563232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669" y="3920200"/>
            <a:ext cx="1626349" cy="695607"/>
          </a:xfrm>
          <a:prstGeom prst="rect">
            <a:avLst/>
          </a:prstGeom>
        </p:spPr>
      </p:pic>
      <p:cxnSp>
        <p:nvCxnSpPr>
          <p:cNvPr id="51" name="直接箭头连接符 61"/>
          <p:cNvCxnSpPr/>
          <p:nvPr/>
        </p:nvCxnSpPr>
        <p:spPr>
          <a:xfrm>
            <a:off x="3446438" y="4248127"/>
            <a:ext cx="11949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62"/>
          <p:cNvCxnSpPr/>
          <p:nvPr/>
        </p:nvCxnSpPr>
        <p:spPr>
          <a:xfrm flipV="1">
            <a:off x="4056038" y="3376498"/>
            <a:ext cx="632460" cy="871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63"/>
          <p:cNvCxnSpPr/>
          <p:nvPr/>
        </p:nvCxnSpPr>
        <p:spPr>
          <a:xfrm>
            <a:off x="4061671" y="4248127"/>
            <a:ext cx="579707" cy="9114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5"/>
          <p:cNvCxnSpPr/>
          <p:nvPr/>
        </p:nvCxnSpPr>
        <p:spPr>
          <a:xfrm>
            <a:off x="6960605" y="3207785"/>
            <a:ext cx="697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流程图: 接点 56"/>
          <p:cNvSpPr/>
          <p:nvPr/>
        </p:nvSpPr>
        <p:spPr>
          <a:xfrm>
            <a:off x="7920725" y="2892054"/>
            <a:ext cx="967482" cy="63146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RS1</a:t>
            </a:r>
            <a:endParaRPr lang="zh-CN" altLang="en-US" sz="2000" b="1" dirty="0"/>
          </a:p>
        </p:txBody>
      </p:sp>
      <p:cxnSp>
        <p:nvCxnSpPr>
          <p:cNvPr id="56" name="直接箭头连接符 57"/>
          <p:cNvCxnSpPr/>
          <p:nvPr/>
        </p:nvCxnSpPr>
        <p:spPr>
          <a:xfrm>
            <a:off x="6960605" y="4200335"/>
            <a:ext cx="697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流程图: 接点 58"/>
          <p:cNvSpPr/>
          <p:nvPr/>
        </p:nvSpPr>
        <p:spPr>
          <a:xfrm>
            <a:off x="7920725" y="3884604"/>
            <a:ext cx="967482" cy="63146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RS2</a:t>
            </a:r>
            <a:endParaRPr lang="zh-CN" altLang="en-US" sz="2000" b="1" dirty="0"/>
          </a:p>
        </p:txBody>
      </p:sp>
      <p:cxnSp>
        <p:nvCxnSpPr>
          <p:cNvPr id="58" name="直接箭头连接符 59"/>
          <p:cNvCxnSpPr/>
          <p:nvPr/>
        </p:nvCxnSpPr>
        <p:spPr>
          <a:xfrm>
            <a:off x="6960605" y="5213914"/>
            <a:ext cx="697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流程图: 接点 60"/>
          <p:cNvSpPr/>
          <p:nvPr/>
        </p:nvSpPr>
        <p:spPr>
          <a:xfrm>
            <a:off x="7920725" y="4898183"/>
            <a:ext cx="967482" cy="631461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RS3</a:t>
            </a:r>
            <a:endParaRPr lang="zh-CN" altLang="en-US" sz="20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740867" y="3578427"/>
            <a:ext cx="2362765" cy="1534687"/>
            <a:chOff x="1111997" y="2468518"/>
            <a:chExt cx="2362765" cy="1534687"/>
          </a:xfrm>
        </p:grpSpPr>
        <p:sp>
          <p:nvSpPr>
            <p:cNvPr id="64" name="流程图: 多文档 51"/>
            <p:cNvSpPr/>
            <p:nvPr/>
          </p:nvSpPr>
          <p:spPr>
            <a:xfrm>
              <a:off x="1111997" y="2468518"/>
              <a:ext cx="2362765" cy="1534687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208637" y="2911459"/>
              <a:ext cx="178290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ea typeface="Times New Roman" panose="02020603050405020304" charset="0"/>
                  <a:cs typeface="Times New Roman" panose="02020603050405020304" charset="0"/>
                </a:rPr>
                <a:t>Gremlin</a:t>
              </a:r>
              <a:r>
                <a:rPr lang="zh-CN" altLang="en-US" sz="2000" b="1" dirty="0">
                  <a:ea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altLang="zh-CN" sz="2000" b="1" dirty="0">
                  <a:ea typeface="Times New Roman" panose="02020603050405020304" charset="0"/>
                  <a:cs typeface="Times New Roman" panose="02020603050405020304" charset="0"/>
                </a:rPr>
                <a:t>Queries</a:t>
              </a:r>
              <a:endParaRPr lang="zh-CN" altLang="en-US" sz="2000" b="1" dirty="0">
                <a:ea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1" name="右大括号 20"/>
          <p:cNvSpPr/>
          <p:nvPr/>
        </p:nvSpPr>
        <p:spPr>
          <a:xfrm>
            <a:off x="9182023" y="3207785"/>
            <a:ext cx="252327" cy="2161115"/>
          </a:xfrm>
          <a:prstGeom prst="rightBrac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37554" y="4021368"/>
            <a:ext cx="2482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RS1 = RS2 = RS3</a:t>
            </a:r>
            <a:endParaRPr lang="zh-CN" altLang="en-US" sz="2000" b="1" dirty="0"/>
          </a:p>
        </p:txBody>
      </p:sp>
      <p:sp>
        <p:nvSpPr>
          <p:cNvPr id="22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830997"/>
          </a:xfrm>
        </p:spPr>
        <p:txBody>
          <a:bodyPr/>
          <a:lstStyle/>
          <a:p>
            <a:r>
              <a:rPr lang="en-US" altLang="zh-CN" sz="2400" dirty="0"/>
              <a:t>Construct semantically equivalent databases for multiple GDBs, and then compare the results of a Gremlin query on these databases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17" y="4484529"/>
            <a:ext cx="441194" cy="441194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 flipV="1">
            <a:off x="10499511" y="4472172"/>
            <a:ext cx="445181" cy="57340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E0F0B477-E40E-484D-9CFA-7C0A4B82DC7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40705" y="4486053"/>
            <a:ext cx="495633" cy="52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3387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Overview of Grand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B69296C-DDDC-4FE2-8580-4AC51A1B226A}"/>
              </a:ext>
            </a:extLst>
          </p:cNvPr>
          <p:cNvSpPr txBox="1"/>
          <p:nvPr/>
        </p:nvSpPr>
        <p:spPr>
          <a:xfrm>
            <a:off x="1923438" y="6006273"/>
            <a:ext cx="1042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 1 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7C44A7D-4FF1-4EAF-98A4-C44CA1D83266}"/>
              </a:ext>
            </a:extLst>
          </p:cNvPr>
          <p:cNvSpPr/>
          <p:nvPr/>
        </p:nvSpPr>
        <p:spPr bwMode="gray">
          <a:xfrm>
            <a:off x="958415" y="4838270"/>
            <a:ext cx="2716529" cy="1068705"/>
          </a:xfrm>
          <a:prstGeom prst="rect">
            <a:avLst/>
          </a:prstGeom>
          <a:solidFill>
            <a:srgbClr val="E5F4D4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Arial" charset="0"/>
              </a:rPr>
              <a:t>Graph Database Generation </a:t>
            </a:r>
            <a:endParaRPr kumimoji="0" lang="en-US" altLang="zh-CN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3E2CC75-5187-4AA6-9697-EA95387F0544}"/>
              </a:ext>
            </a:extLst>
          </p:cNvPr>
          <p:cNvSpPr/>
          <p:nvPr/>
        </p:nvSpPr>
        <p:spPr bwMode="gray">
          <a:xfrm>
            <a:off x="4643303" y="4838270"/>
            <a:ext cx="2716529" cy="1068705"/>
          </a:xfrm>
          <a:prstGeom prst="rect">
            <a:avLst/>
          </a:prstGeom>
          <a:solidFill>
            <a:srgbClr val="E5F4D4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Arial" charset="0"/>
              </a:rPr>
              <a:t>Gremlin Query Generation</a:t>
            </a:r>
            <a:endParaRPr kumimoji="0" lang="en-US" altLang="zh-CN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42AE1CB-C599-4EEE-8537-F0A17A401F37}"/>
              </a:ext>
            </a:extLst>
          </p:cNvPr>
          <p:cNvSpPr/>
          <p:nvPr/>
        </p:nvSpPr>
        <p:spPr bwMode="gray">
          <a:xfrm>
            <a:off x="8236133" y="4838270"/>
            <a:ext cx="2918459" cy="1068705"/>
          </a:xfrm>
          <a:prstGeom prst="rect">
            <a:avLst/>
          </a:prstGeom>
          <a:solidFill>
            <a:srgbClr val="E5F4D4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Arial" charset="0"/>
              </a:rPr>
              <a:t>Differential Testing</a:t>
            </a:r>
            <a:endParaRPr kumimoji="0" lang="en-US" altLang="zh-CN" sz="2000" b="1" i="0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9D2FF73-9802-4AF8-A6AF-A6C9DFA04C32}"/>
              </a:ext>
            </a:extLst>
          </p:cNvPr>
          <p:cNvSpPr txBox="1"/>
          <p:nvPr/>
        </p:nvSpPr>
        <p:spPr>
          <a:xfrm>
            <a:off x="5480073" y="6006273"/>
            <a:ext cx="1042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 2 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21455EA-4670-4063-AF95-97F22F006A6A}"/>
              </a:ext>
            </a:extLst>
          </p:cNvPr>
          <p:cNvSpPr txBox="1"/>
          <p:nvPr/>
        </p:nvSpPr>
        <p:spPr>
          <a:xfrm>
            <a:off x="9173868" y="5993057"/>
            <a:ext cx="1042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 </a:t>
            </a:r>
            <a:r>
              <a:rPr lang="en-US" altLang="zh-CN" b="1" dirty="0">
                <a:latin typeface="Arial" charset="0"/>
              </a:rPr>
              <a:t>3</a:t>
            </a:r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lang="zh-CN" altLang="en-US" dirty="0"/>
          </a:p>
        </p:txBody>
      </p:sp>
      <p:sp>
        <p:nvSpPr>
          <p:cNvPr id="56" name="箭头: 右 11">
            <a:extLst>
              <a:ext uri="{FF2B5EF4-FFF2-40B4-BE49-F238E27FC236}">
                <a16:creationId xmlns:a16="http://schemas.microsoft.com/office/drawing/2014/main" id="{7CFF4BE1-2079-49AC-AFDA-41EE1272DAF0}"/>
              </a:ext>
            </a:extLst>
          </p:cNvPr>
          <p:cNvSpPr/>
          <p:nvPr/>
        </p:nvSpPr>
        <p:spPr bwMode="gray">
          <a:xfrm>
            <a:off x="3885112" y="5144022"/>
            <a:ext cx="525780" cy="457200"/>
          </a:xfrm>
          <a:prstGeom prst="rightArrow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7" name="箭头: 右 12">
            <a:extLst>
              <a:ext uri="{FF2B5EF4-FFF2-40B4-BE49-F238E27FC236}">
                <a16:creationId xmlns:a16="http://schemas.microsoft.com/office/drawing/2014/main" id="{003551D5-3491-4787-94B5-7DF1277B4CA3}"/>
              </a:ext>
            </a:extLst>
          </p:cNvPr>
          <p:cNvSpPr/>
          <p:nvPr/>
        </p:nvSpPr>
        <p:spPr bwMode="gray">
          <a:xfrm>
            <a:off x="7535092" y="5144022"/>
            <a:ext cx="525780" cy="457200"/>
          </a:xfrm>
          <a:prstGeom prst="rightArrow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13999" y="3863380"/>
            <a:ext cx="831130" cy="658545"/>
            <a:chOff x="874155" y="3710980"/>
            <a:chExt cx="831130" cy="658545"/>
          </a:xfrm>
        </p:grpSpPr>
        <p:sp>
          <p:nvSpPr>
            <p:cNvPr id="58" name="流程图: 磁盘 57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/>
                <a:t>GDB</a:t>
              </a:r>
              <a:r>
                <a:rPr lang="en-US" altLang="zh-CN" sz="1400" b="1" baseline="-25000" dirty="0"/>
                <a:t>2</a:t>
              </a:r>
              <a:endParaRPr lang="zh-CN" altLang="en-US" sz="1400" b="1" baseline="-25000" dirty="0"/>
            </a:p>
          </p:txBody>
        </p:sp>
      </p:grpSp>
      <p:sp>
        <p:nvSpPr>
          <p:cNvPr id="77" name="Rectangle 71">
            <a:extLst>
              <a:ext uri="{FF2B5EF4-FFF2-40B4-BE49-F238E27FC236}">
                <a16:creationId xmlns:a16="http://schemas.microsoft.com/office/drawing/2014/main" id="{3489E691-8A0B-4EDE-8A0C-860D5652E815}"/>
              </a:ext>
            </a:extLst>
          </p:cNvPr>
          <p:cNvSpPr/>
          <p:nvPr/>
        </p:nvSpPr>
        <p:spPr bwMode="auto">
          <a:xfrm>
            <a:off x="819363" y="1635524"/>
            <a:ext cx="2975127" cy="4774131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endParaRPr kumimoji="0" lang="en-US" altLang="zh-CN" sz="18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Rectangle 71">
            <a:extLst>
              <a:ext uri="{FF2B5EF4-FFF2-40B4-BE49-F238E27FC236}">
                <a16:creationId xmlns:a16="http://schemas.microsoft.com/office/drawing/2014/main" id="{175996C7-B141-4265-ACD4-09B307AE670E}"/>
              </a:ext>
            </a:extLst>
          </p:cNvPr>
          <p:cNvSpPr/>
          <p:nvPr/>
        </p:nvSpPr>
        <p:spPr bwMode="auto">
          <a:xfrm>
            <a:off x="4547266" y="1635523"/>
            <a:ext cx="2918459" cy="4774131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endParaRPr kumimoji="0" lang="en-US" altLang="zh-CN" sz="18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Rectangle 71">
            <a:extLst>
              <a:ext uri="{FF2B5EF4-FFF2-40B4-BE49-F238E27FC236}">
                <a16:creationId xmlns:a16="http://schemas.microsoft.com/office/drawing/2014/main" id="{5E48C267-15F3-423C-B780-66EA2B75EA7D}"/>
              </a:ext>
            </a:extLst>
          </p:cNvPr>
          <p:cNvSpPr/>
          <p:nvPr/>
        </p:nvSpPr>
        <p:spPr bwMode="auto">
          <a:xfrm>
            <a:off x="8150433" y="1613632"/>
            <a:ext cx="3094781" cy="4774131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endParaRPr kumimoji="0" lang="en-US" altLang="zh-CN" sz="18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1BEA2F4-8914-46B7-9DCF-783DECDC68A8}"/>
              </a:ext>
            </a:extLst>
          </p:cNvPr>
          <p:cNvCxnSpPr>
            <a:cxnSpLocks/>
          </p:cNvCxnSpPr>
          <p:nvPr/>
        </p:nvCxnSpPr>
        <p:spPr>
          <a:xfrm flipV="1">
            <a:off x="3354319" y="2486905"/>
            <a:ext cx="2093264" cy="87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曲线 89">
            <a:extLst>
              <a:ext uri="{FF2B5EF4-FFF2-40B4-BE49-F238E27FC236}">
                <a16:creationId xmlns:a16="http://schemas.microsoft.com/office/drawing/2014/main" id="{AC50AC28-65EB-4866-ABDC-A54BE0B1E861}"/>
              </a:ext>
            </a:extLst>
          </p:cNvPr>
          <p:cNvCxnSpPr>
            <a:stCxn id="129" idx="3"/>
          </p:cNvCxnSpPr>
          <p:nvPr/>
        </p:nvCxnSpPr>
        <p:spPr>
          <a:xfrm>
            <a:off x="6558832" y="2524054"/>
            <a:ext cx="1789609" cy="1544774"/>
          </a:xfrm>
          <a:prstGeom prst="curvedConnector3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914235" y="3863380"/>
            <a:ext cx="831130" cy="658545"/>
            <a:chOff x="874155" y="3710980"/>
            <a:chExt cx="831130" cy="658545"/>
          </a:xfrm>
        </p:grpSpPr>
        <p:sp>
          <p:nvSpPr>
            <p:cNvPr id="112" name="流程图: 磁盘 111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/>
                <a:t>GDB</a:t>
              </a:r>
              <a:r>
                <a:rPr lang="en-US" altLang="zh-CN" sz="1400" b="1" baseline="-25000" dirty="0"/>
                <a:t>1</a:t>
              </a:r>
              <a:endParaRPr lang="zh-CN" altLang="en-US" sz="1400" b="1" baseline="-25000" dirty="0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2871800" y="3863380"/>
            <a:ext cx="831130" cy="658545"/>
            <a:chOff x="874155" y="3710980"/>
            <a:chExt cx="831130" cy="658545"/>
          </a:xfrm>
        </p:grpSpPr>
        <p:sp>
          <p:nvSpPr>
            <p:cNvPr id="115" name="流程图: 磁盘 114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err="1"/>
                <a:t>GDB</a:t>
              </a:r>
              <a:r>
                <a:rPr lang="en-US" altLang="zh-CN" sz="1400" b="1" baseline="-25000" dirty="0" err="1"/>
                <a:t>n</a:t>
              </a:r>
              <a:endParaRPr lang="zh-CN" altLang="en-US" sz="1400" b="1" baseline="-25000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518167" y="4000697"/>
            <a:ext cx="326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zh-CN" altLang="en-US" sz="1400" b="1" dirty="0"/>
          </a:p>
        </p:txBody>
      </p:sp>
      <p:pic>
        <p:nvPicPr>
          <p:cNvPr id="117" name="图片 5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51" y="2008728"/>
            <a:ext cx="2013589" cy="120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曲线连接符 17"/>
          <p:cNvCxnSpPr>
            <a:stCxn id="117" idx="2"/>
            <a:endCxn id="112" idx="1"/>
          </p:cNvCxnSpPr>
          <p:nvPr/>
        </p:nvCxnSpPr>
        <p:spPr>
          <a:xfrm rot="5400000">
            <a:off x="1469090" y="3076623"/>
            <a:ext cx="647469" cy="926045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17" idx="2"/>
            <a:endCxn id="115" idx="1"/>
          </p:cNvCxnSpPr>
          <p:nvPr/>
        </p:nvCxnSpPr>
        <p:spPr>
          <a:xfrm rot="16200000" flipH="1">
            <a:off x="2447872" y="3023885"/>
            <a:ext cx="647469" cy="1031520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17" idx="2"/>
            <a:endCxn id="58" idx="1"/>
          </p:cNvCxnSpPr>
          <p:nvPr/>
        </p:nvCxnSpPr>
        <p:spPr>
          <a:xfrm rot="5400000">
            <a:off x="1868972" y="3476505"/>
            <a:ext cx="647469" cy="126281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81CCB739-DB25-4573-AD40-38DB2DD3945D}"/>
              </a:ext>
            </a:extLst>
          </p:cNvPr>
          <p:cNvGrpSpPr/>
          <p:nvPr/>
        </p:nvGrpSpPr>
        <p:grpSpPr>
          <a:xfrm>
            <a:off x="5473670" y="1755355"/>
            <a:ext cx="1085162" cy="1537398"/>
            <a:chOff x="6335608" y="2135308"/>
            <a:chExt cx="1085162" cy="1537398"/>
          </a:xfrm>
        </p:grpSpPr>
        <p:pic>
          <p:nvPicPr>
            <p:cNvPr id="129" name="Picture 8" descr="Text, white, page, files, pages icon - Free download">
              <a:extLst>
                <a:ext uri="{FF2B5EF4-FFF2-40B4-BE49-F238E27FC236}">
                  <a16:creationId xmlns:a16="http://schemas.microsoft.com/office/drawing/2014/main" id="{D920FDF7-B8DF-42BD-85E5-284AA26D7E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85" r="13830"/>
            <a:stretch/>
          </p:blipFill>
          <p:spPr bwMode="auto">
            <a:xfrm>
              <a:off x="6335608" y="2135308"/>
              <a:ext cx="1085162" cy="153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F0C6F85-ED8A-40E5-A34C-B230E77590E9}"/>
                </a:ext>
              </a:extLst>
            </p:cNvPr>
            <p:cNvSpPr txBox="1"/>
            <p:nvPr/>
          </p:nvSpPr>
          <p:spPr>
            <a:xfrm>
              <a:off x="6404288" y="2673247"/>
              <a:ext cx="72952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g.V()</a:t>
              </a:r>
            </a:p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9146199" y="3863380"/>
            <a:ext cx="831130" cy="658545"/>
            <a:chOff x="874155" y="3710980"/>
            <a:chExt cx="831130" cy="658545"/>
          </a:xfrm>
        </p:grpSpPr>
        <p:sp>
          <p:nvSpPr>
            <p:cNvPr id="134" name="流程图: 磁盘 133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/>
                <a:t>GDB</a:t>
              </a:r>
              <a:r>
                <a:rPr lang="en-US" altLang="zh-CN" sz="1400" b="1" baseline="-25000" dirty="0"/>
                <a:t>2</a:t>
              </a:r>
              <a:endParaRPr lang="zh-CN" altLang="en-US" sz="1400" b="1" baseline="-25000" dirty="0"/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8346435" y="3863380"/>
            <a:ext cx="831130" cy="658545"/>
            <a:chOff x="874155" y="3710980"/>
            <a:chExt cx="831130" cy="658545"/>
          </a:xfrm>
        </p:grpSpPr>
        <p:sp>
          <p:nvSpPr>
            <p:cNvPr id="137" name="流程图: 磁盘 136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/>
                <a:t>GDB</a:t>
              </a:r>
              <a:r>
                <a:rPr lang="en-US" altLang="zh-CN" sz="1400" b="1" baseline="-25000" dirty="0"/>
                <a:t>1</a:t>
              </a:r>
              <a:endParaRPr lang="zh-CN" altLang="en-US" sz="1400" b="1" baseline="-25000" dirty="0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10304000" y="3863380"/>
            <a:ext cx="831130" cy="658545"/>
            <a:chOff x="874155" y="3710980"/>
            <a:chExt cx="831130" cy="658545"/>
          </a:xfrm>
        </p:grpSpPr>
        <p:sp>
          <p:nvSpPr>
            <p:cNvPr id="140" name="流程图: 磁盘 139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err="1"/>
                <a:t>GDB</a:t>
              </a:r>
              <a:r>
                <a:rPr lang="en-US" altLang="zh-CN" sz="1400" b="1" baseline="-25000" dirty="0" err="1"/>
                <a:t>n</a:t>
              </a:r>
              <a:endParaRPr lang="zh-CN" altLang="en-US" sz="1400" b="1" baseline="-25000" dirty="0"/>
            </a:p>
          </p:txBody>
        </p:sp>
      </p:grpSp>
      <p:sp>
        <p:nvSpPr>
          <p:cNvPr id="142" name="文本框 141"/>
          <p:cNvSpPr txBox="1"/>
          <p:nvPr/>
        </p:nvSpPr>
        <p:spPr>
          <a:xfrm>
            <a:off x="9950367" y="4000697"/>
            <a:ext cx="326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zh-CN" altLang="en-US" sz="1400" b="1" dirty="0"/>
          </a:p>
        </p:txBody>
      </p:sp>
      <p:sp>
        <p:nvSpPr>
          <p:cNvPr id="146" name="矩形: 圆角 104">
            <a:extLst>
              <a:ext uri="{FF2B5EF4-FFF2-40B4-BE49-F238E27FC236}">
                <a16:creationId xmlns:a16="http://schemas.microsoft.com/office/drawing/2014/main" id="{B9700729-6D41-47E6-9160-115CF15E5E06}"/>
              </a:ext>
            </a:extLst>
          </p:cNvPr>
          <p:cNvSpPr/>
          <p:nvPr/>
        </p:nvSpPr>
        <p:spPr bwMode="gray">
          <a:xfrm>
            <a:off x="10113702" y="2997502"/>
            <a:ext cx="887967" cy="336082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algn="ctr"/>
            <a:r>
              <a:rPr lang="en-US" altLang="zh-CN" sz="1400" b="1" dirty="0"/>
              <a:t>checker</a:t>
            </a:r>
            <a:endParaRPr lang="zh-CN" altLang="en-US" sz="1400" b="1" dirty="0"/>
          </a:p>
        </p:txBody>
      </p:sp>
      <p:pic>
        <p:nvPicPr>
          <p:cNvPr id="148" name="图片 1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69" y="3624036"/>
            <a:ext cx="776390" cy="776390"/>
          </a:xfrm>
          <a:prstGeom prst="rect">
            <a:avLst/>
          </a:prstGeom>
        </p:spPr>
      </p:pic>
      <p:sp>
        <p:nvSpPr>
          <p:cNvPr id="149" name="文本框 148">
            <a:extLst>
              <a:ext uri="{FF2B5EF4-FFF2-40B4-BE49-F238E27FC236}">
                <a16:creationId xmlns:a16="http://schemas.microsoft.com/office/drawing/2014/main" id="{D449DDAB-D32E-401B-8F77-91274977B219}"/>
              </a:ext>
            </a:extLst>
          </p:cNvPr>
          <p:cNvSpPr txBox="1"/>
          <p:nvPr/>
        </p:nvSpPr>
        <p:spPr>
          <a:xfrm>
            <a:off x="5554999" y="4338079"/>
            <a:ext cx="790581" cy="576293"/>
          </a:xfrm>
          <a:prstGeom prst="rect">
            <a:avLst/>
          </a:prstGeom>
          <a:noFill/>
        </p:spPr>
        <p:txBody>
          <a:bodyPr wrap="square" lIns="10800" tIns="72000" rIns="10800" bIns="72000">
            <a:spAutoFit/>
          </a:bodyPr>
          <a:lstStyle/>
          <a:p>
            <a:pPr algn="ctr"/>
            <a:r>
              <a:rPr lang="en-US" altLang="zh-CN" sz="1400" dirty="0"/>
              <a:t>Traversal model</a:t>
            </a:r>
            <a:endParaRPr lang="zh-CN" altLang="en-US" sz="1400" dirty="0"/>
          </a:p>
        </p:txBody>
      </p:sp>
      <p:pic>
        <p:nvPicPr>
          <p:cNvPr id="152" name="图片 1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008" y="2842980"/>
            <a:ext cx="761353" cy="645214"/>
          </a:xfrm>
          <a:prstGeom prst="rect">
            <a:avLst/>
          </a:prstGeom>
        </p:spPr>
      </p:pic>
      <p:cxnSp>
        <p:nvCxnSpPr>
          <p:cNvPr id="154" name="曲线连接符 153"/>
          <p:cNvCxnSpPr>
            <a:stCxn id="137" idx="1"/>
            <a:endCxn id="152" idx="2"/>
          </p:cNvCxnSpPr>
          <p:nvPr/>
        </p:nvCxnSpPr>
        <p:spPr>
          <a:xfrm rot="5400000" flipH="1" flipV="1">
            <a:off x="8850750" y="3399445"/>
            <a:ext cx="375186" cy="552684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曲线连接符 155"/>
          <p:cNvCxnSpPr>
            <a:stCxn id="140" idx="1"/>
            <a:endCxn id="152" idx="2"/>
          </p:cNvCxnSpPr>
          <p:nvPr/>
        </p:nvCxnSpPr>
        <p:spPr>
          <a:xfrm rot="16200000" flipV="1">
            <a:off x="9829533" y="2973346"/>
            <a:ext cx="375186" cy="1404881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曲线连接符 157"/>
          <p:cNvCxnSpPr>
            <a:stCxn id="134" idx="1"/>
            <a:endCxn id="152" idx="2"/>
          </p:cNvCxnSpPr>
          <p:nvPr/>
        </p:nvCxnSpPr>
        <p:spPr>
          <a:xfrm rot="16200000" flipV="1">
            <a:off x="9250632" y="3552247"/>
            <a:ext cx="375186" cy="247080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2" idx="3"/>
            <a:endCxn id="146" idx="1"/>
          </p:cNvCxnSpPr>
          <p:nvPr/>
        </p:nvCxnSpPr>
        <p:spPr>
          <a:xfrm flipV="1">
            <a:off x="9695361" y="3165543"/>
            <a:ext cx="418341" cy="4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449DDAB-D32E-401B-8F77-91274977B219}"/>
              </a:ext>
            </a:extLst>
          </p:cNvPr>
          <p:cNvSpPr txBox="1"/>
          <p:nvPr/>
        </p:nvSpPr>
        <p:spPr>
          <a:xfrm>
            <a:off x="8159907" y="2902366"/>
            <a:ext cx="820880" cy="576293"/>
          </a:xfrm>
          <a:prstGeom prst="rect">
            <a:avLst/>
          </a:prstGeom>
          <a:noFill/>
        </p:spPr>
        <p:txBody>
          <a:bodyPr wrap="square" lIns="10800" tIns="72000" rIns="10800" bIns="72000">
            <a:spAutoFit/>
          </a:bodyPr>
          <a:lstStyle/>
          <a:p>
            <a:pPr algn="ctr"/>
            <a:r>
              <a:rPr lang="en-US" altLang="zh-CN" sz="1400" dirty="0"/>
              <a:t>Mapping table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0C787605-3A15-45F9-BE42-5AC248A90130}"/>
              </a:ext>
            </a:extLst>
          </p:cNvPr>
          <p:cNvSpPr txBox="1"/>
          <p:nvPr/>
        </p:nvSpPr>
        <p:spPr>
          <a:xfrm>
            <a:off x="9904531" y="1662115"/>
            <a:ext cx="127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/>
              <a:t>discrepancies</a:t>
            </a:r>
            <a:endParaRPr lang="zh-CN" altLang="en-US" sz="1400" dirty="0"/>
          </a:p>
        </p:txBody>
      </p:sp>
      <p:pic>
        <p:nvPicPr>
          <p:cNvPr id="175" name="图片 174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006" y="2034550"/>
            <a:ext cx="588057" cy="588057"/>
          </a:xfrm>
          <a:prstGeom prst="rect">
            <a:avLst/>
          </a:prstGeom>
        </p:spPr>
      </p:pic>
      <p:cxnSp>
        <p:nvCxnSpPr>
          <p:cNvPr id="177" name="直接箭头连接符 176"/>
          <p:cNvCxnSpPr>
            <a:stCxn id="146" idx="0"/>
          </p:cNvCxnSpPr>
          <p:nvPr/>
        </p:nvCxnSpPr>
        <p:spPr>
          <a:xfrm flipH="1" flipV="1">
            <a:off x="10557685" y="2626169"/>
            <a:ext cx="1" cy="371333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H="1" flipV="1">
            <a:off x="6000103" y="3193817"/>
            <a:ext cx="1" cy="371333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4E298A2E-3687-49E8-A80F-4A0AC32B65F4}"/>
              </a:ext>
            </a:extLst>
          </p:cNvPr>
          <p:cNvGrpSpPr/>
          <p:nvPr/>
        </p:nvGrpSpPr>
        <p:grpSpPr>
          <a:xfrm>
            <a:off x="8732357" y="2034550"/>
            <a:ext cx="474812" cy="474812"/>
            <a:chOff x="10891834" y="1723641"/>
            <a:chExt cx="474812" cy="474812"/>
          </a:xfrm>
        </p:grpSpPr>
        <p:pic>
          <p:nvPicPr>
            <p:cNvPr id="186" name="图片 185">
              <a:extLst>
                <a:ext uri="{FF2B5EF4-FFF2-40B4-BE49-F238E27FC236}">
                  <a16:creationId xmlns:a16="http://schemas.microsoft.com/office/drawing/2014/main" id="{95A094E7-3022-4F35-AEF1-F69FA9F9B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1834" y="1723641"/>
              <a:ext cx="474812" cy="474812"/>
            </a:xfrm>
            <a:prstGeom prst="rect">
              <a:avLst/>
            </a:prstGeom>
          </p:spPr>
        </p:pic>
        <p:pic>
          <p:nvPicPr>
            <p:cNvPr id="187" name="图片 186">
              <a:extLst>
                <a:ext uri="{FF2B5EF4-FFF2-40B4-BE49-F238E27FC236}">
                  <a16:creationId xmlns:a16="http://schemas.microsoft.com/office/drawing/2014/main" id="{E0F0B477-E40E-484D-9CFA-7C0A4B82D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960566" y="1843377"/>
              <a:ext cx="308721" cy="327183"/>
            </a:xfrm>
            <a:prstGeom prst="rect">
              <a:avLst/>
            </a:prstGeom>
          </p:spPr>
        </p:pic>
      </p:grpSp>
      <p:cxnSp>
        <p:nvCxnSpPr>
          <p:cNvPr id="189" name="直接箭头连接符 188"/>
          <p:cNvCxnSpPr>
            <a:stCxn id="175" idx="1"/>
          </p:cNvCxnSpPr>
          <p:nvPr/>
        </p:nvCxnSpPr>
        <p:spPr>
          <a:xfrm flipH="1" flipV="1">
            <a:off x="9296730" y="2328578"/>
            <a:ext cx="964276" cy="1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0C787605-3A15-45F9-BE42-5AC248A90130}"/>
              </a:ext>
            </a:extLst>
          </p:cNvPr>
          <p:cNvSpPr txBox="1"/>
          <p:nvPr/>
        </p:nvSpPr>
        <p:spPr>
          <a:xfrm>
            <a:off x="9140620" y="2023346"/>
            <a:ext cx="127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/>
              <a:t>analysis</a:t>
            </a:r>
            <a:endParaRPr lang="zh-CN" altLang="en-US" sz="14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0C787605-3A15-45F9-BE42-5AC248A90130}"/>
              </a:ext>
            </a:extLst>
          </p:cNvPr>
          <p:cNvSpPr txBox="1"/>
          <p:nvPr/>
        </p:nvSpPr>
        <p:spPr>
          <a:xfrm>
            <a:off x="8236133" y="1636080"/>
            <a:ext cx="127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/>
              <a:t>bug reports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896443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Step 1: Graph Database Generation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B69296C-DDDC-4FE2-8580-4AC51A1B226A}"/>
              </a:ext>
            </a:extLst>
          </p:cNvPr>
          <p:cNvSpPr txBox="1"/>
          <p:nvPr/>
        </p:nvSpPr>
        <p:spPr>
          <a:xfrm>
            <a:off x="1923438" y="6006273"/>
            <a:ext cx="1042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 1 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7C44A7D-4FF1-4EAF-98A4-C44CA1D83266}"/>
              </a:ext>
            </a:extLst>
          </p:cNvPr>
          <p:cNvSpPr/>
          <p:nvPr/>
        </p:nvSpPr>
        <p:spPr bwMode="gray">
          <a:xfrm>
            <a:off x="958415" y="4838270"/>
            <a:ext cx="2716529" cy="1068705"/>
          </a:xfrm>
          <a:prstGeom prst="rect">
            <a:avLst/>
          </a:prstGeom>
          <a:solidFill>
            <a:srgbClr val="E5F4D4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Arial" charset="0"/>
              </a:rPr>
              <a:t>Graph Database Generation </a:t>
            </a:r>
            <a:endParaRPr kumimoji="0" lang="en-US" altLang="zh-CN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3E2CC75-5187-4AA6-9697-EA95387F0544}"/>
              </a:ext>
            </a:extLst>
          </p:cNvPr>
          <p:cNvSpPr/>
          <p:nvPr/>
        </p:nvSpPr>
        <p:spPr bwMode="gray">
          <a:xfrm>
            <a:off x="4643303" y="4838270"/>
            <a:ext cx="2716529" cy="1068705"/>
          </a:xfrm>
          <a:prstGeom prst="rect">
            <a:avLst/>
          </a:prstGeom>
          <a:solidFill>
            <a:srgbClr val="E5F4D4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Arial" charset="0"/>
              </a:rPr>
              <a:t>Gremlin Query Generation</a:t>
            </a:r>
            <a:endParaRPr kumimoji="0" lang="en-US" altLang="zh-CN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42AE1CB-C599-4EEE-8537-F0A17A401F37}"/>
              </a:ext>
            </a:extLst>
          </p:cNvPr>
          <p:cNvSpPr/>
          <p:nvPr/>
        </p:nvSpPr>
        <p:spPr bwMode="gray">
          <a:xfrm>
            <a:off x="8236133" y="4838270"/>
            <a:ext cx="2918459" cy="1068705"/>
          </a:xfrm>
          <a:prstGeom prst="rect">
            <a:avLst/>
          </a:prstGeom>
          <a:solidFill>
            <a:srgbClr val="E5F4D4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Arial" charset="0"/>
              </a:rPr>
              <a:t>Differential Testing</a:t>
            </a:r>
            <a:endParaRPr kumimoji="0" lang="en-US" altLang="zh-CN" sz="2000" b="1" i="0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9D2FF73-9802-4AF8-A6AF-A6C9DFA04C32}"/>
              </a:ext>
            </a:extLst>
          </p:cNvPr>
          <p:cNvSpPr txBox="1"/>
          <p:nvPr/>
        </p:nvSpPr>
        <p:spPr>
          <a:xfrm>
            <a:off x="5480073" y="6006273"/>
            <a:ext cx="1042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 2 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21455EA-4670-4063-AF95-97F22F006A6A}"/>
              </a:ext>
            </a:extLst>
          </p:cNvPr>
          <p:cNvSpPr txBox="1"/>
          <p:nvPr/>
        </p:nvSpPr>
        <p:spPr>
          <a:xfrm>
            <a:off x="9173868" y="5993057"/>
            <a:ext cx="1042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 </a:t>
            </a:r>
            <a:r>
              <a:rPr lang="en-US" altLang="zh-CN" b="1" dirty="0">
                <a:latin typeface="Arial" charset="0"/>
              </a:rPr>
              <a:t>3</a:t>
            </a:r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lang="zh-CN" altLang="en-US" dirty="0"/>
          </a:p>
        </p:txBody>
      </p:sp>
      <p:sp>
        <p:nvSpPr>
          <p:cNvPr id="56" name="箭头: 右 11">
            <a:extLst>
              <a:ext uri="{FF2B5EF4-FFF2-40B4-BE49-F238E27FC236}">
                <a16:creationId xmlns:a16="http://schemas.microsoft.com/office/drawing/2014/main" id="{7CFF4BE1-2079-49AC-AFDA-41EE1272DAF0}"/>
              </a:ext>
            </a:extLst>
          </p:cNvPr>
          <p:cNvSpPr/>
          <p:nvPr/>
        </p:nvSpPr>
        <p:spPr bwMode="gray">
          <a:xfrm>
            <a:off x="3885112" y="5144022"/>
            <a:ext cx="525780" cy="457200"/>
          </a:xfrm>
          <a:prstGeom prst="rightArrow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7" name="箭头: 右 12">
            <a:extLst>
              <a:ext uri="{FF2B5EF4-FFF2-40B4-BE49-F238E27FC236}">
                <a16:creationId xmlns:a16="http://schemas.microsoft.com/office/drawing/2014/main" id="{003551D5-3491-4787-94B5-7DF1277B4CA3}"/>
              </a:ext>
            </a:extLst>
          </p:cNvPr>
          <p:cNvSpPr/>
          <p:nvPr/>
        </p:nvSpPr>
        <p:spPr bwMode="gray">
          <a:xfrm>
            <a:off x="7535092" y="5144022"/>
            <a:ext cx="525780" cy="457200"/>
          </a:xfrm>
          <a:prstGeom prst="rightArrow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13999" y="3863380"/>
            <a:ext cx="831130" cy="658545"/>
            <a:chOff x="874155" y="3710980"/>
            <a:chExt cx="831130" cy="658545"/>
          </a:xfrm>
        </p:grpSpPr>
        <p:sp>
          <p:nvSpPr>
            <p:cNvPr id="58" name="流程图: 磁盘 57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/>
                <a:t>GDB</a:t>
              </a:r>
              <a:r>
                <a:rPr lang="en-US" altLang="zh-CN" sz="1400" b="1" baseline="-25000" dirty="0"/>
                <a:t>2</a:t>
              </a:r>
              <a:endParaRPr lang="zh-CN" altLang="en-US" sz="1400" b="1" baseline="-25000" dirty="0"/>
            </a:p>
          </p:txBody>
        </p:sp>
      </p:grpSp>
      <p:sp>
        <p:nvSpPr>
          <p:cNvPr id="77" name="Rectangle 71">
            <a:extLst>
              <a:ext uri="{FF2B5EF4-FFF2-40B4-BE49-F238E27FC236}">
                <a16:creationId xmlns:a16="http://schemas.microsoft.com/office/drawing/2014/main" id="{3489E691-8A0B-4EDE-8A0C-860D5652E815}"/>
              </a:ext>
            </a:extLst>
          </p:cNvPr>
          <p:cNvSpPr/>
          <p:nvPr/>
        </p:nvSpPr>
        <p:spPr bwMode="auto">
          <a:xfrm>
            <a:off x="819363" y="1635524"/>
            <a:ext cx="2975127" cy="4774131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endParaRPr kumimoji="0" lang="en-US" altLang="zh-CN" sz="18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Rectangle 71">
            <a:extLst>
              <a:ext uri="{FF2B5EF4-FFF2-40B4-BE49-F238E27FC236}">
                <a16:creationId xmlns:a16="http://schemas.microsoft.com/office/drawing/2014/main" id="{175996C7-B141-4265-ACD4-09B307AE670E}"/>
              </a:ext>
            </a:extLst>
          </p:cNvPr>
          <p:cNvSpPr/>
          <p:nvPr/>
        </p:nvSpPr>
        <p:spPr bwMode="auto">
          <a:xfrm>
            <a:off x="4547266" y="1635523"/>
            <a:ext cx="2918459" cy="4774131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endParaRPr kumimoji="0" lang="en-US" altLang="zh-CN" sz="18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Rectangle 71">
            <a:extLst>
              <a:ext uri="{FF2B5EF4-FFF2-40B4-BE49-F238E27FC236}">
                <a16:creationId xmlns:a16="http://schemas.microsoft.com/office/drawing/2014/main" id="{5E48C267-15F3-423C-B780-66EA2B75EA7D}"/>
              </a:ext>
            </a:extLst>
          </p:cNvPr>
          <p:cNvSpPr/>
          <p:nvPr/>
        </p:nvSpPr>
        <p:spPr bwMode="auto">
          <a:xfrm>
            <a:off x="8150433" y="1613632"/>
            <a:ext cx="3094781" cy="4774131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endParaRPr kumimoji="0" lang="en-US" altLang="zh-CN" sz="18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1BEA2F4-8914-46B7-9DCF-783DECDC68A8}"/>
              </a:ext>
            </a:extLst>
          </p:cNvPr>
          <p:cNvCxnSpPr>
            <a:cxnSpLocks/>
          </p:cNvCxnSpPr>
          <p:nvPr/>
        </p:nvCxnSpPr>
        <p:spPr>
          <a:xfrm flipV="1">
            <a:off x="3354319" y="2486905"/>
            <a:ext cx="2093264" cy="87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曲线 89">
            <a:extLst>
              <a:ext uri="{FF2B5EF4-FFF2-40B4-BE49-F238E27FC236}">
                <a16:creationId xmlns:a16="http://schemas.microsoft.com/office/drawing/2014/main" id="{AC50AC28-65EB-4866-ABDC-A54BE0B1E861}"/>
              </a:ext>
            </a:extLst>
          </p:cNvPr>
          <p:cNvCxnSpPr>
            <a:stCxn id="129" idx="3"/>
          </p:cNvCxnSpPr>
          <p:nvPr/>
        </p:nvCxnSpPr>
        <p:spPr>
          <a:xfrm>
            <a:off x="6558832" y="2524054"/>
            <a:ext cx="1789609" cy="1544774"/>
          </a:xfrm>
          <a:prstGeom prst="curvedConnector3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914235" y="3863380"/>
            <a:ext cx="831130" cy="658545"/>
            <a:chOff x="874155" y="3710980"/>
            <a:chExt cx="831130" cy="658545"/>
          </a:xfrm>
        </p:grpSpPr>
        <p:sp>
          <p:nvSpPr>
            <p:cNvPr id="112" name="流程图: 磁盘 111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/>
                <a:t>GDB</a:t>
              </a:r>
              <a:r>
                <a:rPr lang="en-US" altLang="zh-CN" sz="1400" b="1" baseline="-25000" dirty="0"/>
                <a:t>1</a:t>
              </a:r>
              <a:endParaRPr lang="zh-CN" altLang="en-US" sz="1400" b="1" baseline="-25000" dirty="0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2871800" y="3863380"/>
            <a:ext cx="831130" cy="658545"/>
            <a:chOff x="874155" y="3710980"/>
            <a:chExt cx="831130" cy="658545"/>
          </a:xfrm>
        </p:grpSpPr>
        <p:sp>
          <p:nvSpPr>
            <p:cNvPr id="115" name="流程图: 磁盘 114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err="1"/>
                <a:t>GDB</a:t>
              </a:r>
              <a:r>
                <a:rPr lang="en-US" altLang="zh-CN" sz="1400" b="1" baseline="-25000" dirty="0" err="1"/>
                <a:t>n</a:t>
              </a:r>
              <a:endParaRPr lang="zh-CN" altLang="en-US" sz="1400" b="1" baseline="-25000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518167" y="4000697"/>
            <a:ext cx="326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zh-CN" altLang="en-US" sz="1400" b="1" dirty="0"/>
          </a:p>
        </p:txBody>
      </p:sp>
      <p:pic>
        <p:nvPicPr>
          <p:cNvPr id="117" name="图片 5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51" y="2008728"/>
            <a:ext cx="2013589" cy="120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曲线连接符 17"/>
          <p:cNvCxnSpPr>
            <a:stCxn id="117" idx="2"/>
            <a:endCxn id="112" idx="1"/>
          </p:cNvCxnSpPr>
          <p:nvPr/>
        </p:nvCxnSpPr>
        <p:spPr>
          <a:xfrm rot="5400000">
            <a:off x="1469090" y="3076623"/>
            <a:ext cx="647469" cy="926045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17" idx="2"/>
            <a:endCxn id="115" idx="1"/>
          </p:cNvCxnSpPr>
          <p:nvPr/>
        </p:nvCxnSpPr>
        <p:spPr>
          <a:xfrm rot="16200000" flipH="1">
            <a:off x="2447872" y="3023885"/>
            <a:ext cx="647469" cy="1031520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17" idx="2"/>
            <a:endCxn id="58" idx="1"/>
          </p:cNvCxnSpPr>
          <p:nvPr/>
        </p:nvCxnSpPr>
        <p:spPr>
          <a:xfrm rot="5400000">
            <a:off x="1868972" y="3476505"/>
            <a:ext cx="647469" cy="126281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81CCB739-DB25-4573-AD40-38DB2DD3945D}"/>
              </a:ext>
            </a:extLst>
          </p:cNvPr>
          <p:cNvGrpSpPr/>
          <p:nvPr/>
        </p:nvGrpSpPr>
        <p:grpSpPr>
          <a:xfrm>
            <a:off x="5473670" y="1755355"/>
            <a:ext cx="1085162" cy="1537398"/>
            <a:chOff x="6335608" y="2135308"/>
            <a:chExt cx="1085162" cy="1537398"/>
          </a:xfrm>
        </p:grpSpPr>
        <p:pic>
          <p:nvPicPr>
            <p:cNvPr id="129" name="Picture 8" descr="Text, white, page, files, pages icon - Free download">
              <a:extLst>
                <a:ext uri="{FF2B5EF4-FFF2-40B4-BE49-F238E27FC236}">
                  <a16:creationId xmlns:a16="http://schemas.microsoft.com/office/drawing/2014/main" id="{D920FDF7-B8DF-42BD-85E5-284AA26D7E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85" r="13830"/>
            <a:stretch/>
          </p:blipFill>
          <p:spPr bwMode="auto">
            <a:xfrm>
              <a:off x="6335608" y="2135308"/>
              <a:ext cx="1085162" cy="153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F0C6F85-ED8A-40E5-A34C-B230E77590E9}"/>
                </a:ext>
              </a:extLst>
            </p:cNvPr>
            <p:cNvSpPr txBox="1"/>
            <p:nvPr/>
          </p:nvSpPr>
          <p:spPr>
            <a:xfrm>
              <a:off x="6404288" y="2673247"/>
              <a:ext cx="72952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g.V()</a:t>
              </a:r>
            </a:p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9146199" y="3863380"/>
            <a:ext cx="831130" cy="658545"/>
            <a:chOff x="874155" y="3710980"/>
            <a:chExt cx="831130" cy="658545"/>
          </a:xfrm>
        </p:grpSpPr>
        <p:sp>
          <p:nvSpPr>
            <p:cNvPr id="134" name="流程图: 磁盘 133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/>
                <a:t>GDB</a:t>
              </a:r>
              <a:r>
                <a:rPr lang="en-US" altLang="zh-CN" sz="1400" b="1" baseline="-25000" dirty="0"/>
                <a:t>2</a:t>
              </a:r>
              <a:endParaRPr lang="zh-CN" altLang="en-US" sz="1400" b="1" baseline="-25000" dirty="0"/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8346435" y="3863380"/>
            <a:ext cx="831130" cy="658545"/>
            <a:chOff x="874155" y="3710980"/>
            <a:chExt cx="831130" cy="658545"/>
          </a:xfrm>
        </p:grpSpPr>
        <p:sp>
          <p:nvSpPr>
            <p:cNvPr id="137" name="流程图: 磁盘 136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/>
                <a:t>GDB</a:t>
              </a:r>
              <a:r>
                <a:rPr lang="en-US" altLang="zh-CN" sz="1400" b="1" baseline="-25000" dirty="0"/>
                <a:t>1</a:t>
              </a:r>
              <a:endParaRPr lang="zh-CN" altLang="en-US" sz="1400" b="1" baseline="-25000" dirty="0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10304000" y="3863380"/>
            <a:ext cx="831130" cy="658545"/>
            <a:chOff x="874155" y="3710980"/>
            <a:chExt cx="831130" cy="658545"/>
          </a:xfrm>
        </p:grpSpPr>
        <p:sp>
          <p:nvSpPr>
            <p:cNvPr id="140" name="流程图: 磁盘 139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err="1"/>
                <a:t>GDB</a:t>
              </a:r>
              <a:r>
                <a:rPr lang="en-US" altLang="zh-CN" sz="1400" b="1" baseline="-25000" dirty="0" err="1"/>
                <a:t>n</a:t>
              </a:r>
              <a:endParaRPr lang="zh-CN" altLang="en-US" sz="1400" b="1" baseline="-25000" dirty="0"/>
            </a:p>
          </p:txBody>
        </p:sp>
      </p:grpSp>
      <p:sp>
        <p:nvSpPr>
          <p:cNvPr id="142" name="文本框 141"/>
          <p:cNvSpPr txBox="1"/>
          <p:nvPr/>
        </p:nvSpPr>
        <p:spPr>
          <a:xfrm>
            <a:off x="9950367" y="4000697"/>
            <a:ext cx="326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zh-CN" altLang="en-US" sz="1400" b="1" dirty="0"/>
          </a:p>
        </p:txBody>
      </p:sp>
      <p:sp>
        <p:nvSpPr>
          <p:cNvPr id="146" name="矩形: 圆角 104">
            <a:extLst>
              <a:ext uri="{FF2B5EF4-FFF2-40B4-BE49-F238E27FC236}">
                <a16:creationId xmlns:a16="http://schemas.microsoft.com/office/drawing/2014/main" id="{B9700729-6D41-47E6-9160-115CF15E5E06}"/>
              </a:ext>
            </a:extLst>
          </p:cNvPr>
          <p:cNvSpPr/>
          <p:nvPr/>
        </p:nvSpPr>
        <p:spPr bwMode="gray">
          <a:xfrm>
            <a:off x="10113702" y="2997502"/>
            <a:ext cx="887967" cy="336082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algn="ctr"/>
            <a:r>
              <a:rPr lang="en-US" altLang="zh-CN" sz="1400" b="1" dirty="0"/>
              <a:t>checker</a:t>
            </a:r>
            <a:endParaRPr lang="zh-CN" altLang="en-US" sz="1400" b="1" dirty="0"/>
          </a:p>
        </p:txBody>
      </p:sp>
      <p:pic>
        <p:nvPicPr>
          <p:cNvPr id="148" name="图片 1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69" y="3624036"/>
            <a:ext cx="776390" cy="776390"/>
          </a:xfrm>
          <a:prstGeom prst="rect">
            <a:avLst/>
          </a:prstGeom>
        </p:spPr>
      </p:pic>
      <p:sp>
        <p:nvSpPr>
          <p:cNvPr id="149" name="文本框 148">
            <a:extLst>
              <a:ext uri="{FF2B5EF4-FFF2-40B4-BE49-F238E27FC236}">
                <a16:creationId xmlns:a16="http://schemas.microsoft.com/office/drawing/2014/main" id="{D449DDAB-D32E-401B-8F77-91274977B219}"/>
              </a:ext>
            </a:extLst>
          </p:cNvPr>
          <p:cNvSpPr txBox="1"/>
          <p:nvPr/>
        </p:nvSpPr>
        <p:spPr>
          <a:xfrm>
            <a:off x="5554999" y="4338079"/>
            <a:ext cx="790581" cy="576293"/>
          </a:xfrm>
          <a:prstGeom prst="rect">
            <a:avLst/>
          </a:prstGeom>
          <a:noFill/>
        </p:spPr>
        <p:txBody>
          <a:bodyPr wrap="square" lIns="10800" tIns="72000" rIns="10800" bIns="72000">
            <a:spAutoFit/>
          </a:bodyPr>
          <a:lstStyle/>
          <a:p>
            <a:pPr algn="ctr"/>
            <a:r>
              <a:rPr lang="en-US" altLang="zh-CN" sz="1400" dirty="0"/>
              <a:t>Traversal model</a:t>
            </a:r>
            <a:endParaRPr lang="zh-CN" altLang="en-US" sz="1400" dirty="0"/>
          </a:p>
        </p:txBody>
      </p:sp>
      <p:pic>
        <p:nvPicPr>
          <p:cNvPr id="152" name="图片 1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008" y="2842980"/>
            <a:ext cx="761353" cy="645214"/>
          </a:xfrm>
          <a:prstGeom prst="rect">
            <a:avLst/>
          </a:prstGeom>
        </p:spPr>
      </p:pic>
      <p:cxnSp>
        <p:nvCxnSpPr>
          <p:cNvPr id="154" name="曲线连接符 153"/>
          <p:cNvCxnSpPr>
            <a:stCxn id="137" idx="1"/>
            <a:endCxn id="152" idx="2"/>
          </p:cNvCxnSpPr>
          <p:nvPr/>
        </p:nvCxnSpPr>
        <p:spPr>
          <a:xfrm rot="5400000" flipH="1" flipV="1">
            <a:off x="8850750" y="3399445"/>
            <a:ext cx="375186" cy="552684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曲线连接符 155"/>
          <p:cNvCxnSpPr>
            <a:stCxn id="140" idx="1"/>
            <a:endCxn id="152" idx="2"/>
          </p:cNvCxnSpPr>
          <p:nvPr/>
        </p:nvCxnSpPr>
        <p:spPr>
          <a:xfrm rot="16200000" flipV="1">
            <a:off x="9829533" y="2973346"/>
            <a:ext cx="375186" cy="1404881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曲线连接符 157"/>
          <p:cNvCxnSpPr>
            <a:stCxn id="134" idx="1"/>
            <a:endCxn id="152" idx="2"/>
          </p:cNvCxnSpPr>
          <p:nvPr/>
        </p:nvCxnSpPr>
        <p:spPr>
          <a:xfrm rot="16200000" flipV="1">
            <a:off x="9250632" y="3552247"/>
            <a:ext cx="375186" cy="247080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2" idx="3"/>
            <a:endCxn id="146" idx="1"/>
          </p:cNvCxnSpPr>
          <p:nvPr/>
        </p:nvCxnSpPr>
        <p:spPr>
          <a:xfrm flipV="1">
            <a:off x="9695361" y="3165543"/>
            <a:ext cx="418341" cy="4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449DDAB-D32E-401B-8F77-91274977B219}"/>
              </a:ext>
            </a:extLst>
          </p:cNvPr>
          <p:cNvSpPr txBox="1"/>
          <p:nvPr/>
        </p:nvSpPr>
        <p:spPr>
          <a:xfrm>
            <a:off x="8159907" y="2902366"/>
            <a:ext cx="820880" cy="576293"/>
          </a:xfrm>
          <a:prstGeom prst="rect">
            <a:avLst/>
          </a:prstGeom>
          <a:noFill/>
        </p:spPr>
        <p:txBody>
          <a:bodyPr wrap="square" lIns="10800" tIns="72000" rIns="10800" bIns="72000">
            <a:spAutoFit/>
          </a:bodyPr>
          <a:lstStyle/>
          <a:p>
            <a:pPr algn="ctr"/>
            <a:r>
              <a:rPr lang="en-US" altLang="zh-CN" sz="1400" dirty="0"/>
              <a:t>Mapping table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0C787605-3A15-45F9-BE42-5AC248A90130}"/>
              </a:ext>
            </a:extLst>
          </p:cNvPr>
          <p:cNvSpPr txBox="1"/>
          <p:nvPr/>
        </p:nvSpPr>
        <p:spPr>
          <a:xfrm>
            <a:off x="9904531" y="1662115"/>
            <a:ext cx="127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/>
              <a:t>discrepancies</a:t>
            </a:r>
            <a:endParaRPr lang="zh-CN" altLang="en-US" sz="1400" dirty="0"/>
          </a:p>
        </p:txBody>
      </p:sp>
      <p:pic>
        <p:nvPicPr>
          <p:cNvPr id="175" name="图片 174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006" y="2034550"/>
            <a:ext cx="588057" cy="588057"/>
          </a:xfrm>
          <a:prstGeom prst="rect">
            <a:avLst/>
          </a:prstGeom>
        </p:spPr>
      </p:pic>
      <p:cxnSp>
        <p:nvCxnSpPr>
          <p:cNvPr id="177" name="直接箭头连接符 176"/>
          <p:cNvCxnSpPr>
            <a:stCxn id="146" idx="0"/>
          </p:cNvCxnSpPr>
          <p:nvPr/>
        </p:nvCxnSpPr>
        <p:spPr>
          <a:xfrm flipH="1" flipV="1">
            <a:off x="10557685" y="2626169"/>
            <a:ext cx="1" cy="371333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H="1" flipV="1">
            <a:off x="6000103" y="3193817"/>
            <a:ext cx="1" cy="371333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4E298A2E-3687-49E8-A80F-4A0AC32B65F4}"/>
              </a:ext>
            </a:extLst>
          </p:cNvPr>
          <p:cNvGrpSpPr/>
          <p:nvPr/>
        </p:nvGrpSpPr>
        <p:grpSpPr>
          <a:xfrm>
            <a:off x="8732357" y="2034550"/>
            <a:ext cx="474812" cy="474812"/>
            <a:chOff x="10891834" y="1723641"/>
            <a:chExt cx="474812" cy="474812"/>
          </a:xfrm>
        </p:grpSpPr>
        <p:pic>
          <p:nvPicPr>
            <p:cNvPr id="186" name="图片 185">
              <a:extLst>
                <a:ext uri="{FF2B5EF4-FFF2-40B4-BE49-F238E27FC236}">
                  <a16:creationId xmlns:a16="http://schemas.microsoft.com/office/drawing/2014/main" id="{95A094E7-3022-4F35-AEF1-F69FA9F9B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1834" y="1723641"/>
              <a:ext cx="474812" cy="474812"/>
            </a:xfrm>
            <a:prstGeom prst="rect">
              <a:avLst/>
            </a:prstGeom>
          </p:spPr>
        </p:pic>
        <p:pic>
          <p:nvPicPr>
            <p:cNvPr id="187" name="图片 186">
              <a:extLst>
                <a:ext uri="{FF2B5EF4-FFF2-40B4-BE49-F238E27FC236}">
                  <a16:creationId xmlns:a16="http://schemas.microsoft.com/office/drawing/2014/main" id="{E0F0B477-E40E-484D-9CFA-7C0A4B82D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960566" y="1843377"/>
              <a:ext cx="308721" cy="327183"/>
            </a:xfrm>
            <a:prstGeom prst="rect">
              <a:avLst/>
            </a:prstGeom>
          </p:spPr>
        </p:pic>
      </p:grpSp>
      <p:cxnSp>
        <p:nvCxnSpPr>
          <p:cNvPr id="189" name="直接箭头连接符 188"/>
          <p:cNvCxnSpPr>
            <a:stCxn id="175" idx="1"/>
          </p:cNvCxnSpPr>
          <p:nvPr/>
        </p:nvCxnSpPr>
        <p:spPr>
          <a:xfrm flipH="1" flipV="1">
            <a:off x="9296730" y="2328578"/>
            <a:ext cx="964276" cy="1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0C787605-3A15-45F9-BE42-5AC248A90130}"/>
              </a:ext>
            </a:extLst>
          </p:cNvPr>
          <p:cNvSpPr txBox="1"/>
          <p:nvPr/>
        </p:nvSpPr>
        <p:spPr>
          <a:xfrm>
            <a:off x="9140620" y="2023346"/>
            <a:ext cx="127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/>
              <a:t>analysis</a:t>
            </a:r>
            <a:endParaRPr lang="zh-CN" altLang="en-US" sz="14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0C787605-3A15-45F9-BE42-5AC248A90130}"/>
              </a:ext>
            </a:extLst>
          </p:cNvPr>
          <p:cNvSpPr txBox="1"/>
          <p:nvPr/>
        </p:nvSpPr>
        <p:spPr>
          <a:xfrm>
            <a:off x="8236133" y="1636080"/>
            <a:ext cx="127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/>
              <a:t>bug reports</a:t>
            </a:r>
            <a:endParaRPr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3885112" y="1467270"/>
            <a:ext cx="8104881" cy="506945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052862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Graph Schema Generation</a:t>
            </a:r>
            <a:endParaRPr lang="zh-CN" altLang="en-US" dirty="0"/>
          </a:p>
        </p:txBody>
      </p:sp>
      <p:sp>
        <p:nvSpPr>
          <p:cNvPr id="69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461665"/>
          </a:xfrm>
        </p:spPr>
        <p:txBody>
          <a:bodyPr/>
          <a:lstStyle/>
          <a:p>
            <a:r>
              <a:rPr lang="en-US" altLang="zh-CN" sz="2400" dirty="0"/>
              <a:t>Randomly generate vertex types and edge types</a:t>
            </a:r>
            <a:endParaRPr lang="en-US" altLang="zh-CN" sz="2400" b="0" baseline="30000" dirty="0"/>
          </a:p>
        </p:txBody>
      </p:sp>
      <p:sp>
        <p:nvSpPr>
          <p:cNvPr id="60" name="椭圆 59"/>
          <p:cNvSpPr/>
          <p:nvPr/>
        </p:nvSpPr>
        <p:spPr bwMode="gray">
          <a:xfrm>
            <a:off x="3627180" y="2125044"/>
            <a:ext cx="1018401" cy="1076807"/>
          </a:xfrm>
          <a:prstGeom prst="ellipse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person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3236387" y="3201851"/>
            <a:ext cx="1799985" cy="724829"/>
            <a:chOff x="1708548" y="2711299"/>
            <a:chExt cx="2157763" cy="724829"/>
          </a:xfrm>
        </p:grpSpPr>
        <p:sp>
          <p:nvSpPr>
            <p:cNvPr id="64" name="圆角矩形 63"/>
            <p:cNvSpPr/>
            <p:nvPr/>
          </p:nvSpPr>
          <p:spPr>
            <a:xfrm>
              <a:off x="1708549" y="2711299"/>
              <a:ext cx="2157762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38100">
                  <a:solidFill>
                    <a:schemeClr val="tx1"/>
                  </a:solidFill>
                </a:ln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708548" y="2746560"/>
              <a:ext cx="20183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name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 String</a:t>
              </a:r>
            </a:p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age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Integer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椭圆 65"/>
          <p:cNvSpPr/>
          <p:nvPr/>
        </p:nvSpPr>
        <p:spPr bwMode="gray">
          <a:xfrm>
            <a:off x="6178470" y="2125044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book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618868" y="3201851"/>
            <a:ext cx="2326957" cy="724829"/>
            <a:chOff x="1653166" y="2652650"/>
            <a:chExt cx="2622392" cy="724829"/>
          </a:xfrm>
        </p:grpSpPr>
        <p:sp>
          <p:nvSpPr>
            <p:cNvPr id="68" name="圆角矩形 67"/>
            <p:cNvSpPr/>
            <p:nvPr/>
          </p:nvSpPr>
          <p:spPr>
            <a:xfrm>
              <a:off x="1653166" y="2652650"/>
              <a:ext cx="2622391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722862" y="2708405"/>
              <a:ext cx="2552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title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String</a:t>
              </a:r>
            </a:p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wordCount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Integer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893620" y="2870979"/>
            <a:ext cx="161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Vertex Type</a:t>
            </a:r>
            <a:endParaRPr lang="zh-CN" altLang="en-US" sz="2000" b="1" dirty="0"/>
          </a:p>
        </p:txBody>
      </p:sp>
      <p:sp>
        <p:nvSpPr>
          <p:cNvPr id="27" name="椭圆 26"/>
          <p:cNvSpPr/>
          <p:nvPr/>
        </p:nvSpPr>
        <p:spPr bwMode="gray">
          <a:xfrm>
            <a:off x="9087922" y="2125044"/>
            <a:ext cx="1018401" cy="1076807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software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567829" y="3197862"/>
            <a:ext cx="2058586" cy="724829"/>
            <a:chOff x="1653166" y="2652650"/>
            <a:chExt cx="2622392" cy="724829"/>
          </a:xfrm>
        </p:grpSpPr>
        <p:sp>
          <p:nvSpPr>
            <p:cNvPr id="29" name="圆角矩形 28"/>
            <p:cNvSpPr/>
            <p:nvPr/>
          </p:nvSpPr>
          <p:spPr>
            <a:xfrm>
              <a:off x="1653166" y="2652650"/>
              <a:ext cx="2622391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722862" y="2708405"/>
              <a:ext cx="2552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name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String</a:t>
              </a:r>
            </a:p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language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String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397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6" grpId="0" animBg="1"/>
      <p:bldP spid="79" grpId="0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Graph Schema Generation</a:t>
            </a:r>
            <a:endParaRPr lang="zh-CN" altLang="en-US" dirty="0"/>
          </a:p>
        </p:txBody>
      </p:sp>
      <p:sp>
        <p:nvSpPr>
          <p:cNvPr id="69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461665"/>
          </a:xfrm>
        </p:spPr>
        <p:txBody>
          <a:bodyPr/>
          <a:lstStyle/>
          <a:p>
            <a:r>
              <a:rPr lang="en-US" altLang="zh-CN" sz="2400" dirty="0"/>
              <a:t>Randomly generate vertex types and edge types</a:t>
            </a:r>
            <a:endParaRPr lang="en-US" altLang="zh-CN" sz="2400" b="0" baseline="30000" dirty="0"/>
          </a:p>
        </p:txBody>
      </p:sp>
      <p:sp>
        <p:nvSpPr>
          <p:cNvPr id="71" name="椭圆 70"/>
          <p:cNvSpPr/>
          <p:nvPr/>
        </p:nvSpPr>
        <p:spPr bwMode="gray">
          <a:xfrm>
            <a:off x="3690933" y="5240925"/>
            <a:ext cx="1018401" cy="1076807"/>
          </a:xfrm>
          <a:prstGeom prst="ellipse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person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椭圆 74"/>
          <p:cNvSpPr/>
          <p:nvPr/>
        </p:nvSpPr>
        <p:spPr bwMode="gray">
          <a:xfrm>
            <a:off x="6242223" y="5240925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book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直接箭头连接符 6"/>
          <p:cNvCxnSpPr>
            <a:stCxn id="71" idx="6"/>
            <a:endCxn id="75" idx="2"/>
          </p:cNvCxnSpPr>
          <p:nvPr/>
        </p:nvCxnSpPr>
        <p:spPr>
          <a:xfrm>
            <a:off x="4709334" y="5779329"/>
            <a:ext cx="1532889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/>
          <p:cNvSpPr txBox="1"/>
          <p:nvPr/>
        </p:nvSpPr>
        <p:spPr>
          <a:xfrm>
            <a:off x="893620" y="2870979"/>
            <a:ext cx="161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Vertex Type</a:t>
            </a:r>
            <a:endParaRPr lang="zh-CN" altLang="en-US" sz="2000" b="1" dirty="0"/>
          </a:p>
        </p:txBody>
      </p:sp>
      <p:sp>
        <p:nvSpPr>
          <p:cNvPr id="80" name="文本框 79"/>
          <p:cNvSpPr txBox="1"/>
          <p:nvPr/>
        </p:nvSpPr>
        <p:spPr>
          <a:xfrm>
            <a:off x="893620" y="5352400"/>
            <a:ext cx="161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Edge Type</a:t>
            </a:r>
            <a:endParaRPr lang="zh-CN" altLang="en-US" sz="2000" b="1" dirty="0"/>
          </a:p>
        </p:txBody>
      </p:sp>
      <p:sp>
        <p:nvSpPr>
          <p:cNvPr id="81" name="文本框 80"/>
          <p:cNvSpPr txBox="1"/>
          <p:nvPr/>
        </p:nvSpPr>
        <p:spPr>
          <a:xfrm>
            <a:off x="5175756" y="5354400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read</a:t>
            </a:r>
            <a:endParaRPr lang="zh-CN" altLang="en-US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4726499" y="4785341"/>
            <a:ext cx="1784737" cy="535205"/>
            <a:chOff x="1708549" y="2711299"/>
            <a:chExt cx="2437798" cy="724829"/>
          </a:xfrm>
        </p:grpSpPr>
        <p:sp>
          <p:nvSpPr>
            <p:cNvPr id="83" name="圆角矩形 82"/>
            <p:cNvSpPr/>
            <p:nvPr/>
          </p:nvSpPr>
          <p:spPr>
            <a:xfrm>
              <a:off x="1708549" y="2711299"/>
              <a:ext cx="2157762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1744485" y="2783886"/>
              <a:ext cx="2401862" cy="50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since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Integer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椭圆 41"/>
          <p:cNvSpPr/>
          <p:nvPr/>
        </p:nvSpPr>
        <p:spPr bwMode="gray">
          <a:xfrm>
            <a:off x="3627180" y="2125044"/>
            <a:ext cx="1018401" cy="1076807"/>
          </a:xfrm>
          <a:prstGeom prst="ellipse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person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236387" y="3201851"/>
            <a:ext cx="1799985" cy="724829"/>
            <a:chOff x="1708548" y="2711299"/>
            <a:chExt cx="2157763" cy="724829"/>
          </a:xfrm>
        </p:grpSpPr>
        <p:sp>
          <p:nvSpPr>
            <p:cNvPr id="44" name="圆角矩形 43"/>
            <p:cNvSpPr/>
            <p:nvPr/>
          </p:nvSpPr>
          <p:spPr>
            <a:xfrm>
              <a:off x="1708549" y="2711299"/>
              <a:ext cx="2157762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38100">
                  <a:solidFill>
                    <a:schemeClr val="tx1"/>
                  </a:solidFill>
                </a:ln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708548" y="2746560"/>
              <a:ext cx="20183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name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 String</a:t>
              </a:r>
            </a:p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age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Integer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椭圆 45"/>
          <p:cNvSpPr/>
          <p:nvPr/>
        </p:nvSpPr>
        <p:spPr bwMode="gray">
          <a:xfrm>
            <a:off x="6178470" y="2125044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book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618868" y="3201851"/>
            <a:ext cx="2326957" cy="724829"/>
            <a:chOff x="1653166" y="2652650"/>
            <a:chExt cx="2622392" cy="724829"/>
          </a:xfrm>
        </p:grpSpPr>
        <p:sp>
          <p:nvSpPr>
            <p:cNvPr id="48" name="圆角矩形 47"/>
            <p:cNvSpPr/>
            <p:nvPr/>
          </p:nvSpPr>
          <p:spPr>
            <a:xfrm>
              <a:off x="1653166" y="2652650"/>
              <a:ext cx="2622391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722862" y="2708405"/>
              <a:ext cx="2552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title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String</a:t>
              </a:r>
            </a:p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wordCount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Integer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椭圆 49"/>
          <p:cNvSpPr/>
          <p:nvPr/>
        </p:nvSpPr>
        <p:spPr bwMode="gray">
          <a:xfrm>
            <a:off x="9087922" y="2125044"/>
            <a:ext cx="1018401" cy="1076807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software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567829" y="3197862"/>
            <a:ext cx="2058586" cy="724829"/>
            <a:chOff x="1653166" y="2652650"/>
            <a:chExt cx="2622392" cy="724829"/>
          </a:xfrm>
        </p:grpSpPr>
        <p:sp>
          <p:nvSpPr>
            <p:cNvPr id="52" name="圆角矩形 51"/>
            <p:cNvSpPr/>
            <p:nvPr/>
          </p:nvSpPr>
          <p:spPr>
            <a:xfrm>
              <a:off x="1653166" y="2652650"/>
              <a:ext cx="2622391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722862" y="2708405"/>
              <a:ext cx="2552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name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String</a:t>
              </a:r>
            </a:p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language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String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1592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5" grpId="0" animBg="1"/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Graph Data Generation</a:t>
            </a:r>
            <a:endParaRPr lang="zh-CN" altLang="en-US" dirty="0"/>
          </a:p>
        </p:txBody>
      </p:sp>
      <p:sp>
        <p:nvSpPr>
          <p:cNvPr id="38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830997"/>
          </a:xfrm>
        </p:spPr>
        <p:txBody>
          <a:bodyPr/>
          <a:lstStyle/>
          <a:p>
            <a:r>
              <a:rPr lang="en-US" altLang="zh-CN" sz="2400" dirty="0"/>
              <a:t>Based on the generated graph schema, Grand randomly generates a set of vertices and edges</a:t>
            </a:r>
            <a:endParaRPr lang="en-US" altLang="zh-CN" sz="2400" b="0" baseline="30000" dirty="0"/>
          </a:p>
        </p:txBody>
      </p:sp>
      <p:grpSp>
        <p:nvGrpSpPr>
          <p:cNvPr id="43" name="组合 42"/>
          <p:cNvGrpSpPr/>
          <p:nvPr/>
        </p:nvGrpSpPr>
        <p:grpSpPr>
          <a:xfrm>
            <a:off x="2003074" y="3505744"/>
            <a:ext cx="1799985" cy="724829"/>
            <a:chOff x="1708548" y="2711299"/>
            <a:chExt cx="2157763" cy="724829"/>
          </a:xfrm>
        </p:grpSpPr>
        <p:sp>
          <p:nvSpPr>
            <p:cNvPr id="44" name="圆角矩形 43"/>
            <p:cNvSpPr/>
            <p:nvPr/>
          </p:nvSpPr>
          <p:spPr>
            <a:xfrm>
              <a:off x="1708549" y="2711299"/>
              <a:ext cx="2157762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708548" y="2746560"/>
              <a:ext cx="20183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name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 String</a:t>
              </a:r>
            </a:p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age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Integer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右箭头 4"/>
          <p:cNvSpPr/>
          <p:nvPr/>
        </p:nvSpPr>
        <p:spPr bwMode="gray">
          <a:xfrm>
            <a:off x="4553876" y="3323819"/>
            <a:ext cx="445169" cy="301124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6" name="椭圆 45"/>
          <p:cNvSpPr/>
          <p:nvPr/>
        </p:nvSpPr>
        <p:spPr bwMode="gray">
          <a:xfrm>
            <a:off x="6035425" y="2428937"/>
            <a:ext cx="1018401" cy="1076807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person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644632" y="3505744"/>
            <a:ext cx="1799985" cy="724829"/>
            <a:chOff x="1708548" y="2711299"/>
            <a:chExt cx="2157763" cy="724829"/>
          </a:xfrm>
        </p:grpSpPr>
        <p:sp>
          <p:nvSpPr>
            <p:cNvPr id="48" name="圆角矩形 47"/>
            <p:cNvSpPr/>
            <p:nvPr/>
          </p:nvSpPr>
          <p:spPr>
            <a:xfrm>
              <a:off x="1708549" y="2711299"/>
              <a:ext cx="2157762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708548" y="2746560"/>
              <a:ext cx="20183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name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 </a:t>
              </a: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Times New Roman" panose="02020603050405020304" pitchFamily="18" charset="0"/>
                </a:rPr>
                <a:t>Nancy</a:t>
              </a:r>
            </a:p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age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</a:t>
              </a: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Times New Roman" panose="02020603050405020304" pitchFamily="18" charset="0"/>
                </a:rPr>
                <a:t>26</a:t>
              </a:r>
              <a:endParaRPr lang="zh-CN" altLang="en-US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椭圆 23"/>
          <p:cNvSpPr/>
          <p:nvPr/>
        </p:nvSpPr>
        <p:spPr bwMode="gray">
          <a:xfrm>
            <a:off x="8247048" y="2464198"/>
            <a:ext cx="1018401" cy="1076807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person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856255" y="3541005"/>
            <a:ext cx="1799985" cy="724829"/>
            <a:chOff x="1708548" y="2711299"/>
            <a:chExt cx="2157763" cy="724829"/>
          </a:xfrm>
        </p:grpSpPr>
        <p:sp>
          <p:nvSpPr>
            <p:cNvPr id="26" name="圆角矩形 25"/>
            <p:cNvSpPr/>
            <p:nvPr/>
          </p:nvSpPr>
          <p:spPr>
            <a:xfrm>
              <a:off x="1708549" y="2711299"/>
              <a:ext cx="2157762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708548" y="2746560"/>
              <a:ext cx="20183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name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 </a:t>
              </a: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Times New Roman" panose="02020603050405020304" pitchFamily="18" charset="0"/>
                </a:rPr>
                <a:t>Bob</a:t>
              </a:r>
            </a:p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age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</a:t>
              </a: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Times New Roman" panose="02020603050405020304" pitchFamily="18" charset="0"/>
                </a:rPr>
                <a:t>16</a:t>
              </a:r>
              <a:endParaRPr lang="zh-CN" altLang="en-US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878060" y="5478619"/>
            <a:ext cx="2326957" cy="724829"/>
            <a:chOff x="1653166" y="2652650"/>
            <a:chExt cx="2622392" cy="724829"/>
          </a:xfrm>
        </p:grpSpPr>
        <p:sp>
          <p:nvSpPr>
            <p:cNvPr id="30" name="圆角矩形 29"/>
            <p:cNvSpPr/>
            <p:nvPr/>
          </p:nvSpPr>
          <p:spPr>
            <a:xfrm>
              <a:off x="1653166" y="2652650"/>
              <a:ext cx="2622391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722862" y="2708405"/>
              <a:ext cx="2552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title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String</a:t>
              </a:r>
            </a:p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wordCount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Integer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右箭头 31"/>
          <p:cNvSpPr/>
          <p:nvPr/>
        </p:nvSpPr>
        <p:spPr bwMode="gray">
          <a:xfrm>
            <a:off x="4548850" y="5546740"/>
            <a:ext cx="445169" cy="301124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698580" y="4401812"/>
            <a:ext cx="2265114" cy="1801635"/>
            <a:chOff x="8093855" y="2477525"/>
            <a:chExt cx="2265114" cy="1801635"/>
          </a:xfrm>
        </p:grpSpPr>
        <p:sp>
          <p:nvSpPr>
            <p:cNvPr id="40" name="椭圆 39"/>
            <p:cNvSpPr/>
            <p:nvPr/>
          </p:nvSpPr>
          <p:spPr bwMode="gray">
            <a:xfrm>
              <a:off x="8484175" y="2477525"/>
              <a:ext cx="1018401" cy="1076807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381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+mn-ea"/>
                </a:rPr>
                <a:t>book</a:t>
              </a:r>
              <a:endParaRPr lang="zh-CN" altLang="en-US" b="1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8093855" y="3554331"/>
              <a:ext cx="2265114" cy="724829"/>
              <a:chOff x="1843940" y="2652649"/>
              <a:chExt cx="2552697" cy="724829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1843940" y="2652649"/>
                <a:ext cx="2027450" cy="724829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1843941" y="2708405"/>
                <a:ext cx="2552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+mn-ea"/>
                    <a:cs typeface="Times New Roman" panose="02020603050405020304" pitchFamily="18" charset="0"/>
                  </a:rPr>
                  <a:t>title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: </a:t>
                </a:r>
                <a:r>
                  <a:rPr lang="en-US" altLang="zh-CN" b="1" dirty="0">
                    <a:solidFill>
                      <a:srgbClr val="C00000"/>
                    </a:solidFill>
                    <a:latin typeface="+mn-ea"/>
                    <a:cs typeface="Times New Roman" panose="02020603050405020304" pitchFamily="18" charset="0"/>
                  </a:rPr>
                  <a:t>World</a:t>
                </a:r>
              </a:p>
            </p:txBody>
          </p:sp>
        </p:grpSp>
      </p:grpSp>
      <p:sp>
        <p:nvSpPr>
          <p:cNvPr id="33" name="椭圆 32"/>
          <p:cNvSpPr/>
          <p:nvPr/>
        </p:nvSpPr>
        <p:spPr bwMode="gray">
          <a:xfrm>
            <a:off x="2437662" y="2401059"/>
            <a:ext cx="1018401" cy="1076807"/>
          </a:xfrm>
          <a:prstGeom prst="ellipse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person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椭圆 33"/>
          <p:cNvSpPr/>
          <p:nvPr/>
        </p:nvSpPr>
        <p:spPr bwMode="gray">
          <a:xfrm>
            <a:off x="2437661" y="4384350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book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1923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6" grpId="0" animBg="1"/>
      <p:bldP spid="24" grpId="0" animBg="1"/>
      <p:bldP spid="32" grpId="0" animBg="1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Graph Data Generation</a:t>
            </a:r>
            <a:endParaRPr lang="zh-CN" altLang="en-US" dirty="0"/>
          </a:p>
        </p:txBody>
      </p:sp>
      <p:sp>
        <p:nvSpPr>
          <p:cNvPr id="38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830997"/>
          </a:xfrm>
        </p:spPr>
        <p:txBody>
          <a:bodyPr/>
          <a:lstStyle/>
          <a:p>
            <a:r>
              <a:rPr lang="en-US" altLang="zh-CN" sz="2400" dirty="0"/>
              <a:t>Based on the generated graph schema, Grand generates vertices and edges</a:t>
            </a:r>
            <a:endParaRPr lang="en-US" altLang="zh-CN" sz="2400" b="0" baseline="30000" dirty="0"/>
          </a:p>
        </p:txBody>
      </p:sp>
      <p:sp>
        <p:nvSpPr>
          <p:cNvPr id="73" name="右箭头 72"/>
          <p:cNvSpPr/>
          <p:nvPr/>
        </p:nvSpPr>
        <p:spPr bwMode="gray">
          <a:xfrm>
            <a:off x="5895755" y="3341973"/>
            <a:ext cx="445169" cy="301124"/>
          </a:xfrm>
          <a:prstGeom prst="rightArrow">
            <a:avLst>
              <a:gd name="adj1" fmla="val 50000"/>
              <a:gd name="adj2" fmla="val 4600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4" name="椭圆 73"/>
          <p:cNvSpPr/>
          <p:nvPr/>
        </p:nvSpPr>
        <p:spPr bwMode="gray">
          <a:xfrm>
            <a:off x="7222059" y="2884521"/>
            <a:ext cx="1018401" cy="1076807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person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6831266" y="3961328"/>
            <a:ext cx="1799985" cy="724829"/>
            <a:chOff x="1708548" y="2711299"/>
            <a:chExt cx="2157763" cy="724829"/>
          </a:xfrm>
        </p:grpSpPr>
        <p:sp>
          <p:nvSpPr>
            <p:cNvPr id="76" name="圆角矩形 75"/>
            <p:cNvSpPr/>
            <p:nvPr/>
          </p:nvSpPr>
          <p:spPr>
            <a:xfrm>
              <a:off x="1708549" y="2711299"/>
              <a:ext cx="2157762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708548" y="2746560"/>
              <a:ext cx="20183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name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 </a:t>
              </a: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Times New Roman" panose="02020603050405020304" pitchFamily="18" charset="0"/>
                </a:rPr>
                <a:t>Nancy</a:t>
              </a:r>
            </a:p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age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</a:t>
              </a: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Times New Roman" panose="02020603050405020304" pitchFamily="18" charset="0"/>
                </a:rPr>
                <a:t>26</a:t>
              </a:r>
              <a:endParaRPr lang="zh-CN" altLang="en-US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78" name="椭圆 77"/>
          <p:cNvSpPr/>
          <p:nvPr/>
        </p:nvSpPr>
        <p:spPr bwMode="gray">
          <a:xfrm>
            <a:off x="9773349" y="2884521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book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9396107" y="3961328"/>
            <a:ext cx="2334579" cy="724829"/>
            <a:chOff x="1858679" y="2652650"/>
            <a:chExt cx="2630981" cy="724829"/>
          </a:xfrm>
        </p:grpSpPr>
        <p:sp>
          <p:nvSpPr>
            <p:cNvPr id="80" name="圆角矩形 79"/>
            <p:cNvSpPr/>
            <p:nvPr/>
          </p:nvSpPr>
          <p:spPr>
            <a:xfrm>
              <a:off x="1858679" y="2652650"/>
              <a:ext cx="1927188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936964" y="2708247"/>
              <a:ext cx="2552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title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</a:t>
              </a: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Times New Roman" panose="02020603050405020304" pitchFamily="18" charset="0"/>
                </a:rPr>
                <a:t>World</a:t>
              </a:r>
              <a:endParaRPr lang="en-US" altLang="zh-CN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2" name="直接箭头连接符 81"/>
          <p:cNvCxnSpPr>
            <a:stCxn id="74" idx="6"/>
            <a:endCxn id="78" idx="2"/>
          </p:cNvCxnSpPr>
          <p:nvPr/>
        </p:nvCxnSpPr>
        <p:spPr>
          <a:xfrm>
            <a:off x="8240460" y="3422925"/>
            <a:ext cx="1532889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8706882" y="2997996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read</a:t>
            </a:r>
            <a:endParaRPr lang="zh-CN" altLang="en-US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8257625" y="2428937"/>
            <a:ext cx="1784737" cy="535205"/>
            <a:chOff x="1708549" y="2711299"/>
            <a:chExt cx="2437798" cy="724829"/>
          </a:xfrm>
        </p:grpSpPr>
        <p:sp>
          <p:nvSpPr>
            <p:cNvPr id="85" name="圆角矩形 84"/>
            <p:cNvSpPr/>
            <p:nvPr/>
          </p:nvSpPr>
          <p:spPr>
            <a:xfrm>
              <a:off x="1708549" y="2711299"/>
              <a:ext cx="2157762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744485" y="2783886"/>
              <a:ext cx="2401862" cy="50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since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</a:t>
              </a:r>
              <a:r>
                <a:rPr lang="en-US" altLang="zh-CN" b="1" dirty="0">
                  <a:solidFill>
                    <a:srgbClr val="C00000"/>
                  </a:solidFill>
                  <a:latin typeface="+mn-ea"/>
                  <a:cs typeface="Times New Roman" panose="02020603050405020304" pitchFamily="18" charset="0"/>
                </a:rPr>
                <a:t>2020</a:t>
              </a:r>
              <a:endParaRPr lang="zh-CN" altLang="en-US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椭圆 30"/>
          <p:cNvSpPr/>
          <p:nvPr/>
        </p:nvSpPr>
        <p:spPr bwMode="gray">
          <a:xfrm>
            <a:off x="1243519" y="3216766"/>
            <a:ext cx="1018401" cy="1076807"/>
          </a:xfrm>
          <a:prstGeom prst="ellipse">
            <a:avLst/>
          </a:prstGeom>
          <a:solidFill>
            <a:srgbClr val="C00000">
              <a:alpha val="50000"/>
            </a:srgbClr>
          </a:solidFill>
          <a:ln w="28575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person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椭圆 31"/>
          <p:cNvSpPr/>
          <p:nvPr/>
        </p:nvSpPr>
        <p:spPr bwMode="gray">
          <a:xfrm>
            <a:off x="3794809" y="3216766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book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" name="直接箭头连接符 32"/>
          <p:cNvCxnSpPr>
            <a:stCxn id="31" idx="6"/>
            <a:endCxn id="32" idx="2"/>
          </p:cNvCxnSpPr>
          <p:nvPr/>
        </p:nvCxnSpPr>
        <p:spPr>
          <a:xfrm>
            <a:off x="2261920" y="3755170"/>
            <a:ext cx="1532889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28342" y="3330241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read</a:t>
            </a:r>
            <a:endParaRPr lang="zh-CN" altLang="en-US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279085" y="2761182"/>
            <a:ext cx="1784737" cy="535205"/>
            <a:chOff x="1708549" y="2711299"/>
            <a:chExt cx="2437798" cy="724829"/>
          </a:xfrm>
        </p:grpSpPr>
        <p:sp>
          <p:nvSpPr>
            <p:cNvPr id="36" name="圆角矩形 35"/>
            <p:cNvSpPr/>
            <p:nvPr/>
          </p:nvSpPr>
          <p:spPr>
            <a:xfrm>
              <a:off x="1708549" y="2711299"/>
              <a:ext cx="2157762" cy="724829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744485" y="2783886"/>
              <a:ext cx="2401862" cy="50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since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Integer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20812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8" grpId="0" animBg="1"/>
      <p:bldP spid="83" grpId="0"/>
      <p:bldP spid="31" grpId="0" animBg="1"/>
      <p:bldP spid="32" grpId="0" animBg="1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Data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1897827"/>
          </a:xfrm>
        </p:spPr>
        <p:txBody>
          <a:bodyPr/>
          <a:lstStyle/>
          <a:p>
            <a:r>
              <a:rPr lang="en-US" altLang="zh-CN" sz="2400" dirty="0"/>
              <a:t>Graph data consists of vertices and edges</a:t>
            </a:r>
          </a:p>
          <a:p>
            <a:pPr lvl="1"/>
            <a:r>
              <a:rPr lang="en-US" altLang="zh-CN" sz="2133" dirty="0"/>
              <a:t>A vertex represents an entity</a:t>
            </a:r>
          </a:p>
          <a:p>
            <a:pPr lvl="1"/>
            <a:r>
              <a:rPr lang="en-US" altLang="zh-CN" sz="2133" dirty="0"/>
              <a:t>An edge describes the relationship between two entities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33" y="3277160"/>
            <a:ext cx="982021" cy="982021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262" y="4772338"/>
            <a:ext cx="982021" cy="982021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895" y="4750189"/>
            <a:ext cx="982021" cy="98202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285" y="3277159"/>
            <a:ext cx="982021" cy="982021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528" y="4772338"/>
            <a:ext cx="982021" cy="982021"/>
          </a:xfrm>
          <a:prstGeom prst="rect">
            <a:avLst/>
          </a:prstGeom>
        </p:spPr>
      </p:pic>
      <p:cxnSp>
        <p:nvCxnSpPr>
          <p:cNvPr id="43" name="直接箭头连接符 42"/>
          <p:cNvCxnSpPr>
            <a:stCxn id="2" idx="3"/>
            <a:endCxn id="40" idx="1"/>
          </p:cNvCxnSpPr>
          <p:nvPr/>
        </p:nvCxnSpPr>
        <p:spPr>
          <a:xfrm flipV="1">
            <a:off x="5062054" y="3768170"/>
            <a:ext cx="1408231" cy="1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0" idx="2"/>
            <a:endCxn id="41" idx="3"/>
          </p:cNvCxnSpPr>
          <p:nvPr/>
        </p:nvCxnSpPr>
        <p:spPr>
          <a:xfrm flipH="1">
            <a:off x="6038549" y="4259180"/>
            <a:ext cx="922747" cy="1004169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" idx="3"/>
            <a:endCxn id="39" idx="1"/>
          </p:cNvCxnSpPr>
          <p:nvPr/>
        </p:nvCxnSpPr>
        <p:spPr>
          <a:xfrm>
            <a:off x="5062054" y="3768171"/>
            <a:ext cx="1843841" cy="1473029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8" idx="3"/>
            <a:endCxn id="2" idx="2"/>
          </p:cNvCxnSpPr>
          <p:nvPr/>
        </p:nvCxnSpPr>
        <p:spPr>
          <a:xfrm flipV="1">
            <a:off x="3944283" y="4259181"/>
            <a:ext cx="626761" cy="100416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1" idx="1"/>
            <a:endCxn id="38" idx="3"/>
          </p:cNvCxnSpPr>
          <p:nvPr/>
        </p:nvCxnSpPr>
        <p:spPr>
          <a:xfrm flipH="1">
            <a:off x="3944283" y="5263349"/>
            <a:ext cx="1112245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72438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Step 2: Gremlin Query Generation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B69296C-DDDC-4FE2-8580-4AC51A1B226A}"/>
              </a:ext>
            </a:extLst>
          </p:cNvPr>
          <p:cNvSpPr txBox="1"/>
          <p:nvPr/>
        </p:nvSpPr>
        <p:spPr>
          <a:xfrm>
            <a:off x="1923438" y="6006273"/>
            <a:ext cx="1042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 1 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7C44A7D-4FF1-4EAF-98A4-C44CA1D83266}"/>
              </a:ext>
            </a:extLst>
          </p:cNvPr>
          <p:cNvSpPr/>
          <p:nvPr/>
        </p:nvSpPr>
        <p:spPr bwMode="gray">
          <a:xfrm>
            <a:off x="958415" y="4838270"/>
            <a:ext cx="2716529" cy="1068705"/>
          </a:xfrm>
          <a:prstGeom prst="rect">
            <a:avLst/>
          </a:prstGeom>
          <a:solidFill>
            <a:srgbClr val="E5F4D4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Arial" charset="0"/>
              </a:rPr>
              <a:t>Graph Database Generation </a:t>
            </a:r>
            <a:endParaRPr kumimoji="0" lang="en-US" altLang="zh-CN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3E2CC75-5187-4AA6-9697-EA95387F0544}"/>
              </a:ext>
            </a:extLst>
          </p:cNvPr>
          <p:cNvSpPr/>
          <p:nvPr/>
        </p:nvSpPr>
        <p:spPr bwMode="gray">
          <a:xfrm>
            <a:off x="4643303" y="4838270"/>
            <a:ext cx="2716529" cy="1068705"/>
          </a:xfrm>
          <a:prstGeom prst="rect">
            <a:avLst/>
          </a:prstGeom>
          <a:solidFill>
            <a:srgbClr val="E5F4D4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Arial" charset="0"/>
              </a:rPr>
              <a:t>Gremlin Query Generation</a:t>
            </a:r>
            <a:endParaRPr kumimoji="0" lang="en-US" altLang="zh-CN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42AE1CB-C599-4EEE-8537-F0A17A401F37}"/>
              </a:ext>
            </a:extLst>
          </p:cNvPr>
          <p:cNvSpPr/>
          <p:nvPr/>
        </p:nvSpPr>
        <p:spPr bwMode="gray">
          <a:xfrm>
            <a:off x="8236133" y="4838270"/>
            <a:ext cx="2918459" cy="1068705"/>
          </a:xfrm>
          <a:prstGeom prst="rect">
            <a:avLst/>
          </a:prstGeom>
          <a:solidFill>
            <a:srgbClr val="E5F4D4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Arial" charset="0"/>
              </a:rPr>
              <a:t>Differential Testing</a:t>
            </a:r>
            <a:endParaRPr kumimoji="0" lang="en-US" altLang="zh-CN" sz="2000" b="1" i="0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9D2FF73-9802-4AF8-A6AF-A6C9DFA04C32}"/>
              </a:ext>
            </a:extLst>
          </p:cNvPr>
          <p:cNvSpPr txBox="1"/>
          <p:nvPr/>
        </p:nvSpPr>
        <p:spPr>
          <a:xfrm>
            <a:off x="5480073" y="6006273"/>
            <a:ext cx="1042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 2 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21455EA-4670-4063-AF95-97F22F006A6A}"/>
              </a:ext>
            </a:extLst>
          </p:cNvPr>
          <p:cNvSpPr txBox="1"/>
          <p:nvPr/>
        </p:nvSpPr>
        <p:spPr>
          <a:xfrm>
            <a:off x="9173868" y="5993057"/>
            <a:ext cx="1042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 </a:t>
            </a:r>
            <a:r>
              <a:rPr lang="en-US" altLang="zh-CN" b="1" dirty="0">
                <a:latin typeface="Arial" charset="0"/>
              </a:rPr>
              <a:t>3</a:t>
            </a:r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lang="zh-CN" altLang="en-US" dirty="0"/>
          </a:p>
        </p:txBody>
      </p:sp>
      <p:sp>
        <p:nvSpPr>
          <p:cNvPr id="56" name="箭头: 右 11">
            <a:extLst>
              <a:ext uri="{FF2B5EF4-FFF2-40B4-BE49-F238E27FC236}">
                <a16:creationId xmlns:a16="http://schemas.microsoft.com/office/drawing/2014/main" id="{7CFF4BE1-2079-49AC-AFDA-41EE1272DAF0}"/>
              </a:ext>
            </a:extLst>
          </p:cNvPr>
          <p:cNvSpPr/>
          <p:nvPr/>
        </p:nvSpPr>
        <p:spPr bwMode="gray">
          <a:xfrm>
            <a:off x="3885112" y="5144022"/>
            <a:ext cx="525780" cy="457200"/>
          </a:xfrm>
          <a:prstGeom prst="rightArrow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7" name="箭头: 右 12">
            <a:extLst>
              <a:ext uri="{FF2B5EF4-FFF2-40B4-BE49-F238E27FC236}">
                <a16:creationId xmlns:a16="http://schemas.microsoft.com/office/drawing/2014/main" id="{003551D5-3491-4787-94B5-7DF1277B4CA3}"/>
              </a:ext>
            </a:extLst>
          </p:cNvPr>
          <p:cNvSpPr/>
          <p:nvPr/>
        </p:nvSpPr>
        <p:spPr bwMode="gray">
          <a:xfrm>
            <a:off x="7535092" y="5144022"/>
            <a:ext cx="525780" cy="457200"/>
          </a:xfrm>
          <a:prstGeom prst="rightArrow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13999" y="3863380"/>
            <a:ext cx="831130" cy="658545"/>
            <a:chOff x="874155" y="3710980"/>
            <a:chExt cx="831130" cy="658545"/>
          </a:xfrm>
        </p:grpSpPr>
        <p:sp>
          <p:nvSpPr>
            <p:cNvPr id="58" name="流程图: 磁盘 57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/>
                <a:t>GDB</a:t>
              </a:r>
              <a:r>
                <a:rPr lang="en-US" altLang="zh-CN" sz="1400" b="1" baseline="-25000" dirty="0"/>
                <a:t>2</a:t>
              </a:r>
              <a:endParaRPr lang="zh-CN" altLang="en-US" sz="1400" b="1" baseline="-25000" dirty="0"/>
            </a:p>
          </p:txBody>
        </p:sp>
      </p:grpSp>
      <p:sp>
        <p:nvSpPr>
          <p:cNvPr id="77" name="Rectangle 71">
            <a:extLst>
              <a:ext uri="{FF2B5EF4-FFF2-40B4-BE49-F238E27FC236}">
                <a16:creationId xmlns:a16="http://schemas.microsoft.com/office/drawing/2014/main" id="{3489E691-8A0B-4EDE-8A0C-860D5652E815}"/>
              </a:ext>
            </a:extLst>
          </p:cNvPr>
          <p:cNvSpPr/>
          <p:nvPr/>
        </p:nvSpPr>
        <p:spPr bwMode="auto">
          <a:xfrm>
            <a:off x="819363" y="1635524"/>
            <a:ext cx="2975127" cy="4774131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endParaRPr kumimoji="0" lang="en-US" altLang="zh-CN" sz="18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Rectangle 71">
            <a:extLst>
              <a:ext uri="{FF2B5EF4-FFF2-40B4-BE49-F238E27FC236}">
                <a16:creationId xmlns:a16="http://schemas.microsoft.com/office/drawing/2014/main" id="{175996C7-B141-4265-ACD4-09B307AE670E}"/>
              </a:ext>
            </a:extLst>
          </p:cNvPr>
          <p:cNvSpPr/>
          <p:nvPr/>
        </p:nvSpPr>
        <p:spPr bwMode="auto">
          <a:xfrm>
            <a:off x="4547266" y="1635523"/>
            <a:ext cx="2918459" cy="4774131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endParaRPr kumimoji="0" lang="en-US" altLang="zh-CN" sz="18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Rectangle 71">
            <a:extLst>
              <a:ext uri="{FF2B5EF4-FFF2-40B4-BE49-F238E27FC236}">
                <a16:creationId xmlns:a16="http://schemas.microsoft.com/office/drawing/2014/main" id="{5E48C267-15F3-423C-B780-66EA2B75EA7D}"/>
              </a:ext>
            </a:extLst>
          </p:cNvPr>
          <p:cNvSpPr/>
          <p:nvPr/>
        </p:nvSpPr>
        <p:spPr bwMode="auto">
          <a:xfrm>
            <a:off x="8150433" y="1613632"/>
            <a:ext cx="3094781" cy="4774131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endParaRPr kumimoji="0" lang="en-US" altLang="zh-CN" sz="18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1BEA2F4-8914-46B7-9DCF-783DECDC68A8}"/>
              </a:ext>
            </a:extLst>
          </p:cNvPr>
          <p:cNvCxnSpPr>
            <a:cxnSpLocks/>
          </p:cNvCxnSpPr>
          <p:nvPr/>
        </p:nvCxnSpPr>
        <p:spPr>
          <a:xfrm flipV="1">
            <a:off x="3354319" y="2486905"/>
            <a:ext cx="2093264" cy="87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曲线 89">
            <a:extLst>
              <a:ext uri="{FF2B5EF4-FFF2-40B4-BE49-F238E27FC236}">
                <a16:creationId xmlns:a16="http://schemas.microsoft.com/office/drawing/2014/main" id="{AC50AC28-65EB-4866-ABDC-A54BE0B1E861}"/>
              </a:ext>
            </a:extLst>
          </p:cNvPr>
          <p:cNvCxnSpPr>
            <a:stCxn id="129" idx="3"/>
          </p:cNvCxnSpPr>
          <p:nvPr/>
        </p:nvCxnSpPr>
        <p:spPr>
          <a:xfrm>
            <a:off x="6558832" y="2524054"/>
            <a:ext cx="1789609" cy="1544774"/>
          </a:xfrm>
          <a:prstGeom prst="curvedConnector3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914235" y="3863380"/>
            <a:ext cx="831130" cy="658545"/>
            <a:chOff x="874155" y="3710980"/>
            <a:chExt cx="831130" cy="658545"/>
          </a:xfrm>
        </p:grpSpPr>
        <p:sp>
          <p:nvSpPr>
            <p:cNvPr id="112" name="流程图: 磁盘 111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/>
                <a:t>GDB</a:t>
              </a:r>
              <a:r>
                <a:rPr lang="en-US" altLang="zh-CN" sz="1400" b="1" baseline="-25000" dirty="0"/>
                <a:t>1</a:t>
              </a:r>
              <a:endParaRPr lang="zh-CN" altLang="en-US" sz="1400" b="1" baseline="-25000" dirty="0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2871800" y="3863380"/>
            <a:ext cx="831130" cy="658545"/>
            <a:chOff x="874155" y="3710980"/>
            <a:chExt cx="831130" cy="658545"/>
          </a:xfrm>
        </p:grpSpPr>
        <p:sp>
          <p:nvSpPr>
            <p:cNvPr id="115" name="流程图: 磁盘 114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err="1"/>
                <a:t>GDB</a:t>
              </a:r>
              <a:r>
                <a:rPr lang="en-US" altLang="zh-CN" sz="1400" b="1" baseline="-25000" dirty="0" err="1"/>
                <a:t>n</a:t>
              </a:r>
              <a:endParaRPr lang="zh-CN" altLang="en-US" sz="1400" b="1" baseline="-25000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518167" y="4000697"/>
            <a:ext cx="326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zh-CN" altLang="en-US" sz="1400" b="1" dirty="0"/>
          </a:p>
        </p:txBody>
      </p:sp>
      <p:pic>
        <p:nvPicPr>
          <p:cNvPr id="117" name="图片 5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51" y="2008728"/>
            <a:ext cx="2013589" cy="120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曲线连接符 17"/>
          <p:cNvCxnSpPr>
            <a:stCxn id="117" idx="2"/>
            <a:endCxn id="112" idx="1"/>
          </p:cNvCxnSpPr>
          <p:nvPr/>
        </p:nvCxnSpPr>
        <p:spPr>
          <a:xfrm rot="5400000">
            <a:off x="1469090" y="3076623"/>
            <a:ext cx="647469" cy="926045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17" idx="2"/>
            <a:endCxn id="115" idx="1"/>
          </p:cNvCxnSpPr>
          <p:nvPr/>
        </p:nvCxnSpPr>
        <p:spPr>
          <a:xfrm rot="16200000" flipH="1">
            <a:off x="2447872" y="3023885"/>
            <a:ext cx="647469" cy="1031520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17" idx="2"/>
            <a:endCxn id="58" idx="1"/>
          </p:cNvCxnSpPr>
          <p:nvPr/>
        </p:nvCxnSpPr>
        <p:spPr>
          <a:xfrm rot="5400000">
            <a:off x="1868972" y="3476505"/>
            <a:ext cx="647469" cy="126281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81CCB739-DB25-4573-AD40-38DB2DD3945D}"/>
              </a:ext>
            </a:extLst>
          </p:cNvPr>
          <p:cNvGrpSpPr/>
          <p:nvPr/>
        </p:nvGrpSpPr>
        <p:grpSpPr>
          <a:xfrm>
            <a:off x="5473670" y="1755355"/>
            <a:ext cx="1085162" cy="1537398"/>
            <a:chOff x="6335608" y="2135308"/>
            <a:chExt cx="1085162" cy="1537398"/>
          </a:xfrm>
        </p:grpSpPr>
        <p:pic>
          <p:nvPicPr>
            <p:cNvPr id="129" name="Picture 8" descr="Text, white, page, files, pages icon - Free download">
              <a:extLst>
                <a:ext uri="{FF2B5EF4-FFF2-40B4-BE49-F238E27FC236}">
                  <a16:creationId xmlns:a16="http://schemas.microsoft.com/office/drawing/2014/main" id="{D920FDF7-B8DF-42BD-85E5-284AA26D7E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85" r="13830"/>
            <a:stretch/>
          </p:blipFill>
          <p:spPr bwMode="auto">
            <a:xfrm>
              <a:off x="6335608" y="2135308"/>
              <a:ext cx="1085162" cy="153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F0C6F85-ED8A-40E5-A34C-B230E77590E9}"/>
                </a:ext>
              </a:extLst>
            </p:cNvPr>
            <p:cNvSpPr txBox="1"/>
            <p:nvPr/>
          </p:nvSpPr>
          <p:spPr>
            <a:xfrm>
              <a:off x="6404288" y="2673247"/>
              <a:ext cx="72952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g.V()</a:t>
              </a:r>
            </a:p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9146199" y="3863380"/>
            <a:ext cx="831130" cy="658545"/>
            <a:chOff x="874155" y="3710980"/>
            <a:chExt cx="831130" cy="658545"/>
          </a:xfrm>
        </p:grpSpPr>
        <p:sp>
          <p:nvSpPr>
            <p:cNvPr id="134" name="流程图: 磁盘 133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/>
                <a:t>GDB</a:t>
              </a:r>
              <a:r>
                <a:rPr lang="en-US" altLang="zh-CN" sz="1400" b="1" baseline="-25000" dirty="0"/>
                <a:t>2</a:t>
              </a:r>
              <a:endParaRPr lang="zh-CN" altLang="en-US" sz="1400" b="1" baseline="-25000" dirty="0"/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8346435" y="3863380"/>
            <a:ext cx="831130" cy="658545"/>
            <a:chOff x="874155" y="3710980"/>
            <a:chExt cx="831130" cy="658545"/>
          </a:xfrm>
        </p:grpSpPr>
        <p:sp>
          <p:nvSpPr>
            <p:cNvPr id="137" name="流程图: 磁盘 136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/>
                <a:t>GDB</a:t>
              </a:r>
              <a:r>
                <a:rPr lang="en-US" altLang="zh-CN" sz="1400" b="1" baseline="-25000" dirty="0"/>
                <a:t>1</a:t>
              </a:r>
              <a:endParaRPr lang="zh-CN" altLang="en-US" sz="1400" b="1" baseline="-25000" dirty="0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10304000" y="3863380"/>
            <a:ext cx="831130" cy="658545"/>
            <a:chOff x="874155" y="3710980"/>
            <a:chExt cx="831130" cy="658545"/>
          </a:xfrm>
        </p:grpSpPr>
        <p:sp>
          <p:nvSpPr>
            <p:cNvPr id="140" name="流程图: 磁盘 139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err="1"/>
                <a:t>GDB</a:t>
              </a:r>
              <a:r>
                <a:rPr lang="en-US" altLang="zh-CN" sz="1400" b="1" baseline="-25000" dirty="0" err="1"/>
                <a:t>n</a:t>
              </a:r>
              <a:endParaRPr lang="zh-CN" altLang="en-US" sz="1400" b="1" baseline="-25000" dirty="0"/>
            </a:p>
          </p:txBody>
        </p:sp>
      </p:grpSp>
      <p:sp>
        <p:nvSpPr>
          <p:cNvPr id="142" name="文本框 141"/>
          <p:cNvSpPr txBox="1"/>
          <p:nvPr/>
        </p:nvSpPr>
        <p:spPr>
          <a:xfrm>
            <a:off x="9950367" y="4000697"/>
            <a:ext cx="326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zh-CN" altLang="en-US" sz="1400" b="1" dirty="0"/>
          </a:p>
        </p:txBody>
      </p:sp>
      <p:sp>
        <p:nvSpPr>
          <p:cNvPr id="146" name="矩形: 圆角 104">
            <a:extLst>
              <a:ext uri="{FF2B5EF4-FFF2-40B4-BE49-F238E27FC236}">
                <a16:creationId xmlns:a16="http://schemas.microsoft.com/office/drawing/2014/main" id="{B9700729-6D41-47E6-9160-115CF15E5E06}"/>
              </a:ext>
            </a:extLst>
          </p:cNvPr>
          <p:cNvSpPr/>
          <p:nvPr/>
        </p:nvSpPr>
        <p:spPr bwMode="gray">
          <a:xfrm>
            <a:off x="10113702" y="2997502"/>
            <a:ext cx="887967" cy="336082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algn="ctr"/>
            <a:r>
              <a:rPr lang="en-US" altLang="zh-CN" sz="1400" b="1" dirty="0"/>
              <a:t>checker</a:t>
            </a:r>
            <a:endParaRPr lang="zh-CN" altLang="en-US" sz="1400" b="1" dirty="0"/>
          </a:p>
        </p:txBody>
      </p:sp>
      <p:pic>
        <p:nvPicPr>
          <p:cNvPr id="148" name="图片 1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69" y="3624036"/>
            <a:ext cx="776390" cy="776390"/>
          </a:xfrm>
          <a:prstGeom prst="rect">
            <a:avLst/>
          </a:prstGeom>
        </p:spPr>
      </p:pic>
      <p:sp>
        <p:nvSpPr>
          <p:cNvPr id="149" name="文本框 148">
            <a:extLst>
              <a:ext uri="{FF2B5EF4-FFF2-40B4-BE49-F238E27FC236}">
                <a16:creationId xmlns:a16="http://schemas.microsoft.com/office/drawing/2014/main" id="{D449DDAB-D32E-401B-8F77-91274977B219}"/>
              </a:ext>
            </a:extLst>
          </p:cNvPr>
          <p:cNvSpPr txBox="1"/>
          <p:nvPr/>
        </p:nvSpPr>
        <p:spPr>
          <a:xfrm>
            <a:off x="5554999" y="4338079"/>
            <a:ext cx="790581" cy="576293"/>
          </a:xfrm>
          <a:prstGeom prst="rect">
            <a:avLst/>
          </a:prstGeom>
          <a:noFill/>
        </p:spPr>
        <p:txBody>
          <a:bodyPr wrap="square" lIns="10800" tIns="72000" rIns="10800" bIns="72000">
            <a:spAutoFit/>
          </a:bodyPr>
          <a:lstStyle/>
          <a:p>
            <a:pPr algn="ctr"/>
            <a:r>
              <a:rPr lang="en-US" altLang="zh-CN" sz="1400" dirty="0"/>
              <a:t>Traversal model</a:t>
            </a:r>
            <a:endParaRPr lang="zh-CN" altLang="en-US" sz="1400" dirty="0"/>
          </a:p>
        </p:txBody>
      </p:sp>
      <p:pic>
        <p:nvPicPr>
          <p:cNvPr id="152" name="图片 1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008" y="2842980"/>
            <a:ext cx="761353" cy="645214"/>
          </a:xfrm>
          <a:prstGeom prst="rect">
            <a:avLst/>
          </a:prstGeom>
        </p:spPr>
      </p:pic>
      <p:cxnSp>
        <p:nvCxnSpPr>
          <p:cNvPr id="154" name="曲线连接符 153"/>
          <p:cNvCxnSpPr>
            <a:stCxn id="137" idx="1"/>
            <a:endCxn id="152" idx="2"/>
          </p:cNvCxnSpPr>
          <p:nvPr/>
        </p:nvCxnSpPr>
        <p:spPr>
          <a:xfrm rot="5400000" flipH="1" flipV="1">
            <a:off x="8850750" y="3399445"/>
            <a:ext cx="375186" cy="552684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曲线连接符 155"/>
          <p:cNvCxnSpPr>
            <a:stCxn id="140" idx="1"/>
            <a:endCxn id="152" idx="2"/>
          </p:cNvCxnSpPr>
          <p:nvPr/>
        </p:nvCxnSpPr>
        <p:spPr>
          <a:xfrm rot="16200000" flipV="1">
            <a:off x="9829533" y="2973346"/>
            <a:ext cx="375186" cy="1404881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曲线连接符 157"/>
          <p:cNvCxnSpPr>
            <a:stCxn id="134" idx="1"/>
            <a:endCxn id="152" idx="2"/>
          </p:cNvCxnSpPr>
          <p:nvPr/>
        </p:nvCxnSpPr>
        <p:spPr>
          <a:xfrm rot="16200000" flipV="1">
            <a:off x="9250632" y="3552247"/>
            <a:ext cx="375186" cy="247080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2" idx="3"/>
            <a:endCxn id="146" idx="1"/>
          </p:cNvCxnSpPr>
          <p:nvPr/>
        </p:nvCxnSpPr>
        <p:spPr>
          <a:xfrm flipV="1">
            <a:off x="9695361" y="3165543"/>
            <a:ext cx="418341" cy="4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449DDAB-D32E-401B-8F77-91274977B219}"/>
              </a:ext>
            </a:extLst>
          </p:cNvPr>
          <p:cNvSpPr txBox="1"/>
          <p:nvPr/>
        </p:nvSpPr>
        <p:spPr>
          <a:xfrm>
            <a:off x="8159907" y="2902366"/>
            <a:ext cx="820880" cy="576293"/>
          </a:xfrm>
          <a:prstGeom prst="rect">
            <a:avLst/>
          </a:prstGeom>
          <a:noFill/>
        </p:spPr>
        <p:txBody>
          <a:bodyPr wrap="square" lIns="10800" tIns="72000" rIns="10800" bIns="72000">
            <a:spAutoFit/>
          </a:bodyPr>
          <a:lstStyle/>
          <a:p>
            <a:pPr algn="ctr"/>
            <a:r>
              <a:rPr lang="en-US" altLang="zh-CN" sz="1400" dirty="0"/>
              <a:t>Mapping table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0C787605-3A15-45F9-BE42-5AC248A90130}"/>
              </a:ext>
            </a:extLst>
          </p:cNvPr>
          <p:cNvSpPr txBox="1"/>
          <p:nvPr/>
        </p:nvSpPr>
        <p:spPr>
          <a:xfrm>
            <a:off x="9904531" y="1662115"/>
            <a:ext cx="127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/>
              <a:t>discrepancies</a:t>
            </a:r>
            <a:endParaRPr lang="zh-CN" altLang="en-US" sz="1400" dirty="0"/>
          </a:p>
        </p:txBody>
      </p:sp>
      <p:pic>
        <p:nvPicPr>
          <p:cNvPr id="175" name="图片 174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006" y="2034550"/>
            <a:ext cx="588057" cy="588057"/>
          </a:xfrm>
          <a:prstGeom prst="rect">
            <a:avLst/>
          </a:prstGeom>
        </p:spPr>
      </p:pic>
      <p:cxnSp>
        <p:nvCxnSpPr>
          <p:cNvPr id="177" name="直接箭头连接符 176"/>
          <p:cNvCxnSpPr>
            <a:stCxn id="146" idx="0"/>
          </p:cNvCxnSpPr>
          <p:nvPr/>
        </p:nvCxnSpPr>
        <p:spPr>
          <a:xfrm flipH="1" flipV="1">
            <a:off x="10557685" y="2626169"/>
            <a:ext cx="1" cy="371333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H="1" flipV="1">
            <a:off x="6000103" y="3193817"/>
            <a:ext cx="1" cy="371333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4E298A2E-3687-49E8-A80F-4A0AC32B65F4}"/>
              </a:ext>
            </a:extLst>
          </p:cNvPr>
          <p:cNvGrpSpPr/>
          <p:nvPr/>
        </p:nvGrpSpPr>
        <p:grpSpPr>
          <a:xfrm>
            <a:off x="8732357" y="2034550"/>
            <a:ext cx="474812" cy="474812"/>
            <a:chOff x="10891834" y="1723641"/>
            <a:chExt cx="474812" cy="474812"/>
          </a:xfrm>
        </p:grpSpPr>
        <p:pic>
          <p:nvPicPr>
            <p:cNvPr id="186" name="图片 185">
              <a:extLst>
                <a:ext uri="{FF2B5EF4-FFF2-40B4-BE49-F238E27FC236}">
                  <a16:creationId xmlns:a16="http://schemas.microsoft.com/office/drawing/2014/main" id="{95A094E7-3022-4F35-AEF1-F69FA9F9B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1834" y="1723641"/>
              <a:ext cx="474812" cy="474812"/>
            </a:xfrm>
            <a:prstGeom prst="rect">
              <a:avLst/>
            </a:prstGeom>
          </p:spPr>
        </p:pic>
        <p:pic>
          <p:nvPicPr>
            <p:cNvPr id="187" name="图片 186">
              <a:extLst>
                <a:ext uri="{FF2B5EF4-FFF2-40B4-BE49-F238E27FC236}">
                  <a16:creationId xmlns:a16="http://schemas.microsoft.com/office/drawing/2014/main" id="{E0F0B477-E40E-484D-9CFA-7C0A4B82D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960566" y="1843377"/>
              <a:ext cx="308721" cy="327183"/>
            </a:xfrm>
            <a:prstGeom prst="rect">
              <a:avLst/>
            </a:prstGeom>
          </p:spPr>
        </p:pic>
      </p:grpSp>
      <p:cxnSp>
        <p:nvCxnSpPr>
          <p:cNvPr id="189" name="直接箭头连接符 188"/>
          <p:cNvCxnSpPr>
            <a:stCxn id="175" idx="1"/>
          </p:cNvCxnSpPr>
          <p:nvPr/>
        </p:nvCxnSpPr>
        <p:spPr>
          <a:xfrm flipH="1" flipV="1">
            <a:off x="9296730" y="2328578"/>
            <a:ext cx="964276" cy="1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0C787605-3A15-45F9-BE42-5AC248A90130}"/>
              </a:ext>
            </a:extLst>
          </p:cNvPr>
          <p:cNvSpPr txBox="1"/>
          <p:nvPr/>
        </p:nvSpPr>
        <p:spPr>
          <a:xfrm>
            <a:off x="9140620" y="2023346"/>
            <a:ext cx="127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/>
              <a:t>analysis</a:t>
            </a:r>
            <a:endParaRPr lang="zh-CN" altLang="en-US" sz="14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0C787605-3A15-45F9-BE42-5AC248A90130}"/>
              </a:ext>
            </a:extLst>
          </p:cNvPr>
          <p:cNvSpPr txBox="1"/>
          <p:nvPr/>
        </p:nvSpPr>
        <p:spPr>
          <a:xfrm>
            <a:off x="8236133" y="1636080"/>
            <a:ext cx="127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/>
              <a:t>bug reports</a:t>
            </a:r>
            <a:endParaRPr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524021" y="1477504"/>
            <a:ext cx="3925443" cy="506945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514569" y="1460862"/>
            <a:ext cx="3925443" cy="506945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950094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039606" cy="849639"/>
          </a:xfrm>
        </p:spPr>
        <p:txBody>
          <a:bodyPr/>
          <a:lstStyle/>
          <a:p>
            <a:r>
              <a:rPr lang="en-US" altLang="zh-CN" dirty="0"/>
              <a:t>Existing Query Generation Tools are Unusable</a:t>
            </a:r>
            <a:endParaRPr lang="zh-CN" altLang="en-US" dirty="0"/>
          </a:p>
        </p:txBody>
      </p:sp>
      <p:sp>
        <p:nvSpPr>
          <p:cNvPr id="41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461665"/>
          </a:xfrm>
        </p:spPr>
        <p:txBody>
          <a:bodyPr/>
          <a:lstStyle/>
          <a:p>
            <a:r>
              <a:rPr lang="en-US" altLang="zh-CN" sz="2400" dirty="0"/>
              <a:t>Gremlin has different syntax and query patterns from SQL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29311" y="2660513"/>
            <a:ext cx="4140220" cy="13234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SELECT name </a:t>
            </a:r>
          </a:p>
          <a:p>
            <a:pPr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FROM t0</a:t>
            </a:r>
          </a:p>
          <a:p>
            <a:pPr>
              <a:defRPr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(t0.age &lt; 30) AND   </a:t>
            </a:r>
          </a:p>
          <a:p>
            <a:pPr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(t0.name != ‘Tom’)</a:t>
            </a: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27" y="2108213"/>
            <a:ext cx="1352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6468017" y="2644077"/>
            <a:ext cx="4183881" cy="13234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g.V()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has(‘person’, ‘age’,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(30))</a:t>
            </a:r>
          </a:p>
          <a:p>
            <a:pPr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.has(‘person’, ‘name’,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neq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(‘Tom’))</a:t>
            </a:r>
          </a:p>
          <a:p>
            <a:pPr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.values(‘name’)</a:t>
            </a:r>
          </a:p>
        </p:txBody>
      </p:sp>
      <p:pic>
        <p:nvPicPr>
          <p:cNvPr id="8" name="图片 13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685" y="2264970"/>
            <a:ext cx="2276475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 bwMode="gray">
          <a:xfrm>
            <a:off x="3465552" y="4536252"/>
            <a:ext cx="400454" cy="370695"/>
          </a:xfrm>
          <a:prstGeom prst="ellipse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And</a:t>
            </a:r>
            <a:endParaRPr kumimoji="1"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椭圆 10"/>
          <p:cNvSpPr/>
          <p:nvPr/>
        </p:nvSpPr>
        <p:spPr bwMode="gray">
          <a:xfrm>
            <a:off x="3088754" y="4983033"/>
            <a:ext cx="400454" cy="370695"/>
          </a:xfrm>
          <a:prstGeom prst="ellipse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&lt;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 bwMode="gray">
          <a:xfrm>
            <a:off x="3861941" y="4983032"/>
            <a:ext cx="400454" cy="370695"/>
          </a:xfrm>
          <a:prstGeom prst="ellipse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</a:rPr>
              <a:t>!=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 bwMode="gray">
          <a:xfrm>
            <a:off x="2688300" y="5505896"/>
            <a:ext cx="400454" cy="370695"/>
          </a:xfrm>
          <a:prstGeom prst="ellipse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age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 bwMode="gray">
          <a:xfrm>
            <a:off x="3235946" y="5505896"/>
            <a:ext cx="400454" cy="370695"/>
          </a:xfrm>
          <a:prstGeom prst="ellipse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30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椭圆 14"/>
          <p:cNvSpPr/>
          <p:nvPr/>
        </p:nvSpPr>
        <p:spPr bwMode="gray">
          <a:xfrm>
            <a:off x="3757247" y="5505896"/>
            <a:ext cx="400454" cy="370695"/>
          </a:xfrm>
          <a:prstGeom prst="ellipse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name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椭圆 15"/>
          <p:cNvSpPr/>
          <p:nvPr/>
        </p:nvSpPr>
        <p:spPr bwMode="gray">
          <a:xfrm>
            <a:off x="4222220" y="5505896"/>
            <a:ext cx="400454" cy="370695"/>
          </a:xfrm>
          <a:prstGeom prst="ellipse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kumimoji="1" lang="en-US" altLang="zh-CN" sz="1400" b="1" dirty="0">
                <a:solidFill>
                  <a:schemeClr val="bg1"/>
                </a:solidFill>
              </a:rPr>
              <a:t>Tom</a:t>
            </a:r>
            <a:endParaRPr kumimoji="1"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5" name="直线连接符 4"/>
          <p:cNvCxnSpPr>
            <a:stCxn id="2" idx="3"/>
            <a:endCxn id="11" idx="7"/>
          </p:cNvCxnSpPr>
          <p:nvPr/>
        </p:nvCxnSpPr>
        <p:spPr>
          <a:xfrm flipH="1">
            <a:off x="3430563" y="4852660"/>
            <a:ext cx="93634" cy="184660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>
            <a:stCxn id="2" idx="5"/>
            <a:endCxn id="12" idx="1"/>
          </p:cNvCxnSpPr>
          <p:nvPr/>
        </p:nvCxnSpPr>
        <p:spPr>
          <a:xfrm>
            <a:off x="3807361" y="4852660"/>
            <a:ext cx="113225" cy="184659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/>
          <p:cNvCxnSpPr>
            <a:stCxn id="11" idx="3"/>
            <a:endCxn id="13" idx="0"/>
          </p:cNvCxnSpPr>
          <p:nvPr/>
        </p:nvCxnSpPr>
        <p:spPr>
          <a:xfrm flipH="1">
            <a:off x="2888527" y="5299441"/>
            <a:ext cx="258872" cy="206455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1" idx="4"/>
            <a:endCxn id="14" idx="0"/>
          </p:cNvCxnSpPr>
          <p:nvPr/>
        </p:nvCxnSpPr>
        <p:spPr>
          <a:xfrm>
            <a:off x="3288981" y="5353728"/>
            <a:ext cx="147192" cy="152168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/>
          <p:cNvCxnSpPr>
            <a:stCxn id="12" idx="4"/>
            <a:endCxn id="15" idx="0"/>
          </p:cNvCxnSpPr>
          <p:nvPr/>
        </p:nvCxnSpPr>
        <p:spPr>
          <a:xfrm flipH="1">
            <a:off x="3957474" y="5353727"/>
            <a:ext cx="104694" cy="152169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stCxn id="12" idx="5"/>
            <a:endCxn id="16" idx="0"/>
          </p:cNvCxnSpPr>
          <p:nvPr/>
        </p:nvCxnSpPr>
        <p:spPr>
          <a:xfrm>
            <a:off x="4203750" y="5299440"/>
            <a:ext cx="218697" cy="206456"/>
          </a:xfrm>
          <a:prstGeom prst="lin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461968" y="6028759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Abstract Syntax Tree</a:t>
            </a:r>
            <a:endParaRPr kumimoji="1" lang="zh-CN" altLang="en-US" sz="2000" b="1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441" y="4370686"/>
            <a:ext cx="1945032" cy="194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84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Completely Random Gremlin Query Generation</a:t>
            </a:r>
            <a:endParaRPr lang="zh-CN" altLang="en-US" dirty="0"/>
          </a:p>
        </p:txBody>
      </p:sp>
      <p:sp>
        <p:nvSpPr>
          <p:cNvPr id="22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760147" cy="830997"/>
          </a:xfrm>
        </p:spPr>
        <p:txBody>
          <a:bodyPr/>
          <a:lstStyle/>
          <a:p>
            <a:r>
              <a:rPr lang="en-US" altLang="zh-CN" sz="2400" dirty="0"/>
              <a:t>Generate some </a:t>
            </a:r>
            <a:r>
              <a:rPr lang="en-US" altLang="zh-CN" sz="2400" dirty="0">
                <a:solidFill>
                  <a:srgbClr val="FF0000"/>
                </a:solidFill>
              </a:rPr>
              <a:t>grammatically correct but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meaningless</a:t>
            </a:r>
            <a:r>
              <a:rPr lang="en-US" altLang="zh-CN" sz="2400" dirty="0"/>
              <a:t> queries and ignore the </a:t>
            </a:r>
            <a:r>
              <a:rPr lang="en-US" altLang="zh-CN" sz="2400" dirty="0">
                <a:solidFill>
                  <a:srgbClr val="FF0000"/>
                </a:solidFill>
              </a:rPr>
              <a:t>semantics</a:t>
            </a:r>
            <a:r>
              <a:rPr lang="en-US" altLang="zh-CN" sz="2400" dirty="0"/>
              <a:t> of Gremlin APIs</a:t>
            </a:r>
          </a:p>
        </p:txBody>
      </p:sp>
      <p:sp>
        <p:nvSpPr>
          <p:cNvPr id="36" name="椭圆 35"/>
          <p:cNvSpPr/>
          <p:nvPr/>
        </p:nvSpPr>
        <p:spPr bwMode="gray">
          <a:xfrm>
            <a:off x="6914382" y="2832345"/>
            <a:ext cx="914400" cy="416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V()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7" name="椭圆 36"/>
          <p:cNvSpPr/>
          <p:nvPr/>
        </p:nvSpPr>
        <p:spPr bwMode="gray">
          <a:xfrm>
            <a:off x="7967284" y="2832345"/>
            <a:ext cx="914400" cy="416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has()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 bwMode="gray">
          <a:xfrm>
            <a:off x="8996823" y="2845625"/>
            <a:ext cx="914400" cy="416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out()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0" name="椭圆 39"/>
          <p:cNvSpPr/>
          <p:nvPr/>
        </p:nvSpPr>
        <p:spPr bwMode="gray">
          <a:xfrm>
            <a:off x="6914382" y="3952864"/>
            <a:ext cx="914400" cy="416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V()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1" name="椭圆 40"/>
          <p:cNvSpPr/>
          <p:nvPr/>
        </p:nvSpPr>
        <p:spPr bwMode="gray">
          <a:xfrm>
            <a:off x="7967284" y="3952864"/>
            <a:ext cx="914400" cy="416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V()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" name="椭圆 41"/>
          <p:cNvSpPr/>
          <p:nvPr/>
        </p:nvSpPr>
        <p:spPr bwMode="gray">
          <a:xfrm>
            <a:off x="8996823" y="3966144"/>
            <a:ext cx="914400" cy="416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V()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01671" y="2832345"/>
            <a:ext cx="55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g</a:t>
            </a:r>
            <a:endParaRPr kumimoji="1" lang="zh-CN" altLang="en-US" sz="1400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6301670" y="3952864"/>
            <a:ext cx="55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g</a:t>
            </a:r>
            <a:endParaRPr kumimoji="1" lang="zh-CN" altLang="en-US" sz="1400" b="1" dirty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067" y="5547123"/>
            <a:ext cx="1242346" cy="1242346"/>
          </a:xfrm>
          <a:prstGeom prst="rect">
            <a:avLst/>
          </a:prstGeom>
        </p:spPr>
      </p:pic>
      <p:sp>
        <p:nvSpPr>
          <p:cNvPr id="45" name="椭圆形标注 44"/>
          <p:cNvSpPr/>
          <p:nvPr/>
        </p:nvSpPr>
        <p:spPr bwMode="gray">
          <a:xfrm>
            <a:off x="7371582" y="4645306"/>
            <a:ext cx="2897913" cy="1640529"/>
          </a:xfrm>
          <a:prstGeom prst="wedgeEllipseCallout">
            <a:avLst>
              <a:gd name="adj1" fmla="val -54212"/>
              <a:gd name="adj2" fmla="val 41260"/>
            </a:avLst>
          </a:prstGeom>
          <a:ln w="28575">
            <a:solidFill>
              <a:srgbClr val="C0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597943" y="4921060"/>
            <a:ext cx="285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These meaningless queries can greatly affect the effectiveness of GDB testing.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47125" y="2279123"/>
            <a:ext cx="4488105" cy="4416316"/>
            <a:chOff x="347125" y="2279123"/>
            <a:chExt cx="4488105" cy="4416316"/>
          </a:xfrm>
        </p:grpSpPr>
        <p:sp>
          <p:nvSpPr>
            <p:cNvPr id="34" name="文本框 33"/>
            <p:cNvSpPr txBox="1"/>
            <p:nvPr/>
          </p:nvSpPr>
          <p:spPr>
            <a:xfrm>
              <a:off x="2068373" y="6234870"/>
              <a:ext cx="1661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/>
                <a:t>Gremlin APIs</a:t>
              </a:r>
              <a:endParaRPr kumimoji="1" lang="zh-CN" altLang="en-US" b="1" dirty="0"/>
            </a:p>
          </p:txBody>
        </p:sp>
        <p:sp>
          <p:nvSpPr>
            <p:cNvPr id="24" name="椭圆 23"/>
            <p:cNvSpPr/>
            <p:nvPr/>
          </p:nvSpPr>
          <p:spPr bwMode="gray">
            <a:xfrm>
              <a:off x="1789584" y="3186595"/>
              <a:ext cx="914400" cy="416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>
                  <a:solidFill>
                    <a:schemeClr val="bg1"/>
                  </a:solidFill>
                </a:rPr>
                <a:t>V()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 bwMode="gray">
            <a:xfrm>
              <a:off x="2732013" y="4480494"/>
              <a:ext cx="914400" cy="416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E()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 bwMode="gray">
            <a:xfrm>
              <a:off x="1226558" y="4174361"/>
              <a:ext cx="914400" cy="416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has()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 bwMode="gray">
            <a:xfrm>
              <a:off x="1745275" y="4898179"/>
              <a:ext cx="914400" cy="416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where()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 bwMode="gray">
            <a:xfrm>
              <a:off x="1332384" y="5885945"/>
              <a:ext cx="914400" cy="416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not()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 bwMode="gray">
            <a:xfrm>
              <a:off x="2833859" y="2769907"/>
              <a:ext cx="914400" cy="416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and()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 bwMode="gray">
            <a:xfrm>
              <a:off x="2376659" y="3882549"/>
              <a:ext cx="914400" cy="416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or()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 bwMode="gray">
            <a:xfrm>
              <a:off x="1425464" y="2626643"/>
              <a:ext cx="914400" cy="416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 err="1">
                  <a:solidFill>
                    <a:schemeClr val="bg1"/>
                  </a:solidFill>
                </a:rPr>
                <a:t>lt</a:t>
              </a:r>
              <a:r>
                <a:rPr lang="en-US" altLang="zh-CN" b="1" dirty="0">
                  <a:solidFill>
                    <a:schemeClr val="bg1"/>
                  </a:solidFill>
                </a:rPr>
                <a:t>()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 bwMode="gray">
            <a:xfrm>
              <a:off x="3574075" y="4930616"/>
              <a:ext cx="914400" cy="416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out()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 bwMode="gray">
            <a:xfrm>
              <a:off x="2339864" y="5487167"/>
              <a:ext cx="914400" cy="416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 err="1">
                  <a:solidFill>
                    <a:schemeClr val="bg1"/>
                  </a:solidFill>
                </a:rPr>
                <a:t>outV</a:t>
              </a:r>
              <a:r>
                <a:rPr lang="en-US" altLang="zh-CN" b="1" dirty="0">
                  <a:solidFill>
                    <a:schemeClr val="bg1"/>
                  </a:solidFill>
                </a:rPr>
                <a:t>()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椭圆 3"/>
            <p:cNvSpPr/>
            <p:nvPr/>
          </p:nvSpPr>
          <p:spPr bwMode="gray">
            <a:xfrm>
              <a:off x="347125" y="2279123"/>
              <a:ext cx="4488105" cy="4416316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138145" y="2210329"/>
            <a:ext cx="11044707" cy="460364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圆角矩形 59"/>
          <p:cNvSpPr/>
          <p:nvPr/>
        </p:nvSpPr>
        <p:spPr>
          <a:xfrm>
            <a:off x="1868683" y="3469991"/>
            <a:ext cx="9055902" cy="1051984"/>
          </a:xfrm>
          <a:prstGeom prst="round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ea typeface="SimSun" charset="-122"/>
                <a:cs typeface="SimSun" charset="-122"/>
              </a:rPr>
              <a:t>We construct a model to guide us in generating syntactically correct and valid Gremlin queries. </a:t>
            </a:r>
            <a:endParaRPr lang="zh-CN" altLang="en-US" sz="2800" dirty="0"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43751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2" grpId="0"/>
      <p:bldP spid="43" grpId="0"/>
      <p:bldP spid="45" grpId="0" animBg="1"/>
      <p:bldP spid="46" grpId="0"/>
      <p:bldP spid="47" grpId="0" animBg="1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Insight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77" y="1348227"/>
            <a:ext cx="1905000" cy="190500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6805250" y="4028679"/>
            <a:ext cx="256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i="1" dirty="0" err="1">
                <a:ea typeface="Times New Roman" panose="02020603050405020304" charset="0"/>
                <a:cs typeface="Times New Roman" panose="02020603050405020304" charset="0"/>
              </a:rPr>
              <a:t>g.V</a:t>
            </a:r>
            <a:r>
              <a:rPr kumimoji="1" lang="en-US" altLang="zh-CN" sz="2000" i="1" dirty="0">
                <a:ea typeface="Times New Roman" panose="02020603050405020304" charset="0"/>
                <a:cs typeface="Times New Roman" panose="02020603050405020304" charset="0"/>
              </a:rPr>
              <a:t>().</a:t>
            </a:r>
            <a:r>
              <a:rPr kumimoji="1" lang="en-US" altLang="zh-CN" sz="2000" i="1" dirty="0" err="1">
                <a:ea typeface="Times New Roman" panose="02020603050405020304" charset="0"/>
                <a:cs typeface="Times New Roman" panose="02020603050405020304" charset="0"/>
              </a:rPr>
              <a:t>outE</a:t>
            </a:r>
            <a:r>
              <a:rPr kumimoji="1" lang="en-US" altLang="zh-CN" sz="2000" i="1" dirty="0">
                <a:ea typeface="Times New Roman" panose="02020603050405020304" charset="0"/>
                <a:cs typeface="Times New Roman" panose="02020603050405020304" charset="0"/>
              </a:rPr>
              <a:t>()</a:t>
            </a: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873" t="21515" r="13660" b="43865"/>
          <a:stretch>
            <a:fillRect/>
          </a:stretch>
        </p:blipFill>
        <p:spPr>
          <a:xfrm>
            <a:off x="8353838" y="3924184"/>
            <a:ext cx="641105" cy="592379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>
            <a:off x="6805250" y="5023670"/>
            <a:ext cx="1507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i="1" dirty="0" err="1">
                <a:ea typeface="Times New Roman" panose="02020603050405020304" charset="0"/>
                <a:cs typeface="Times New Roman" panose="02020603050405020304" charset="0"/>
              </a:rPr>
              <a:t>g.E</a:t>
            </a:r>
            <a:r>
              <a:rPr kumimoji="1" lang="en-US" altLang="zh-CN" sz="2000" i="1" dirty="0">
                <a:ea typeface="Times New Roman" panose="02020603050405020304" charset="0"/>
                <a:cs typeface="Times New Roman" panose="02020603050405020304" charset="0"/>
              </a:rPr>
              <a:t>().</a:t>
            </a:r>
            <a:r>
              <a:rPr kumimoji="1" lang="en-US" altLang="zh-CN" sz="2000" i="1" dirty="0" err="1">
                <a:ea typeface="Times New Roman" panose="02020603050405020304" charset="0"/>
                <a:cs typeface="Times New Roman" panose="02020603050405020304" charset="0"/>
              </a:rPr>
              <a:t>outE</a:t>
            </a:r>
            <a:r>
              <a:rPr kumimoji="1" lang="en-US" altLang="zh-CN" sz="2000" i="1" dirty="0">
                <a:ea typeface="Times New Roman" panose="02020603050405020304" charset="0"/>
                <a:cs typeface="Times New Roman" panose="02020603050405020304" charset="0"/>
              </a:rPr>
              <a:t>()</a:t>
            </a:r>
            <a:endParaRPr kumimoji="1" lang="zh-CN" altLang="en-US" sz="2000" i="1" dirty="0"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660" t="43660" r="51830" b="19742"/>
          <a:stretch>
            <a:fillRect/>
          </a:stretch>
        </p:blipFill>
        <p:spPr>
          <a:xfrm>
            <a:off x="8407626" y="4912301"/>
            <a:ext cx="587317" cy="622848"/>
          </a:xfrm>
          <a:prstGeom prst="rect">
            <a:avLst/>
          </a:prstGeom>
        </p:spPr>
      </p:pic>
      <p:sp>
        <p:nvSpPr>
          <p:cNvPr id="53" name="圆角矩形 52"/>
          <p:cNvSpPr/>
          <p:nvPr/>
        </p:nvSpPr>
        <p:spPr>
          <a:xfrm>
            <a:off x="2341077" y="1744706"/>
            <a:ext cx="8928345" cy="1248932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The input type of a Gremlin API in a query should match the output type of its previous Gremlin API.</a:t>
            </a:r>
          </a:p>
        </p:txBody>
      </p:sp>
      <p:sp>
        <p:nvSpPr>
          <p:cNvPr id="20" name="椭圆 19"/>
          <p:cNvSpPr/>
          <p:nvPr/>
        </p:nvSpPr>
        <p:spPr bwMode="gray">
          <a:xfrm>
            <a:off x="1912298" y="4028679"/>
            <a:ext cx="1018401" cy="1076807"/>
          </a:xfrm>
          <a:prstGeom prst="ellipse">
            <a:avLst/>
          </a:prstGeom>
          <a:solidFill>
            <a:srgbClr val="C00000">
              <a:alpha val="50000"/>
            </a:srgbClr>
          </a:solidFill>
          <a:ln w="3810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person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椭圆 23"/>
          <p:cNvSpPr/>
          <p:nvPr/>
        </p:nvSpPr>
        <p:spPr bwMode="gray">
          <a:xfrm>
            <a:off x="4463588" y="4028679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book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" name="直接箭头连接符 27"/>
          <p:cNvCxnSpPr>
            <a:stCxn id="20" idx="6"/>
            <a:endCxn id="24" idx="2"/>
          </p:cNvCxnSpPr>
          <p:nvPr/>
        </p:nvCxnSpPr>
        <p:spPr>
          <a:xfrm>
            <a:off x="2930699" y="4567083"/>
            <a:ext cx="1532889" cy="0"/>
          </a:xfrm>
          <a:prstGeom prst="straightConnector1">
            <a:avLst/>
          </a:prstGeom>
          <a:ln w="38100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397121" y="4142154"/>
            <a:ext cx="76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read</a:t>
            </a:r>
            <a:endParaRPr lang="zh-CN" altLang="en-US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318012" y="5334230"/>
            <a:ext cx="9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>
                <a:solidFill>
                  <a:srgbClr val="FF0000"/>
                </a:solidFill>
              </a:rPr>
              <a:t>outE</a:t>
            </a:r>
            <a:r>
              <a:rPr lang="en-US" altLang="zh-CN" b="1" i="1" dirty="0">
                <a:solidFill>
                  <a:srgbClr val="FF0000"/>
                </a:solidFill>
              </a:rPr>
              <a:t>()</a:t>
            </a:r>
            <a:endParaRPr lang="zh-CN" altLang="en-US" sz="1400" b="1" i="1" dirty="0">
              <a:solidFill>
                <a:srgbClr val="FF0000"/>
              </a:solidFill>
            </a:endParaRPr>
          </a:p>
        </p:txBody>
      </p:sp>
      <p:cxnSp>
        <p:nvCxnSpPr>
          <p:cNvPr id="6" name="曲线连接符 5"/>
          <p:cNvCxnSpPr>
            <a:endCxn id="33" idx="0"/>
          </p:cNvCxnSpPr>
          <p:nvPr/>
        </p:nvCxnSpPr>
        <p:spPr>
          <a:xfrm rot="16200000" flipH="1">
            <a:off x="3205905" y="4758297"/>
            <a:ext cx="767148" cy="384717"/>
          </a:xfrm>
          <a:prstGeom prst="curvedConnector3">
            <a:avLst/>
          </a:prstGeom>
          <a:ln w="28575" cap="rnd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380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20" grpId="0" animBg="1"/>
      <p:bldP spid="24" grpId="0" animBg="1"/>
      <p:bldP spid="29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Traversal Model for Gremlin </a:t>
            </a:r>
            <a:endParaRPr lang="zh-CN" altLang="en-US" dirty="0"/>
          </a:p>
        </p:txBody>
      </p:sp>
      <p:sp>
        <p:nvSpPr>
          <p:cNvPr id="22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973463" cy="1405513"/>
          </a:xfrm>
        </p:spPr>
        <p:txBody>
          <a:bodyPr/>
          <a:lstStyle/>
          <a:p>
            <a:r>
              <a:rPr lang="en-US" altLang="zh-CN" sz="2400" dirty="0"/>
              <a:t>We abstract three entities, i.e., vertex, edge and value</a:t>
            </a:r>
          </a:p>
          <a:p>
            <a:r>
              <a:rPr lang="en-US" altLang="zh-CN" sz="2400" dirty="0"/>
              <a:t>We construct a traversal model to describe the legal operations and semantics in these entities</a:t>
            </a:r>
          </a:p>
        </p:txBody>
      </p:sp>
      <p:sp>
        <p:nvSpPr>
          <p:cNvPr id="54" name="椭圆 53"/>
          <p:cNvSpPr/>
          <p:nvPr/>
        </p:nvSpPr>
        <p:spPr bwMode="gray">
          <a:xfrm>
            <a:off x="4137274" y="4080069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v1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5" name="椭圆 54"/>
          <p:cNvSpPr/>
          <p:nvPr/>
        </p:nvSpPr>
        <p:spPr bwMode="gray">
          <a:xfrm>
            <a:off x="6537817" y="4080069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v2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56" name="直接箭头连接符 3"/>
          <p:cNvCxnSpPr/>
          <p:nvPr/>
        </p:nvCxnSpPr>
        <p:spPr>
          <a:xfrm>
            <a:off x="5155675" y="4594028"/>
            <a:ext cx="1382142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628216" y="4099002"/>
            <a:ext cx="57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e1</a:t>
            </a:r>
            <a:endParaRPr lang="zh-CN" altLang="en-US" sz="2000" b="1" dirty="0"/>
          </a:p>
        </p:txBody>
      </p:sp>
      <p:sp>
        <p:nvSpPr>
          <p:cNvPr id="61" name="矩形 60"/>
          <p:cNvSpPr/>
          <p:nvPr/>
        </p:nvSpPr>
        <p:spPr bwMode="gray">
          <a:xfrm>
            <a:off x="7201183" y="4053538"/>
            <a:ext cx="775818" cy="29763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vp1 : 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4" name="矩形 63"/>
          <p:cNvSpPr/>
          <p:nvPr/>
        </p:nvSpPr>
        <p:spPr bwMode="gray">
          <a:xfrm>
            <a:off x="5451217" y="3812550"/>
            <a:ext cx="824516" cy="258646"/>
          </a:xfrm>
          <a:prstGeom prst="rect">
            <a:avLst/>
          </a:prstGeom>
          <a:solidFill>
            <a:srgbClr val="00B0F0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ep1 : 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295439" y="5594836"/>
            <a:ext cx="1136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</a:rPr>
              <a:t>Vertex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89833" y="3003453"/>
            <a:ext cx="1136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</a:rPr>
              <a:t>Edge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3655850" y="4099002"/>
            <a:ext cx="775818" cy="29763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vp1 : 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9" name="曲线连接符 8"/>
          <p:cNvCxnSpPr>
            <a:stCxn id="54" idx="3"/>
            <a:endCxn id="16" idx="0"/>
          </p:cNvCxnSpPr>
          <p:nvPr/>
        </p:nvCxnSpPr>
        <p:spPr>
          <a:xfrm rot="5400000">
            <a:off x="3777158" y="5085578"/>
            <a:ext cx="595655" cy="422861"/>
          </a:xfrm>
          <a:prstGeom prst="curvedConnector3">
            <a:avLst/>
          </a:prstGeom>
          <a:ln w="28575" cap="rnd">
            <a:solidFill>
              <a:srgbClr val="C00000"/>
            </a:solidFill>
            <a:prstDash val="lg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55" idx="3"/>
            <a:endCxn id="16" idx="0"/>
          </p:cNvCxnSpPr>
          <p:nvPr/>
        </p:nvCxnSpPr>
        <p:spPr>
          <a:xfrm rot="5400000">
            <a:off x="4977429" y="3885306"/>
            <a:ext cx="595655" cy="2823404"/>
          </a:xfrm>
          <a:prstGeom prst="curvedConnector3">
            <a:avLst/>
          </a:prstGeom>
          <a:ln w="28575" cap="rnd">
            <a:solidFill>
              <a:srgbClr val="C00000"/>
            </a:solidFill>
            <a:prstDash val="lg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/>
          <p:nvPr/>
        </p:nvCxnSpPr>
        <p:spPr>
          <a:xfrm rot="5400000" flipH="1" flipV="1">
            <a:off x="5947358" y="3753845"/>
            <a:ext cx="1183324" cy="482760"/>
          </a:xfrm>
          <a:prstGeom prst="curvedConnector3">
            <a:avLst/>
          </a:prstGeom>
          <a:ln w="28575" cap="rnd">
            <a:solidFill>
              <a:srgbClr val="C00000"/>
            </a:solidFill>
            <a:prstDash val="lg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6389833" y="5594836"/>
            <a:ext cx="282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00"/>
                </a:solidFill>
              </a:rPr>
              <a:t>Property key : Value</a:t>
            </a:r>
            <a:endParaRPr kumimoji="1"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1" name="曲线连接符 20"/>
          <p:cNvCxnSpPr>
            <a:stCxn id="61" idx="3"/>
            <a:endCxn id="34" idx="0"/>
          </p:cNvCxnSpPr>
          <p:nvPr/>
        </p:nvCxnSpPr>
        <p:spPr>
          <a:xfrm flipH="1">
            <a:off x="7804283" y="4202356"/>
            <a:ext cx="172718" cy="1392480"/>
          </a:xfrm>
          <a:prstGeom prst="curvedConnector4">
            <a:avLst>
              <a:gd name="adj1" fmla="val -132354"/>
              <a:gd name="adj2" fmla="val 55344"/>
            </a:avLst>
          </a:prstGeom>
          <a:ln w="28575" cap="rnd">
            <a:solidFill>
              <a:srgbClr val="C00000"/>
            </a:solidFill>
            <a:prstDash val="lg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595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Traversal Model - Vertex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 bwMode="gray">
          <a:xfrm>
            <a:off x="376401" y="3483688"/>
            <a:ext cx="1018401" cy="1076807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v1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gray">
          <a:xfrm>
            <a:off x="2327318" y="2835701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v2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" name="直线箭头连接符 3" title="e1"/>
          <p:cNvCxnSpPr>
            <a:stCxn id="7" idx="2"/>
            <a:endCxn id="6" idx="6"/>
          </p:cNvCxnSpPr>
          <p:nvPr/>
        </p:nvCxnSpPr>
        <p:spPr>
          <a:xfrm flipH="1">
            <a:off x="1394802" y="3374105"/>
            <a:ext cx="932516" cy="647987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 bwMode="gray">
          <a:xfrm>
            <a:off x="2327318" y="4207147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v3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直线箭头连接符 9"/>
          <p:cNvCxnSpPr>
            <a:stCxn id="6" idx="6"/>
            <a:endCxn id="9" idx="2"/>
          </p:cNvCxnSpPr>
          <p:nvPr/>
        </p:nvCxnSpPr>
        <p:spPr>
          <a:xfrm>
            <a:off x="1394802" y="4022092"/>
            <a:ext cx="932516" cy="723459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8115440" y="5568281"/>
            <a:ext cx="4131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Filter v1 by the given conditions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474719" y="3291638"/>
            <a:ext cx="511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e1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1474719" y="4376117"/>
            <a:ext cx="511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e2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4798" y="5562375"/>
            <a:ext cx="3848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Traverse v1 from vertices</a:t>
            </a:r>
            <a:endParaRPr kumimoji="1" lang="zh-CN" altLang="en-US" sz="2000" b="1" dirty="0"/>
          </a:p>
        </p:txBody>
      </p:sp>
      <p:sp>
        <p:nvSpPr>
          <p:cNvPr id="83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973463" cy="461665"/>
          </a:xfrm>
        </p:spPr>
        <p:txBody>
          <a:bodyPr/>
          <a:lstStyle/>
          <a:p>
            <a:r>
              <a:rPr lang="en-US" altLang="zh-CN" sz="2400" dirty="0"/>
              <a:t>Legal operations on a vertex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4574508" y="5557805"/>
            <a:ext cx="3765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Traverse v1 from edges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94802" y="2223936"/>
            <a:ext cx="7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out()</a:t>
            </a:r>
            <a:endParaRPr kumimoji="1" lang="zh-CN" altLang="en-US" b="1" dirty="0"/>
          </a:p>
        </p:txBody>
      </p:sp>
      <p:cxnSp>
        <p:nvCxnSpPr>
          <p:cNvPr id="25" name="曲线连接符 24"/>
          <p:cNvCxnSpPr>
            <a:stCxn id="7" idx="1"/>
            <a:endCxn id="6" idx="0"/>
          </p:cNvCxnSpPr>
          <p:nvPr/>
        </p:nvCxnSpPr>
        <p:spPr>
          <a:xfrm rot="16200000" flipH="1" flipV="1">
            <a:off x="1435885" y="2443113"/>
            <a:ext cx="490292" cy="1590857"/>
          </a:xfrm>
          <a:prstGeom prst="curvedConnector3">
            <a:avLst>
              <a:gd name="adj1" fmla="val -78789"/>
            </a:avLst>
          </a:prstGeom>
          <a:ln w="28575" cap="rnd">
            <a:solidFill>
              <a:srgbClr val="C00000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 bwMode="gray">
          <a:xfrm>
            <a:off x="152726" y="3524506"/>
            <a:ext cx="775818" cy="29763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vp1 : 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 bwMode="gray">
          <a:xfrm>
            <a:off x="2956690" y="2848714"/>
            <a:ext cx="775818" cy="29763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vp1 : 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 bwMode="gray">
          <a:xfrm>
            <a:off x="2956690" y="4941020"/>
            <a:ext cx="775818" cy="29763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vk2 : 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2" name="椭圆 101"/>
          <p:cNvSpPr/>
          <p:nvPr/>
        </p:nvSpPr>
        <p:spPr bwMode="gray">
          <a:xfrm>
            <a:off x="4511305" y="3483688"/>
            <a:ext cx="1018401" cy="1076807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v1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椭圆 102"/>
          <p:cNvSpPr/>
          <p:nvPr/>
        </p:nvSpPr>
        <p:spPr bwMode="gray">
          <a:xfrm>
            <a:off x="6462222" y="2835701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v2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4" name="直线箭头连接符 3" title="e1"/>
          <p:cNvCxnSpPr>
            <a:stCxn id="103" idx="2"/>
            <a:endCxn id="102" idx="6"/>
          </p:cNvCxnSpPr>
          <p:nvPr/>
        </p:nvCxnSpPr>
        <p:spPr>
          <a:xfrm flipH="1">
            <a:off x="5529706" y="3374105"/>
            <a:ext cx="932516" cy="647987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/>
          <p:cNvSpPr/>
          <p:nvPr/>
        </p:nvSpPr>
        <p:spPr bwMode="gray">
          <a:xfrm>
            <a:off x="6462222" y="4207147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v3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6" name="直线箭头连接符 9"/>
          <p:cNvCxnSpPr>
            <a:stCxn id="102" idx="6"/>
            <a:endCxn id="105" idx="2"/>
          </p:cNvCxnSpPr>
          <p:nvPr/>
        </p:nvCxnSpPr>
        <p:spPr>
          <a:xfrm>
            <a:off x="5529706" y="4022092"/>
            <a:ext cx="932516" cy="723459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5781936" y="3215855"/>
            <a:ext cx="511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e1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727262" y="4392014"/>
            <a:ext cx="511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e2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5020505" y="2561851"/>
            <a:ext cx="927764" cy="383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inV</a:t>
            </a:r>
            <a:r>
              <a:rPr kumimoji="1" lang="en-US" altLang="zh-CN" b="1" dirty="0"/>
              <a:t>()</a:t>
            </a:r>
            <a:endParaRPr kumimoji="1" lang="zh-CN" altLang="en-US" b="1" dirty="0"/>
          </a:p>
        </p:txBody>
      </p:sp>
      <p:cxnSp>
        <p:nvCxnSpPr>
          <p:cNvPr id="117" name="曲线连接符 116"/>
          <p:cNvCxnSpPr>
            <a:endCxn id="102" idx="0"/>
          </p:cNvCxnSpPr>
          <p:nvPr/>
        </p:nvCxnSpPr>
        <p:spPr>
          <a:xfrm rot="10800000">
            <a:off x="5020506" y="3483688"/>
            <a:ext cx="998062" cy="185836"/>
          </a:xfrm>
          <a:prstGeom prst="curvedConnector4">
            <a:avLst>
              <a:gd name="adj1" fmla="val 24491"/>
              <a:gd name="adj2" fmla="val 322752"/>
            </a:avLst>
          </a:prstGeom>
          <a:ln w="28575" cap="rnd">
            <a:solidFill>
              <a:srgbClr val="C00000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矩形 117"/>
          <p:cNvSpPr/>
          <p:nvPr/>
        </p:nvSpPr>
        <p:spPr bwMode="gray">
          <a:xfrm>
            <a:off x="4287630" y="3524506"/>
            <a:ext cx="775818" cy="29763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vp1 : 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19" name="矩形 118"/>
          <p:cNvSpPr/>
          <p:nvPr/>
        </p:nvSpPr>
        <p:spPr bwMode="gray">
          <a:xfrm>
            <a:off x="7091594" y="2848714"/>
            <a:ext cx="775818" cy="29763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vp1 : 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0" name="矩形 119"/>
          <p:cNvSpPr/>
          <p:nvPr/>
        </p:nvSpPr>
        <p:spPr bwMode="gray">
          <a:xfrm>
            <a:off x="7091594" y="4941020"/>
            <a:ext cx="775818" cy="29763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vk2 : 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1" name="椭圆 120"/>
          <p:cNvSpPr/>
          <p:nvPr/>
        </p:nvSpPr>
        <p:spPr bwMode="gray">
          <a:xfrm>
            <a:off x="8553649" y="3483688"/>
            <a:ext cx="1018401" cy="1076807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v1</a:t>
            </a:r>
            <a:endParaRPr lang="zh-CN" altLang="en-US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2" name="椭圆 121"/>
          <p:cNvSpPr/>
          <p:nvPr/>
        </p:nvSpPr>
        <p:spPr bwMode="gray">
          <a:xfrm>
            <a:off x="10504566" y="2835701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v2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3" name="直线箭头连接符 3" title="e1"/>
          <p:cNvCxnSpPr>
            <a:stCxn id="122" idx="2"/>
            <a:endCxn id="121" idx="6"/>
          </p:cNvCxnSpPr>
          <p:nvPr/>
        </p:nvCxnSpPr>
        <p:spPr>
          <a:xfrm flipH="1">
            <a:off x="9572050" y="3374105"/>
            <a:ext cx="932516" cy="647987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 bwMode="gray">
          <a:xfrm>
            <a:off x="10504566" y="4207147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v3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5" name="直线箭头连接符 9"/>
          <p:cNvCxnSpPr>
            <a:stCxn id="121" idx="6"/>
            <a:endCxn id="124" idx="2"/>
          </p:cNvCxnSpPr>
          <p:nvPr/>
        </p:nvCxnSpPr>
        <p:spPr>
          <a:xfrm>
            <a:off x="9572050" y="4022092"/>
            <a:ext cx="932516" cy="723459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9651967" y="3291638"/>
            <a:ext cx="511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e1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9651967" y="4376117"/>
            <a:ext cx="511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e2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9110413" y="2324742"/>
            <a:ext cx="1394153" cy="379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has(</a:t>
            </a:r>
            <a:r>
              <a:rPr kumimoji="1" lang="en-US" altLang="zh-CN" b="1" dirty="0">
                <a:solidFill>
                  <a:srgbClr val="FF0000"/>
                </a:solidFill>
              </a:rPr>
              <a:t>vp1</a:t>
            </a:r>
            <a:r>
              <a:rPr kumimoji="1" lang="en-US" altLang="zh-CN" b="1" dirty="0"/>
              <a:t>)</a:t>
            </a:r>
            <a:endParaRPr kumimoji="1" lang="zh-CN" altLang="en-US" b="1" dirty="0"/>
          </a:p>
        </p:txBody>
      </p:sp>
      <p:sp>
        <p:nvSpPr>
          <p:cNvPr id="130" name="矩形 129"/>
          <p:cNvSpPr/>
          <p:nvPr/>
        </p:nvSpPr>
        <p:spPr bwMode="gray">
          <a:xfrm>
            <a:off x="8329974" y="3524506"/>
            <a:ext cx="775818" cy="29763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vp1 : 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31" name="矩形 130"/>
          <p:cNvSpPr/>
          <p:nvPr/>
        </p:nvSpPr>
        <p:spPr bwMode="gray">
          <a:xfrm>
            <a:off x="11133938" y="2848714"/>
            <a:ext cx="775818" cy="29763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vp1 : 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32" name="矩形 131"/>
          <p:cNvSpPr/>
          <p:nvPr/>
        </p:nvSpPr>
        <p:spPr bwMode="gray">
          <a:xfrm>
            <a:off x="11133938" y="4941020"/>
            <a:ext cx="775818" cy="29763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vk2 : 3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33" name="终止符 43"/>
          <p:cNvSpPr/>
          <p:nvPr/>
        </p:nvSpPr>
        <p:spPr bwMode="gray">
          <a:xfrm rot="20287170">
            <a:off x="8012844" y="2887701"/>
            <a:ext cx="4050926" cy="1377809"/>
          </a:xfrm>
          <a:prstGeom prst="flowChartTerminator">
            <a:avLst/>
          </a:prstGeom>
          <a:noFill/>
          <a:ln w="28575" algn="ctr">
            <a:solidFill>
              <a:srgbClr val="C00000"/>
            </a:solidFill>
            <a:prstDash val="sys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673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65" grpId="0"/>
      <p:bldP spid="98" grpId="0"/>
      <p:bldP spid="99" grpId="0"/>
      <p:bldP spid="4" grpId="0"/>
      <p:bldP spid="97" grpId="0"/>
      <p:bldP spid="19" grpId="0"/>
      <p:bldP spid="54" grpId="0" animBg="1"/>
      <p:bldP spid="56" grpId="0" animBg="1"/>
      <p:bldP spid="57" grpId="0" animBg="1"/>
      <p:bldP spid="102" grpId="0" animBg="1"/>
      <p:bldP spid="103" grpId="0" animBg="1"/>
      <p:bldP spid="105" grpId="0" animBg="1"/>
      <p:bldP spid="107" grpId="0"/>
      <p:bldP spid="113" grpId="0"/>
      <p:bldP spid="116" grpId="0"/>
      <p:bldP spid="118" grpId="0" animBg="1"/>
      <p:bldP spid="119" grpId="0" animBg="1"/>
      <p:bldP spid="120" grpId="0" animBg="1"/>
      <p:bldP spid="121" grpId="0" animBg="1"/>
      <p:bldP spid="122" grpId="0" animBg="1"/>
      <p:bldP spid="124" grpId="0" animBg="1"/>
      <p:bldP spid="126" grpId="0"/>
      <p:bldP spid="127" grpId="0"/>
      <p:bldP spid="128" grpId="0"/>
      <p:bldP spid="130" grpId="0" animBg="1"/>
      <p:bldP spid="131" grpId="0" animBg="1"/>
      <p:bldP spid="132" grpId="0" animBg="1"/>
      <p:bldP spid="1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Traversal Model - Edge</a:t>
            </a:r>
            <a:endParaRPr lang="zh-CN" altLang="en-US" i="1" u="sng" dirty="0"/>
          </a:p>
        </p:txBody>
      </p:sp>
      <p:sp>
        <p:nvSpPr>
          <p:cNvPr id="76" name="文本框 75"/>
          <p:cNvSpPr txBox="1"/>
          <p:nvPr/>
        </p:nvSpPr>
        <p:spPr>
          <a:xfrm>
            <a:off x="1617699" y="5577328"/>
            <a:ext cx="339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Traverse e1 from vertices</a:t>
            </a:r>
            <a:endParaRPr kumimoji="1" lang="zh-CN" altLang="en-US" sz="2000" b="1" dirty="0"/>
          </a:p>
        </p:txBody>
      </p:sp>
      <p:sp>
        <p:nvSpPr>
          <p:cNvPr id="80" name="文本框 79"/>
          <p:cNvSpPr txBox="1"/>
          <p:nvPr/>
        </p:nvSpPr>
        <p:spPr>
          <a:xfrm>
            <a:off x="6527371" y="5562714"/>
            <a:ext cx="4537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Filter e1 by the given conditions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86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973463" cy="461665"/>
          </a:xfrm>
        </p:spPr>
        <p:txBody>
          <a:bodyPr/>
          <a:lstStyle/>
          <a:p>
            <a:r>
              <a:rPr lang="en-US" altLang="zh-CN" sz="2400" dirty="0"/>
              <a:t>Legal operations </a:t>
            </a:r>
            <a:r>
              <a:rPr lang="en-US" altLang="zh-CN" sz="2400"/>
              <a:t>on an edge</a:t>
            </a:r>
            <a:endParaRPr lang="en-US" altLang="zh-CN" sz="2400" dirty="0"/>
          </a:p>
        </p:txBody>
      </p:sp>
      <p:sp>
        <p:nvSpPr>
          <p:cNvPr id="98" name="文本框 97"/>
          <p:cNvSpPr txBox="1"/>
          <p:nvPr/>
        </p:nvSpPr>
        <p:spPr>
          <a:xfrm>
            <a:off x="7124084" y="2282078"/>
            <a:ext cx="2674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has(</a:t>
            </a:r>
            <a:r>
              <a:rPr kumimoji="1" lang="en-US" altLang="zh-CN" b="1" dirty="0">
                <a:solidFill>
                  <a:srgbClr val="00B0F0"/>
                </a:solidFill>
              </a:rPr>
              <a:t>ep1</a:t>
            </a:r>
            <a:r>
              <a:rPr kumimoji="1" lang="en-US" altLang="zh-CN" b="1" dirty="0"/>
              <a:t>, </a:t>
            </a:r>
            <a:r>
              <a:rPr kumimoji="1" lang="en-US" altLang="zh-CN" b="1" dirty="0" err="1">
                <a:solidFill>
                  <a:srgbClr val="00B0F0"/>
                </a:solidFill>
              </a:rPr>
              <a:t>gt</a:t>
            </a:r>
            <a:r>
              <a:rPr kumimoji="1" lang="en-US" altLang="zh-CN" b="1" dirty="0">
                <a:solidFill>
                  <a:srgbClr val="00B0F0"/>
                </a:solidFill>
              </a:rPr>
              <a:t>(3)</a:t>
            </a:r>
            <a:r>
              <a:rPr kumimoji="1" lang="en-US" altLang="zh-CN" b="1" dirty="0"/>
              <a:t>)</a:t>
            </a:r>
            <a:endParaRPr kumimoji="1" lang="zh-CN" altLang="en-US" b="1" dirty="0"/>
          </a:p>
        </p:txBody>
      </p:sp>
      <p:sp>
        <p:nvSpPr>
          <p:cNvPr id="28" name="椭圆 27"/>
          <p:cNvSpPr/>
          <p:nvPr/>
        </p:nvSpPr>
        <p:spPr bwMode="gray">
          <a:xfrm>
            <a:off x="1657143" y="3620848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v1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椭圆 28"/>
          <p:cNvSpPr/>
          <p:nvPr/>
        </p:nvSpPr>
        <p:spPr bwMode="gray">
          <a:xfrm>
            <a:off x="3608060" y="2972861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v2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直线箭头连接符 3" title="e1"/>
          <p:cNvCxnSpPr>
            <a:stCxn id="29" idx="2"/>
            <a:endCxn id="28" idx="6"/>
          </p:cNvCxnSpPr>
          <p:nvPr/>
        </p:nvCxnSpPr>
        <p:spPr>
          <a:xfrm flipH="1">
            <a:off x="2675544" y="3511265"/>
            <a:ext cx="932516" cy="647987"/>
          </a:xfrm>
          <a:prstGeom prst="straightConnector1">
            <a:avLst/>
          </a:prstGeom>
          <a:ln w="38100" cap="rnd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 bwMode="gray">
          <a:xfrm>
            <a:off x="3608060" y="4344307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v3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直线箭头连接符 9"/>
          <p:cNvCxnSpPr>
            <a:stCxn id="28" idx="6"/>
            <a:endCxn id="31" idx="2"/>
          </p:cNvCxnSpPr>
          <p:nvPr/>
        </p:nvCxnSpPr>
        <p:spPr>
          <a:xfrm>
            <a:off x="2675544" y="4159252"/>
            <a:ext cx="932516" cy="723459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011070" y="3366000"/>
            <a:ext cx="511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e1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011070" y="4607184"/>
            <a:ext cx="511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e2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13614" y="3000816"/>
            <a:ext cx="93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inE</a:t>
            </a:r>
            <a:r>
              <a:rPr kumimoji="1" lang="en-US" altLang="zh-CN" b="1" dirty="0"/>
              <a:t>()</a:t>
            </a:r>
            <a:endParaRPr kumimoji="1" lang="zh-CN" altLang="en-US" b="1" dirty="0"/>
          </a:p>
        </p:txBody>
      </p:sp>
      <p:cxnSp>
        <p:nvCxnSpPr>
          <p:cNvPr id="6" name="曲线连接符 5"/>
          <p:cNvCxnSpPr>
            <a:stCxn id="28" idx="0"/>
          </p:cNvCxnSpPr>
          <p:nvPr/>
        </p:nvCxnSpPr>
        <p:spPr>
          <a:xfrm rot="16200000" flipH="1">
            <a:off x="2556482" y="3230710"/>
            <a:ext cx="208060" cy="988336"/>
          </a:xfrm>
          <a:prstGeom prst="curvedConnector4">
            <a:avLst>
              <a:gd name="adj1" fmla="val -109872"/>
              <a:gd name="adj2" fmla="val 75760"/>
            </a:avLst>
          </a:prstGeom>
          <a:ln w="28575" cap="rnd">
            <a:solidFill>
              <a:srgbClr val="C00000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 bwMode="gray">
          <a:xfrm>
            <a:off x="2800281" y="3107595"/>
            <a:ext cx="824516" cy="258646"/>
          </a:xfrm>
          <a:prstGeom prst="rect">
            <a:avLst/>
          </a:prstGeom>
          <a:solidFill>
            <a:srgbClr val="00B0F0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ep1 : 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5" name="矩形 44"/>
          <p:cNvSpPr/>
          <p:nvPr/>
        </p:nvSpPr>
        <p:spPr bwMode="gray">
          <a:xfrm>
            <a:off x="2759102" y="5007294"/>
            <a:ext cx="824516" cy="258646"/>
          </a:xfrm>
          <a:prstGeom prst="rect">
            <a:avLst/>
          </a:prstGeom>
          <a:solidFill>
            <a:srgbClr val="00B0F0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ep1 : 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椭圆 45"/>
          <p:cNvSpPr/>
          <p:nvPr/>
        </p:nvSpPr>
        <p:spPr bwMode="gray">
          <a:xfrm>
            <a:off x="7055484" y="3648803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v1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椭圆 46"/>
          <p:cNvSpPr/>
          <p:nvPr/>
        </p:nvSpPr>
        <p:spPr bwMode="gray">
          <a:xfrm>
            <a:off x="9006401" y="3000816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v2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8" name="直线箭头连接符 3" title="e1"/>
          <p:cNvCxnSpPr>
            <a:stCxn id="47" idx="2"/>
            <a:endCxn id="46" idx="6"/>
          </p:cNvCxnSpPr>
          <p:nvPr/>
        </p:nvCxnSpPr>
        <p:spPr>
          <a:xfrm flipH="1">
            <a:off x="8073885" y="3539220"/>
            <a:ext cx="932516" cy="647987"/>
          </a:xfrm>
          <a:prstGeom prst="straightConnector1">
            <a:avLst/>
          </a:prstGeom>
          <a:ln w="38100" cap="rnd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 bwMode="gray">
          <a:xfrm>
            <a:off x="9006401" y="4372262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v3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0" name="直线箭头连接符 9"/>
          <p:cNvCxnSpPr>
            <a:stCxn id="46" idx="6"/>
            <a:endCxn id="49" idx="2"/>
          </p:cNvCxnSpPr>
          <p:nvPr/>
        </p:nvCxnSpPr>
        <p:spPr>
          <a:xfrm>
            <a:off x="8073885" y="4187207"/>
            <a:ext cx="932516" cy="723459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409411" y="3393955"/>
            <a:ext cx="511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e1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409411" y="4635139"/>
            <a:ext cx="511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e2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55" name="矩形 54"/>
          <p:cNvSpPr/>
          <p:nvPr/>
        </p:nvSpPr>
        <p:spPr bwMode="gray">
          <a:xfrm>
            <a:off x="8198622" y="3135550"/>
            <a:ext cx="824516" cy="258646"/>
          </a:xfrm>
          <a:prstGeom prst="rect">
            <a:avLst/>
          </a:prstGeom>
          <a:solidFill>
            <a:srgbClr val="00B0F0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ep1 : 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6" name="矩形 55"/>
          <p:cNvSpPr/>
          <p:nvPr/>
        </p:nvSpPr>
        <p:spPr bwMode="gray">
          <a:xfrm>
            <a:off x="8157443" y="5035249"/>
            <a:ext cx="824516" cy="258646"/>
          </a:xfrm>
          <a:prstGeom prst="rect">
            <a:avLst/>
          </a:prstGeom>
          <a:solidFill>
            <a:srgbClr val="00B0F0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ep1 : 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7" name="终止符 43"/>
          <p:cNvSpPr/>
          <p:nvPr/>
        </p:nvSpPr>
        <p:spPr bwMode="gray">
          <a:xfrm rot="16200000">
            <a:off x="7727018" y="2963220"/>
            <a:ext cx="1685365" cy="1246583"/>
          </a:xfrm>
          <a:prstGeom prst="flowChartTerminator">
            <a:avLst/>
          </a:prstGeom>
          <a:noFill/>
          <a:ln w="28575" algn="ctr">
            <a:solidFill>
              <a:schemeClr val="accent1"/>
            </a:solidFill>
            <a:prstDash val="sys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kumimoji="1"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84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0" grpId="0"/>
      <p:bldP spid="98" grpId="0"/>
      <p:bldP spid="28" grpId="0" animBg="1"/>
      <p:bldP spid="29" grpId="0" animBg="1"/>
      <p:bldP spid="31" grpId="0" animBg="1"/>
      <p:bldP spid="33" grpId="0"/>
      <p:bldP spid="34" grpId="0"/>
      <p:bldP spid="35" grpId="0"/>
      <p:bldP spid="44" grpId="0" animBg="1"/>
      <p:bldP spid="45" grpId="0" animBg="1"/>
      <p:bldP spid="46" grpId="0" animBg="1"/>
      <p:bldP spid="47" grpId="0" animBg="1"/>
      <p:bldP spid="49" grpId="0" animBg="1"/>
      <p:bldP spid="51" grpId="0"/>
      <p:bldP spid="52" grpId="0"/>
      <p:bldP spid="55" grpId="0" animBg="1"/>
      <p:bldP spid="56" grpId="0" animBg="1"/>
      <p:bldP spid="5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Traversal Model - Value</a:t>
            </a:r>
            <a:endParaRPr lang="zh-CN" altLang="en-US" i="1" u="sng" dirty="0"/>
          </a:p>
        </p:txBody>
      </p:sp>
      <p:sp>
        <p:nvSpPr>
          <p:cNvPr id="16" name="文本框 15"/>
          <p:cNvSpPr txBox="1"/>
          <p:nvPr/>
        </p:nvSpPr>
        <p:spPr>
          <a:xfrm>
            <a:off x="1573842" y="2479011"/>
            <a:ext cx="154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values(</a:t>
            </a:r>
            <a:r>
              <a:rPr lang="en-US" altLang="zh-CN" b="1" dirty="0">
                <a:solidFill>
                  <a:srgbClr val="00B0F0"/>
                </a:solidFill>
              </a:rPr>
              <a:t>ep1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21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973463" cy="461665"/>
          </a:xfrm>
        </p:spPr>
        <p:txBody>
          <a:bodyPr/>
          <a:lstStyle/>
          <a:p>
            <a:r>
              <a:rPr lang="en-US" altLang="zh-CN" sz="2400" dirty="0"/>
              <a:t>Legal operations on values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193613" y="5167083"/>
            <a:ext cx="4712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Retrieve property values from vertices or edges</a:t>
            </a:r>
            <a:endParaRPr kumimoji="1" lang="zh-CN" altLang="en-US" sz="20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7193971" y="5114322"/>
            <a:ext cx="3517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Aggregate property values</a:t>
            </a:r>
            <a:endParaRPr kumimoji="1" lang="zh-CN" altLang="en-US" sz="20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8143610" y="2408655"/>
            <a:ext cx="383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values(</a:t>
            </a:r>
            <a:r>
              <a:rPr lang="en-US" altLang="zh-CN" b="1" dirty="0">
                <a:solidFill>
                  <a:srgbClr val="FF0000"/>
                </a:solidFill>
              </a:rPr>
              <a:t>vp1</a:t>
            </a:r>
            <a:r>
              <a:rPr lang="en-US" altLang="zh-CN" b="1" dirty="0"/>
              <a:t>).sum()</a:t>
            </a:r>
            <a:endParaRPr lang="zh-CN" altLang="en-US" b="1" dirty="0"/>
          </a:p>
        </p:txBody>
      </p:sp>
      <p:sp>
        <p:nvSpPr>
          <p:cNvPr id="36" name="椭圆 35"/>
          <p:cNvSpPr/>
          <p:nvPr/>
        </p:nvSpPr>
        <p:spPr bwMode="gray">
          <a:xfrm>
            <a:off x="1411155" y="3722431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v1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 bwMode="gray">
          <a:xfrm>
            <a:off x="3811698" y="3722431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v2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"/>
          <p:cNvCxnSpPr/>
          <p:nvPr/>
        </p:nvCxnSpPr>
        <p:spPr>
          <a:xfrm>
            <a:off x="2429556" y="4236390"/>
            <a:ext cx="1382142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985209" y="3756358"/>
            <a:ext cx="57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e1</a:t>
            </a:r>
            <a:endParaRPr lang="zh-CN" altLang="en-US" sz="2000" b="1" dirty="0"/>
          </a:p>
        </p:txBody>
      </p:sp>
      <p:sp>
        <p:nvSpPr>
          <p:cNvPr id="41" name="矩形 40"/>
          <p:cNvSpPr/>
          <p:nvPr/>
        </p:nvSpPr>
        <p:spPr bwMode="gray">
          <a:xfrm>
            <a:off x="4306203" y="3696209"/>
            <a:ext cx="775818" cy="29763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vp1 : 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矩形 41"/>
          <p:cNvSpPr/>
          <p:nvPr/>
        </p:nvSpPr>
        <p:spPr bwMode="gray">
          <a:xfrm>
            <a:off x="2725098" y="3454912"/>
            <a:ext cx="824516" cy="258646"/>
          </a:xfrm>
          <a:prstGeom prst="rect">
            <a:avLst/>
          </a:prstGeom>
          <a:solidFill>
            <a:srgbClr val="00B0F0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ep1 : 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 bwMode="gray">
          <a:xfrm>
            <a:off x="929731" y="3741364"/>
            <a:ext cx="775818" cy="29763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vp1 : 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1" name="椭圆 60"/>
          <p:cNvSpPr/>
          <p:nvPr/>
        </p:nvSpPr>
        <p:spPr bwMode="gray">
          <a:xfrm>
            <a:off x="7441517" y="3692194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v1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 bwMode="gray">
          <a:xfrm>
            <a:off x="9842060" y="3692194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v2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3"/>
          <p:cNvCxnSpPr/>
          <p:nvPr/>
        </p:nvCxnSpPr>
        <p:spPr>
          <a:xfrm>
            <a:off x="8459918" y="4206153"/>
            <a:ext cx="1382142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8932459" y="3711127"/>
            <a:ext cx="57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e1</a:t>
            </a:r>
            <a:endParaRPr lang="zh-CN" altLang="en-US" sz="2000" b="1" dirty="0"/>
          </a:p>
        </p:txBody>
      </p:sp>
      <p:sp>
        <p:nvSpPr>
          <p:cNvPr id="65" name="矩形 64"/>
          <p:cNvSpPr/>
          <p:nvPr/>
        </p:nvSpPr>
        <p:spPr bwMode="gray">
          <a:xfrm>
            <a:off x="10311050" y="3691894"/>
            <a:ext cx="775818" cy="29763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vp1 : 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6" name="矩形 65"/>
          <p:cNvSpPr/>
          <p:nvPr/>
        </p:nvSpPr>
        <p:spPr bwMode="gray">
          <a:xfrm>
            <a:off x="8755460" y="3424675"/>
            <a:ext cx="824516" cy="258646"/>
          </a:xfrm>
          <a:prstGeom prst="rect">
            <a:avLst/>
          </a:prstGeom>
          <a:solidFill>
            <a:srgbClr val="00B0F0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ep1 : 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 bwMode="gray">
          <a:xfrm>
            <a:off x="6960093" y="3711127"/>
            <a:ext cx="775818" cy="29763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vp1 : 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976341" y="2645911"/>
            <a:ext cx="162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values(</a:t>
            </a:r>
            <a:r>
              <a:rPr lang="en-US" altLang="zh-CN" b="1" dirty="0">
                <a:solidFill>
                  <a:srgbClr val="FF0000"/>
                </a:solidFill>
              </a:rPr>
              <a:t>vp1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cxnSp>
        <p:nvCxnSpPr>
          <p:cNvPr id="71" name="曲线连接符 70"/>
          <p:cNvCxnSpPr/>
          <p:nvPr/>
        </p:nvCxnSpPr>
        <p:spPr>
          <a:xfrm rot="5400000" flipH="1" flipV="1">
            <a:off x="4561299" y="3174898"/>
            <a:ext cx="645255" cy="379009"/>
          </a:xfrm>
          <a:prstGeom prst="curvedConnector3">
            <a:avLst/>
          </a:prstGeom>
          <a:ln w="28575" cap="rnd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曲线连接符 73"/>
          <p:cNvCxnSpPr>
            <a:stCxn id="67" idx="0"/>
          </p:cNvCxnSpPr>
          <p:nvPr/>
        </p:nvCxnSpPr>
        <p:spPr>
          <a:xfrm rot="5400000" flipH="1" flipV="1">
            <a:off x="7327308" y="2798681"/>
            <a:ext cx="933140" cy="891753"/>
          </a:xfrm>
          <a:prstGeom prst="curvedConnector3">
            <a:avLst>
              <a:gd name="adj1" fmla="val 50000"/>
            </a:avLst>
          </a:prstGeom>
          <a:ln w="28575" cap="rnd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/>
          <p:nvPr/>
        </p:nvCxnSpPr>
        <p:spPr>
          <a:xfrm rot="16200000" flipV="1">
            <a:off x="2503665" y="2973367"/>
            <a:ext cx="595676" cy="367415"/>
          </a:xfrm>
          <a:prstGeom prst="curvedConnector3">
            <a:avLst/>
          </a:prstGeom>
          <a:ln w="28575" cap="rnd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/>
          <p:nvPr/>
        </p:nvCxnSpPr>
        <p:spPr>
          <a:xfrm rot="16200000" flipV="1">
            <a:off x="9338783" y="2709862"/>
            <a:ext cx="1001987" cy="962077"/>
          </a:xfrm>
          <a:prstGeom prst="curvedConnector3">
            <a:avLst>
              <a:gd name="adj1" fmla="val 50000"/>
            </a:avLst>
          </a:prstGeom>
          <a:ln w="28575" cap="rnd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022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/>
      <p:bldP spid="47" grpId="0"/>
      <p:bldP spid="39" grpId="0"/>
      <p:bldP spid="36" grpId="0" animBg="1"/>
      <p:bldP spid="37" grpId="0" animBg="1"/>
      <p:bldP spid="40" grpId="0"/>
      <p:bldP spid="41" grpId="0" animBg="1"/>
      <p:bldP spid="42" grpId="0" animBg="1"/>
      <p:bldP spid="43" grpId="0" animBg="1"/>
      <p:bldP spid="61" grpId="0" animBg="1"/>
      <p:bldP spid="62" grpId="0" animBg="1"/>
      <p:bldP spid="64" grpId="0"/>
      <p:bldP spid="65" grpId="0" animBg="1"/>
      <p:bldP spid="66" grpId="0" animBg="1"/>
      <p:bldP spid="67" grpId="0" animBg="1"/>
      <p:bldP spid="6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Model-based Query Statement Generation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94564" y="3788516"/>
            <a:ext cx="799262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entry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7" name="组合 58"/>
          <p:cNvGrpSpPr/>
          <p:nvPr/>
        </p:nvGrpSpPr>
        <p:grpSpPr>
          <a:xfrm>
            <a:off x="3223619" y="3601025"/>
            <a:ext cx="855191" cy="803589"/>
            <a:chOff x="4906536" y="1875254"/>
            <a:chExt cx="928048" cy="872050"/>
          </a:xfrm>
        </p:grpSpPr>
        <p:sp>
          <p:nvSpPr>
            <p:cNvPr id="8" name="流程图: 接点 59"/>
            <p:cNvSpPr/>
            <p:nvPr/>
          </p:nvSpPr>
          <p:spPr>
            <a:xfrm>
              <a:off x="4906536" y="1875254"/>
              <a:ext cx="928048" cy="872050"/>
            </a:xfrm>
            <a:prstGeom prst="flowChartConnector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15839" y="2075310"/>
              <a:ext cx="693988" cy="40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Map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61"/>
          <p:cNvGrpSpPr/>
          <p:nvPr/>
        </p:nvGrpSpPr>
        <p:grpSpPr>
          <a:xfrm>
            <a:off x="5438741" y="3601025"/>
            <a:ext cx="855191" cy="803589"/>
            <a:chOff x="4906536" y="1875254"/>
            <a:chExt cx="928048" cy="872050"/>
          </a:xfrm>
        </p:grpSpPr>
        <p:sp>
          <p:nvSpPr>
            <p:cNvPr id="11" name="流程图: 接点 62"/>
            <p:cNvSpPr/>
            <p:nvPr/>
          </p:nvSpPr>
          <p:spPr>
            <a:xfrm>
              <a:off x="4906536" y="1875254"/>
              <a:ext cx="928048" cy="872050"/>
            </a:xfrm>
            <a:prstGeom prst="flowChartConnector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979347" y="2075052"/>
              <a:ext cx="758264" cy="400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Filter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流程图: 接点 64"/>
          <p:cNvSpPr/>
          <p:nvPr/>
        </p:nvSpPr>
        <p:spPr>
          <a:xfrm>
            <a:off x="3346056" y="3314753"/>
            <a:ext cx="223987" cy="217446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流程图: 接点 65"/>
          <p:cNvSpPr/>
          <p:nvPr/>
        </p:nvSpPr>
        <p:spPr>
          <a:xfrm>
            <a:off x="4970983" y="3298697"/>
            <a:ext cx="223987" cy="217446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088893" y="3764548"/>
            <a:ext cx="303663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g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95276" y="3239991"/>
            <a:ext cx="619921" cy="37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V()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94931" y="3206317"/>
            <a:ext cx="2399354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Has(key, Predicate)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69"/>
          <p:cNvCxnSpPr/>
          <p:nvPr/>
        </p:nvCxnSpPr>
        <p:spPr>
          <a:xfrm>
            <a:off x="4078810" y="4002817"/>
            <a:ext cx="13599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99813" y="3629443"/>
            <a:ext cx="899321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+mn-ea"/>
                <a:cs typeface="Times New Roman" panose="02020603050405020304" pitchFamily="18" charset="0"/>
              </a:rPr>
              <a:t>Vertex</a:t>
            </a:r>
            <a:endParaRPr lang="zh-CN" altLang="en-US" i="1" dirty="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71"/>
          <p:cNvCxnSpPr/>
          <p:nvPr/>
        </p:nvCxnSpPr>
        <p:spPr>
          <a:xfrm>
            <a:off x="2392557" y="4002817"/>
            <a:ext cx="831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72"/>
          <p:cNvCxnSpPr/>
          <p:nvPr/>
        </p:nvCxnSpPr>
        <p:spPr>
          <a:xfrm>
            <a:off x="6306232" y="4002817"/>
            <a:ext cx="13599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73"/>
          <p:cNvGrpSpPr/>
          <p:nvPr/>
        </p:nvGrpSpPr>
        <p:grpSpPr>
          <a:xfrm>
            <a:off x="7598731" y="3589022"/>
            <a:ext cx="1238107" cy="803589"/>
            <a:chOff x="4816397" y="1875254"/>
            <a:chExt cx="1343586" cy="872050"/>
          </a:xfrm>
        </p:grpSpPr>
        <p:sp>
          <p:nvSpPr>
            <p:cNvPr id="24" name="流程图: 接点 74"/>
            <p:cNvSpPr/>
            <p:nvPr/>
          </p:nvSpPr>
          <p:spPr>
            <a:xfrm>
              <a:off x="4906536" y="1875254"/>
              <a:ext cx="928048" cy="8720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816397" y="2083763"/>
              <a:ext cx="1343586" cy="40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Property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646086" y="3619979"/>
            <a:ext cx="899321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+mn-ea"/>
                <a:cs typeface="Times New Roman" panose="02020603050405020304" pitchFamily="18" charset="0"/>
              </a:rPr>
              <a:t>Vertex</a:t>
            </a:r>
            <a:endParaRPr lang="zh-CN" altLang="en-US" i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" name="流程图: 接点 77"/>
          <p:cNvSpPr/>
          <p:nvPr/>
        </p:nvSpPr>
        <p:spPr>
          <a:xfrm>
            <a:off x="7594285" y="3312232"/>
            <a:ext cx="223987" cy="217446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818233" y="3174099"/>
            <a:ext cx="3625027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values(</a:t>
            </a:r>
            <a:r>
              <a:rPr lang="en-US" altLang="zh-CN" b="1" i="1" dirty="0" err="1">
                <a:latin typeface="+mn-ea"/>
                <a:cs typeface="Times New Roman" panose="02020603050405020304" pitchFamily="18" charset="0"/>
              </a:rPr>
              <a:t>Vertex.</a:t>
            </a:r>
            <a:r>
              <a:rPr lang="en-US" altLang="zh-CN" b="1" dirty="0" err="1">
                <a:latin typeface="+mn-ea"/>
                <a:cs typeface="Times New Roman" panose="02020603050405020304" pitchFamily="18" charset="0"/>
              </a:rPr>
              <a:t>propertyName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9" name="左大括号 28"/>
          <p:cNvSpPr/>
          <p:nvPr/>
        </p:nvSpPr>
        <p:spPr>
          <a:xfrm rot="5400000">
            <a:off x="5777878" y="3319351"/>
            <a:ext cx="242953" cy="2617912"/>
          </a:xfrm>
          <a:prstGeom prst="leftBrac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261" tIns="42131" rIns="84261" bIns="421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30" name="组合 80"/>
          <p:cNvGrpSpPr/>
          <p:nvPr/>
        </p:nvGrpSpPr>
        <p:grpSpPr>
          <a:xfrm>
            <a:off x="6502197" y="5299031"/>
            <a:ext cx="1237359" cy="859574"/>
            <a:chOff x="4710432" y="1882594"/>
            <a:chExt cx="1342775" cy="806812"/>
          </a:xfrm>
        </p:grpSpPr>
        <p:sp>
          <p:nvSpPr>
            <p:cNvPr id="31" name="流程图: 接点 81"/>
            <p:cNvSpPr/>
            <p:nvPr/>
          </p:nvSpPr>
          <p:spPr>
            <a:xfrm>
              <a:off x="4836272" y="1882594"/>
              <a:ext cx="1021848" cy="806812"/>
            </a:xfrm>
            <a:prstGeom prst="flowChartConnector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710432" y="2112402"/>
              <a:ext cx="1342775" cy="352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Predicate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流程图: 接点 83"/>
          <p:cNvSpPr/>
          <p:nvPr/>
        </p:nvSpPr>
        <p:spPr>
          <a:xfrm>
            <a:off x="6196990" y="4985386"/>
            <a:ext cx="223987" cy="217446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420975" y="4899335"/>
            <a:ext cx="1574672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eq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Value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62145" y="4895616"/>
            <a:ext cx="252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>
                <a:latin typeface="+mn-ea"/>
                <a:cs typeface="Times New Roman" panose="02020603050405020304" pitchFamily="18" charset="0"/>
              </a:rPr>
              <a:t>Vertex.</a:t>
            </a:r>
            <a:r>
              <a:rPr lang="en-US" altLang="zh-CN" b="1" dirty="0" err="1">
                <a:latin typeface="+mn-ea"/>
                <a:cs typeface="Times New Roman" panose="02020603050405020304" pitchFamily="18" charset="0"/>
              </a:rPr>
              <a:t>propertyName</a:t>
            </a:r>
            <a:endParaRPr lang="zh-CN" altLang="en-US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20888" y="2579838"/>
            <a:ext cx="2527533" cy="536240"/>
            <a:chOff x="1906020" y="1870794"/>
            <a:chExt cx="2527533" cy="698069"/>
          </a:xfrm>
        </p:grpSpPr>
        <p:sp>
          <p:nvSpPr>
            <p:cNvPr id="44" name="圆角矩形标注 43"/>
            <p:cNvSpPr/>
            <p:nvPr/>
          </p:nvSpPr>
          <p:spPr bwMode="gray">
            <a:xfrm>
              <a:off x="1906020" y="1870794"/>
              <a:ext cx="2378925" cy="698069"/>
            </a:xfrm>
            <a:prstGeom prst="wedgeRoundRectCallout">
              <a:avLst>
                <a:gd name="adj1" fmla="val 22833"/>
                <a:gd name="adj2" fmla="val 75034"/>
                <a:gd name="adj3" fmla="val 16667"/>
              </a:avLst>
            </a:prstGeom>
            <a:solidFill>
              <a:srgbClr val="C00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918908" y="1951475"/>
              <a:ext cx="2514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Select a vertex type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172931" y="4262762"/>
            <a:ext cx="1973252" cy="696693"/>
            <a:chOff x="1058063" y="3715547"/>
            <a:chExt cx="1973252" cy="696693"/>
          </a:xfrm>
        </p:grpSpPr>
        <p:sp>
          <p:nvSpPr>
            <p:cNvPr id="40" name="圆角矩形标注 39"/>
            <p:cNvSpPr/>
            <p:nvPr/>
          </p:nvSpPr>
          <p:spPr bwMode="gray">
            <a:xfrm>
              <a:off x="1058063" y="3715547"/>
              <a:ext cx="1890189" cy="685501"/>
            </a:xfrm>
            <a:prstGeom prst="wedgeRoundRectCallout">
              <a:avLst>
                <a:gd name="adj1" fmla="val -2975"/>
                <a:gd name="adj2" fmla="val -72797"/>
                <a:gd name="adj3" fmla="val 16667"/>
              </a:avLst>
            </a:prstGeom>
            <a:solidFill>
              <a:srgbClr val="C00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59834" y="3765909"/>
              <a:ext cx="1971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chemeClr val="bg1"/>
                  </a:solidFill>
                  <a:latin typeface="+mn-ea"/>
                </a:rPr>
                <a:t>Graph traversal source</a:t>
              </a:r>
              <a:endParaRPr kumimoji="1"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833547" y="2601212"/>
            <a:ext cx="2530570" cy="506229"/>
            <a:chOff x="4718679" y="1862158"/>
            <a:chExt cx="2530570" cy="698069"/>
          </a:xfrm>
        </p:grpSpPr>
        <p:sp>
          <p:nvSpPr>
            <p:cNvPr id="45" name="圆角矩形标注 44"/>
            <p:cNvSpPr/>
            <p:nvPr/>
          </p:nvSpPr>
          <p:spPr bwMode="gray">
            <a:xfrm>
              <a:off x="4718679" y="1862158"/>
              <a:ext cx="2378925" cy="698069"/>
            </a:xfrm>
            <a:prstGeom prst="wedgeRoundRectCallout">
              <a:avLst>
                <a:gd name="adj1" fmla="val 22833"/>
                <a:gd name="adj2" fmla="val 75034"/>
                <a:gd name="adj3" fmla="val 16667"/>
              </a:avLst>
            </a:prstGeom>
            <a:solidFill>
              <a:srgbClr val="C00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734604" y="1903288"/>
              <a:ext cx="2514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Select a filter type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7" name="圆角矩形标注 46"/>
          <p:cNvSpPr/>
          <p:nvPr/>
        </p:nvSpPr>
        <p:spPr bwMode="gray">
          <a:xfrm>
            <a:off x="7662131" y="2590972"/>
            <a:ext cx="2378925" cy="538188"/>
          </a:xfrm>
          <a:prstGeom prst="wedgeRoundRectCallout">
            <a:avLst>
              <a:gd name="adj1" fmla="val -22903"/>
              <a:gd name="adj2" fmla="val 73376"/>
              <a:gd name="adj3" fmla="val 16667"/>
            </a:avLst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662131" y="2626798"/>
            <a:ext cx="251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+mn-ea"/>
              </a:rPr>
              <a:t>Select a value type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941978" y="6154006"/>
            <a:ext cx="2985919" cy="493929"/>
            <a:chOff x="5641255" y="5854971"/>
            <a:chExt cx="2985919" cy="685501"/>
          </a:xfrm>
        </p:grpSpPr>
        <p:sp>
          <p:nvSpPr>
            <p:cNvPr id="48" name="圆角矩形标注 47"/>
            <p:cNvSpPr/>
            <p:nvPr/>
          </p:nvSpPr>
          <p:spPr bwMode="gray">
            <a:xfrm>
              <a:off x="5641255" y="5854971"/>
              <a:ext cx="2863922" cy="685501"/>
            </a:xfrm>
            <a:prstGeom prst="wedgeRoundRectCallout">
              <a:avLst>
                <a:gd name="adj1" fmla="val 2955"/>
                <a:gd name="adj2" fmla="val -78514"/>
                <a:gd name="adj3" fmla="val 16667"/>
              </a:avLst>
            </a:prstGeom>
            <a:solidFill>
              <a:srgbClr val="C00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+mn-ea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641255" y="5866974"/>
              <a:ext cx="29859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Select a predicate type</a:t>
              </a:r>
              <a:endParaRPr lang="zh-CN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46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830997"/>
          </a:xfrm>
        </p:spPr>
        <p:txBody>
          <a:bodyPr/>
          <a:lstStyle/>
          <a:p>
            <a:r>
              <a:rPr lang="en-US" altLang="zh-CN" sz="2400" dirty="0"/>
              <a:t>Randomly select Gremlin APIs until the maximum query length is reached or exit condition is satisfied</a:t>
            </a:r>
            <a:endParaRPr lang="en-US" altLang="zh-CN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87565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 animBg="1"/>
      <p:bldP spid="15" grpId="0"/>
      <p:bldP spid="16" grpId="0"/>
      <p:bldP spid="17" grpId="0"/>
      <p:bldP spid="19" grpId="0"/>
      <p:bldP spid="26" grpId="0"/>
      <p:bldP spid="27" grpId="0" animBg="1"/>
      <p:bldP spid="28" grpId="0"/>
      <p:bldP spid="29" grpId="0" animBg="1"/>
      <p:bldP spid="33" grpId="0" animBg="1"/>
      <p:bldP spid="34" grpId="0"/>
      <p:bldP spid="35" grpId="0"/>
      <p:bldP spid="47" grpId="0" animBg="1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Parameters in Gremlin Query Statement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4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830997"/>
          </a:xfrm>
        </p:spPr>
        <p:txBody>
          <a:bodyPr/>
          <a:lstStyle/>
          <a:p>
            <a:r>
              <a:rPr lang="en-US" altLang="zh-CN" sz="2400" dirty="0"/>
              <a:t>Completely random parameter generation returns lots of </a:t>
            </a:r>
            <a:r>
              <a:rPr lang="en-US" altLang="zh-CN" sz="2400" dirty="0">
                <a:solidFill>
                  <a:srgbClr val="FF0000"/>
                </a:solidFill>
              </a:rPr>
              <a:t>empty results</a:t>
            </a:r>
            <a:r>
              <a:rPr lang="en-US" altLang="zh-CN" sz="2400" dirty="0"/>
              <a:t>, which can greatly affect the effectiveness of GDB testing</a:t>
            </a:r>
            <a:endParaRPr lang="en-US" altLang="zh-CN" sz="2400" b="0" baseline="30000" dirty="0"/>
          </a:p>
        </p:txBody>
      </p:sp>
      <p:sp>
        <p:nvSpPr>
          <p:cNvPr id="85" name="文本框 84"/>
          <p:cNvSpPr txBox="1"/>
          <p:nvPr/>
        </p:nvSpPr>
        <p:spPr>
          <a:xfrm>
            <a:off x="1379696" y="3241301"/>
            <a:ext cx="799262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entry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86" name="组合 58"/>
          <p:cNvGrpSpPr/>
          <p:nvPr/>
        </p:nvGrpSpPr>
        <p:grpSpPr>
          <a:xfrm>
            <a:off x="3108751" y="3053810"/>
            <a:ext cx="855191" cy="803589"/>
            <a:chOff x="4906536" y="1875254"/>
            <a:chExt cx="928048" cy="872050"/>
          </a:xfrm>
        </p:grpSpPr>
        <p:sp>
          <p:nvSpPr>
            <p:cNvPr id="87" name="流程图: 接点 59"/>
            <p:cNvSpPr/>
            <p:nvPr/>
          </p:nvSpPr>
          <p:spPr>
            <a:xfrm>
              <a:off x="4906536" y="1875254"/>
              <a:ext cx="928048" cy="872050"/>
            </a:xfrm>
            <a:prstGeom prst="flowChartConnector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015839" y="2075310"/>
              <a:ext cx="693988" cy="40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Map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" name="组合 61"/>
          <p:cNvGrpSpPr/>
          <p:nvPr/>
        </p:nvGrpSpPr>
        <p:grpSpPr>
          <a:xfrm>
            <a:off x="5323873" y="3053810"/>
            <a:ext cx="855191" cy="803589"/>
            <a:chOff x="4906536" y="1875254"/>
            <a:chExt cx="928048" cy="872050"/>
          </a:xfrm>
        </p:grpSpPr>
        <p:sp>
          <p:nvSpPr>
            <p:cNvPr id="90" name="流程图: 接点 62"/>
            <p:cNvSpPr/>
            <p:nvPr/>
          </p:nvSpPr>
          <p:spPr>
            <a:xfrm>
              <a:off x="4906536" y="1875254"/>
              <a:ext cx="928048" cy="872050"/>
            </a:xfrm>
            <a:prstGeom prst="flowChartConnector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4979347" y="2075052"/>
              <a:ext cx="758264" cy="400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Filter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92" name="流程图: 接点 64"/>
          <p:cNvSpPr/>
          <p:nvPr/>
        </p:nvSpPr>
        <p:spPr>
          <a:xfrm>
            <a:off x="3231188" y="2767538"/>
            <a:ext cx="223987" cy="217446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3" name="流程图: 接点 65"/>
          <p:cNvSpPr/>
          <p:nvPr/>
        </p:nvSpPr>
        <p:spPr>
          <a:xfrm>
            <a:off x="4856115" y="2751482"/>
            <a:ext cx="223987" cy="217446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974025" y="3217333"/>
            <a:ext cx="303663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g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480408" y="2692776"/>
            <a:ext cx="450833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V()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080063" y="2659102"/>
            <a:ext cx="2399354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Has(key, Predicate)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97" name="直接箭头连接符 69"/>
          <p:cNvCxnSpPr/>
          <p:nvPr/>
        </p:nvCxnSpPr>
        <p:spPr>
          <a:xfrm>
            <a:off x="3963942" y="3455602"/>
            <a:ext cx="13599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4284945" y="3082228"/>
            <a:ext cx="899321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+mn-ea"/>
                <a:cs typeface="Times New Roman" panose="02020603050405020304" pitchFamily="18" charset="0"/>
              </a:rPr>
              <a:t>Vertex</a:t>
            </a:r>
            <a:endParaRPr lang="zh-CN" altLang="en-US" i="1" dirty="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71"/>
          <p:cNvCxnSpPr/>
          <p:nvPr/>
        </p:nvCxnSpPr>
        <p:spPr>
          <a:xfrm>
            <a:off x="2277689" y="3455602"/>
            <a:ext cx="831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箭头连接符 72"/>
          <p:cNvCxnSpPr/>
          <p:nvPr/>
        </p:nvCxnSpPr>
        <p:spPr>
          <a:xfrm>
            <a:off x="6191364" y="3455602"/>
            <a:ext cx="13599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1" name="组合 73"/>
          <p:cNvGrpSpPr/>
          <p:nvPr/>
        </p:nvGrpSpPr>
        <p:grpSpPr>
          <a:xfrm>
            <a:off x="7483863" y="3041807"/>
            <a:ext cx="1238107" cy="803589"/>
            <a:chOff x="4816397" y="1875254"/>
            <a:chExt cx="1343586" cy="872050"/>
          </a:xfrm>
        </p:grpSpPr>
        <p:sp>
          <p:nvSpPr>
            <p:cNvPr id="102" name="流程图: 接点 74"/>
            <p:cNvSpPr/>
            <p:nvPr/>
          </p:nvSpPr>
          <p:spPr>
            <a:xfrm>
              <a:off x="4906536" y="1875254"/>
              <a:ext cx="928048" cy="8720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4816397" y="2083763"/>
              <a:ext cx="1343586" cy="40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Property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6531218" y="3072764"/>
            <a:ext cx="899321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+mn-ea"/>
                <a:cs typeface="Times New Roman" panose="02020603050405020304" pitchFamily="18" charset="0"/>
              </a:rPr>
              <a:t>Vertex</a:t>
            </a:r>
            <a:endParaRPr lang="zh-CN" altLang="en-US" i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5" name="流程图: 接点 77"/>
          <p:cNvSpPr/>
          <p:nvPr/>
        </p:nvSpPr>
        <p:spPr>
          <a:xfrm>
            <a:off x="7479417" y="2765017"/>
            <a:ext cx="223987" cy="217446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6" name="左大括号 105"/>
          <p:cNvSpPr/>
          <p:nvPr/>
        </p:nvSpPr>
        <p:spPr>
          <a:xfrm rot="5400000">
            <a:off x="5663010" y="2772136"/>
            <a:ext cx="242953" cy="2617912"/>
          </a:xfrm>
          <a:prstGeom prst="leftBrac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261" tIns="42131" rIns="84261" bIns="421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0" name="流程图: 接点 83"/>
          <p:cNvSpPr/>
          <p:nvPr/>
        </p:nvSpPr>
        <p:spPr>
          <a:xfrm>
            <a:off x="6082122" y="4438171"/>
            <a:ext cx="223987" cy="217446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6306107" y="4352120"/>
            <a:ext cx="1574672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eq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Value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3108751" y="4358597"/>
            <a:ext cx="267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Vertex.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propertyName</a:t>
            </a:r>
            <a:endParaRPr lang="zh-CN" altLang="en-US" b="1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7703365" y="2657880"/>
            <a:ext cx="3625027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values(</a:t>
            </a:r>
            <a:r>
              <a:rPr lang="en-US" altLang="zh-CN" b="1" i="1" dirty="0" err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Vertex.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propertyName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8" y="5591476"/>
            <a:ext cx="1242346" cy="1242346"/>
          </a:xfrm>
          <a:prstGeom prst="rect">
            <a:avLst/>
          </a:prstGeom>
        </p:spPr>
      </p:pic>
      <p:sp>
        <p:nvSpPr>
          <p:cNvPr id="46" name="椭圆形标注 45"/>
          <p:cNvSpPr/>
          <p:nvPr/>
        </p:nvSpPr>
        <p:spPr bwMode="gray">
          <a:xfrm>
            <a:off x="1631779" y="4920047"/>
            <a:ext cx="3021244" cy="1416883"/>
          </a:xfrm>
          <a:prstGeom prst="wedgeEllipseCallout">
            <a:avLst>
              <a:gd name="adj1" fmla="val -54212"/>
              <a:gd name="adj2" fmla="val 41260"/>
            </a:avLst>
          </a:prstGeom>
          <a:ln w="28575">
            <a:solidFill>
              <a:srgbClr val="C0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790366" y="5165060"/>
            <a:ext cx="2636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 results!</a:t>
            </a:r>
          </a:p>
          <a:p>
            <a:r>
              <a:rPr lang="en-US" altLang="zh-CN" b="1" dirty="0"/>
              <a:t>How can we check results in these GDBs?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879928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26" y="2208476"/>
            <a:ext cx="1733758" cy="680894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Database Systems (GDBs)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254" y="3399268"/>
            <a:ext cx="2998904" cy="7401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393" y="2132242"/>
            <a:ext cx="1869057" cy="79941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5841" y="4530349"/>
            <a:ext cx="2306647" cy="66598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5608" y="3483596"/>
            <a:ext cx="2047875" cy="5715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6250" y="4356704"/>
            <a:ext cx="2438400" cy="88900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715744" y="2030917"/>
            <a:ext cx="11044707" cy="4048358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2098033" y="3348185"/>
            <a:ext cx="8704118" cy="907331"/>
          </a:xfrm>
          <a:prstGeom prst="round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Neo4j has been downloaded </a:t>
            </a:r>
            <a:r>
              <a:rPr lang="en-US" altLang="zh-CN" sz="2800" b="1" dirty="0"/>
              <a:t>2 million+</a:t>
            </a:r>
            <a:r>
              <a:rPr lang="en-US" altLang="zh-CN" sz="2800" dirty="0"/>
              <a:t> times</a:t>
            </a:r>
            <a:r>
              <a:rPr lang="en-US" altLang="zh-CN" sz="2800" baseline="30000" dirty="0"/>
              <a:t>[1]</a:t>
            </a:r>
            <a:r>
              <a:rPr lang="en-US" altLang="zh-CN" sz="2800" dirty="0"/>
              <a:t>.</a:t>
            </a:r>
            <a:endParaRPr lang="zh-CN" altLang="en-US" sz="2800" dirty="0">
              <a:latin typeface="SimSun" charset="-122"/>
              <a:ea typeface="SimSun" charset="-122"/>
              <a:cs typeface="SimSun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826" y="2211038"/>
            <a:ext cx="1733758" cy="680894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0" y="6538912"/>
            <a:ext cx="1176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[1] Neo4j. Retrieved May 23, 2022 from https://neo4j.com/product/neo4j-graph-database/.</a:t>
            </a:r>
          </a:p>
        </p:txBody>
      </p:sp>
      <p:sp>
        <p:nvSpPr>
          <p:cNvPr id="13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1036181"/>
          </a:xfrm>
        </p:spPr>
        <p:txBody>
          <a:bodyPr/>
          <a:lstStyle/>
          <a:p>
            <a:r>
              <a:rPr lang="en-US" altLang="zh-CN" sz="2400" dirty="0"/>
              <a:t>GDBs support efficient storage and queries for graph data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893732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4163950" y="5463227"/>
            <a:ext cx="3466389" cy="1351944"/>
            <a:chOff x="4163950" y="5463227"/>
            <a:chExt cx="3466389" cy="1351944"/>
          </a:xfrm>
        </p:grpSpPr>
        <p:sp>
          <p:nvSpPr>
            <p:cNvPr id="22" name="矩形 21"/>
            <p:cNvSpPr/>
            <p:nvPr/>
          </p:nvSpPr>
          <p:spPr bwMode="gray">
            <a:xfrm>
              <a:off x="4163950" y="5463227"/>
              <a:ext cx="3466389" cy="135194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7222" y="5526482"/>
              <a:ext cx="3251106" cy="1192968"/>
            </a:xfrm>
            <a:prstGeom prst="rect">
              <a:avLst/>
            </a:prstGeom>
          </p:spPr>
        </p:pic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Parameter Values Generation for Gremlin APIs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68607" y="3241034"/>
            <a:ext cx="799262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entry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7" name="组合 58"/>
          <p:cNvGrpSpPr/>
          <p:nvPr/>
        </p:nvGrpSpPr>
        <p:grpSpPr>
          <a:xfrm>
            <a:off x="3097662" y="3053543"/>
            <a:ext cx="855191" cy="803589"/>
            <a:chOff x="4906536" y="1875254"/>
            <a:chExt cx="928048" cy="872050"/>
          </a:xfrm>
        </p:grpSpPr>
        <p:sp>
          <p:nvSpPr>
            <p:cNvPr id="8" name="流程图: 接点 59"/>
            <p:cNvSpPr/>
            <p:nvPr/>
          </p:nvSpPr>
          <p:spPr>
            <a:xfrm>
              <a:off x="4906536" y="1875254"/>
              <a:ext cx="928048" cy="872050"/>
            </a:xfrm>
            <a:prstGeom prst="flowChartConnector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15839" y="2075310"/>
              <a:ext cx="693988" cy="40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Map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61"/>
          <p:cNvGrpSpPr/>
          <p:nvPr/>
        </p:nvGrpSpPr>
        <p:grpSpPr>
          <a:xfrm>
            <a:off x="5312784" y="3053543"/>
            <a:ext cx="855191" cy="803589"/>
            <a:chOff x="4906536" y="1875254"/>
            <a:chExt cx="928048" cy="872050"/>
          </a:xfrm>
        </p:grpSpPr>
        <p:sp>
          <p:nvSpPr>
            <p:cNvPr id="11" name="流程图: 接点 62"/>
            <p:cNvSpPr/>
            <p:nvPr/>
          </p:nvSpPr>
          <p:spPr>
            <a:xfrm>
              <a:off x="4906536" y="1875254"/>
              <a:ext cx="928048" cy="872050"/>
            </a:xfrm>
            <a:prstGeom prst="flowChartConnector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979347" y="2075052"/>
              <a:ext cx="758264" cy="400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Filter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流程图: 接点 64"/>
          <p:cNvSpPr/>
          <p:nvPr/>
        </p:nvSpPr>
        <p:spPr>
          <a:xfrm>
            <a:off x="3220099" y="2767271"/>
            <a:ext cx="223987" cy="217446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流程图: 接点 65"/>
          <p:cNvSpPr/>
          <p:nvPr/>
        </p:nvSpPr>
        <p:spPr>
          <a:xfrm>
            <a:off x="4845026" y="2751215"/>
            <a:ext cx="223987" cy="217446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62936" y="3217066"/>
            <a:ext cx="303663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g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69319" y="2692509"/>
            <a:ext cx="450833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V()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68974" y="2658835"/>
            <a:ext cx="2403798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Has(key, Predicate)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69"/>
          <p:cNvCxnSpPr/>
          <p:nvPr/>
        </p:nvCxnSpPr>
        <p:spPr>
          <a:xfrm>
            <a:off x="3952853" y="3455335"/>
            <a:ext cx="13599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273856" y="3081961"/>
            <a:ext cx="899321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+mn-ea"/>
                <a:cs typeface="Times New Roman" panose="02020603050405020304" pitchFamily="18" charset="0"/>
              </a:rPr>
              <a:t>Vertex</a:t>
            </a:r>
            <a:endParaRPr lang="zh-CN" altLang="en-US" i="1" dirty="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71"/>
          <p:cNvCxnSpPr/>
          <p:nvPr/>
        </p:nvCxnSpPr>
        <p:spPr>
          <a:xfrm>
            <a:off x="2266600" y="3455335"/>
            <a:ext cx="8310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72"/>
          <p:cNvCxnSpPr/>
          <p:nvPr/>
        </p:nvCxnSpPr>
        <p:spPr>
          <a:xfrm>
            <a:off x="6180275" y="3455335"/>
            <a:ext cx="13599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组合 73"/>
          <p:cNvGrpSpPr/>
          <p:nvPr/>
        </p:nvGrpSpPr>
        <p:grpSpPr>
          <a:xfrm>
            <a:off x="7472772" y="3041540"/>
            <a:ext cx="1178319" cy="803589"/>
            <a:chOff x="4816397" y="1875254"/>
            <a:chExt cx="1278705" cy="872050"/>
          </a:xfrm>
        </p:grpSpPr>
        <p:sp>
          <p:nvSpPr>
            <p:cNvPr id="24" name="流程图: 接点 74"/>
            <p:cNvSpPr/>
            <p:nvPr/>
          </p:nvSpPr>
          <p:spPr>
            <a:xfrm>
              <a:off x="4906536" y="1875254"/>
              <a:ext cx="928048" cy="872050"/>
            </a:xfrm>
            <a:prstGeom prst="flowChartConnector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816397" y="2083763"/>
              <a:ext cx="1278705" cy="40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Property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520129" y="3072497"/>
            <a:ext cx="899321" cy="37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+mn-ea"/>
                <a:cs typeface="Times New Roman" panose="02020603050405020304" pitchFamily="18" charset="0"/>
              </a:rPr>
              <a:t>Vertex</a:t>
            </a:r>
            <a:endParaRPr lang="zh-CN" altLang="en-US" i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" name="流程图: 接点 77"/>
          <p:cNvSpPr/>
          <p:nvPr/>
        </p:nvSpPr>
        <p:spPr>
          <a:xfrm>
            <a:off x="7468328" y="2764750"/>
            <a:ext cx="223987" cy="217446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4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670272" y="2683445"/>
            <a:ext cx="200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Times New Roman" panose="02020603050405020304" pitchFamily="18" charset="0"/>
              </a:rPr>
              <a:t>values(</a:t>
            </a:r>
            <a:r>
              <a:rPr lang="en-US" altLang="zh-CN" b="1" i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vp1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9" name="左大括号 28"/>
          <p:cNvSpPr/>
          <p:nvPr/>
        </p:nvSpPr>
        <p:spPr>
          <a:xfrm rot="5400000">
            <a:off x="5651921" y="2771869"/>
            <a:ext cx="242953" cy="2617912"/>
          </a:xfrm>
          <a:prstGeom prst="leftBrace">
            <a:avLst/>
          </a:pr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84261" tIns="42131" rIns="84261" bIns="4213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3" name="流程图: 接点 83"/>
          <p:cNvSpPr/>
          <p:nvPr/>
        </p:nvSpPr>
        <p:spPr>
          <a:xfrm>
            <a:off x="6071033" y="4437904"/>
            <a:ext cx="223987" cy="217446"/>
          </a:xfrm>
          <a:prstGeom prst="flowChartConnec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n-ea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295017" y="4351853"/>
            <a:ext cx="100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eq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 (</a:t>
            </a:r>
            <a:r>
              <a:rPr lang="en-US" altLang="zh-CN" b="1" i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164227" y="4350500"/>
            <a:ext cx="904747" cy="377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vp1</a:t>
            </a:r>
            <a:endParaRPr lang="zh-CN" altLang="en-US" b="1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9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1036181"/>
          </a:xfrm>
        </p:spPr>
        <p:txBody>
          <a:bodyPr/>
          <a:lstStyle/>
          <a:p>
            <a:r>
              <a:rPr lang="en-US" altLang="zh-CN" sz="2400" dirty="0"/>
              <a:t>Randomly select from the generated graph database</a:t>
            </a:r>
          </a:p>
          <a:p>
            <a:r>
              <a:rPr lang="en-US" altLang="zh-CN" sz="2400" dirty="0"/>
              <a:t>Randomly generate</a:t>
            </a:r>
            <a:endParaRPr lang="en-US" altLang="zh-CN" sz="2400" b="0" baseline="30000" dirty="0"/>
          </a:p>
        </p:txBody>
      </p:sp>
      <p:cxnSp>
        <p:nvCxnSpPr>
          <p:cNvPr id="37" name="曲线连接符 36"/>
          <p:cNvCxnSpPr/>
          <p:nvPr/>
        </p:nvCxnSpPr>
        <p:spPr>
          <a:xfrm rot="5400000" flipH="1" flipV="1">
            <a:off x="3911665" y="5304327"/>
            <a:ext cx="1105552" cy="12700"/>
          </a:xfrm>
          <a:prstGeom prst="curvedConnector3">
            <a:avLst/>
          </a:prstGeom>
          <a:ln w="28575" cap="rnd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曲线连接符 39"/>
          <p:cNvCxnSpPr>
            <a:stCxn id="63" idx="3"/>
            <a:endCxn id="28" idx="2"/>
          </p:cNvCxnSpPr>
          <p:nvPr/>
        </p:nvCxnSpPr>
        <p:spPr>
          <a:xfrm flipV="1">
            <a:off x="7468328" y="3052777"/>
            <a:ext cx="1204479" cy="3070189"/>
          </a:xfrm>
          <a:prstGeom prst="curvedConnector2">
            <a:avLst/>
          </a:prstGeom>
          <a:ln w="28575" cap="rnd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604099" y="4130127"/>
            <a:ext cx="2231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Select from database</a:t>
            </a:r>
            <a:endParaRPr lang="zh-CN" altLang="en-US" sz="14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2492371" y="4958127"/>
            <a:ext cx="2231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Select from database</a:t>
            </a:r>
            <a:endParaRPr lang="zh-CN" altLang="en-US" sz="1400" b="1" dirty="0"/>
          </a:p>
        </p:txBody>
      </p:sp>
      <p:sp>
        <p:nvSpPr>
          <p:cNvPr id="59" name="文本框 58"/>
          <p:cNvSpPr txBox="1"/>
          <p:nvPr/>
        </p:nvSpPr>
        <p:spPr>
          <a:xfrm>
            <a:off x="5320896" y="4716261"/>
            <a:ext cx="2639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Randomly generate a value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1860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Step 3: Differential Testing in GDBs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B69296C-DDDC-4FE2-8580-4AC51A1B226A}"/>
              </a:ext>
            </a:extLst>
          </p:cNvPr>
          <p:cNvSpPr txBox="1"/>
          <p:nvPr/>
        </p:nvSpPr>
        <p:spPr>
          <a:xfrm>
            <a:off x="1923438" y="6006273"/>
            <a:ext cx="1042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 1 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7C44A7D-4FF1-4EAF-98A4-C44CA1D83266}"/>
              </a:ext>
            </a:extLst>
          </p:cNvPr>
          <p:cNvSpPr/>
          <p:nvPr/>
        </p:nvSpPr>
        <p:spPr bwMode="gray">
          <a:xfrm>
            <a:off x="958415" y="4838270"/>
            <a:ext cx="2716529" cy="1068705"/>
          </a:xfrm>
          <a:prstGeom prst="rect">
            <a:avLst/>
          </a:prstGeom>
          <a:solidFill>
            <a:srgbClr val="E5F4D4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Arial" charset="0"/>
              </a:rPr>
              <a:t>Graph Database Generation </a:t>
            </a:r>
            <a:endParaRPr kumimoji="0" lang="en-US" altLang="zh-CN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3E2CC75-5187-4AA6-9697-EA95387F0544}"/>
              </a:ext>
            </a:extLst>
          </p:cNvPr>
          <p:cNvSpPr/>
          <p:nvPr/>
        </p:nvSpPr>
        <p:spPr bwMode="gray">
          <a:xfrm>
            <a:off x="4643303" y="4838270"/>
            <a:ext cx="2716529" cy="1068705"/>
          </a:xfrm>
          <a:prstGeom prst="rect">
            <a:avLst/>
          </a:prstGeom>
          <a:solidFill>
            <a:srgbClr val="E5F4D4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Arial" charset="0"/>
              </a:rPr>
              <a:t>Gremlin Query Generation</a:t>
            </a:r>
            <a:endParaRPr kumimoji="0" lang="en-US" altLang="zh-CN" sz="2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42AE1CB-C599-4EEE-8537-F0A17A401F37}"/>
              </a:ext>
            </a:extLst>
          </p:cNvPr>
          <p:cNvSpPr/>
          <p:nvPr/>
        </p:nvSpPr>
        <p:spPr bwMode="gray">
          <a:xfrm>
            <a:off x="8236133" y="4838270"/>
            <a:ext cx="2918459" cy="1068705"/>
          </a:xfrm>
          <a:prstGeom prst="rect">
            <a:avLst/>
          </a:prstGeom>
          <a:solidFill>
            <a:srgbClr val="E5F4D4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Arial" charset="0"/>
              </a:rPr>
              <a:t>Differential Testing</a:t>
            </a:r>
            <a:endParaRPr kumimoji="0" lang="en-US" altLang="zh-CN" sz="2000" b="1" i="0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9D2FF73-9802-4AF8-A6AF-A6C9DFA04C32}"/>
              </a:ext>
            </a:extLst>
          </p:cNvPr>
          <p:cNvSpPr txBox="1"/>
          <p:nvPr/>
        </p:nvSpPr>
        <p:spPr>
          <a:xfrm>
            <a:off x="5480073" y="6006273"/>
            <a:ext cx="1042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 2 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21455EA-4670-4063-AF95-97F22F006A6A}"/>
              </a:ext>
            </a:extLst>
          </p:cNvPr>
          <p:cNvSpPr txBox="1"/>
          <p:nvPr/>
        </p:nvSpPr>
        <p:spPr>
          <a:xfrm>
            <a:off x="9173868" y="5993057"/>
            <a:ext cx="1042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Step </a:t>
            </a:r>
            <a:r>
              <a:rPr lang="en-US" altLang="zh-CN" b="1" dirty="0">
                <a:latin typeface="Arial" charset="0"/>
              </a:rPr>
              <a:t>3</a:t>
            </a:r>
            <a:r>
              <a:rPr kumimoji="0" lang="en-US" altLang="zh-CN" sz="1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endParaRPr lang="zh-CN" altLang="en-US" dirty="0"/>
          </a:p>
        </p:txBody>
      </p:sp>
      <p:sp>
        <p:nvSpPr>
          <p:cNvPr id="56" name="箭头: 右 11">
            <a:extLst>
              <a:ext uri="{FF2B5EF4-FFF2-40B4-BE49-F238E27FC236}">
                <a16:creationId xmlns:a16="http://schemas.microsoft.com/office/drawing/2014/main" id="{7CFF4BE1-2079-49AC-AFDA-41EE1272DAF0}"/>
              </a:ext>
            </a:extLst>
          </p:cNvPr>
          <p:cNvSpPr/>
          <p:nvPr/>
        </p:nvSpPr>
        <p:spPr bwMode="gray">
          <a:xfrm>
            <a:off x="3885112" y="5144022"/>
            <a:ext cx="525780" cy="457200"/>
          </a:xfrm>
          <a:prstGeom prst="rightArrow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7" name="箭头: 右 12">
            <a:extLst>
              <a:ext uri="{FF2B5EF4-FFF2-40B4-BE49-F238E27FC236}">
                <a16:creationId xmlns:a16="http://schemas.microsoft.com/office/drawing/2014/main" id="{003551D5-3491-4787-94B5-7DF1277B4CA3}"/>
              </a:ext>
            </a:extLst>
          </p:cNvPr>
          <p:cNvSpPr/>
          <p:nvPr/>
        </p:nvSpPr>
        <p:spPr bwMode="gray">
          <a:xfrm>
            <a:off x="7535092" y="5144022"/>
            <a:ext cx="525780" cy="457200"/>
          </a:xfrm>
          <a:prstGeom prst="rightArrow">
            <a:avLst/>
          </a:prstGeom>
          <a:solidFill>
            <a:schemeClr val="bg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713999" y="3863380"/>
            <a:ext cx="831130" cy="658545"/>
            <a:chOff x="874155" y="3710980"/>
            <a:chExt cx="831130" cy="658545"/>
          </a:xfrm>
        </p:grpSpPr>
        <p:sp>
          <p:nvSpPr>
            <p:cNvPr id="58" name="流程图: 磁盘 57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/>
                <a:t>GDB</a:t>
              </a:r>
              <a:r>
                <a:rPr lang="en-US" altLang="zh-CN" sz="1400" b="1" baseline="-25000" dirty="0"/>
                <a:t>2</a:t>
              </a:r>
              <a:endParaRPr lang="zh-CN" altLang="en-US" sz="1400" b="1" baseline="-25000" dirty="0"/>
            </a:p>
          </p:txBody>
        </p:sp>
      </p:grpSp>
      <p:sp>
        <p:nvSpPr>
          <p:cNvPr id="77" name="Rectangle 71">
            <a:extLst>
              <a:ext uri="{FF2B5EF4-FFF2-40B4-BE49-F238E27FC236}">
                <a16:creationId xmlns:a16="http://schemas.microsoft.com/office/drawing/2014/main" id="{3489E691-8A0B-4EDE-8A0C-860D5652E815}"/>
              </a:ext>
            </a:extLst>
          </p:cNvPr>
          <p:cNvSpPr/>
          <p:nvPr/>
        </p:nvSpPr>
        <p:spPr bwMode="auto">
          <a:xfrm>
            <a:off x="819363" y="1635524"/>
            <a:ext cx="2975127" cy="4774131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endParaRPr kumimoji="0" lang="en-US" altLang="zh-CN" sz="18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Rectangle 71">
            <a:extLst>
              <a:ext uri="{FF2B5EF4-FFF2-40B4-BE49-F238E27FC236}">
                <a16:creationId xmlns:a16="http://schemas.microsoft.com/office/drawing/2014/main" id="{175996C7-B141-4265-ACD4-09B307AE670E}"/>
              </a:ext>
            </a:extLst>
          </p:cNvPr>
          <p:cNvSpPr/>
          <p:nvPr/>
        </p:nvSpPr>
        <p:spPr bwMode="auto">
          <a:xfrm>
            <a:off x="4547266" y="1635523"/>
            <a:ext cx="2918459" cy="4774131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endParaRPr kumimoji="0" lang="en-US" altLang="zh-CN" sz="18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Rectangle 71">
            <a:extLst>
              <a:ext uri="{FF2B5EF4-FFF2-40B4-BE49-F238E27FC236}">
                <a16:creationId xmlns:a16="http://schemas.microsoft.com/office/drawing/2014/main" id="{5E48C267-15F3-423C-B780-66EA2B75EA7D}"/>
              </a:ext>
            </a:extLst>
          </p:cNvPr>
          <p:cNvSpPr/>
          <p:nvPr/>
        </p:nvSpPr>
        <p:spPr bwMode="auto">
          <a:xfrm>
            <a:off x="8150433" y="1613632"/>
            <a:ext cx="3094781" cy="4774131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/>
            <a:endParaRPr kumimoji="0" lang="en-US" altLang="zh-CN" sz="18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1BEA2F4-8914-46B7-9DCF-783DECDC68A8}"/>
              </a:ext>
            </a:extLst>
          </p:cNvPr>
          <p:cNvCxnSpPr>
            <a:cxnSpLocks/>
          </p:cNvCxnSpPr>
          <p:nvPr/>
        </p:nvCxnSpPr>
        <p:spPr>
          <a:xfrm flipV="1">
            <a:off x="3354319" y="2486905"/>
            <a:ext cx="2093264" cy="87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曲线 89">
            <a:extLst>
              <a:ext uri="{FF2B5EF4-FFF2-40B4-BE49-F238E27FC236}">
                <a16:creationId xmlns:a16="http://schemas.microsoft.com/office/drawing/2014/main" id="{AC50AC28-65EB-4866-ABDC-A54BE0B1E861}"/>
              </a:ext>
            </a:extLst>
          </p:cNvPr>
          <p:cNvCxnSpPr>
            <a:stCxn id="129" idx="3"/>
          </p:cNvCxnSpPr>
          <p:nvPr/>
        </p:nvCxnSpPr>
        <p:spPr>
          <a:xfrm>
            <a:off x="6558832" y="2524054"/>
            <a:ext cx="1789609" cy="1544774"/>
          </a:xfrm>
          <a:prstGeom prst="curvedConnector3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914235" y="3863380"/>
            <a:ext cx="831130" cy="658545"/>
            <a:chOff x="874155" y="3710980"/>
            <a:chExt cx="831130" cy="658545"/>
          </a:xfrm>
        </p:grpSpPr>
        <p:sp>
          <p:nvSpPr>
            <p:cNvPr id="112" name="流程图: 磁盘 111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/>
                <a:t>GDB</a:t>
              </a:r>
              <a:r>
                <a:rPr lang="en-US" altLang="zh-CN" sz="1400" b="1" baseline="-25000" dirty="0"/>
                <a:t>1</a:t>
              </a:r>
              <a:endParaRPr lang="zh-CN" altLang="en-US" sz="1400" b="1" baseline="-25000" dirty="0"/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2871800" y="3863380"/>
            <a:ext cx="831130" cy="658545"/>
            <a:chOff x="874155" y="3710980"/>
            <a:chExt cx="831130" cy="658545"/>
          </a:xfrm>
        </p:grpSpPr>
        <p:sp>
          <p:nvSpPr>
            <p:cNvPr id="115" name="流程图: 磁盘 114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err="1"/>
                <a:t>GDB</a:t>
              </a:r>
              <a:r>
                <a:rPr lang="en-US" altLang="zh-CN" sz="1400" b="1" baseline="-25000" dirty="0" err="1"/>
                <a:t>n</a:t>
              </a:r>
              <a:endParaRPr lang="zh-CN" altLang="en-US" sz="1400" b="1" baseline="-25000" dirty="0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518167" y="4000697"/>
            <a:ext cx="326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zh-CN" altLang="en-US" sz="1400" b="1" dirty="0"/>
          </a:p>
        </p:txBody>
      </p:sp>
      <p:pic>
        <p:nvPicPr>
          <p:cNvPr id="117" name="图片 5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51" y="2008728"/>
            <a:ext cx="2013589" cy="120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曲线连接符 17"/>
          <p:cNvCxnSpPr>
            <a:stCxn id="117" idx="2"/>
            <a:endCxn id="112" idx="1"/>
          </p:cNvCxnSpPr>
          <p:nvPr/>
        </p:nvCxnSpPr>
        <p:spPr>
          <a:xfrm rot="5400000">
            <a:off x="1469090" y="3076623"/>
            <a:ext cx="647469" cy="926045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117" idx="2"/>
            <a:endCxn id="115" idx="1"/>
          </p:cNvCxnSpPr>
          <p:nvPr/>
        </p:nvCxnSpPr>
        <p:spPr>
          <a:xfrm rot="16200000" flipH="1">
            <a:off x="2447872" y="3023885"/>
            <a:ext cx="647469" cy="1031520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117" idx="2"/>
            <a:endCxn id="58" idx="1"/>
          </p:cNvCxnSpPr>
          <p:nvPr/>
        </p:nvCxnSpPr>
        <p:spPr>
          <a:xfrm rot="5400000">
            <a:off x="1868972" y="3476505"/>
            <a:ext cx="647469" cy="126281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81CCB739-DB25-4573-AD40-38DB2DD3945D}"/>
              </a:ext>
            </a:extLst>
          </p:cNvPr>
          <p:cNvGrpSpPr/>
          <p:nvPr/>
        </p:nvGrpSpPr>
        <p:grpSpPr>
          <a:xfrm>
            <a:off x="5473670" y="1755355"/>
            <a:ext cx="1085162" cy="1537398"/>
            <a:chOff x="6335608" y="2135308"/>
            <a:chExt cx="1085162" cy="1537398"/>
          </a:xfrm>
        </p:grpSpPr>
        <p:pic>
          <p:nvPicPr>
            <p:cNvPr id="129" name="Picture 8" descr="Text, white, page, files, pages icon - Free download">
              <a:extLst>
                <a:ext uri="{FF2B5EF4-FFF2-40B4-BE49-F238E27FC236}">
                  <a16:creationId xmlns:a16="http://schemas.microsoft.com/office/drawing/2014/main" id="{D920FDF7-B8DF-42BD-85E5-284AA26D7E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85" r="13830"/>
            <a:stretch/>
          </p:blipFill>
          <p:spPr bwMode="auto">
            <a:xfrm>
              <a:off x="6335608" y="2135308"/>
              <a:ext cx="1085162" cy="1537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F0C6F85-ED8A-40E5-A34C-B230E77590E9}"/>
                </a:ext>
              </a:extLst>
            </p:cNvPr>
            <p:cNvSpPr txBox="1"/>
            <p:nvPr/>
          </p:nvSpPr>
          <p:spPr>
            <a:xfrm>
              <a:off x="6404288" y="2673247"/>
              <a:ext cx="72952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g.V()</a:t>
              </a:r>
            </a:p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9146199" y="3863380"/>
            <a:ext cx="831130" cy="658545"/>
            <a:chOff x="874155" y="3710980"/>
            <a:chExt cx="831130" cy="658545"/>
          </a:xfrm>
        </p:grpSpPr>
        <p:sp>
          <p:nvSpPr>
            <p:cNvPr id="134" name="流程图: 磁盘 133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/>
                <a:t>GDB</a:t>
              </a:r>
              <a:r>
                <a:rPr lang="en-US" altLang="zh-CN" sz="1400" b="1" baseline="-25000" dirty="0"/>
                <a:t>2</a:t>
              </a:r>
              <a:endParaRPr lang="zh-CN" altLang="en-US" sz="1400" b="1" baseline="-25000" dirty="0"/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8346435" y="3863380"/>
            <a:ext cx="831130" cy="658545"/>
            <a:chOff x="874155" y="3710980"/>
            <a:chExt cx="831130" cy="658545"/>
          </a:xfrm>
        </p:grpSpPr>
        <p:sp>
          <p:nvSpPr>
            <p:cNvPr id="137" name="流程图: 磁盘 136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/>
                <a:t>GDB</a:t>
              </a:r>
              <a:r>
                <a:rPr lang="en-US" altLang="zh-CN" sz="1400" b="1" baseline="-25000" dirty="0"/>
                <a:t>1</a:t>
              </a:r>
              <a:endParaRPr lang="zh-CN" altLang="en-US" sz="1400" b="1" baseline="-25000" dirty="0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10304000" y="3863380"/>
            <a:ext cx="831130" cy="658545"/>
            <a:chOff x="874155" y="3710980"/>
            <a:chExt cx="831130" cy="658545"/>
          </a:xfrm>
        </p:grpSpPr>
        <p:sp>
          <p:nvSpPr>
            <p:cNvPr id="140" name="流程图: 磁盘 139">
              <a:extLst>
                <a:ext uri="{FF2B5EF4-FFF2-40B4-BE49-F238E27FC236}">
                  <a16:creationId xmlns:a16="http://schemas.microsoft.com/office/drawing/2014/main" id="{252BEC60-E7DE-43F7-8688-4EABD1FCAB8C}"/>
                </a:ext>
              </a:extLst>
            </p:cNvPr>
            <p:cNvSpPr/>
            <p:nvPr/>
          </p:nvSpPr>
          <p:spPr bwMode="gray">
            <a:xfrm>
              <a:off x="928948" y="3710980"/>
              <a:ext cx="721545" cy="658545"/>
            </a:xfrm>
            <a:prstGeom prst="flowChartMagneticDisk">
              <a:avLst/>
            </a:prstGeom>
            <a:solidFill>
              <a:srgbClr val="FBE7A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04EFC0A6-C401-49EA-AF47-7036E877F4B4}"/>
                </a:ext>
              </a:extLst>
            </p:cNvPr>
            <p:cNvSpPr txBox="1"/>
            <p:nvPr/>
          </p:nvSpPr>
          <p:spPr>
            <a:xfrm>
              <a:off x="874155" y="3957509"/>
              <a:ext cx="8311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err="1"/>
                <a:t>GDB</a:t>
              </a:r>
              <a:r>
                <a:rPr lang="en-US" altLang="zh-CN" sz="1400" b="1" baseline="-25000" dirty="0" err="1"/>
                <a:t>n</a:t>
              </a:r>
              <a:endParaRPr lang="zh-CN" altLang="en-US" sz="1400" b="1" baseline="-25000" dirty="0"/>
            </a:p>
          </p:txBody>
        </p:sp>
      </p:grpSp>
      <p:sp>
        <p:nvSpPr>
          <p:cNvPr id="142" name="文本框 141"/>
          <p:cNvSpPr txBox="1"/>
          <p:nvPr/>
        </p:nvSpPr>
        <p:spPr>
          <a:xfrm>
            <a:off x="9950367" y="4000697"/>
            <a:ext cx="326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…</a:t>
            </a:r>
            <a:endParaRPr lang="zh-CN" altLang="en-US" sz="1400" b="1" dirty="0"/>
          </a:p>
        </p:txBody>
      </p:sp>
      <p:sp>
        <p:nvSpPr>
          <p:cNvPr id="146" name="矩形: 圆角 104">
            <a:extLst>
              <a:ext uri="{FF2B5EF4-FFF2-40B4-BE49-F238E27FC236}">
                <a16:creationId xmlns:a16="http://schemas.microsoft.com/office/drawing/2014/main" id="{B9700729-6D41-47E6-9160-115CF15E5E06}"/>
              </a:ext>
            </a:extLst>
          </p:cNvPr>
          <p:cNvSpPr/>
          <p:nvPr/>
        </p:nvSpPr>
        <p:spPr bwMode="gray">
          <a:xfrm>
            <a:off x="10113702" y="2997502"/>
            <a:ext cx="887967" cy="336082"/>
          </a:xfrm>
          <a:prstGeom prst="round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rtlCol="0" anchor="ctr"/>
          <a:lstStyle/>
          <a:p>
            <a:pPr algn="ctr"/>
            <a:r>
              <a:rPr lang="en-US" altLang="zh-CN" sz="1400" b="1" dirty="0"/>
              <a:t>checker</a:t>
            </a:r>
            <a:endParaRPr lang="zh-CN" altLang="en-US" sz="1400" b="1" dirty="0"/>
          </a:p>
        </p:txBody>
      </p:sp>
      <p:pic>
        <p:nvPicPr>
          <p:cNvPr id="148" name="图片 1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69" y="3624036"/>
            <a:ext cx="776390" cy="776390"/>
          </a:xfrm>
          <a:prstGeom prst="rect">
            <a:avLst/>
          </a:prstGeom>
        </p:spPr>
      </p:pic>
      <p:sp>
        <p:nvSpPr>
          <p:cNvPr id="149" name="文本框 148">
            <a:extLst>
              <a:ext uri="{FF2B5EF4-FFF2-40B4-BE49-F238E27FC236}">
                <a16:creationId xmlns:a16="http://schemas.microsoft.com/office/drawing/2014/main" id="{D449DDAB-D32E-401B-8F77-91274977B219}"/>
              </a:ext>
            </a:extLst>
          </p:cNvPr>
          <p:cNvSpPr txBox="1"/>
          <p:nvPr/>
        </p:nvSpPr>
        <p:spPr>
          <a:xfrm>
            <a:off x="5554999" y="4338079"/>
            <a:ext cx="790581" cy="576293"/>
          </a:xfrm>
          <a:prstGeom prst="rect">
            <a:avLst/>
          </a:prstGeom>
          <a:noFill/>
        </p:spPr>
        <p:txBody>
          <a:bodyPr wrap="square" lIns="10800" tIns="72000" rIns="10800" bIns="72000">
            <a:spAutoFit/>
          </a:bodyPr>
          <a:lstStyle/>
          <a:p>
            <a:pPr algn="ctr"/>
            <a:r>
              <a:rPr lang="en-US" altLang="zh-CN" sz="1400" dirty="0"/>
              <a:t>Traversal model</a:t>
            </a:r>
            <a:endParaRPr lang="zh-CN" altLang="en-US" sz="1400" dirty="0"/>
          </a:p>
        </p:txBody>
      </p:sp>
      <p:pic>
        <p:nvPicPr>
          <p:cNvPr id="152" name="图片 1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008" y="2842980"/>
            <a:ext cx="761353" cy="645214"/>
          </a:xfrm>
          <a:prstGeom prst="rect">
            <a:avLst/>
          </a:prstGeom>
        </p:spPr>
      </p:pic>
      <p:cxnSp>
        <p:nvCxnSpPr>
          <p:cNvPr id="154" name="曲线连接符 153"/>
          <p:cNvCxnSpPr>
            <a:stCxn id="137" idx="1"/>
            <a:endCxn id="152" idx="2"/>
          </p:cNvCxnSpPr>
          <p:nvPr/>
        </p:nvCxnSpPr>
        <p:spPr>
          <a:xfrm rot="5400000" flipH="1" flipV="1">
            <a:off x="8850750" y="3399445"/>
            <a:ext cx="375186" cy="552684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曲线连接符 155"/>
          <p:cNvCxnSpPr>
            <a:stCxn id="140" idx="1"/>
            <a:endCxn id="152" idx="2"/>
          </p:cNvCxnSpPr>
          <p:nvPr/>
        </p:nvCxnSpPr>
        <p:spPr>
          <a:xfrm rot="16200000" flipV="1">
            <a:off x="9829533" y="2973346"/>
            <a:ext cx="375186" cy="1404881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曲线连接符 157"/>
          <p:cNvCxnSpPr>
            <a:stCxn id="134" idx="1"/>
            <a:endCxn id="152" idx="2"/>
          </p:cNvCxnSpPr>
          <p:nvPr/>
        </p:nvCxnSpPr>
        <p:spPr>
          <a:xfrm rot="16200000" flipV="1">
            <a:off x="9250632" y="3552247"/>
            <a:ext cx="375186" cy="247080"/>
          </a:xfrm>
          <a:prstGeom prst="curvedConnector3">
            <a:avLst/>
          </a:prstGeom>
          <a:ln w="28575" cap="rnd">
            <a:solidFill>
              <a:schemeClr val="tx1"/>
            </a:solidFill>
            <a:prstDash val="sysDot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52" idx="3"/>
            <a:endCxn id="146" idx="1"/>
          </p:cNvCxnSpPr>
          <p:nvPr/>
        </p:nvCxnSpPr>
        <p:spPr>
          <a:xfrm flipV="1">
            <a:off x="9695361" y="3165543"/>
            <a:ext cx="418341" cy="4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449DDAB-D32E-401B-8F77-91274977B219}"/>
              </a:ext>
            </a:extLst>
          </p:cNvPr>
          <p:cNvSpPr txBox="1"/>
          <p:nvPr/>
        </p:nvSpPr>
        <p:spPr>
          <a:xfrm>
            <a:off x="8159907" y="2902366"/>
            <a:ext cx="820880" cy="576293"/>
          </a:xfrm>
          <a:prstGeom prst="rect">
            <a:avLst/>
          </a:prstGeom>
          <a:noFill/>
        </p:spPr>
        <p:txBody>
          <a:bodyPr wrap="square" lIns="10800" tIns="72000" rIns="10800" bIns="72000">
            <a:spAutoFit/>
          </a:bodyPr>
          <a:lstStyle/>
          <a:p>
            <a:pPr algn="ctr"/>
            <a:r>
              <a:rPr lang="en-US" altLang="zh-CN" sz="1400" dirty="0"/>
              <a:t>Mapping table</a:t>
            </a:r>
            <a:endParaRPr lang="zh-CN" altLang="en-US" sz="140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0C787605-3A15-45F9-BE42-5AC248A90130}"/>
              </a:ext>
            </a:extLst>
          </p:cNvPr>
          <p:cNvSpPr txBox="1"/>
          <p:nvPr/>
        </p:nvSpPr>
        <p:spPr>
          <a:xfrm>
            <a:off x="9904531" y="1662115"/>
            <a:ext cx="127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/>
              <a:t>discrepancies</a:t>
            </a:r>
            <a:endParaRPr lang="zh-CN" altLang="en-US" sz="1400" dirty="0"/>
          </a:p>
        </p:txBody>
      </p:sp>
      <p:pic>
        <p:nvPicPr>
          <p:cNvPr id="175" name="图片 174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006" y="2034550"/>
            <a:ext cx="588057" cy="588057"/>
          </a:xfrm>
          <a:prstGeom prst="rect">
            <a:avLst/>
          </a:prstGeom>
        </p:spPr>
      </p:pic>
      <p:cxnSp>
        <p:nvCxnSpPr>
          <p:cNvPr id="177" name="直接箭头连接符 176"/>
          <p:cNvCxnSpPr>
            <a:stCxn id="146" idx="0"/>
          </p:cNvCxnSpPr>
          <p:nvPr/>
        </p:nvCxnSpPr>
        <p:spPr>
          <a:xfrm flipH="1" flipV="1">
            <a:off x="10557685" y="2626169"/>
            <a:ext cx="1" cy="371333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/>
          <p:cNvCxnSpPr/>
          <p:nvPr/>
        </p:nvCxnSpPr>
        <p:spPr>
          <a:xfrm flipH="1" flipV="1">
            <a:off x="6000103" y="3193817"/>
            <a:ext cx="1" cy="371333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4E298A2E-3687-49E8-A80F-4A0AC32B65F4}"/>
              </a:ext>
            </a:extLst>
          </p:cNvPr>
          <p:cNvGrpSpPr/>
          <p:nvPr/>
        </p:nvGrpSpPr>
        <p:grpSpPr>
          <a:xfrm>
            <a:off x="8732357" y="2034550"/>
            <a:ext cx="474812" cy="474812"/>
            <a:chOff x="10891834" y="1723641"/>
            <a:chExt cx="474812" cy="474812"/>
          </a:xfrm>
        </p:grpSpPr>
        <p:pic>
          <p:nvPicPr>
            <p:cNvPr id="186" name="图片 185">
              <a:extLst>
                <a:ext uri="{FF2B5EF4-FFF2-40B4-BE49-F238E27FC236}">
                  <a16:creationId xmlns:a16="http://schemas.microsoft.com/office/drawing/2014/main" id="{95A094E7-3022-4F35-AEF1-F69FA9F9B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1834" y="1723641"/>
              <a:ext cx="474812" cy="474812"/>
            </a:xfrm>
            <a:prstGeom prst="rect">
              <a:avLst/>
            </a:prstGeom>
          </p:spPr>
        </p:pic>
        <p:pic>
          <p:nvPicPr>
            <p:cNvPr id="187" name="图片 186">
              <a:extLst>
                <a:ext uri="{FF2B5EF4-FFF2-40B4-BE49-F238E27FC236}">
                  <a16:creationId xmlns:a16="http://schemas.microsoft.com/office/drawing/2014/main" id="{E0F0B477-E40E-484D-9CFA-7C0A4B82D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960566" y="1843377"/>
              <a:ext cx="308721" cy="327183"/>
            </a:xfrm>
            <a:prstGeom prst="rect">
              <a:avLst/>
            </a:prstGeom>
          </p:spPr>
        </p:pic>
      </p:grpSp>
      <p:cxnSp>
        <p:nvCxnSpPr>
          <p:cNvPr id="189" name="直接箭头连接符 188"/>
          <p:cNvCxnSpPr>
            <a:stCxn id="175" idx="1"/>
          </p:cNvCxnSpPr>
          <p:nvPr/>
        </p:nvCxnSpPr>
        <p:spPr>
          <a:xfrm flipH="1" flipV="1">
            <a:off x="9296730" y="2328578"/>
            <a:ext cx="964276" cy="1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0C787605-3A15-45F9-BE42-5AC248A90130}"/>
              </a:ext>
            </a:extLst>
          </p:cNvPr>
          <p:cNvSpPr txBox="1"/>
          <p:nvPr/>
        </p:nvSpPr>
        <p:spPr>
          <a:xfrm>
            <a:off x="9140620" y="2023346"/>
            <a:ext cx="127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/>
              <a:t>analysis</a:t>
            </a:r>
            <a:endParaRPr lang="zh-CN" altLang="en-US" sz="1400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0C787605-3A15-45F9-BE42-5AC248A90130}"/>
              </a:ext>
            </a:extLst>
          </p:cNvPr>
          <p:cNvSpPr txBox="1"/>
          <p:nvPr/>
        </p:nvSpPr>
        <p:spPr>
          <a:xfrm>
            <a:off x="8236133" y="1636080"/>
            <a:ext cx="1276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0" i="0"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sz="1400" dirty="0"/>
              <a:t>bug reports</a:t>
            </a:r>
            <a:endParaRPr lang="zh-CN" altLang="en-US" sz="1400" dirty="0"/>
          </a:p>
        </p:txBody>
      </p:sp>
      <p:sp>
        <p:nvSpPr>
          <p:cNvPr id="62" name="矩形 61"/>
          <p:cNvSpPr/>
          <p:nvPr/>
        </p:nvSpPr>
        <p:spPr>
          <a:xfrm>
            <a:off x="524021" y="1477504"/>
            <a:ext cx="7545264" cy="506945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389203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Differential Testing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699" y="2765593"/>
            <a:ext cx="1359388" cy="5338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39" y="4712307"/>
            <a:ext cx="1950748" cy="563232"/>
          </a:xfrm>
          <a:prstGeom prst="rect">
            <a:avLst/>
          </a:prstGeom>
        </p:spPr>
      </p:pic>
      <p:cxnSp>
        <p:nvCxnSpPr>
          <p:cNvPr id="7" name="直接箭头连接符 61"/>
          <p:cNvCxnSpPr/>
          <p:nvPr/>
        </p:nvCxnSpPr>
        <p:spPr>
          <a:xfrm>
            <a:off x="655988" y="3959605"/>
            <a:ext cx="11949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62"/>
          <p:cNvCxnSpPr/>
          <p:nvPr/>
        </p:nvCxnSpPr>
        <p:spPr>
          <a:xfrm flipV="1">
            <a:off x="1265588" y="3087976"/>
            <a:ext cx="632460" cy="871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63"/>
          <p:cNvCxnSpPr/>
          <p:nvPr/>
        </p:nvCxnSpPr>
        <p:spPr>
          <a:xfrm>
            <a:off x="1271221" y="3959605"/>
            <a:ext cx="579707" cy="9114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55"/>
          <p:cNvCxnSpPr/>
          <p:nvPr/>
        </p:nvCxnSpPr>
        <p:spPr>
          <a:xfrm>
            <a:off x="4051788" y="2953680"/>
            <a:ext cx="697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57"/>
          <p:cNvCxnSpPr/>
          <p:nvPr/>
        </p:nvCxnSpPr>
        <p:spPr>
          <a:xfrm>
            <a:off x="4051788" y="3946230"/>
            <a:ext cx="697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59"/>
          <p:cNvCxnSpPr/>
          <p:nvPr/>
        </p:nvCxnSpPr>
        <p:spPr>
          <a:xfrm>
            <a:off x="4051788" y="4959809"/>
            <a:ext cx="697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099" y="3234993"/>
            <a:ext cx="1001829" cy="1001829"/>
          </a:xfrm>
          <a:prstGeom prst="rect">
            <a:avLst/>
          </a:prstGeom>
        </p:spPr>
      </p:pic>
      <p:sp>
        <p:nvSpPr>
          <p:cNvPr id="21" name="右箭头 20"/>
          <p:cNvSpPr/>
          <p:nvPr/>
        </p:nvSpPr>
        <p:spPr bwMode="gray">
          <a:xfrm>
            <a:off x="7319996" y="3652030"/>
            <a:ext cx="406003" cy="213603"/>
          </a:xfrm>
          <a:prstGeom prst="rightArrow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右箭头 22"/>
          <p:cNvSpPr/>
          <p:nvPr/>
        </p:nvSpPr>
        <p:spPr bwMode="gray">
          <a:xfrm>
            <a:off x="8964162" y="3629105"/>
            <a:ext cx="406003" cy="213603"/>
          </a:xfrm>
          <a:prstGeom prst="rightArrow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887811" y="434073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check</a:t>
            </a:r>
            <a:endParaRPr lang="zh-CN" altLang="en-US" sz="1400" b="1" i="1" dirty="0"/>
          </a:p>
        </p:txBody>
      </p:sp>
      <p:sp>
        <p:nvSpPr>
          <p:cNvPr id="29" name="矩形 28"/>
          <p:cNvSpPr/>
          <p:nvPr/>
        </p:nvSpPr>
        <p:spPr>
          <a:xfrm>
            <a:off x="9370165" y="4341207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/>
              <a:t>discrepancy</a:t>
            </a:r>
            <a:endParaRPr lang="zh-CN" altLang="en-US" sz="1400" b="1" i="1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570" y="3362666"/>
            <a:ext cx="455718" cy="45571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534" y="3832516"/>
            <a:ext cx="618198" cy="494558"/>
          </a:xfrm>
          <a:prstGeom prst="rect">
            <a:avLst/>
          </a:prstGeom>
        </p:spPr>
      </p:pic>
      <p:cxnSp>
        <p:nvCxnSpPr>
          <p:cNvPr id="32" name="直接连接符 31"/>
          <p:cNvCxnSpPr/>
          <p:nvPr/>
        </p:nvCxnSpPr>
        <p:spPr>
          <a:xfrm flipV="1">
            <a:off x="9860220" y="3506108"/>
            <a:ext cx="762868" cy="56742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865406" y="2765593"/>
            <a:ext cx="2291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v: 1605, 1606, 1610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4867924" y="3774939"/>
            <a:ext cx="2454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v: 49599408, 49599320, 49599360</a:t>
            </a:r>
            <a:endParaRPr lang="zh-CN" altLang="en-US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4865406" y="4775143"/>
            <a:ext cx="245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v: 4152, 4136, 4216</a:t>
            </a:r>
            <a:endParaRPr lang="zh-CN" altLang="en-US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4051788" y="2519658"/>
            <a:ext cx="69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RS1</a:t>
            </a:r>
            <a:endParaRPr lang="zh-CN" altLang="en-US" sz="14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4091162" y="3512207"/>
            <a:ext cx="69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RS2</a:t>
            </a:r>
            <a:endParaRPr lang="zh-CN" altLang="en-US" sz="14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4066554" y="4570026"/>
            <a:ext cx="69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RS3</a:t>
            </a:r>
            <a:endParaRPr lang="zh-CN" altLang="en-US" sz="1400" b="1" dirty="0"/>
          </a:p>
        </p:txBody>
      </p:sp>
      <p:sp>
        <p:nvSpPr>
          <p:cNvPr id="41" name="圆角矩形 40"/>
          <p:cNvSpPr/>
          <p:nvPr/>
        </p:nvSpPr>
        <p:spPr bwMode="gray">
          <a:xfrm>
            <a:off x="4788392" y="2376520"/>
            <a:ext cx="2492230" cy="3001108"/>
          </a:xfrm>
          <a:prstGeom prst="round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5" name="圆角矩形标注 44"/>
          <p:cNvSpPr/>
          <p:nvPr/>
        </p:nvSpPr>
        <p:spPr bwMode="gray">
          <a:xfrm>
            <a:off x="3930486" y="5653719"/>
            <a:ext cx="3389509" cy="685501"/>
          </a:xfrm>
          <a:prstGeom prst="wedgeRoundRectCallout">
            <a:avLst>
              <a:gd name="adj1" fmla="val 17095"/>
              <a:gd name="adj2" fmla="val -89948"/>
              <a:gd name="adj3" fmla="val 16667"/>
            </a:avLst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930487" y="5667729"/>
            <a:ext cx="3350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+mn-ea"/>
              </a:rPr>
              <a:t>The result formats (e.g., id and property) are different.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1155563" cy="830997"/>
          </a:xfrm>
        </p:spPr>
        <p:txBody>
          <a:bodyPr/>
          <a:lstStyle/>
          <a:p>
            <a:r>
              <a:rPr lang="en-US" altLang="zh-CN" sz="2400" dirty="0"/>
              <a:t>Execute Gremlin queries on target GDBs and compare the return results</a:t>
            </a:r>
            <a:endParaRPr lang="en-US" altLang="zh-CN" sz="2400" b="0" baseline="30000" dirty="0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0237" y="3681143"/>
            <a:ext cx="2047875" cy="57150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530032" y="2011105"/>
            <a:ext cx="11044707" cy="4483076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1747767" y="3298034"/>
            <a:ext cx="9055902" cy="1051984"/>
          </a:xfrm>
          <a:prstGeom prst="roundRect">
            <a:avLst/>
          </a:prstGeom>
          <a:solidFill>
            <a:srgbClr val="C0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ea typeface="SimSun" charset="-122"/>
                <a:cs typeface="SimSun" charset="-122"/>
              </a:rPr>
              <a:t>We convert the query results from different GDBs into a unified format. </a:t>
            </a:r>
            <a:endParaRPr lang="zh-CN" altLang="en-US" sz="2800" dirty="0"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9157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 animBg="1"/>
      <p:bldP spid="46" grpId="0"/>
      <p:bldP spid="35" grpId="0" animBg="1"/>
      <p:bldP spid="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Query Result Mapping 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 bwMode="gray">
          <a:xfrm>
            <a:off x="1514485" y="3879011"/>
            <a:ext cx="715617" cy="68911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 bwMode="gray">
          <a:xfrm>
            <a:off x="3134559" y="2993994"/>
            <a:ext cx="715617" cy="68911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 bwMode="gray">
          <a:xfrm>
            <a:off x="3134559" y="4728014"/>
            <a:ext cx="715617" cy="68911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6"/>
          <p:cNvCxnSpPr>
            <a:stCxn id="18" idx="7"/>
          </p:cNvCxnSpPr>
          <p:nvPr/>
        </p:nvCxnSpPr>
        <p:spPr>
          <a:xfrm flipV="1">
            <a:off x="2125302" y="3338551"/>
            <a:ext cx="1009257" cy="64137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8"/>
          <p:cNvCxnSpPr>
            <a:stCxn id="18" idx="6"/>
          </p:cNvCxnSpPr>
          <p:nvPr/>
        </p:nvCxnSpPr>
        <p:spPr>
          <a:xfrm>
            <a:off x="2230102" y="4223568"/>
            <a:ext cx="1009257" cy="60536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 rot="19757973">
            <a:off x="2104171" y="3091020"/>
            <a:ext cx="139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e1</a:t>
            </a:r>
            <a:endParaRPr lang="zh-CN" altLang="en-US" sz="1400" b="1" dirty="0"/>
          </a:p>
        </p:txBody>
      </p:sp>
      <p:sp>
        <p:nvSpPr>
          <p:cNvPr id="24" name="文本框 23"/>
          <p:cNvSpPr txBox="1"/>
          <p:nvPr/>
        </p:nvSpPr>
        <p:spPr>
          <a:xfrm rot="2012134">
            <a:off x="2434770" y="4327166"/>
            <a:ext cx="139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e2</a:t>
            </a:r>
            <a:endParaRPr lang="zh-CN" altLang="en-US" sz="1400" b="1" dirty="0"/>
          </a:p>
        </p:txBody>
      </p:sp>
      <p:sp>
        <p:nvSpPr>
          <p:cNvPr id="29" name="文本框 28"/>
          <p:cNvSpPr txBox="1"/>
          <p:nvPr/>
        </p:nvSpPr>
        <p:spPr>
          <a:xfrm>
            <a:off x="2146907" y="5721516"/>
            <a:ext cx="1125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 err="1">
                <a:solidFill>
                  <a:srgbClr val="FF0000"/>
                </a:solidFill>
              </a:rPr>
              <a:t>uID</a:t>
            </a:r>
            <a:endParaRPr kumimoji="1" lang="zh-CN" altLang="en-US" sz="1400" b="1" i="1" dirty="0">
              <a:solidFill>
                <a:srgbClr val="FF0000"/>
              </a:solidFill>
            </a:endParaRPr>
          </a:p>
        </p:txBody>
      </p:sp>
      <p:cxnSp>
        <p:nvCxnSpPr>
          <p:cNvPr id="33" name="曲线连接符 32"/>
          <p:cNvCxnSpPr/>
          <p:nvPr/>
        </p:nvCxnSpPr>
        <p:spPr>
          <a:xfrm rot="10800000" flipV="1">
            <a:off x="2662739" y="5214412"/>
            <a:ext cx="829630" cy="767911"/>
          </a:xfrm>
          <a:prstGeom prst="curvedConnector3">
            <a:avLst>
              <a:gd name="adj1" fmla="val 50000"/>
            </a:avLst>
          </a:prstGeom>
          <a:ln w="28575" cap="rnd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endCxn id="29" idx="1"/>
          </p:cNvCxnSpPr>
          <p:nvPr/>
        </p:nvCxnSpPr>
        <p:spPr>
          <a:xfrm rot="5400000">
            <a:off x="1636848" y="4895680"/>
            <a:ext cx="1535951" cy="515831"/>
          </a:xfrm>
          <a:prstGeom prst="curvedConnector4">
            <a:avLst>
              <a:gd name="adj1" fmla="val 43488"/>
              <a:gd name="adj2" fmla="val 144317"/>
            </a:avLst>
          </a:prstGeom>
          <a:ln w="28575" cap="rnd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 bwMode="gray">
          <a:xfrm>
            <a:off x="8099918" y="3879011"/>
            <a:ext cx="715617" cy="68911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nv1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2" name="椭圆 71"/>
          <p:cNvSpPr/>
          <p:nvPr/>
        </p:nvSpPr>
        <p:spPr bwMode="gray">
          <a:xfrm>
            <a:off x="9719992" y="2993994"/>
            <a:ext cx="715617" cy="68911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nv2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3" name="椭圆 72"/>
          <p:cNvSpPr/>
          <p:nvPr/>
        </p:nvSpPr>
        <p:spPr bwMode="gray">
          <a:xfrm>
            <a:off x="9719992" y="4728014"/>
            <a:ext cx="715617" cy="68911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nv3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6"/>
          <p:cNvCxnSpPr/>
          <p:nvPr/>
        </p:nvCxnSpPr>
        <p:spPr>
          <a:xfrm flipV="1">
            <a:off x="8710735" y="3338551"/>
            <a:ext cx="1009257" cy="64137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8"/>
          <p:cNvCxnSpPr/>
          <p:nvPr/>
        </p:nvCxnSpPr>
        <p:spPr>
          <a:xfrm>
            <a:off x="8815535" y="4223568"/>
            <a:ext cx="1009257" cy="605364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 rot="2012134">
            <a:off x="9020203" y="4327166"/>
            <a:ext cx="139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ne2</a:t>
            </a:r>
            <a:endParaRPr lang="zh-CN" altLang="en-US" sz="1400" b="1" dirty="0"/>
          </a:p>
        </p:txBody>
      </p:sp>
      <p:sp>
        <p:nvSpPr>
          <p:cNvPr id="77" name="文本框 76"/>
          <p:cNvSpPr txBox="1"/>
          <p:nvPr/>
        </p:nvSpPr>
        <p:spPr>
          <a:xfrm rot="19757973">
            <a:off x="8791180" y="2990272"/>
            <a:ext cx="1399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ne1</a:t>
            </a:r>
            <a:endParaRPr lang="zh-CN" altLang="en-US" sz="1400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8225600" y="5556532"/>
            <a:ext cx="186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i="1" dirty="0" err="1">
                <a:solidFill>
                  <a:srgbClr val="FF0000"/>
                </a:solidFill>
              </a:rPr>
              <a:t>actualID</a:t>
            </a:r>
            <a:endParaRPr kumimoji="1" lang="zh-CN" altLang="en-US" sz="1400" b="1" i="1" dirty="0">
              <a:solidFill>
                <a:srgbClr val="FF0000"/>
              </a:solidFill>
            </a:endParaRPr>
          </a:p>
        </p:txBody>
      </p:sp>
      <p:cxnSp>
        <p:nvCxnSpPr>
          <p:cNvPr id="79" name="曲线连接符 78"/>
          <p:cNvCxnSpPr/>
          <p:nvPr/>
        </p:nvCxnSpPr>
        <p:spPr>
          <a:xfrm rot="5400000">
            <a:off x="9305482" y="5174668"/>
            <a:ext cx="627310" cy="603692"/>
          </a:xfrm>
          <a:prstGeom prst="curvedConnector3">
            <a:avLst>
              <a:gd name="adj1" fmla="val 50000"/>
            </a:avLst>
          </a:prstGeom>
          <a:ln w="28575" cap="rnd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线连接符 79"/>
          <p:cNvCxnSpPr/>
          <p:nvPr/>
        </p:nvCxnSpPr>
        <p:spPr>
          <a:xfrm rot="5400000">
            <a:off x="8161413" y="4587398"/>
            <a:ext cx="1316310" cy="791433"/>
          </a:xfrm>
          <a:prstGeom prst="curvedConnector3">
            <a:avLst>
              <a:gd name="adj1" fmla="val 50000"/>
            </a:avLst>
          </a:prstGeom>
          <a:ln w="28575" cap="rnd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组 109"/>
          <p:cNvGrpSpPr/>
          <p:nvPr/>
        </p:nvGrpSpPr>
        <p:grpSpPr>
          <a:xfrm>
            <a:off x="4912820" y="4235485"/>
            <a:ext cx="1055078" cy="1382470"/>
            <a:chOff x="4413329" y="4461611"/>
            <a:chExt cx="1055078" cy="1382470"/>
          </a:xfrm>
        </p:grpSpPr>
        <p:sp>
          <p:nvSpPr>
            <p:cNvPr id="65" name="矩形 64"/>
            <p:cNvSpPr/>
            <p:nvPr/>
          </p:nvSpPr>
          <p:spPr bwMode="gray">
            <a:xfrm>
              <a:off x="4413329" y="4461611"/>
              <a:ext cx="527539" cy="351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b="1" i="1" dirty="0" err="1">
                  <a:solidFill>
                    <a:schemeClr val="tx1"/>
                  </a:solidFill>
                </a:rPr>
                <a:t>uID</a:t>
              </a:r>
              <a:endParaRPr kumimoji="1" lang="zh-CN" alt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 bwMode="gray">
            <a:xfrm>
              <a:off x="4940868" y="4461611"/>
              <a:ext cx="527539" cy="351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b="1" i="1" dirty="0" err="1">
                  <a:solidFill>
                    <a:schemeClr val="tx1"/>
                  </a:solidFill>
                </a:rPr>
                <a:t>nID</a:t>
              </a:r>
              <a:endParaRPr kumimoji="1" lang="zh-CN" alt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 bwMode="gray">
            <a:xfrm>
              <a:off x="4413329" y="4801153"/>
              <a:ext cx="527539" cy="351693"/>
            </a:xfrm>
            <a:prstGeom prst="rect">
              <a:avLst/>
            </a:prstGeom>
            <a:ln w="381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v1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 bwMode="gray">
            <a:xfrm>
              <a:off x="4940868" y="4801153"/>
              <a:ext cx="527539" cy="351693"/>
            </a:xfrm>
            <a:prstGeom prst="rect">
              <a:avLst/>
            </a:prstGeom>
            <a:ln w="381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nv1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 bwMode="gray">
            <a:xfrm>
              <a:off x="4413329" y="5144658"/>
              <a:ext cx="527539" cy="351693"/>
            </a:xfrm>
            <a:prstGeom prst="rect">
              <a:avLst/>
            </a:prstGeom>
            <a:ln w="381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v2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 bwMode="gray">
            <a:xfrm>
              <a:off x="4940868" y="5144658"/>
              <a:ext cx="527539" cy="351693"/>
            </a:xfrm>
            <a:prstGeom prst="rect">
              <a:avLst/>
            </a:prstGeom>
            <a:ln w="381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b="1">
                  <a:solidFill>
                    <a:schemeClr val="tx1"/>
                  </a:solidFill>
                </a:rPr>
                <a:t>nv2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 bwMode="gray">
            <a:xfrm>
              <a:off x="4413329" y="5492388"/>
              <a:ext cx="527539" cy="351693"/>
            </a:xfrm>
            <a:prstGeom prst="rect">
              <a:avLst/>
            </a:prstGeom>
            <a:ln w="381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v3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 bwMode="gray">
            <a:xfrm>
              <a:off x="4940868" y="5492388"/>
              <a:ext cx="527539" cy="351693"/>
            </a:xfrm>
            <a:prstGeom prst="rect">
              <a:avLst/>
            </a:prstGeom>
            <a:ln w="381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nv3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组 110"/>
          <p:cNvGrpSpPr/>
          <p:nvPr/>
        </p:nvGrpSpPr>
        <p:grpSpPr>
          <a:xfrm>
            <a:off x="6250215" y="4235485"/>
            <a:ext cx="1055078" cy="1034740"/>
            <a:chOff x="5752655" y="4461611"/>
            <a:chExt cx="1055078" cy="1034740"/>
          </a:xfrm>
        </p:grpSpPr>
        <p:sp>
          <p:nvSpPr>
            <p:cNvPr id="102" name="矩形 101"/>
            <p:cNvSpPr/>
            <p:nvPr/>
          </p:nvSpPr>
          <p:spPr bwMode="gray">
            <a:xfrm>
              <a:off x="5752655" y="4461611"/>
              <a:ext cx="527539" cy="351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b="1" i="1" dirty="0" err="1">
                  <a:solidFill>
                    <a:schemeClr val="tx1"/>
                  </a:solidFill>
                </a:rPr>
                <a:t>uID</a:t>
              </a:r>
              <a:endParaRPr kumimoji="1" lang="zh-CN" alt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 bwMode="gray">
            <a:xfrm>
              <a:off x="6280194" y="4461611"/>
              <a:ext cx="527539" cy="351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b="1" i="1" dirty="0" err="1">
                  <a:solidFill>
                    <a:schemeClr val="tx1"/>
                  </a:solidFill>
                </a:rPr>
                <a:t>nID</a:t>
              </a:r>
              <a:endParaRPr kumimoji="1" lang="zh-CN" altLang="en-US" b="1" i="1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 bwMode="gray">
            <a:xfrm>
              <a:off x="5752655" y="4801153"/>
              <a:ext cx="527539" cy="351693"/>
            </a:xfrm>
            <a:prstGeom prst="rect">
              <a:avLst/>
            </a:prstGeom>
            <a:ln w="381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e1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 bwMode="gray">
            <a:xfrm>
              <a:off x="6280194" y="4801153"/>
              <a:ext cx="527539" cy="351693"/>
            </a:xfrm>
            <a:prstGeom prst="rect">
              <a:avLst/>
            </a:prstGeom>
            <a:ln w="381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ne1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 bwMode="gray">
            <a:xfrm>
              <a:off x="5752655" y="5144658"/>
              <a:ext cx="527539" cy="351693"/>
            </a:xfrm>
            <a:prstGeom prst="rect">
              <a:avLst/>
            </a:prstGeom>
            <a:ln w="381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e2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 bwMode="gray">
            <a:xfrm>
              <a:off x="6280194" y="5144658"/>
              <a:ext cx="527539" cy="351693"/>
            </a:xfrm>
            <a:prstGeom prst="rect">
              <a:avLst/>
            </a:prstGeom>
            <a:ln w="381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zh-CN" b="1" dirty="0">
                  <a:solidFill>
                    <a:schemeClr val="tx1"/>
                  </a:solidFill>
                </a:rPr>
                <a:t>ne2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5063049" y="3649950"/>
            <a:ext cx="241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Mapping Table</a:t>
            </a:r>
            <a:endParaRPr kumimoji="1" lang="zh-CN" altLang="en-US" sz="2000" b="1" dirty="0"/>
          </a:p>
        </p:txBody>
      </p:sp>
      <p:sp>
        <p:nvSpPr>
          <p:cNvPr id="114" name="矩形 113"/>
          <p:cNvSpPr/>
          <p:nvPr/>
        </p:nvSpPr>
        <p:spPr bwMode="gray">
          <a:xfrm>
            <a:off x="958332" y="2890602"/>
            <a:ext cx="3532909" cy="3354587"/>
          </a:xfrm>
          <a:prstGeom prst="rect">
            <a:avLst/>
          </a:prstGeom>
          <a:noFill/>
          <a:ln w="3810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13" name="图片 1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1" y="2358994"/>
            <a:ext cx="1270000" cy="1270000"/>
          </a:xfrm>
          <a:prstGeom prst="rect">
            <a:avLst/>
          </a:prstGeom>
        </p:spPr>
      </p:pic>
      <p:sp>
        <p:nvSpPr>
          <p:cNvPr id="115" name="矩形 114"/>
          <p:cNvSpPr/>
          <p:nvPr/>
        </p:nvSpPr>
        <p:spPr bwMode="gray">
          <a:xfrm>
            <a:off x="7633501" y="2890602"/>
            <a:ext cx="3532909" cy="3354587"/>
          </a:xfrm>
          <a:prstGeom prst="rect">
            <a:avLst/>
          </a:prstGeom>
          <a:noFill/>
          <a:ln w="3810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kumimoji="1"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150" y="2623668"/>
            <a:ext cx="1359388" cy="533869"/>
          </a:xfrm>
          <a:prstGeom prst="rect">
            <a:avLst/>
          </a:prstGeom>
        </p:spPr>
      </p:pic>
      <p:sp>
        <p:nvSpPr>
          <p:cNvPr id="44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461665"/>
          </a:xfrm>
        </p:spPr>
        <p:txBody>
          <a:bodyPr/>
          <a:lstStyle/>
          <a:p>
            <a:r>
              <a:rPr lang="en-US" altLang="zh-CN" sz="2400" dirty="0"/>
              <a:t>Record the mapping relations between </a:t>
            </a:r>
            <a:r>
              <a:rPr lang="zh-CN" altLang="en-US" sz="2400" dirty="0"/>
              <a:t>𝑢𝐼𝐷 </a:t>
            </a:r>
            <a:r>
              <a:rPr lang="en-US" altLang="zh-CN" sz="2400" dirty="0"/>
              <a:t>and </a:t>
            </a:r>
            <a:r>
              <a:rPr lang="zh-CN" altLang="en-US" sz="2400" dirty="0"/>
              <a:t>𝑎𝑐𝑡𝑢𝑎𝑙𝐼𝐷 </a:t>
            </a:r>
            <a:r>
              <a:rPr lang="en-US" altLang="zh-CN" sz="2400" dirty="0"/>
              <a:t>in all GDBs</a:t>
            </a:r>
            <a:endParaRPr lang="en-US" altLang="zh-CN" sz="2400" b="0" i="1" baseline="30000" dirty="0"/>
          </a:p>
        </p:txBody>
      </p:sp>
    </p:spTree>
    <p:extLst>
      <p:ext uri="{BB962C8B-B14F-4D97-AF65-F5344CB8AC3E}">
        <p14:creationId xmlns:p14="http://schemas.microsoft.com/office/powerpoint/2010/main" val="260840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8" grpId="0"/>
      <p:bldP spid="1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Differential Results Verification</a:t>
            </a:r>
            <a:endParaRPr lang="zh-CN" altLang="en-US" dirty="0"/>
          </a:p>
        </p:txBody>
      </p:sp>
      <p:cxnSp>
        <p:nvCxnSpPr>
          <p:cNvPr id="10" name="直接箭头连接符 55"/>
          <p:cNvCxnSpPr/>
          <p:nvPr/>
        </p:nvCxnSpPr>
        <p:spPr>
          <a:xfrm>
            <a:off x="3120775" y="2560877"/>
            <a:ext cx="697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57"/>
          <p:cNvCxnSpPr/>
          <p:nvPr/>
        </p:nvCxnSpPr>
        <p:spPr>
          <a:xfrm>
            <a:off x="3135541" y="3317099"/>
            <a:ext cx="697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59"/>
          <p:cNvCxnSpPr/>
          <p:nvPr/>
        </p:nvCxnSpPr>
        <p:spPr>
          <a:xfrm>
            <a:off x="3120772" y="4247050"/>
            <a:ext cx="6972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右箭头 20"/>
          <p:cNvSpPr/>
          <p:nvPr/>
        </p:nvSpPr>
        <p:spPr bwMode="gray">
          <a:xfrm rot="3037147">
            <a:off x="4531116" y="4601802"/>
            <a:ext cx="406003" cy="213603"/>
          </a:xfrm>
          <a:prstGeom prst="rightArrow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445435" y="3680185"/>
            <a:ext cx="14029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/>
              <a:t>Discrepancy</a:t>
            </a:r>
            <a:endParaRPr lang="zh-CN" altLang="en-US" sz="1200" b="1" i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3830830" y="2387065"/>
            <a:ext cx="2291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v: 1605, 1606, 1610</a:t>
            </a:r>
            <a:endParaRPr lang="zh-CN" altLang="en-US" sz="1600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3830830" y="3108090"/>
            <a:ext cx="2291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v: 49599408, 49599320, 49599360, 49599408, 49599320, </a:t>
            </a:r>
            <a:endParaRPr lang="zh-CN" altLang="en-US" sz="16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3830827" y="4076659"/>
            <a:ext cx="2454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v: 4152, 4136, 4216</a:t>
            </a:r>
            <a:endParaRPr lang="zh-CN" altLang="en-US" sz="1600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3120775" y="2126855"/>
            <a:ext cx="69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RS1</a:t>
            </a:r>
            <a:endParaRPr lang="zh-CN" altLang="en-US" sz="1400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3174915" y="2883076"/>
            <a:ext cx="69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RS2</a:t>
            </a:r>
            <a:endParaRPr lang="zh-CN" altLang="en-US" sz="1400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3135538" y="3857267"/>
            <a:ext cx="697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RS3</a:t>
            </a:r>
            <a:endParaRPr lang="zh-CN" altLang="en-US" sz="1400" b="1" dirty="0"/>
          </a:p>
        </p:txBody>
      </p:sp>
      <p:sp>
        <p:nvSpPr>
          <p:cNvPr id="34" name="矩形 33"/>
          <p:cNvSpPr/>
          <p:nvPr/>
        </p:nvSpPr>
        <p:spPr bwMode="gray">
          <a:xfrm>
            <a:off x="4851563" y="5027313"/>
            <a:ext cx="527539" cy="35169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zh-CN" sz="1600" b="1" i="1" dirty="0" err="1">
                <a:solidFill>
                  <a:schemeClr val="tx1"/>
                </a:solidFill>
              </a:rPr>
              <a:t>uID</a:t>
            </a:r>
            <a:endParaRPr kumimoji="1" lang="zh-CN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 bwMode="gray">
          <a:xfrm>
            <a:off x="5379102" y="5027313"/>
            <a:ext cx="778997" cy="35169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zh-CN" sz="1600" b="1" i="1" dirty="0" err="1">
                <a:solidFill>
                  <a:schemeClr val="tx1"/>
                </a:solidFill>
              </a:rPr>
              <a:t>nID</a:t>
            </a:r>
            <a:endParaRPr kumimoji="1" lang="zh-CN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 bwMode="gray">
          <a:xfrm>
            <a:off x="4851563" y="5366855"/>
            <a:ext cx="527539" cy="351693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1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 bwMode="gray">
          <a:xfrm>
            <a:off x="5379102" y="5366855"/>
            <a:ext cx="778997" cy="351693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/>
              <a:t>1605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 bwMode="gray">
          <a:xfrm>
            <a:off x="4851563" y="5710360"/>
            <a:ext cx="527539" cy="351693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 bwMode="gray">
          <a:xfrm>
            <a:off x="5379102" y="5710360"/>
            <a:ext cx="778997" cy="351693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/>
              <a:t>1606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 bwMode="gray">
          <a:xfrm>
            <a:off x="4851563" y="6058090"/>
            <a:ext cx="527539" cy="351693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3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 bwMode="gray">
          <a:xfrm>
            <a:off x="5379102" y="6058090"/>
            <a:ext cx="778997" cy="351693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/>
              <a:t>1610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 bwMode="gray">
          <a:xfrm>
            <a:off x="6158101" y="5027312"/>
            <a:ext cx="1090433" cy="35169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zh-CN" sz="1600" b="1" i="1" dirty="0" err="1">
                <a:solidFill>
                  <a:schemeClr val="tx1"/>
                </a:solidFill>
              </a:rPr>
              <a:t>hID</a:t>
            </a:r>
            <a:endParaRPr kumimoji="1" lang="zh-CN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 bwMode="gray">
          <a:xfrm>
            <a:off x="7248533" y="5027312"/>
            <a:ext cx="628322" cy="35169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zh-CN" sz="1600" b="1" i="1" dirty="0" err="1">
                <a:solidFill>
                  <a:schemeClr val="tx1"/>
                </a:solidFill>
              </a:rPr>
              <a:t>jID</a:t>
            </a:r>
            <a:endParaRPr kumimoji="1" lang="zh-CN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 bwMode="gray">
          <a:xfrm>
            <a:off x="6158100" y="5367787"/>
            <a:ext cx="1090433" cy="351693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/>
              <a:t>49599408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 bwMode="gray">
          <a:xfrm>
            <a:off x="7248533" y="5366854"/>
            <a:ext cx="628322" cy="351693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/>
              <a:t>4152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 bwMode="gray">
          <a:xfrm>
            <a:off x="6158101" y="5711588"/>
            <a:ext cx="1090433" cy="351693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/>
              <a:t>49599320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 bwMode="gray">
          <a:xfrm>
            <a:off x="7248533" y="5710359"/>
            <a:ext cx="628322" cy="351693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/>
              <a:t>4136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 bwMode="gray">
          <a:xfrm>
            <a:off x="6158100" y="6059458"/>
            <a:ext cx="1090433" cy="351693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/>
              <a:t>49599360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 bwMode="gray">
          <a:xfrm>
            <a:off x="7248533" y="6058089"/>
            <a:ext cx="628322" cy="351693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/>
              <a:t>4216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右箭头 59"/>
          <p:cNvSpPr/>
          <p:nvPr/>
        </p:nvSpPr>
        <p:spPr bwMode="gray">
          <a:xfrm rot="18363603">
            <a:off x="7912440" y="4624949"/>
            <a:ext cx="406003" cy="213603"/>
          </a:xfrm>
          <a:prstGeom prst="rightArrow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597701" y="2409005"/>
            <a:ext cx="1216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v: 1, 2, 3</a:t>
            </a:r>
            <a:endParaRPr lang="zh-CN" altLang="en-US" sz="1600" b="1" dirty="0"/>
          </a:p>
        </p:txBody>
      </p:sp>
      <p:sp>
        <p:nvSpPr>
          <p:cNvPr id="64" name="文本框 63"/>
          <p:cNvSpPr txBox="1"/>
          <p:nvPr/>
        </p:nvSpPr>
        <p:spPr>
          <a:xfrm>
            <a:off x="7572907" y="3230584"/>
            <a:ext cx="1785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v: 1, 2, 3, 1, 2</a:t>
            </a:r>
            <a:endParaRPr lang="zh-CN" altLang="en-US" sz="1600" b="1" dirty="0"/>
          </a:p>
        </p:txBody>
      </p:sp>
      <p:sp>
        <p:nvSpPr>
          <p:cNvPr id="65" name="文本框 64"/>
          <p:cNvSpPr txBox="1"/>
          <p:nvPr/>
        </p:nvSpPr>
        <p:spPr>
          <a:xfrm>
            <a:off x="7600736" y="4053576"/>
            <a:ext cx="1216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v: 1, 2, 3</a:t>
            </a:r>
            <a:endParaRPr lang="zh-CN" altLang="en-US" sz="1600" b="1" dirty="0"/>
          </a:p>
        </p:txBody>
      </p:sp>
      <p:sp>
        <p:nvSpPr>
          <p:cNvPr id="2" name="右大括号 1"/>
          <p:cNvSpPr/>
          <p:nvPr/>
        </p:nvSpPr>
        <p:spPr>
          <a:xfrm>
            <a:off x="9103491" y="2556342"/>
            <a:ext cx="509286" cy="1751802"/>
          </a:xfrm>
          <a:prstGeom prst="rightBrac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6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461665"/>
          </a:xfrm>
        </p:spPr>
        <p:txBody>
          <a:bodyPr/>
          <a:lstStyle/>
          <a:p>
            <a:r>
              <a:rPr lang="en-US" altLang="zh-CN" sz="2400" dirty="0"/>
              <a:t>Verify the unified query results of all target GDBs</a:t>
            </a:r>
            <a:endParaRPr lang="en-US" altLang="zh-CN" sz="2400" b="0" i="1" baseline="300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934" y="4749087"/>
            <a:ext cx="607332" cy="238516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702" y="4775333"/>
            <a:ext cx="671734" cy="193947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701" y="2327691"/>
            <a:ext cx="1013240" cy="397928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 bwMode="gray">
          <a:xfrm>
            <a:off x="4851563" y="6403592"/>
            <a:ext cx="527539" cy="351693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4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 bwMode="gray">
          <a:xfrm>
            <a:off x="5379102" y="6403592"/>
            <a:ext cx="778997" cy="351693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/>
              <a:t>1618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 bwMode="gray">
          <a:xfrm>
            <a:off x="6158100" y="6404960"/>
            <a:ext cx="1090433" cy="351693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/>
              <a:t>49599390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 bwMode="gray">
          <a:xfrm>
            <a:off x="7248533" y="6403591"/>
            <a:ext cx="628322" cy="351693"/>
          </a:xfrm>
          <a:prstGeom prst="rect">
            <a:avLst/>
          </a:prstGeom>
          <a:ln w="381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1400" dirty="0"/>
              <a:t>4256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484" y="3226008"/>
            <a:ext cx="618198" cy="494558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408" y="4039663"/>
            <a:ext cx="1268957" cy="366381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1893" y="4774899"/>
            <a:ext cx="762189" cy="212704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692" y="3131240"/>
            <a:ext cx="1225669" cy="342047"/>
          </a:xfrm>
          <a:prstGeom prst="rect">
            <a:avLst/>
          </a:prstGeom>
        </p:spPr>
      </p:pic>
      <p:cxnSp>
        <p:nvCxnSpPr>
          <p:cNvPr id="62" name="直接箭头连接符 55"/>
          <p:cNvCxnSpPr/>
          <p:nvPr/>
        </p:nvCxnSpPr>
        <p:spPr>
          <a:xfrm>
            <a:off x="6040653" y="2578282"/>
            <a:ext cx="130810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55"/>
          <p:cNvCxnSpPr/>
          <p:nvPr/>
        </p:nvCxnSpPr>
        <p:spPr>
          <a:xfrm>
            <a:off x="6040653" y="3412510"/>
            <a:ext cx="130810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55"/>
          <p:cNvCxnSpPr/>
          <p:nvPr/>
        </p:nvCxnSpPr>
        <p:spPr>
          <a:xfrm>
            <a:off x="6040653" y="4241807"/>
            <a:ext cx="1308103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6949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/>
      <p:bldP spid="60" grpId="0" animBg="1"/>
      <p:bldP spid="61" grpId="0"/>
      <p:bldP spid="64" grpId="0"/>
      <p:bldP spid="65" grpId="0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1015599"/>
          </a:xfrm>
        </p:spPr>
        <p:txBody>
          <a:bodyPr/>
          <a:lstStyle/>
          <a:p>
            <a:r>
              <a:rPr lang="en-US" altLang="zh-CN" sz="2800" dirty="0"/>
              <a:t>Target GDBs</a:t>
            </a:r>
          </a:p>
          <a:p>
            <a:pPr lvl="1"/>
            <a:r>
              <a:rPr lang="en-US" altLang="zh-CN" sz="2533" dirty="0"/>
              <a:t>6 widely-used graph database systems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456419"/>
              </p:ext>
            </p:extLst>
          </p:nvPr>
        </p:nvGraphicFramePr>
        <p:xfrm>
          <a:off x="1741544" y="2699600"/>
          <a:ext cx="8128000" cy="259588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38540990"/>
                    </a:ext>
                  </a:extLst>
                </a:gridCol>
                <a:gridCol w="1196489">
                  <a:extLst>
                    <a:ext uri="{9D8B030D-6E8A-4147-A177-3AD203B41FA5}">
                      <a16:colId xmlns:a16="http://schemas.microsoft.com/office/drawing/2014/main" val="405477311"/>
                    </a:ext>
                  </a:extLst>
                </a:gridCol>
                <a:gridCol w="2205318">
                  <a:extLst>
                    <a:ext uri="{9D8B030D-6E8A-4147-A177-3AD203B41FA5}">
                      <a16:colId xmlns:a16="http://schemas.microsoft.com/office/drawing/2014/main" val="3239478679"/>
                    </a:ext>
                  </a:extLst>
                </a:gridCol>
                <a:gridCol w="2694193">
                  <a:extLst>
                    <a:ext uri="{9D8B030D-6E8A-4147-A177-3AD203B41FA5}">
                      <a16:colId xmlns:a16="http://schemas.microsoft.com/office/drawing/2014/main" val="399798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GDB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Rank</a:t>
                      </a:r>
                      <a:r>
                        <a:rPr lang="en-US" altLang="zh-CN" sz="1800" baseline="30000" dirty="0"/>
                        <a:t>*</a:t>
                      </a:r>
                      <a:endParaRPr lang="zh-CN" altLang="en-US" sz="18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GitHub Star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Initial Release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5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Neo4j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9.2k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2007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3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OrientDB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4.4k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2010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0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JanusGraph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4.1k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2017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84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HugeGraph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1.7k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2018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864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TinkerGraph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23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1.4k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2009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800" kern="1200" dirty="0"/>
                        <a:t>ArcadeDB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27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119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2021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16539"/>
                  </a:ext>
                </a:extLst>
              </a:tr>
            </a:tbl>
          </a:graphicData>
        </a:graphic>
      </p:graphicFrame>
      <p:sp>
        <p:nvSpPr>
          <p:cNvPr id="5" name="Text Box 6">
            <a:extLst>
              <a:ext uri="{FF2B5EF4-FFF2-40B4-BE49-F238E27FC236}">
                <a16:creationId xmlns:a16="http://schemas.microsoft.com/office/drawing/2014/main" id="{CBF1A39D-8C0F-4613-8E6E-55F967990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160" y="6405391"/>
            <a:ext cx="1219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6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* There are total 36 GDBs in </a:t>
            </a:r>
            <a:r>
              <a:rPr lang="en-US" altLang="zh-CN" sz="1600" b="0" dirty="0">
                <a:solidFill>
                  <a:srgbClr val="000000"/>
                </a:solidFill>
                <a:ea typeface="宋体" charset="-122"/>
                <a:cs typeface="Times New Roman" pitchFamily="18" charset="0"/>
              </a:rPr>
              <a:t>DB-Engines Ranking of Graph DBMS. </a:t>
            </a:r>
            <a:endParaRPr lang="en-US" altLang="zh-CN" sz="1600" b="0" dirty="0">
              <a:solidFill>
                <a:srgbClr val="000000"/>
              </a:solidFill>
              <a:latin typeface="+mn-lt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49889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1467068"/>
          </a:xfrm>
        </p:spPr>
        <p:txBody>
          <a:bodyPr/>
          <a:lstStyle/>
          <a:p>
            <a:r>
              <a:rPr lang="en-US" altLang="zh-CN" sz="2800" dirty="0"/>
              <a:t>Testing methodology</a:t>
            </a:r>
          </a:p>
          <a:p>
            <a:pPr lvl="1"/>
            <a:r>
              <a:rPr lang="en-US" altLang="zh-CN" sz="2400" dirty="0"/>
              <a:t>Run 15 times and 1000 random queries in each time</a:t>
            </a:r>
          </a:p>
          <a:p>
            <a:pPr lvl="1"/>
            <a:r>
              <a:rPr lang="en-US" altLang="zh-CN" sz="2400" dirty="0"/>
              <a:t>Manually reproduce and analyze the reported discrepancies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59959" y="3345628"/>
            <a:ext cx="2457039" cy="1226372"/>
            <a:chOff x="1759959" y="3345628"/>
            <a:chExt cx="2457039" cy="1226372"/>
          </a:xfrm>
        </p:grpSpPr>
        <p:sp>
          <p:nvSpPr>
            <p:cNvPr id="13" name="矩形 12"/>
            <p:cNvSpPr/>
            <p:nvPr/>
          </p:nvSpPr>
          <p:spPr bwMode="gray">
            <a:xfrm>
              <a:off x="1759959" y="3345628"/>
              <a:ext cx="2457039" cy="1226372"/>
            </a:xfrm>
            <a:prstGeom prst="rect">
              <a:avLst/>
            </a:prstGeom>
            <a:ln w="381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19126" y="3410192"/>
              <a:ext cx="2338705" cy="10156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Simplify the reported query to a simple one</a:t>
              </a:r>
              <a:endParaRPr lang="zh-CN" altLang="en-US" sz="2000" b="1" dirty="0"/>
            </a:p>
          </p:txBody>
        </p:sp>
      </p:grpSp>
      <p:cxnSp>
        <p:nvCxnSpPr>
          <p:cNvPr id="8" name="直接箭头连接符 7"/>
          <p:cNvCxnSpPr/>
          <p:nvPr/>
        </p:nvCxnSpPr>
        <p:spPr>
          <a:xfrm flipV="1">
            <a:off x="4216998" y="3956592"/>
            <a:ext cx="473337" cy="2222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4690335" y="3343406"/>
            <a:ext cx="2457039" cy="1226372"/>
            <a:chOff x="4690335" y="3343406"/>
            <a:chExt cx="2457039" cy="1226372"/>
          </a:xfrm>
        </p:grpSpPr>
        <p:sp>
          <p:nvSpPr>
            <p:cNvPr id="14" name="矩形 13"/>
            <p:cNvSpPr/>
            <p:nvPr/>
          </p:nvSpPr>
          <p:spPr bwMode="gray">
            <a:xfrm>
              <a:off x="4690335" y="3343406"/>
              <a:ext cx="2457039" cy="1226372"/>
            </a:xfrm>
            <a:prstGeom prst="rect">
              <a:avLst/>
            </a:prstGeom>
            <a:ln w="381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49501" y="3564080"/>
              <a:ext cx="2338705" cy="7078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Identify which GDBs are buggy</a:t>
              </a:r>
              <a:endParaRPr lang="zh-CN" altLang="en-US" sz="2000" b="1" dirty="0"/>
            </a:p>
          </p:txBody>
        </p:sp>
      </p:grpSp>
      <p:cxnSp>
        <p:nvCxnSpPr>
          <p:cNvPr id="16" name="直接箭头连接符 15"/>
          <p:cNvCxnSpPr/>
          <p:nvPr/>
        </p:nvCxnSpPr>
        <p:spPr>
          <a:xfrm flipV="1">
            <a:off x="7147374" y="3936726"/>
            <a:ext cx="473337" cy="2222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7620711" y="3343406"/>
            <a:ext cx="2457039" cy="1226372"/>
            <a:chOff x="7620711" y="3343406"/>
            <a:chExt cx="2457039" cy="1226372"/>
          </a:xfrm>
        </p:grpSpPr>
        <p:sp>
          <p:nvSpPr>
            <p:cNvPr id="15" name="矩形 14"/>
            <p:cNvSpPr/>
            <p:nvPr/>
          </p:nvSpPr>
          <p:spPr bwMode="gray">
            <a:xfrm>
              <a:off x="7620711" y="3343406"/>
              <a:ext cx="2457039" cy="1226372"/>
            </a:xfrm>
            <a:prstGeom prst="rect">
              <a:avLst/>
            </a:prstGeom>
            <a:ln w="38100"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620711" y="3564080"/>
              <a:ext cx="24570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dk1"/>
                  </a:solidFill>
                </a:rPr>
                <a:t>Filter out duplicated bugs</a:t>
              </a:r>
              <a:endParaRPr lang="zh-CN" altLang="en-US" sz="2000" b="1" dirty="0">
                <a:solidFill>
                  <a:schemeClr val="dk1"/>
                </a:solidFill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910830" y="5131459"/>
            <a:ext cx="9753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zh-CN" sz="2400" b="1" dirty="0">
                <a:solidFill>
                  <a:srgbClr val="FF0000"/>
                </a:solidFill>
              </a:rPr>
              <a:t>Analyzing 709 discrepancies and obtaining 21 logic bugs</a:t>
            </a:r>
          </a:p>
        </p:txBody>
      </p:sp>
    </p:spTree>
    <p:extLst>
      <p:ext uri="{BB962C8B-B14F-4D97-AF65-F5344CB8AC3E}">
        <p14:creationId xmlns:p14="http://schemas.microsoft.com/office/powerpoint/2010/main" val="37441408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Bug Overview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461665"/>
          </a:xfrm>
        </p:spPr>
        <p:txBody>
          <a:bodyPr/>
          <a:lstStyle/>
          <a:p>
            <a:r>
              <a:rPr lang="en-US" altLang="zh-CN" sz="2400" dirty="0"/>
              <a:t>21 bugs have been found in six widely-used GDBs</a:t>
            </a:r>
            <a:endParaRPr lang="en-US" altLang="zh-CN" sz="2400" b="0" baseline="30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171605"/>
              </p:ext>
            </p:extLst>
          </p:nvPr>
        </p:nvGraphicFramePr>
        <p:xfrm>
          <a:off x="1854200" y="2529641"/>
          <a:ext cx="8128000" cy="296672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567474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2759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632431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81988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GDB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Detected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Confirmed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Fixed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31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Neo4j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02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OrientDB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60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JanusGraph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4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HugeGraph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9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9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80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TinkerGraph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3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2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ArcadeDB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2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1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/>
                        <a:t>0</a:t>
                      </a:r>
                      <a:endParaRPr lang="zh-CN" altLang="en-US" sz="1800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1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Total</a:t>
                      </a:r>
                      <a:endParaRPr lang="zh-CN" altLang="en-US" sz="1800" b="1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21</a:t>
                      </a:r>
                      <a:endParaRPr lang="zh-CN" altLang="en-US" sz="1800" b="1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18</a:t>
                      </a:r>
                      <a:endParaRPr lang="zh-CN" altLang="en-US" sz="1800" b="1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/>
                        <a:t>7</a:t>
                      </a:r>
                      <a:endParaRPr lang="zh-CN" altLang="en-US" sz="1800" b="1" baseline="0" dirty="0">
                        <a:latin typeface="Times New Roman" panose="02020603050405020304" pitchFamily="18" charset="0"/>
                        <a:ea typeface="华文仿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4739"/>
                  </a:ext>
                </a:extLst>
              </a:tr>
            </a:tbl>
          </a:graphicData>
        </a:graphic>
      </p:graphicFrame>
      <p:sp>
        <p:nvSpPr>
          <p:cNvPr id="2" name="圆角矩形 1"/>
          <p:cNvSpPr/>
          <p:nvPr/>
        </p:nvSpPr>
        <p:spPr bwMode="gray">
          <a:xfrm>
            <a:off x="4300151" y="2295412"/>
            <a:ext cx="1396314" cy="3435178"/>
          </a:xfrm>
          <a:prstGeom prst="round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gray">
          <a:xfrm>
            <a:off x="6231924" y="2295412"/>
            <a:ext cx="1396314" cy="3435178"/>
          </a:xfrm>
          <a:prstGeom prst="round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 bwMode="gray">
          <a:xfrm>
            <a:off x="8237838" y="2295412"/>
            <a:ext cx="1396314" cy="3435178"/>
          </a:xfrm>
          <a:prstGeom prst="roundRect">
            <a:avLst/>
          </a:prstGeom>
          <a:noFill/>
          <a:ln w="381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199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HugeGraph#1575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461665"/>
          </a:xfrm>
        </p:spPr>
        <p:txBody>
          <a:bodyPr/>
          <a:lstStyle/>
          <a:p>
            <a:r>
              <a:rPr lang="en-US" altLang="zh-CN" sz="2400" dirty="0"/>
              <a:t>Infinity value was ignored and regarded as a String value</a:t>
            </a:r>
            <a:endParaRPr lang="en-US" altLang="zh-CN" sz="2400" b="0" baseline="30000" dirty="0"/>
          </a:p>
        </p:txBody>
      </p:sp>
      <p:sp>
        <p:nvSpPr>
          <p:cNvPr id="21" name="椭圆 20"/>
          <p:cNvSpPr/>
          <p:nvPr/>
        </p:nvSpPr>
        <p:spPr bwMode="gray">
          <a:xfrm>
            <a:off x="3660085" y="3754743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v1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 bwMode="gray">
          <a:xfrm>
            <a:off x="6060628" y="3754743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v2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3"/>
          <p:cNvCxnSpPr/>
          <p:nvPr/>
        </p:nvCxnSpPr>
        <p:spPr>
          <a:xfrm>
            <a:off x="4678486" y="4268702"/>
            <a:ext cx="1382142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34139" y="3788670"/>
            <a:ext cx="578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e1</a:t>
            </a:r>
            <a:endParaRPr lang="zh-CN" altLang="en-US" sz="2000" b="1" dirty="0"/>
          </a:p>
        </p:txBody>
      </p:sp>
      <p:sp>
        <p:nvSpPr>
          <p:cNvPr id="25" name="矩形 24"/>
          <p:cNvSpPr/>
          <p:nvPr/>
        </p:nvSpPr>
        <p:spPr bwMode="gray">
          <a:xfrm>
            <a:off x="6555133" y="3728521"/>
            <a:ext cx="775818" cy="29763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vp1 : 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 bwMode="gray">
          <a:xfrm>
            <a:off x="4680884" y="3508040"/>
            <a:ext cx="1377345" cy="267519"/>
          </a:xfrm>
          <a:prstGeom prst="rect">
            <a:avLst/>
          </a:prstGeom>
          <a:solidFill>
            <a:srgbClr val="00B0F0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ep1 : Infinity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3178661" y="3773676"/>
            <a:ext cx="775818" cy="297635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vp1 : 1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5486401" y="2837295"/>
            <a:ext cx="571828" cy="531341"/>
          </a:xfrm>
          <a:prstGeom prst="straightConnector1">
            <a:avLst/>
          </a:prstGeom>
          <a:ln w="38100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14339"/>
          <p:cNvSpPr txBox="1">
            <a:spLocks noChangeArrowheads="1"/>
          </p:cNvSpPr>
          <p:nvPr/>
        </p:nvSpPr>
        <p:spPr bwMode="auto">
          <a:xfrm>
            <a:off x="3972888" y="2374763"/>
            <a:ext cx="82665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Insert Infinity and retrieve it 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21" y="5099492"/>
            <a:ext cx="763752" cy="763752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3972888" y="6044216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IllegalArgumentException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946020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2" grpId="0"/>
      <p:bldP spid="3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HugeGraph#1735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461665"/>
          </a:xfrm>
        </p:spPr>
        <p:txBody>
          <a:bodyPr/>
          <a:lstStyle/>
          <a:p>
            <a:r>
              <a:rPr lang="en-US" altLang="zh-CN" sz="2400" dirty="0"/>
              <a:t>Cannot query edges by multiple labels in Gremlin API </a:t>
            </a:r>
            <a:r>
              <a:rPr lang="en-US" altLang="zh-CN" sz="2400" dirty="0" err="1"/>
              <a:t>outE</a:t>
            </a:r>
            <a:r>
              <a:rPr lang="en-US" altLang="zh-CN" sz="2400" dirty="0"/>
              <a:t>()</a:t>
            </a:r>
            <a:endParaRPr lang="en-US" altLang="zh-CN" sz="2400" b="0" baseline="30000" dirty="0"/>
          </a:p>
        </p:txBody>
      </p:sp>
      <p:sp>
        <p:nvSpPr>
          <p:cNvPr id="26" name="椭圆 25"/>
          <p:cNvSpPr/>
          <p:nvPr/>
        </p:nvSpPr>
        <p:spPr bwMode="gray">
          <a:xfrm>
            <a:off x="3930786" y="3108885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v1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椭圆 26"/>
          <p:cNvSpPr/>
          <p:nvPr/>
        </p:nvSpPr>
        <p:spPr bwMode="gray">
          <a:xfrm>
            <a:off x="5881703" y="2460898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v2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" name="直线箭头连接符 3" title="e1"/>
          <p:cNvCxnSpPr>
            <a:stCxn id="27" idx="2"/>
            <a:endCxn id="26" idx="6"/>
          </p:cNvCxnSpPr>
          <p:nvPr/>
        </p:nvCxnSpPr>
        <p:spPr>
          <a:xfrm flipH="1">
            <a:off x="4949187" y="2999302"/>
            <a:ext cx="932516" cy="647987"/>
          </a:xfrm>
          <a:prstGeom prst="straightConnector1">
            <a:avLst/>
          </a:prstGeom>
          <a:ln w="28575" cap="rnd">
            <a:solidFill>
              <a:srgbClr val="C0000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 bwMode="gray">
          <a:xfrm>
            <a:off x="5881703" y="3832344"/>
            <a:ext cx="1018401" cy="1076807"/>
          </a:xfrm>
          <a:prstGeom prst="ellipse">
            <a:avLst/>
          </a:prstGeom>
          <a:solidFill>
            <a:schemeClr val="accent4">
              <a:alpha val="50000"/>
            </a:schemeClr>
          </a:solidFill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v3</a:t>
            </a:r>
            <a:endParaRPr lang="zh-CN" altLang="en-US" sz="2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直线箭头连接符 9"/>
          <p:cNvCxnSpPr>
            <a:stCxn id="26" idx="6"/>
            <a:endCxn id="29" idx="2"/>
          </p:cNvCxnSpPr>
          <p:nvPr/>
        </p:nvCxnSpPr>
        <p:spPr>
          <a:xfrm>
            <a:off x="4949187" y="3647289"/>
            <a:ext cx="932516" cy="723459"/>
          </a:xfrm>
          <a:prstGeom prst="straightConnector1">
            <a:avLst/>
          </a:prstGeom>
          <a:ln w="28575" cap="rnd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783797" y="2867149"/>
            <a:ext cx="1404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e1: el1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715550" y="4083113"/>
            <a:ext cx="139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e2: el2</a:t>
            </a:r>
            <a:endParaRPr lang="zh-CN" altLang="en-US" sz="1400" b="1" dirty="0">
              <a:latin typeface="+mn-ea"/>
            </a:endParaRPr>
          </a:p>
        </p:txBody>
      </p:sp>
      <p:sp>
        <p:nvSpPr>
          <p:cNvPr id="35" name="矩形 34"/>
          <p:cNvSpPr/>
          <p:nvPr/>
        </p:nvSpPr>
        <p:spPr bwMode="gray">
          <a:xfrm>
            <a:off x="5073924" y="2595632"/>
            <a:ext cx="824516" cy="258646"/>
          </a:xfrm>
          <a:prstGeom prst="rect">
            <a:avLst/>
          </a:prstGeom>
          <a:solidFill>
            <a:srgbClr val="00B0F0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ep1 : 4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 bwMode="gray">
          <a:xfrm>
            <a:off x="5032745" y="4495331"/>
            <a:ext cx="824516" cy="258646"/>
          </a:xfrm>
          <a:prstGeom prst="rect">
            <a:avLst/>
          </a:prstGeom>
          <a:solidFill>
            <a:srgbClr val="00B0F0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ep1 : 2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91546" y="5253525"/>
            <a:ext cx="79164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24292F"/>
                </a:solidFill>
              </a:rPr>
              <a:t>g.V</a:t>
            </a:r>
            <a:r>
              <a:rPr lang="en-US" altLang="zh-CN" sz="2000" dirty="0">
                <a:solidFill>
                  <a:srgbClr val="24292F"/>
                </a:solidFill>
              </a:rPr>
              <a:t>(1).</a:t>
            </a:r>
            <a:r>
              <a:rPr lang="en-US" altLang="zh-CN" sz="2000" b="1" dirty="0" err="1">
                <a:solidFill>
                  <a:srgbClr val="FF0000"/>
                </a:solidFill>
              </a:rPr>
              <a:t>outE</a:t>
            </a:r>
            <a:r>
              <a:rPr lang="en-US" altLang="zh-CN" sz="2000" b="1" dirty="0">
                <a:solidFill>
                  <a:srgbClr val="FF0000"/>
                </a:solidFill>
              </a:rPr>
              <a:t>(‘el1’,‘el2')</a:t>
            </a:r>
            <a:r>
              <a:rPr lang="en-US" altLang="zh-CN" sz="2000" dirty="0">
                <a:solidFill>
                  <a:srgbClr val="24292F"/>
                </a:solidFill>
              </a:rPr>
              <a:t>.</a:t>
            </a:r>
            <a:r>
              <a:rPr lang="en-US" altLang="zh-CN" sz="2000" dirty="0" err="1">
                <a:solidFill>
                  <a:srgbClr val="24292F"/>
                </a:solidFill>
              </a:rPr>
              <a:t>hasLabel</a:t>
            </a:r>
            <a:r>
              <a:rPr lang="en-US" altLang="zh-CN" sz="2000" dirty="0">
                <a:solidFill>
                  <a:srgbClr val="24292F"/>
                </a:solidFill>
              </a:rPr>
              <a:t>(‘el1')</a:t>
            </a:r>
            <a:endParaRPr lang="zh-CN" altLang="en-US" sz="2000" dirty="0"/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894" y="3108885"/>
            <a:ext cx="763752" cy="763752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8411661" y="4053609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/>
              <a:t>IllegalStatementException</a:t>
            </a:r>
            <a:endParaRPr lang="zh-CN" altLang="en-US" b="1" dirty="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745" y="5750730"/>
            <a:ext cx="618198" cy="49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228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 of GDBs</a:t>
            </a:r>
            <a:endParaRPr lang="zh-CN" altLang="en-US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>
            <a:clrChange>
              <a:clrFrom>
                <a:srgbClr val="4EE6DA"/>
              </a:clrFrom>
              <a:clrTo>
                <a:srgbClr val="4EE6D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931" y="1916547"/>
            <a:ext cx="1540923" cy="153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9" name="文本框 341"/>
          <p:cNvSpPr txBox="1">
            <a:spLocks noChangeArrowheads="1"/>
          </p:cNvSpPr>
          <p:nvPr/>
        </p:nvSpPr>
        <p:spPr bwMode="auto">
          <a:xfrm>
            <a:off x="1085170" y="3531669"/>
            <a:ext cx="32654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Knowledge graphs</a:t>
            </a:r>
            <a:endParaRPr kumimoji="1" lang="zh-CN" altLang="en-US" b="1" dirty="0"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文本框 342"/>
          <p:cNvSpPr txBox="1">
            <a:spLocks noChangeArrowheads="1"/>
          </p:cNvSpPr>
          <p:nvPr/>
        </p:nvSpPr>
        <p:spPr bwMode="auto">
          <a:xfrm>
            <a:off x="9031849" y="3528049"/>
            <a:ext cx="33718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Social networks</a:t>
            </a:r>
            <a:endParaRPr kumimoji="1" lang="zh-CN" altLang="en-US" b="1" dirty="0"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文本框 356"/>
          <p:cNvSpPr txBox="1">
            <a:spLocks noChangeArrowheads="1"/>
          </p:cNvSpPr>
          <p:nvPr/>
        </p:nvSpPr>
        <p:spPr bwMode="auto">
          <a:xfrm>
            <a:off x="1402749" y="5976853"/>
            <a:ext cx="32654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en-US" altLang="zh-CN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Fraud detection</a:t>
            </a:r>
            <a:endParaRPr kumimoji="1" lang="zh-CN" altLang="en-US" b="1" dirty="0"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文本框 357"/>
          <p:cNvSpPr txBox="1">
            <a:spLocks noChangeArrowheads="1"/>
          </p:cNvSpPr>
          <p:nvPr/>
        </p:nvSpPr>
        <p:spPr bwMode="auto">
          <a:xfrm>
            <a:off x="9323937" y="5909035"/>
            <a:ext cx="14692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ea typeface="华文仿宋" panose="02010600040101010101" pitchFamily="2" charset="-122"/>
                <a:cs typeface="Times New Roman" panose="02020603050405020304" pitchFamily="18" charset="0"/>
              </a:rPr>
              <a:t>Medical</a:t>
            </a:r>
            <a:endParaRPr kumimoji="1" lang="zh-CN" altLang="en-US" b="1" dirty="0"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943" y="4537802"/>
            <a:ext cx="1287745" cy="1281337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520451" y="4426582"/>
            <a:ext cx="1630037" cy="1656954"/>
            <a:chOff x="1543482" y="4543257"/>
            <a:chExt cx="1607001" cy="177677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3482" y="4543257"/>
              <a:ext cx="1585484" cy="158548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6688" y="5476240"/>
              <a:ext cx="843795" cy="843795"/>
            </a:xfrm>
            <a:prstGeom prst="rect">
              <a:avLst/>
            </a:prstGeom>
          </p:spPr>
        </p:pic>
      </p:grp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7" cstate="hqprint">
            <a:clrChange>
              <a:clrFrom>
                <a:srgbClr val="D3D4D6"/>
              </a:clrFrom>
              <a:clrTo>
                <a:srgbClr val="D3D4D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09" y="2198447"/>
            <a:ext cx="2212442" cy="130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1036181"/>
          </a:xfrm>
        </p:spPr>
        <p:txBody>
          <a:bodyPr/>
          <a:lstStyle/>
          <a:p>
            <a:r>
              <a:rPr lang="en-US" altLang="zh-CN" sz="2400" dirty="0"/>
              <a:t>GDBs play a significant role in numerous applications</a:t>
            </a:r>
          </a:p>
          <a:p>
            <a:endParaRPr lang="en-US" altLang="zh-CN" sz="24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1358" y="3216487"/>
            <a:ext cx="1733758" cy="68089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3468" y="4055931"/>
            <a:ext cx="2998904" cy="74015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64607" y="2788905"/>
            <a:ext cx="1869057" cy="79941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0603" y="4853128"/>
            <a:ext cx="2306647" cy="66598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38526" y="4118284"/>
            <a:ext cx="2047875" cy="5715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21517" y="4869876"/>
            <a:ext cx="2438400" cy="889000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2962450" y="2796979"/>
            <a:ext cx="6428251" cy="3255898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9106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Instruction Coverage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1282402"/>
          </a:xfrm>
        </p:spPr>
        <p:txBody>
          <a:bodyPr/>
          <a:lstStyle/>
          <a:p>
            <a:r>
              <a:rPr lang="en-US" altLang="zh-CN" sz="2400" dirty="0"/>
              <a:t>Achieve coverage from 32% to 61% for query engines and 16% to 42% for target GDBs</a:t>
            </a:r>
          </a:p>
          <a:p>
            <a:endParaRPr lang="en-US" altLang="zh-CN" sz="2400" b="0" baseline="30000" dirty="0"/>
          </a:p>
        </p:txBody>
      </p:sp>
      <p:graphicFrame>
        <p:nvGraphicFramePr>
          <p:cNvPr id="2" name="图表 5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774010"/>
              </p:ext>
            </p:extLst>
          </p:nvPr>
        </p:nvGraphicFramePr>
        <p:xfrm>
          <a:off x="1436423" y="2661734"/>
          <a:ext cx="9363833" cy="3918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587145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1575782" cy="849639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801366" y="6207061"/>
            <a:ext cx="7662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/>
              <a:t>https://github.com/tcse-iscas/Grand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143625" y="1204537"/>
            <a:ext cx="379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Goal: Find logic bugs in GDBs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193038" y="1193003"/>
            <a:ext cx="433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Model-based query generation</a:t>
            </a:r>
            <a:endParaRPr lang="zh-CN" altLang="en-US" b="1" dirty="0"/>
          </a:p>
        </p:txBody>
      </p:sp>
      <p:sp>
        <p:nvSpPr>
          <p:cNvPr id="21" name="文本框 20"/>
          <p:cNvSpPr txBox="1"/>
          <p:nvPr/>
        </p:nvSpPr>
        <p:spPr>
          <a:xfrm>
            <a:off x="6193038" y="3614643"/>
            <a:ext cx="379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Evaluation: 21 bugs in six GDBs </a:t>
            </a:r>
            <a:endParaRPr lang="zh-CN" altLang="en-US" b="1" dirty="0"/>
          </a:p>
        </p:txBody>
      </p:sp>
      <p:sp>
        <p:nvSpPr>
          <p:cNvPr id="22" name="文本框 21"/>
          <p:cNvSpPr txBox="1"/>
          <p:nvPr/>
        </p:nvSpPr>
        <p:spPr>
          <a:xfrm>
            <a:off x="2262991" y="3614643"/>
            <a:ext cx="379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Differential results verification 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433" y="6024749"/>
            <a:ext cx="790933" cy="7909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183" y="4020505"/>
            <a:ext cx="3374296" cy="1893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893" y="1632186"/>
            <a:ext cx="3435016" cy="1945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625" y="1610399"/>
            <a:ext cx="3495482" cy="1960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5894" y="4056376"/>
            <a:ext cx="3435016" cy="1928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539489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9930AA-D460-49B7-8094-A6D2ACAF9E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63" y="1661160"/>
            <a:ext cx="2566274" cy="1488439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EE5BD960-9CA7-4863-986D-1944CE7CD9C6}"/>
              </a:ext>
            </a:extLst>
          </p:cNvPr>
          <p:cNvSpPr txBox="1">
            <a:spLocks/>
          </p:cNvSpPr>
          <p:nvPr/>
        </p:nvSpPr>
        <p:spPr>
          <a:xfrm>
            <a:off x="2209800" y="3500120"/>
            <a:ext cx="7772400" cy="1362075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lnSpc>
                <a:spcPts val="4667"/>
              </a:lnSpc>
              <a:spcBef>
                <a:spcPct val="0"/>
              </a:spcBef>
              <a:buNone/>
              <a:defRPr lang="en-US" sz="4267" b="1" kern="120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7200" dirty="0">
                <a:solidFill>
                  <a:srgbClr val="C00000"/>
                </a:solidFill>
                <a:latin typeface="+mj-ea"/>
              </a:rPr>
              <a:t>THANK YOU!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0574EC-ADD9-45D8-B7FC-96E808E3F6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52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Labeled Property Graph Model</a:t>
            </a:r>
            <a:endParaRPr lang="zh-CN" altLang="en-US" dirty="0"/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1036181"/>
          </a:xfrm>
        </p:spPr>
        <p:txBody>
          <a:bodyPr/>
          <a:lstStyle/>
          <a:p>
            <a:r>
              <a:rPr lang="en-US" altLang="zh-CN" sz="2400" dirty="0"/>
              <a:t>Each vertex and edge has a label name and a set of properties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4279975" y="4636796"/>
            <a:ext cx="1412487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6629165" y="4636796"/>
            <a:ext cx="1412487" cy="0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640529" y="4244721"/>
            <a:ext cx="94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writes</a:t>
            </a:r>
            <a:endParaRPr lang="zh-CN" altLang="en-US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915626" y="4253504"/>
            <a:ext cx="93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reads</a:t>
            </a:r>
            <a:endParaRPr lang="zh-CN" altLang="en-US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872219" y="5145979"/>
            <a:ext cx="1839757" cy="724829"/>
            <a:chOff x="1095754" y="2652650"/>
            <a:chExt cx="2715175" cy="724829"/>
          </a:xfrm>
        </p:grpSpPr>
        <p:sp>
          <p:nvSpPr>
            <p:cNvPr id="10" name="圆角矩形 9"/>
            <p:cNvSpPr/>
            <p:nvPr/>
          </p:nvSpPr>
          <p:spPr>
            <a:xfrm>
              <a:off x="1095754" y="2652650"/>
              <a:ext cx="2715175" cy="724829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95754" y="2708405"/>
              <a:ext cx="2645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name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 Alice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age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33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44958" y="5152651"/>
            <a:ext cx="1799985" cy="724829"/>
            <a:chOff x="1708548" y="2711299"/>
            <a:chExt cx="2157763" cy="724829"/>
          </a:xfrm>
        </p:grpSpPr>
        <p:sp>
          <p:nvSpPr>
            <p:cNvPr id="13" name="圆角矩形 12"/>
            <p:cNvSpPr/>
            <p:nvPr/>
          </p:nvSpPr>
          <p:spPr>
            <a:xfrm>
              <a:off x="1708549" y="2711299"/>
              <a:ext cx="2157762" cy="724829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708548" y="2746560"/>
              <a:ext cx="20183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name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 Nancy</a:t>
              </a:r>
            </a:p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age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26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064988" y="5141241"/>
            <a:ext cx="2326957" cy="724829"/>
            <a:chOff x="1653166" y="2652650"/>
            <a:chExt cx="2622392" cy="724829"/>
          </a:xfrm>
        </p:grpSpPr>
        <p:sp>
          <p:nvSpPr>
            <p:cNvPr id="16" name="圆角矩形 15"/>
            <p:cNvSpPr/>
            <p:nvPr/>
          </p:nvSpPr>
          <p:spPr>
            <a:xfrm>
              <a:off x="1653166" y="2652650"/>
              <a:ext cx="2622391" cy="724829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22862" y="2708405"/>
              <a:ext cx="2552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title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Family</a:t>
              </a:r>
            </a:p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wordCount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23400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A03C4C4-90FA-4FB2-ABAC-AD899E0C8B68}"/>
              </a:ext>
            </a:extLst>
          </p:cNvPr>
          <p:cNvSpPr txBox="1"/>
          <p:nvPr/>
        </p:nvSpPr>
        <p:spPr>
          <a:xfrm>
            <a:off x="2238155" y="4409600"/>
            <a:ext cx="103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person</a:t>
            </a:r>
            <a:endParaRPr lang="zh-CN" altLang="en-US" b="1" dirty="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9" name="曲线连接符 18"/>
          <p:cNvCxnSpPr/>
          <p:nvPr/>
        </p:nvCxnSpPr>
        <p:spPr>
          <a:xfrm rot="5400000" flipH="1" flipV="1">
            <a:off x="6160811" y="1830406"/>
            <a:ext cx="12700" cy="4698383"/>
          </a:xfrm>
          <a:prstGeom prst="curvedConnector3">
            <a:avLst>
              <a:gd name="adj1" fmla="val 8269551"/>
            </a:avLst>
          </a:prstGeom>
          <a:ln w="28575" cap="rnd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758997" y="2821710"/>
            <a:ext cx="104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knows</a:t>
            </a:r>
            <a:endParaRPr lang="zh-CN" altLang="en-US" b="1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262" y="4141064"/>
            <a:ext cx="1000177" cy="100017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A03C4C4-90FA-4FB2-ABAC-AD899E0C8B68}"/>
              </a:ext>
            </a:extLst>
          </p:cNvPr>
          <p:cNvSpPr txBox="1"/>
          <p:nvPr/>
        </p:nvSpPr>
        <p:spPr>
          <a:xfrm>
            <a:off x="9168019" y="4409600"/>
            <a:ext cx="194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person</a:t>
            </a:r>
            <a:endParaRPr lang="zh-CN" altLang="en-US" b="1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69" y="4163230"/>
            <a:ext cx="1024682" cy="102468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55" y="4163230"/>
            <a:ext cx="870123" cy="87012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A03C4C4-90FA-4FB2-ABAC-AD899E0C8B68}"/>
              </a:ext>
            </a:extLst>
          </p:cNvPr>
          <p:cNvSpPr txBox="1"/>
          <p:nvPr/>
        </p:nvSpPr>
        <p:spPr>
          <a:xfrm>
            <a:off x="5808299" y="3780793"/>
            <a:ext cx="94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  <a:cs typeface="Times New Roman" panose="02020603050405020304" pitchFamily="18" charset="0"/>
              </a:rPr>
              <a:t>book</a:t>
            </a:r>
            <a:endParaRPr lang="zh-CN" altLang="en-US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409964" y="2317265"/>
            <a:ext cx="1661534" cy="535205"/>
            <a:chOff x="1708549" y="2711299"/>
            <a:chExt cx="2157762" cy="724829"/>
          </a:xfrm>
        </p:grpSpPr>
        <p:sp>
          <p:nvSpPr>
            <p:cNvPr id="27" name="圆角矩形 26"/>
            <p:cNvSpPr/>
            <p:nvPr/>
          </p:nvSpPr>
          <p:spPr>
            <a:xfrm>
              <a:off x="1708549" y="2711299"/>
              <a:ext cx="2157762" cy="724829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744485" y="2783886"/>
              <a:ext cx="2018372" cy="50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+mn-ea"/>
                  <a:cs typeface="Times New Roman" panose="02020603050405020304" pitchFamily="18" charset="0"/>
                </a:rPr>
                <a:t>since</a:t>
              </a:r>
              <a:r>
                <a:rPr lang="en-US" altLang="zh-CN" dirty="0">
                  <a:latin typeface="+mn-ea"/>
                  <a:cs typeface="Times New Roman" panose="02020603050405020304" pitchFamily="18" charset="0"/>
                </a:rPr>
                <a:t>: 2020</a:t>
              </a:r>
              <a:endParaRPr lang="zh-CN" altLang="en-US" dirty="0"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748740" y="4854036"/>
            <a:ext cx="1152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Label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383823" y="6212828"/>
            <a:ext cx="2146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Property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1716484" y="4854036"/>
            <a:ext cx="357808" cy="179317"/>
          </a:xfrm>
          <a:prstGeom prst="straightConnector1">
            <a:avLst/>
          </a:prstGeom>
          <a:ln w="38100" cap="rnd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3334509" y="6037398"/>
            <a:ext cx="357808" cy="179317"/>
          </a:xfrm>
          <a:prstGeom prst="straightConnector1">
            <a:avLst/>
          </a:prstGeom>
          <a:ln w="38100" cap="rnd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51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Query Language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51515"/>
              </p:ext>
            </p:extLst>
          </p:nvPr>
        </p:nvGraphicFramePr>
        <p:xfrm>
          <a:off x="1481630" y="2288752"/>
          <a:ext cx="8128000" cy="303688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44775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03822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Graph Database System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Graph Query</a:t>
                      </a:r>
                      <a:r>
                        <a:rPr lang="en-US" altLang="zh-CN" sz="1800" baseline="0" dirty="0"/>
                        <a:t> Language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80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Neo4j</a:t>
                      </a:r>
                      <a:endParaRPr lang="zh-CN" altLang="en-US" sz="1800" dirty="0"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Cypher,</a:t>
                      </a:r>
                      <a:r>
                        <a:rPr lang="en-US" altLang="zh-CN" sz="1800" baseline="0" dirty="0"/>
                        <a:t> Gremlin</a:t>
                      </a:r>
                      <a:endParaRPr lang="zh-CN" altLang="en-US" sz="1800" dirty="0"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08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Hugegraph</a:t>
                      </a:r>
                      <a:endParaRPr lang="zh-CN" altLang="en-US" sz="1800" dirty="0"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Gremlin</a:t>
                      </a:r>
                      <a:endParaRPr lang="zh-CN" altLang="en-US" sz="1800" dirty="0"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14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JanusGraph</a:t>
                      </a:r>
                      <a:endParaRPr lang="zh-CN" altLang="en-US" sz="1800" dirty="0"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Gremlin</a:t>
                      </a:r>
                      <a:endParaRPr lang="zh-CN" altLang="en-US" sz="1800" dirty="0"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0276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TinkerGraph</a:t>
                      </a:r>
                      <a:endParaRPr lang="zh-CN" altLang="en-US" sz="1800" dirty="0"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Gremlin</a:t>
                      </a:r>
                      <a:endParaRPr lang="zh-CN" altLang="en-US" sz="1800" dirty="0"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87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NebulaGraph</a:t>
                      </a:r>
                      <a:endParaRPr lang="zh-CN" altLang="en-US" sz="1800" dirty="0"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nGQL</a:t>
                      </a:r>
                      <a:endParaRPr lang="zh-CN" altLang="en-US" sz="1800" dirty="0"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715673"/>
                  </a:ext>
                </a:extLst>
              </a:tr>
              <a:tr h="405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/>
                        <a:t>TigerGraph</a:t>
                      </a:r>
                      <a:endParaRPr lang="zh-CN" altLang="en-US" sz="1800" dirty="0"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GSQL</a:t>
                      </a:r>
                      <a:endParaRPr lang="zh-CN" altLang="en-US" sz="1800" dirty="0"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980827"/>
                  </a:ext>
                </a:extLst>
              </a:tr>
              <a:tr h="405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1800" b="1" dirty="0"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+mn-ea"/>
                          <a:ea typeface="+mn-ea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1800" b="1" dirty="0">
                        <a:latin typeface="+mn-ea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832901"/>
                  </a:ext>
                </a:extLst>
              </a:tr>
            </a:tbl>
          </a:graphicData>
        </a:graphic>
      </p:graphicFrame>
      <p:sp>
        <p:nvSpPr>
          <p:cNvPr id="11" name="圆角矩形 10"/>
          <p:cNvSpPr/>
          <p:nvPr/>
        </p:nvSpPr>
        <p:spPr bwMode="gray">
          <a:xfrm>
            <a:off x="6442745" y="2683684"/>
            <a:ext cx="2296867" cy="1477256"/>
          </a:xfrm>
          <a:prstGeom prst="roundRect">
            <a:avLst/>
          </a:prstGeom>
          <a:noFill/>
          <a:ln w="38100">
            <a:solidFill>
              <a:schemeClr val="accent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67606" y="3087412"/>
            <a:ext cx="2378925" cy="834406"/>
            <a:chOff x="9345522" y="3104887"/>
            <a:chExt cx="2378925" cy="834406"/>
          </a:xfrm>
        </p:grpSpPr>
        <p:sp>
          <p:nvSpPr>
            <p:cNvPr id="15" name="圆角矩形标注 14"/>
            <p:cNvSpPr/>
            <p:nvPr/>
          </p:nvSpPr>
          <p:spPr bwMode="gray">
            <a:xfrm>
              <a:off x="9345522" y="3104887"/>
              <a:ext cx="2378925" cy="834406"/>
            </a:xfrm>
            <a:prstGeom prst="wedgeRoundRectCallout">
              <a:avLst>
                <a:gd name="adj1" fmla="val -63146"/>
                <a:gd name="adj2" fmla="val -5973"/>
                <a:gd name="adj3" fmla="val 16667"/>
              </a:avLst>
            </a:prstGeom>
            <a:solidFill>
              <a:srgbClr val="C00000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  <a:latin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9434988" y="3166591"/>
              <a:ext cx="2289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+mn-ea"/>
                </a:rPr>
                <a:t>66% GDBs support Gremlin APIs</a:t>
              </a:r>
              <a:r>
                <a:rPr lang="en-US" altLang="zh-CN" b="1" baseline="30000" dirty="0">
                  <a:solidFill>
                    <a:schemeClr val="bg1"/>
                  </a:solidFill>
                  <a:latin typeface="+mn-ea"/>
                </a:rPr>
                <a:t>[1]</a:t>
              </a:r>
              <a:endParaRPr lang="zh-CN" altLang="en-US" b="1" baseline="300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7" name="Text Box 6">
            <a:extLst>
              <a:ext uri="{FF2B5EF4-FFF2-40B4-BE49-F238E27FC236}">
                <a16:creationId xmlns:a16="http://schemas.microsoft.com/office/drawing/2014/main" id="{CBF1A39D-8C0F-4613-8E6E-55F967990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53666"/>
            <a:ext cx="12192000" cy="30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[1] DB-Engines Ranking of Graph DBMS. Retrieved May 23, 2022 from https://db-engines.com/en/ranking/graph+dbms.</a:t>
            </a:r>
          </a:p>
        </p:txBody>
      </p:sp>
    </p:spTree>
    <p:extLst>
      <p:ext uri="{BB962C8B-B14F-4D97-AF65-F5344CB8AC3E}">
        <p14:creationId xmlns:p14="http://schemas.microsoft.com/office/powerpoint/2010/main" val="32513416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Gremlin Query Language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78249" y="2851859"/>
            <a:ext cx="9154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b="1" dirty="0" err="1"/>
              <a:t>g.V</a:t>
            </a:r>
            <a:r>
              <a:rPr lang="en-US" altLang="zh-CN" sz="2000" b="1" dirty="0"/>
              <a:t>().has(‘person’,  ‘age’,  between(20, 35)).count() </a:t>
            </a: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2583" y="2466162"/>
            <a:ext cx="2277046" cy="899249"/>
          </a:xfrm>
          <a:prstGeom prst="rect">
            <a:avLst/>
          </a:prstGeom>
        </p:spPr>
      </p:pic>
      <p:sp>
        <p:nvSpPr>
          <p:cNvPr id="37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0649839" cy="1405513"/>
          </a:xfrm>
        </p:spPr>
        <p:txBody>
          <a:bodyPr/>
          <a:lstStyle/>
          <a:p>
            <a:r>
              <a:rPr lang="en-US" altLang="zh-CN" sz="2400" dirty="0"/>
              <a:t>Gremlin links a sequence of Gremlin API calls for traversing labeled property graphs</a:t>
            </a:r>
          </a:p>
          <a:p>
            <a:endParaRPr lang="en-US" altLang="zh-CN" sz="2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369" y="4562868"/>
            <a:ext cx="3844109" cy="2137345"/>
          </a:xfrm>
          <a:prstGeom prst="rect">
            <a:avLst/>
          </a:prstGeom>
          <a:ln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3123058" y="3572227"/>
            <a:ext cx="1528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Get all vertices</a:t>
            </a:r>
          </a:p>
          <a:p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68857" y="3572228"/>
            <a:ext cx="3524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Filter vertices with the condition that  person’s age is between 20 and 35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55408" y="3572228"/>
            <a:ext cx="1905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Count the number of eligible persons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238196" y="3293856"/>
            <a:ext cx="0" cy="320259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532217" y="3271575"/>
            <a:ext cx="0" cy="320259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9455891" y="3251969"/>
            <a:ext cx="0" cy="320259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83844" y="4901719"/>
            <a:ext cx="4852588" cy="1722104"/>
            <a:chOff x="5848008" y="2579546"/>
            <a:chExt cx="4852588" cy="1722104"/>
          </a:xfrm>
        </p:grpSpPr>
        <p:sp>
          <p:nvSpPr>
            <p:cNvPr id="4" name="文本框 3"/>
            <p:cNvSpPr txBox="1"/>
            <p:nvPr/>
          </p:nvSpPr>
          <p:spPr>
            <a:xfrm>
              <a:off x="7412284" y="2801537"/>
              <a:ext cx="32883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How many people are between 20 and 35 years old?</a:t>
              </a:r>
              <a:endParaRPr lang="zh-CN" altLang="en-US" sz="2000" b="1" dirty="0"/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008" y="3247926"/>
              <a:ext cx="1053724" cy="1053724"/>
            </a:xfrm>
            <a:prstGeom prst="rect">
              <a:avLst/>
            </a:prstGeom>
          </p:spPr>
        </p:pic>
        <p:sp>
          <p:nvSpPr>
            <p:cNvPr id="2" name="椭圆形标注 1"/>
            <p:cNvSpPr/>
            <p:nvPr/>
          </p:nvSpPr>
          <p:spPr bwMode="gray">
            <a:xfrm>
              <a:off x="7126677" y="2579546"/>
              <a:ext cx="3573919" cy="1459646"/>
            </a:xfrm>
            <a:prstGeom prst="wedgeEllipseCallout">
              <a:avLst>
                <a:gd name="adj1" fmla="val -55349"/>
                <a:gd name="adj2" fmla="val 33526"/>
              </a:avLst>
            </a:prstGeom>
            <a:noFill/>
            <a:ln w="28575" algn="ctr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0584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Bug in GDBs</a:t>
            </a:r>
            <a:endParaRPr lang="zh-CN" altLang="en-US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905D75CA-6EB1-4C66-A740-0641F8E3F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21" y="1379332"/>
            <a:ext cx="11001182" cy="830997"/>
          </a:xfrm>
        </p:spPr>
        <p:txBody>
          <a:bodyPr/>
          <a:lstStyle/>
          <a:p>
            <a:r>
              <a:rPr lang="en-US" altLang="zh-CN" sz="2400" dirty="0"/>
              <a:t>GDBs suffer from logic bugs, in which a query returns an </a:t>
            </a:r>
            <a:r>
              <a:rPr lang="en-US" altLang="zh-CN" sz="2400" dirty="0">
                <a:solidFill>
                  <a:srgbClr val="FF0000"/>
                </a:solidFill>
              </a:rPr>
              <a:t>incorrect query result</a:t>
            </a:r>
            <a:r>
              <a:rPr lang="en-US" altLang="zh-CN" sz="2400" dirty="0"/>
              <a:t> without crashing the GDBs </a:t>
            </a:r>
            <a:endParaRPr lang="en-US" altLang="zh-CN" sz="2133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810900" y="3848146"/>
            <a:ext cx="1991164" cy="6747"/>
          </a:xfrm>
          <a:prstGeom prst="straightConnector1">
            <a:avLst/>
          </a:prstGeom>
          <a:ln w="38100">
            <a:prstDash val="dash"/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105919" y="3393227"/>
            <a:ext cx="1336074" cy="378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Query A</a:t>
            </a:r>
            <a:endParaRPr lang="zh-CN" altLang="en-US" b="1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810900" y="5312345"/>
            <a:ext cx="1989313" cy="11834"/>
          </a:xfrm>
          <a:prstGeom prst="straightConnector1">
            <a:avLst/>
          </a:prstGeom>
          <a:ln w="38100">
            <a:prstDash val="dash"/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105919" y="4878070"/>
            <a:ext cx="1636441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Query B</a:t>
            </a:r>
            <a:endParaRPr lang="zh-CN" altLang="en-US" b="1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568381" y="3188630"/>
            <a:ext cx="962528" cy="1147860"/>
            <a:chOff x="6213471" y="3004105"/>
            <a:chExt cx="962528" cy="1147860"/>
          </a:xfrm>
        </p:grpSpPr>
        <p:sp>
          <p:nvSpPr>
            <p:cNvPr id="14" name="椭圆 13"/>
            <p:cNvSpPr/>
            <p:nvPr/>
          </p:nvSpPr>
          <p:spPr bwMode="gray">
            <a:xfrm>
              <a:off x="6213471" y="3004105"/>
              <a:ext cx="505327" cy="48159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 bwMode="gray">
            <a:xfrm>
              <a:off x="6670672" y="3244903"/>
              <a:ext cx="505327" cy="48159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3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 bwMode="gray">
            <a:xfrm>
              <a:off x="6265609" y="3365303"/>
              <a:ext cx="505327" cy="48159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5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 bwMode="gray">
            <a:xfrm>
              <a:off x="6570410" y="3670368"/>
              <a:ext cx="505327" cy="48159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9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972011" y="3188630"/>
            <a:ext cx="962528" cy="842795"/>
            <a:chOff x="8617101" y="3004105"/>
            <a:chExt cx="962528" cy="842795"/>
          </a:xfrm>
        </p:grpSpPr>
        <p:sp>
          <p:nvSpPr>
            <p:cNvPr id="18" name="椭圆 17"/>
            <p:cNvSpPr/>
            <p:nvPr/>
          </p:nvSpPr>
          <p:spPr bwMode="gray">
            <a:xfrm>
              <a:off x="8617101" y="3004105"/>
              <a:ext cx="505327" cy="48159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 bwMode="gray">
            <a:xfrm>
              <a:off x="9074302" y="3244903"/>
              <a:ext cx="505327" cy="48159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3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 bwMode="gray">
            <a:xfrm>
              <a:off x="8669239" y="3365303"/>
              <a:ext cx="505327" cy="48159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5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4034444" y="2662698"/>
            <a:ext cx="217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Expected results</a:t>
            </a:r>
            <a:endParaRPr lang="zh-CN" altLang="en-US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6772302" y="2668408"/>
            <a:ext cx="181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Actual results</a:t>
            </a:r>
            <a:endParaRPr lang="zh-CN" altLang="en-US" b="1" dirty="0"/>
          </a:p>
        </p:txBody>
      </p:sp>
      <p:grpSp>
        <p:nvGrpSpPr>
          <p:cNvPr id="32" name="组合 31"/>
          <p:cNvGrpSpPr/>
          <p:nvPr/>
        </p:nvGrpSpPr>
        <p:grpSpPr>
          <a:xfrm>
            <a:off x="4564680" y="4646082"/>
            <a:ext cx="962528" cy="1147860"/>
            <a:chOff x="6209770" y="4461557"/>
            <a:chExt cx="962528" cy="1147860"/>
          </a:xfrm>
        </p:grpSpPr>
        <p:sp>
          <p:nvSpPr>
            <p:cNvPr id="24" name="椭圆 23"/>
            <p:cNvSpPr/>
            <p:nvPr/>
          </p:nvSpPr>
          <p:spPr bwMode="gray">
            <a:xfrm>
              <a:off x="6209770" y="4461557"/>
              <a:ext cx="505327" cy="48159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2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 bwMode="gray">
            <a:xfrm>
              <a:off x="6666971" y="4702355"/>
              <a:ext cx="505327" cy="48159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3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 bwMode="gray">
            <a:xfrm>
              <a:off x="6261908" y="4822755"/>
              <a:ext cx="505327" cy="48159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4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 bwMode="gray">
            <a:xfrm>
              <a:off x="6566709" y="5127820"/>
              <a:ext cx="505327" cy="48159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9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200934" y="5455388"/>
            <a:ext cx="26450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IllegalArgumentException</a:t>
            </a:r>
            <a:endParaRPr lang="zh-CN" altLang="en-US" sz="1600" b="1" dirty="0"/>
          </a:p>
        </p:txBody>
      </p:sp>
      <p:pic>
        <p:nvPicPr>
          <p:cNvPr id="34" name="图片 54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38" y="3787327"/>
            <a:ext cx="15811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gray">
          <a:xfrm>
            <a:off x="3800213" y="3092367"/>
            <a:ext cx="4893400" cy="1306585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 bwMode="gray">
          <a:xfrm>
            <a:off x="3800213" y="4603926"/>
            <a:ext cx="4893400" cy="1306585"/>
          </a:xfrm>
          <a:prstGeom prst="rect">
            <a:avLst/>
          </a:prstGeom>
          <a:noFill/>
          <a:ln w="19050" algn="ctr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91" y="4722523"/>
            <a:ext cx="763752" cy="763752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8914673" y="3571436"/>
            <a:ext cx="304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Omit a vertex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914673" y="5073290"/>
            <a:ext cx="318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Throw an unexpected error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E0F0B477-E40E-484D-9CFA-7C0A4B82DC7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59243" y="3495819"/>
            <a:ext cx="491192" cy="520566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0F0B477-E40E-484D-9CFA-7C0A4B82DC7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3754" y="4951688"/>
            <a:ext cx="491192" cy="52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454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11A7A68-AB5C-47D8-B381-9DFA1D4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Logic Bugs Cause Severe Consequences</a:t>
            </a:r>
            <a:endParaRPr lang="zh-CN" altLang="en-US" dirty="0"/>
          </a:p>
        </p:txBody>
      </p:sp>
      <p:grpSp>
        <p:nvGrpSpPr>
          <p:cNvPr id="7" name="组 6"/>
          <p:cNvGrpSpPr/>
          <p:nvPr/>
        </p:nvGrpSpPr>
        <p:grpSpPr>
          <a:xfrm>
            <a:off x="6120884" y="2081718"/>
            <a:ext cx="1547590" cy="1547590"/>
            <a:chOff x="4465526" y="2943343"/>
            <a:chExt cx="1547590" cy="154759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526" y="2943343"/>
              <a:ext cx="1547590" cy="154759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948" y="3069110"/>
              <a:ext cx="617141" cy="617141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75" y="2775200"/>
            <a:ext cx="1460337" cy="146033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268175" y="4455154"/>
            <a:ext cx="1685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Logic bugs</a:t>
            </a:r>
            <a:endParaRPr kumimoji="1"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7984204" y="2372051"/>
            <a:ext cx="2568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Error diagnosis</a:t>
            </a:r>
            <a:r>
              <a:rPr kumimoji="1" lang="en-US" altLang="zh-CN" b="1" dirty="0"/>
              <a:t> in medical application</a:t>
            </a:r>
            <a:endParaRPr kumimoji="1" lang="zh-CN" altLang="en-US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4691">
            <a:off x="3531288" y="2166932"/>
            <a:ext cx="1669136" cy="166913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85489">
            <a:off x="3590130" y="3852867"/>
            <a:ext cx="1669136" cy="166913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984204" y="4639820"/>
            <a:ext cx="275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Error detection</a:t>
            </a:r>
            <a:r>
              <a:rPr kumimoji="1" lang="en-US" altLang="zh-CN" b="1" dirty="0"/>
              <a:t> in fraud detection application </a:t>
            </a:r>
            <a:endParaRPr kumimoji="1" lang="zh-CN" altLang="en-US" b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884" y="4216018"/>
            <a:ext cx="1608212" cy="147856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594691">
            <a:off x="1111551" y="3791232"/>
            <a:ext cx="586245" cy="58563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419" y="4241731"/>
            <a:ext cx="617141" cy="61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3751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主题1">
  <a:themeElements>
    <a:clrScheme name="新闻纸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mgen Corporate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</a:spDef>
    <a:lnDef>
      <a:spPr>
        <a:ln w="28575" cap="rnd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主题1" id="{95C25592-10BA-4666-86A4-05826EDB26C9}" vid="{BF664341-5969-42EB-BC18-F2EE4067AC0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45740</TotalTime>
  <Words>2191</Words>
  <Application>Microsoft Office PowerPoint</Application>
  <PresentationFormat>宽屏</PresentationFormat>
  <Paragraphs>685</Paragraphs>
  <Slides>42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等线</vt:lpstr>
      <vt:lpstr>等线 Light</vt:lpstr>
      <vt:lpstr>SimSun</vt:lpstr>
      <vt:lpstr>Arial</vt:lpstr>
      <vt:lpstr>Calibri</vt:lpstr>
      <vt:lpstr>Times New Roman</vt:lpstr>
      <vt:lpstr>Verdana</vt:lpstr>
      <vt:lpstr>Wingdings</vt:lpstr>
      <vt:lpstr>主题1</vt:lpstr>
      <vt:lpstr>PowerPoint 演示文稿</vt:lpstr>
      <vt:lpstr>Graph Data</vt:lpstr>
      <vt:lpstr>Graph Database Systems (GDBs)</vt:lpstr>
      <vt:lpstr>Applications of GDBs</vt:lpstr>
      <vt:lpstr>Labeled Property Graph Model</vt:lpstr>
      <vt:lpstr>Graph Query Language</vt:lpstr>
      <vt:lpstr>Gremlin Query Language</vt:lpstr>
      <vt:lpstr>Logic Bug in GDBs</vt:lpstr>
      <vt:lpstr>Logic Bugs Cause Severe Consequences</vt:lpstr>
      <vt:lpstr>A Real Logic Bug</vt:lpstr>
      <vt:lpstr>Existing Bug Detection Tools and Approaches</vt:lpstr>
      <vt:lpstr>Goal: Finding Bugs in Gremlin-Based GDBs</vt:lpstr>
      <vt:lpstr>Grand: Randomized Differential Testing in GDBs</vt:lpstr>
      <vt:lpstr>Overview of Grand</vt:lpstr>
      <vt:lpstr>Step 1: Graph Database Generation</vt:lpstr>
      <vt:lpstr>Graph Schema Generation</vt:lpstr>
      <vt:lpstr>Graph Schema Generation</vt:lpstr>
      <vt:lpstr>Graph Data Generation</vt:lpstr>
      <vt:lpstr>Graph Data Generation</vt:lpstr>
      <vt:lpstr>Step 2: Gremlin Query Generation</vt:lpstr>
      <vt:lpstr>Existing Query Generation Tools are Unusable</vt:lpstr>
      <vt:lpstr>Completely Random Gremlin Query Generation</vt:lpstr>
      <vt:lpstr>Insight</vt:lpstr>
      <vt:lpstr>Traversal Model for Gremlin </vt:lpstr>
      <vt:lpstr>Traversal Model - Vertex</vt:lpstr>
      <vt:lpstr>Traversal Model - Edge</vt:lpstr>
      <vt:lpstr>Traversal Model - Value</vt:lpstr>
      <vt:lpstr>Model-based Query Statement Generation</vt:lpstr>
      <vt:lpstr>Parameters in Gremlin Query Statement</vt:lpstr>
      <vt:lpstr>Parameter Values Generation for Gremlin APIs</vt:lpstr>
      <vt:lpstr>Step 3: Differential Testing in GDBs</vt:lpstr>
      <vt:lpstr>Differential Testing</vt:lpstr>
      <vt:lpstr>Query Result Mapping </vt:lpstr>
      <vt:lpstr>Differential Results Verification</vt:lpstr>
      <vt:lpstr>Evaluation</vt:lpstr>
      <vt:lpstr>Evaluation</vt:lpstr>
      <vt:lpstr>Bug Overview</vt:lpstr>
      <vt:lpstr>HugeGraph#1575</vt:lpstr>
      <vt:lpstr>HugeGraph#1735</vt:lpstr>
      <vt:lpstr>Instruction Coverage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Yu</dc:creator>
  <cp:lastModifiedBy>Dou Wensheng</cp:lastModifiedBy>
  <cp:revision>6344</cp:revision>
  <dcterms:created xsi:type="dcterms:W3CDTF">2018-10-10T02:25:20Z</dcterms:created>
  <dcterms:modified xsi:type="dcterms:W3CDTF">2022-07-21T05:04:36Z</dcterms:modified>
</cp:coreProperties>
</file>