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61" r:id="rId2"/>
    <p:sldId id="392" r:id="rId3"/>
    <p:sldId id="394" r:id="rId4"/>
    <p:sldId id="396" r:id="rId5"/>
    <p:sldId id="398" r:id="rId6"/>
    <p:sldId id="445" r:id="rId7"/>
    <p:sldId id="400" r:id="rId8"/>
    <p:sldId id="401" r:id="rId9"/>
    <p:sldId id="402" r:id="rId10"/>
    <p:sldId id="446" r:id="rId11"/>
    <p:sldId id="403" r:id="rId12"/>
    <p:sldId id="452" r:id="rId13"/>
    <p:sldId id="449" r:id="rId14"/>
    <p:sldId id="453" r:id="rId15"/>
    <p:sldId id="454" r:id="rId16"/>
    <p:sldId id="455" r:id="rId17"/>
    <p:sldId id="439" r:id="rId18"/>
    <p:sldId id="456" r:id="rId19"/>
    <p:sldId id="415" r:id="rId20"/>
    <p:sldId id="417" r:id="rId21"/>
    <p:sldId id="440" r:id="rId22"/>
    <p:sldId id="423" r:id="rId23"/>
    <p:sldId id="457" r:id="rId24"/>
    <p:sldId id="458" r:id="rId25"/>
    <p:sldId id="422" r:id="rId26"/>
    <p:sldId id="359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AA05B31-C6F7-B1B5-20F0-7FE90AF4D616}" name="chen wei" initials="cw" userId="e55c4f9c5ca1df46" providerId="Windows Live"/>
  <p188:author id="{2D1AF14E-2F4B-9564-9403-0F6ED27397D4}" name="汪 涛" initials="汪" userId="dec666909000f85d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ttor" initials="V" lastIdx="2" clrIdx="0">
    <p:extLst>
      <p:ext uri="{19B8F6BF-5375-455C-9EA6-DF929625EA0E}">
        <p15:presenceInfo xmlns:p15="http://schemas.microsoft.com/office/powerpoint/2012/main" userId="Vit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DED"/>
    <a:srgbClr val="FFFFFF"/>
    <a:srgbClr val="484848"/>
    <a:srgbClr val="FFF2CC"/>
    <a:srgbClr val="FBE5D6"/>
    <a:srgbClr val="E7E6E6"/>
    <a:srgbClr val="E2F0D9"/>
    <a:srgbClr val="FC8452"/>
    <a:srgbClr val="3BA272"/>
    <a:srgbClr val="73C0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29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75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284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Net Households with Smart Systems</c:v>
                </c:pt>
              </c:strCache>
            </c:strRef>
          </c:tx>
          <c:spPr>
            <a:solidFill>
              <a:schemeClr val="accent1"/>
            </a:solidFill>
            <a:ln w="47625">
              <a:solidFill>
                <a:schemeClr val="accen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  <c:pt idx="6">
                  <c:v>2020</c:v>
                </c:pt>
                <c:pt idx="7">
                  <c:v>2021</c:v>
                </c:pt>
                <c:pt idx="8">
                  <c:v>2022</c:v>
                </c:pt>
                <c:pt idx="9">
                  <c:v>2023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83</c:v>
                </c:pt>
                <c:pt idx="1">
                  <c:v>113</c:v>
                </c:pt>
                <c:pt idx="2">
                  <c:v>143</c:v>
                </c:pt>
                <c:pt idx="3">
                  <c:v>175</c:v>
                </c:pt>
                <c:pt idx="4">
                  <c:v>202</c:v>
                </c:pt>
                <c:pt idx="5">
                  <c:v>228</c:v>
                </c:pt>
                <c:pt idx="6">
                  <c:v>250</c:v>
                </c:pt>
                <c:pt idx="7">
                  <c:v>270</c:v>
                </c:pt>
                <c:pt idx="8">
                  <c:v>290</c:v>
                </c:pt>
                <c:pt idx="9">
                  <c:v>309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2E-44E6-AA1E-612F70C8A4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888058495"/>
        <c:axId val="1888068895"/>
      </c:barChart>
      <c:lineChart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Annual Consumer Spending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2.0086198539466357E-2"/>
                  <c:y val="4.759185425650427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32E-44E6-AA1E-612F70C8A495}"/>
                </c:ext>
              </c:extLst>
            </c:dLbl>
            <c:dLbl>
              <c:idx val="1"/>
              <c:layout>
                <c:manualLayout>
                  <c:x val="-2.0086198539466377E-2"/>
                  <c:y val="5.55238299659216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32E-44E6-AA1E-612F70C8A495}"/>
                </c:ext>
              </c:extLst>
            </c:dLbl>
            <c:dLbl>
              <c:idx val="2"/>
              <c:layout>
                <c:manualLayout>
                  <c:x val="-1.8904657448909554E-2"/>
                  <c:y val="5.02358461596432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32E-44E6-AA1E-612F70C8A495}"/>
                </c:ext>
              </c:extLst>
            </c:dLbl>
            <c:dLbl>
              <c:idx val="3"/>
              <c:layout>
                <c:manualLayout>
                  <c:x val="-1.8904657448909512E-2"/>
                  <c:y val="5.02358461596433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32E-44E6-AA1E-612F70C8A495}"/>
                </c:ext>
              </c:extLst>
            </c:dLbl>
            <c:dLbl>
              <c:idx val="4"/>
              <c:layout>
                <c:manualLayout>
                  <c:x val="-1.8904657448909512E-2"/>
                  <c:y val="4.494786235336505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32E-44E6-AA1E-612F70C8A495}"/>
                </c:ext>
              </c:extLst>
            </c:dLbl>
            <c:dLbl>
              <c:idx val="5"/>
              <c:layout>
                <c:manualLayout>
                  <c:x val="-2.363082181113689E-2"/>
                  <c:y val="5.02358461596433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032E-44E6-AA1E-612F70C8A495}"/>
                </c:ext>
              </c:extLst>
            </c:dLbl>
            <c:dLbl>
              <c:idx val="6"/>
              <c:layout>
                <c:manualLayout>
                  <c:x val="-2.2449280720579959E-2"/>
                  <c:y val="5.55238299659216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032E-44E6-AA1E-612F70C8A495}"/>
                </c:ext>
              </c:extLst>
            </c:dLbl>
            <c:dLbl>
              <c:idx val="7"/>
              <c:layout>
                <c:manualLayout>
                  <c:x val="-2.3630821811136977E-2"/>
                  <c:y val="5.02358461596433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032E-44E6-AA1E-612F70C8A495}"/>
                </c:ext>
              </c:extLst>
            </c:dLbl>
            <c:dLbl>
              <c:idx val="8"/>
              <c:layout>
                <c:manualLayout>
                  <c:x val="-2.363082181113689E-2"/>
                  <c:y val="4.49478623533651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032E-44E6-AA1E-612F70C8A495}"/>
                </c:ext>
              </c:extLst>
            </c:dLbl>
            <c:dLbl>
              <c:idx val="9"/>
              <c:layout>
                <c:manualLayout>
                  <c:x val="-2.2449280720580219E-2"/>
                  <c:y val="5.287983806278252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032E-44E6-AA1E-612F70C8A49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  <c:pt idx="6">
                  <c:v>2020</c:v>
                </c:pt>
                <c:pt idx="7">
                  <c:v>2021</c:v>
                </c:pt>
                <c:pt idx="8">
                  <c:v>2022</c:v>
                </c:pt>
                <c:pt idx="9">
                  <c:v>2023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40</c:v>
                </c:pt>
                <c:pt idx="1">
                  <c:v>57</c:v>
                </c:pt>
                <c:pt idx="2">
                  <c:v>68</c:v>
                </c:pt>
                <c:pt idx="3">
                  <c:v>83</c:v>
                </c:pt>
                <c:pt idx="4">
                  <c:v>91</c:v>
                </c:pt>
                <c:pt idx="5">
                  <c:v>103</c:v>
                </c:pt>
                <c:pt idx="6">
                  <c:v>115</c:v>
                </c:pt>
                <c:pt idx="7">
                  <c:v>129</c:v>
                </c:pt>
                <c:pt idx="8">
                  <c:v>142</c:v>
                </c:pt>
                <c:pt idx="9">
                  <c:v>157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32E-44E6-AA1E-612F70C8A4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31425599"/>
        <c:axId val="1631428095"/>
      </c:lineChart>
      <c:catAx>
        <c:axId val="18880584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88068895"/>
        <c:crossesAt val="0"/>
        <c:auto val="1"/>
        <c:lblAlgn val="ctr"/>
        <c:lblOffset val="100"/>
        <c:noMultiLvlLbl val="0"/>
      </c:catAx>
      <c:valAx>
        <c:axId val="1888068895"/>
        <c:scaling>
          <c:orientation val="minMax"/>
          <c:max val="32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in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rgbClr val="4472C4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88058495"/>
        <c:crosses val="autoZero"/>
        <c:crossBetween val="between"/>
      </c:valAx>
      <c:valAx>
        <c:axId val="1631428095"/>
        <c:scaling>
          <c:orientation val="minMax"/>
          <c:max val="200"/>
          <c:min val="0"/>
        </c:scaling>
        <c:delete val="0"/>
        <c:axPos val="r"/>
        <c:numFmt formatCode="[$$-300A]#,##0;[Red][$$-300A]#,##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rgbClr val="ED7D3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31425599"/>
        <c:crosses val="max"/>
        <c:crossBetween val="between"/>
      </c:valAx>
      <c:catAx>
        <c:axId val="163142559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3142809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9419669812294987"/>
          <c:y val="0"/>
          <c:w val="0.40011065550969355"/>
          <c:h val="0.18107014219055353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0A9E0-51B8-47DC-8F61-E6777EF6DABC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8C8F7-A84A-417F-AC20-0F69498501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970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8C8F7-A84A-417F-AC20-0F694985014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1862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8C8F7-A84A-417F-AC20-0F694985014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945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8C8F7-A84A-417F-AC20-0F694985014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666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8C8F7-A84A-417F-AC20-0F694985014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0420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8C8F7-A84A-417F-AC20-0F694985014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9454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8C8F7-A84A-417F-AC20-0F694985014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0375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1200" dirty="0">
              <a:solidFill>
                <a:schemeClr val="bg1"/>
              </a:solidFill>
              <a:latin typeface="+mj-lt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8C8F7-A84A-417F-AC20-0F694985014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1880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8C8F7-A84A-417F-AC20-0F694985014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2366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8C8F7-A84A-417F-AC20-0F694985014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0375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8C8F7-A84A-417F-AC20-0F694985014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3714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8C8F7-A84A-417F-AC20-0F694985014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671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8C8F7-A84A-417F-AC20-0F694985014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5579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8C8F7-A84A-417F-AC20-0F694985014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8423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8C8F7-A84A-417F-AC20-0F694985014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3265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8C8F7-A84A-417F-AC20-0F694985014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519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8C8F7-A84A-417F-AC20-0F694985014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6816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8C8F7-A84A-417F-AC20-0F694985014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4334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8C8F7-A84A-417F-AC20-0F694985014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201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8C8F7-A84A-417F-AC20-0F694985014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497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8C8F7-A84A-417F-AC20-0F694985014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481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8C8F7-A84A-417F-AC20-0F694985014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302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8C8F7-A84A-417F-AC20-0F69498501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932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8C8F7-A84A-417F-AC20-0F694985014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256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8C8F7-A84A-417F-AC20-0F694985014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813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8C8F7-A84A-417F-AC20-0F694985014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99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0EF2-CAD2-4B40-997B-8C1ECC36687A}" type="datetimeFigureOut">
              <a:rPr lang="zh-CN" altLang="en-US" smtClean="0"/>
              <a:pPr/>
              <a:t>2022/7/21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9E07-A000-4F7E-BD54-159DD76D74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135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280298"/>
            <a:ext cx="11521280" cy="576000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51808" y="1040920"/>
            <a:ext cx="11504832" cy="5196391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p"/>
              <a:defRPr sz="2800" b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微软雅黑" panose="020B0503020204020204" pitchFamily="34" charset="-122"/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微软雅黑" panose="020B0503020204020204" pitchFamily="34" charset="-122"/>
              </a:defRPr>
            </a:lvl2pPr>
            <a:lvl3pPr marL="1143000" indent="-2286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 sz="2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微软雅黑" panose="020B0503020204020204" pitchFamily="34" charset="-122"/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 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0EF2-CAD2-4B40-997B-8C1ECC36687A}" type="datetimeFigureOut">
              <a:rPr lang="zh-CN" altLang="en-US" smtClean="0"/>
              <a:pPr/>
              <a:t>2022/7/21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438626" y="6474802"/>
            <a:ext cx="684714" cy="365125"/>
          </a:xfrm>
        </p:spPr>
        <p:txBody>
          <a:bodyPr/>
          <a:lstStyle>
            <a:lvl1pPr>
              <a:defRPr sz="1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5A89E07-A000-4F7E-BD54-159DD76D74C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3032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D9F6B064-AE8F-4CE2-A49C-EC6DD67342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863" y="1661160"/>
            <a:ext cx="2566274" cy="1488439"/>
          </a:xfrm>
          <a:prstGeom prst="rect">
            <a:avLst/>
          </a:prstGeom>
        </p:spPr>
      </p:pic>
      <p:sp>
        <p:nvSpPr>
          <p:cNvPr id="18" name="标题 1">
            <a:extLst>
              <a:ext uri="{FF2B5EF4-FFF2-40B4-BE49-F238E27FC236}">
                <a16:creationId xmlns:a16="http://schemas.microsoft.com/office/drawing/2014/main" id="{C27B3980-A671-4A95-A29E-133566E472CD}"/>
              </a:ext>
            </a:extLst>
          </p:cNvPr>
          <p:cNvSpPr txBox="1">
            <a:spLocks/>
          </p:cNvSpPr>
          <p:nvPr/>
        </p:nvSpPr>
        <p:spPr>
          <a:xfrm>
            <a:off x="2209800" y="3500120"/>
            <a:ext cx="7772400" cy="1362075"/>
          </a:xfrm>
          <a:prstGeom prst="rect">
            <a:avLst/>
          </a:prstGeom>
        </p:spPr>
        <p:txBody>
          <a:bodyPr/>
          <a:lstStyle>
            <a:lvl1pPr algn="ctr" defTabSz="1219170" rtl="0" eaLnBrk="1" latinLnBrk="0" hangingPunct="1">
              <a:lnSpc>
                <a:spcPts val="4667"/>
              </a:lnSpc>
              <a:spcBef>
                <a:spcPct val="0"/>
              </a:spcBef>
              <a:buNone/>
              <a:defRPr lang="en-US" sz="4267" b="1" kern="120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altLang="zh-CN" sz="7200" dirty="0">
                <a:solidFill>
                  <a:srgbClr val="C00000"/>
                </a:solidFill>
                <a:latin typeface="+mj-ea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57882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08CDD58-AAAE-4D75-BE90-B06732D37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51470E-CBF5-4233-902D-6D7453273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F90F71-CC77-42FD-8D8C-F278BC3845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89D009-6EB8-424A-BDEA-CA5CC35808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A6C2E9-77F1-4364-A46E-E32B8FF34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0007D-CACE-4646-B83D-A9491DC78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782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0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1.png"/><Relationship Id="rId7" Type="http://schemas.openxmlformats.org/officeDocument/2006/relationships/image" Target="../media/image34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jpe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2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3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11.png"/><Relationship Id="rId7" Type="http://schemas.openxmlformats.org/officeDocument/2006/relationships/image" Target="../media/image43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51.svg"/><Relationship Id="rId4" Type="http://schemas.openxmlformats.org/officeDocument/2006/relationships/image" Target="../media/image50.png"/><Relationship Id="rId9" Type="http://schemas.openxmlformats.org/officeDocument/2006/relationships/image" Target="../media/image53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svg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16.png"/><Relationship Id="rId7" Type="http://schemas.openxmlformats.org/officeDocument/2006/relationships/image" Target="../media/image61.sv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sv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3" Type="http://schemas.openxmlformats.org/officeDocument/2006/relationships/image" Target="../media/image6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62.png"/><Relationship Id="rId10" Type="http://schemas.openxmlformats.org/officeDocument/2006/relationships/image" Target="../media/image61.svg"/><Relationship Id="rId4" Type="http://schemas.openxmlformats.org/officeDocument/2006/relationships/image" Target="../media/image65.svg"/><Relationship Id="rId9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jpe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AA53101C-384A-4DE7-B4E1-B6F13344E2FB}"/>
              </a:ext>
            </a:extLst>
          </p:cNvPr>
          <p:cNvSpPr/>
          <p:nvPr/>
        </p:nvSpPr>
        <p:spPr>
          <a:xfrm>
            <a:off x="-3" y="0"/>
            <a:ext cx="12192000" cy="3428999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C2C2C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C4ACF4-814D-4564-AB71-92F7F8ABC04C}"/>
              </a:ext>
            </a:extLst>
          </p:cNvPr>
          <p:cNvSpPr txBox="1"/>
          <p:nvPr/>
        </p:nvSpPr>
        <p:spPr>
          <a:xfrm>
            <a:off x="0" y="1180592"/>
            <a:ext cx="12192000" cy="14465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4400" b="1" dirty="0">
                <a:solidFill>
                  <a:schemeClr val="bg1"/>
                </a:solidFill>
                <a:latin typeface="+mj-lt"/>
                <a:ea typeface="方正大黑_GBK" panose="03000509000000000000" pitchFamily="65" charset="-122"/>
              </a:rPr>
              <a:t>Understanding Device Integration Bugs in Smart Home System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0EC9C30-51AC-41AA-8053-062A25E1BC07}"/>
              </a:ext>
            </a:extLst>
          </p:cNvPr>
          <p:cNvSpPr txBox="1"/>
          <p:nvPr/>
        </p:nvSpPr>
        <p:spPr>
          <a:xfrm>
            <a:off x="0" y="111524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31st International Symposium on Software Testing and Analysis (ISSTA 2022)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823BAE4-A611-4D84-8E49-53DAB469D1E3}"/>
              </a:ext>
            </a:extLst>
          </p:cNvPr>
          <p:cNvGrpSpPr/>
          <p:nvPr/>
        </p:nvGrpSpPr>
        <p:grpSpPr>
          <a:xfrm>
            <a:off x="542976" y="4909755"/>
            <a:ext cx="3279561" cy="1706288"/>
            <a:chOff x="1262523" y="4850275"/>
            <a:chExt cx="3279561" cy="1706288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BD824472-1192-48ED-85EF-BB7449AF3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963" y="4850275"/>
              <a:ext cx="2856679" cy="1020243"/>
            </a:xfrm>
            <a:prstGeom prst="rect">
              <a:avLst/>
            </a:prstGeom>
          </p:spPr>
        </p:pic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A159E6F-3EF6-498A-B4B9-36C9ACBB235D}"/>
                </a:ext>
              </a:extLst>
            </p:cNvPr>
            <p:cNvSpPr txBox="1"/>
            <p:nvPr/>
          </p:nvSpPr>
          <p:spPr>
            <a:xfrm>
              <a:off x="1262523" y="5971788"/>
              <a:ext cx="32795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Institute of Software, </a:t>
              </a:r>
            </a:p>
            <a:p>
              <a:pPr algn="ctr"/>
              <a:r>
                <a:rPr lang="en-US" altLang="zh-CN" sz="1600" b="1" dirty="0"/>
                <a:t>Chinese Academy of Sciences</a:t>
              </a:r>
              <a:endParaRPr lang="zh-CN" altLang="en-US" sz="1600" b="1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BC20AD1-0F9D-4FB5-B919-3DE33B86AF45}"/>
              </a:ext>
            </a:extLst>
          </p:cNvPr>
          <p:cNvGrpSpPr/>
          <p:nvPr/>
        </p:nvGrpSpPr>
        <p:grpSpPr>
          <a:xfrm>
            <a:off x="4797900" y="4909755"/>
            <a:ext cx="2786205" cy="1776537"/>
            <a:chOff x="4984570" y="4591354"/>
            <a:chExt cx="2786205" cy="1776537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DCE23C62-AF7C-4975-A215-75C590A73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8326" y="4591354"/>
              <a:ext cx="1098691" cy="1090492"/>
            </a:xfrm>
            <a:prstGeom prst="rect">
              <a:avLst/>
            </a:prstGeom>
          </p:spPr>
        </p:pic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97635F7-B8AC-4400-9124-36CFD00E1C03}"/>
                </a:ext>
              </a:extLst>
            </p:cNvPr>
            <p:cNvSpPr txBox="1"/>
            <p:nvPr/>
          </p:nvSpPr>
          <p:spPr>
            <a:xfrm>
              <a:off x="4984570" y="5783116"/>
              <a:ext cx="27862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 b="1"/>
              </a:lvl1pPr>
            </a:lstStyle>
            <a:p>
              <a:r>
                <a:rPr lang="en-US" altLang="zh-CN" sz="1600" dirty="0"/>
                <a:t>University of Chinese Academy of Sciences</a:t>
              </a:r>
              <a:endParaRPr lang="zh-CN" altLang="en-US" sz="1600" dirty="0"/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C68323F6-0987-45D5-8DBF-2D5D5F90714D}"/>
              </a:ext>
            </a:extLst>
          </p:cNvPr>
          <p:cNvSpPr txBox="1"/>
          <p:nvPr/>
        </p:nvSpPr>
        <p:spPr>
          <a:xfrm>
            <a:off x="2395593" y="3651681"/>
            <a:ext cx="74008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</a:pPr>
            <a:r>
              <a:rPr lang="en-US" altLang="zh-CN" sz="2200" u="sng" kern="1200" dirty="0">
                <a:solidFill>
                  <a:srgbClr val="C00000"/>
                </a:solidFill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Tao Wang</a:t>
            </a:r>
            <a:r>
              <a:rPr lang="en-US" altLang="zh-CN" sz="2200" kern="1200" dirty="0"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, </a:t>
            </a:r>
            <a:r>
              <a:rPr lang="en-US" altLang="zh-CN" sz="2200" kern="1200" dirty="0" err="1"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Kangkang</a:t>
            </a:r>
            <a:r>
              <a:rPr lang="en-US" altLang="zh-CN" sz="2200" kern="1200" dirty="0"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 Zhang, Wei Chen, </a:t>
            </a:r>
            <a:r>
              <a:rPr lang="en-US" altLang="zh-CN" sz="2200" kern="1200" dirty="0" err="1"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Wensheng</a:t>
            </a:r>
            <a:r>
              <a:rPr lang="en-US" altLang="zh-CN" sz="2200" kern="1200" dirty="0"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 Dou, </a:t>
            </a:r>
          </a:p>
          <a:p>
            <a: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</a:pPr>
            <a:r>
              <a:rPr lang="en-US" altLang="zh-CN" sz="2200" kern="1200" dirty="0" err="1"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Jiaxin</a:t>
            </a:r>
            <a:r>
              <a:rPr lang="en-US" altLang="zh-CN" sz="2200" kern="1200" dirty="0"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 Zhu, Jun Wei, Tao Huang </a:t>
            </a:r>
            <a:endParaRPr lang="zh-CN" altLang="en-US" sz="2200" kern="1200" dirty="0">
              <a:latin typeface="+mj-lt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E9C8A78D-700E-8200-7211-D6B5F1CCA3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0283" y="4358768"/>
            <a:ext cx="2856679" cy="2387708"/>
          </a:xfrm>
          <a:prstGeom prst="rect">
            <a:avLst/>
          </a:prstGeom>
          <a:ln>
            <a:noFill/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953631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2CEB6-754C-B0F4-01F0-2C7078E02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Smart Home Systems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BBB6AD-2BE3-85D3-A159-96E979B36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9E07-A000-4F7E-BD54-159DD76D74C1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388D3B3-79EA-CF42-1240-6C4D3544F747}"/>
              </a:ext>
            </a:extLst>
          </p:cNvPr>
          <p:cNvGrpSpPr/>
          <p:nvPr/>
        </p:nvGrpSpPr>
        <p:grpSpPr>
          <a:xfrm>
            <a:off x="2626051" y="1383977"/>
            <a:ext cx="2807564" cy="498149"/>
            <a:chOff x="1559251" y="1649118"/>
            <a:chExt cx="2807564" cy="498149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F977463-ABC9-45FC-A14E-4F1202B53876}"/>
                </a:ext>
              </a:extLst>
            </p:cNvPr>
            <p:cNvSpPr txBox="1"/>
            <p:nvPr/>
          </p:nvSpPr>
          <p:spPr>
            <a:xfrm>
              <a:off x="2057400" y="1682750"/>
              <a:ext cx="230941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1">
                    <a:lumMod val="50000"/>
                  </a:schemeClr>
                </a:buClr>
                <a:buFont typeface="Wingdings" panose="05000000000000000000" pitchFamily="2" charset="2"/>
              </a:pPr>
              <a:r>
                <a:rPr lang="en-US" altLang="zh-CN" sz="2200" b="1" kern="1200" dirty="0">
                  <a:latin typeface="+mj-lt"/>
                  <a:ea typeface="微软雅黑" panose="020B0503020204020204" pitchFamily="34" charset="-122"/>
                  <a:cs typeface="Calibri" panose="020F0502020204030204" pitchFamily="34" charset="0"/>
                </a:rPr>
                <a:t>Home Assistant</a:t>
              </a:r>
              <a:endParaRPr lang="zh-CN" altLang="en-US" sz="2200" b="1" kern="1200" dirty="0">
                <a:latin typeface="+mj-lt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17260AAF-4775-2CA6-2EC4-D87C59D52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9251" y="1649118"/>
              <a:ext cx="498149" cy="498149"/>
            </a:xfrm>
            <a:prstGeom prst="rect">
              <a:avLst/>
            </a:prstGeom>
          </p:spPr>
        </p:pic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A022C88-5777-DF62-66D1-216446EEDC03}"/>
              </a:ext>
            </a:extLst>
          </p:cNvPr>
          <p:cNvGrpSpPr/>
          <p:nvPr/>
        </p:nvGrpSpPr>
        <p:grpSpPr>
          <a:xfrm>
            <a:off x="6096000" y="1263168"/>
            <a:ext cx="2228732" cy="706142"/>
            <a:chOff x="4291013" y="1545120"/>
            <a:chExt cx="2228732" cy="706142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D48B0B0-02C4-BA6B-0FD9-78439FC38547}"/>
                </a:ext>
              </a:extLst>
            </p:cNvPr>
            <p:cNvSpPr txBox="1"/>
            <p:nvPr/>
          </p:nvSpPr>
          <p:spPr>
            <a:xfrm>
              <a:off x="5001381" y="1682748"/>
              <a:ext cx="151836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1">
                    <a:lumMod val="50000"/>
                  </a:schemeClr>
                </a:buClr>
                <a:buFont typeface="Wingdings" panose="05000000000000000000" pitchFamily="2" charset="2"/>
              </a:pPr>
              <a:r>
                <a:rPr lang="en-US" altLang="zh-CN" sz="2200" b="1" kern="1200" dirty="0" err="1">
                  <a:latin typeface="+mj-lt"/>
                  <a:ea typeface="微软雅黑" panose="020B0503020204020204" pitchFamily="34" charset="-122"/>
                  <a:cs typeface="Calibri" panose="020F0502020204030204" pitchFamily="34" charset="0"/>
                </a:rPr>
                <a:t>OpenHAB</a:t>
              </a:r>
              <a:endParaRPr lang="zh-CN" altLang="en-US" sz="2200" b="1" kern="1200" dirty="0">
                <a:latin typeface="+mj-lt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CA5EA6AD-D4F4-1B5C-028B-95ECC11DE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91013" y="1545120"/>
              <a:ext cx="643652" cy="706142"/>
            </a:xfrm>
            <a:prstGeom prst="rect">
              <a:avLst/>
            </a:prstGeom>
          </p:spPr>
        </p:pic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49F86FBB-41F5-F3CF-DAAE-85D9EDED6BFB}"/>
              </a:ext>
            </a:extLst>
          </p:cNvPr>
          <p:cNvGrpSpPr/>
          <p:nvPr/>
        </p:nvGrpSpPr>
        <p:grpSpPr>
          <a:xfrm>
            <a:off x="9371728" y="1306838"/>
            <a:ext cx="2573573" cy="662472"/>
            <a:chOff x="8203328" y="1598799"/>
            <a:chExt cx="2573573" cy="662472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0CAE204-0704-1F42-C789-150EF05E7C3C}"/>
                </a:ext>
              </a:extLst>
            </p:cNvPr>
            <p:cNvSpPr txBox="1"/>
            <p:nvPr/>
          </p:nvSpPr>
          <p:spPr>
            <a:xfrm>
              <a:off x="8865800" y="1682747"/>
              <a:ext cx="191110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1">
                    <a:lumMod val="50000"/>
                  </a:schemeClr>
                </a:buClr>
                <a:buFont typeface="Wingdings" panose="05000000000000000000" pitchFamily="2" charset="2"/>
              </a:pPr>
              <a:r>
                <a:rPr lang="en-US" altLang="zh-CN" sz="2200" b="1" dirty="0">
                  <a:latin typeface="+mj-lt"/>
                  <a:ea typeface="微软雅黑" panose="020B0503020204020204" pitchFamily="34" charset="-122"/>
                  <a:cs typeface="Calibri" panose="020F0502020204030204" pitchFamily="34" charset="0"/>
                </a:rPr>
                <a:t>SmartThings</a:t>
              </a:r>
              <a:endParaRPr lang="zh-CN" altLang="en-US" sz="2200" b="1" kern="1200" dirty="0">
                <a:latin typeface="+mj-lt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6ACCDAAC-C304-98A8-7942-178B68E74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03328" y="1598799"/>
              <a:ext cx="662472" cy="662472"/>
            </a:xfrm>
            <a:prstGeom prst="rect">
              <a:avLst/>
            </a:prstGeom>
          </p:spPr>
        </p:pic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B799D862-79C6-6460-7217-3E5FE9C23E10}"/>
              </a:ext>
            </a:extLst>
          </p:cNvPr>
          <p:cNvSpPr txBox="1"/>
          <p:nvPr/>
        </p:nvSpPr>
        <p:spPr>
          <a:xfrm>
            <a:off x="165100" y="2375133"/>
            <a:ext cx="19127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</a:pPr>
            <a:r>
              <a:rPr lang="en-US" altLang="zh-CN" sz="2200" b="1" dirty="0"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O</a:t>
            </a:r>
            <a:r>
              <a:rPr lang="en-US" altLang="zh-CN" sz="2200" b="1" kern="1200" dirty="0"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pen source</a:t>
            </a:r>
            <a:endParaRPr lang="zh-CN" altLang="en-US" sz="2200" b="1" kern="1200" dirty="0">
              <a:latin typeface="+mj-lt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23" name="图形 22">
            <a:extLst>
              <a:ext uri="{FF2B5EF4-FFF2-40B4-BE49-F238E27FC236}">
                <a16:creationId xmlns:a16="http://schemas.microsoft.com/office/drawing/2014/main" id="{DA98C958-E2B7-6665-C4FA-298F0CD1D6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62350" y="2285776"/>
            <a:ext cx="609600" cy="609600"/>
          </a:xfrm>
          <a:prstGeom prst="rect">
            <a:avLst/>
          </a:prstGeom>
        </p:spPr>
      </p:pic>
      <p:pic>
        <p:nvPicPr>
          <p:cNvPr id="24" name="图形 23">
            <a:extLst>
              <a:ext uri="{FF2B5EF4-FFF2-40B4-BE49-F238E27FC236}">
                <a16:creationId xmlns:a16="http://schemas.microsoft.com/office/drawing/2014/main" id="{52CD9327-57B0-A4E7-E323-E75BA9CD5B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54850" y="2285776"/>
            <a:ext cx="609600" cy="609600"/>
          </a:xfrm>
          <a:prstGeom prst="rect">
            <a:avLst/>
          </a:prstGeom>
        </p:spPr>
      </p:pic>
      <p:pic>
        <p:nvPicPr>
          <p:cNvPr id="26" name="图形 25">
            <a:extLst>
              <a:ext uri="{FF2B5EF4-FFF2-40B4-BE49-F238E27FC236}">
                <a16:creationId xmlns:a16="http://schemas.microsoft.com/office/drawing/2014/main" id="{19992E11-7ED1-6143-24E1-DB822143B2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47350" y="2287470"/>
            <a:ext cx="518550" cy="518550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A090B846-40C4-75C1-C159-3D0C37667E70}"/>
              </a:ext>
            </a:extLst>
          </p:cNvPr>
          <p:cNvSpPr txBox="1"/>
          <p:nvPr/>
        </p:nvSpPr>
        <p:spPr>
          <a:xfrm>
            <a:off x="165098" y="3374865"/>
            <a:ext cx="22894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</a:pPr>
            <a:r>
              <a:rPr lang="en-US" altLang="zh-CN" sz="2200" b="1" dirty="0"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Allow integrate </a:t>
            </a:r>
          </a:p>
          <a:p>
            <a: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</a:pPr>
            <a:r>
              <a:rPr lang="en-US" altLang="zh-CN" sz="2200" b="1" kern="1200" dirty="0"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new device</a:t>
            </a:r>
            <a:endParaRPr lang="zh-CN" altLang="en-US" sz="2200" b="1" kern="1200" dirty="0">
              <a:latin typeface="+mj-lt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28" name="图形 27">
            <a:extLst>
              <a:ext uri="{FF2B5EF4-FFF2-40B4-BE49-F238E27FC236}">
                <a16:creationId xmlns:a16="http://schemas.microsoft.com/office/drawing/2014/main" id="{8F76E6F1-29E4-D4E2-C8F4-1D2B13CFC5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62350" y="3361173"/>
            <a:ext cx="609600" cy="609600"/>
          </a:xfrm>
          <a:prstGeom prst="rect">
            <a:avLst/>
          </a:prstGeom>
        </p:spPr>
      </p:pic>
      <p:pic>
        <p:nvPicPr>
          <p:cNvPr id="29" name="图形 28">
            <a:extLst>
              <a:ext uri="{FF2B5EF4-FFF2-40B4-BE49-F238E27FC236}">
                <a16:creationId xmlns:a16="http://schemas.microsoft.com/office/drawing/2014/main" id="{C51FBDB6-5E48-41D2-CD62-A4602DD1A4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54850" y="3361173"/>
            <a:ext cx="609600" cy="609600"/>
          </a:xfrm>
          <a:prstGeom prst="rect">
            <a:avLst/>
          </a:prstGeom>
        </p:spPr>
      </p:pic>
      <p:pic>
        <p:nvPicPr>
          <p:cNvPr id="31" name="图形 30">
            <a:extLst>
              <a:ext uri="{FF2B5EF4-FFF2-40B4-BE49-F238E27FC236}">
                <a16:creationId xmlns:a16="http://schemas.microsoft.com/office/drawing/2014/main" id="{824007DD-09DB-A633-D3BD-2699497412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01825" y="3361173"/>
            <a:ext cx="609600" cy="609600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0B70812C-5C4B-5673-9325-9A936BC1792E}"/>
              </a:ext>
            </a:extLst>
          </p:cNvPr>
          <p:cNvSpPr txBox="1"/>
          <p:nvPr/>
        </p:nvSpPr>
        <p:spPr>
          <a:xfrm>
            <a:off x="165098" y="4549573"/>
            <a:ext cx="24016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</a:pPr>
            <a:r>
              <a:rPr lang="en-US" altLang="zh-CN" sz="2200" b="1" dirty="0"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Quantity and </a:t>
            </a:r>
          </a:p>
          <a:p>
            <a: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</a:pPr>
            <a:r>
              <a:rPr lang="en-US" altLang="zh-CN" sz="2200" b="1" dirty="0"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quality of issues</a:t>
            </a:r>
            <a:endParaRPr lang="zh-CN" altLang="en-US" sz="2200" b="1" kern="1200" dirty="0">
              <a:latin typeface="+mj-lt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A7C81A9-2401-DC0A-4BA9-0FA3F0468DDB}"/>
              </a:ext>
            </a:extLst>
          </p:cNvPr>
          <p:cNvSpPr txBox="1"/>
          <p:nvPr/>
        </p:nvSpPr>
        <p:spPr>
          <a:xfrm>
            <a:off x="3465864" y="4673009"/>
            <a:ext cx="8130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</a:pPr>
            <a:r>
              <a:rPr lang="en-US" altLang="zh-CN" sz="2200" b="1" kern="1200" dirty="0">
                <a:solidFill>
                  <a:srgbClr val="C00000"/>
                </a:solidFill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High</a:t>
            </a:r>
            <a:endParaRPr lang="zh-CN" altLang="en-US" sz="2200" b="1" kern="1200" dirty="0">
              <a:solidFill>
                <a:srgbClr val="C00000"/>
              </a:solidFill>
              <a:latin typeface="+mj-lt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61675F9-6AF0-DA07-4374-C8DA4154CEBD}"/>
              </a:ext>
            </a:extLst>
          </p:cNvPr>
          <p:cNvSpPr txBox="1"/>
          <p:nvPr/>
        </p:nvSpPr>
        <p:spPr>
          <a:xfrm>
            <a:off x="6984387" y="4673008"/>
            <a:ext cx="7505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</a:pPr>
            <a:r>
              <a:rPr lang="en-US" altLang="zh-CN" sz="2200" b="1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Low</a:t>
            </a:r>
            <a:endParaRPr lang="zh-CN" altLang="en-US" sz="2200" b="1" kern="12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C043309-71B6-3E70-68A8-DA84D13447B3}"/>
              </a:ext>
            </a:extLst>
          </p:cNvPr>
          <p:cNvSpPr txBox="1"/>
          <p:nvPr/>
        </p:nvSpPr>
        <p:spPr>
          <a:xfrm>
            <a:off x="10209660" y="4673007"/>
            <a:ext cx="12522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</a:pPr>
            <a:r>
              <a:rPr lang="en-US" altLang="zh-CN" sz="2200" b="1" kern="1200" dirty="0">
                <a:solidFill>
                  <a:schemeClr val="accent1"/>
                </a:solidFill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Medium</a:t>
            </a:r>
            <a:endParaRPr lang="zh-CN" altLang="en-US" sz="2200" b="1" kern="1200" dirty="0">
              <a:solidFill>
                <a:schemeClr val="accent1"/>
              </a:solidFill>
              <a:latin typeface="+mj-lt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5304F3F-632A-AEA9-B0FD-B0541FF70B1A}"/>
              </a:ext>
            </a:extLst>
          </p:cNvPr>
          <p:cNvSpPr txBox="1"/>
          <p:nvPr/>
        </p:nvSpPr>
        <p:spPr>
          <a:xfrm>
            <a:off x="165099" y="5637044"/>
            <a:ext cx="27911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</a:pPr>
            <a:r>
              <a:rPr lang="en-US" altLang="zh-CN" sz="2200" b="1" dirty="0"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Community activity</a:t>
            </a:r>
            <a:endParaRPr lang="zh-CN" altLang="en-US" sz="2200" b="1" kern="1200" dirty="0">
              <a:latin typeface="+mj-lt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184EE5B-8827-0958-25AA-2E100EA12F95}"/>
              </a:ext>
            </a:extLst>
          </p:cNvPr>
          <p:cNvSpPr txBox="1"/>
          <p:nvPr/>
        </p:nvSpPr>
        <p:spPr>
          <a:xfrm>
            <a:off x="3460628" y="5637044"/>
            <a:ext cx="8130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</a:pPr>
            <a:r>
              <a:rPr lang="en-US" altLang="zh-CN" sz="2200" b="1" kern="1200" dirty="0">
                <a:solidFill>
                  <a:srgbClr val="C00000"/>
                </a:solidFill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High</a:t>
            </a:r>
            <a:endParaRPr lang="zh-CN" altLang="en-US" sz="2200" b="1" kern="1200" dirty="0">
              <a:solidFill>
                <a:srgbClr val="C00000"/>
              </a:solidFill>
              <a:latin typeface="+mj-lt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5F7994E-CBDC-C523-0AB1-6D678F791297}"/>
              </a:ext>
            </a:extLst>
          </p:cNvPr>
          <p:cNvSpPr txBox="1"/>
          <p:nvPr/>
        </p:nvSpPr>
        <p:spPr>
          <a:xfrm>
            <a:off x="10429271" y="5637043"/>
            <a:ext cx="8130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</a:pPr>
            <a:r>
              <a:rPr lang="en-US" altLang="zh-CN" sz="2200" b="1" kern="1200" dirty="0">
                <a:solidFill>
                  <a:srgbClr val="C00000"/>
                </a:solidFill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High</a:t>
            </a:r>
            <a:endParaRPr lang="zh-CN" altLang="en-US" sz="2200" b="1" kern="1200" dirty="0">
              <a:solidFill>
                <a:srgbClr val="C00000"/>
              </a:solidFill>
              <a:latin typeface="+mj-lt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6052A31-CDEE-9CBD-6E29-D5039BA5D8FA}"/>
              </a:ext>
            </a:extLst>
          </p:cNvPr>
          <p:cNvSpPr txBox="1"/>
          <p:nvPr/>
        </p:nvSpPr>
        <p:spPr>
          <a:xfrm>
            <a:off x="6739652" y="5637043"/>
            <a:ext cx="12522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</a:pPr>
            <a:r>
              <a:rPr lang="en-US" altLang="zh-CN" sz="2200" b="1" kern="1200" dirty="0">
                <a:solidFill>
                  <a:schemeClr val="accent1"/>
                </a:solidFill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Medium</a:t>
            </a:r>
            <a:endParaRPr lang="zh-CN" altLang="en-US" sz="2200" b="1" kern="1200" dirty="0">
              <a:solidFill>
                <a:schemeClr val="accent1"/>
              </a:solidFill>
              <a:latin typeface="+mj-lt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7B97BAAB-A07B-8B9E-CFB1-11DE658FCBF5}"/>
              </a:ext>
            </a:extLst>
          </p:cNvPr>
          <p:cNvSpPr/>
          <p:nvPr/>
        </p:nvSpPr>
        <p:spPr>
          <a:xfrm>
            <a:off x="111510" y="3211551"/>
            <a:ext cx="11856640" cy="101999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FA48719-8985-87E7-DDE6-C1518F30ED62}"/>
              </a:ext>
            </a:extLst>
          </p:cNvPr>
          <p:cNvSpPr/>
          <p:nvPr/>
        </p:nvSpPr>
        <p:spPr>
          <a:xfrm>
            <a:off x="3068458" y="2066693"/>
            <a:ext cx="1637357" cy="4237463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70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279C4-C4AB-15E0-001D-F22F23ED1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Target System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E36DB9-8129-4C57-F342-A24B2C191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Home Assistant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1st</a:t>
            </a:r>
            <a:r>
              <a:rPr lang="en-US" altLang="zh-CN" dirty="0"/>
              <a:t> in the number of stars of home automation system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2nd</a:t>
            </a:r>
            <a:r>
              <a:rPr lang="en-US" altLang="zh-CN" dirty="0"/>
              <a:t> in the number of contributors to python packages [1]</a:t>
            </a:r>
          </a:p>
          <a:p>
            <a:pPr lvl="1"/>
            <a:r>
              <a:rPr lang="en-US" altLang="zh-CN" dirty="0"/>
              <a:t> Well-organized issues and PRs</a:t>
            </a:r>
          </a:p>
          <a:p>
            <a:pPr lvl="1"/>
            <a:r>
              <a:rPr lang="en-US" altLang="zh-CN" dirty="0"/>
              <a:t> Separate and maintain the device SDKs from the device integrations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4956EE-5B06-0694-EF99-570DD1971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9E07-A000-4F7E-BD54-159DD76D74C1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641B97BF-3491-88D1-B415-4C268E6C5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360" y="6188479"/>
            <a:ext cx="7929178" cy="335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marL="252000" indent="-347663" eaLnBrk="1" hangingPunct="1">
              <a:lnSpc>
                <a:spcPct val="125000"/>
              </a:lnSpc>
            </a:pPr>
            <a:r>
              <a:rPr lang="en-US" altLang="zh-CN" sz="1400" b="0" dirty="0">
                <a:solidFill>
                  <a:srgbClr val="000000"/>
                </a:solidFill>
                <a:latin typeface="+mj-lt"/>
                <a:ea typeface="宋体" charset="-122"/>
                <a:cs typeface="Times New Roman" pitchFamily="18" charset="0"/>
              </a:rPr>
              <a:t>[1] GitHub annual report , https://octoverse.github.com/,  2020.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7272700-71B2-5E03-E643-A91F894CBA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358" y="4463406"/>
            <a:ext cx="1904441" cy="190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516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4CBA81-76AD-53E2-2614-783884436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Methodology: Bug Analysis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87B45B-651B-584C-EE1D-12AB7076E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9E07-A000-4F7E-BD54-159DD76D74C1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AA1AD4C-D345-3E97-C4E9-C7C3168688BD}"/>
              </a:ext>
            </a:extLst>
          </p:cNvPr>
          <p:cNvSpPr/>
          <p:nvPr/>
        </p:nvSpPr>
        <p:spPr>
          <a:xfrm>
            <a:off x="577730" y="2351346"/>
            <a:ext cx="3661044" cy="336815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2E0BBB0-7B01-4FD4-B6BB-D931838E89BB}"/>
              </a:ext>
            </a:extLst>
          </p:cNvPr>
          <p:cNvSpPr txBox="1"/>
          <p:nvPr/>
        </p:nvSpPr>
        <p:spPr>
          <a:xfrm>
            <a:off x="1094985" y="1459606"/>
            <a:ext cx="2359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</a:pPr>
            <a:r>
              <a:rPr lang="en-US" altLang="zh-CN" sz="2400" kern="1200" dirty="0"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Issue Collection</a:t>
            </a:r>
            <a:endParaRPr lang="zh-CN" altLang="en-US" sz="2400" kern="1200" dirty="0">
              <a:latin typeface="+mj-lt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3923824-702F-A287-8B49-2BDC2461AC61}"/>
              </a:ext>
            </a:extLst>
          </p:cNvPr>
          <p:cNvSpPr/>
          <p:nvPr/>
        </p:nvSpPr>
        <p:spPr>
          <a:xfrm>
            <a:off x="742188" y="2975094"/>
            <a:ext cx="3065541" cy="719893"/>
          </a:xfrm>
          <a:prstGeom prst="round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5k+ integration-related</a:t>
            </a:r>
          </a:p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issues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7D7BCED-3BAA-D305-4319-739DA0149233}"/>
              </a:ext>
            </a:extLst>
          </p:cNvPr>
          <p:cNvCxnSpPr>
            <a:cxnSpLocks/>
          </p:cNvCxnSpPr>
          <p:nvPr/>
        </p:nvCxnSpPr>
        <p:spPr>
          <a:xfrm>
            <a:off x="1715795" y="2224138"/>
            <a:ext cx="0" cy="695284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2CE04F1E-D6A9-B68F-2FDD-D02E99DC1008}"/>
              </a:ext>
            </a:extLst>
          </p:cNvPr>
          <p:cNvSpPr txBox="1"/>
          <p:nvPr/>
        </p:nvSpPr>
        <p:spPr>
          <a:xfrm>
            <a:off x="1757297" y="2475887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</a:pPr>
            <a:r>
              <a:rPr lang="en-US" altLang="zh-CN" b="1" kern="1200" dirty="0"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integration-related</a:t>
            </a:r>
            <a:endParaRPr lang="zh-CN" altLang="en-US" b="1" kern="1200" dirty="0">
              <a:latin typeface="+mj-lt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D57BF542-A001-6C08-4014-0C9D37A6A66B}"/>
              </a:ext>
            </a:extLst>
          </p:cNvPr>
          <p:cNvSpPr/>
          <p:nvPr/>
        </p:nvSpPr>
        <p:spPr>
          <a:xfrm>
            <a:off x="742186" y="4765820"/>
            <a:ext cx="3065541" cy="719893"/>
          </a:xfrm>
          <a:prstGeom prst="round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2767 closed issues</a:t>
            </a:r>
            <a:endParaRPr lang="zh-CN" altLang="en-US" sz="20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2876B86-D43B-F5FE-000E-6E811E20C369}"/>
              </a:ext>
            </a:extLst>
          </p:cNvPr>
          <p:cNvCxnSpPr>
            <a:cxnSpLocks/>
          </p:cNvCxnSpPr>
          <p:nvPr/>
        </p:nvCxnSpPr>
        <p:spPr>
          <a:xfrm>
            <a:off x="1723467" y="3924739"/>
            <a:ext cx="0" cy="66126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7B89D927-3D85-C637-9491-5F686A7CB344}"/>
              </a:ext>
            </a:extLst>
          </p:cNvPr>
          <p:cNvSpPr txBox="1"/>
          <p:nvPr/>
        </p:nvSpPr>
        <p:spPr>
          <a:xfrm>
            <a:off x="1762775" y="3900529"/>
            <a:ext cx="2475999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</a:pPr>
            <a:r>
              <a:rPr lang="en-US" altLang="zh-CN" b="1" kern="1200" dirty="0"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Time</a:t>
            </a:r>
            <a:r>
              <a:rPr lang="en-US" altLang="zh-CN" b="1" dirty="0"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:</a:t>
            </a:r>
            <a:r>
              <a:rPr lang="zh-CN" altLang="en-US" b="1" dirty="0"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en-US" altLang="zh-CN" b="1" dirty="0"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2020.5-2020.12</a:t>
            </a:r>
          </a:p>
          <a:p>
            <a: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</a:pPr>
            <a:r>
              <a:rPr lang="en-US" altLang="zh-CN" b="1" kern="1200" dirty="0"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Tag:</a:t>
            </a:r>
            <a:endParaRPr lang="zh-CN" altLang="en-US" b="1" kern="1200" dirty="0">
              <a:latin typeface="+mj-lt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883A1070-9D37-A19B-087B-2661D5265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830" y="4262166"/>
            <a:ext cx="853795" cy="334881"/>
          </a:xfrm>
          <a:prstGeom prst="rect">
            <a:avLst/>
          </a:prstGeom>
        </p:spPr>
      </p:pic>
      <p:sp>
        <p:nvSpPr>
          <p:cNvPr id="34" name="矩形 33">
            <a:extLst>
              <a:ext uri="{FF2B5EF4-FFF2-40B4-BE49-F238E27FC236}">
                <a16:creationId xmlns:a16="http://schemas.microsoft.com/office/drawing/2014/main" id="{3CE2E3D5-E57E-B4C4-FF5B-0F808843086F}"/>
              </a:ext>
            </a:extLst>
          </p:cNvPr>
          <p:cNvSpPr/>
          <p:nvPr/>
        </p:nvSpPr>
        <p:spPr>
          <a:xfrm>
            <a:off x="4723229" y="2351346"/>
            <a:ext cx="2745542" cy="336815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6FC312B-F131-5792-F705-4CF140A76EAD}"/>
              </a:ext>
            </a:extLst>
          </p:cNvPr>
          <p:cNvSpPr txBox="1"/>
          <p:nvPr/>
        </p:nvSpPr>
        <p:spPr>
          <a:xfrm>
            <a:off x="4504859" y="1456606"/>
            <a:ext cx="3182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</a:pPr>
            <a:r>
              <a:rPr lang="en-US" altLang="zh-CN" sz="2400" kern="1200" dirty="0"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Bug Report Collection</a:t>
            </a:r>
            <a:endParaRPr lang="zh-CN" altLang="en-US" sz="2400" kern="1200" dirty="0">
              <a:latin typeface="+mj-lt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653F6089-CCDE-4D1E-A873-CD606BCD16DD}"/>
              </a:ext>
            </a:extLst>
          </p:cNvPr>
          <p:cNvSpPr/>
          <p:nvPr/>
        </p:nvSpPr>
        <p:spPr>
          <a:xfrm>
            <a:off x="4990188" y="2718111"/>
            <a:ext cx="2222411" cy="719893"/>
          </a:xfrm>
          <a:prstGeom prst="round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2767 closed issues</a:t>
            </a:r>
            <a:endParaRPr lang="zh-CN" altLang="en-US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65CD9C5-BA62-25BE-D89F-B77E321BFC33}"/>
              </a:ext>
            </a:extLst>
          </p:cNvPr>
          <p:cNvCxnSpPr>
            <a:stCxn id="27" idx="3"/>
            <a:endCxn id="36" idx="1"/>
          </p:cNvCxnSpPr>
          <p:nvPr/>
        </p:nvCxnSpPr>
        <p:spPr>
          <a:xfrm flipV="1">
            <a:off x="3807727" y="3078058"/>
            <a:ext cx="1182461" cy="2047709"/>
          </a:xfrm>
          <a:prstGeom prst="bentConnector3">
            <a:avLst>
              <a:gd name="adj1" fmla="val 50000"/>
            </a:avLst>
          </a:prstGeom>
          <a:ln w="28575">
            <a:solidFill>
              <a:srgbClr val="2C2C2C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2DCD5F95-5F61-72CD-76A7-8BDD6EC540DC}"/>
              </a:ext>
            </a:extLst>
          </p:cNvPr>
          <p:cNvSpPr/>
          <p:nvPr/>
        </p:nvSpPr>
        <p:spPr>
          <a:xfrm>
            <a:off x="4990188" y="4765820"/>
            <a:ext cx="2222411" cy="719893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A pool of 831 bug reports 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EE3131FC-2780-AB49-C515-2642B627CA12}"/>
              </a:ext>
            </a:extLst>
          </p:cNvPr>
          <p:cNvCxnSpPr>
            <a:cxnSpLocks/>
          </p:cNvCxnSpPr>
          <p:nvPr/>
        </p:nvCxnSpPr>
        <p:spPr>
          <a:xfrm>
            <a:off x="5463367" y="3662650"/>
            <a:ext cx="0" cy="90357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08F7F0CF-F410-3D1C-6E4E-B6AB6AC652E1}"/>
              </a:ext>
            </a:extLst>
          </p:cNvPr>
          <p:cNvSpPr txBox="1"/>
          <p:nvPr/>
        </p:nvSpPr>
        <p:spPr>
          <a:xfrm>
            <a:off x="5523558" y="3804769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</a:pPr>
            <a:r>
              <a:rPr lang="en-US" altLang="zh-CN" b="1" kern="1200" dirty="0"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Search for </a:t>
            </a:r>
          </a:p>
          <a:p>
            <a: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</a:pPr>
            <a:r>
              <a:rPr lang="en-US" altLang="zh-CN" b="1" kern="1200" dirty="0"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merged PRs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F42B71E-9718-7C95-E7FC-D09994DDD567}"/>
              </a:ext>
            </a:extLst>
          </p:cNvPr>
          <p:cNvSpPr/>
          <p:nvPr/>
        </p:nvSpPr>
        <p:spPr>
          <a:xfrm>
            <a:off x="8338833" y="2351346"/>
            <a:ext cx="3257066" cy="336815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64D00458-F8A6-8A9B-24D0-DE7ECA8ADDB8}"/>
              </a:ext>
            </a:extLst>
          </p:cNvPr>
          <p:cNvSpPr txBox="1"/>
          <p:nvPr/>
        </p:nvSpPr>
        <p:spPr>
          <a:xfrm>
            <a:off x="8878383" y="1460227"/>
            <a:ext cx="1948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</a:pPr>
            <a:r>
              <a:rPr lang="en-US" altLang="zh-CN" sz="2400" kern="1200" dirty="0"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Bug Analysis</a:t>
            </a:r>
            <a:endParaRPr lang="zh-CN" altLang="en-US" sz="2400" kern="1200" dirty="0">
              <a:latin typeface="+mj-lt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199F079C-7863-7ACF-1D71-A1E881CD18E4}"/>
              </a:ext>
            </a:extLst>
          </p:cNvPr>
          <p:cNvSpPr/>
          <p:nvPr/>
        </p:nvSpPr>
        <p:spPr>
          <a:xfrm>
            <a:off x="8662517" y="5008732"/>
            <a:ext cx="2222411" cy="430933"/>
          </a:xfrm>
          <a:prstGeom prst="roundRect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330 </a:t>
            </a:r>
            <a:r>
              <a:rPr lang="en-US" altLang="zh-CN" b="1" dirty="0" err="1">
                <a:solidFill>
                  <a:schemeClr val="bg1"/>
                </a:solidFill>
              </a:rPr>
              <a:t>iBugs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7A2DDAC5-1E19-D7D4-A99D-019EFEA0BC55}"/>
              </a:ext>
            </a:extLst>
          </p:cNvPr>
          <p:cNvSpPr/>
          <p:nvPr/>
        </p:nvSpPr>
        <p:spPr>
          <a:xfrm>
            <a:off x="8595734" y="2503492"/>
            <a:ext cx="2289193" cy="719893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Sampled batch of bug reports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97711B14-8168-8210-A1E8-4E990A9EFAC8}"/>
              </a:ext>
            </a:extLst>
          </p:cNvPr>
          <p:cNvGrpSpPr/>
          <p:nvPr/>
        </p:nvGrpSpPr>
        <p:grpSpPr>
          <a:xfrm>
            <a:off x="8662517" y="3846898"/>
            <a:ext cx="1583037" cy="709102"/>
            <a:chOff x="8891117" y="3372198"/>
            <a:chExt cx="1583037" cy="709102"/>
          </a:xfrm>
        </p:grpSpPr>
        <p:sp>
          <p:nvSpPr>
            <p:cNvPr id="57" name="流程图: 决策 56">
              <a:extLst>
                <a:ext uri="{FF2B5EF4-FFF2-40B4-BE49-F238E27FC236}">
                  <a16:creationId xmlns:a16="http://schemas.microsoft.com/office/drawing/2014/main" id="{3F8CBBCA-72E8-9A47-1F4A-71C12472A50D}"/>
                </a:ext>
              </a:extLst>
            </p:cNvPr>
            <p:cNvSpPr/>
            <p:nvPr/>
          </p:nvSpPr>
          <p:spPr>
            <a:xfrm>
              <a:off x="8891117" y="3372198"/>
              <a:ext cx="1583037" cy="709102"/>
            </a:xfrm>
            <a:prstGeom prst="flowChartDecision">
              <a:avLst/>
            </a:prstGeom>
            <a:solidFill>
              <a:srgbClr val="EDEDED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7BFFC2CA-92E0-A5F3-DBC7-9EEB4EEFBB34}"/>
                </a:ext>
              </a:extLst>
            </p:cNvPr>
            <p:cNvSpPr txBox="1"/>
            <p:nvPr/>
          </p:nvSpPr>
          <p:spPr>
            <a:xfrm>
              <a:off x="9055408" y="3532376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1">
                    <a:lumMod val="50000"/>
                  </a:schemeClr>
                </a:buClr>
                <a:buFont typeface="Wingdings" panose="05000000000000000000" pitchFamily="2" charset="2"/>
              </a:pPr>
              <a:r>
                <a:rPr lang="en-US" altLang="zh-CN" kern="1200" dirty="0">
                  <a:latin typeface="+mj-lt"/>
                  <a:ea typeface="微软雅黑" panose="020B0503020204020204" pitchFamily="34" charset="-122"/>
                  <a:cs typeface="Calibri" panose="020F0502020204030204" pitchFamily="34" charset="0"/>
                </a:rPr>
                <a:t>Saturation?</a:t>
              </a:r>
              <a:endParaRPr lang="zh-CN" altLang="en-US" kern="1200" dirty="0">
                <a:latin typeface="+mj-lt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</p:grp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0B799417-B793-E5BC-B564-7DB764FFCCED}"/>
              </a:ext>
            </a:extLst>
          </p:cNvPr>
          <p:cNvCxnSpPr>
            <a:cxnSpLocks/>
          </p:cNvCxnSpPr>
          <p:nvPr/>
        </p:nvCxnSpPr>
        <p:spPr>
          <a:xfrm>
            <a:off x="9454035" y="3289547"/>
            <a:ext cx="0" cy="50206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68977860-CCDD-9782-0711-4F261A09E1D0}"/>
              </a:ext>
            </a:extLst>
          </p:cNvPr>
          <p:cNvCxnSpPr>
            <a:cxnSpLocks/>
          </p:cNvCxnSpPr>
          <p:nvPr/>
        </p:nvCxnSpPr>
        <p:spPr>
          <a:xfrm>
            <a:off x="9454035" y="4594144"/>
            <a:ext cx="0" cy="329362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89AB3AB3-B24E-1D42-6A65-CF5A46171CDF}"/>
              </a:ext>
            </a:extLst>
          </p:cNvPr>
          <p:cNvSpPr txBox="1"/>
          <p:nvPr/>
        </p:nvSpPr>
        <p:spPr>
          <a:xfrm>
            <a:off x="9561551" y="4594144"/>
            <a:ext cx="58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</a:pPr>
            <a:r>
              <a:rPr lang="en-US" altLang="zh-CN" b="1" kern="1200" dirty="0"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278F1C01-010F-F918-50B9-41AE3A029856}"/>
              </a:ext>
            </a:extLst>
          </p:cNvPr>
          <p:cNvSpPr txBox="1"/>
          <p:nvPr/>
        </p:nvSpPr>
        <p:spPr>
          <a:xfrm>
            <a:off x="9561551" y="3262123"/>
            <a:ext cx="1874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</a:pPr>
            <a:r>
              <a:rPr lang="en-US" altLang="zh-CN" sz="1600" b="1" kern="1200" dirty="0"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RCA and labeling</a:t>
            </a:r>
          </a:p>
          <a:p>
            <a: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</a:pPr>
            <a:r>
              <a:rPr lang="en-US" altLang="zh-CN" sz="1600" b="1" dirty="0"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Conflict solving</a:t>
            </a:r>
            <a:endParaRPr lang="en-US" altLang="zh-CN" sz="1600" b="1" kern="1200" dirty="0">
              <a:latin typeface="+mj-lt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cxnSp>
        <p:nvCxnSpPr>
          <p:cNvPr id="68" name="直接箭头连接符 43">
            <a:extLst>
              <a:ext uri="{FF2B5EF4-FFF2-40B4-BE49-F238E27FC236}">
                <a16:creationId xmlns:a16="http://schemas.microsoft.com/office/drawing/2014/main" id="{500C13CB-0B6F-F04A-F3B4-3E8178A79972}"/>
              </a:ext>
            </a:extLst>
          </p:cNvPr>
          <p:cNvCxnSpPr>
            <a:cxnSpLocks/>
            <a:stCxn id="45" idx="3"/>
            <a:endCxn id="55" idx="1"/>
          </p:cNvCxnSpPr>
          <p:nvPr/>
        </p:nvCxnSpPr>
        <p:spPr>
          <a:xfrm flipV="1">
            <a:off x="7212599" y="2863439"/>
            <a:ext cx="1383135" cy="2262328"/>
          </a:xfrm>
          <a:prstGeom prst="bentConnector3">
            <a:avLst>
              <a:gd name="adj1" fmla="val 50000"/>
            </a:avLst>
          </a:prstGeom>
          <a:ln w="28575">
            <a:solidFill>
              <a:srgbClr val="2C2C2C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任意多边形: 形状 78">
            <a:extLst>
              <a:ext uri="{FF2B5EF4-FFF2-40B4-BE49-F238E27FC236}">
                <a16:creationId xmlns:a16="http://schemas.microsoft.com/office/drawing/2014/main" id="{DCA7DDA9-DA18-CD7A-E1E9-DCAC5F9B636C}"/>
              </a:ext>
            </a:extLst>
          </p:cNvPr>
          <p:cNvSpPr/>
          <p:nvPr/>
        </p:nvSpPr>
        <p:spPr>
          <a:xfrm rot="570590">
            <a:off x="8496514" y="3279732"/>
            <a:ext cx="252393" cy="736783"/>
          </a:xfrm>
          <a:custGeom>
            <a:avLst/>
            <a:gdLst>
              <a:gd name="connsiteX0" fmla="*/ 252393 w 252393"/>
              <a:gd name="connsiteY0" fmla="*/ 736783 h 736783"/>
              <a:gd name="connsiteX1" fmla="*/ 2413 w 252393"/>
              <a:gd name="connsiteY1" fmla="*/ 434175 h 736783"/>
              <a:gd name="connsiteX2" fmla="*/ 147138 w 252393"/>
              <a:gd name="connsiteY2" fmla="*/ 0 h 73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393" h="736783">
                <a:moveTo>
                  <a:pt x="252393" y="736783"/>
                </a:moveTo>
                <a:cubicBezTo>
                  <a:pt x="136174" y="646877"/>
                  <a:pt x="19955" y="556972"/>
                  <a:pt x="2413" y="434175"/>
                </a:cubicBezTo>
                <a:cubicBezTo>
                  <a:pt x="-15130" y="311378"/>
                  <a:pt x="66004" y="155689"/>
                  <a:pt x="147138" y="0"/>
                </a:cubicBezTo>
              </a:path>
            </a:pathLst>
          </a:custGeom>
          <a:ln w="1905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B1694F30-5558-8EAC-7798-24DC210EECA9}"/>
              </a:ext>
            </a:extLst>
          </p:cNvPr>
          <p:cNvSpPr txBox="1"/>
          <p:nvPr/>
        </p:nvSpPr>
        <p:spPr>
          <a:xfrm>
            <a:off x="8557755" y="347756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</a:pPr>
            <a:r>
              <a:rPr lang="en-US" altLang="zh-CN" b="1" dirty="0"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No</a:t>
            </a:r>
            <a:endParaRPr lang="en-US" altLang="zh-CN" b="1" kern="1200" dirty="0">
              <a:latin typeface="+mj-lt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F1644EC-C70A-9E6C-4CCA-5124907895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165" y="1972170"/>
            <a:ext cx="557809" cy="59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43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36" grpId="0" animBg="1"/>
      <p:bldP spid="45" grpId="0" animBg="1"/>
      <p:bldP spid="48" grpId="0"/>
      <p:bldP spid="49" grpId="0" animBg="1"/>
      <p:bldP spid="50" grpId="0"/>
      <p:bldP spid="52" grpId="0" animBg="1"/>
      <p:bldP spid="55" grpId="0" animBg="1"/>
      <p:bldP spid="65" grpId="0"/>
      <p:bldP spid="67" grpId="0"/>
      <p:bldP spid="79" grpId="0" animBg="1"/>
      <p:bldP spid="8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75">
            <a:extLst>
              <a:ext uri="{FF2B5EF4-FFF2-40B4-BE49-F238E27FC236}">
                <a16:creationId xmlns:a16="http://schemas.microsoft.com/office/drawing/2014/main" id="{92756A08-9A0A-4308-5941-3554FF3FEEEA}"/>
              </a:ext>
            </a:extLst>
          </p:cNvPr>
          <p:cNvSpPr>
            <a:spLocks/>
          </p:cNvSpPr>
          <p:nvPr/>
        </p:nvSpPr>
        <p:spPr bwMode="auto">
          <a:xfrm rot="693668">
            <a:off x="2612872" y="3864516"/>
            <a:ext cx="1192213" cy="2282825"/>
          </a:xfrm>
          <a:custGeom>
            <a:avLst/>
            <a:gdLst>
              <a:gd name="T0" fmla="*/ 6257 w 6257"/>
              <a:gd name="T1" fmla="*/ 11080 h 11985"/>
              <a:gd name="T2" fmla="*/ 4276 w 6257"/>
              <a:gd name="T3" fmla="*/ 11985 h 11985"/>
              <a:gd name="T4" fmla="*/ 0 w 6257"/>
              <a:gd name="T5" fmla="*/ 0 h 11985"/>
              <a:gd name="T6" fmla="*/ 6257 w 6257"/>
              <a:gd name="T7" fmla="*/ 11080 h 11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57" h="11985">
                <a:moveTo>
                  <a:pt x="6257" y="11080"/>
                </a:moveTo>
                <a:cubicBezTo>
                  <a:pt x="5624" y="11438"/>
                  <a:pt x="4961" y="11740"/>
                  <a:pt x="4276" y="11985"/>
                </a:cubicBezTo>
                <a:lnTo>
                  <a:pt x="0" y="0"/>
                </a:lnTo>
                <a:lnTo>
                  <a:pt x="6257" y="11080"/>
                </a:lnTo>
                <a:close/>
              </a:path>
            </a:pathLst>
          </a:custGeom>
          <a:solidFill>
            <a:srgbClr val="FFF2C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37" name="Freeform 71">
            <a:extLst>
              <a:ext uri="{FF2B5EF4-FFF2-40B4-BE49-F238E27FC236}">
                <a16:creationId xmlns:a16="http://schemas.microsoft.com/office/drawing/2014/main" id="{8FDCC97D-2A10-A620-A720-89A42FE278A8}"/>
              </a:ext>
            </a:extLst>
          </p:cNvPr>
          <p:cNvSpPr>
            <a:spLocks/>
          </p:cNvSpPr>
          <p:nvPr/>
        </p:nvSpPr>
        <p:spPr bwMode="auto">
          <a:xfrm rot="693668">
            <a:off x="3077596" y="1556734"/>
            <a:ext cx="1892300" cy="2425700"/>
          </a:xfrm>
          <a:custGeom>
            <a:avLst/>
            <a:gdLst>
              <a:gd name="T0" fmla="*/ 0 w 9927"/>
              <a:gd name="T1" fmla="*/ 0 h 12724"/>
              <a:gd name="T2" fmla="*/ 9927 w 9927"/>
              <a:gd name="T3" fmla="*/ 4764 h 12724"/>
              <a:gd name="T4" fmla="*/ 0 w 9927"/>
              <a:gd name="T5" fmla="*/ 12724 h 12724"/>
              <a:gd name="T6" fmla="*/ 0 w 9927"/>
              <a:gd name="T7" fmla="*/ 0 h 12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927" h="12724">
                <a:moveTo>
                  <a:pt x="0" y="0"/>
                </a:moveTo>
                <a:cubicBezTo>
                  <a:pt x="3860" y="0"/>
                  <a:pt x="7512" y="1752"/>
                  <a:pt x="9927" y="4764"/>
                </a:cubicBezTo>
                <a:lnTo>
                  <a:pt x="0" y="12724"/>
                </a:lnTo>
                <a:lnTo>
                  <a:pt x="0" y="0"/>
                </a:lnTo>
                <a:close/>
              </a:path>
            </a:pathLst>
          </a:custGeom>
          <a:solidFill>
            <a:srgbClr val="5470C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33F62D56-9632-5C7F-0BD0-7ED7B55C7364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3195441" y="5106465"/>
            <a:ext cx="6142839" cy="1062718"/>
          </a:xfrm>
          <a:prstGeom prst="line">
            <a:avLst/>
          </a:prstGeom>
          <a:ln w="38100">
            <a:solidFill>
              <a:srgbClr val="2C2C2C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C4934FDC-D150-D3D9-13C7-B1EFA62F2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RQ1: Root Cause </a:t>
            </a:r>
            <a:endParaRPr lang="zh-CN" altLang="en-US" dirty="0"/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09D00D34-6351-377B-39E4-444F9FBDC248}"/>
              </a:ext>
            </a:extLst>
          </p:cNvPr>
          <p:cNvCxnSpPr>
            <a:cxnSpLocks/>
            <a:stCxn id="37" idx="0"/>
          </p:cNvCxnSpPr>
          <p:nvPr/>
        </p:nvCxnSpPr>
        <p:spPr>
          <a:xfrm>
            <a:off x="3339863" y="1391720"/>
            <a:ext cx="5926057" cy="1161487"/>
          </a:xfrm>
          <a:prstGeom prst="line">
            <a:avLst/>
          </a:prstGeom>
          <a:ln w="38100">
            <a:solidFill>
              <a:srgbClr val="2C2C2C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6050BB-A61D-1D56-AF70-8FA78463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9E07-A000-4F7E-BD54-159DD76D74C1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38" name="Freeform 72">
            <a:extLst>
              <a:ext uri="{FF2B5EF4-FFF2-40B4-BE49-F238E27FC236}">
                <a16:creationId xmlns:a16="http://schemas.microsoft.com/office/drawing/2014/main" id="{872EE2F4-4741-641F-0828-03A4C502E797}"/>
              </a:ext>
            </a:extLst>
          </p:cNvPr>
          <p:cNvSpPr>
            <a:spLocks/>
          </p:cNvSpPr>
          <p:nvPr/>
        </p:nvSpPr>
        <p:spPr bwMode="auto">
          <a:xfrm rot="693668">
            <a:off x="2981514" y="2505841"/>
            <a:ext cx="2393950" cy="1517650"/>
          </a:xfrm>
          <a:custGeom>
            <a:avLst/>
            <a:gdLst>
              <a:gd name="T0" fmla="*/ 9927 w 12558"/>
              <a:gd name="T1" fmla="*/ 0 h 7960"/>
              <a:gd name="T2" fmla="*/ 12558 w 12558"/>
              <a:gd name="T3" fmla="*/ 5910 h 7960"/>
              <a:gd name="T4" fmla="*/ 0 w 12558"/>
              <a:gd name="T5" fmla="*/ 7960 h 7960"/>
              <a:gd name="T6" fmla="*/ 9927 w 12558"/>
              <a:gd name="T7" fmla="*/ 0 h 7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558" h="7960">
                <a:moveTo>
                  <a:pt x="9927" y="0"/>
                </a:moveTo>
                <a:cubicBezTo>
                  <a:pt x="11298" y="1710"/>
                  <a:pt x="12205" y="3746"/>
                  <a:pt x="12558" y="5910"/>
                </a:cubicBezTo>
                <a:lnTo>
                  <a:pt x="0" y="7960"/>
                </a:lnTo>
                <a:lnTo>
                  <a:pt x="9927" y="0"/>
                </a:lnTo>
                <a:close/>
              </a:path>
            </a:pathLst>
          </a:custGeom>
          <a:solidFill>
            <a:srgbClr val="E2F0D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Freeform 73">
            <a:extLst>
              <a:ext uri="{FF2B5EF4-FFF2-40B4-BE49-F238E27FC236}">
                <a16:creationId xmlns:a16="http://schemas.microsoft.com/office/drawing/2014/main" id="{96B9871C-0188-31D9-00F6-6F8B2C69D588}"/>
              </a:ext>
            </a:extLst>
          </p:cNvPr>
          <p:cNvSpPr>
            <a:spLocks/>
          </p:cNvSpPr>
          <p:nvPr/>
        </p:nvSpPr>
        <p:spPr bwMode="auto">
          <a:xfrm rot="693668">
            <a:off x="2691483" y="3616623"/>
            <a:ext cx="2522538" cy="2144713"/>
          </a:xfrm>
          <a:custGeom>
            <a:avLst/>
            <a:gdLst>
              <a:gd name="T0" fmla="*/ 6279 w 6618"/>
              <a:gd name="T1" fmla="*/ 0 h 5629"/>
              <a:gd name="T2" fmla="*/ 4391 w 6618"/>
              <a:gd name="T3" fmla="*/ 5629 h 5629"/>
              <a:gd name="T4" fmla="*/ 0 w 6618"/>
              <a:gd name="T5" fmla="*/ 1025 h 5629"/>
              <a:gd name="T6" fmla="*/ 6279 w 6618"/>
              <a:gd name="T7" fmla="*/ 0 h 5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618" h="5629">
                <a:moveTo>
                  <a:pt x="6279" y="0"/>
                </a:moveTo>
                <a:cubicBezTo>
                  <a:pt x="6618" y="2073"/>
                  <a:pt x="5911" y="4180"/>
                  <a:pt x="4391" y="5629"/>
                </a:cubicBezTo>
                <a:lnTo>
                  <a:pt x="0" y="1025"/>
                </a:lnTo>
                <a:lnTo>
                  <a:pt x="6279" y="0"/>
                </a:lnTo>
                <a:close/>
              </a:path>
            </a:pathLst>
          </a:custGeom>
          <a:solidFill>
            <a:srgbClr val="E7E6E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Freeform 74">
            <a:extLst>
              <a:ext uri="{FF2B5EF4-FFF2-40B4-BE49-F238E27FC236}">
                <a16:creationId xmlns:a16="http://schemas.microsoft.com/office/drawing/2014/main" id="{450988E4-F8AF-1347-DF27-6070F03548D3}"/>
              </a:ext>
            </a:extLst>
          </p:cNvPr>
          <p:cNvSpPr>
            <a:spLocks/>
          </p:cNvSpPr>
          <p:nvPr/>
        </p:nvSpPr>
        <p:spPr bwMode="auto">
          <a:xfrm rot="693668">
            <a:off x="2625173" y="3914456"/>
            <a:ext cx="1673225" cy="2111375"/>
          </a:xfrm>
          <a:custGeom>
            <a:avLst/>
            <a:gdLst>
              <a:gd name="T0" fmla="*/ 8781 w 8781"/>
              <a:gd name="T1" fmla="*/ 9209 h 11080"/>
              <a:gd name="T2" fmla="*/ 6257 w 8781"/>
              <a:gd name="T3" fmla="*/ 11080 h 11080"/>
              <a:gd name="T4" fmla="*/ 0 w 8781"/>
              <a:gd name="T5" fmla="*/ 0 h 11080"/>
              <a:gd name="T6" fmla="*/ 8781 w 8781"/>
              <a:gd name="T7" fmla="*/ 9209 h 11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781" h="11080">
                <a:moveTo>
                  <a:pt x="8781" y="9209"/>
                </a:moveTo>
                <a:cubicBezTo>
                  <a:pt x="8020" y="9935"/>
                  <a:pt x="7172" y="10563"/>
                  <a:pt x="6257" y="11080"/>
                </a:cubicBezTo>
                <a:lnTo>
                  <a:pt x="0" y="0"/>
                </a:lnTo>
                <a:lnTo>
                  <a:pt x="8781" y="9209"/>
                </a:lnTo>
                <a:close/>
              </a:path>
            </a:pathLst>
          </a:custGeom>
          <a:solidFill>
            <a:srgbClr val="FBE5D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42" name="Freeform 76">
            <a:extLst>
              <a:ext uri="{FF2B5EF4-FFF2-40B4-BE49-F238E27FC236}">
                <a16:creationId xmlns:a16="http://schemas.microsoft.com/office/drawing/2014/main" id="{F327DB3F-2E7F-BF70-A4A3-B532716E99C4}"/>
              </a:ext>
            </a:extLst>
          </p:cNvPr>
          <p:cNvSpPr>
            <a:spLocks/>
          </p:cNvSpPr>
          <p:nvPr/>
        </p:nvSpPr>
        <p:spPr bwMode="auto">
          <a:xfrm rot="693668">
            <a:off x="171989" y="3579329"/>
            <a:ext cx="3240088" cy="2733675"/>
          </a:xfrm>
          <a:custGeom>
            <a:avLst/>
            <a:gdLst>
              <a:gd name="T0" fmla="*/ 17000 w 17000"/>
              <a:gd name="T1" fmla="*/ 11985 h 14346"/>
              <a:gd name="T2" fmla="*/ 739 w 17000"/>
              <a:gd name="T3" fmla="*/ 4276 h 14346"/>
              <a:gd name="T4" fmla="*/ 0 w 17000"/>
              <a:gd name="T5" fmla="*/ 121 h 14346"/>
              <a:gd name="T6" fmla="*/ 12724 w 17000"/>
              <a:gd name="T7" fmla="*/ 0 h 14346"/>
              <a:gd name="T8" fmla="*/ 17000 w 17000"/>
              <a:gd name="T9" fmla="*/ 11985 h 14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000" h="14346">
                <a:moveTo>
                  <a:pt x="17000" y="11985"/>
                </a:moveTo>
                <a:cubicBezTo>
                  <a:pt x="10381" y="14346"/>
                  <a:pt x="3101" y="10895"/>
                  <a:pt x="739" y="4276"/>
                </a:cubicBezTo>
                <a:cubicBezTo>
                  <a:pt x="263" y="2942"/>
                  <a:pt x="13" y="1538"/>
                  <a:pt x="0" y="121"/>
                </a:cubicBezTo>
                <a:lnTo>
                  <a:pt x="12724" y="0"/>
                </a:lnTo>
                <a:lnTo>
                  <a:pt x="17000" y="11985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43" name="Freeform 77">
            <a:extLst>
              <a:ext uri="{FF2B5EF4-FFF2-40B4-BE49-F238E27FC236}">
                <a16:creationId xmlns:a16="http://schemas.microsoft.com/office/drawing/2014/main" id="{9376A907-E1D6-63FE-8C48-9D5D9F10E410}"/>
              </a:ext>
            </a:extLst>
          </p:cNvPr>
          <p:cNvSpPr>
            <a:spLocks/>
          </p:cNvSpPr>
          <p:nvPr/>
        </p:nvSpPr>
        <p:spPr bwMode="auto">
          <a:xfrm rot="693668">
            <a:off x="682472" y="1122703"/>
            <a:ext cx="2436813" cy="2447925"/>
          </a:xfrm>
          <a:custGeom>
            <a:avLst/>
            <a:gdLst>
              <a:gd name="T0" fmla="*/ 67 w 12791"/>
              <a:gd name="T1" fmla="*/ 12846 h 12846"/>
              <a:gd name="T2" fmla="*/ 12670 w 12791"/>
              <a:gd name="T3" fmla="*/ 1 h 12846"/>
              <a:gd name="T4" fmla="*/ 12791 w 12791"/>
              <a:gd name="T5" fmla="*/ 0 h 12846"/>
              <a:gd name="T6" fmla="*/ 12791 w 12791"/>
              <a:gd name="T7" fmla="*/ 12724 h 12846"/>
              <a:gd name="T8" fmla="*/ 67 w 12791"/>
              <a:gd name="T9" fmla="*/ 12846 h 12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791" h="12846">
                <a:moveTo>
                  <a:pt x="67" y="12846"/>
                </a:moveTo>
                <a:cubicBezTo>
                  <a:pt x="0" y="5818"/>
                  <a:pt x="5643" y="67"/>
                  <a:pt x="12670" y="1"/>
                </a:cubicBezTo>
                <a:cubicBezTo>
                  <a:pt x="12710" y="0"/>
                  <a:pt x="12750" y="0"/>
                  <a:pt x="12791" y="0"/>
                </a:cubicBezTo>
                <a:lnTo>
                  <a:pt x="12791" y="12724"/>
                </a:lnTo>
                <a:lnTo>
                  <a:pt x="67" y="12846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pic>
        <p:nvPicPr>
          <p:cNvPr id="92" name="图片 91">
            <a:extLst>
              <a:ext uri="{FF2B5EF4-FFF2-40B4-BE49-F238E27FC236}">
                <a16:creationId xmlns:a16="http://schemas.microsoft.com/office/drawing/2014/main" id="{D3373D26-4BF6-F32F-D934-5F16A80D3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687" y="2670990"/>
            <a:ext cx="5267186" cy="2334938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95" name="对话气泡: 矩形 94">
            <a:extLst>
              <a:ext uri="{FF2B5EF4-FFF2-40B4-BE49-F238E27FC236}">
                <a16:creationId xmlns:a16="http://schemas.microsoft.com/office/drawing/2014/main" id="{00E075A6-494B-8389-528D-C780976F892C}"/>
              </a:ext>
            </a:extLst>
          </p:cNvPr>
          <p:cNvSpPr/>
          <p:nvPr/>
        </p:nvSpPr>
        <p:spPr>
          <a:xfrm>
            <a:off x="3812515" y="1286691"/>
            <a:ext cx="1360968" cy="484630"/>
          </a:xfrm>
          <a:prstGeom prst="wedgeRectCallout">
            <a:avLst>
              <a:gd name="adj1" fmla="val -27254"/>
              <a:gd name="adj2" fmla="val 71945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Device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97" name="对话气泡: 矩形 96">
            <a:extLst>
              <a:ext uri="{FF2B5EF4-FFF2-40B4-BE49-F238E27FC236}">
                <a16:creationId xmlns:a16="http://schemas.microsoft.com/office/drawing/2014/main" id="{F83F0AA9-0D85-7700-EE6E-CA452E08E621}"/>
              </a:ext>
            </a:extLst>
          </p:cNvPr>
          <p:cNvSpPr/>
          <p:nvPr/>
        </p:nvSpPr>
        <p:spPr>
          <a:xfrm>
            <a:off x="4819867" y="2932712"/>
            <a:ext cx="1640960" cy="484630"/>
          </a:xfrm>
          <a:prstGeom prst="wedgeRectCallout">
            <a:avLst>
              <a:gd name="adj1" fmla="val -29451"/>
              <a:gd name="adj2" fmla="val 7635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Discovery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98" name="对话气泡: 矩形 97">
            <a:extLst>
              <a:ext uri="{FF2B5EF4-FFF2-40B4-BE49-F238E27FC236}">
                <a16:creationId xmlns:a16="http://schemas.microsoft.com/office/drawing/2014/main" id="{150D3AA4-CE2A-EA95-BFA0-69C83D765A70}"/>
              </a:ext>
            </a:extLst>
          </p:cNvPr>
          <p:cNvSpPr/>
          <p:nvPr/>
        </p:nvSpPr>
        <p:spPr>
          <a:xfrm>
            <a:off x="4598945" y="4247986"/>
            <a:ext cx="1786271" cy="484630"/>
          </a:xfrm>
          <a:prstGeom prst="wedgeRectCallout">
            <a:avLst>
              <a:gd name="adj1" fmla="val -31522"/>
              <a:gd name="adj2" fmla="val 7488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Initialization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99" name="对话气泡: 矩形 98">
            <a:extLst>
              <a:ext uri="{FF2B5EF4-FFF2-40B4-BE49-F238E27FC236}">
                <a16:creationId xmlns:a16="http://schemas.microsoft.com/office/drawing/2014/main" id="{81E743BF-1F5B-4732-871F-2CB0B93FBD5E}"/>
              </a:ext>
            </a:extLst>
          </p:cNvPr>
          <p:cNvSpPr/>
          <p:nvPr/>
        </p:nvSpPr>
        <p:spPr>
          <a:xfrm>
            <a:off x="3999387" y="5794808"/>
            <a:ext cx="1640960" cy="484630"/>
          </a:xfrm>
          <a:prstGeom prst="wedgeRectCallout">
            <a:avLst>
              <a:gd name="adj1" fmla="val -55369"/>
              <a:gd name="adj2" fmla="val -22172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Execution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00" name="对话气泡: 矩形 99">
            <a:extLst>
              <a:ext uri="{FF2B5EF4-FFF2-40B4-BE49-F238E27FC236}">
                <a16:creationId xmlns:a16="http://schemas.microsoft.com/office/drawing/2014/main" id="{8112B7B4-80CA-10B9-0186-AEB35BB3704F}"/>
              </a:ext>
            </a:extLst>
          </p:cNvPr>
          <p:cNvSpPr/>
          <p:nvPr/>
        </p:nvSpPr>
        <p:spPr>
          <a:xfrm>
            <a:off x="2999239" y="6216064"/>
            <a:ext cx="1307806" cy="484630"/>
          </a:xfrm>
          <a:prstGeom prst="wedgeRectCallout">
            <a:avLst>
              <a:gd name="adj1" fmla="val -24467"/>
              <a:gd name="adj2" fmla="val -75113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Release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01" name="对话气泡: 矩形 100">
            <a:extLst>
              <a:ext uri="{FF2B5EF4-FFF2-40B4-BE49-F238E27FC236}">
                <a16:creationId xmlns:a16="http://schemas.microsoft.com/office/drawing/2014/main" id="{426A4341-2C42-D211-A3E8-FAD4C2E80C0B}"/>
              </a:ext>
            </a:extLst>
          </p:cNvPr>
          <p:cNvSpPr/>
          <p:nvPr/>
        </p:nvSpPr>
        <p:spPr>
          <a:xfrm>
            <a:off x="77529" y="5936833"/>
            <a:ext cx="2111746" cy="484630"/>
          </a:xfrm>
          <a:prstGeom prst="wedgeRectCallout">
            <a:avLst>
              <a:gd name="adj1" fmla="val 29295"/>
              <a:gd name="adj2" fmla="val -87968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Error handling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02" name="对话气泡: 矩形 101">
            <a:extLst>
              <a:ext uri="{FF2B5EF4-FFF2-40B4-BE49-F238E27FC236}">
                <a16:creationId xmlns:a16="http://schemas.microsoft.com/office/drawing/2014/main" id="{A9C90C76-B1BA-B023-8C93-55F4C827D0A0}"/>
              </a:ext>
            </a:extLst>
          </p:cNvPr>
          <p:cNvSpPr/>
          <p:nvPr/>
        </p:nvSpPr>
        <p:spPr>
          <a:xfrm>
            <a:off x="195576" y="1470525"/>
            <a:ext cx="1321687" cy="484630"/>
          </a:xfrm>
          <a:prstGeom prst="wedgeRectCallout">
            <a:avLst>
              <a:gd name="adj1" fmla="val 58860"/>
              <a:gd name="adj2" fmla="val 2447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Others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C975DE2-74F3-5252-001E-6DD9704A0FA8}"/>
              </a:ext>
            </a:extLst>
          </p:cNvPr>
          <p:cNvSpPr txBox="1"/>
          <p:nvPr/>
        </p:nvSpPr>
        <p:spPr>
          <a:xfrm>
            <a:off x="3355624" y="2506840"/>
            <a:ext cx="543739" cy="307777"/>
          </a:xfrm>
          <a:prstGeom prst="rect">
            <a:avLst/>
          </a:prstGeom>
          <a:solidFill>
            <a:srgbClr val="484848"/>
          </a:solidFill>
        </p:spPr>
        <p:txBody>
          <a:bodyPr wrap="none" rtlCol="0">
            <a:spAutoFit/>
          </a:bodyPr>
          <a:lstStyle/>
          <a:p>
            <a: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</a:pPr>
            <a:r>
              <a:rPr lang="en-US" altLang="zh-CN" sz="1400" b="1" kern="12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14%</a:t>
            </a:r>
            <a:endParaRPr lang="zh-CN" altLang="en-US" sz="1400" b="1" kern="1200" dirty="0">
              <a:solidFill>
                <a:schemeClr val="bg1"/>
              </a:solidFill>
              <a:latin typeface="+mj-lt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951DEBA4-C24D-219D-E82B-6B78B277ACC6}"/>
              </a:ext>
            </a:extLst>
          </p:cNvPr>
          <p:cNvSpPr txBox="1"/>
          <p:nvPr/>
        </p:nvSpPr>
        <p:spPr>
          <a:xfrm>
            <a:off x="4178000" y="3306684"/>
            <a:ext cx="444352" cy="307777"/>
          </a:xfrm>
          <a:prstGeom prst="rect">
            <a:avLst/>
          </a:prstGeom>
          <a:solidFill>
            <a:srgbClr val="484848"/>
          </a:solidFill>
        </p:spPr>
        <p:txBody>
          <a:bodyPr wrap="none" rtlCol="0">
            <a:spAutoFit/>
          </a:bodyPr>
          <a:lstStyle/>
          <a:p>
            <a: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</a:pPr>
            <a:r>
              <a:rPr lang="en-US" altLang="zh-CN" sz="14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8</a:t>
            </a:r>
            <a:r>
              <a:rPr lang="en-US" altLang="zh-CN" sz="1400" b="1" kern="12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%</a:t>
            </a:r>
            <a:endParaRPr lang="zh-CN" altLang="en-US" sz="1400" b="1" kern="1200" dirty="0">
              <a:solidFill>
                <a:schemeClr val="bg1"/>
              </a:solidFill>
              <a:latin typeface="+mj-lt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BC441F1C-FF49-DA41-14F3-DE5C0B418182}"/>
              </a:ext>
            </a:extLst>
          </p:cNvPr>
          <p:cNvSpPr txBox="1"/>
          <p:nvPr/>
        </p:nvSpPr>
        <p:spPr>
          <a:xfrm>
            <a:off x="3869571" y="4277247"/>
            <a:ext cx="543739" cy="307777"/>
          </a:xfrm>
          <a:prstGeom prst="rect">
            <a:avLst/>
          </a:prstGeom>
          <a:solidFill>
            <a:srgbClr val="484848"/>
          </a:solidFill>
        </p:spPr>
        <p:txBody>
          <a:bodyPr wrap="none" rtlCol="0">
            <a:spAutoFit/>
          </a:bodyPr>
          <a:lstStyle/>
          <a:p>
            <a: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</a:pPr>
            <a:r>
              <a:rPr lang="en-US" altLang="zh-CN" sz="1400" b="1" kern="12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16%</a:t>
            </a:r>
            <a:endParaRPr lang="zh-CN" altLang="en-US" sz="1400" b="1" kern="1200" dirty="0">
              <a:solidFill>
                <a:schemeClr val="bg1"/>
              </a:solidFill>
              <a:latin typeface="+mj-lt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13D1970B-00C7-DBE6-B476-1AB820FCA339}"/>
              </a:ext>
            </a:extLst>
          </p:cNvPr>
          <p:cNvSpPr txBox="1"/>
          <p:nvPr/>
        </p:nvSpPr>
        <p:spPr>
          <a:xfrm>
            <a:off x="3368163" y="4912190"/>
            <a:ext cx="444352" cy="307777"/>
          </a:xfrm>
          <a:prstGeom prst="rect">
            <a:avLst/>
          </a:prstGeom>
          <a:solidFill>
            <a:srgbClr val="484848"/>
          </a:solidFill>
        </p:spPr>
        <p:txBody>
          <a:bodyPr wrap="none" rtlCol="0">
            <a:spAutoFit/>
          </a:bodyPr>
          <a:lstStyle/>
          <a:p>
            <a: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</a:pPr>
            <a:r>
              <a:rPr lang="en-US" altLang="zh-CN" sz="14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4</a:t>
            </a:r>
            <a:r>
              <a:rPr lang="en-US" altLang="zh-CN" sz="1400" b="1" kern="12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%</a:t>
            </a:r>
            <a:endParaRPr lang="zh-CN" altLang="en-US" sz="1400" b="1" kern="1200" dirty="0">
              <a:solidFill>
                <a:schemeClr val="bg1"/>
              </a:solidFill>
              <a:latin typeface="+mj-lt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EEC2D612-F35E-1BD8-3066-B8C738310EE1}"/>
              </a:ext>
            </a:extLst>
          </p:cNvPr>
          <p:cNvSpPr txBox="1"/>
          <p:nvPr/>
        </p:nvSpPr>
        <p:spPr>
          <a:xfrm>
            <a:off x="1433560" y="4559683"/>
            <a:ext cx="543739" cy="307777"/>
          </a:xfrm>
          <a:prstGeom prst="rect">
            <a:avLst/>
          </a:prstGeom>
          <a:solidFill>
            <a:srgbClr val="484848"/>
          </a:solidFill>
        </p:spPr>
        <p:txBody>
          <a:bodyPr wrap="none" rtlCol="0">
            <a:spAutoFit/>
          </a:bodyPr>
          <a:lstStyle/>
          <a:p>
            <a: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</a:pPr>
            <a:r>
              <a:rPr lang="en-US" altLang="zh-CN" sz="1400" b="1" kern="12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30%</a:t>
            </a:r>
            <a:endParaRPr lang="zh-CN" altLang="en-US" sz="1400" b="1" kern="1200" dirty="0">
              <a:solidFill>
                <a:schemeClr val="bg1"/>
              </a:solidFill>
              <a:latin typeface="+mj-lt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4C427309-2889-5678-1D91-BE76CD0A2EA3}"/>
              </a:ext>
            </a:extLst>
          </p:cNvPr>
          <p:cNvSpPr txBox="1"/>
          <p:nvPr/>
        </p:nvSpPr>
        <p:spPr>
          <a:xfrm>
            <a:off x="1843089" y="2690726"/>
            <a:ext cx="543739" cy="307777"/>
          </a:xfrm>
          <a:prstGeom prst="rect">
            <a:avLst/>
          </a:prstGeom>
          <a:solidFill>
            <a:srgbClr val="484848"/>
          </a:solidFill>
        </p:spPr>
        <p:txBody>
          <a:bodyPr wrap="none" rtlCol="0">
            <a:spAutoFit/>
          </a:bodyPr>
          <a:lstStyle/>
          <a:p>
            <a: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</a:pPr>
            <a:r>
              <a:rPr lang="en-US" altLang="zh-CN" sz="14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25</a:t>
            </a:r>
            <a:r>
              <a:rPr lang="en-US" altLang="zh-CN" sz="1400" b="1" kern="12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%</a:t>
            </a:r>
            <a:endParaRPr lang="zh-CN" altLang="en-US" sz="1400" b="1" kern="1200" dirty="0">
              <a:solidFill>
                <a:schemeClr val="bg1"/>
              </a:solidFill>
              <a:latin typeface="+mj-lt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D1386FCB-703D-4092-907B-E93738BDE662}"/>
              </a:ext>
            </a:extLst>
          </p:cNvPr>
          <p:cNvCxnSpPr>
            <a:cxnSpLocks/>
            <a:stCxn id="37" idx="0"/>
            <a:endCxn id="38" idx="2"/>
          </p:cNvCxnSpPr>
          <p:nvPr/>
        </p:nvCxnSpPr>
        <p:spPr>
          <a:xfrm flipH="1">
            <a:off x="2853720" y="1391720"/>
            <a:ext cx="486143" cy="2376486"/>
          </a:xfrm>
          <a:prstGeom prst="line">
            <a:avLst/>
          </a:prstGeom>
          <a:ln w="38100">
            <a:solidFill>
              <a:srgbClr val="2C2C2C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5BDCD705-A49C-C560-D82C-48087DF512DF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2854699" y="3768406"/>
            <a:ext cx="354279" cy="2417438"/>
          </a:xfrm>
          <a:prstGeom prst="line">
            <a:avLst/>
          </a:prstGeom>
          <a:ln w="38100">
            <a:solidFill>
              <a:srgbClr val="2C2C2C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9C039B64-9BBD-55F8-6BA9-206BF5AC85AC}"/>
              </a:ext>
            </a:extLst>
          </p:cNvPr>
          <p:cNvSpPr txBox="1"/>
          <p:nvPr/>
        </p:nvSpPr>
        <p:spPr>
          <a:xfrm>
            <a:off x="2986802" y="5334150"/>
            <a:ext cx="444352" cy="307777"/>
          </a:xfrm>
          <a:prstGeom prst="rect">
            <a:avLst/>
          </a:prstGeom>
          <a:solidFill>
            <a:srgbClr val="484848"/>
          </a:solidFill>
        </p:spPr>
        <p:txBody>
          <a:bodyPr wrap="none" rtlCol="0">
            <a:spAutoFit/>
          </a:bodyPr>
          <a:lstStyle/>
          <a:p>
            <a: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</a:pPr>
            <a:r>
              <a:rPr lang="en-US" altLang="zh-CN" sz="1400" b="1" kern="12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3%</a:t>
            </a:r>
            <a:endParaRPr lang="zh-CN" altLang="en-US" sz="1400" b="1" kern="1200" dirty="0">
              <a:solidFill>
                <a:schemeClr val="bg1"/>
              </a:solidFill>
              <a:latin typeface="+mj-lt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19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52" grpId="0" animBg="1"/>
      <p:bldP spid="104" grpId="0" animBg="1"/>
      <p:bldP spid="105" grpId="0" animBg="1"/>
      <p:bldP spid="106" grpId="0" animBg="1"/>
      <p:bldP spid="108" grpId="0" animBg="1"/>
      <p:bldP spid="109" grpId="0" animBg="1"/>
      <p:bldP spid="10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0B5BF-EDF4-181C-15A9-2019595F1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RQ1: Root Cause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37CAF4-86D8-D4F9-89DA-2502E103E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Device (47/330)</a:t>
            </a:r>
          </a:p>
          <a:p>
            <a:pPr lvl="1"/>
            <a:r>
              <a:rPr lang="en-US" altLang="zh-CN" dirty="0"/>
              <a:t> Incompatible device (45/47)</a:t>
            </a:r>
          </a:p>
          <a:p>
            <a:pPr lvl="2"/>
            <a:r>
              <a:rPr lang="en-US" altLang="zh-CN" dirty="0"/>
              <a:t> Partially supported or not supported at all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53C9BF-13B8-E509-ECCE-E50422C63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9E07-A000-4F7E-BD54-159DD76D74C1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B56DCA7-AC43-281F-91FE-6101909D4175}"/>
              </a:ext>
            </a:extLst>
          </p:cNvPr>
          <p:cNvSpPr/>
          <p:nvPr/>
        </p:nvSpPr>
        <p:spPr bwMode="auto">
          <a:xfrm>
            <a:off x="2106835" y="2928863"/>
            <a:ext cx="3399424" cy="10002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noFill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fontAlgn="base">
              <a:spcBef>
                <a:spcPts val="300"/>
              </a:spcBef>
              <a:spcAft>
                <a:spcPct val="0"/>
              </a:spcAft>
              <a:buClr>
                <a:srgbClr val="FF3300"/>
              </a:buClr>
              <a:buSzPct val="75000"/>
              <a:buAutoNum type="arabicPeriod"/>
            </a:pP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Air-conditioning:</a:t>
            </a:r>
          </a:p>
          <a:p>
            <a:pPr marL="342900" indent="-342900" fontAlgn="base">
              <a:spcBef>
                <a:spcPts val="300"/>
              </a:spcBef>
              <a:spcAft>
                <a:spcPct val="0"/>
              </a:spcAft>
              <a:buClr>
                <a:srgbClr val="FF3300"/>
              </a:buClr>
              <a:buSzPct val="75000"/>
              <a:buAutoNum type="arabicPeriod"/>
            </a:pP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  def heat(): ...</a:t>
            </a:r>
          </a:p>
          <a:p>
            <a:pPr marL="342900" indent="-342900" fontAlgn="base">
              <a:spcBef>
                <a:spcPts val="300"/>
              </a:spcBef>
              <a:spcAft>
                <a:spcPct val="0"/>
              </a:spcAft>
              <a:buClr>
                <a:srgbClr val="FF3300"/>
              </a:buClr>
              <a:buSzPct val="75000"/>
              <a:buAutoNum type="arabicPeriod"/>
            </a:pP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  def cool(): ...</a:t>
            </a:r>
          </a:p>
        </p:txBody>
      </p:sp>
      <p:pic>
        <p:nvPicPr>
          <p:cNvPr id="2054" name="Picture 6" descr="Software Developer Flat Icon Graphic by IconBunny · Creative Fabrica">
            <a:extLst>
              <a:ext uri="{FF2B5EF4-FFF2-40B4-BE49-F238E27FC236}">
                <a16:creationId xmlns:a16="http://schemas.microsoft.com/office/drawing/2014/main" id="{3D4C8BAB-6F1D-9A1B-A11D-3B5E5A8D29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71" t="25323" r="23057" b="23101"/>
          <a:stretch/>
        </p:blipFill>
        <p:spPr bwMode="auto">
          <a:xfrm>
            <a:off x="351808" y="2776921"/>
            <a:ext cx="1469996" cy="945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Personal User | Full Size PNG Download | SeekPNG">
            <a:extLst>
              <a:ext uri="{FF2B5EF4-FFF2-40B4-BE49-F238E27FC236}">
                <a16:creationId xmlns:a16="http://schemas.microsoft.com/office/drawing/2014/main" id="{01DD9A7C-0160-E656-806E-3BB9DCD36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66" y="4893382"/>
            <a:ext cx="1034079" cy="116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355CDF9-D75B-6E4C-835E-D0DD4078E249}"/>
              </a:ext>
            </a:extLst>
          </p:cNvPr>
          <p:cNvSpPr txBox="1"/>
          <p:nvPr/>
        </p:nvSpPr>
        <p:spPr>
          <a:xfrm>
            <a:off x="449452" y="3722189"/>
            <a:ext cx="1274708" cy="369332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</a:pPr>
            <a:r>
              <a:rPr lang="en-US" altLang="zh-CN" b="1" kern="12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developer</a:t>
            </a:r>
            <a:endParaRPr lang="zh-CN" altLang="en-US" b="1" kern="1200" dirty="0">
              <a:solidFill>
                <a:schemeClr val="bg1"/>
              </a:solidFill>
              <a:latin typeface="+mj-lt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8912231-3EBB-3F6D-A75E-D8F137E2C7C2}"/>
              </a:ext>
            </a:extLst>
          </p:cNvPr>
          <p:cNvSpPr txBox="1"/>
          <p:nvPr/>
        </p:nvSpPr>
        <p:spPr>
          <a:xfrm>
            <a:off x="750815" y="6208370"/>
            <a:ext cx="671979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</a:pPr>
            <a:r>
              <a:rPr lang="en-US" altLang="zh-CN" b="1" kern="12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user</a:t>
            </a:r>
            <a:endParaRPr lang="zh-CN" altLang="en-US" b="1" kern="1200" dirty="0">
              <a:solidFill>
                <a:schemeClr val="bg1"/>
              </a:solidFill>
              <a:latin typeface="+mj-lt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935EE2D-2ADC-96DD-65E1-A09B9720B30E}"/>
              </a:ext>
            </a:extLst>
          </p:cNvPr>
          <p:cNvGrpSpPr/>
          <p:nvPr/>
        </p:nvGrpSpPr>
        <p:grpSpPr>
          <a:xfrm>
            <a:off x="1986518" y="5144867"/>
            <a:ext cx="1491007" cy="1293202"/>
            <a:chOff x="2151235" y="4944109"/>
            <a:chExt cx="1491007" cy="1293202"/>
          </a:xfrm>
        </p:grpSpPr>
        <p:pic>
          <p:nvPicPr>
            <p:cNvPr id="18" name="图形 17">
              <a:extLst>
                <a:ext uri="{FF2B5EF4-FFF2-40B4-BE49-F238E27FC236}">
                  <a16:creationId xmlns:a16="http://schemas.microsoft.com/office/drawing/2014/main" id="{E4FE04B0-C0DB-E0AB-3BF6-F45B1AA84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151235" y="5065243"/>
              <a:ext cx="1172068" cy="1172068"/>
            </a:xfrm>
            <a:prstGeom prst="rect">
              <a:avLst/>
            </a:prstGeom>
          </p:spPr>
        </p:pic>
        <p:sp>
          <p:nvSpPr>
            <p:cNvPr id="19" name="左大括号 18">
              <a:extLst>
                <a:ext uri="{FF2B5EF4-FFF2-40B4-BE49-F238E27FC236}">
                  <a16:creationId xmlns:a16="http://schemas.microsoft.com/office/drawing/2014/main" id="{231D3000-EFA6-092C-1C8C-9442B45D9EC2}"/>
                </a:ext>
              </a:extLst>
            </p:cNvPr>
            <p:cNvSpPr/>
            <p:nvPr/>
          </p:nvSpPr>
          <p:spPr>
            <a:xfrm>
              <a:off x="3395650" y="4944109"/>
              <a:ext cx="246592" cy="1293202"/>
            </a:xfrm>
            <a:prstGeom prst="leftBrace">
              <a:avLst>
                <a:gd name="adj1" fmla="val 48206"/>
                <a:gd name="adj2" fmla="val 50000"/>
              </a:avLst>
            </a:prstGeom>
            <a:ln w="19050">
              <a:solidFill>
                <a:srgbClr val="2C2C2C"/>
              </a:solidFill>
              <a:prstDash val="solid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3114CADF-09E4-E989-63E0-54FE2ABC5627}"/>
              </a:ext>
            </a:extLst>
          </p:cNvPr>
          <p:cNvSpPr txBox="1"/>
          <p:nvPr/>
        </p:nvSpPr>
        <p:spPr>
          <a:xfrm>
            <a:off x="3549872" y="5083582"/>
            <a:ext cx="780983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</a:pPr>
            <a:r>
              <a:rPr lang="en-US" altLang="zh-CN" sz="2200" kern="1200" dirty="0"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heat</a:t>
            </a:r>
          </a:p>
          <a:p>
            <a: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</a:pPr>
            <a:r>
              <a:rPr lang="en-US" altLang="zh-CN" sz="2200" kern="1200" dirty="0"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cool </a:t>
            </a:r>
          </a:p>
          <a:p>
            <a: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</a:pPr>
            <a:r>
              <a:rPr lang="en-US" altLang="zh-CN" sz="2200" dirty="0">
                <a:solidFill>
                  <a:srgbClr val="C00000"/>
                </a:solidFill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auto</a:t>
            </a:r>
            <a:endParaRPr lang="zh-CN" altLang="en-US" sz="2200" kern="1200" dirty="0">
              <a:solidFill>
                <a:srgbClr val="C00000"/>
              </a:solidFill>
              <a:latin typeface="+mj-lt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25" name="图形 24">
            <a:extLst>
              <a:ext uri="{FF2B5EF4-FFF2-40B4-BE49-F238E27FC236}">
                <a16:creationId xmlns:a16="http://schemas.microsoft.com/office/drawing/2014/main" id="{03999285-7013-A908-40DA-1BCE4B9001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2828449" y="4265469"/>
            <a:ext cx="481781" cy="481781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BE077D30-34C3-6F01-C3AF-E11A3779590A}"/>
              </a:ext>
            </a:extLst>
          </p:cNvPr>
          <p:cNvSpPr txBox="1"/>
          <p:nvPr/>
        </p:nvSpPr>
        <p:spPr>
          <a:xfrm>
            <a:off x="3374051" y="4290915"/>
            <a:ext cx="15023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</a:pPr>
            <a:r>
              <a:rPr lang="en-US" altLang="zh-CN" sz="2200" b="1" kern="1200" dirty="0">
                <a:solidFill>
                  <a:srgbClr val="C00000"/>
                </a:solidFill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mismatch</a:t>
            </a:r>
            <a:endParaRPr lang="zh-CN" altLang="en-US" sz="2200" b="1" kern="1200" dirty="0">
              <a:solidFill>
                <a:srgbClr val="C00000"/>
              </a:solidFill>
              <a:latin typeface="+mj-lt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9C9E9BD-CCD1-3857-D85C-B0D911F240D3}"/>
              </a:ext>
            </a:extLst>
          </p:cNvPr>
          <p:cNvSpPr/>
          <p:nvPr/>
        </p:nvSpPr>
        <p:spPr>
          <a:xfrm>
            <a:off x="5979782" y="2962857"/>
            <a:ext cx="5762766" cy="1328058"/>
          </a:xfrm>
          <a:prstGeom prst="roundRect">
            <a:avLst>
              <a:gd name="adj" fmla="val 7603"/>
            </a:avLst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Finding. 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13.6% (45/330) 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iBugs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are caused by accessing incompatible devices without clear prompts.</a:t>
            </a:r>
            <a:endParaRPr lang="zh-CN" alt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0C2E6813-6FC0-36B2-E52E-F2770747CFE3}"/>
              </a:ext>
            </a:extLst>
          </p:cNvPr>
          <p:cNvSpPr/>
          <p:nvPr/>
        </p:nvSpPr>
        <p:spPr>
          <a:xfrm>
            <a:off x="5979782" y="4810296"/>
            <a:ext cx="5775850" cy="1328058"/>
          </a:xfrm>
          <a:prstGeom prst="roundRect">
            <a:avLst>
              <a:gd name="adj" fmla="val 7603"/>
            </a:avLst>
          </a:prstGeom>
          <a:solidFill>
            <a:schemeClr val="accent6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Implication. 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smart home system should give a clear prompt when a user encounters an incompatible device.</a:t>
            </a:r>
            <a:endParaRPr lang="zh-CN" alt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137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A5C77-A5FD-EA53-A47A-11FE15544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RQ1: Root Cause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9EAE5E-FBDD-D3DA-AC94-8B4D0F07F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Discovery (27/330)</a:t>
            </a:r>
          </a:p>
          <a:p>
            <a:pPr lvl="1"/>
            <a:r>
              <a:rPr lang="en-US" altLang="zh-CN" dirty="0"/>
              <a:t> Configuration error (18/27)</a:t>
            </a:r>
          </a:p>
          <a:p>
            <a:pPr lvl="1"/>
            <a:r>
              <a:rPr lang="en-US" altLang="zh-CN" dirty="0"/>
              <a:t> Generate incorrect device information (9/27)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A47AE7-3A53-0502-15C9-C5929C71D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9E07-A000-4F7E-BD54-159DD76D74C1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21847750-C860-225B-67C9-44872046E859}"/>
              </a:ext>
            </a:extLst>
          </p:cNvPr>
          <p:cNvGrpSpPr/>
          <p:nvPr/>
        </p:nvGrpSpPr>
        <p:grpSpPr>
          <a:xfrm>
            <a:off x="1071827" y="2987601"/>
            <a:ext cx="3681707" cy="2880109"/>
            <a:chOff x="890293" y="3256317"/>
            <a:chExt cx="3681707" cy="2880109"/>
          </a:xfrm>
        </p:grpSpPr>
        <p:pic>
          <p:nvPicPr>
            <p:cNvPr id="10" name="图形 9">
              <a:extLst>
                <a:ext uri="{FF2B5EF4-FFF2-40B4-BE49-F238E27FC236}">
                  <a16:creationId xmlns:a16="http://schemas.microsoft.com/office/drawing/2014/main" id="{FCFACC99-D88B-D0E6-C0A3-01CC709CA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90293" y="3400877"/>
              <a:ext cx="1065868" cy="1065868"/>
            </a:xfrm>
            <a:prstGeom prst="rect">
              <a:avLst/>
            </a:prstGeom>
          </p:spPr>
        </p:pic>
        <p:pic>
          <p:nvPicPr>
            <p:cNvPr id="6" name="图形 5">
              <a:extLst>
                <a:ext uri="{FF2B5EF4-FFF2-40B4-BE49-F238E27FC236}">
                  <a16:creationId xmlns:a16="http://schemas.microsoft.com/office/drawing/2014/main" id="{28A8AF94-64B0-A221-BA23-897DD8075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88089" y="5259533"/>
              <a:ext cx="870277" cy="667038"/>
            </a:xfrm>
            <a:prstGeom prst="rect">
              <a:avLst/>
            </a:prstGeom>
          </p:spPr>
        </p:pic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B8CC7641-9CCF-E7FA-EFA1-1B6836ACFDE9}"/>
                </a:ext>
              </a:extLst>
            </p:cNvPr>
            <p:cNvGrpSpPr/>
            <p:nvPr/>
          </p:nvGrpSpPr>
          <p:grpSpPr>
            <a:xfrm>
              <a:off x="2387966" y="3256317"/>
              <a:ext cx="2184034" cy="1123672"/>
              <a:chOff x="2387966" y="3256317"/>
              <a:chExt cx="2184034" cy="1123672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38AD359-2CC7-768F-CA71-A74F9A91BCD0}"/>
                  </a:ext>
                </a:extLst>
              </p:cNvPr>
              <p:cNvSpPr/>
              <p:nvPr/>
            </p:nvSpPr>
            <p:spPr>
              <a:xfrm>
                <a:off x="2387966" y="3256317"/>
                <a:ext cx="2184034" cy="11236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A1E4A09-44A7-6C83-FB09-7BBCFF71DB4E}"/>
                  </a:ext>
                </a:extLst>
              </p:cNvPr>
              <p:cNvSpPr txBox="1"/>
              <p:nvPr/>
            </p:nvSpPr>
            <p:spPr>
              <a:xfrm>
                <a:off x="2497679" y="3303674"/>
                <a:ext cx="1319592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chemeClr val="accent1">
                      <a:lumMod val="50000"/>
                    </a:schemeClr>
                  </a:buClr>
                  <a:buFont typeface="Wingdings" panose="05000000000000000000" pitchFamily="2" charset="2"/>
                </a:pPr>
                <a:r>
                  <a:rPr lang="en-US" altLang="zh-CN" sz="2000" b="1" kern="1200" dirty="0">
                    <a:latin typeface="+mj-lt"/>
                    <a:ea typeface="微软雅黑" panose="020B0503020204020204" pitchFamily="34" charset="-122"/>
                    <a:cs typeface="Calibri" panose="020F0502020204030204" pitchFamily="34" charset="0"/>
                  </a:rPr>
                  <a:t>ID: 003</a:t>
                </a:r>
              </a:p>
              <a:p>
                <a:pPr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chemeClr val="accent1">
                      <a:lumMod val="50000"/>
                    </a:schemeClr>
                  </a:buClr>
                  <a:buFont typeface="Wingdings" panose="05000000000000000000" pitchFamily="2" charset="2"/>
                </a:pPr>
                <a:r>
                  <a:rPr lang="en-US" altLang="zh-CN" sz="2000" b="1" dirty="0">
                    <a:latin typeface="+mj-lt"/>
                    <a:ea typeface="微软雅黑" panose="020B0503020204020204" pitchFamily="34" charset="-122"/>
                    <a:cs typeface="Calibri" panose="020F0502020204030204" pitchFamily="34" charset="0"/>
                  </a:rPr>
                  <a:t>IP: **.**.**</a:t>
                </a:r>
              </a:p>
              <a:p>
                <a:pPr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chemeClr val="accent1">
                      <a:lumMod val="50000"/>
                    </a:schemeClr>
                  </a:buClr>
                  <a:buFont typeface="Wingdings" panose="05000000000000000000" pitchFamily="2" charset="2"/>
                </a:pPr>
                <a:r>
                  <a:rPr lang="en-US" altLang="zh-CN" sz="2000" b="1" kern="1200" dirty="0">
                    <a:latin typeface="+mj-lt"/>
                    <a:ea typeface="微软雅黑" panose="020B0503020204020204" pitchFamily="34" charset="-122"/>
                    <a:cs typeface="Calibri" panose="020F0502020204030204" pitchFamily="34" charset="0"/>
                  </a:rPr>
                  <a:t>…</a:t>
                </a:r>
                <a:endParaRPr lang="zh-CN" altLang="en-US" sz="2000" b="1" kern="1200" dirty="0">
                  <a:latin typeface="+mj-lt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1B720E97-8FCD-7230-B189-732A2A258849}"/>
                </a:ext>
              </a:extLst>
            </p:cNvPr>
            <p:cNvGrpSpPr/>
            <p:nvPr/>
          </p:nvGrpSpPr>
          <p:grpSpPr>
            <a:xfrm>
              <a:off x="2387966" y="5012754"/>
              <a:ext cx="2184034" cy="1123672"/>
              <a:chOff x="2387966" y="3254919"/>
              <a:chExt cx="2184034" cy="1123672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271CDE1D-080E-214B-E04E-D5E371FD79AC}"/>
                  </a:ext>
                </a:extLst>
              </p:cNvPr>
              <p:cNvSpPr/>
              <p:nvPr/>
            </p:nvSpPr>
            <p:spPr>
              <a:xfrm>
                <a:off x="2387966" y="3254919"/>
                <a:ext cx="2184034" cy="11236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6BBAB90-C10F-B8C6-92A9-A151C846FF82}"/>
                  </a:ext>
                </a:extLst>
              </p:cNvPr>
              <p:cNvSpPr txBox="1"/>
              <p:nvPr/>
            </p:nvSpPr>
            <p:spPr>
              <a:xfrm>
                <a:off x="2497679" y="3303674"/>
                <a:ext cx="1319592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chemeClr val="accent1">
                      <a:lumMod val="50000"/>
                    </a:schemeClr>
                  </a:buClr>
                  <a:buFont typeface="Wingdings" panose="05000000000000000000" pitchFamily="2" charset="2"/>
                </a:pPr>
                <a:r>
                  <a:rPr lang="en-US" altLang="zh-CN" sz="2000" b="1" kern="1200" dirty="0">
                    <a:latin typeface="+mj-lt"/>
                    <a:ea typeface="微软雅黑" panose="020B0503020204020204" pitchFamily="34" charset="-122"/>
                    <a:cs typeface="Calibri" panose="020F0502020204030204" pitchFamily="34" charset="0"/>
                  </a:rPr>
                  <a:t>ID: 003</a:t>
                </a:r>
              </a:p>
              <a:p>
                <a:pPr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chemeClr val="accent1">
                      <a:lumMod val="50000"/>
                    </a:schemeClr>
                  </a:buClr>
                  <a:buFont typeface="Wingdings" panose="05000000000000000000" pitchFamily="2" charset="2"/>
                </a:pPr>
                <a:r>
                  <a:rPr lang="en-US" altLang="zh-CN" sz="2000" b="1" dirty="0">
                    <a:latin typeface="+mj-lt"/>
                    <a:ea typeface="微软雅黑" panose="020B0503020204020204" pitchFamily="34" charset="-122"/>
                    <a:cs typeface="Calibri" panose="020F0502020204030204" pitchFamily="34" charset="0"/>
                  </a:rPr>
                  <a:t>IP: **.**.**</a:t>
                </a:r>
              </a:p>
              <a:p>
                <a:pPr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chemeClr val="accent1">
                      <a:lumMod val="50000"/>
                    </a:schemeClr>
                  </a:buClr>
                  <a:buFont typeface="Wingdings" panose="05000000000000000000" pitchFamily="2" charset="2"/>
                </a:pPr>
                <a:r>
                  <a:rPr lang="en-US" altLang="zh-CN" sz="2000" b="1" kern="1200" dirty="0">
                    <a:latin typeface="+mj-lt"/>
                    <a:ea typeface="微软雅黑" panose="020B0503020204020204" pitchFamily="34" charset="-122"/>
                    <a:cs typeface="Calibri" panose="020F0502020204030204" pitchFamily="34" charset="0"/>
                  </a:rPr>
                  <a:t>…</a:t>
                </a:r>
                <a:endParaRPr lang="zh-CN" altLang="en-US" sz="2000" b="1" kern="1200" dirty="0">
                  <a:latin typeface="+mj-lt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2AABCB2D-904B-3EE7-098E-E9AE59B00934}"/>
              </a:ext>
            </a:extLst>
          </p:cNvPr>
          <p:cNvSpPr/>
          <p:nvPr/>
        </p:nvSpPr>
        <p:spPr>
          <a:xfrm>
            <a:off x="885425" y="2803405"/>
            <a:ext cx="4144403" cy="3361572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C31E2E3-5A87-5D58-36E1-C78F4903541E}"/>
              </a:ext>
            </a:extLst>
          </p:cNvPr>
          <p:cNvSpPr txBox="1"/>
          <p:nvPr/>
        </p:nvSpPr>
        <p:spPr>
          <a:xfrm>
            <a:off x="1633542" y="6300420"/>
            <a:ext cx="2365263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Random generate ID</a:t>
            </a:r>
            <a:endParaRPr lang="zh-CN" altLang="en-US" sz="2000" b="1" kern="1200" dirty="0">
              <a:solidFill>
                <a:schemeClr val="bg1"/>
              </a:solidFill>
              <a:latin typeface="+mj-lt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AA4F0D27-786D-587F-88D8-FF778AAF730E}"/>
              </a:ext>
            </a:extLst>
          </p:cNvPr>
          <p:cNvGrpSpPr/>
          <p:nvPr/>
        </p:nvGrpSpPr>
        <p:grpSpPr>
          <a:xfrm>
            <a:off x="6409107" y="2987601"/>
            <a:ext cx="3843896" cy="2880109"/>
            <a:chOff x="890293" y="3256317"/>
            <a:chExt cx="3843896" cy="2880109"/>
          </a:xfrm>
        </p:grpSpPr>
        <p:pic>
          <p:nvPicPr>
            <p:cNvPr id="26" name="图形 25">
              <a:extLst>
                <a:ext uri="{FF2B5EF4-FFF2-40B4-BE49-F238E27FC236}">
                  <a16:creationId xmlns:a16="http://schemas.microsoft.com/office/drawing/2014/main" id="{616FDC6E-1140-3B83-ECBA-092B0E535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90293" y="3400877"/>
              <a:ext cx="1065868" cy="1065868"/>
            </a:xfrm>
            <a:prstGeom prst="rect">
              <a:avLst/>
            </a:prstGeom>
          </p:spPr>
        </p:pic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AA3414B4-EDDA-E19E-0F16-619DC493625D}"/>
                </a:ext>
              </a:extLst>
            </p:cNvPr>
            <p:cNvGrpSpPr/>
            <p:nvPr/>
          </p:nvGrpSpPr>
          <p:grpSpPr>
            <a:xfrm>
              <a:off x="2387965" y="3256317"/>
              <a:ext cx="2346224" cy="1123672"/>
              <a:chOff x="2387965" y="3256317"/>
              <a:chExt cx="2346224" cy="1123672"/>
            </a:xfrm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7C499FE4-0431-6B77-A96A-01F64698AA28}"/>
                  </a:ext>
                </a:extLst>
              </p:cNvPr>
              <p:cNvSpPr/>
              <p:nvPr/>
            </p:nvSpPr>
            <p:spPr>
              <a:xfrm>
                <a:off x="2387965" y="3256317"/>
                <a:ext cx="2346223" cy="11236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F65B1BA8-05B7-D946-2008-104BE005F3E8}"/>
                  </a:ext>
                </a:extLst>
              </p:cNvPr>
              <p:cNvSpPr txBox="1"/>
              <p:nvPr/>
            </p:nvSpPr>
            <p:spPr>
              <a:xfrm>
                <a:off x="2497679" y="3303674"/>
                <a:ext cx="2236510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chemeClr val="accent1">
                      <a:lumMod val="50000"/>
                    </a:schemeClr>
                  </a:buClr>
                  <a:buFont typeface="Wingdings" panose="05000000000000000000" pitchFamily="2" charset="2"/>
                </a:pPr>
                <a:r>
                  <a:rPr lang="en-US" altLang="zh-CN" sz="2000" b="1" kern="1200" dirty="0">
                    <a:latin typeface="+mj-lt"/>
                    <a:ea typeface="微软雅黑" panose="020B0503020204020204" pitchFamily="34" charset="-122"/>
                    <a:cs typeface="Calibri" panose="020F0502020204030204" pitchFamily="34" charset="0"/>
                  </a:rPr>
                  <a:t>ID: MAC address</a:t>
                </a:r>
              </a:p>
              <a:p>
                <a:pPr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chemeClr val="accent1">
                      <a:lumMod val="50000"/>
                    </a:schemeClr>
                  </a:buClr>
                  <a:buFont typeface="Wingdings" panose="05000000000000000000" pitchFamily="2" charset="2"/>
                </a:pPr>
                <a:r>
                  <a:rPr lang="en-US" altLang="zh-CN" sz="2000" b="1" dirty="0">
                    <a:latin typeface="+mj-lt"/>
                    <a:ea typeface="微软雅黑" panose="020B0503020204020204" pitchFamily="34" charset="-122"/>
                    <a:cs typeface="Calibri" panose="020F0502020204030204" pitchFamily="34" charset="0"/>
                  </a:rPr>
                  <a:t>IP: **.**.**</a:t>
                </a:r>
              </a:p>
              <a:p>
                <a:pPr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chemeClr val="accent1">
                      <a:lumMod val="50000"/>
                    </a:schemeClr>
                  </a:buClr>
                  <a:buFont typeface="Wingdings" panose="05000000000000000000" pitchFamily="2" charset="2"/>
                </a:pPr>
                <a:r>
                  <a:rPr lang="en-US" altLang="zh-CN" sz="2000" b="1" kern="1200" dirty="0">
                    <a:latin typeface="+mj-lt"/>
                    <a:ea typeface="微软雅黑" panose="020B0503020204020204" pitchFamily="34" charset="-122"/>
                    <a:cs typeface="Calibri" panose="020F0502020204030204" pitchFamily="34" charset="0"/>
                  </a:rPr>
                  <a:t>…</a:t>
                </a:r>
                <a:endParaRPr lang="zh-CN" altLang="en-US" sz="2000" b="1" kern="1200" dirty="0">
                  <a:latin typeface="+mj-lt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789F43C8-DA9D-6CA1-51BF-013862073C5F}"/>
                </a:ext>
              </a:extLst>
            </p:cNvPr>
            <p:cNvGrpSpPr/>
            <p:nvPr/>
          </p:nvGrpSpPr>
          <p:grpSpPr>
            <a:xfrm>
              <a:off x="2387966" y="5012754"/>
              <a:ext cx="2184034" cy="1123672"/>
              <a:chOff x="2387966" y="3254919"/>
              <a:chExt cx="2184034" cy="1123672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5390BE16-8F91-FB0A-53EE-D20F63A48867}"/>
                  </a:ext>
                </a:extLst>
              </p:cNvPr>
              <p:cNvSpPr/>
              <p:nvPr/>
            </p:nvSpPr>
            <p:spPr>
              <a:xfrm>
                <a:off x="2387966" y="3254919"/>
                <a:ext cx="2184034" cy="11236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9D07520D-BF81-CB0A-3CE7-42AF65B9EA99}"/>
                  </a:ext>
                </a:extLst>
              </p:cNvPr>
              <p:cNvSpPr txBox="1"/>
              <p:nvPr/>
            </p:nvSpPr>
            <p:spPr>
              <a:xfrm>
                <a:off x="2497679" y="3303674"/>
                <a:ext cx="1319592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chemeClr val="accent1">
                      <a:lumMod val="50000"/>
                    </a:schemeClr>
                  </a:buClr>
                  <a:buFont typeface="Wingdings" panose="05000000000000000000" pitchFamily="2" charset="2"/>
                </a:pPr>
                <a:r>
                  <a:rPr lang="en-US" altLang="zh-CN" sz="2000" b="1" kern="1200" dirty="0">
                    <a:latin typeface="+mj-lt"/>
                    <a:ea typeface="微软雅黑" panose="020B0503020204020204" pitchFamily="34" charset="-122"/>
                    <a:cs typeface="Calibri" panose="020F0502020204030204" pitchFamily="34" charset="0"/>
                  </a:rPr>
                  <a:t>ID: </a:t>
                </a:r>
                <a:r>
                  <a:rPr lang="en-US" altLang="zh-CN" sz="2000" b="1" kern="1200" dirty="0">
                    <a:solidFill>
                      <a:srgbClr val="C00000"/>
                    </a:solidFill>
                    <a:latin typeface="+mj-lt"/>
                    <a:ea typeface="微软雅黑" panose="020B0503020204020204" pitchFamily="34" charset="-122"/>
                    <a:cs typeface="Calibri" panose="020F0502020204030204" pitchFamily="34" charset="0"/>
                  </a:rPr>
                  <a:t>null</a:t>
                </a:r>
              </a:p>
              <a:p>
                <a:pPr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chemeClr val="accent1">
                      <a:lumMod val="50000"/>
                    </a:schemeClr>
                  </a:buClr>
                  <a:buFont typeface="Wingdings" panose="05000000000000000000" pitchFamily="2" charset="2"/>
                </a:pPr>
                <a:r>
                  <a:rPr lang="en-US" altLang="zh-CN" sz="2000" b="1" dirty="0">
                    <a:latin typeface="+mj-lt"/>
                    <a:ea typeface="微软雅黑" panose="020B0503020204020204" pitchFamily="34" charset="-122"/>
                    <a:cs typeface="Calibri" panose="020F0502020204030204" pitchFamily="34" charset="0"/>
                  </a:rPr>
                  <a:t>IP: **.**.**</a:t>
                </a:r>
              </a:p>
              <a:p>
                <a:pPr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chemeClr val="accent1">
                      <a:lumMod val="50000"/>
                    </a:schemeClr>
                  </a:buClr>
                  <a:buFont typeface="Wingdings" panose="05000000000000000000" pitchFamily="2" charset="2"/>
                </a:pPr>
                <a:r>
                  <a:rPr lang="en-US" altLang="zh-CN" sz="2000" b="1" kern="1200" dirty="0">
                    <a:latin typeface="+mj-lt"/>
                    <a:ea typeface="微软雅黑" panose="020B0503020204020204" pitchFamily="34" charset="-122"/>
                    <a:cs typeface="Calibri" panose="020F0502020204030204" pitchFamily="34" charset="0"/>
                  </a:rPr>
                  <a:t>…</a:t>
                </a:r>
                <a:endParaRPr lang="zh-CN" altLang="en-US" sz="2000" b="1" kern="1200" dirty="0">
                  <a:latin typeface="+mj-lt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2B592137-108A-EADB-1A74-7DD5AE4CA7C8}"/>
              </a:ext>
            </a:extLst>
          </p:cNvPr>
          <p:cNvSpPr/>
          <p:nvPr/>
        </p:nvSpPr>
        <p:spPr>
          <a:xfrm>
            <a:off x="6222705" y="2803405"/>
            <a:ext cx="4247684" cy="3361572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383E406-2899-F78F-4E71-AFC19416E6B2}"/>
              </a:ext>
            </a:extLst>
          </p:cNvPr>
          <p:cNvSpPr txBox="1"/>
          <p:nvPr/>
        </p:nvSpPr>
        <p:spPr>
          <a:xfrm>
            <a:off x="6693787" y="6300420"/>
            <a:ext cx="3305520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</a:pPr>
            <a:r>
              <a:rPr lang="en-US" altLang="zh-CN" sz="2000" b="1" kern="1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Use privacy information as </a:t>
            </a: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ID</a:t>
            </a:r>
            <a:endParaRPr lang="zh-CN" altLang="en-US" sz="2000" b="1" kern="1200" dirty="0">
              <a:solidFill>
                <a:schemeClr val="bg1"/>
              </a:solidFill>
              <a:latin typeface="+mj-lt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16" name="图形 15">
            <a:extLst>
              <a:ext uri="{FF2B5EF4-FFF2-40B4-BE49-F238E27FC236}">
                <a16:creationId xmlns:a16="http://schemas.microsoft.com/office/drawing/2014/main" id="{120591A2-B62F-A18C-2873-512AE69A9B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08005" y="4688034"/>
            <a:ext cx="1219200" cy="1219200"/>
          </a:xfrm>
          <a:prstGeom prst="rect">
            <a:avLst/>
          </a:prstGeom>
        </p:spPr>
      </p:pic>
      <p:grpSp>
        <p:nvGrpSpPr>
          <p:cNvPr id="38" name="组合 37">
            <a:extLst>
              <a:ext uri="{FF2B5EF4-FFF2-40B4-BE49-F238E27FC236}">
                <a16:creationId xmlns:a16="http://schemas.microsoft.com/office/drawing/2014/main" id="{54A360EF-C056-DA65-8B8B-86A01311BDC3}"/>
              </a:ext>
            </a:extLst>
          </p:cNvPr>
          <p:cNvGrpSpPr/>
          <p:nvPr/>
        </p:nvGrpSpPr>
        <p:grpSpPr>
          <a:xfrm rot="1088064">
            <a:off x="4215053" y="2637602"/>
            <a:ext cx="1641682" cy="699997"/>
            <a:chOff x="4108519" y="3971707"/>
            <a:chExt cx="1641682" cy="699997"/>
          </a:xfrm>
        </p:grpSpPr>
        <p:sp>
          <p:nvSpPr>
            <p:cNvPr id="36" name="爆炸形: 8 pt  35">
              <a:extLst>
                <a:ext uri="{FF2B5EF4-FFF2-40B4-BE49-F238E27FC236}">
                  <a16:creationId xmlns:a16="http://schemas.microsoft.com/office/drawing/2014/main" id="{9ECE3245-8FCF-1F88-21E8-7F1E31B36D17}"/>
                </a:ext>
              </a:extLst>
            </p:cNvPr>
            <p:cNvSpPr/>
            <p:nvPr/>
          </p:nvSpPr>
          <p:spPr>
            <a:xfrm>
              <a:off x="4108519" y="3971707"/>
              <a:ext cx="1641682" cy="699997"/>
            </a:xfrm>
            <a:prstGeom prst="irregularSeal1">
              <a:avLst/>
            </a:prstGeom>
            <a:solidFill>
              <a:srgbClr val="C0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DDD2C8D2-D263-438E-CE7A-12EBBCBC606C}"/>
                </a:ext>
              </a:extLst>
            </p:cNvPr>
            <p:cNvSpPr txBox="1"/>
            <p:nvPr/>
          </p:nvSpPr>
          <p:spPr>
            <a:xfrm>
              <a:off x="4273731" y="4103094"/>
              <a:ext cx="13099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1">
                    <a:lumMod val="50000"/>
                  </a:schemeClr>
                </a:buClr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  <a:cs typeface="Calibri" panose="020F0502020204030204" pitchFamily="34" charset="0"/>
                </a:rPr>
                <a:t>duplicate</a:t>
              </a:r>
              <a:endParaRPr lang="zh-CN" altLang="en-US" sz="2000" b="1" kern="12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FDE5FC11-56FD-E6CF-2FE5-89E832D6B3FD}"/>
              </a:ext>
            </a:extLst>
          </p:cNvPr>
          <p:cNvGrpSpPr/>
          <p:nvPr/>
        </p:nvGrpSpPr>
        <p:grpSpPr>
          <a:xfrm rot="1088064">
            <a:off x="9705324" y="2447469"/>
            <a:ext cx="1641682" cy="699997"/>
            <a:chOff x="4108519" y="3971707"/>
            <a:chExt cx="1641682" cy="699997"/>
          </a:xfrm>
        </p:grpSpPr>
        <p:sp>
          <p:nvSpPr>
            <p:cNvPr id="40" name="爆炸形: 8 pt  39">
              <a:extLst>
                <a:ext uri="{FF2B5EF4-FFF2-40B4-BE49-F238E27FC236}">
                  <a16:creationId xmlns:a16="http://schemas.microsoft.com/office/drawing/2014/main" id="{34B56BBB-8EA7-A28E-A0A3-8734B38A9239}"/>
                </a:ext>
              </a:extLst>
            </p:cNvPr>
            <p:cNvSpPr/>
            <p:nvPr/>
          </p:nvSpPr>
          <p:spPr>
            <a:xfrm>
              <a:off x="4108519" y="3971707"/>
              <a:ext cx="1641682" cy="699997"/>
            </a:xfrm>
            <a:prstGeom prst="irregularSeal1">
              <a:avLst/>
            </a:prstGeom>
            <a:solidFill>
              <a:srgbClr val="C0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0F160AD8-EAE2-D79E-26F8-60A9A05F3C5C}"/>
                </a:ext>
              </a:extLst>
            </p:cNvPr>
            <p:cNvSpPr txBox="1"/>
            <p:nvPr/>
          </p:nvSpPr>
          <p:spPr>
            <a:xfrm>
              <a:off x="4529410" y="4103094"/>
              <a:ext cx="7986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1">
                    <a:lumMod val="50000"/>
                  </a:schemeClr>
                </a:buClr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  <a:cs typeface="Calibri" panose="020F0502020204030204" pitchFamily="34" charset="0"/>
                </a:rPr>
                <a:t>none</a:t>
              </a:r>
              <a:endParaRPr lang="zh-CN" altLang="en-US" sz="2000" b="1" kern="12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28654FF6-6D75-28CC-0D5D-BCA1010D3496}"/>
              </a:ext>
            </a:extLst>
          </p:cNvPr>
          <p:cNvSpPr/>
          <p:nvPr/>
        </p:nvSpPr>
        <p:spPr>
          <a:xfrm>
            <a:off x="1189858" y="3616817"/>
            <a:ext cx="9060325" cy="1008526"/>
          </a:xfrm>
          <a:prstGeom prst="roundRect">
            <a:avLst>
              <a:gd name="adj" fmla="val 7603"/>
            </a:avLst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Finding. 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main cause of generating incorrect device information is that the accessed device does not have a unique ID.</a:t>
            </a:r>
            <a:endParaRPr lang="zh-CN" alt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46539859-0290-FCD1-4356-F7A22DAB3F63}"/>
              </a:ext>
            </a:extLst>
          </p:cNvPr>
          <p:cNvSpPr/>
          <p:nvPr/>
        </p:nvSpPr>
        <p:spPr>
          <a:xfrm>
            <a:off x="1189858" y="4899915"/>
            <a:ext cx="9060325" cy="967795"/>
          </a:xfrm>
          <a:prstGeom prst="roundRect">
            <a:avLst>
              <a:gd name="adj" fmla="val 7603"/>
            </a:avLst>
          </a:prstGeom>
          <a:solidFill>
            <a:schemeClr val="accent6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Implication. 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Developers should not use privacy information as the unique ID and should also avoid generating duplicate IDs.</a:t>
            </a:r>
            <a:endParaRPr lang="zh-CN" alt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51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4" grpId="0" animBg="1"/>
      <p:bldP spid="34" grpId="0" animBg="1"/>
      <p:bldP spid="35" grpId="0" animBg="1"/>
      <p:bldP spid="42" grpId="0" animBg="1"/>
      <p:bldP spid="4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8ADB12-3806-6FDC-1FC3-1384D5CF3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RQ1: Root Cause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13980B-28EF-5CAC-48AE-47984A340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Initialization (51/330)</a:t>
            </a:r>
          </a:p>
          <a:p>
            <a:pPr lvl="1"/>
            <a:r>
              <a:rPr lang="en-US" altLang="zh-CN" dirty="0"/>
              <a:t> Forget to keep authentication (8/51)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DA20A4-E18E-5039-7C56-4A25BD9AF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9E07-A000-4F7E-BD54-159DD76D74C1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DE7CE02-5C26-6280-9B74-4CD00016745F}"/>
              </a:ext>
            </a:extLst>
          </p:cNvPr>
          <p:cNvGrpSpPr/>
          <p:nvPr/>
        </p:nvGrpSpPr>
        <p:grpSpPr>
          <a:xfrm>
            <a:off x="351808" y="2631371"/>
            <a:ext cx="3840644" cy="1595256"/>
            <a:chOff x="455067" y="2958641"/>
            <a:chExt cx="3840644" cy="1595256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94CB126D-FBDD-DC7E-EF12-FAEF5361F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0455" y="2958641"/>
              <a:ext cx="1595256" cy="1595256"/>
            </a:xfrm>
            <a:prstGeom prst="rect">
              <a:avLst/>
            </a:prstGeom>
          </p:spPr>
        </p:pic>
        <p:pic>
          <p:nvPicPr>
            <p:cNvPr id="6" name="图形 5">
              <a:extLst>
                <a:ext uri="{FF2B5EF4-FFF2-40B4-BE49-F238E27FC236}">
                  <a16:creationId xmlns:a16="http://schemas.microsoft.com/office/drawing/2014/main" id="{9647AE73-27B8-848D-F607-CB90D6DF9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30778" y="3428998"/>
              <a:ext cx="654541" cy="654541"/>
            </a:xfrm>
            <a:prstGeom prst="rect">
              <a:avLst/>
            </a:prstGeom>
          </p:spPr>
        </p:pic>
        <p:pic>
          <p:nvPicPr>
            <p:cNvPr id="20" name="图形 19">
              <a:extLst>
                <a:ext uri="{FF2B5EF4-FFF2-40B4-BE49-F238E27FC236}">
                  <a16:creationId xmlns:a16="http://schemas.microsoft.com/office/drawing/2014/main" id="{AFFBF09D-30CB-D4BB-D076-4961237F90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5067" y="3123925"/>
              <a:ext cx="1360575" cy="1360575"/>
            </a:xfrm>
            <a:prstGeom prst="rect">
              <a:avLst/>
            </a:prstGeom>
          </p:spPr>
        </p:pic>
      </p:grpSp>
      <p:sp>
        <p:nvSpPr>
          <p:cNvPr id="8" name="左大括号 7">
            <a:extLst>
              <a:ext uri="{FF2B5EF4-FFF2-40B4-BE49-F238E27FC236}">
                <a16:creationId xmlns:a16="http://schemas.microsoft.com/office/drawing/2014/main" id="{BA63B162-8941-C67E-5BB5-614AAD0298A4}"/>
              </a:ext>
            </a:extLst>
          </p:cNvPr>
          <p:cNvSpPr/>
          <p:nvPr/>
        </p:nvSpPr>
        <p:spPr>
          <a:xfrm rot="16200000">
            <a:off x="1934461" y="3410695"/>
            <a:ext cx="414344" cy="2203771"/>
          </a:xfrm>
          <a:prstGeom prst="leftBrace">
            <a:avLst>
              <a:gd name="adj1" fmla="val 27222"/>
              <a:gd name="adj2" fmla="val 49705"/>
            </a:avLst>
          </a:prstGeom>
          <a:ln w="28575">
            <a:solidFill>
              <a:srgbClr val="2C2C2C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63643B8-B581-A05A-22BE-B84104B84ED4}"/>
              </a:ext>
            </a:extLst>
          </p:cNvPr>
          <p:cNvSpPr txBox="1"/>
          <p:nvPr/>
        </p:nvSpPr>
        <p:spPr>
          <a:xfrm>
            <a:off x="1098718" y="4756354"/>
            <a:ext cx="20858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</a:pPr>
            <a:r>
              <a:rPr lang="en-US" altLang="zh-CN" sz="2200" b="1" dirty="0"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device access</a:t>
            </a:r>
            <a:endParaRPr lang="zh-CN" altLang="en-US" sz="2200" b="1" kern="1200" dirty="0">
              <a:latin typeface="+mj-lt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01A49C0B-8CC4-1FAB-6262-3F32272B62F3}"/>
              </a:ext>
            </a:extLst>
          </p:cNvPr>
          <p:cNvSpPr/>
          <p:nvPr/>
        </p:nvSpPr>
        <p:spPr>
          <a:xfrm>
            <a:off x="4379205" y="3361289"/>
            <a:ext cx="809091" cy="381541"/>
          </a:xfrm>
          <a:prstGeom prst="rightArrow">
            <a:avLst>
              <a:gd name="adj1" fmla="val 39655"/>
              <a:gd name="adj2" fmla="val 50000"/>
            </a:avLst>
          </a:prstGeom>
          <a:solidFill>
            <a:srgbClr val="0070C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</a:endParaRPr>
          </a:p>
        </p:txBody>
      </p:sp>
      <p:pic>
        <p:nvPicPr>
          <p:cNvPr id="25" name="图形 24">
            <a:extLst>
              <a:ext uri="{FF2B5EF4-FFF2-40B4-BE49-F238E27FC236}">
                <a16:creationId xmlns:a16="http://schemas.microsoft.com/office/drawing/2014/main" id="{0FFA83E9-8801-C4B4-3371-9F94FB613B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92683" y="3274813"/>
            <a:ext cx="1360575" cy="1360575"/>
          </a:xfrm>
          <a:prstGeom prst="rect">
            <a:avLst/>
          </a:prstGeom>
        </p:spPr>
      </p:pic>
      <p:sp>
        <p:nvSpPr>
          <p:cNvPr id="26" name="箭头: 下 25">
            <a:extLst>
              <a:ext uri="{FF2B5EF4-FFF2-40B4-BE49-F238E27FC236}">
                <a16:creationId xmlns:a16="http://schemas.microsoft.com/office/drawing/2014/main" id="{A021F39D-3D2F-86C8-432B-E8A8D62648C3}"/>
              </a:ext>
            </a:extLst>
          </p:cNvPr>
          <p:cNvSpPr/>
          <p:nvPr/>
        </p:nvSpPr>
        <p:spPr>
          <a:xfrm rot="18573649">
            <a:off x="5263230" y="2629455"/>
            <a:ext cx="436418" cy="1134698"/>
          </a:xfrm>
          <a:prstGeom prst="downArrow">
            <a:avLst/>
          </a:prstGeom>
          <a:solidFill>
            <a:srgbClr val="7371B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87E85A39-1243-8FA8-E95F-D3FAE1C4961E}"/>
              </a:ext>
            </a:extLst>
          </p:cNvPr>
          <p:cNvSpPr/>
          <p:nvPr/>
        </p:nvSpPr>
        <p:spPr>
          <a:xfrm rot="20923152">
            <a:off x="5999968" y="2213498"/>
            <a:ext cx="436418" cy="1134698"/>
          </a:xfrm>
          <a:prstGeom prst="downArrow">
            <a:avLst/>
          </a:prstGeom>
          <a:solidFill>
            <a:srgbClr val="7371B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8" name="箭头: 下 27">
            <a:extLst>
              <a:ext uri="{FF2B5EF4-FFF2-40B4-BE49-F238E27FC236}">
                <a16:creationId xmlns:a16="http://schemas.microsoft.com/office/drawing/2014/main" id="{6DA12193-6D90-E3E2-F3D7-480DCDEE0D32}"/>
              </a:ext>
            </a:extLst>
          </p:cNvPr>
          <p:cNvSpPr/>
          <p:nvPr/>
        </p:nvSpPr>
        <p:spPr>
          <a:xfrm rot="851663">
            <a:off x="6806667" y="2225629"/>
            <a:ext cx="436418" cy="1134698"/>
          </a:xfrm>
          <a:prstGeom prst="downArrow">
            <a:avLst/>
          </a:prstGeom>
          <a:solidFill>
            <a:srgbClr val="7371B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9" name="箭头: 下 28">
            <a:extLst>
              <a:ext uri="{FF2B5EF4-FFF2-40B4-BE49-F238E27FC236}">
                <a16:creationId xmlns:a16="http://schemas.microsoft.com/office/drawing/2014/main" id="{EB571FFF-F120-D6DA-83CF-EB4F28E17076}"/>
              </a:ext>
            </a:extLst>
          </p:cNvPr>
          <p:cNvSpPr/>
          <p:nvPr/>
        </p:nvSpPr>
        <p:spPr>
          <a:xfrm rot="2789573">
            <a:off x="7512404" y="2640068"/>
            <a:ext cx="436418" cy="1134698"/>
          </a:xfrm>
          <a:prstGeom prst="downArrow">
            <a:avLst/>
          </a:prstGeom>
          <a:solidFill>
            <a:srgbClr val="7371B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C605ABB-6B9C-C726-50D7-D5FB4C56C657}"/>
              </a:ext>
            </a:extLst>
          </p:cNvPr>
          <p:cNvSpPr txBox="1"/>
          <p:nvPr/>
        </p:nvSpPr>
        <p:spPr>
          <a:xfrm rot="2387745">
            <a:off x="5141253" y="2729399"/>
            <a:ext cx="11432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</a:pPr>
            <a:r>
              <a:rPr lang="en-US" altLang="zh-CN" sz="2200" dirty="0" err="1"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turn_on</a:t>
            </a:r>
            <a:endParaRPr lang="zh-CN" altLang="en-US" sz="2200" kern="1200" dirty="0">
              <a:latin typeface="+mj-lt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40E41FC-523B-5F57-77C8-B558EAF5AB21}"/>
              </a:ext>
            </a:extLst>
          </p:cNvPr>
          <p:cNvSpPr txBox="1"/>
          <p:nvPr/>
        </p:nvSpPr>
        <p:spPr>
          <a:xfrm rot="4777872">
            <a:off x="6287924" y="2461037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</a:pPr>
            <a:r>
              <a:rPr lang="en-US" altLang="zh-CN" sz="2200" dirty="0"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…</a:t>
            </a:r>
            <a:endParaRPr lang="zh-CN" altLang="en-US" sz="2200" kern="1200" dirty="0">
              <a:latin typeface="+mj-lt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8EE44FE-6488-7D81-5156-03441BF502AD}"/>
              </a:ext>
            </a:extLst>
          </p:cNvPr>
          <p:cNvSpPr txBox="1"/>
          <p:nvPr/>
        </p:nvSpPr>
        <p:spPr>
          <a:xfrm rot="6372557">
            <a:off x="7182831" y="2628682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</a:pPr>
            <a:r>
              <a:rPr lang="en-US" altLang="zh-CN" sz="2200" dirty="0"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…</a:t>
            </a:r>
            <a:endParaRPr lang="zh-CN" altLang="en-US" sz="2200" kern="1200" dirty="0">
              <a:latin typeface="+mj-lt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22337AE-33CB-51D9-5456-93B7DD351D7A}"/>
              </a:ext>
            </a:extLst>
          </p:cNvPr>
          <p:cNvSpPr txBox="1"/>
          <p:nvPr/>
        </p:nvSpPr>
        <p:spPr>
          <a:xfrm rot="8056376">
            <a:off x="7787805" y="3106158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</a:pPr>
            <a:r>
              <a:rPr lang="en-US" altLang="zh-CN" sz="2200" dirty="0"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…</a:t>
            </a:r>
            <a:endParaRPr lang="zh-CN" altLang="en-US" sz="2200" kern="1200" dirty="0">
              <a:latin typeface="+mj-lt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86AD20E3-CFD7-5D4A-5F1D-185316807FCD}"/>
              </a:ext>
            </a:extLst>
          </p:cNvPr>
          <p:cNvSpPr/>
          <p:nvPr/>
        </p:nvSpPr>
        <p:spPr>
          <a:xfrm>
            <a:off x="8557456" y="3285478"/>
            <a:ext cx="1244386" cy="381541"/>
          </a:xfrm>
          <a:prstGeom prst="rightArrow">
            <a:avLst>
              <a:gd name="adj1" fmla="val 39655"/>
              <a:gd name="adj2" fmla="val 50000"/>
            </a:avLst>
          </a:prstGeom>
          <a:solidFill>
            <a:srgbClr val="0070C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ACA98B6-4411-3971-ABB2-0A3C16668DFF}"/>
              </a:ext>
            </a:extLst>
          </p:cNvPr>
          <p:cNvSpPr txBox="1"/>
          <p:nvPr/>
        </p:nvSpPr>
        <p:spPr>
          <a:xfrm>
            <a:off x="8575602" y="2965627"/>
            <a:ext cx="10791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</a:pPr>
            <a:r>
              <a:rPr lang="en-US" altLang="zh-CN" sz="2200" b="1" kern="1200" dirty="0"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60 min</a:t>
            </a:r>
            <a:endParaRPr lang="zh-CN" altLang="en-US" sz="2200" b="1" kern="1200" dirty="0">
              <a:latin typeface="+mj-lt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37" name="图形 36">
            <a:extLst>
              <a:ext uri="{FF2B5EF4-FFF2-40B4-BE49-F238E27FC236}">
                <a16:creationId xmlns:a16="http://schemas.microsoft.com/office/drawing/2014/main" id="{CF416318-5FF8-9BB9-023F-44136B23D2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01754" y="3210700"/>
            <a:ext cx="1360575" cy="1360575"/>
          </a:xfrm>
          <a:prstGeom prst="rect">
            <a:avLst/>
          </a:prstGeom>
        </p:spPr>
      </p:pic>
      <p:sp>
        <p:nvSpPr>
          <p:cNvPr id="38" name="箭头: 下 37">
            <a:extLst>
              <a:ext uri="{FF2B5EF4-FFF2-40B4-BE49-F238E27FC236}">
                <a16:creationId xmlns:a16="http://schemas.microsoft.com/office/drawing/2014/main" id="{2648180C-879A-BE41-D3C9-B0DCC6EAF16D}"/>
              </a:ext>
            </a:extLst>
          </p:cNvPr>
          <p:cNvSpPr/>
          <p:nvPr/>
        </p:nvSpPr>
        <p:spPr>
          <a:xfrm>
            <a:off x="10559804" y="2245223"/>
            <a:ext cx="436418" cy="1134698"/>
          </a:xfrm>
          <a:prstGeom prst="downArrow">
            <a:avLst/>
          </a:prstGeom>
          <a:solidFill>
            <a:srgbClr val="7371B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8782CF7-A47B-ECA4-8186-C30023282816}"/>
              </a:ext>
            </a:extLst>
          </p:cNvPr>
          <p:cNvSpPr txBox="1"/>
          <p:nvPr/>
        </p:nvSpPr>
        <p:spPr>
          <a:xfrm>
            <a:off x="10951496" y="2553027"/>
            <a:ext cx="11381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</a:pPr>
            <a:r>
              <a:rPr lang="en-US" altLang="zh-CN" sz="2200" dirty="0" err="1"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turn_off</a:t>
            </a:r>
            <a:endParaRPr lang="zh-CN" altLang="en-US" sz="2200" kern="1200" dirty="0">
              <a:latin typeface="+mj-lt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FB845BB-E4C8-2F8D-58F5-05246158B814}"/>
              </a:ext>
            </a:extLst>
          </p:cNvPr>
          <p:cNvSpPr/>
          <p:nvPr/>
        </p:nvSpPr>
        <p:spPr>
          <a:xfrm>
            <a:off x="7295046" y="1093789"/>
            <a:ext cx="4545146" cy="782021"/>
          </a:xfrm>
          <a:prstGeom prst="rect">
            <a:avLst/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Error. Invalid authentication </a:t>
            </a:r>
          </a:p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credentials!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pic>
        <p:nvPicPr>
          <p:cNvPr id="46" name="图形 45" descr="金龟子">
            <a:extLst>
              <a:ext uri="{FF2B5EF4-FFF2-40B4-BE49-F238E27FC236}">
                <a16:creationId xmlns:a16="http://schemas.microsoft.com/office/drawing/2014/main" id="{4A0B3DC4-3858-DD27-4AA2-C7F2C6E8B2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9290465">
            <a:off x="6779610" y="569205"/>
            <a:ext cx="778573" cy="778573"/>
          </a:xfrm>
          <a:prstGeom prst="rect">
            <a:avLst/>
          </a:prstGeom>
        </p:spPr>
      </p:pic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0FEDC2FF-6F78-3CE0-5590-F3395F27444F}"/>
              </a:ext>
            </a:extLst>
          </p:cNvPr>
          <p:cNvSpPr/>
          <p:nvPr/>
        </p:nvSpPr>
        <p:spPr>
          <a:xfrm>
            <a:off x="1469422" y="5421884"/>
            <a:ext cx="8846521" cy="1145397"/>
          </a:xfrm>
          <a:prstGeom prst="roundRect">
            <a:avLst>
              <a:gd name="adj" fmla="val 7603"/>
            </a:avLst>
          </a:prstGeom>
          <a:solidFill>
            <a:schemeClr val="accent6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Implication. 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Smart home systems should inform device integration developers of the existence of an expired device authentication.</a:t>
            </a:r>
            <a:endParaRPr lang="zh-CN" alt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对话气泡: 椭圆形 4">
            <a:extLst>
              <a:ext uri="{FF2B5EF4-FFF2-40B4-BE49-F238E27FC236}">
                <a16:creationId xmlns:a16="http://schemas.microsoft.com/office/drawing/2014/main" id="{C6C10701-B730-44E3-B82D-64AECBE16809}"/>
              </a:ext>
            </a:extLst>
          </p:cNvPr>
          <p:cNvSpPr/>
          <p:nvPr/>
        </p:nvSpPr>
        <p:spPr>
          <a:xfrm>
            <a:off x="7752745" y="3933020"/>
            <a:ext cx="2401487" cy="532926"/>
          </a:xfrm>
          <a:prstGeom prst="wedgeEllipseCallout">
            <a:avLst>
              <a:gd name="adj1" fmla="val 46693"/>
              <a:gd name="adj2" fmla="val -6025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No response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48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  <p:bldP spid="38" grpId="0" animBg="1"/>
      <p:bldP spid="39" grpId="0"/>
      <p:bldP spid="42" grpId="0" animBg="1"/>
      <p:bldP spid="48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8ADB12-3806-6FDC-1FC3-1384D5CF3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RQ1: Root Cause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13980B-28EF-5CAC-48AE-47984A340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Initialization (51/330)</a:t>
            </a:r>
          </a:p>
          <a:p>
            <a:pPr lvl="1"/>
            <a:r>
              <a:rPr lang="en-US" altLang="zh-CN" dirty="0"/>
              <a:t> Incorrect task scheduling (19/51)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DA20A4-E18E-5039-7C56-4A25BD9AF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9E07-A000-4F7E-BD54-159DD76D74C1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C4EB46-F1C8-330A-60B6-97DAA5E0E863}"/>
              </a:ext>
            </a:extLst>
          </p:cNvPr>
          <p:cNvSpPr/>
          <p:nvPr/>
        </p:nvSpPr>
        <p:spPr bwMode="auto">
          <a:xfrm>
            <a:off x="701878" y="2919094"/>
            <a:ext cx="3399424" cy="12541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noFill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fontAlgn="base">
              <a:spcBef>
                <a:spcPts val="300"/>
              </a:spcBef>
              <a:spcAft>
                <a:spcPct val="0"/>
              </a:spcAft>
              <a:buClr>
                <a:srgbClr val="FF3300"/>
              </a:buClr>
              <a:buSzPct val="75000"/>
              <a:buAutoNum type="arabicPeriod"/>
            </a:pPr>
            <a:r>
              <a:rPr lang="en-US" altLang="zh-CN" sz="1700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def </a:t>
            </a:r>
            <a:r>
              <a:rPr lang="en-US" altLang="zh-CN" sz="1700" dirty="0" err="1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setup_entry</a:t>
            </a:r>
            <a:r>
              <a:rPr lang="en-US" altLang="zh-CN" sz="1700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():</a:t>
            </a:r>
          </a:p>
          <a:p>
            <a:pPr marL="342900" indent="-342900" fontAlgn="base">
              <a:spcBef>
                <a:spcPts val="300"/>
              </a:spcBef>
              <a:spcAft>
                <a:spcPct val="0"/>
              </a:spcAft>
              <a:buClr>
                <a:srgbClr val="FF3300"/>
              </a:buClr>
              <a:buSzPct val="75000"/>
              <a:buAutoNum type="arabicPeriod"/>
            </a:pPr>
            <a:r>
              <a:rPr lang="en-US" altLang="zh-CN" sz="1700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  ... // config</a:t>
            </a:r>
          </a:p>
          <a:p>
            <a:pPr marL="342900" indent="-342900" fontAlgn="base">
              <a:spcBef>
                <a:spcPts val="300"/>
              </a:spcBef>
              <a:spcAft>
                <a:spcPct val="0"/>
              </a:spcAft>
              <a:buClr>
                <a:srgbClr val="FF3300"/>
              </a:buClr>
              <a:buSzPct val="75000"/>
              <a:buAutoNum type="arabicPeriod"/>
            </a:pPr>
            <a:r>
              <a:rPr lang="en-US" altLang="zh-CN" sz="1700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  Time-consuming-Task()</a:t>
            </a:r>
            <a:r>
              <a:rPr lang="zh-CN" altLang="en-US" sz="1700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；</a:t>
            </a:r>
            <a:endParaRPr lang="en-US" altLang="zh-CN" sz="1700" dirty="0">
              <a:latin typeface="Consolas" panose="020B0609020204030204" pitchFamily="49" charset="0"/>
              <a:ea typeface="Fira Code" panose="020B0809050000020004" pitchFamily="49" charset="0"/>
              <a:cs typeface="Ebrima" panose="02000000000000000000" pitchFamily="2" charset="0"/>
            </a:endParaRPr>
          </a:p>
          <a:p>
            <a:pPr marL="342900" indent="-342900" fontAlgn="base">
              <a:spcBef>
                <a:spcPts val="300"/>
              </a:spcBef>
              <a:spcAft>
                <a:spcPct val="0"/>
              </a:spcAft>
              <a:buClr>
                <a:srgbClr val="FF3300"/>
              </a:buClr>
              <a:buSzPct val="75000"/>
              <a:buAutoNum type="arabicPeriod"/>
            </a:pPr>
            <a:r>
              <a:rPr lang="en-US" altLang="zh-CN" sz="1700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  ... 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DDC270F-42CD-631A-680A-DF6A5BF6A640}"/>
              </a:ext>
            </a:extLst>
          </p:cNvPr>
          <p:cNvCxnSpPr>
            <a:cxnSpLocks/>
          </p:cNvCxnSpPr>
          <p:nvPr/>
        </p:nvCxnSpPr>
        <p:spPr>
          <a:xfrm>
            <a:off x="6840279" y="3026735"/>
            <a:ext cx="4464330" cy="0"/>
          </a:xfrm>
          <a:prstGeom prst="straightConnector1">
            <a:avLst/>
          </a:prstGeom>
          <a:ln w="57150">
            <a:solidFill>
              <a:srgbClr val="C00000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CC14C3E-4F50-3DDB-1D59-A5EA92DC8106}"/>
              </a:ext>
            </a:extLst>
          </p:cNvPr>
          <p:cNvCxnSpPr>
            <a:cxnSpLocks/>
          </p:cNvCxnSpPr>
          <p:nvPr/>
        </p:nvCxnSpPr>
        <p:spPr>
          <a:xfrm>
            <a:off x="6840279" y="4114807"/>
            <a:ext cx="4464330" cy="0"/>
          </a:xfrm>
          <a:prstGeom prst="straightConnector1">
            <a:avLst/>
          </a:prstGeom>
          <a:ln w="57150">
            <a:solidFill>
              <a:srgbClr val="4472C4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52A54C00-1D8F-8CB0-EB9A-6D282FCDF7DE}"/>
              </a:ext>
            </a:extLst>
          </p:cNvPr>
          <p:cNvSpPr txBox="1"/>
          <p:nvPr/>
        </p:nvSpPr>
        <p:spPr>
          <a:xfrm>
            <a:off x="4685414" y="2811292"/>
            <a:ext cx="17716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</a:pPr>
            <a:r>
              <a:rPr lang="en-US" altLang="zh-CN" sz="2200" b="1" kern="1200" dirty="0">
                <a:solidFill>
                  <a:srgbClr val="C00000"/>
                </a:solidFill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Main thread</a:t>
            </a:r>
            <a:endParaRPr lang="zh-CN" altLang="en-US" sz="2200" b="1" kern="1200" dirty="0">
              <a:solidFill>
                <a:srgbClr val="C00000"/>
              </a:solidFill>
              <a:latin typeface="+mj-lt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3C00FFF-BEA7-E792-75D1-7322E3E6746F}"/>
              </a:ext>
            </a:extLst>
          </p:cNvPr>
          <p:cNvSpPr txBox="1"/>
          <p:nvPr/>
        </p:nvSpPr>
        <p:spPr>
          <a:xfrm>
            <a:off x="4685414" y="3696462"/>
            <a:ext cx="18341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</a:pPr>
            <a:r>
              <a:rPr lang="en-US" altLang="zh-CN" sz="2200" b="1" kern="1200" dirty="0">
                <a:solidFill>
                  <a:srgbClr val="4472C4"/>
                </a:solidFill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Background</a:t>
            </a:r>
          </a:p>
          <a:p>
            <a: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</a:pPr>
            <a:r>
              <a:rPr lang="en-US" altLang="zh-CN" sz="2200" b="1" dirty="0">
                <a:solidFill>
                  <a:srgbClr val="4472C4"/>
                </a:solidFill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thread</a:t>
            </a:r>
            <a:endParaRPr lang="zh-CN" altLang="en-US" sz="2200" b="1" kern="1200" dirty="0">
              <a:solidFill>
                <a:srgbClr val="4472C4"/>
              </a:solidFill>
              <a:latin typeface="+mj-lt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BAD3EED-A4B3-F56C-D11A-FF5C5287025B}"/>
              </a:ext>
            </a:extLst>
          </p:cNvPr>
          <p:cNvSpPr txBox="1"/>
          <p:nvPr/>
        </p:nvSpPr>
        <p:spPr>
          <a:xfrm>
            <a:off x="7829955" y="2426428"/>
            <a:ext cx="24224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</a:pPr>
            <a:r>
              <a:rPr lang="en-US" altLang="zh-CN" sz="2200" dirty="0">
                <a:solidFill>
                  <a:srgbClr val="C00000"/>
                </a:solidFill>
                <a:latin typeface="Bahnschrift SemiCondensed" panose="020B0502040204020203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a</a:t>
            </a:r>
            <a:r>
              <a:rPr lang="en-US" altLang="zh-CN" sz="2200" kern="1200" dirty="0">
                <a:solidFill>
                  <a:srgbClr val="C00000"/>
                </a:solidFill>
                <a:latin typeface="Bahnschrift SemiCondensed" panose="020B0502040204020203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void long operation</a:t>
            </a:r>
            <a:endParaRPr lang="zh-CN" altLang="en-US" sz="2200" kern="1200" dirty="0">
              <a:solidFill>
                <a:srgbClr val="C00000"/>
              </a:solidFill>
              <a:latin typeface="Bahnschrift SemiCondensed" panose="020B0502040204020203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454B793-1DC3-18AA-9394-9C36A552FB25}"/>
              </a:ext>
            </a:extLst>
          </p:cNvPr>
          <p:cNvSpPr txBox="1"/>
          <p:nvPr/>
        </p:nvSpPr>
        <p:spPr>
          <a:xfrm>
            <a:off x="7792118" y="4226636"/>
            <a:ext cx="2629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</a:pPr>
            <a:r>
              <a:rPr lang="en-US" altLang="zh-CN" sz="2200" kern="1200" dirty="0">
                <a:solidFill>
                  <a:srgbClr val="4472C4"/>
                </a:solidFill>
                <a:latin typeface="Bahnschrift SemiCondensed" panose="020B0502040204020203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for long-running work</a:t>
            </a:r>
            <a:endParaRPr lang="zh-CN" altLang="en-US" sz="2200" kern="1200" dirty="0">
              <a:solidFill>
                <a:srgbClr val="4472C4"/>
              </a:solidFill>
              <a:latin typeface="Bahnschrift SemiCondensed" panose="020B0502040204020203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074C983B-12DD-91CD-851E-BA8896E9E570}"/>
              </a:ext>
            </a:extLst>
          </p:cNvPr>
          <p:cNvSpPr/>
          <p:nvPr/>
        </p:nvSpPr>
        <p:spPr>
          <a:xfrm>
            <a:off x="1057112" y="5091704"/>
            <a:ext cx="9310473" cy="1354207"/>
          </a:xfrm>
          <a:prstGeom prst="roundRect">
            <a:avLst>
              <a:gd name="adj" fmla="val 7603"/>
            </a:avLst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Finding. 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Developers can set time-consuming tasks in the main thread and it will block the system. Background threads should be delegated to execute such tasks asynchronously.</a:t>
            </a:r>
            <a:endParaRPr lang="zh-CN" alt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4A86C4E-4427-4F53-E264-5FB8451CF197}"/>
              </a:ext>
            </a:extLst>
          </p:cNvPr>
          <p:cNvSpPr/>
          <p:nvPr/>
        </p:nvSpPr>
        <p:spPr>
          <a:xfrm>
            <a:off x="7038907" y="2915594"/>
            <a:ext cx="270278" cy="20318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9A46D33-9ACE-2CA5-2109-02D708326BEC}"/>
              </a:ext>
            </a:extLst>
          </p:cNvPr>
          <p:cNvSpPr/>
          <p:nvPr/>
        </p:nvSpPr>
        <p:spPr>
          <a:xfrm>
            <a:off x="6979711" y="4037202"/>
            <a:ext cx="1651172" cy="18614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6DC12C1-4874-2ADC-F854-C10BDBFF9395}"/>
              </a:ext>
            </a:extLst>
          </p:cNvPr>
          <p:cNvSpPr/>
          <p:nvPr/>
        </p:nvSpPr>
        <p:spPr>
          <a:xfrm>
            <a:off x="8951592" y="4037202"/>
            <a:ext cx="1651172" cy="18614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02D68CF-9496-843C-26E4-FBBCF87BA747}"/>
              </a:ext>
            </a:extLst>
          </p:cNvPr>
          <p:cNvSpPr/>
          <p:nvPr/>
        </p:nvSpPr>
        <p:spPr>
          <a:xfrm>
            <a:off x="7507813" y="2934725"/>
            <a:ext cx="270278" cy="20318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A5182B4-5DB4-7C18-C08B-C9DAE48AEF61}"/>
              </a:ext>
            </a:extLst>
          </p:cNvPr>
          <p:cNvSpPr/>
          <p:nvPr/>
        </p:nvSpPr>
        <p:spPr>
          <a:xfrm>
            <a:off x="8166193" y="2932638"/>
            <a:ext cx="1651172" cy="18614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BBBBEDE8-2A8E-801E-4A88-24093C49A679}"/>
              </a:ext>
            </a:extLst>
          </p:cNvPr>
          <p:cNvSpPr/>
          <p:nvPr/>
        </p:nvSpPr>
        <p:spPr>
          <a:xfrm rot="944497">
            <a:off x="9485413" y="3268016"/>
            <a:ext cx="583530" cy="602805"/>
          </a:xfrm>
          <a:custGeom>
            <a:avLst/>
            <a:gdLst>
              <a:gd name="connsiteX0" fmla="*/ 0 w 526273"/>
              <a:gd name="connsiteY0" fmla="*/ 0 h 532852"/>
              <a:gd name="connsiteX1" fmla="*/ 388127 w 526273"/>
              <a:gd name="connsiteY1" fmla="*/ 171039 h 532852"/>
              <a:gd name="connsiteX2" fmla="*/ 526273 w 526273"/>
              <a:gd name="connsiteY2" fmla="*/ 532852 h 532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6273" h="532852">
                <a:moveTo>
                  <a:pt x="0" y="0"/>
                </a:moveTo>
                <a:cubicBezTo>
                  <a:pt x="150207" y="41115"/>
                  <a:pt x="300415" y="82230"/>
                  <a:pt x="388127" y="171039"/>
                </a:cubicBezTo>
                <a:cubicBezTo>
                  <a:pt x="475839" y="259848"/>
                  <a:pt x="501056" y="396350"/>
                  <a:pt x="526273" y="532852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9E5C2BC-D917-2432-DD0A-12390D9BF40D}"/>
              </a:ext>
            </a:extLst>
          </p:cNvPr>
          <p:cNvSpPr txBox="1"/>
          <p:nvPr/>
        </p:nvSpPr>
        <p:spPr>
          <a:xfrm>
            <a:off x="10139771" y="3293989"/>
            <a:ext cx="9541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</a:pPr>
            <a:r>
              <a:rPr lang="en-US" altLang="zh-CN" sz="2200" b="1" dirty="0">
                <a:solidFill>
                  <a:srgbClr val="C00000"/>
                </a:solidFill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throw</a:t>
            </a:r>
            <a:endParaRPr lang="zh-CN" altLang="en-US" sz="2200" b="1" kern="1200" dirty="0">
              <a:solidFill>
                <a:srgbClr val="C00000"/>
              </a:solidFill>
              <a:latin typeface="+mj-lt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18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0F8ED-3F4C-A3A8-819F-8EDE0E205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RQ1: Root Cause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928621-2A9C-8264-2F87-5636792B1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Release (9/330)</a:t>
            </a:r>
          </a:p>
          <a:p>
            <a:pPr lvl="1"/>
            <a:r>
              <a:rPr lang="en-US" altLang="zh-CN" dirty="0"/>
              <a:t> Forget to release resources (4/9)</a:t>
            </a:r>
          </a:p>
          <a:p>
            <a:pPr lvl="1"/>
            <a:r>
              <a:rPr lang="en-US" altLang="zh-CN" dirty="0"/>
              <a:t> Incorrect release (5/9)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FAAA9F-FDA9-F11F-D405-EBC8B44BC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9E07-A000-4F7E-BD54-159DD76D74C1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A5DB21D-B73E-EBC5-C32B-09082E92F892}"/>
              </a:ext>
            </a:extLst>
          </p:cNvPr>
          <p:cNvSpPr/>
          <p:nvPr/>
        </p:nvSpPr>
        <p:spPr bwMode="auto">
          <a:xfrm>
            <a:off x="2383128" y="2955176"/>
            <a:ext cx="3399424" cy="19466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noFill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fontAlgn="base">
              <a:spcBef>
                <a:spcPts val="300"/>
              </a:spcBef>
              <a:spcAft>
                <a:spcPct val="0"/>
              </a:spcAft>
              <a:buClr>
                <a:srgbClr val="FF3300"/>
              </a:buClr>
              <a:buSzPct val="75000"/>
              <a:buAutoNum type="arabicPeriod"/>
            </a:pP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var 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auto_add</a:t>
            </a: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, state,</a:t>
            </a:r>
            <a:r>
              <a:rPr lang="zh-CN" altLang="en-US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…</a:t>
            </a:r>
          </a:p>
          <a:p>
            <a:pPr marL="342900" indent="-342900" fontAlgn="base">
              <a:spcBef>
                <a:spcPts val="300"/>
              </a:spcBef>
              <a:spcAft>
                <a:spcPct val="0"/>
              </a:spcAft>
              <a:buClr>
                <a:srgbClr val="FF3300"/>
              </a:buClr>
              <a:buSzPct val="75000"/>
              <a:buAutoNum type="arabicPeriod"/>
            </a:pP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def task_1()</a:t>
            </a:r>
            <a:r>
              <a:rPr lang="zh-CN" altLang="en-US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…</a:t>
            </a:r>
          </a:p>
          <a:p>
            <a:pPr marL="342900" indent="-342900" fontAlgn="base">
              <a:spcBef>
                <a:spcPts val="300"/>
              </a:spcBef>
              <a:spcAft>
                <a:spcPct val="0"/>
              </a:spcAft>
              <a:buClr>
                <a:srgbClr val="FF3300"/>
              </a:buClr>
              <a:buSzPct val="75000"/>
              <a:buAutoNum type="arabicPeriod"/>
            </a:pP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def task_2() …</a:t>
            </a:r>
          </a:p>
          <a:p>
            <a:pPr marL="342900" indent="-342900" fontAlgn="base">
              <a:spcBef>
                <a:spcPts val="300"/>
              </a:spcBef>
              <a:spcAft>
                <a:spcPct val="0"/>
              </a:spcAft>
              <a:buClr>
                <a:srgbClr val="FF3300"/>
              </a:buClr>
              <a:buSzPct val="75000"/>
              <a:buAutoNum type="arabicPeriod"/>
            </a:pP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def release():</a:t>
            </a:r>
          </a:p>
          <a:p>
            <a:pPr marL="342900" indent="-342900" fontAlgn="base">
              <a:spcBef>
                <a:spcPts val="300"/>
              </a:spcBef>
              <a:spcAft>
                <a:spcPct val="0"/>
              </a:spcAft>
              <a:buClr>
                <a:srgbClr val="FF3300"/>
              </a:buClr>
              <a:buSzPct val="75000"/>
              <a:buAutoNum type="arabicPeriod"/>
            </a:pP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  remove_task_1();</a:t>
            </a:r>
          </a:p>
          <a:p>
            <a:pPr marL="342900" indent="-342900" fontAlgn="base">
              <a:spcBef>
                <a:spcPts val="300"/>
              </a:spcBef>
              <a:spcAft>
                <a:spcPct val="0"/>
              </a:spcAft>
              <a:buClr>
                <a:srgbClr val="FF3300"/>
              </a:buClr>
              <a:buSzPct val="75000"/>
              <a:buAutoNum type="arabicPeriod"/>
            </a:pP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  remove_task_2();</a:t>
            </a:r>
          </a:p>
        </p:txBody>
      </p:sp>
      <p:pic>
        <p:nvPicPr>
          <p:cNvPr id="11" name="Picture 6" descr="Software Developer Flat Icon Graphic by IconBunny · Creative Fabrica">
            <a:extLst>
              <a:ext uri="{FF2B5EF4-FFF2-40B4-BE49-F238E27FC236}">
                <a16:creationId xmlns:a16="http://schemas.microsoft.com/office/drawing/2014/main" id="{24FAE25E-C82C-0401-507C-6E13721FAB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71" t="25323" r="23057" b="23101"/>
          <a:stretch/>
        </p:blipFill>
        <p:spPr bwMode="auto">
          <a:xfrm>
            <a:off x="349884" y="3242993"/>
            <a:ext cx="1469996" cy="945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7BC4063-D8D5-61E1-4E26-7BBBDBB2E5D9}"/>
              </a:ext>
            </a:extLst>
          </p:cNvPr>
          <p:cNvSpPr txBox="1"/>
          <p:nvPr/>
        </p:nvSpPr>
        <p:spPr>
          <a:xfrm>
            <a:off x="449452" y="4425752"/>
            <a:ext cx="1274708" cy="369332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</a:pPr>
            <a:r>
              <a:rPr lang="en-US" altLang="zh-CN" b="1" kern="12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developer</a:t>
            </a:r>
            <a:endParaRPr lang="zh-CN" altLang="en-US" b="1" kern="1200" dirty="0">
              <a:solidFill>
                <a:schemeClr val="bg1"/>
              </a:solidFill>
              <a:latin typeface="+mj-lt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EC38958-90EB-8F68-26CA-A78750F6A614}"/>
              </a:ext>
            </a:extLst>
          </p:cNvPr>
          <p:cNvSpPr/>
          <p:nvPr/>
        </p:nvSpPr>
        <p:spPr bwMode="auto">
          <a:xfrm>
            <a:off x="6686510" y="3242993"/>
            <a:ext cx="3399424" cy="13157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noFill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ts val="3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// Timer</a:t>
            </a:r>
          </a:p>
          <a:p>
            <a:pPr marL="342900" indent="-342900" fontAlgn="base">
              <a:spcBef>
                <a:spcPts val="3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+mj-lt"/>
              <a:buAutoNum type="arabicPeriod" startAt="7"/>
            </a:pP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def </a:t>
            </a:r>
            <a:r>
              <a:rPr lang="en-US" altLang="zh-CN" dirty="0" err="1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auto_add</a:t>
            </a: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():</a:t>
            </a:r>
          </a:p>
          <a:p>
            <a:pPr marL="342900" indent="-342900" fontAlgn="base">
              <a:spcBef>
                <a:spcPts val="300"/>
              </a:spcBef>
              <a:spcAft>
                <a:spcPct val="0"/>
              </a:spcAft>
              <a:buClr>
                <a:srgbClr val="FF3300"/>
              </a:buClr>
              <a:buSzPct val="75000"/>
              <a:buAutoNum type="arabicPeriod" startAt="7"/>
            </a:pP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  if 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auto_add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== true:</a:t>
            </a:r>
          </a:p>
          <a:p>
            <a:pPr marL="342900" indent="-342900" fontAlgn="base">
              <a:spcBef>
                <a:spcPts val="300"/>
              </a:spcBef>
              <a:spcAft>
                <a:spcPct val="0"/>
              </a:spcAft>
              <a:buClr>
                <a:srgbClr val="FF3300"/>
              </a:buClr>
              <a:buSzPct val="75000"/>
              <a:buAutoNum type="arabicPeriod" startAt="7"/>
            </a:pP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     </a:t>
            </a:r>
            <a:r>
              <a:rPr lang="en-US" altLang="zh-CN" dirty="0" err="1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add_device</a:t>
            </a: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();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6538667-1013-FD2F-758C-A7D1DD338D66}"/>
              </a:ext>
            </a:extLst>
          </p:cNvPr>
          <p:cNvCxnSpPr/>
          <p:nvPr/>
        </p:nvCxnSpPr>
        <p:spPr>
          <a:xfrm>
            <a:off x="2770098" y="3472967"/>
            <a:ext cx="1828800" cy="0"/>
          </a:xfrm>
          <a:prstGeom prst="line">
            <a:avLst/>
          </a:prstGeom>
          <a:ln w="28575">
            <a:solidFill>
              <a:srgbClr val="C00000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B669696-B4AE-248A-F97B-A880F5003E0F}"/>
              </a:ext>
            </a:extLst>
          </p:cNvPr>
          <p:cNvCxnSpPr/>
          <p:nvPr/>
        </p:nvCxnSpPr>
        <p:spPr>
          <a:xfrm>
            <a:off x="2770098" y="3787927"/>
            <a:ext cx="1828800" cy="0"/>
          </a:xfrm>
          <a:prstGeom prst="line">
            <a:avLst/>
          </a:prstGeom>
          <a:ln w="28575">
            <a:solidFill>
              <a:srgbClr val="C00000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8E4D48D-CA39-8F05-ABDA-68C4156C7D30}"/>
              </a:ext>
            </a:extLst>
          </p:cNvPr>
          <p:cNvSpPr/>
          <p:nvPr/>
        </p:nvSpPr>
        <p:spPr>
          <a:xfrm>
            <a:off x="921891" y="5375702"/>
            <a:ext cx="10078004" cy="1055148"/>
          </a:xfrm>
          <a:prstGeom prst="roundRect">
            <a:avLst>
              <a:gd name="adj" fmla="val 7603"/>
            </a:avLst>
          </a:prstGeom>
          <a:solidFill>
            <a:schemeClr val="accent6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Implication. 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system should provide some utilities to help the resource release process or introduce an automatic garbage collection mechanism.</a:t>
            </a:r>
            <a:endParaRPr lang="zh-CN" alt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9A6173F-7F48-539E-7060-544C16DC56A1}"/>
              </a:ext>
            </a:extLst>
          </p:cNvPr>
          <p:cNvCxnSpPr/>
          <p:nvPr/>
        </p:nvCxnSpPr>
        <p:spPr>
          <a:xfrm>
            <a:off x="4203032" y="3242993"/>
            <a:ext cx="3264568" cy="847744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1D92069-DCE8-CFC4-C444-A2FEBFB80730}"/>
              </a:ext>
            </a:extLst>
          </p:cNvPr>
          <p:cNvGrpSpPr/>
          <p:nvPr/>
        </p:nvGrpSpPr>
        <p:grpSpPr>
          <a:xfrm rot="1088064">
            <a:off x="8709226" y="2709237"/>
            <a:ext cx="2422789" cy="1254934"/>
            <a:chOff x="4108519" y="3971707"/>
            <a:chExt cx="1641682" cy="699997"/>
          </a:xfrm>
        </p:grpSpPr>
        <p:sp>
          <p:nvSpPr>
            <p:cNvPr id="18" name="爆炸形: 8 pt  17">
              <a:extLst>
                <a:ext uri="{FF2B5EF4-FFF2-40B4-BE49-F238E27FC236}">
                  <a16:creationId xmlns:a16="http://schemas.microsoft.com/office/drawing/2014/main" id="{8A6F5541-0399-0CB6-D5FC-C1AE51D716D5}"/>
                </a:ext>
              </a:extLst>
            </p:cNvPr>
            <p:cNvSpPr/>
            <p:nvPr/>
          </p:nvSpPr>
          <p:spPr>
            <a:xfrm>
              <a:off x="4108519" y="3971707"/>
              <a:ext cx="1641682" cy="699997"/>
            </a:xfrm>
            <a:prstGeom prst="irregularSeal1">
              <a:avLst/>
            </a:prstGeom>
            <a:solidFill>
              <a:srgbClr val="C0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6A7AFB58-76AE-DF79-82A4-3CB0071ACB05}"/>
                </a:ext>
              </a:extLst>
            </p:cNvPr>
            <p:cNvSpPr txBox="1"/>
            <p:nvPr/>
          </p:nvSpPr>
          <p:spPr>
            <a:xfrm>
              <a:off x="4370802" y="4101867"/>
              <a:ext cx="1237393" cy="3605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1">
                    <a:lumMod val="50000"/>
                  </a:schemeClr>
                </a:buClr>
                <a:buFont typeface="Wingdings" panose="05000000000000000000" pitchFamily="2" charset="2"/>
              </a:pPr>
              <a:r>
                <a:rPr lang="en-US" altLang="zh-CN" b="1" kern="1200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  <a:cs typeface="Calibri" panose="020F0502020204030204" pitchFamily="34" charset="0"/>
                </a:rPr>
                <a:t>unintended</a:t>
              </a:r>
            </a:p>
            <a:p>
              <a:pPr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1">
                    <a:lumMod val="50000"/>
                  </a:schemeClr>
                </a:buClr>
                <a:buFont typeface="Wingdings" panose="05000000000000000000" pitchFamily="2" charset="2"/>
              </a:pPr>
              <a:r>
                <a:rPr lang="en-US" altLang="zh-CN" b="1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  <a:cs typeface="Calibri" panose="020F0502020204030204" pitchFamily="34" charset="0"/>
                </a:rPr>
                <a:t>adding device</a:t>
              </a:r>
              <a:r>
                <a:rPr lang="en-US" altLang="zh-CN" b="1" kern="1200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  <a:cs typeface="Calibri" panose="020F0502020204030204" pitchFamily="34" charset="0"/>
                </a:rPr>
                <a:t> </a:t>
              </a:r>
              <a:endParaRPr lang="zh-CN" altLang="en-US" b="1" kern="12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926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00062-E755-5E42-AF31-8FF64834E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RQ1: Root Cause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7FFD8A-FD93-47C3-202D-168EDACC2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Error handling (100/330)</a:t>
            </a:r>
          </a:p>
          <a:p>
            <a:pPr lvl="1"/>
            <a:r>
              <a:rPr lang="en-US" altLang="zh-CN" dirty="0"/>
              <a:t> Incorrect response handling (31/100)</a:t>
            </a:r>
          </a:p>
          <a:p>
            <a:pPr lvl="1"/>
            <a:r>
              <a:rPr lang="en-US" altLang="zh-CN" dirty="0"/>
              <a:t> Insufficient error handling (48/100)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B187E8-28C5-8E4D-31F7-B0B4D099F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9E07-A000-4F7E-BD54-159DD76D74C1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E1B34AF-1B87-8E03-0F86-720666A2A206}"/>
              </a:ext>
            </a:extLst>
          </p:cNvPr>
          <p:cNvGrpSpPr/>
          <p:nvPr/>
        </p:nvGrpSpPr>
        <p:grpSpPr>
          <a:xfrm>
            <a:off x="570128" y="2983973"/>
            <a:ext cx="3383256" cy="2664987"/>
            <a:chOff x="570128" y="2983973"/>
            <a:chExt cx="3383256" cy="2664987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330E145-CA94-64AB-57D0-BAF7DE1F3696}"/>
                </a:ext>
              </a:extLst>
            </p:cNvPr>
            <p:cNvSpPr/>
            <p:nvPr/>
          </p:nvSpPr>
          <p:spPr>
            <a:xfrm>
              <a:off x="903260" y="3184028"/>
              <a:ext cx="2930611" cy="24649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C0AB097-E0FB-EEB7-49B0-997F235847E4}"/>
                </a:ext>
              </a:extLst>
            </p:cNvPr>
            <p:cNvSpPr txBox="1"/>
            <p:nvPr/>
          </p:nvSpPr>
          <p:spPr>
            <a:xfrm>
              <a:off x="570128" y="2983973"/>
              <a:ext cx="1151597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pPr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1">
                    <a:lumMod val="50000"/>
                  </a:schemeClr>
                </a:buClr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chemeClr val="bg1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response</a:t>
              </a:r>
              <a:endParaRPr lang="zh-CN" altLang="en-US" sz="2000" b="1" kern="12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D02E375-0DD6-9FD2-C33D-65003376BCEF}"/>
                </a:ext>
              </a:extLst>
            </p:cNvPr>
            <p:cNvSpPr txBox="1"/>
            <p:nvPr/>
          </p:nvSpPr>
          <p:spPr>
            <a:xfrm>
              <a:off x="1022774" y="3584138"/>
              <a:ext cx="2930610" cy="1785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1">
                    <a:lumMod val="50000"/>
                  </a:schemeClr>
                </a:buClr>
                <a:buFont typeface="Wingdings" panose="05000000000000000000" pitchFamily="2" charset="2"/>
              </a:pPr>
              <a:r>
                <a:rPr lang="en-US" altLang="zh-CN" sz="2200" kern="1200" dirty="0">
                  <a:latin typeface="+mj-lt"/>
                  <a:ea typeface="微软雅黑" panose="020B0503020204020204" pitchFamily="34" charset="-122"/>
                  <a:cs typeface="Calibri" panose="020F0502020204030204" pitchFamily="34" charset="0"/>
                </a:rPr>
                <a:t>{</a:t>
              </a:r>
            </a:p>
            <a:p>
              <a:pPr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1">
                    <a:lumMod val="50000"/>
                  </a:schemeClr>
                </a:buClr>
                <a:buFont typeface="Wingdings" panose="05000000000000000000" pitchFamily="2" charset="2"/>
              </a:pPr>
              <a:r>
                <a:rPr lang="en-US" altLang="zh-CN" sz="2200" dirty="0">
                  <a:latin typeface="+mj-lt"/>
                  <a:ea typeface="微软雅黑" panose="020B0503020204020204" pitchFamily="34" charset="-122"/>
                  <a:cs typeface="Calibri" panose="020F0502020204030204" pitchFamily="34" charset="0"/>
                </a:rPr>
                <a:t>  </a:t>
              </a:r>
              <a:r>
                <a:rPr lang="zh-CN" altLang="en-US" sz="2200" dirty="0">
                  <a:latin typeface="+mj-lt"/>
                  <a:ea typeface="微软雅黑" panose="020B0503020204020204" pitchFamily="34" charset="-122"/>
                  <a:cs typeface="Calibri" panose="020F0502020204030204" pitchFamily="34" charset="0"/>
                </a:rPr>
                <a:t>“</a:t>
              </a:r>
              <a:r>
                <a:rPr lang="en-US" altLang="zh-CN" sz="2200" dirty="0">
                  <a:latin typeface="+mj-lt"/>
                  <a:ea typeface="微软雅黑" panose="020B0503020204020204" pitchFamily="34" charset="-122"/>
                  <a:cs typeface="Calibri" panose="020F0502020204030204" pitchFamily="34" charset="0"/>
                </a:rPr>
                <a:t>Id</a:t>
              </a:r>
              <a:r>
                <a:rPr lang="zh-CN" altLang="en-US" sz="2200" dirty="0">
                  <a:latin typeface="+mj-lt"/>
                  <a:ea typeface="微软雅黑" panose="020B0503020204020204" pitchFamily="34" charset="-122"/>
                  <a:cs typeface="Calibri" panose="020F0502020204030204" pitchFamily="34" charset="0"/>
                </a:rPr>
                <a:t>”</a:t>
              </a:r>
              <a:r>
                <a:rPr lang="en-US" altLang="zh-CN" sz="2200" dirty="0">
                  <a:latin typeface="+mj-lt"/>
                  <a:ea typeface="微软雅黑" panose="020B0503020204020204" pitchFamily="34" charset="-122"/>
                  <a:cs typeface="Calibri" panose="020F0502020204030204" pitchFamily="34" charset="0"/>
                </a:rPr>
                <a:t>: </a:t>
              </a:r>
              <a:r>
                <a:rPr lang="zh-CN" altLang="en-US" sz="2200" dirty="0">
                  <a:latin typeface="+mj-lt"/>
                  <a:ea typeface="微软雅黑" panose="020B0503020204020204" pitchFamily="34" charset="-122"/>
                  <a:cs typeface="Calibri" panose="020F0502020204030204" pitchFamily="34" charset="0"/>
                </a:rPr>
                <a:t>“</a:t>
              </a:r>
              <a:r>
                <a:rPr lang="en-US" altLang="zh-CN" sz="2200" dirty="0">
                  <a:latin typeface="+mj-lt"/>
                  <a:ea typeface="微软雅黑" panose="020B0503020204020204" pitchFamily="34" charset="-122"/>
                  <a:cs typeface="Calibri" panose="020F0502020204030204" pitchFamily="34" charset="0"/>
                </a:rPr>
                <a:t>00A</a:t>
              </a:r>
              <a:r>
                <a:rPr lang="zh-CN" altLang="en-US" sz="2200" dirty="0">
                  <a:latin typeface="+mj-lt"/>
                  <a:ea typeface="微软雅黑" panose="020B0503020204020204" pitchFamily="34" charset="-122"/>
                  <a:cs typeface="Calibri" panose="020F0502020204030204" pitchFamily="34" charset="0"/>
                </a:rPr>
                <a:t>”，</a:t>
              </a:r>
              <a:endParaRPr lang="en-US" altLang="zh-CN" sz="2200" dirty="0">
                <a:latin typeface="+mj-lt"/>
                <a:ea typeface="微软雅黑" panose="020B0503020204020204" pitchFamily="34" charset="-122"/>
                <a:cs typeface="Calibri" panose="020F0502020204030204" pitchFamily="34" charset="0"/>
              </a:endParaRPr>
            </a:p>
            <a:p>
              <a:pPr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1">
                    <a:lumMod val="50000"/>
                  </a:schemeClr>
                </a:buClr>
                <a:buFont typeface="Wingdings" panose="05000000000000000000" pitchFamily="2" charset="2"/>
              </a:pPr>
              <a:r>
                <a:rPr lang="en-US" altLang="zh-CN" sz="2200" dirty="0">
                  <a:latin typeface="+mj-lt"/>
                  <a:ea typeface="微软雅黑" panose="020B0503020204020204" pitchFamily="34" charset="-122"/>
                  <a:cs typeface="Calibri" panose="020F0502020204030204" pitchFamily="34" charset="0"/>
                </a:rPr>
                <a:t>  </a:t>
              </a:r>
              <a:r>
                <a:rPr lang="zh-CN" altLang="en-US" sz="2200" dirty="0">
                  <a:latin typeface="+mj-lt"/>
                  <a:ea typeface="微软雅黑" panose="020B0503020204020204" pitchFamily="34" charset="-122"/>
                  <a:cs typeface="Calibri" panose="020F0502020204030204" pitchFamily="34" charset="0"/>
                </a:rPr>
                <a:t>“</a:t>
              </a:r>
              <a:r>
                <a:rPr lang="en-US" altLang="zh-CN" sz="2200" dirty="0">
                  <a:latin typeface="+mj-lt"/>
                  <a:ea typeface="微软雅黑" panose="020B0503020204020204" pitchFamily="34" charset="-122"/>
                  <a:cs typeface="Calibri" panose="020F0502020204030204" pitchFamily="34" charset="0"/>
                </a:rPr>
                <a:t>des</a:t>
              </a:r>
              <a:r>
                <a:rPr lang="zh-CN" altLang="en-US" sz="2200" dirty="0">
                  <a:latin typeface="+mj-lt"/>
                  <a:ea typeface="微软雅黑" panose="020B0503020204020204" pitchFamily="34" charset="-122"/>
                  <a:cs typeface="Calibri" panose="020F0502020204030204" pitchFamily="34" charset="0"/>
                </a:rPr>
                <a:t>”</a:t>
              </a:r>
              <a:r>
                <a:rPr lang="en-US" altLang="zh-CN" sz="2200" dirty="0">
                  <a:latin typeface="+mj-lt"/>
                  <a:ea typeface="微软雅黑" panose="020B0503020204020204" pitchFamily="34" charset="-122"/>
                  <a:cs typeface="Calibri" panose="020F0502020204030204" pitchFamily="34" charset="0"/>
                </a:rPr>
                <a:t>: </a:t>
              </a:r>
              <a:r>
                <a:rPr lang="zh-CN" altLang="en-US" sz="2200" dirty="0">
                  <a:latin typeface="+mj-lt"/>
                  <a:ea typeface="微软雅黑" panose="020B0503020204020204" pitchFamily="34" charset="-122"/>
                  <a:cs typeface="Calibri" panose="020F0502020204030204" pitchFamily="34" charset="0"/>
                </a:rPr>
                <a:t>“”，</a:t>
              </a:r>
              <a:endParaRPr lang="en-US" altLang="zh-CN" sz="2200" dirty="0">
                <a:latin typeface="+mj-lt"/>
                <a:ea typeface="微软雅黑" panose="020B0503020204020204" pitchFamily="34" charset="-122"/>
                <a:cs typeface="Calibri" panose="020F0502020204030204" pitchFamily="34" charset="0"/>
              </a:endParaRPr>
            </a:p>
            <a:p>
              <a:pPr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1">
                    <a:lumMod val="50000"/>
                  </a:schemeClr>
                </a:buClr>
                <a:buFont typeface="Wingdings" panose="05000000000000000000" pitchFamily="2" charset="2"/>
              </a:pPr>
              <a:r>
                <a:rPr lang="en-US" altLang="zh-CN" sz="2200" dirty="0">
                  <a:latin typeface="+mj-lt"/>
                  <a:ea typeface="微软雅黑" panose="020B0503020204020204" pitchFamily="34" charset="-122"/>
                  <a:cs typeface="Calibri" panose="020F0502020204030204" pitchFamily="34" charset="0"/>
                </a:rPr>
                <a:t>  </a:t>
              </a:r>
              <a:r>
                <a:rPr lang="zh-CN" altLang="en-US" sz="2200" dirty="0">
                  <a:latin typeface="+mj-lt"/>
                  <a:ea typeface="微软雅黑" panose="020B0503020204020204" pitchFamily="34" charset="-122"/>
                  <a:cs typeface="Calibri" panose="020F0502020204030204" pitchFamily="34" charset="0"/>
                </a:rPr>
                <a:t>“</a:t>
              </a:r>
              <a:r>
                <a:rPr lang="en-US" altLang="zh-CN" sz="2200" dirty="0">
                  <a:latin typeface="+mj-lt"/>
                  <a:ea typeface="微软雅黑" panose="020B0503020204020204" pitchFamily="34" charset="-122"/>
                  <a:cs typeface="Calibri" panose="020F0502020204030204" pitchFamily="34" charset="0"/>
                </a:rPr>
                <a:t>params</a:t>
              </a:r>
              <a:r>
                <a:rPr lang="zh-CN" altLang="en-US" sz="2200" dirty="0">
                  <a:latin typeface="+mj-lt"/>
                  <a:ea typeface="微软雅黑" panose="020B0503020204020204" pitchFamily="34" charset="-122"/>
                  <a:cs typeface="Calibri" panose="020F0502020204030204" pitchFamily="34" charset="0"/>
                </a:rPr>
                <a:t>”</a:t>
              </a:r>
              <a:r>
                <a:rPr lang="en-US" altLang="zh-CN" sz="2200" dirty="0">
                  <a:latin typeface="+mj-lt"/>
                  <a:ea typeface="微软雅黑" panose="020B0503020204020204" pitchFamily="34" charset="-122"/>
                  <a:cs typeface="Calibri" panose="020F0502020204030204" pitchFamily="34" charset="0"/>
                </a:rPr>
                <a:t>: </a:t>
              </a:r>
              <a:r>
                <a:rPr lang="zh-CN" altLang="en-US" sz="2200" dirty="0">
                  <a:latin typeface="+mj-lt"/>
                  <a:ea typeface="微软雅黑" panose="020B0503020204020204" pitchFamily="34" charset="-122"/>
                  <a:cs typeface="Calibri" panose="020F0502020204030204" pitchFamily="34" charset="0"/>
                </a:rPr>
                <a:t>“</a:t>
              </a:r>
              <a:r>
                <a:rPr lang="en-US" altLang="zh-CN" sz="2200" dirty="0">
                  <a:latin typeface="+mj-lt"/>
                  <a:ea typeface="微软雅黑" panose="020B0503020204020204" pitchFamily="34" charset="-122"/>
                  <a:cs typeface="Calibri" panose="020F0502020204030204" pitchFamily="34" charset="0"/>
                </a:rPr>
                <a:t>…</a:t>
              </a:r>
              <a:r>
                <a:rPr lang="zh-CN" altLang="en-US" sz="2200" dirty="0">
                  <a:latin typeface="+mj-lt"/>
                  <a:ea typeface="微软雅黑" panose="020B0503020204020204" pitchFamily="34" charset="-122"/>
                  <a:cs typeface="Calibri" panose="020F0502020204030204" pitchFamily="34" charset="0"/>
                </a:rPr>
                <a:t>”</a:t>
              </a:r>
              <a:endParaRPr lang="en-US" altLang="zh-CN" sz="2200" dirty="0">
                <a:latin typeface="+mj-lt"/>
                <a:ea typeface="微软雅黑" panose="020B0503020204020204" pitchFamily="34" charset="-122"/>
                <a:cs typeface="Calibri" panose="020F0502020204030204" pitchFamily="34" charset="0"/>
              </a:endParaRPr>
            </a:p>
            <a:p>
              <a:pPr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1">
                    <a:lumMod val="50000"/>
                  </a:schemeClr>
                </a:buClr>
                <a:buFont typeface="Wingdings" panose="05000000000000000000" pitchFamily="2" charset="2"/>
              </a:pPr>
              <a:r>
                <a:rPr lang="en-US" altLang="zh-CN" sz="2200" kern="1200" dirty="0">
                  <a:latin typeface="+mj-lt"/>
                  <a:ea typeface="微软雅黑" panose="020B0503020204020204" pitchFamily="34" charset="-122"/>
                  <a:cs typeface="Calibri" panose="020F0502020204030204" pitchFamily="34" charset="0"/>
                </a:rPr>
                <a:t>}</a:t>
              </a:r>
              <a:endParaRPr lang="zh-CN" altLang="en-US" sz="2200" kern="1200" dirty="0">
                <a:latin typeface="+mj-lt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C955EF7-0C3E-3AC4-4775-05E074399664}"/>
              </a:ext>
            </a:extLst>
          </p:cNvPr>
          <p:cNvGrpSpPr/>
          <p:nvPr/>
        </p:nvGrpSpPr>
        <p:grpSpPr>
          <a:xfrm>
            <a:off x="10140077" y="3584138"/>
            <a:ext cx="1469996" cy="1552091"/>
            <a:chOff x="10140077" y="3584138"/>
            <a:chExt cx="1469996" cy="1552091"/>
          </a:xfrm>
        </p:grpSpPr>
        <p:pic>
          <p:nvPicPr>
            <p:cNvPr id="13" name="Picture 6" descr="Software Developer Flat Icon Graphic by IconBunny · Creative Fabrica">
              <a:extLst>
                <a:ext uri="{FF2B5EF4-FFF2-40B4-BE49-F238E27FC236}">
                  <a16:creationId xmlns:a16="http://schemas.microsoft.com/office/drawing/2014/main" id="{89B926C4-F63F-5D8D-CDA1-FBBD138A6E1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71" t="25323" r="23057" b="23101"/>
            <a:stretch/>
          </p:blipFill>
          <p:spPr bwMode="auto">
            <a:xfrm>
              <a:off x="10140077" y="3584138"/>
              <a:ext cx="1469996" cy="945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C36E1FF-3428-D236-EE26-4CBF4EE998B8}"/>
                </a:ext>
              </a:extLst>
            </p:cNvPr>
            <p:cNvSpPr txBox="1"/>
            <p:nvPr/>
          </p:nvSpPr>
          <p:spPr>
            <a:xfrm>
              <a:off x="10239645" y="4766897"/>
              <a:ext cx="1274708" cy="369332"/>
            </a:xfrm>
            <a:prstGeom prst="rect">
              <a:avLst/>
            </a:prstGeom>
            <a:solidFill>
              <a:srgbClr val="0070C0"/>
            </a:solidFill>
          </p:spPr>
          <p:txBody>
            <a:bodyPr wrap="none" rtlCol="0">
              <a:spAutoFit/>
            </a:bodyPr>
            <a:lstStyle/>
            <a:p>
              <a:pPr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1">
                    <a:lumMod val="50000"/>
                  </a:schemeClr>
                </a:buClr>
                <a:buFont typeface="Wingdings" panose="05000000000000000000" pitchFamily="2" charset="2"/>
              </a:pPr>
              <a:r>
                <a:rPr lang="en-US" altLang="zh-CN" b="1" kern="1200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  <a:cs typeface="Calibri" panose="020F0502020204030204" pitchFamily="34" charset="0"/>
                </a:rPr>
                <a:t>developer</a:t>
              </a:r>
              <a:endParaRPr lang="zh-CN" altLang="en-US" b="1" kern="12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15" name="箭头: 右 14">
            <a:extLst>
              <a:ext uri="{FF2B5EF4-FFF2-40B4-BE49-F238E27FC236}">
                <a16:creationId xmlns:a16="http://schemas.microsoft.com/office/drawing/2014/main" id="{4A178E2D-5934-8191-E9E9-FB5F919D00BF}"/>
              </a:ext>
            </a:extLst>
          </p:cNvPr>
          <p:cNvSpPr/>
          <p:nvPr/>
        </p:nvSpPr>
        <p:spPr>
          <a:xfrm>
            <a:off x="4385323" y="4034952"/>
            <a:ext cx="1334347" cy="494454"/>
          </a:xfrm>
          <a:prstGeom prst="rightArrow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8414DBD-C0B7-899A-9924-3BFA6AEDD77D}"/>
              </a:ext>
            </a:extLst>
          </p:cNvPr>
          <p:cNvSpPr/>
          <p:nvPr/>
        </p:nvSpPr>
        <p:spPr bwMode="auto">
          <a:xfrm>
            <a:off x="6026914" y="3738781"/>
            <a:ext cx="3756196" cy="13157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noFill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fontAlgn="base">
              <a:spcBef>
                <a:spcPts val="300"/>
              </a:spcBef>
              <a:spcAft>
                <a:spcPct val="0"/>
              </a:spcAft>
              <a:buClr>
                <a:srgbClr val="FF3300"/>
              </a:buClr>
              <a:buSzPct val="75000"/>
              <a:buAutoNum type="arabicPeriod"/>
            </a:pP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def </a:t>
            </a:r>
            <a:r>
              <a:rPr lang="en-US" altLang="zh-CN" dirty="0" err="1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handle_response</a:t>
            </a: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():</a:t>
            </a:r>
          </a:p>
          <a:p>
            <a:pPr marL="342900" indent="-342900" fontAlgn="base">
              <a:spcBef>
                <a:spcPts val="300"/>
              </a:spcBef>
              <a:spcAft>
                <a:spcPct val="0"/>
              </a:spcAft>
              <a:buClr>
                <a:srgbClr val="FF3300"/>
              </a:buClr>
              <a:buSzPct val="75000"/>
              <a:buAutoNum type="arabicPeriod"/>
            </a:pP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  ...</a:t>
            </a:r>
          </a:p>
          <a:p>
            <a:pPr marL="342900" indent="-342900" fontAlgn="base">
              <a:spcBef>
                <a:spcPts val="300"/>
              </a:spcBef>
              <a:spcAft>
                <a:spcPct val="0"/>
              </a:spcAft>
              <a:buClr>
                <a:srgbClr val="FF3300"/>
              </a:buClr>
              <a:buSzPct val="75000"/>
              <a:buAutoNum type="arabicPeriod"/>
            </a:pP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  var title = </a:t>
            </a:r>
            <a:r>
              <a:rPr lang="en-US" altLang="zh-CN" dirty="0" err="1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des.title</a:t>
            </a: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;</a:t>
            </a:r>
          </a:p>
          <a:p>
            <a:pPr marL="342900" indent="-342900" fontAlgn="base">
              <a:spcBef>
                <a:spcPts val="300"/>
              </a:spcBef>
              <a:spcAft>
                <a:spcPct val="0"/>
              </a:spcAft>
              <a:buClr>
                <a:srgbClr val="FF3300"/>
              </a:buClr>
              <a:buSzPct val="75000"/>
              <a:buAutoNum type="arabicPeriod"/>
            </a:pP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  </a:t>
            </a:r>
            <a:r>
              <a:rPr lang="en-US" altLang="zh-CN" dirty="0" err="1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title.split</a:t>
            </a: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();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9EA057F7-4C32-9523-4471-ABD7EBE726F3}"/>
              </a:ext>
            </a:extLst>
          </p:cNvPr>
          <p:cNvGrpSpPr/>
          <p:nvPr/>
        </p:nvGrpSpPr>
        <p:grpSpPr>
          <a:xfrm>
            <a:off x="5090640" y="5081377"/>
            <a:ext cx="4806718" cy="1108716"/>
            <a:chOff x="5121784" y="4916457"/>
            <a:chExt cx="4806718" cy="1108716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B9721AC-0F06-EB00-E3B2-807FF4CA87E7}"/>
                </a:ext>
              </a:extLst>
            </p:cNvPr>
            <p:cNvSpPr/>
            <p:nvPr/>
          </p:nvSpPr>
          <p:spPr>
            <a:xfrm>
              <a:off x="5952713" y="5442931"/>
              <a:ext cx="3975789" cy="582242"/>
            </a:xfrm>
            <a:prstGeom prst="rect">
              <a:avLst/>
            </a:prstGeom>
            <a:solidFill>
              <a:srgbClr val="C0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err="1">
                  <a:solidFill>
                    <a:schemeClr val="bg1"/>
                  </a:solidFill>
                </a:rPr>
                <a:t>NullPointerException</a:t>
              </a:r>
              <a:r>
                <a:rPr lang="zh-CN" altLang="en-US" sz="2400" b="1" dirty="0">
                  <a:solidFill>
                    <a:schemeClr val="bg1"/>
                  </a:solidFill>
                </a:rPr>
                <a:t>！</a:t>
              </a:r>
            </a:p>
          </p:txBody>
        </p:sp>
        <p:pic>
          <p:nvPicPr>
            <p:cNvPr id="20" name="图形 19" descr="金龟子">
              <a:extLst>
                <a:ext uri="{FF2B5EF4-FFF2-40B4-BE49-F238E27FC236}">
                  <a16:creationId xmlns:a16="http://schemas.microsoft.com/office/drawing/2014/main" id="{B0327C7E-3435-B01D-F367-20AC347BB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9290465">
              <a:off x="5121784" y="4916457"/>
              <a:ext cx="778573" cy="778573"/>
            </a:xfrm>
            <a:prstGeom prst="rect">
              <a:avLst/>
            </a:prstGeom>
          </p:spPr>
        </p:pic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AB91ADA7-3EEC-7F54-E783-B195CA93FC39}"/>
              </a:ext>
            </a:extLst>
          </p:cNvPr>
          <p:cNvSpPr/>
          <p:nvPr/>
        </p:nvSpPr>
        <p:spPr>
          <a:xfrm>
            <a:off x="1219200" y="4282179"/>
            <a:ext cx="2167467" cy="35755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986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4DFA0-615A-5304-BF7C-E4A0A92FA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Smart Home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11BEF9-5435-01F9-3B15-18EA3CF5D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Internet-connected devices</a:t>
            </a:r>
          </a:p>
          <a:p>
            <a:r>
              <a:rPr lang="en-US" altLang="zh-CN" dirty="0"/>
              <a:t> Remote monitoring and management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11548D-7B4B-0FE0-9E00-53170EFCB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9E07-A000-4F7E-BD54-159DD76D74C1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F72DAD-A1D8-6E85-4E42-A8D98A3B09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16" b="5587"/>
          <a:stretch/>
        </p:blipFill>
        <p:spPr>
          <a:xfrm>
            <a:off x="494625" y="2354353"/>
            <a:ext cx="8025399" cy="4303011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478476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0C38CC-AC0E-7A65-033C-D642A0DF5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RQ1: Root Cause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3FD30C-2787-B435-C617-E7F9F901D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Others (83/330)</a:t>
            </a:r>
          </a:p>
          <a:p>
            <a:pPr lvl="1"/>
            <a:r>
              <a:rPr lang="en-US" altLang="zh-CN" dirty="0"/>
              <a:t> API-update-caused breakage (38/83)</a:t>
            </a:r>
          </a:p>
          <a:p>
            <a:pPr lvl="1"/>
            <a:r>
              <a:rPr lang="en-US" altLang="zh-CN" dirty="0"/>
              <a:t> General code error (25/83)</a:t>
            </a:r>
          </a:p>
          <a:p>
            <a:pPr lvl="1"/>
            <a:r>
              <a:rPr lang="en-US" altLang="zh-CN" dirty="0"/>
              <a:t> Dependency conflict (3/83)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E58CDA-E11D-9ECF-ADB5-0F86E5929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9E07-A000-4F7E-BD54-159DD76D74C1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pic>
        <p:nvPicPr>
          <p:cNvPr id="3074" name="Picture 2" descr="More Reliable Integrations with API Updates">
            <a:extLst>
              <a:ext uri="{FF2B5EF4-FFF2-40B4-BE49-F238E27FC236}">
                <a16:creationId xmlns:a16="http://schemas.microsoft.com/office/drawing/2014/main" id="{311B1636-95BB-AA27-81DE-18297FD4BC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3" r="12403"/>
          <a:stretch/>
        </p:blipFill>
        <p:spPr bwMode="auto">
          <a:xfrm>
            <a:off x="966290" y="3595207"/>
            <a:ext cx="2918138" cy="21001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ow to resolve dependency conflict out of your control | by Bryan Tsai |  Bryan Tsai">
            <a:extLst>
              <a:ext uri="{FF2B5EF4-FFF2-40B4-BE49-F238E27FC236}">
                <a16:creationId xmlns:a16="http://schemas.microsoft.com/office/drawing/2014/main" id="{E78A393B-A315-4EDA-1D0E-6C3463EE3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207" y="3351738"/>
            <a:ext cx="4880309" cy="277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032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ABFD9-0AC2-A8D5-A52B-A315577BC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RQ2: Fix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C18CF5-07B4-036C-3837-89CBDCCCC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9E07-A000-4F7E-BD54-159DD76D74C1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ADCE7E5-99CA-83ED-F0A8-2B22583711F1}"/>
              </a:ext>
            </a:extLst>
          </p:cNvPr>
          <p:cNvSpPr txBox="1"/>
          <p:nvPr/>
        </p:nvSpPr>
        <p:spPr>
          <a:xfrm>
            <a:off x="510363" y="1360968"/>
            <a:ext cx="1709122" cy="430887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</a:pPr>
            <a:r>
              <a:rPr lang="en-US" altLang="zh-CN" sz="2200" b="1" kern="12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Root cause</a:t>
            </a:r>
            <a:endParaRPr lang="zh-CN" altLang="en-US" sz="2200" b="1" kern="1200" dirty="0">
              <a:solidFill>
                <a:schemeClr val="bg1"/>
              </a:solidFill>
              <a:latin typeface="+mj-lt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1B23F45-1D7A-ACD1-B72A-ADEF6D8BC1D9}"/>
              </a:ext>
            </a:extLst>
          </p:cNvPr>
          <p:cNvSpPr txBox="1"/>
          <p:nvPr/>
        </p:nvSpPr>
        <p:spPr>
          <a:xfrm>
            <a:off x="6999766" y="1360967"/>
            <a:ext cx="1771639" cy="43088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</a:pPr>
            <a:r>
              <a:rPr lang="en-US" altLang="zh-CN" sz="2200" b="1" kern="12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Fix strategy</a:t>
            </a:r>
            <a:endParaRPr lang="zh-CN" altLang="en-US" sz="2200" b="1" kern="1200" dirty="0">
              <a:solidFill>
                <a:schemeClr val="bg1"/>
              </a:solidFill>
              <a:latin typeface="+mj-lt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92A735F-B5F6-09F1-2ABF-379109024172}"/>
              </a:ext>
            </a:extLst>
          </p:cNvPr>
          <p:cNvSpPr txBox="1"/>
          <p:nvPr/>
        </p:nvSpPr>
        <p:spPr>
          <a:xfrm>
            <a:off x="510363" y="2268172"/>
            <a:ext cx="5367175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</a:pPr>
            <a:r>
              <a:rPr lang="en-US" altLang="zh-CN" sz="2200" b="1" kern="1200" dirty="0">
                <a:solidFill>
                  <a:srgbClr val="C00000"/>
                </a:solidFill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Generate incorrect device information</a:t>
            </a:r>
            <a:endParaRPr lang="zh-CN" altLang="en-US" sz="2200" b="1" kern="1200" dirty="0">
              <a:solidFill>
                <a:srgbClr val="C00000"/>
              </a:solidFill>
              <a:latin typeface="+mj-lt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3AB4477-AC8C-6863-85FD-F6CEBE51C185}"/>
              </a:ext>
            </a:extLst>
          </p:cNvPr>
          <p:cNvSpPr txBox="1"/>
          <p:nvPr/>
        </p:nvSpPr>
        <p:spPr>
          <a:xfrm>
            <a:off x="6984917" y="2268063"/>
            <a:ext cx="2855269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</a:pPr>
            <a:r>
              <a:rPr lang="en-US" altLang="zh-CN" sz="2200" b="1" kern="1200" dirty="0"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Generate unique ID</a:t>
            </a:r>
            <a:endParaRPr lang="zh-CN" altLang="en-US" sz="2200" b="1" kern="1200" dirty="0">
              <a:latin typeface="+mj-lt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D1CDDFB-082A-49E2-1585-5F9A64910F70}"/>
              </a:ext>
            </a:extLst>
          </p:cNvPr>
          <p:cNvCxnSpPr>
            <a:stCxn id="12" idx="3"/>
            <a:endCxn id="17" idx="1"/>
          </p:cNvCxnSpPr>
          <p:nvPr/>
        </p:nvCxnSpPr>
        <p:spPr>
          <a:xfrm flipV="1">
            <a:off x="5877538" y="2483507"/>
            <a:ext cx="1107379" cy="109"/>
          </a:xfrm>
          <a:prstGeom prst="line">
            <a:avLst/>
          </a:prstGeom>
          <a:ln w="28575">
            <a:solidFill>
              <a:srgbClr val="2C2C2C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806E0AC2-48DC-9390-0F84-B23858A0CC00}"/>
              </a:ext>
            </a:extLst>
          </p:cNvPr>
          <p:cNvSpPr txBox="1"/>
          <p:nvPr/>
        </p:nvSpPr>
        <p:spPr>
          <a:xfrm>
            <a:off x="510363" y="3234662"/>
            <a:ext cx="4225837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</a:pPr>
            <a:r>
              <a:rPr lang="en-US" altLang="zh-CN" sz="2200" b="1" kern="1200" dirty="0">
                <a:solidFill>
                  <a:srgbClr val="C00000"/>
                </a:solidFill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Forget to keep authentication</a:t>
            </a:r>
            <a:endParaRPr lang="zh-CN" altLang="en-US" sz="2200" b="1" kern="1200" dirty="0">
              <a:solidFill>
                <a:srgbClr val="C00000"/>
              </a:solidFill>
              <a:latin typeface="+mj-lt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1289A67-2D4F-5CD7-A548-35FFD8B1E86C}"/>
              </a:ext>
            </a:extLst>
          </p:cNvPr>
          <p:cNvSpPr txBox="1"/>
          <p:nvPr/>
        </p:nvSpPr>
        <p:spPr>
          <a:xfrm>
            <a:off x="6999766" y="3065384"/>
            <a:ext cx="4095993" cy="7694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</a:pPr>
            <a:r>
              <a:rPr lang="en-US" altLang="zh-CN" sz="2200" b="1" dirty="0"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Add watchdog or set timer to</a:t>
            </a:r>
          </a:p>
          <a:p>
            <a: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</a:pPr>
            <a:r>
              <a:rPr lang="en-US" altLang="zh-CN" sz="2200" b="1" dirty="0"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m</a:t>
            </a:r>
            <a:r>
              <a:rPr lang="en-US" altLang="zh-CN" sz="2200" b="1" kern="1200" dirty="0"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aintain the authentication</a:t>
            </a:r>
            <a:endParaRPr lang="zh-CN" altLang="en-US" sz="2200" b="1" kern="1200" dirty="0">
              <a:latin typeface="+mj-lt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4A13DF7-B15C-BAF2-D29A-83AC74561870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 flipV="1">
            <a:off x="4736200" y="3450105"/>
            <a:ext cx="2263566" cy="1"/>
          </a:xfrm>
          <a:prstGeom prst="line">
            <a:avLst/>
          </a:prstGeom>
          <a:ln w="28575">
            <a:solidFill>
              <a:srgbClr val="2C2C2C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B3108EC8-9553-2F38-8DCA-55FA9B7F4E2D}"/>
              </a:ext>
            </a:extLst>
          </p:cNvPr>
          <p:cNvSpPr txBox="1"/>
          <p:nvPr/>
        </p:nvSpPr>
        <p:spPr>
          <a:xfrm>
            <a:off x="510362" y="4201152"/>
            <a:ext cx="3688830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</a:pPr>
            <a:r>
              <a:rPr lang="en-US" altLang="zh-CN" sz="2200" b="1" kern="1200" dirty="0">
                <a:solidFill>
                  <a:srgbClr val="C00000"/>
                </a:solidFill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Incorrect task scheduling</a:t>
            </a:r>
            <a:endParaRPr lang="zh-CN" altLang="en-US" sz="2200" b="1" kern="1200" dirty="0">
              <a:solidFill>
                <a:srgbClr val="C00000"/>
              </a:solidFill>
              <a:latin typeface="+mj-lt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A7F32F9-BE8B-EAF2-181D-2140F4A37C28}"/>
              </a:ext>
            </a:extLst>
          </p:cNvPr>
          <p:cNvSpPr txBox="1"/>
          <p:nvPr/>
        </p:nvSpPr>
        <p:spPr>
          <a:xfrm>
            <a:off x="6999766" y="4030386"/>
            <a:ext cx="4145687" cy="7694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</a:pPr>
            <a:r>
              <a:rPr lang="en-US" altLang="zh-CN" sz="2200" b="1" dirty="0"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Remove heavy tasks </a:t>
            </a:r>
            <a:r>
              <a:rPr lang="en-US" altLang="zh-CN" sz="2200" b="1" dirty="0">
                <a:solidFill>
                  <a:srgbClr val="C00000"/>
                </a:solidFill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or</a:t>
            </a:r>
          </a:p>
          <a:p>
            <a: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</a:pPr>
            <a:r>
              <a:rPr lang="en-US" altLang="zh-CN" sz="2200" b="1" kern="1200" dirty="0"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turn tasks into asynchronous</a:t>
            </a:r>
            <a:endParaRPr lang="zh-CN" altLang="en-US" sz="2200" b="1" kern="1200" dirty="0">
              <a:latin typeface="+mj-lt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2A9D37CA-9398-E03C-B6C9-F91A70A95989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 flipV="1">
            <a:off x="4199192" y="4415107"/>
            <a:ext cx="2800574" cy="1489"/>
          </a:xfrm>
          <a:prstGeom prst="line">
            <a:avLst/>
          </a:prstGeom>
          <a:ln w="28575">
            <a:solidFill>
              <a:srgbClr val="2C2C2C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27137E99-23A2-DE1D-A71F-8735803317C2}"/>
              </a:ext>
            </a:extLst>
          </p:cNvPr>
          <p:cNvSpPr txBox="1"/>
          <p:nvPr/>
        </p:nvSpPr>
        <p:spPr>
          <a:xfrm>
            <a:off x="510362" y="5166154"/>
            <a:ext cx="4081567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</a:pPr>
            <a:r>
              <a:rPr lang="en-US" altLang="zh-CN" sz="2200" b="1" kern="1200" dirty="0">
                <a:solidFill>
                  <a:srgbClr val="C00000"/>
                </a:solidFill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Inappropriate polling interval</a:t>
            </a:r>
            <a:endParaRPr lang="zh-CN" altLang="en-US" sz="2200" b="1" kern="1200" dirty="0">
              <a:solidFill>
                <a:srgbClr val="C00000"/>
              </a:solidFill>
              <a:latin typeface="+mj-lt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CDDFE29-593D-4AB9-249D-75CB501C04A4}"/>
              </a:ext>
            </a:extLst>
          </p:cNvPr>
          <p:cNvSpPr txBox="1"/>
          <p:nvPr/>
        </p:nvSpPr>
        <p:spPr>
          <a:xfrm>
            <a:off x="6999766" y="5166154"/>
            <a:ext cx="3155031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</a:pPr>
            <a:r>
              <a:rPr lang="en-US" altLang="zh-CN" sz="2200" b="1" kern="1200" dirty="0"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Adjust polling interval</a:t>
            </a:r>
            <a:endParaRPr lang="zh-CN" altLang="en-US" sz="2200" b="1" kern="1200" dirty="0">
              <a:latin typeface="+mj-lt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27569B9-1552-1624-E636-0016160DD3E0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4591929" y="5381598"/>
            <a:ext cx="2407837" cy="0"/>
          </a:xfrm>
          <a:prstGeom prst="line">
            <a:avLst/>
          </a:prstGeom>
          <a:ln w="28575">
            <a:solidFill>
              <a:srgbClr val="2C2C2C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ADAF2041-9DCE-1B37-485C-6D29A09149DA}"/>
              </a:ext>
            </a:extLst>
          </p:cNvPr>
          <p:cNvSpPr txBox="1"/>
          <p:nvPr/>
        </p:nvSpPr>
        <p:spPr>
          <a:xfrm>
            <a:off x="5682304" y="5963370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</a:pPr>
            <a:r>
              <a:rPr lang="en-US" altLang="zh-CN" sz="2200" b="1" kern="1200" dirty="0">
                <a:solidFill>
                  <a:srgbClr val="C00000"/>
                </a:solidFill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…</a:t>
            </a:r>
            <a:r>
              <a:rPr lang="en-US" altLang="zh-CN" sz="2200" b="1" dirty="0">
                <a:solidFill>
                  <a:srgbClr val="C00000"/>
                </a:solidFill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…</a:t>
            </a:r>
            <a:endParaRPr lang="zh-CN" altLang="en-US" sz="2200" b="1" kern="1200" dirty="0">
              <a:solidFill>
                <a:srgbClr val="C00000"/>
              </a:solidFill>
              <a:latin typeface="+mj-lt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D82345F-94A1-7361-20E2-50DB789EA3D7}"/>
              </a:ext>
            </a:extLst>
          </p:cNvPr>
          <p:cNvSpPr/>
          <p:nvPr/>
        </p:nvSpPr>
        <p:spPr>
          <a:xfrm>
            <a:off x="466152" y="3533351"/>
            <a:ext cx="10822772" cy="1138584"/>
          </a:xfrm>
          <a:prstGeom prst="roundRect">
            <a:avLst>
              <a:gd name="adj" fmla="val 7603"/>
            </a:avLst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Finding. </a:t>
            </a:r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Fixes of device integration bugs are highly related to their root causes. 15 out of 23 atomic categories have frequent fix patterns. 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72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ABFD9-0AC2-A8D5-A52B-A315577BC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RQ2: Fix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C18CF5-07B4-036C-3837-89CBDCCCC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9E07-A000-4F7E-BD54-159DD76D74C1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C36B9A2-0ECB-BC38-D828-DC2D28233F25}"/>
              </a:ext>
            </a:extLst>
          </p:cNvPr>
          <p:cNvGrpSpPr/>
          <p:nvPr/>
        </p:nvGrpSpPr>
        <p:grpSpPr>
          <a:xfrm>
            <a:off x="125641" y="4216368"/>
            <a:ext cx="4147289" cy="2258434"/>
            <a:chOff x="221671" y="2596057"/>
            <a:chExt cx="4147289" cy="2258434"/>
          </a:xfrm>
        </p:grpSpPr>
        <p:pic>
          <p:nvPicPr>
            <p:cNvPr id="7" name="Picture 4" descr="Connection Lost | Mobile app design inspiration, Connection, App design  inspiration">
              <a:extLst>
                <a:ext uri="{FF2B5EF4-FFF2-40B4-BE49-F238E27FC236}">
                  <a16:creationId xmlns:a16="http://schemas.microsoft.com/office/drawing/2014/main" id="{34A9414F-AC66-1199-2775-A8928EFB75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33" t="14935" r="19694" b="45823"/>
            <a:stretch/>
          </p:blipFill>
          <p:spPr bwMode="auto">
            <a:xfrm>
              <a:off x="785271" y="2596057"/>
              <a:ext cx="3200201" cy="17813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951C346E-41AE-3AE0-869E-89329159AF2A}"/>
                </a:ext>
              </a:extLst>
            </p:cNvPr>
            <p:cNvSpPr txBox="1"/>
            <p:nvPr/>
          </p:nvSpPr>
          <p:spPr>
            <a:xfrm>
              <a:off x="221671" y="4423604"/>
              <a:ext cx="41472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1">
                    <a:lumMod val="50000"/>
                  </a:schemeClr>
                </a:buClr>
                <a:buFont typeface="Wingdings" panose="05000000000000000000" pitchFamily="2" charset="2"/>
              </a:pPr>
              <a:r>
                <a:rPr lang="en-US" altLang="zh-CN" sz="2200" b="1" dirty="0">
                  <a:solidFill>
                    <a:srgbClr val="4472C4"/>
                  </a:solidFill>
                  <a:latin typeface="+mj-lt"/>
                  <a:ea typeface="微软雅黑" panose="020B0503020204020204" pitchFamily="34" charset="-122"/>
                  <a:cs typeface="Calibri" panose="020F0502020204030204" pitchFamily="34" charset="0"/>
                </a:rPr>
                <a:t>Forget to keep authentication</a:t>
              </a: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7ADAEB99-C599-810B-D4C5-9BDEF0F68C15}"/>
              </a:ext>
            </a:extLst>
          </p:cNvPr>
          <p:cNvSpPr/>
          <p:nvPr/>
        </p:nvSpPr>
        <p:spPr bwMode="auto">
          <a:xfrm>
            <a:off x="4122390" y="5154318"/>
            <a:ext cx="7870209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5875">
            <a:noFill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fontAlgn="base">
              <a:spcBef>
                <a:spcPts val="300"/>
              </a:spcBef>
              <a:spcAft>
                <a:spcPct val="0"/>
              </a:spcAft>
              <a:buClr>
                <a:srgbClr val="FF3300"/>
              </a:buClr>
              <a:buSzPct val="75000"/>
              <a:buAutoNum type="arabicPeriod"/>
            </a:pPr>
            <a:r>
              <a:rPr lang="en-US" altLang="zh-CN" sz="1700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+ except </a:t>
            </a:r>
            <a:r>
              <a:rPr lang="en-US" altLang="zh-CN" sz="1700" dirty="0" err="1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SessionExpiredError</a:t>
            </a:r>
            <a:r>
              <a:rPr lang="en-US" altLang="zh-CN" sz="1700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:</a:t>
            </a:r>
          </a:p>
          <a:p>
            <a:pPr marL="342900" indent="-342900" fontAlgn="base">
              <a:spcBef>
                <a:spcPts val="300"/>
              </a:spcBef>
              <a:spcAft>
                <a:spcPct val="0"/>
              </a:spcAft>
              <a:buClr>
                <a:srgbClr val="FF3300"/>
              </a:buClr>
              <a:buSzPct val="75000"/>
              <a:buAutoNum type="arabicPeriod"/>
            </a:pPr>
            <a:r>
              <a:rPr lang="en-US" altLang="zh-CN" sz="1700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+     LOGGER.info("Tile session expired; creating a new one")</a:t>
            </a:r>
          </a:p>
          <a:p>
            <a:pPr marL="342900" indent="-342900" fontAlgn="base">
              <a:spcBef>
                <a:spcPts val="300"/>
              </a:spcBef>
              <a:spcAft>
                <a:spcPct val="0"/>
              </a:spcAft>
              <a:buClr>
                <a:srgbClr val="FF3300"/>
              </a:buClr>
              <a:buSzPct val="75000"/>
              <a:buAutoNum type="arabicPeriod"/>
            </a:pPr>
            <a:r>
              <a:rPr lang="en-US" altLang="zh-CN" sz="1700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+     await </a:t>
            </a:r>
            <a:r>
              <a:rPr lang="en-US" altLang="zh-CN" sz="1700" dirty="0" err="1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client.async_init</a:t>
            </a:r>
            <a:r>
              <a:rPr lang="en-US" altLang="zh-CN" sz="1700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()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D7752B7-E7A4-8A89-BC4D-B675D66C63A5}"/>
              </a:ext>
            </a:extLst>
          </p:cNvPr>
          <p:cNvSpPr txBox="1"/>
          <p:nvPr/>
        </p:nvSpPr>
        <p:spPr>
          <a:xfrm>
            <a:off x="10215826" y="4923679"/>
            <a:ext cx="1771639" cy="43088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</a:pPr>
            <a:r>
              <a:rPr lang="en-US" altLang="zh-CN" sz="2200" b="1" kern="12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Fix strategy</a:t>
            </a:r>
            <a:endParaRPr lang="zh-CN" altLang="en-US" sz="2200" b="1" kern="1200" dirty="0">
              <a:solidFill>
                <a:schemeClr val="bg1"/>
              </a:solidFill>
              <a:latin typeface="+mj-lt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A8A3D63-F6ED-297D-E2E3-8C202B3366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19" y="1065944"/>
            <a:ext cx="10708640" cy="3027720"/>
          </a:xfrm>
          <a:prstGeom prst="rect">
            <a:avLst/>
          </a:prstGeom>
        </p:spPr>
      </p:pic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E01A89F-4764-09FA-0AD8-EEBAC74B9ABE}"/>
              </a:ext>
            </a:extLst>
          </p:cNvPr>
          <p:cNvSpPr/>
          <p:nvPr/>
        </p:nvSpPr>
        <p:spPr>
          <a:xfrm>
            <a:off x="1965999" y="4054501"/>
            <a:ext cx="7923068" cy="984498"/>
          </a:xfrm>
          <a:prstGeom prst="roundRect">
            <a:avLst>
              <a:gd name="adj" fmla="val 7603"/>
            </a:avLst>
          </a:prstGeom>
          <a:solidFill>
            <a:schemeClr val="accent6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Implication. 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Researchers can develop automated fixing tools for 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iBugs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based on our summarized fix patterns.</a:t>
            </a:r>
            <a:endParaRPr lang="zh-CN" alt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对话气泡: 椭圆形 11">
            <a:extLst>
              <a:ext uri="{FF2B5EF4-FFF2-40B4-BE49-F238E27FC236}">
                <a16:creationId xmlns:a16="http://schemas.microsoft.com/office/drawing/2014/main" id="{94796CBA-CF5B-D2D9-3DAD-068326CBD9D1}"/>
              </a:ext>
            </a:extLst>
          </p:cNvPr>
          <p:cNvSpPr/>
          <p:nvPr/>
        </p:nvSpPr>
        <p:spPr>
          <a:xfrm>
            <a:off x="7230231" y="2623525"/>
            <a:ext cx="2401487" cy="532926"/>
          </a:xfrm>
          <a:prstGeom prst="wedgeEllipseCallout">
            <a:avLst>
              <a:gd name="adj1" fmla="val 46693"/>
              <a:gd name="adj2" fmla="val -6025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No response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95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AD2C5-270E-AE53-F967-8CAA1E322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RQ3: Trigger Condition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A43575-2F7A-8109-D08D-B7B1B93F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9E07-A000-4F7E-BD54-159DD76D74C1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CD108E1-F918-7157-A5D8-2020BC35F444}"/>
              </a:ext>
            </a:extLst>
          </p:cNvPr>
          <p:cNvGrpSpPr/>
          <p:nvPr/>
        </p:nvGrpSpPr>
        <p:grpSpPr>
          <a:xfrm>
            <a:off x="517572" y="1629023"/>
            <a:ext cx="2708332" cy="1748980"/>
            <a:chOff x="675454" y="1629023"/>
            <a:chExt cx="2708332" cy="1748980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854447B5-7A60-ACAD-515D-1997C2020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454" y="1629023"/>
              <a:ext cx="1569187" cy="1095560"/>
            </a:xfrm>
            <a:prstGeom prst="rect">
              <a:avLst/>
            </a:prstGeom>
          </p:spPr>
        </p:pic>
        <p:pic>
          <p:nvPicPr>
            <p:cNvPr id="5" name="图形 4">
              <a:extLst>
                <a:ext uri="{FF2B5EF4-FFF2-40B4-BE49-F238E27FC236}">
                  <a16:creationId xmlns:a16="http://schemas.microsoft.com/office/drawing/2014/main" id="{948DF495-B142-ECA0-5E66-2011995AF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65583" y="1785387"/>
              <a:ext cx="782832" cy="782832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E47F7A7-76AC-9817-14AD-2CCEBE2EC784}"/>
                </a:ext>
              </a:extLst>
            </p:cNvPr>
            <p:cNvSpPr txBox="1"/>
            <p:nvPr/>
          </p:nvSpPr>
          <p:spPr>
            <a:xfrm>
              <a:off x="982167" y="2947116"/>
              <a:ext cx="2401619" cy="43088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pPr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1">
                    <a:lumMod val="50000"/>
                  </a:schemeClr>
                </a:buClr>
                <a:buFont typeface="Wingdings" panose="05000000000000000000" pitchFamily="2" charset="2"/>
              </a:pPr>
              <a:r>
                <a:rPr lang="en-US" altLang="zh-CN" sz="2200" b="1" kern="1200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  <a:cs typeface="Calibri" panose="020F0502020204030204" pitchFamily="34" charset="0"/>
                </a:rPr>
                <a:t>Load integration</a:t>
              </a:r>
              <a:endParaRPr lang="zh-CN" altLang="en-US" sz="2200" b="1" kern="12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F504237-ACF0-78F5-0E2E-9C77F9F1B326}"/>
              </a:ext>
            </a:extLst>
          </p:cNvPr>
          <p:cNvGrpSpPr/>
          <p:nvPr/>
        </p:nvGrpSpPr>
        <p:grpSpPr>
          <a:xfrm>
            <a:off x="4143856" y="1629023"/>
            <a:ext cx="3071882" cy="1748977"/>
            <a:chOff x="4143856" y="1629023"/>
            <a:chExt cx="3071882" cy="1748977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E2171656-8FCA-34BE-7F12-0BCD972676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3856" y="1629023"/>
              <a:ext cx="1569187" cy="1095560"/>
            </a:xfrm>
            <a:prstGeom prst="rect">
              <a:avLst/>
            </a:prstGeom>
          </p:spPr>
        </p:pic>
        <p:pic>
          <p:nvPicPr>
            <p:cNvPr id="8" name="图形 7">
              <a:extLst>
                <a:ext uri="{FF2B5EF4-FFF2-40B4-BE49-F238E27FC236}">
                  <a16:creationId xmlns:a16="http://schemas.microsoft.com/office/drawing/2014/main" id="{2E7A1DA9-6376-0DBB-9E42-68842F1C4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312420" y="1725144"/>
              <a:ext cx="903318" cy="903318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1FBF824B-A057-0552-6953-2EC43C2523A7}"/>
                </a:ext>
              </a:extLst>
            </p:cNvPr>
            <p:cNvSpPr txBox="1"/>
            <p:nvPr/>
          </p:nvSpPr>
          <p:spPr>
            <a:xfrm>
              <a:off x="4380424" y="2947113"/>
              <a:ext cx="2667718" cy="43088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pPr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1">
                    <a:lumMod val="50000"/>
                  </a:schemeClr>
                </a:buClr>
                <a:buFont typeface="Wingdings" panose="05000000000000000000" pitchFamily="2" charset="2"/>
              </a:pPr>
              <a:r>
                <a:rPr lang="en-US" altLang="zh-CN" sz="2200" b="1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  <a:cs typeface="Calibri" panose="020F0502020204030204" pitchFamily="34" charset="0"/>
                </a:rPr>
                <a:t>Rel</a:t>
              </a:r>
              <a:r>
                <a:rPr lang="en-US" altLang="zh-CN" sz="2200" b="1" kern="1200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  <a:cs typeface="Calibri" panose="020F0502020204030204" pitchFamily="34" charset="0"/>
                </a:rPr>
                <a:t>oad integration</a:t>
              </a:r>
              <a:endParaRPr lang="zh-CN" altLang="en-US" sz="2200" b="1" kern="12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281356B-DD5C-79AA-FA20-FAD605E91359}"/>
              </a:ext>
            </a:extLst>
          </p:cNvPr>
          <p:cNvGrpSpPr/>
          <p:nvPr/>
        </p:nvGrpSpPr>
        <p:grpSpPr>
          <a:xfrm>
            <a:off x="8373083" y="716746"/>
            <a:ext cx="2229282" cy="1824553"/>
            <a:chOff x="8373083" y="913995"/>
            <a:chExt cx="2229282" cy="1824553"/>
          </a:xfrm>
        </p:grpSpPr>
        <p:pic>
          <p:nvPicPr>
            <p:cNvPr id="30" name="Picture 2" descr="The Best Smart Home Devices 2021 - Samma3a Tech">
              <a:extLst>
                <a:ext uri="{FF2B5EF4-FFF2-40B4-BE49-F238E27FC236}">
                  <a16:creationId xmlns:a16="http://schemas.microsoft.com/office/drawing/2014/main" id="{FFF6CC2F-143F-7561-CE24-6CFA1F3AD6A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11" t="-1" r="30574" b="31289"/>
            <a:stretch/>
          </p:blipFill>
          <p:spPr bwMode="auto">
            <a:xfrm>
              <a:off x="8373083" y="1686142"/>
              <a:ext cx="1059158" cy="10524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箭头: 下 30">
              <a:extLst>
                <a:ext uri="{FF2B5EF4-FFF2-40B4-BE49-F238E27FC236}">
                  <a16:creationId xmlns:a16="http://schemas.microsoft.com/office/drawing/2014/main" id="{F144783E-2016-1B2C-3775-689FF1972882}"/>
                </a:ext>
              </a:extLst>
            </p:cNvPr>
            <p:cNvSpPr/>
            <p:nvPr/>
          </p:nvSpPr>
          <p:spPr>
            <a:xfrm rot="2027863">
              <a:off x="9640365" y="1141659"/>
              <a:ext cx="185915" cy="866827"/>
            </a:xfrm>
            <a:prstGeom prst="downArrow">
              <a:avLst>
                <a:gd name="adj1" fmla="val 50000"/>
                <a:gd name="adj2" fmla="val 68184"/>
              </a:avLst>
            </a:prstGeom>
            <a:solidFill>
              <a:srgbClr val="7371BD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accent1"/>
                </a:solidFill>
              </a:endParaRPr>
            </a:p>
          </p:txBody>
        </p:sp>
        <p:sp>
          <p:nvSpPr>
            <p:cNvPr id="32" name="箭头: 下 31">
              <a:extLst>
                <a:ext uri="{FF2B5EF4-FFF2-40B4-BE49-F238E27FC236}">
                  <a16:creationId xmlns:a16="http://schemas.microsoft.com/office/drawing/2014/main" id="{1D1C4B4D-7779-A5D3-5609-7B0F65F4C915}"/>
                </a:ext>
              </a:extLst>
            </p:cNvPr>
            <p:cNvSpPr/>
            <p:nvPr/>
          </p:nvSpPr>
          <p:spPr>
            <a:xfrm rot="3336101">
              <a:off x="9930223" y="1395586"/>
              <a:ext cx="185915" cy="866827"/>
            </a:xfrm>
            <a:prstGeom prst="downArrow">
              <a:avLst>
                <a:gd name="adj1" fmla="val 50000"/>
                <a:gd name="adj2" fmla="val 68184"/>
              </a:avLst>
            </a:prstGeom>
            <a:solidFill>
              <a:srgbClr val="7371BD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accent1"/>
                </a:solidFill>
              </a:endParaRPr>
            </a:p>
          </p:txBody>
        </p:sp>
        <p:sp>
          <p:nvSpPr>
            <p:cNvPr id="33" name="箭头: 下 32">
              <a:extLst>
                <a:ext uri="{FF2B5EF4-FFF2-40B4-BE49-F238E27FC236}">
                  <a16:creationId xmlns:a16="http://schemas.microsoft.com/office/drawing/2014/main" id="{1E1E882C-3AEB-AD0C-C108-08C7499DFF15}"/>
                </a:ext>
              </a:extLst>
            </p:cNvPr>
            <p:cNvSpPr/>
            <p:nvPr/>
          </p:nvSpPr>
          <p:spPr>
            <a:xfrm rot="5400000">
              <a:off x="10075994" y="1789700"/>
              <a:ext cx="185915" cy="866827"/>
            </a:xfrm>
            <a:prstGeom prst="downArrow">
              <a:avLst>
                <a:gd name="adj1" fmla="val 50000"/>
                <a:gd name="adj2" fmla="val 68184"/>
              </a:avLst>
            </a:prstGeom>
            <a:solidFill>
              <a:srgbClr val="7371BD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accent1"/>
                </a:solidFill>
              </a:endParaRPr>
            </a:p>
          </p:txBody>
        </p:sp>
        <p:sp>
          <p:nvSpPr>
            <p:cNvPr id="34" name="箭头: 下 33">
              <a:extLst>
                <a:ext uri="{FF2B5EF4-FFF2-40B4-BE49-F238E27FC236}">
                  <a16:creationId xmlns:a16="http://schemas.microsoft.com/office/drawing/2014/main" id="{BB522E65-BF8E-DFD1-8BA1-B3BAC1C78250}"/>
                </a:ext>
              </a:extLst>
            </p:cNvPr>
            <p:cNvSpPr/>
            <p:nvPr/>
          </p:nvSpPr>
          <p:spPr>
            <a:xfrm rot="6407565">
              <a:off x="10012283" y="2176250"/>
              <a:ext cx="185915" cy="866827"/>
            </a:xfrm>
            <a:prstGeom prst="downArrow">
              <a:avLst>
                <a:gd name="adj1" fmla="val 50000"/>
                <a:gd name="adj2" fmla="val 68184"/>
              </a:avLst>
            </a:prstGeom>
            <a:solidFill>
              <a:srgbClr val="7371BD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accent1"/>
                </a:solidFill>
              </a:endParaRPr>
            </a:p>
          </p:txBody>
        </p:sp>
        <p:sp>
          <p:nvSpPr>
            <p:cNvPr id="35" name="箭头: 下 34">
              <a:extLst>
                <a:ext uri="{FF2B5EF4-FFF2-40B4-BE49-F238E27FC236}">
                  <a16:creationId xmlns:a16="http://schemas.microsoft.com/office/drawing/2014/main" id="{550B21B6-0243-4CB0-F69F-9D942BD879C7}"/>
                </a:ext>
              </a:extLst>
            </p:cNvPr>
            <p:cNvSpPr/>
            <p:nvPr/>
          </p:nvSpPr>
          <p:spPr>
            <a:xfrm rot="240314">
              <a:off x="9236189" y="913995"/>
              <a:ext cx="185915" cy="866827"/>
            </a:xfrm>
            <a:prstGeom prst="downArrow">
              <a:avLst>
                <a:gd name="adj1" fmla="val 50000"/>
                <a:gd name="adj2" fmla="val 68184"/>
              </a:avLst>
            </a:prstGeom>
            <a:solidFill>
              <a:srgbClr val="7371BD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2926333C-675F-2E9B-5A7C-9DBC3FC3C8A6}"/>
              </a:ext>
            </a:extLst>
          </p:cNvPr>
          <p:cNvSpPr txBox="1"/>
          <p:nvPr/>
        </p:nvSpPr>
        <p:spPr>
          <a:xfrm>
            <a:off x="8052434" y="2947114"/>
            <a:ext cx="2494594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</a:pPr>
            <a:r>
              <a:rPr lang="en-US" altLang="zh-CN" sz="22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F</a:t>
            </a:r>
            <a:r>
              <a:rPr lang="en-US" altLang="zh-CN" sz="2200" b="1" kern="12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requent request</a:t>
            </a:r>
            <a:endParaRPr lang="zh-CN" altLang="en-US" sz="2200" b="1" kern="1200" dirty="0">
              <a:solidFill>
                <a:schemeClr val="bg1"/>
              </a:solidFill>
              <a:latin typeface="+mj-lt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7D9F2B22-23F1-EBA9-F6BA-FCEF6817570E}"/>
              </a:ext>
            </a:extLst>
          </p:cNvPr>
          <p:cNvGrpSpPr/>
          <p:nvPr/>
        </p:nvGrpSpPr>
        <p:grpSpPr>
          <a:xfrm>
            <a:off x="2738022" y="4339404"/>
            <a:ext cx="1874506" cy="1057054"/>
            <a:chOff x="8467446" y="1571491"/>
            <a:chExt cx="1874506" cy="1057054"/>
          </a:xfrm>
        </p:grpSpPr>
        <p:pic>
          <p:nvPicPr>
            <p:cNvPr id="38" name="Picture 2" descr="The Best Smart Home Devices 2021 - Samma3a Tech">
              <a:extLst>
                <a:ext uri="{FF2B5EF4-FFF2-40B4-BE49-F238E27FC236}">
                  <a16:creationId xmlns:a16="http://schemas.microsoft.com/office/drawing/2014/main" id="{1CED84DF-3945-70BF-BE61-C99074264F3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11" t="-1" r="30574" b="31289"/>
            <a:stretch/>
          </p:blipFill>
          <p:spPr bwMode="auto">
            <a:xfrm>
              <a:off x="8467446" y="1576139"/>
              <a:ext cx="1059158" cy="10524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箭头: 下 42">
              <a:extLst>
                <a:ext uri="{FF2B5EF4-FFF2-40B4-BE49-F238E27FC236}">
                  <a16:creationId xmlns:a16="http://schemas.microsoft.com/office/drawing/2014/main" id="{0C7E4DD2-B763-778E-96E4-85197D659E83}"/>
                </a:ext>
              </a:extLst>
            </p:cNvPr>
            <p:cNvSpPr/>
            <p:nvPr/>
          </p:nvSpPr>
          <p:spPr>
            <a:xfrm rot="3566867">
              <a:off x="9815581" y="1231035"/>
              <a:ext cx="185915" cy="866827"/>
            </a:xfrm>
            <a:prstGeom prst="downArrow">
              <a:avLst>
                <a:gd name="adj1" fmla="val 50000"/>
                <a:gd name="adj2" fmla="val 68184"/>
              </a:avLst>
            </a:prstGeom>
            <a:solidFill>
              <a:srgbClr val="7371BD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30DA145C-C5CB-FBE8-A368-7EACF296E730}"/>
              </a:ext>
            </a:extLst>
          </p:cNvPr>
          <p:cNvSpPr txBox="1"/>
          <p:nvPr/>
        </p:nvSpPr>
        <p:spPr>
          <a:xfrm>
            <a:off x="1837538" y="5709253"/>
            <a:ext cx="3090911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</a:pPr>
            <a:r>
              <a:rPr lang="en-US" altLang="zh-CN" sz="2200" b="1" kern="12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Invoke device service</a:t>
            </a:r>
            <a:endParaRPr lang="zh-CN" altLang="en-US" sz="2200" b="1" kern="1200" dirty="0">
              <a:solidFill>
                <a:schemeClr val="bg1"/>
              </a:solidFill>
              <a:latin typeface="+mj-lt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80C1398B-363B-A2C1-41FC-87AC53C049B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42"/>
          <a:stretch/>
        </p:blipFill>
        <p:spPr>
          <a:xfrm>
            <a:off x="7001482" y="3990691"/>
            <a:ext cx="1812355" cy="1478124"/>
          </a:xfrm>
          <a:prstGeom prst="rect">
            <a:avLst/>
          </a:prstGeom>
        </p:spPr>
      </p:pic>
      <p:sp>
        <p:nvSpPr>
          <p:cNvPr id="46" name="文本框 45">
            <a:extLst>
              <a:ext uri="{FF2B5EF4-FFF2-40B4-BE49-F238E27FC236}">
                <a16:creationId xmlns:a16="http://schemas.microsoft.com/office/drawing/2014/main" id="{46A2D877-86A4-64CF-2A55-C43D94C8AE6F}"/>
              </a:ext>
            </a:extLst>
          </p:cNvPr>
          <p:cNvSpPr txBox="1"/>
          <p:nvPr/>
        </p:nvSpPr>
        <p:spPr>
          <a:xfrm>
            <a:off x="6409329" y="5643191"/>
            <a:ext cx="3042821" cy="76944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</a:pPr>
            <a:r>
              <a:rPr lang="en-US" altLang="zh-CN" sz="22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N</a:t>
            </a:r>
            <a:r>
              <a:rPr lang="en-US" altLang="zh-CN" sz="2200" b="1" kern="12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etwork interruption,</a:t>
            </a:r>
          </a:p>
          <a:p>
            <a: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</a:pPr>
            <a:r>
              <a:rPr lang="en-US" altLang="zh-CN" sz="22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delay and </a:t>
            </a:r>
            <a:r>
              <a:rPr lang="en-US" altLang="zh-CN" sz="2200" b="1" kern="12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recovery</a:t>
            </a:r>
          </a:p>
        </p:txBody>
      </p:sp>
    </p:spTree>
    <p:extLst>
      <p:ext uri="{BB962C8B-B14F-4D97-AF65-F5344CB8AC3E}">
        <p14:creationId xmlns:p14="http://schemas.microsoft.com/office/powerpoint/2010/main" val="3418465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F2CA7-7AD2-A4E1-09FA-EF4E909D8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RQ3: Trigger Condition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4EC05F-510C-473F-D6B0-B0C13C608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807" y="1040920"/>
            <a:ext cx="11632037" cy="5196391"/>
          </a:xfrm>
        </p:spPr>
        <p:txBody>
          <a:bodyPr/>
          <a:lstStyle/>
          <a:p>
            <a:r>
              <a:rPr lang="en-US" altLang="zh-CN" dirty="0"/>
              <a:t> Perform systematically testing based on these trigger conditions</a:t>
            </a:r>
          </a:p>
          <a:p>
            <a:pPr lvl="1"/>
            <a:r>
              <a:rPr lang="en-US" altLang="zh-CN" dirty="0"/>
              <a:t> (Re-)Load </a:t>
            </a:r>
            <a:r>
              <a:rPr lang="en-US" altLang="zh-CN" dirty="0" err="1"/>
              <a:t>deivce</a:t>
            </a:r>
            <a:endParaRPr lang="en-US" altLang="zh-CN" dirty="0"/>
          </a:p>
          <a:p>
            <a:pPr lvl="1"/>
            <a:r>
              <a:rPr lang="en-US" altLang="zh-CN" dirty="0"/>
              <a:t> Error injection</a:t>
            </a:r>
          </a:p>
          <a:p>
            <a:pPr lvl="1"/>
            <a:r>
              <a:rPr lang="en-US" altLang="zh-CN" dirty="0"/>
              <a:t> Stress testing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5592CC-792E-2684-CFA3-4DFE7780A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9E07-A000-4F7E-BD54-159DD76D74C1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pic>
        <p:nvPicPr>
          <p:cNvPr id="5" name="内容占位符 8">
            <a:extLst>
              <a:ext uri="{FF2B5EF4-FFF2-40B4-BE49-F238E27FC236}">
                <a16:creationId xmlns:a16="http://schemas.microsoft.com/office/drawing/2014/main" id="{94640A65-6ABA-8B2D-3421-28975FDCB0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65024" y="4144075"/>
            <a:ext cx="576000" cy="576000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3A88A1A2-0ED1-B4EC-05A2-A68193E31EDA}"/>
              </a:ext>
            </a:extLst>
          </p:cNvPr>
          <p:cNvGrpSpPr/>
          <p:nvPr/>
        </p:nvGrpSpPr>
        <p:grpSpPr>
          <a:xfrm>
            <a:off x="6487595" y="3211225"/>
            <a:ext cx="4892944" cy="1600416"/>
            <a:chOff x="8467446" y="1576139"/>
            <a:chExt cx="3134610" cy="1052406"/>
          </a:xfrm>
        </p:grpSpPr>
        <p:pic>
          <p:nvPicPr>
            <p:cNvPr id="7" name="Picture 2" descr="The Best Smart Home Devices 2021 - Samma3a Tech">
              <a:extLst>
                <a:ext uri="{FF2B5EF4-FFF2-40B4-BE49-F238E27FC236}">
                  <a16:creationId xmlns:a16="http://schemas.microsoft.com/office/drawing/2014/main" id="{32F03580-7A55-A4C5-FA0F-6E97497C74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11" t="-1" r="30574" b="31289"/>
            <a:stretch/>
          </p:blipFill>
          <p:spPr bwMode="auto">
            <a:xfrm>
              <a:off x="8467446" y="1576139"/>
              <a:ext cx="1059158" cy="10524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箭头: 下 7">
              <a:extLst>
                <a:ext uri="{FF2B5EF4-FFF2-40B4-BE49-F238E27FC236}">
                  <a16:creationId xmlns:a16="http://schemas.microsoft.com/office/drawing/2014/main" id="{DA92EEF6-5BAF-C192-08FB-69421DF6E27C}"/>
                </a:ext>
              </a:extLst>
            </p:cNvPr>
            <p:cNvSpPr/>
            <p:nvPr/>
          </p:nvSpPr>
          <p:spPr>
            <a:xfrm rot="5400000">
              <a:off x="10534205" y="1089329"/>
              <a:ext cx="185915" cy="1949787"/>
            </a:xfrm>
            <a:prstGeom prst="downArrow">
              <a:avLst>
                <a:gd name="adj1" fmla="val 50000"/>
                <a:gd name="adj2" fmla="val 68184"/>
              </a:avLst>
            </a:prstGeom>
            <a:solidFill>
              <a:srgbClr val="7371BD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783F306C-E56B-E20B-B797-D891452325B9}"/>
              </a:ext>
            </a:extLst>
          </p:cNvPr>
          <p:cNvSpPr txBox="1"/>
          <p:nvPr/>
        </p:nvSpPr>
        <p:spPr>
          <a:xfrm>
            <a:off x="8853024" y="3381214"/>
            <a:ext cx="1973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</a:pPr>
            <a:r>
              <a:rPr lang="en-US" altLang="zh-CN" sz="2200" dirty="0"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invoke service</a:t>
            </a:r>
            <a:endParaRPr lang="zh-CN" altLang="en-US" sz="2200" kern="1200" dirty="0">
              <a:latin typeface="+mj-lt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12DEDD0-EBFE-0242-9C49-0DB62876F0B1}"/>
              </a:ext>
            </a:extLst>
          </p:cNvPr>
          <p:cNvSpPr txBox="1"/>
          <p:nvPr/>
        </p:nvSpPr>
        <p:spPr>
          <a:xfrm>
            <a:off x="9267839" y="4216631"/>
            <a:ext cx="21707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</a:pPr>
            <a:r>
              <a:rPr lang="en-US" altLang="zh-CN" sz="2200" dirty="0"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+ network delay</a:t>
            </a:r>
            <a:endParaRPr lang="zh-CN" altLang="en-US" sz="2200" kern="1200" dirty="0">
              <a:latin typeface="+mj-lt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95C23BA-C224-536B-AFEF-8DD8ED830458}"/>
              </a:ext>
            </a:extLst>
          </p:cNvPr>
          <p:cNvSpPr txBox="1"/>
          <p:nvPr/>
        </p:nvSpPr>
        <p:spPr>
          <a:xfrm>
            <a:off x="7995106" y="5260408"/>
            <a:ext cx="2114681" cy="430887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</a:pPr>
            <a:r>
              <a:rPr lang="en-US" altLang="zh-CN" sz="22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Error injection</a:t>
            </a:r>
            <a:endParaRPr lang="zh-CN" altLang="en-US" sz="2200" b="1" kern="1200" dirty="0">
              <a:solidFill>
                <a:schemeClr val="bg1"/>
              </a:solidFill>
              <a:latin typeface="+mj-lt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9F3E860-9900-603D-2222-59327F2C7857}"/>
              </a:ext>
            </a:extLst>
          </p:cNvPr>
          <p:cNvGrpSpPr/>
          <p:nvPr/>
        </p:nvGrpSpPr>
        <p:grpSpPr>
          <a:xfrm>
            <a:off x="1184123" y="3110063"/>
            <a:ext cx="3203121" cy="2801208"/>
            <a:chOff x="1184123" y="3110063"/>
            <a:chExt cx="3203121" cy="2801208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0209B34E-0E62-FE3B-D6ED-5C8C36630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4123" y="3395847"/>
              <a:ext cx="1938582" cy="1353461"/>
            </a:xfrm>
            <a:prstGeom prst="rect">
              <a:avLst/>
            </a:prstGeom>
          </p:spPr>
        </p:pic>
        <p:pic>
          <p:nvPicPr>
            <p:cNvPr id="14" name="图形 13">
              <a:extLst>
                <a:ext uri="{FF2B5EF4-FFF2-40B4-BE49-F238E27FC236}">
                  <a16:creationId xmlns:a16="http://schemas.microsoft.com/office/drawing/2014/main" id="{A370F74D-5A14-A7F4-CE5A-C8C70BB37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455721" y="3110063"/>
              <a:ext cx="738015" cy="738015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9103D0B-3456-60E1-AE8B-C6D3BE8BA22D}"/>
                </a:ext>
              </a:extLst>
            </p:cNvPr>
            <p:cNvSpPr txBox="1"/>
            <p:nvPr/>
          </p:nvSpPr>
          <p:spPr>
            <a:xfrm>
              <a:off x="1184123" y="5141830"/>
              <a:ext cx="3203121" cy="769441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pPr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1">
                    <a:lumMod val="50000"/>
                  </a:schemeClr>
                </a:buClr>
                <a:buFont typeface="Wingdings" panose="05000000000000000000" pitchFamily="2" charset="2"/>
              </a:pPr>
              <a:r>
                <a:rPr lang="en-US" altLang="zh-CN" sz="2200" b="1" kern="1200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  <a:cs typeface="Calibri" panose="020F0502020204030204" pitchFamily="34" charset="0"/>
                </a:rPr>
                <a:t>Repeated loading and </a:t>
              </a:r>
            </a:p>
            <a:p>
              <a:pPr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1">
                    <a:lumMod val="50000"/>
                  </a:schemeClr>
                </a:buClr>
                <a:buFont typeface="Wingdings" panose="05000000000000000000" pitchFamily="2" charset="2"/>
              </a:pPr>
              <a:r>
                <a:rPr lang="en-US" altLang="zh-CN" sz="2200" b="1" kern="1200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  <a:cs typeface="Calibri" panose="020F0502020204030204" pitchFamily="34" charset="0"/>
                </a:rPr>
                <a:t>releasing integrations</a:t>
              </a:r>
              <a:endParaRPr lang="zh-CN" altLang="en-US" sz="2200" b="1" kern="12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pic>
          <p:nvPicPr>
            <p:cNvPr id="16" name="图形 15">
              <a:extLst>
                <a:ext uri="{FF2B5EF4-FFF2-40B4-BE49-F238E27FC236}">
                  <a16:creationId xmlns:a16="http://schemas.microsoft.com/office/drawing/2014/main" id="{F72A5327-2E4E-1AA1-CFC0-3FEBA51BE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410718" y="4080944"/>
              <a:ext cx="828020" cy="8280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3090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7C785-1CA4-C9D9-22A6-7DD93C9B9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A2661-4267-014E-6338-CCD6E4ADB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808" y="1040920"/>
            <a:ext cx="11504832" cy="519639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zh-CN" dirty="0"/>
              <a:t> First empirical study on device integration bugs</a:t>
            </a:r>
          </a:p>
          <a:p>
            <a:pPr>
              <a:spcAft>
                <a:spcPts val="600"/>
              </a:spcAft>
            </a:pPr>
            <a:r>
              <a:rPr lang="en-US" altLang="zh-CN" dirty="0"/>
              <a:t> In-depth study on </a:t>
            </a:r>
            <a:r>
              <a:rPr lang="en-US" altLang="zh-CN" dirty="0">
                <a:solidFill>
                  <a:srgbClr val="C00000"/>
                </a:solidFill>
              </a:rPr>
              <a:t>330</a:t>
            </a:r>
            <a:r>
              <a:rPr lang="en-US" altLang="zh-CN" dirty="0"/>
              <a:t> </a:t>
            </a:r>
            <a:r>
              <a:rPr lang="en-US" altLang="zh-CN" dirty="0" err="1"/>
              <a:t>iBugs</a:t>
            </a:r>
            <a:r>
              <a:rPr lang="en-US" altLang="zh-CN" dirty="0"/>
              <a:t> in the open source smart home system</a:t>
            </a:r>
          </a:p>
          <a:p>
            <a:pPr>
              <a:spcAft>
                <a:spcPts val="600"/>
              </a:spcAft>
            </a:pPr>
            <a:r>
              <a:rPr lang="en-US" altLang="zh-CN" dirty="0"/>
              <a:t> Interesting findings and lessons </a:t>
            </a:r>
          </a:p>
          <a:p>
            <a:pPr lvl="1">
              <a:spcAft>
                <a:spcPts val="600"/>
              </a:spcAft>
            </a:pPr>
            <a:r>
              <a:rPr lang="en-US" altLang="zh-CN" dirty="0"/>
              <a:t> </a:t>
            </a:r>
            <a:r>
              <a:rPr lang="en-US" altLang="zh-CN" dirty="0" err="1"/>
              <a:t>iBug</a:t>
            </a:r>
            <a:r>
              <a:rPr lang="en-US" altLang="zh-CN" dirty="0"/>
              <a:t> detection, software testing</a:t>
            </a:r>
          </a:p>
          <a:p>
            <a:pPr lvl="1">
              <a:spcAft>
                <a:spcPts val="600"/>
              </a:spcAft>
            </a:pPr>
            <a:r>
              <a:rPr lang="en-US" altLang="zh-CN" dirty="0"/>
              <a:t> Provide guide for developers, system designers</a:t>
            </a:r>
          </a:p>
          <a:p>
            <a:pPr marL="0" indent="0">
              <a:spcAft>
                <a:spcPts val="600"/>
              </a:spcAft>
              <a:buNone/>
            </a:pP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F52182-E920-8055-EB89-EE4621240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9E07-A000-4F7E-BD54-159DD76D74C1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pic>
        <p:nvPicPr>
          <p:cNvPr id="5" name="内容占位符 5">
            <a:extLst>
              <a:ext uri="{FF2B5EF4-FFF2-40B4-BE49-F238E27FC236}">
                <a16:creationId xmlns:a16="http://schemas.microsoft.com/office/drawing/2014/main" id="{8C3FF37F-434F-A542-3CCE-C6E80F4DD6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657" y="4878885"/>
            <a:ext cx="2522021" cy="1094880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82B92651-3C73-ACD1-4256-A51AA5B2953C}"/>
              </a:ext>
            </a:extLst>
          </p:cNvPr>
          <p:cNvGrpSpPr/>
          <p:nvPr/>
        </p:nvGrpSpPr>
        <p:grpSpPr>
          <a:xfrm>
            <a:off x="5076621" y="4938814"/>
            <a:ext cx="5565088" cy="975021"/>
            <a:chOff x="5117089" y="5749800"/>
            <a:chExt cx="5565088" cy="975021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4D5202EF-C693-7106-CC30-1CD62AF9F1CA}"/>
                </a:ext>
              </a:extLst>
            </p:cNvPr>
            <p:cNvSpPr/>
            <p:nvPr/>
          </p:nvSpPr>
          <p:spPr>
            <a:xfrm>
              <a:off x="5117089" y="5749800"/>
              <a:ext cx="5565088" cy="975021"/>
            </a:xfrm>
            <a:prstGeom prst="roundRect">
              <a:avLst>
                <a:gd name="adj" fmla="val 8799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2C2C2C"/>
                </a:solidFill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97ED14E-430A-18F7-0CFD-D810E40A5124}"/>
                </a:ext>
              </a:extLst>
            </p:cNvPr>
            <p:cNvSpPr txBox="1"/>
            <p:nvPr/>
          </p:nvSpPr>
          <p:spPr>
            <a:xfrm>
              <a:off x="5351720" y="5817080"/>
              <a:ext cx="5195777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/>
                <a:t>More details on GitHub</a:t>
              </a:r>
            </a:p>
            <a:p>
              <a:r>
                <a:rPr lang="en-US" altLang="zh-CN" sz="2400" dirty="0"/>
                <a:t>https://github.com/tcse-iscas/iBugs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1422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7176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4DFA0-615A-5304-BF7C-E4A0A92FA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Smart Home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11BEF9-5435-01F9-3B15-18EA3CF5D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Internet-connected devices</a:t>
            </a:r>
          </a:p>
          <a:p>
            <a:r>
              <a:rPr lang="en-US" altLang="zh-CN" dirty="0"/>
              <a:t> Remote monitoring and management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11548D-7B4B-0FE0-9E00-53170EFCB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9E07-A000-4F7E-BD54-159DD76D74C1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F72DAD-A1D8-6E85-4E42-A8D98A3B09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16" b="5587"/>
          <a:stretch/>
        </p:blipFill>
        <p:spPr>
          <a:xfrm>
            <a:off x="494625" y="2354353"/>
            <a:ext cx="8025399" cy="4303011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9FE4707-BB77-FC4F-ABC7-8A86EE464B6C}"/>
              </a:ext>
            </a:extLst>
          </p:cNvPr>
          <p:cNvSpPr txBox="1"/>
          <p:nvPr/>
        </p:nvSpPr>
        <p:spPr>
          <a:xfrm>
            <a:off x="8957966" y="1717044"/>
            <a:ext cx="2823017" cy="461665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</a:pPr>
            <a:r>
              <a:rPr lang="en-US" altLang="zh-CN" sz="2400" b="1" kern="12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Home Automation</a:t>
            </a:r>
            <a:endParaRPr lang="zh-CN" altLang="en-US" sz="2400" b="1" kern="1200" dirty="0">
              <a:solidFill>
                <a:schemeClr val="bg1"/>
              </a:solidFill>
              <a:latin typeface="+mj-lt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537A050-74C6-A7B7-D3E0-1F6AD9D87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7243" y="2596425"/>
            <a:ext cx="1148629" cy="1276848"/>
          </a:xfrm>
          <a:prstGeom prst="rect">
            <a:avLst/>
          </a:prstGeom>
        </p:spPr>
      </p:pic>
      <p:pic>
        <p:nvPicPr>
          <p:cNvPr id="1026" name="Picture 2" descr="Hand holding up a clock - Free gestures icons">
            <a:extLst>
              <a:ext uri="{FF2B5EF4-FFF2-40B4-BE49-F238E27FC236}">
                <a16:creationId xmlns:a16="http://schemas.microsoft.com/office/drawing/2014/main" id="{3E8D2D9A-4EB1-987F-2136-CBB042FFE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4565" y="4085474"/>
            <a:ext cx="969818" cy="96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B897499-79FF-1FE1-BDA6-967C0A4B67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4289" y="5370596"/>
            <a:ext cx="892968" cy="89296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69D0958-9427-FF51-24EE-B750045235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68530" y="2427027"/>
            <a:ext cx="2801887" cy="4047775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469299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0CC226-3B9B-42ED-3A84-8140AF16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Rapid Growth</a:t>
            </a:r>
            <a:endParaRPr lang="zh-CN" altLang="en-US" dirty="0"/>
          </a:p>
        </p:txBody>
      </p:sp>
      <p:graphicFrame>
        <p:nvGraphicFramePr>
          <p:cNvPr id="9" name="内容占位符 8">
            <a:extLst>
              <a:ext uri="{FF2B5EF4-FFF2-40B4-BE49-F238E27FC236}">
                <a16:creationId xmlns:a16="http://schemas.microsoft.com/office/drawing/2014/main" id="{BE95AF27-3197-CB36-D878-A4D730556B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5870678"/>
              </p:ext>
            </p:extLst>
          </p:nvPr>
        </p:nvGraphicFramePr>
        <p:xfrm>
          <a:off x="855478" y="1865599"/>
          <a:ext cx="10748674" cy="48033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69D608-5115-0812-DD2C-82B32DEBA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9E07-A000-4F7E-BD54-159DD76D74C1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B85EF11-BD5B-59C8-26BA-9BAF1F76B827}"/>
              </a:ext>
            </a:extLst>
          </p:cNvPr>
          <p:cNvSpPr txBox="1"/>
          <p:nvPr/>
        </p:nvSpPr>
        <p:spPr>
          <a:xfrm>
            <a:off x="269546" y="1234180"/>
            <a:ext cx="27911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</a:pPr>
            <a:r>
              <a:rPr lang="en-US" altLang="zh-CN" sz="2000" b="1" dirty="0">
                <a:solidFill>
                  <a:srgbClr val="4472C4"/>
                </a:solidFill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Net Households with </a:t>
            </a:r>
          </a:p>
          <a:p>
            <a: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</a:pPr>
            <a:r>
              <a:rPr lang="en-US" altLang="zh-CN" sz="2000" b="1" dirty="0">
                <a:solidFill>
                  <a:srgbClr val="4472C4"/>
                </a:solidFill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S</a:t>
            </a:r>
            <a:r>
              <a:rPr lang="en-US" altLang="zh-CN" sz="2000" b="1" kern="1200" dirty="0">
                <a:solidFill>
                  <a:srgbClr val="4472C4"/>
                </a:solidFill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mart Systems (#M)</a:t>
            </a:r>
            <a:endParaRPr lang="zh-CN" altLang="en-US" sz="2000" b="1" kern="1200" dirty="0">
              <a:solidFill>
                <a:srgbClr val="4472C4"/>
              </a:solidFill>
              <a:latin typeface="+mj-lt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4DB2B0A-746A-9294-CD0A-2B9FD33385B3}"/>
              </a:ext>
            </a:extLst>
          </p:cNvPr>
          <p:cNvSpPr txBox="1"/>
          <p:nvPr/>
        </p:nvSpPr>
        <p:spPr>
          <a:xfrm>
            <a:off x="10366960" y="1070366"/>
            <a:ext cx="17379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</a:pPr>
            <a:r>
              <a:rPr lang="en-US" altLang="zh-CN" sz="2000" b="1" kern="1200" dirty="0">
                <a:solidFill>
                  <a:srgbClr val="ED7D31"/>
                </a:solidFill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Consumer </a:t>
            </a:r>
          </a:p>
          <a:p>
            <a: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</a:pPr>
            <a:r>
              <a:rPr lang="en-US" altLang="zh-CN" sz="2000" b="1" dirty="0">
                <a:solidFill>
                  <a:srgbClr val="ED7D31"/>
                </a:solidFill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Spending </a:t>
            </a:r>
            <a:r>
              <a:rPr lang="en-US" altLang="zh-CN" sz="2000" b="1" kern="1200" dirty="0">
                <a:solidFill>
                  <a:srgbClr val="ED7D31"/>
                </a:solidFill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(</a:t>
            </a:r>
            <a:r>
              <a:rPr lang="en-US" altLang="zh-CN" sz="2000" b="1" dirty="0">
                <a:solidFill>
                  <a:srgbClr val="ED7D31"/>
                </a:solidFill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$</a:t>
            </a:r>
            <a:r>
              <a:rPr lang="en-US" altLang="zh-CN" sz="2000" b="1" kern="1200" dirty="0">
                <a:solidFill>
                  <a:srgbClr val="ED7D31"/>
                </a:solidFill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)</a:t>
            </a:r>
            <a:endParaRPr lang="zh-CN" altLang="en-US" sz="2000" b="1" kern="1200" dirty="0">
              <a:solidFill>
                <a:srgbClr val="ED7D31"/>
              </a:solidFill>
              <a:latin typeface="+mj-lt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D3A8876-110E-FAE9-B1E6-6D88B6FC3067}"/>
              </a:ext>
            </a:extLst>
          </p:cNvPr>
          <p:cNvSpPr txBox="1"/>
          <p:nvPr/>
        </p:nvSpPr>
        <p:spPr>
          <a:xfrm>
            <a:off x="2618853" y="854137"/>
            <a:ext cx="735611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</a:pPr>
            <a:r>
              <a:rPr lang="en-US" altLang="zh-CN" sz="2400" b="1" dirty="0"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Households with Smart Systems: Global Total [1]</a:t>
            </a:r>
          </a:p>
          <a:p>
            <a: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</a:pPr>
            <a:r>
              <a:rPr lang="en-US" altLang="zh-CN" sz="2200" b="1" dirty="0"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(Number and Annual Spending)</a:t>
            </a:r>
            <a:endParaRPr lang="zh-CN" altLang="en-US" sz="2200" b="1" kern="1200" dirty="0">
              <a:latin typeface="+mj-lt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0C62A0FA-9569-C6A5-7E9F-ECB0D2554E34}"/>
              </a:ext>
            </a:extLst>
          </p:cNvPr>
          <p:cNvSpPr/>
          <p:nvPr/>
        </p:nvSpPr>
        <p:spPr>
          <a:xfrm>
            <a:off x="5315415" y="3133324"/>
            <a:ext cx="803564" cy="34705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B1CFC5F-0FE7-E42B-438E-A3879CF83E96}"/>
              </a:ext>
            </a:extLst>
          </p:cNvPr>
          <p:cNvSpPr/>
          <p:nvPr/>
        </p:nvSpPr>
        <p:spPr>
          <a:xfrm>
            <a:off x="10064180" y="1778252"/>
            <a:ext cx="803564" cy="482563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30EAAEF-4317-9835-DC62-D00783E9A35B}"/>
              </a:ext>
            </a:extLst>
          </p:cNvPr>
          <p:cNvSpPr txBox="1"/>
          <p:nvPr/>
        </p:nvSpPr>
        <p:spPr>
          <a:xfrm>
            <a:off x="291306" y="6541631"/>
            <a:ext cx="3822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</a:pP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[1] https://www.digitaltvnews.net/?p=33620</a:t>
            </a:r>
          </a:p>
        </p:txBody>
      </p:sp>
    </p:spTree>
    <p:extLst>
      <p:ext uri="{BB962C8B-B14F-4D97-AF65-F5344CB8AC3E}">
        <p14:creationId xmlns:p14="http://schemas.microsoft.com/office/powerpoint/2010/main" val="164533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B73DE9-558C-38D7-C728-DA370FD2F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Smart Home System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4AC2F4-7C19-002D-1425-6409B5186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Smart home systems allow users to control different kinds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of devices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A766AF-D58A-AF9B-055D-FA947A2F0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9E07-A000-4F7E-BD54-159DD76D74C1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5" name="Picture 4" descr="What is SmartThings? Everything you need to know | Expert Reviews">
            <a:extLst>
              <a:ext uri="{FF2B5EF4-FFF2-40B4-BE49-F238E27FC236}">
                <a16:creationId xmlns:a16="http://schemas.microsoft.com/office/drawing/2014/main" id="{642CDD39-0E93-88EB-A5CA-74F9586CF3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3" b="35051"/>
          <a:stretch/>
        </p:blipFill>
        <p:spPr bwMode="auto">
          <a:xfrm>
            <a:off x="1261397" y="5583465"/>
            <a:ext cx="2806110" cy="49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6B5CA6F-C034-D278-66BA-A05DD5A479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46" y="2483899"/>
            <a:ext cx="1106700" cy="11067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70D12E9-50BA-1BD0-FC46-2F9192B316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867" y="2831897"/>
            <a:ext cx="2406854" cy="52943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B5B8FB5-F1F1-133B-6C53-949DB73A2A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02" y="4009863"/>
            <a:ext cx="965893" cy="96589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8B58687-F79C-6F38-569E-5C39230438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771" y="4009863"/>
            <a:ext cx="1075349" cy="107534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BB49C7E-5725-3A2F-54B2-4B3ADA5779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672" y="4049564"/>
            <a:ext cx="995945" cy="995945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226772CF-4FED-616C-F3C5-38893F2B13BA}"/>
              </a:ext>
            </a:extLst>
          </p:cNvPr>
          <p:cNvGrpSpPr/>
          <p:nvPr/>
        </p:nvGrpSpPr>
        <p:grpSpPr>
          <a:xfrm>
            <a:off x="5244517" y="2588491"/>
            <a:ext cx="6654800" cy="3189739"/>
            <a:chOff x="5130800" y="2768600"/>
            <a:chExt cx="6654800" cy="3189739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BF1C9682-C63F-7370-1985-E45FCA3933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30800" y="2768600"/>
              <a:ext cx="3190240" cy="112268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71D3FBF8-0874-0CBA-7E18-3DA928FB6A6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4238" y="4774765"/>
              <a:ext cx="1569187" cy="1095560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BDCB65F8-912E-5E57-6DF4-7B488B70E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2336" y="4774765"/>
              <a:ext cx="1569187" cy="1095560"/>
            </a:xfrm>
            <a:prstGeom prst="rect">
              <a:avLst/>
            </a:prstGeom>
          </p:spPr>
        </p:pic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61104075-D716-51FA-94C9-27AA5211ECAE}"/>
                </a:ext>
              </a:extLst>
            </p:cNvPr>
            <p:cNvCxnSpPr>
              <a:cxnSpLocks/>
            </p:cNvCxnSpPr>
            <p:nvPr/>
          </p:nvCxnSpPr>
          <p:spPr>
            <a:xfrm>
              <a:off x="5638800" y="3794760"/>
              <a:ext cx="0" cy="216357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71FB745B-474C-ADC6-0C09-A86D1F904973}"/>
                </a:ext>
              </a:extLst>
            </p:cNvPr>
            <p:cNvCxnSpPr>
              <a:cxnSpLocks/>
            </p:cNvCxnSpPr>
            <p:nvPr/>
          </p:nvCxnSpPr>
          <p:spPr>
            <a:xfrm>
              <a:off x="11236960" y="3705040"/>
              <a:ext cx="0" cy="22532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A0288263-27B3-C012-9BD2-33D7D7B149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25920" y="3545840"/>
              <a:ext cx="927367" cy="833120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DFB6DD9B-C116-DE84-3D12-B02C39A37F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1893" y="3794760"/>
              <a:ext cx="850322" cy="797888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DBAD6EDC-2C56-F2D2-E1B7-EB33C7D5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2215" y="3191087"/>
              <a:ext cx="977650" cy="434622"/>
            </a:xfrm>
            <a:prstGeom prst="rect">
              <a:avLst/>
            </a:prstGeom>
          </p:spPr>
        </p:pic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6A99ECD3-E9C1-52AD-1370-2497209E7A2C}"/>
                </a:ext>
              </a:extLst>
            </p:cNvPr>
            <p:cNvCxnSpPr>
              <a:cxnSpLocks/>
            </p:cNvCxnSpPr>
            <p:nvPr/>
          </p:nvCxnSpPr>
          <p:spPr>
            <a:xfrm>
              <a:off x="9021427" y="3591375"/>
              <a:ext cx="951590" cy="898040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E0C3AD70-C17F-A1E9-469A-B030E8DA0C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66339" y="3807945"/>
              <a:ext cx="818644" cy="764055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214FC26A-4B2F-CD68-04AE-F5619C31E574}"/>
                </a:ext>
              </a:extLst>
            </p:cNvPr>
            <p:cNvCxnSpPr>
              <a:cxnSpLocks/>
            </p:cNvCxnSpPr>
            <p:nvPr/>
          </p:nvCxnSpPr>
          <p:spPr>
            <a:xfrm>
              <a:off x="8310880" y="2768600"/>
              <a:ext cx="3474720" cy="10261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3022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9E618-EB60-9CE4-02AD-04B0CC1BD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Device Integration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C9134B-3141-C635-D4BA-11B4B3921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Device integration builds the bridge between the </a:t>
            </a:r>
            <a:r>
              <a:rPr lang="en-US" altLang="zh-CN" dirty="0">
                <a:solidFill>
                  <a:srgbClr val="C00000"/>
                </a:solidFill>
              </a:rPr>
              <a:t>device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C00000"/>
                </a:solidFill>
              </a:rPr>
              <a:t>smart home system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Define an Internet of Things domain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A7D911-AE8F-84E1-806C-E343297D8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9E07-A000-4F7E-BD54-159DD76D74C1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7C79E60-FC41-7302-FDDA-1EFA9AFFA558}"/>
              </a:ext>
            </a:extLst>
          </p:cNvPr>
          <p:cNvGrpSpPr/>
          <p:nvPr/>
        </p:nvGrpSpPr>
        <p:grpSpPr>
          <a:xfrm>
            <a:off x="681059" y="3078201"/>
            <a:ext cx="1832553" cy="2790443"/>
            <a:chOff x="201053" y="3043808"/>
            <a:chExt cx="1832553" cy="2790443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64EB3B02-ABD2-A230-D34B-A27B685B3A64}"/>
                </a:ext>
              </a:extLst>
            </p:cNvPr>
            <p:cNvGrpSpPr/>
            <p:nvPr/>
          </p:nvGrpSpPr>
          <p:grpSpPr>
            <a:xfrm>
              <a:off x="768019" y="3561306"/>
              <a:ext cx="680478" cy="2272945"/>
              <a:chOff x="772117" y="3581611"/>
              <a:chExt cx="680478" cy="2272945"/>
            </a:xfrm>
          </p:grpSpPr>
          <p:pic>
            <p:nvPicPr>
              <p:cNvPr id="22" name="图片 21">
                <a:extLst>
                  <a:ext uri="{FF2B5EF4-FFF2-40B4-BE49-F238E27FC236}">
                    <a16:creationId xmlns:a16="http://schemas.microsoft.com/office/drawing/2014/main" id="{A4BE2ED1-A933-836E-DB6A-FC42BD85DD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2795" y="3581611"/>
                <a:ext cx="579122" cy="579122"/>
              </a:xfrm>
              <a:prstGeom prst="rect">
                <a:avLst/>
              </a:prstGeom>
            </p:spPr>
          </p:pic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EFD47C33-ACEC-D6CD-4B11-771976B79E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2795" y="4394384"/>
                <a:ext cx="579122" cy="579122"/>
              </a:xfrm>
              <a:prstGeom prst="rect">
                <a:avLst/>
              </a:prstGeom>
            </p:spPr>
          </p:pic>
          <p:pic>
            <p:nvPicPr>
              <p:cNvPr id="24" name="图片 23">
                <a:extLst>
                  <a:ext uri="{FF2B5EF4-FFF2-40B4-BE49-F238E27FC236}">
                    <a16:creationId xmlns:a16="http://schemas.microsoft.com/office/drawing/2014/main" id="{F25E8CD9-7896-93B0-3CB9-A42C2BADBF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117" y="5174078"/>
                <a:ext cx="680478" cy="680478"/>
              </a:xfrm>
              <a:prstGeom prst="rect">
                <a:avLst/>
              </a:prstGeom>
            </p:spPr>
          </p:pic>
        </p:grp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9E4A6B8F-B3C0-3DD8-AD58-4CBAC0F3DC7C}"/>
                </a:ext>
              </a:extLst>
            </p:cNvPr>
            <p:cNvSpPr txBox="1"/>
            <p:nvPr/>
          </p:nvSpPr>
          <p:spPr>
            <a:xfrm>
              <a:off x="201053" y="3043808"/>
              <a:ext cx="183255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Clr>
                  <a:schemeClr val="accent1">
                    <a:lumMod val="50000"/>
                  </a:schemeClr>
                </a:buClr>
                <a:buFont typeface="Wingdings" panose="05000000000000000000" pitchFamily="2" charset="2"/>
              </a:pPr>
              <a:r>
                <a:rPr lang="en-US" altLang="zh-CN" sz="2200" b="1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ea typeface="微软雅黑" panose="020B0503020204020204" pitchFamily="34" charset="-122"/>
                  <a:cs typeface="Calibri" panose="020F0502020204030204" pitchFamily="34" charset="0"/>
                </a:rPr>
                <a:t>Device layer</a:t>
              </a:r>
              <a:endParaRPr lang="zh-CN" altLang="en-US" sz="22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21CBC7CD-6F9A-63C6-DC3E-F893945AF8AF}"/>
              </a:ext>
            </a:extLst>
          </p:cNvPr>
          <p:cNvGrpSpPr/>
          <p:nvPr/>
        </p:nvGrpSpPr>
        <p:grpSpPr>
          <a:xfrm>
            <a:off x="3537415" y="2991491"/>
            <a:ext cx="7451202" cy="2963864"/>
            <a:chOff x="2406160" y="2952580"/>
            <a:chExt cx="7451202" cy="2963864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DB39CDD5-A671-E49C-E204-68E33DCDE355}"/>
                </a:ext>
              </a:extLst>
            </p:cNvPr>
            <p:cNvSpPr/>
            <p:nvPr/>
          </p:nvSpPr>
          <p:spPr>
            <a:xfrm>
              <a:off x="2406160" y="2952580"/>
              <a:ext cx="7451202" cy="2963864"/>
            </a:xfrm>
            <a:prstGeom prst="roundRect">
              <a:avLst>
                <a:gd name="adj" fmla="val 4667"/>
              </a:avLst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2C2C2C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9D0AFF89-E0F9-F00E-43B6-0BCFB10097FC}"/>
                </a:ext>
              </a:extLst>
            </p:cNvPr>
            <p:cNvSpPr/>
            <p:nvPr/>
          </p:nvSpPr>
          <p:spPr>
            <a:xfrm>
              <a:off x="2807302" y="3565925"/>
              <a:ext cx="3624373" cy="198567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C2C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400" dirty="0">
                <a:solidFill>
                  <a:srgbClr val="2C2C2C"/>
                </a:solidFill>
              </a:endParaRPr>
            </a:p>
            <a:p>
              <a:pPr algn="ctr"/>
              <a:endParaRPr lang="en-US" altLang="zh-CN" sz="2400" dirty="0">
                <a:solidFill>
                  <a:srgbClr val="2C2C2C"/>
                </a:solidFill>
              </a:endParaRPr>
            </a:p>
            <a:p>
              <a:pPr algn="ctr"/>
              <a:endParaRPr lang="zh-CN" altLang="en-US" sz="2400" dirty="0">
                <a:solidFill>
                  <a:srgbClr val="2C2C2C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7FF05D8B-B208-F269-E6D7-3AAF5B8A905C}"/>
                </a:ext>
              </a:extLst>
            </p:cNvPr>
            <p:cNvSpPr/>
            <p:nvPr/>
          </p:nvSpPr>
          <p:spPr>
            <a:xfrm>
              <a:off x="2644985" y="3754603"/>
              <a:ext cx="3624373" cy="198567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C2C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400" dirty="0">
                <a:solidFill>
                  <a:srgbClr val="2C2C2C"/>
                </a:solidFill>
              </a:endParaRPr>
            </a:p>
            <a:p>
              <a:pPr algn="ctr"/>
              <a:endParaRPr lang="en-US" altLang="zh-CN" sz="2400" dirty="0">
                <a:solidFill>
                  <a:srgbClr val="2C2C2C"/>
                </a:solidFill>
              </a:endParaRPr>
            </a:p>
            <a:p>
              <a:pPr algn="ctr"/>
              <a:endParaRPr lang="zh-CN" altLang="en-US" sz="2400" dirty="0">
                <a:solidFill>
                  <a:srgbClr val="2C2C2C"/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1BAA1E2-A444-9282-78B3-639E5AAAEBAD}"/>
                </a:ext>
              </a:extLst>
            </p:cNvPr>
            <p:cNvSpPr txBox="1"/>
            <p:nvPr/>
          </p:nvSpPr>
          <p:spPr>
            <a:xfrm>
              <a:off x="3493605" y="3043809"/>
              <a:ext cx="192713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Clr>
                  <a:schemeClr val="accent1">
                    <a:lumMod val="50000"/>
                  </a:schemeClr>
                </a:buClr>
                <a:buFont typeface="Wingdings" panose="05000000000000000000" pitchFamily="2" charset="2"/>
              </a:pPr>
              <a:r>
                <a:rPr lang="en-US" altLang="zh-CN" sz="2200" b="1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ea typeface="微软雅黑" panose="020B0503020204020204" pitchFamily="34" charset="-122"/>
                  <a:cs typeface="Calibri" panose="020F0502020204030204" pitchFamily="34" charset="0"/>
                </a:rPr>
                <a:t>Control layer</a:t>
              </a:r>
              <a:endParaRPr lang="zh-CN" altLang="en-US" sz="22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650CE90F-8AB9-EA3A-A8DB-5DAE855BF890}"/>
                </a:ext>
              </a:extLst>
            </p:cNvPr>
            <p:cNvGrpSpPr/>
            <p:nvPr/>
          </p:nvGrpSpPr>
          <p:grpSpPr>
            <a:xfrm>
              <a:off x="2737685" y="4215091"/>
              <a:ext cx="1549734" cy="438845"/>
              <a:chOff x="2989841" y="4168417"/>
              <a:chExt cx="1549734" cy="438845"/>
            </a:xfrm>
          </p:grpSpPr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412C2C34-2AD1-3A4A-7F7D-B3C89B02AB77}"/>
                  </a:ext>
                </a:extLst>
              </p:cNvPr>
              <p:cNvSpPr/>
              <p:nvPr/>
            </p:nvSpPr>
            <p:spPr>
              <a:xfrm>
                <a:off x="2989841" y="4168417"/>
                <a:ext cx="1549734" cy="43884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7D0AFD50-7865-4CF4-37D5-8586C742E4FC}"/>
                  </a:ext>
                </a:extLst>
              </p:cNvPr>
              <p:cNvSpPr txBox="1"/>
              <p:nvPr/>
            </p:nvSpPr>
            <p:spPr>
              <a:xfrm>
                <a:off x="3108919" y="4190297"/>
                <a:ext cx="13115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chemeClr val="accent1">
                      <a:lumMod val="50000"/>
                    </a:schemeClr>
                  </a:buClr>
                  <a:buFont typeface="Wingdings" panose="05000000000000000000" pitchFamily="2" charset="2"/>
                </a:pPr>
                <a:r>
                  <a:rPr lang="en-US" altLang="zh-CN" sz="2000" kern="1200" dirty="0">
                    <a:latin typeface="+mj-lt"/>
                    <a:ea typeface="微软雅黑" panose="020B0503020204020204" pitchFamily="34" charset="-122"/>
                    <a:cs typeface="Calibri" panose="020F0502020204030204" pitchFamily="34" charset="0"/>
                  </a:rPr>
                  <a:t>Discovery</a:t>
                </a:r>
                <a:endParaRPr lang="zh-CN" altLang="en-US" sz="2000" kern="1200" dirty="0">
                  <a:latin typeface="+mj-lt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608B6B44-A559-D1BB-84FE-829A16B2DD69}"/>
                </a:ext>
              </a:extLst>
            </p:cNvPr>
            <p:cNvGrpSpPr/>
            <p:nvPr/>
          </p:nvGrpSpPr>
          <p:grpSpPr>
            <a:xfrm>
              <a:off x="4594165" y="4215090"/>
              <a:ext cx="1549734" cy="438845"/>
              <a:chOff x="9796886" y="3886793"/>
              <a:chExt cx="1549734" cy="438845"/>
            </a:xfrm>
            <a:solidFill>
              <a:schemeClr val="bg2"/>
            </a:solidFill>
          </p:grpSpPr>
          <p:sp>
            <p:nvSpPr>
              <p:cNvPr id="35" name="矩形: 圆角 34">
                <a:extLst>
                  <a:ext uri="{FF2B5EF4-FFF2-40B4-BE49-F238E27FC236}">
                    <a16:creationId xmlns:a16="http://schemas.microsoft.com/office/drawing/2014/main" id="{F0B02CED-60DD-9D83-37BF-1C546DBF2A1A}"/>
                  </a:ext>
                </a:extLst>
              </p:cNvPr>
              <p:cNvSpPr/>
              <p:nvPr/>
            </p:nvSpPr>
            <p:spPr>
              <a:xfrm>
                <a:off x="9796886" y="3886793"/>
                <a:ext cx="1549734" cy="438845"/>
              </a:xfrm>
              <a:prstGeom prst="roundRect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75B7B15C-6902-E54D-7F1F-C6159FE65B49}"/>
                  </a:ext>
                </a:extLst>
              </p:cNvPr>
              <p:cNvSpPr txBox="1"/>
              <p:nvPr/>
            </p:nvSpPr>
            <p:spPr>
              <a:xfrm>
                <a:off x="9812320" y="3906160"/>
                <a:ext cx="1526380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chemeClr val="accent1">
                      <a:lumMod val="50000"/>
                    </a:schemeClr>
                  </a:buClr>
                  <a:buFont typeface="Wingdings" panose="05000000000000000000" pitchFamily="2" charset="2"/>
                </a:pPr>
                <a:r>
                  <a:rPr lang="en-US" altLang="zh-CN" sz="2000" kern="1200" dirty="0">
                    <a:latin typeface="+mj-lt"/>
                    <a:ea typeface="微软雅黑" panose="020B0503020204020204" pitchFamily="34" charset="-122"/>
                    <a:cs typeface="Calibri" panose="020F0502020204030204" pitchFamily="34" charset="0"/>
                  </a:rPr>
                  <a:t>Initialization</a:t>
                </a:r>
                <a:endParaRPr lang="zh-CN" altLang="en-US" sz="2000" kern="1200" dirty="0">
                  <a:latin typeface="+mj-lt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23DDB6BA-C84E-5B26-837C-02F541A86EAF}"/>
                </a:ext>
              </a:extLst>
            </p:cNvPr>
            <p:cNvGrpSpPr/>
            <p:nvPr/>
          </p:nvGrpSpPr>
          <p:grpSpPr>
            <a:xfrm>
              <a:off x="4594165" y="5092327"/>
              <a:ext cx="1549734" cy="438845"/>
              <a:chOff x="2989841" y="4168417"/>
              <a:chExt cx="1549734" cy="438845"/>
            </a:xfrm>
          </p:grpSpPr>
          <p:sp>
            <p:nvSpPr>
              <p:cNvPr id="40" name="矩形: 圆角 39">
                <a:extLst>
                  <a:ext uri="{FF2B5EF4-FFF2-40B4-BE49-F238E27FC236}">
                    <a16:creationId xmlns:a16="http://schemas.microsoft.com/office/drawing/2014/main" id="{51A87295-E624-AB7C-6056-6344797379C7}"/>
                  </a:ext>
                </a:extLst>
              </p:cNvPr>
              <p:cNvSpPr/>
              <p:nvPr/>
            </p:nvSpPr>
            <p:spPr>
              <a:xfrm>
                <a:off x="2989841" y="4168417"/>
                <a:ext cx="1549734" cy="43884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37B02CC-7DCF-B6E6-03ED-2805832481AE}"/>
                  </a:ext>
                </a:extLst>
              </p:cNvPr>
              <p:cNvSpPr txBox="1"/>
              <p:nvPr/>
            </p:nvSpPr>
            <p:spPr>
              <a:xfrm>
                <a:off x="3108919" y="4190297"/>
                <a:ext cx="13115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chemeClr val="accent1">
                      <a:lumMod val="50000"/>
                    </a:schemeClr>
                  </a:buClr>
                  <a:buFont typeface="Wingdings" panose="05000000000000000000" pitchFamily="2" charset="2"/>
                </a:pPr>
                <a:r>
                  <a:rPr lang="en-US" altLang="zh-CN" sz="2000" kern="1200" dirty="0">
                    <a:latin typeface="+mj-lt"/>
                    <a:ea typeface="微软雅黑" panose="020B0503020204020204" pitchFamily="34" charset="-122"/>
                    <a:cs typeface="Calibri" panose="020F0502020204030204" pitchFamily="34" charset="0"/>
                  </a:rPr>
                  <a:t>Execution</a:t>
                </a:r>
                <a:endParaRPr lang="zh-CN" altLang="en-US" sz="2000" kern="1200" dirty="0">
                  <a:latin typeface="+mj-lt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0E049F6D-A0C9-E8A2-6711-8A744A7F952A}"/>
                </a:ext>
              </a:extLst>
            </p:cNvPr>
            <p:cNvGrpSpPr/>
            <p:nvPr/>
          </p:nvGrpSpPr>
          <p:grpSpPr>
            <a:xfrm>
              <a:off x="2753119" y="5075472"/>
              <a:ext cx="1549734" cy="438845"/>
              <a:chOff x="10035306" y="3446128"/>
              <a:chExt cx="1549734" cy="438845"/>
            </a:xfrm>
          </p:grpSpPr>
          <p:sp>
            <p:nvSpPr>
              <p:cNvPr id="44" name="矩形: 圆角 43">
                <a:extLst>
                  <a:ext uri="{FF2B5EF4-FFF2-40B4-BE49-F238E27FC236}">
                    <a16:creationId xmlns:a16="http://schemas.microsoft.com/office/drawing/2014/main" id="{A117266B-3F94-141F-FA17-0DD63E5BA811}"/>
                  </a:ext>
                </a:extLst>
              </p:cNvPr>
              <p:cNvSpPr/>
              <p:nvPr/>
            </p:nvSpPr>
            <p:spPr>
              <a:xfrm>
                <a:off x="10035306" y="3446128"/>
                <a:ext cx="1549734" cy="438845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232EFAF2-4F2B-0ED0-0637-A9229AAC2351}"/>
                  </a:ext>
                </a:extLst>
              </p:cNvPr>
              <p:cNvSpPr txBox="1"/>
              <p:nvPr/>
            </p:nvSpPr>
            <p:spPr>
              <a:xfrm>
                <a:off x="10246557" y="3454224"/>
                <a:ext cx="1127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chemeClr val="accent1">
                      <a:lumMod val="50000"/>
                    </a:schemeClr>
                  </a:buClr>
                  <a:buFont typeface="Wingdings" panose="05000000000000000000" pitchFamily="2" charset="2"/>
                </a:pPr>
                <a:r>
                  <a:rPr lang="en-US" altLang="zh-CN" sz="2000" kern="1200" dirty="0">
                    <a:latin typeface="+mj-lt"/>
                    <a:ea typeface="微软雅黑" panose="020B0503020204020204" pitchFamily="34" charset="-122"/>
                    <a:cs typeface="Calibri" panose="020F0502020204030204" pitchFamily="34" charset="0"/>
                  </a:rPr>
                  <a:t>Release</a:t>
                </a:r>
                <a:endParaRPr lang="zh-CN" altLang="en-US" sz="2000" kern="1200" dirty="0">
                  <a:latin typeface="+mj-lt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A5120170-DFE0-71BB-CC25-41382E3A4F9B}"/>
                </a:ext>
              </a:extLst>
            </p:cNvPr>
            <p:cNvSpPr txBox="1"/>
            <p:nvPr/>
          </p:nvSpPr>
          <p:spPr>
            <a:xfrm>
              <a:off x="2482668" y="3632758"/>
              <a:ext cx="1508746" cy="400110"/>
            </a:xfrm>
            <a:prstGeom prst="rect">
              <a:avLst/>
            </a:prstGeom>
            <a:solidFill>
              <a:srgbClr val="4472C4"/>
            </a:solidFill>
          </p:spPr>
          <p:txBody>
            <a:bodyPr wrap="none" rtlCol="0">
              <a:spAutoFit/>
            </a:bodyPr>
            <a:lstStyle/>
            <a:p>
              <a:pPr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1">
                    <a:lumMod val="50000"/>
                  </a:schemeClr>
                </a:buClr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  <a:cs typeface="Calibri" panose="020F0502020204030204" pitchFamily="34" charset="0"/>
                </a:rPr>
                <a:t>I</a:t>
              </a:r>
              <a:r>
                <a:rPr lang="en-US" altLang="zh-CN" sz="2000" b="1" kern="1200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  <a:cs typeface="Calibri" panose="020F0502020204030204" pitchFamily="34" charset="0"/>
                </a:rPr>
                <a:t>ntegration</a:t>
              </a:r>
              <a:endParaRPr lang="zh-CN" altLang="en-US" sz="2000" b="1" kern="12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48F5AC83-F801-3DE2-D500-05C5B0DDA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880787" flipV="1">
              <a:off x="4233828" y="4646725"/>
              <a:ext cx="422625" cy="422625"/>
            </a:xfrm>
            <a:prstGeom prst="rect">
              <a:avLst/>
            </a:prstGeom>
          </p:spPr>
        </p:pic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7112AFCE-1CAA-FD73-8F8A-15758253122C}"/>
                </a:ext>
              </a:extLst>
            </p:cNvPr>
            <p:cNvSpPr txBox="1"/>
            <p:nvPr/>
          </p:nvSpPr>
          <p:spPr>
            <a:xfrm>
              <a:off x="7181131" y="3039290"/>
              <a:ext cx="246253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Clr>
                  <a:schemeClr val="accent1">
                    <a:lumMod val="50000"/>
                  </a:schemeClr>
                </a:buClr>
                <a:buFont typeface="Wingdings" panose="05000000000000000000" pitchFamily="2" charset="2"/>
              </a:pPr>
              <a:r>
                <a:rPr lang="en-US" altLang="zh-CN" sz="2200" b="1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ea typeface="微软雅黑" panose="020B0503020204020204" pitchFamily="34" charset="-122"/>
                  <a:cs typeface="Calibri" panose="020F0502020204030204" pitchFamily="34" charset="0"/>
                </a:rPr>
                <a:t>Application layer</a:t>
              </a:r>
              <a:endParaRPr lang="zh-CN" altLang="en-US" sz="22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F4E693AC-D140-D9BA-C91C-54D125F50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4455" y="3965035"/>
              <a:ext cx="1235887" cy="1235887"/>
            </a:xfrm>
            <a:prstGeom prst="rect">
              <a:avLst/>
            </a:prstGeom>
          </p:spPr>
        </p:pic>
      </p:grpSp>
      <p:sp>
        <p:nvSpPr>
          <p:cNvPr id="57" name="箭头: 上下 56">
            <a:extLst>
              <a:ext uri="{FF2B5EF4-FFF2-40B4-BE49-F238E27FC236}">
                <a16:creationId xmlns:a16="http://schemas.microsoft.com/office/drawing/2014/main" id="{864F962E-C080-31DE-0C59-764653AAB39A}"/>
              </a:ext>
            </a:extLst>
          </p:cNvPr>
          <p:cNvSpPr/>
          <p:nvPr/>
        </p:nvSpPr>
        <p:spPr>
          <a:xfrm rot="5400000">
            <a:off x="2544869" y="4253817"/>
            <a:ext cx="339420" cy="899344"/>
          </a:xfrm>
          <a:prstGeom prst="upDown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58" name="箭头: 上下 57">
            <a:extLst>
              <a:ext uri="{FF2B5EF4-FFF2-40B4-BE49-F238E27FC236}">
                <a16:creationId xmlns:a16="http://schemas.microsoft.com/office/drawing/2014/main" id="{1B8305F5-DBC1-4E5B-29B5-7C00796DEE3A}"/>
              </a:ext>
            </a:extLst>
          </p:cNvPr>
          <p:cNvSpPr/>
          <p:nvPr/>
        </p:nvSpPr>
        <p:spPr>
          <a:xfrm rot="5400000">
            <a:off x="8074610" y="4148000"/>
            <a:ext cx="339420" cy="899344"/>
          </a:xfrm>
          <a:prstGeom prst="upDown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325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1A0015-24CC-446A-740E-41C723BA4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Device Integration Bug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C6BAD8-E7D1-F663-517C-2C22FF25D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>
                <a:solidFill>
                  <a:schemeClr val="tx1"/>
                </a:solidFill>
              </a:rPr>
              <a:t>Bugs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can occur during the device integration development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We call device </a:t>
            </a:r>
            <a:r>
              <a:rPr lang="en-US" altLang="zh-CN" dirty="0">
                <a:solidFill>
                  <a:srgbClr val="C00000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ntegration </a:t>
            </a:r>
            <a:r>
              <a:rPr lang="en-US" altLang="zh-CN" dirty="0">
                <a:solidFill>
                  <a:srgbClr val="C00000"/>
                </a:solidFill>
              </a:rPr>
              <a:t>bug</a:t>
            </a:r>
            <a:r>
              <a:rPr lang="en-US" altLang="zh-CN" dirty="0">
                <a:solidFill>
                  <a:schemeClr val="tx1"/>
                </a:solidFill>
              </a:rPr>
              <a:t> as </a:t>
            </a:r>
            <a:r>
              <a:rPr lang="en-US" altLang="zh-CN" dirty="0" err="1">
                <a:solidFill>
                  <a:srgbClr val="C00000"/>
                </a:solidFill>
              </a:rPr>
              <a:t>iBug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7A17B7-4236-710B-B396-6B8EE00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9E07-A000-4F7E-BD54-159DD76D74C1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895582B-E3A4-230C-C5F1-B64DEA16A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2304218"/>
            <a:ext cx="6968852" cy="4353146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EC07016C-5773-D74A-8CE4-42F3057B1F33}"/>
              </a:ext>
            </a:extLst>
          </p:cNvPr>
          <p:cNvGrpSpPr/>
          <p:nvPr/>
        </p:nvGrpSpPr>
        <p:grpSpPr>
          <a:xfrm>
            <a:off x="1503508" y="3133429"/>
            <a:ext cx="10666190" cy="3288504"/>
            <a:chOff x="1457150" y="2948807"/>
            <a:chExt cx="10666190" cy="3288504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4EFA092A-97A1-CE1F-252B-E4D4CED50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57150" y="2948807"/>
              <a:ext cx="10666190" cy="3288504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A717A84-8121-8011-55AA-CEF0A67A2D75}"/>
                </a:ext>
              </a:extLst>
            </p:cNvPr>
            <p:cNvSpPr txBox="1"/>
            <p:nvPr/>
          </p:nvSpPr>
          <p:spPr>
            <a:xfrm>
              <a:off x="9813925" y="2948807"/>
              <a:ext cx="2309415" cy="430887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pPr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1">
                    <a:lumMod val="50000"/>
                  </a:schemeClr>
                </a:buClr>
                <a:buFont typeface="Wingdings" panose="05000000000000000000" pitchFamily="2" charset="2"/>
              </a:pPr>
              <a:r>
                <a:rPr lang="en-US" altLang="zh-CN" sz="2200" b="1" kern="1200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  <a:cs typeface="Calibri" panose="020F0502020204030204" pitchFamily="34" charset="0"/>
                </a:rPr>
                <a:t>Home Assistant</a:t>
              </a:r>
              <a:endParaRPr lang="zh-CN" altLang="en-US" sz="2200" b="1" kern="12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9722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E034D-0BBB-DAA2-AA33-571D4E3EB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iBugs</a:t>
            </a:r>
            <a:r>
              <a:rPr lang="en-US" altLang="zh-CN" dirty="0"/>
              <a:t> Seriously Affect Users’ Experience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86F3C7-DCD8-28E1-0E38-D45D19883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9E07-A000-4F7E-BD54-159DD76D74C1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3074" name="Picture 2" descr="WhatsApp Call Says Unavailable: Meaning? (Are you Blocked?)">
            <a:extLst>
              <a:ext uri="{FF2B5EF4-FFF2-40B4-BE49-F238E27FC236}">
                <a16:creationId xmlns:a16="http://schemas.microsoft.com/office/drawing/2014/main" id="{B8F5CC6A-F959-CE9E-5A1A-61663602B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28" y="2178050"/>
            <a:ext cx="3140446" cy="209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7EB487B-ED71-B414-A776-1139E5BDA344}"/>
              </a:ext>
            </a:extLst>
          </p:cNvPr>
          <p:cNvSpPr txBox="1"/>
          <p:nvPr/>
        </p:nvSpPr>
        <p:spPr>
          <a:xfrm>
            <a:off x="810812" y="5180649"/>
            <a:ext cx="2714205" cy="430887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defRPr sz="2200" b="1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Unavailable device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91B23D9-5704-18CF-216F-1D1EF79728A3}"/>
              </a:ext>
            </a:extLst>
          </p:cNvPr>
          <p:cNvSpPr txBox="1"/>
          <p:nvPr/>
        </p:nvSpPr>
        <p:spPr>
          <a:xfrm>
            <a:off x="4839342" y="5180648"/>
            <a:ext cx="2132315" cy="430887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defRPr sz="2200" b="1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Incorrect state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2DC4261-1986-343F-1EAA-61ED72F403C9}"/>
              </a:ext>
            </a:extLst>
          </p:cNvPr>
          <p:cNvSpPr txBox="1"/>
          <p:nvPr/>
        </p:nvSpPr>
        <p:spPr>
          <a:xfrm>
            <a:off x="8076566" y="5169161"/>
            <a:ext cx="2917786" cy="769441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defRPr sz="2200" b="1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Calibri" panose="020F0502020204030204" pitchFamily="34" charset="0"/>
              </a:defRPr>
            </a:lvl1pPr>
          </a:lstStyle>
          <a:p>
            <a:pPr algn="ctr"/>
            <a:r>
              <a:rPr lang="en-US" altLang="zh-CN" dirty="0"/>
              <a:t>Unexpected system </a:t>
            </a:r>
          </a:p>
          <a:p>
            <a:pPr algn="ctr"/>
            <a:r>
              <a:rPr lang="en-US" altLang="zh-CN" dirty="0"/>
              <a:t>behavior</a:t>
            </a:r>
            <a:endParaRPr lang="zh-CN" altLang="en-US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DB2DE17-6502-F694-AE06-0CE483589F17}"/>
              </a:ext>
            </a:extLst>
          </p:cNvPr>
          <p:cNvGrpSpPr/>
          <p:nvPr/>
        </p:nvGrpSpPr>
        <p:grpSpPr>
          <a:xfrm>
            <a:off x="8814432" y="1902429"/>
            <a:ext cx="1442055" cy="2882695"/>
            <a:chOff x="3649107" y="1730695"/>
            <a:chExt cx="1962052" cy="3996605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85DAA5EF-D1F6-545F-C7ED-D2301C8FA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49107" y="1730695"/>
              <a:ext cx="1962052" cy="3996605"/>
            </a:xfrm>
            <a:prstGeom prst="rect">
              <a:avLst/>
            </a:prstGeom>
            <a:effectLst>
              <a:softEdge rad="63500"/>
            </a:effectLst>
          </p:spPr>
        </p:pic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F73B8176-0A45-B63B-F955-BE249FFA99B1}"/>
                </a:ext>
              </a:extLst>
            </p:cNvPr>
            <p:cNvSpPr/>
            <p:nvPr/>
          </p:nvSpPr>
          <p:spPr>
            <a:xfrm>
              <a:off x="3944280" y="2053159"/>
              <a:ext cx="1428053" cy="189654"/>
            </a:xfrm>
            <a:prstGeom prst="roundRect">
              <a:avLst/>
            </a:prstGeom>
            <a:solidFill>
              <a:srgbClr val="2395F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2C2C2C"/>
                </a:solidFill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9895E116-B784-A385-7F4A-EA756A4F270E}"/>
              </a:ext>
            </a:extLst>
          </p:cNvPr>
          <p:cNvSpPr txBox="1"/>
          <p:nvPr/>
        </p:nvSpPr>
        <p:spPr>
          <a:xfrm>
            <a:off x="10994352" y="325553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</a:pPr>
            <a:r>
              <a:rPr lang="en-US" altLang="zh-CN" sz="2800" b="1" kern="1200" dirty="0">
                <a:solidFill>
                  <a:srgbClr val="C00000"/>
                </a:solidFill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…</a:t>
            </a:r>
            <a:endParaRPr lang="zh-CN" altLang="en-US" sz="2800" b="1" kern="1200" dirty="0">
              <a:solidFill>
                <a:srgbClr val="C00000"/>
              </a:solidFill>
              <a:latin typeface="+mj-lt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8724C59C-E0C1-81C2-1CDF-2EAB31AA83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56124" y="3019926"/>
            <a:ext cx="869950" cy="869950"/>
          </a:xfrm>
          <a:prstGeom prst="rect">
            <a:avLst/>
          </a:prstGeom>
        </p:spPr>
      </p:pic>
      <p:pic>
        <p:nvPicPr>
          <p:cNvPr id="13" name="图形 12">
            <a:extLst>
              <a:ext uri="{FF2B5EF4-FFF2-40B4-BE49-F238E27FC236}">
                <a16:creationId xmlns:a16="http://schemas.microsoft.com/office/drawing/2014/main" id="{08157126-62B2-F125-5D7E-6FB85F5A9C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11207" y="3019926"/>
            <a:ext cx="821412" cy="821412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B66325CB-F34B-CBEA-34FC-BCCFF6EF4E30}"/>
              </a:ext>
            </a:extLst>
          </p:cNvPr>
          <p:cNvSpPr/>
          <p:nvPr/>
        </p:nvSpPr>
        <p:spPr>
          <a:xfrm>
            <a:off x="5708007" y="2806700"/>
            <a:ext cx="1225550" cy="12446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97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893E8-3CCE-12DF-E18C-6AEEF2F4C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Understanding Device Integration Bugs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E19B74-3C5F-E55A-E973-F3E8AC518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First empirical study on </a:t>
            </a:r>
            <a:r>
              <a:rPr lang="en-US" altLang="zh-CN" dirty="0" err="1"/>
              <a:t>iBugs</a:t>
            </a:r>
            <a:endParaRPr lang="en-US" altLang="zh-CN" dirty="0"/>
          </a:p>
          <a:p>
            <a:pPr lvl="1"/>
            <a:r>
              <a:rPr lang="en-US" altLang="zh-CN" b="1" dirty="0"/>
              <a:t> RQ1: Root cause</a:t>
            </a:r>
          </a:p>
          <a:p>
            <a:pPr marL="457200" lvl="1" indent="0">
              <a:buNone/>
            </a:pPr>
            <a:r>
              <a:rPr lang="en-US" altLang="zh-CN" b="1" dirty="0"/>
              <a:t>    </a:t>
            </a:r>
            <a:r>
              <a:rPr lang="en-US" altLang="zh-CN" dirty="0"/>
              <a:t>- What are the root causes of </a:t>
            </a:r>
            <a:r>
              <a:rPr lang="en-US" altLang="zh-CN" dirty="0" err="1"/>
              <a:t>iBugs</a:t>
            </a:r>
            <a:r>
              <a:rPr lang="en-US" altLang="zh-CN" dirty="0"/>
              <a:t>?</a:t>
            </a:r>
          </a:p>
          <a:p>
            <a:pPr lvl="1"/>
            <a:r>
              <a:rPr lang="en-US" altLang="zh-CN" b="1" dirty="0"/>
              <a:t> RQ2: Fix</a:t>
            </a:r>
          </a:p>
          <a:p>
            <a:pPr marL="457200" lvl="1" indent="0">
              <a:buNone/>
            </a:pPr>
            <a:r>
              <a:rPr lang="en-US" altLang="zh-CN" b="1" dirty="0"/>
              <a:t>    </a:t>
            </a:r>
            <a:r>
              <a:rPr lang="en-US" altLang="zh-CN" dirty="0"/>
              <a:t>- How do developers fix </a:t>
            </a:r>
            <a:r>
              <a:rPr lang="en-US" altLang="zh-CN" dirty="0" err="1"/>
              <a:t>iBugs</a:t>
            </a:r>
            <a:r>
              <a:rPr lang="en-US" altLang="zh-CN" dirty="0"/>
              <a:t>, and are there some common fix strategies?</a:t>
            </a:r>
          </a:p>
          <a:p>
            <a:pPr lvl="1"/>
            <a:r>
              <a:rPr lang="en-US" altLang="zh-CN" b="1" dirty="0"/>
              <a:t> RQ3: Trigger condition</a:t>
            </a:r>
          </a:p>
          <a:p>
            <a:pPr marL="457200" lvl="1" indent="0">
              <a:buNone/>
            </a:pPr>
            <a:r>
              <a:rPr lang="en-US" altLang="zh-CN" b="1" dirty="0"/>
              <a:t>    </a:t>
            </a:r>
            <a:r>
              <a:rPr lang="en-US" altLang="zh-CN" dirty="0"/>
              <a:t>- What are the trigger conditions of </a:t>
            </a:r>
            <a:r>
              <a:rPr lang="en-US" altLang="zh-CN" dirty="0" err="1"/>
              <a:t>iBugs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44BF06-84A3-41E1-015A-A6246EAE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9E07-A000-4F7E-BD54-159DD76D74C1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5" name="内容占位符 9">
            <a:extLst>
              <a:ext uri="{FF2B5EF4-FFF2-40B4-BE49-F238E27FC236}">
                <a16:creationId xmlns:a16="http://schemas.microsoft.com/office/drawing/2014/main" id="{27A371BC-F2DB-2377-A1E1-4FC0735589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799" y="4238242"/>
            <a:ext cx="2419122" cy="2419122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85343046"/>
      </p:ext>
    </p:extLst>
  </p:cSld>
  <p:clrMapOvr>
    <a:masterClrMapping/>
  </p:clrMapOvr>
</p:sld>
</file>

<file path=ppt/theme/theme1.xml><?xml version="1.0" encoding="utf-8"?>
<a:theme xmlns:a="http://schemas.openxmlformats.org/drawingml/2006/main" name="Style_ta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C00000"/>
          </a:solidFill>
        </a:ln>
      </a:spPr>
      <a:bodyPr rtlCol="0" anchor="ctr"/>
      <a:lstStyle>
        <a:defPPr algn="ctr">
          <a:defRPr sz="2000" b="1" dirty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2C2C2C"/>
          </a:solidFill>
          <a:prstDash val="solid"/>
          <a:headEnd type="none" w="lg" len="lg"/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>
        <a:spAutoFit/>
      </a:bodyPr>
      <a:lstStyle>
        <a:defPPr algn="l" defTabSz="914400" rtl="0" eaLnBrk="1" latinLnBrk="0" hangingPunct="1">
          <a:lnSpc>
            <a:spcPct val="100000"/>
          </a:lnSpc>
          <a:spcBef>
            <a:spcPts val="0"/>
          </a:spcBef>
          <a:buClr>
            <a:schemeClr val="accent1">
              <a:lumMod val="50000"/>
            </a:schemeClr>
          </a:buClr>
          <a:buFont typeface="Wingdings" panose="05000000000000000000" pitchFamily="2" charset="2"/>
          <a:defRPr sz="2200" b="1" kern="1200" dirty="0">
            <a:solidFill>
              <a:srgbClr val="C00000"/>
            </a:solidFill>
            <a:latin typeface="+mj-lt"/>
            <a:ea typeface="微软雅黑" panose="020B0503020204020204" pitchFamily="34" charset="-122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3" id="{F807A032-058D-4A80-8E53-ABAE7B6B86F4}" vid="{BA0856BF-3AAD-484B-9637-CE519EBEC1D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tao_New_Style</Template>
  <TotalTime>8685</TotalTime>
  <Words>1242</Words>
  <Application>Microsoft Office PowerPoint</Application>
  <PresentationFormat>宽屏</PresentationFormat>
  <Paragraphs>326</Paragraphs>
  <Slides>26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等线</vt:lpstr>
      <vt:lpstr>等线 Light</vt:lpstr>
      <vt:lpstr>黑体</vt:lpstr>
      <vt:lpstr>微软雅黑</vt:lpstr>
      <vt:lpstr>Arial</vt:lpstr>
      <vt:lpstr>Bahnschrift SemiCondensed</vt:lpstr>
      <vt:lpstr>Calibri</vt:lpstr>
      <vt:lpstr>Consolas</vt:lpstr>
      <vt:lpstr>Times New Roman</vt:lpstr>
      <vt:lpstr>Wingdings</vt:lpstr>
      <vt:lpstr>Style_tao</vt:lpstr>
      <vt:lpstr>PowerPoint 演示文稿</vt:lpstr>
      <vt:lpstr>Smart Home </vt:lpstr>
      <vt:lpstr>Smart Home </vt:lpstr>
      <vt:lpstr>Rapid Growth</vt:lpstr>
      <vt:lpstr>Smart Home System</vt:lpstr>
      <vt:lpstr>Device Integration</vt:lpstr>
      <vt:lpstr>Device Integration Bug</vt:lpstr>
      <vt:lpstr>iBugs Seriously Affect Users’ Experience</vt:lpstr>
      <vt:lpstr>Understanding Device Integration Bugs</vt:lpstr>
      <vt:lpstr>Smart Home Systems</vt:lpstr>
      <vt:lpstr>Target System</vt:lpstr>
      <vt:lpstr>Methodology: Bug Analysis</vt:lpstr>
      <vt:lpstr>RQ1: Root Cause </vt:lpstr>
      <vt:lpstr>RQ1: Root Cause</vt:lpstr>
      <vt:lpstr>RQ1: Root Cause</vt:lpstr>
      <vt:lpstr>RQ1: Root Cause</vt:lpstr>
      <vt:lpstr>RQ1: Root Cause</vt:lpstr>
      <vt:lpstr>RQ1: Root Cause</vt:lpstr>
      <vt:lpstr>RQ1: Root Cause</vt:lpstr>
      <vt:lpstr>RQ1: Root Cause</vt:lpstr>
      <vt:lpstr>RQ2: Fix</vt:lpstr>
      <vt:lpstr>RQ2: Fix</vt:lpstr>
      <vt:lpstr>RQ3: Trigger Condition</vt:lpstr>
      <vt:lpstr>RQ3: Trigger Condition</vt:lpstr>
      <vt:lpstr>Conclusion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WeBug</dc:title>
  <dc:creator>汪 涛</dc:creator>
  <cp:lastModifiedBy>Dou Wensheng</cp:lastModifiedBy>
  <cp:revision>2180</cp:revision>
  <dcterms:created xsi:type="dcterms:W3CDTF">2022-01-02T08:22:54Z</dcterms:created>
  <dcterms:modified xsi:type="dcterms:W3CDTF">2022-07-21T05:05:29Z</dcterms:modified>
</cp:coreProperties>
</file>