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0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4.xml" ContentType="application/vnd.openxmlformats-officedocument.presentationml.notesSlide+xml"/>
  <Override PartName="/ppt/tags/tag6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7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464" r:id="rId3"/>
    <p:sldId id="466" r:id="rId4"/>
    <p:sldId id="467" r:id="rId5"/>
    <p:sldId id="495" r:id="rId6"/>
    <p:sldId id="496" r:id="rId7"/>
    <p:sldId id="470" r:id="rId8"/>
    <p:sldId id="471" r:id="rId9"/>
    <p:sldId id="472" r:id="rId10"/>
    <p:sldId id="473" r:id="rId11"/>
    <p:sldId id="523" r:id="rId12"/>
    <p:sldId id="474" r:id="rId13"/>
    <p:sldId id="475" r:id="rId14"/>
    <p:sldId id="476" r:id="rId15"/>
    <p:sldId id="477" r:id="rId16"/>
    <p:sldId id="500" r:id="rId17"/>
    <p:sldId id="479" r:id="rId18"/>
    <p:sldId id="481" r:id="rId19"/>
    <p:sldId id="482" r:id="rId20"/>
    <p:sldId id="483" r:id="rId21"/>
    <p:sldId id="484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397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1" userDrawn="1">
          <p15:clr>
            <a:srgbClr val="A4A3A4"/>
          </p15:clr>
        </p15:guide>
        <p15:guide id="2" pos="37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367"/>
    <a:srgbClr val="FFC000"/>
    <a:srgbClr val="8D0094"/>
    <a:srgbClr val="009E89"/>
    <a:srgbClr val="00966B"/>
    <a:srgbClr val="E5F4D4"/>
    <a:srgbClr val="FBE7AF"/>
    <a:srgbClr val="FAE098"/>
    <a:srgbClr val="FFF5D5"/>
    <a:srgbClr val="FFE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1" autoAdjust="0"/>
    <p:restoredTop sz="81399" autoAdjust="0"/>
  </p:normalViewPr>
  <p:slideViewPr>
    <p:cSldViewPr snapToGrid="0" showGuides="1">
      <p:cViewPr varScale="1">
        <p:scale>
          <a:sx n="84" d="100"/>
          <a:sy n="84" d="100"/>
        </p:scale>
        <p:origin x="795" y="42"/>
      </p:cViewPr>
      <p:guideLst>
        <p:guide orient="horz" pos="2661"/>
        <p:guide pos="37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CF73-9E04-4CB8-B0D4-3CEF43716897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04AB7-6B7D-49F8-905B-B7D686891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dirty="0" err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5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1" y="1"/>
            <a:ext cx="12192001" cy="301349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7200" b="0" i="1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4800" b="0" i="1" kern="1200" dirty="0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wrap="square" lIns="0" tIns="0" rIns="0" bIns="0" anchor="b"/>
          <a:lstStyle>
            <a:lvl1pPr algn="l">
              <a:lnSpc>
                <a:spcPts val="6400"/>
              </a:lnSpc>
              <a:spcBef>
                <a:spcPts val="0"/>
              </a:spcBef>
              <a:defRPr lang="en-US" sz="8000" b="0" i="1" kern="1200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</p:spPr>
        <p:txBody>
          <a:bodyPr lIns="0" tIns="0" rIns="0" bIns="0"/>
          <a:lstStyle>
            <a:lvl1pPr marL="0" indent="0">
              <a:lnSpc>
                <a:spcPts val="4665"/>
              </a:lnSpc>
              <a:spcBef>
                <a:spcPts val="0"/>
              </a:spcBef>
              <a:buFontTx/>
              <a:buNone/>
              <a:defRPr lang="en-US" sz="4800" b="1" i="1" kern="1200" dirty="0">
                <a:solidFill>
                  <a:schemeClr val="accent6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" y="4337268"/>
            <a:ext cx="65560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gray">
          <a:xfrm>
            <a:off x="367645" y="1969325"/>
            <a:ext cx="490194" cy="70788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箭头: V 形 2"/>
          <p:cNvSpPr/>
          <p:nvPr userDrawn="1"/>
        </p:nvSpPr>
        <p:spPr bwMode="gray">
          <a:xfrm>
            <a:off x="857839" y="1969325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V 形 3"/>
          <p:cNvSpPr/>
          <p:nvPr userDrawn="1"/>
        </p:nvSpPr>
        <p:spPr bwMode="gray">
          <a:xfrm>
            <a:off x="1003953" y="1969324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1348033" y="1969325"/>
            <a:ext cx="104763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5397" y="1379799"/>
            <a:ext cx="10341205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731520" indent="-365760"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0724"/>
            <a:ext cx="11677650" cy="21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ts val="4665"/>
              </a:lnSpc>
              <a:spcBef>
                <a:spcPct val="0"/>
              </a:spcBef>
              <a:spcAft>
                <a:spcPct val="0"/>
              </a:spcAft>
              <a:defRPr lang="en-US" sz="4265" b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ts val="4665"/>
              </a:lnSpc>
              <a:spcBef>
                <a:spcPct val="0"/>
              </a:spcBef>
              <a:spcAft>
                <a:spcPct val="0"/>
              </a:spcAft>
              <a:defRPr lang="en-US" sz="4265" b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ts val="4665"/>
              </a:lnSpc>
              <a:spcBef>
                <a:spcPct val="0"/>
              </a:spcBef>
              <a:spcAft>
                <a:spcPct val="0"/>
              </a:spcAft>
              <a:defRPr lang="en-US" sz="4265" b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5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5">
                <a:latin typeface="+mn-lt"/>
              </a:defRPr>
            </a:lvl4pPr>
            <a:lvl5pPr>
              <a:defRPr sz="2135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5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5">
                <a:latin typeface="+mn-lt"/>
              </a:defRPr>
            </a:lvl4pPr>
            <a:lvl5pPr>
              <a:defRPr sz="2135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ts val="4665"/>
              </a:lnSpc>
              <a:spcBef>
                <a:spcPct val="0"/>
              </a:spcBef>
              <a:spcAft>
                <a:spcPct val="0"/>
              </a:spcAft>
              <a:defRPr lang="en-US" sz="4265" b="1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5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5">
                <a:latin typeface="+mn-lt"/>
              </a:defRPr>
            </a:lvl4pPr>
            <a:lvl5pPr>
              <a:defRPr sz="2135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5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5">
                <a:latin typeface="+mn-lt"/>
              </a:defRPr>
            </a:lvl4pPr>
            <a:lvl5pPr>
              <a:defRPr sz="2135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5"/>
              </a:lnSpc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 hasCustomPrompt="1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5"/>
              </a:lnSpc>
              <a:defRPr>
                <a:latin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5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2585323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719036" y="6547942"/>
            <a:ext cx="441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5C5B0B7-E9A4-4385-B78F-A82A7CC1BE74}" type="slidenum">
              <a:rPr lang="zh-CN" altLang="en-US" sz="1400" b="1" smtClean="0"/>
              <a:t>‹#›</a:t>
            </a:fld>
            <a:endParaRPr lang="zh-CN" altLang="en-US" sz="14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defTabSz="1219200" rtl="0" eaLnBrk="1" latinLnBrk="0" hangingPunct="1">
        <a:lnSpc>
          <a:spcPts val="4665"/>
        </a:lnSpc>
        <a:spcBef>
          <a:spcPct val="0"/>
        </a:spcBef>
        <a:buNone/>
        <a:defRPr lang="en-US" sz="4265" b="1" kern="1200" smtClean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65760" indent="-365760" algn="l" defTabSz="121920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32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365760" algn="l" defTabSz="121920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935" b="1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365760" algn="l" defTabSz="121920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lang="en-US" sz="2665" b="1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40" indent="-365760" algn="l" defTabSz="121920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365760" algn="l" defTabSz="121920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lang="en-US" sz="2135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21.png"/><Relationship Id="rId4" Type="http://schemas.openxmlformats.org/officeDocument/2006/relationships/tags" Target="../tags/tag9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notesSlide" Target="../notesSlides/notesSlide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slideLayout" Target="../slideLayouts/slideLayout4.xml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image" Target="../media/image22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62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61.xml"/><Relationship Id="rId9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4394" y="1494156"/>
            <a:ext cx="10068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+mj-lt"/>
              </a:rPr>
              <a:t>Differential Optimization Testing of Gremlin-Based Graph Database Systems</a:t>
            </a:r>
            <a:endParaRPr lang="zh-CN" altLang="en-US" sz="4400" b="1" dirty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71124" y="3430563"/>
            <a:ext cx="9601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Yingying Zheng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Wensheng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Dou, 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Lei Tang, </a:t>
            </a:r>
            <a:r>
              <a:rPr kumimoji="0" lang="en-US" altLang="zh-CN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Ziyu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Cui, </a:t>
            </a:r>
            <a:r>
              <a:rPr kumimoji="0" lang="en-US" altLang="zh-CN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Jiansen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Song,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Ziyue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Cheng, Wei Wang, Jun Wei, Hua </a:t>
            </a:r>
            <a:r>
              <a:rPr kumimoji="0" lang="en-US" altLang="zh-CN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Zhong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Tao Huang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2" y="5656367"/>
            <a:ext cx="2856679" cy="10202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61880" y="4506489"/>
            <a:ext cx="5468228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sz="2000" b="1" i="0" u="none" strike="noStrike" cap="none" normalizeH="0" baseline="0" smtClean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6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lang="en-US" sz="2935" b="1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665" b="1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135" b="1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800" b="0" dirty="0"/>
              <a:t>Institute of Software Chinese Academy of Sciences</a:t>
            </a:r>
            <a:endParaRPr lang="zh-CN" altLang="en-US" sz="1800" b="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91" y="5365678"/>
            <a:ext cx="1448606" cy="14377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778661" y="4947491"/>
            <a:ext cx="4634667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b="0" i="0" u="none" strike="noStrike" cap="none" normalizeH="0" baseline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6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935" b="1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665" b="1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135" b="1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University of Chinese Academy of Sciences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7297" y="83500"/>
            <a:ext cx="1115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17</a:t>
            </a:r>
            <a:r>
              <a:rPr lang="en-US" altLang="zh-CN" sz="2000" baseline="30000" dirty="0"/>
              <a:t>th</a:t>
            </a:r>
            <a:r>
              <a:rPr lang="en-US" altLang="zh-CN" sz="2000" dirty="0"/>
              <a:t> </a:t>
            </a:r>
            <a:r>
              <a:rPr lang="en-US" altLang="zh-CN" dirty="0"/>
              <a:t>IEEE</a:t>
            </a:r>
            <a:r>
              <a:rPr lang="en-US" altLang="zh-CN" sz="2000" dirty="0"/>
              <a:t> International Conference on Software Testing, Verification and Validation (ICST) 2024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Insight</a:t>
            </a:r>
            <a:endParaRPr lang="zh-CN" altLang="en-US" i="1" dirty="0"/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829945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For a given Gremlin query, the target GDB should return the same query results whether we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open or close an optimization strategy</a:t>
            </a:r>
            <a:endParaRPr lang="en-US" altLang="zh-CN" sz="22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540510" y="3206115"/>
            <a:ext cx="62261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g.</a:t>
            </a:r>
            <a:r>
              <a:rPr lang="en-US" altLang="zh-CN" b="1" dirty="0" err="1">
                <a:cs typeface="Times New Roman" panose="02020603050405020304" pitchFamily="18" charset="0"/>
                <a:sym typeface="+mn-ea"/>
              </a:rPr>
              <a:t>withStrategies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JanusGraphMixedIndexCountStrategy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)</a:t>
            </a:r>
          </a:p>
          <a:p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  .V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().has('person','age',</a:t>
            </a: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lt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(30)).limit(2).count().next()  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1540510" y="4561205"/>
            <a:ext cx="64001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g.</a:t>
            </a:r>
            <a:r>
              <a:rPr lang="en-US" altLang="zh-CN" b="1" dirty="0" err="1">
                <a:cs typeface="Times New Roman" panose="02020603050405020304" pitchFamily="18" charset="0"/>
                <a:sym typeface="+mn-ea"/>
              </a:rPr>
              <a:t>withoutStrategies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JanusGraphMixedIndexCountStrategy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)</a:t>
            </a:r>
          </a:p>
          <a:p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  .V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().has('person','age',</a:t>
            </a:r>
            <a:r>
              <a:rPr lang="en-US" altLang="zh-CN" dirty="0" err="1">
                <a:cs typeface="Times New Roman" panose="02020603050405020304" pitchFamily="18" charset="0"/>
                <a:sym typeface="+mn-ea"/>
              </a:rPr>
              <a:t>lt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(30)).limit(2).count().next()  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9" name="图片 68" descr="开关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" y="3413760"/>
            <a:ext cx="898525" cy="437515"/>
          </a:xfrm>
          <a:prstGeom prst="rect">
            <a:avLst/>
          </a:prstGeom>
        </p:spPr>
      </p:pic>
      <p:pic>
        <p:nvPicPr>
          <p:cNvPr id="5" name="图片 4" descr="开关-关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" y="4561205"/>
            <a:ext cx="720090" cy="360045"/>
          </a:xfrm>
          <a:prstGeom prst="rect">
            <a:avLst/>
          </a:prstGeom>
        </p:spPr>
      </p:pic>
      <p:sp>
        <p:nvSpPr>
          <p:cNvPr id="55" name="矩形: 圆角 127"/>
          <p:cNvSpPr/>
          <p:nvPr/>
        </p:nvSpPr>
        <p:spPr>
          <a:xfrm>
            <a:off x="8264714" y="4900022"/>
            <a:ext cx="1274393" cy="380057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524125" y="4452955"/>
            <a:ext cx="879767" cy="39878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cs typeface="+mn-lt"/>
                <a:sym typeface="+mn-ea"/>
              </a:rPr>
              <a:t>RS’</a:t>
            </a:r>
            <a:r>
              <a:rPr lang="en-US" altLang="zh-CN" sz="2000" b="1" baseline="-25000" dirty="0">
                <a:cs typeface="+mn-lt"/>
                <a:sym typeface="+mn-ea"/>
              </a:rPr>
              <a:t>Q</a:t>
            </a:r>
            <a:endParaRPr lang="en-US" altLang="zh-CN" sz="2000" b="1" baseline="-25000" dirty="0">
              <a:cs typeface="+mn-lt"/>
            </a:endParaRPr>
          </a:p>
        </p:txBody>
      </p:sp>
      <p:sp>
        <p:nvSpPr>
          <p:cNvPr id="60" name="箭头: 右 136"/>
          <p:cNvSpPr/>
          <p:nvPr/>
        </p:nvSpPr>
        <p:spPr>
          <a:xfrm>
            <a:off x="7565933" y="3490676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61" name="矩形: 圆角 127"/>
          <p:cNvSpPr/>
          <p:nvPr/>
        </p:nvSpPr>
        <p:spPr>
          <a:xfrm>
            <a:off x="8318069" y="3449761"/>
            <a:ext cx="1276288" cy="331182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559883" y="3014863"/>
            <a:ext cx="879767" cy="39878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cs typeface="+mn-lt"/>
                <a:sym typeface="+mn-ea"/>
              </a:rPr>
              <a:t>RS</a:t>
            </a:r>
            <a:r>
              <a:rPr lang="en-US" altLang="zh-CN" sz="2000" b="1" baseline="-25000" dirty="0">
                <a:cs typeface="+mn-lt"/>
                <a:sym typeface="+mn-ea"/>
              </a:rPr>
              <a:t>Q</a:t>
            </a:r>
            <a:endParaRPr lang="en-US" altLang="zh-CN" sz="2000" b="1" baseline="-25000" dirty="0">
              <a:cs typeface="+mn-lt"/>
            </a:endParaRPr>
          </a:p>
        </p:txBody>
      </p:sp>
      <p:sp>
        <p:nvSpPr>
          <p:cNvPr id="63" name="箭头: 右 136"/>
          <p:cNvSpPr/>
          <p:nvPr/>
        </p:nvSpPr>
        <p:spPr>
          <a:xfrm>
            <a:off x="7510676" y="4947953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757920" y="4930140"/>
            <a:ext cx="605155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2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792210" y="3424555"/>
            <a:ext cx="611505" cy="320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4</a:t>
            </a:r>
          </a:p>
        </p:txBody>
      </p:sp>
      <p:cxnSp>
        <p:nvCxnSpPr>
          <p:cNvPr id="57" name="连接符: 曲线 131"/>
          <p:cNvCxnSpPr>
            <a:stCxn id="55" idx="3"/>
            <a:endCxn id="59" idx="2"/>
          </p:cNvCxnSpPr>
          <p:nvPr/>
        </p:nvCxnSpPr>
        <p:spPr>
          <a:xfrm flipV="1">
            <a:off x="9538970" y="4219575"/>
            <a:ext cx="807085" cy="870585"/>
          </a:xfrm>
          <a:prstGeom prst="curvedConnector3">
            <a:avLst>
              <a:gd name="adj1" fmla="val 50039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曲线 132"/>
          <p:cNvCxnSpPr>
            <a:endCxn id="59" idx="2"/>
          </p:cNvCxnSpPr>
          <p:nvPr/>
        </p:nvCxnSpPr>
        <p:spPr>
          <a:xfrm>
            <a:off x="9575165" y="3499485"/>
            <a:ext cx="770890" cy="720090"/>
          </a:xfrm>
          <a:prstGeom prst="curvedConnector3">
            <a:avLst>
              <a:gd name="adj1" fmla="val 50082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0346298" y="3993480"/>
            <a:ext cx="477077" cy="45300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cs typeface="+mn-lt"/>
              </a:rPr>
              <a:t>≠</a:t>
            </a:r>
          </a:p>
        </p:txBody>
      </p:sp>
      <p:pic>
        <p:nvPicPr>
          <p:cNvPr id="86" name="图形 126" descr="金龟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3575" y="3927475"/>
            <a:ext cx="569595" cy="5715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4" grpId="1"/>
      <p:bldP spid="96" grpId="0"/>
      <p:bldP spid="96" grpId="1"/>
      <p:bldP spid="55" grpId="0" animBg="1"/>
      <p:bldP spid="55" grpId="1" animBg="1"/>
      <p:bldP spid="56" grpId="0"/>
      <p:bldP spid="56" grpId="1"/>
      <p:bldP spid="60" grpId="0" animBg="1"/>
      <p:bldP spid="60" grpId="1" animBg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77" grpId="0"/>
      <p:bldP spid="77" grpId="1"/>
      <p:bldP spid="59" grpId="0" animBg="1"/>
      <p:bldP spid="5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830997"/>
          </a:xfrm>
        </p:spPr>
        <p:txBody>
          <a:bodyPr/>
          <a:lstStyle/>
          <a:p>
            <a:r>
              <a:rPr lang="en-US" altLang="zh-CN" sz="2400" dirty="0">
                <a:cs typeface="+mn-lt"/>
                <a:sym typeface="+mn-ea"/>
              </a:rPr>
              <a:t>For a given Gremlin query </a:t>
            </a:r>
            <a:r>
              <a:rPr lang="en-US" altLang="zh-CN" sz="2400" i="1" dirty="0">
                <a:cs typeface="+mn-lt"/>
                <a:sym typeface="+mn-ea"/>
              </a:rPr>
              <a:t>Q</a:t>
            </a:r>
            <a:r>
              <a:rPr lang="en-US" altLang="zh-CN" sz="2400" dirty="0">
                <a:cs typeface="+mn-lt"/>
                <a:sym typeface="+mn-ea"/>
              </a:rPr>
              <a:t>, we execute </a:t>
            </a:r>
            <a:r>
              <a:rPr lang="en-US" altLang="zh-CN" sz="2400" i="1" dirty="0">
                <a:cs typeface="+mn-lt"/>
                <a:sym typeface="+mn-ea"/>
              </a:rPr>
              <a:t>Q</a:t>
            </a:r>
            <a:r>
              <a:rPr lang="en-US" altLang="zh-CN" sz="2400" dirty="0">
                <a:cs typeface="+mn-lt"/>
                <a:sym typeface="+mn-ea"/>
              </a:rPr>
              <a:t> with two different optimization configurations that should retrieve the same query result</a:t>
            </a:r>
            <a:endParaRPr lang="en-US" altLang="zh-CN" sz="2200" dirty="0">
              <a:cs typeface="+mn-lt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-86360" y="2740025"/>
            <a:ext cx="405257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</a:rPr>
              <a:t>①</a:t>
            </a:r>
            <a:r>
              <a:rPr lang="zh-CN" altLang="en-US" sz="2000" b="1" dirty="0">
                <a:solidFill>
                  <a:srgbClr val="333333"/>
                </a:solidFill>
                <a:ea typeface="微软雅黑" panose="020B0503020204020204" charset="-122"/>
                <a:cs typeface="+mn-lt"/>
              </a:rPr>
              <a:t> </a:t>
            </a:r>
            <a:r>
              <a:rPr lang="en-US" altLang="zh-CN" sz="2000" b="1" dirty="0">
                <a:solidFill>
                  <a:srgbClr val="333333"/>
                </a:solidFill>
                <a:ea typeface="微软雅黑" panose="020B0503020204020204" charset="-122"/>
                <a:cs typeface="+mn-lt"/>
              </a:rPr>
              <a:t>G</a:t>
            </a:r>
            <a:r>
              <a:rPr lang="en-US" altLang="zh-CN" sz="2000" b="1" dirty="0">
                <a:ea typeface="华文仿宋" panose="02010600040101010101" pitchFamily="2" charset="-122"/>
                <a:cs typeface="+mn-lt"/>
              </a:rPr>
              <a:t>enerate a graph database</a:t>
            </a:r>
            <a:endParaRPr lang="zh-CN" altLang="en-US" sz="2000" b="1" dirty="0">
              <a:ea typeface="华文仿宋" panose="02010600040101010101" pitchFamily="2" charset="-122"/>
              <a:cs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30614" y="3125155"/>
            <a:ext cx="1703535" cy="871438"/>
            <a:chOff x="569024" y="2338773"/>
            <a:chExt cx="1482604" cy="758421"/>
          </a:xfrm>
        </p:grpSpPr>
        <p:sp>
          <p:nvSpPr>
            <p:cNvPr id="45" name="流程图: 接点 9"/>
            <p:cNvSpPr/>
            <p:nvPr>
              <p:custDataLst>
                <p:tags r:id="rId1"/>
              </p:custDataLst>
            </p:nvPr>
          </p:nvSpPr>
          <p:spPr>
            <a:xfrm>
              <a:off x="569024" y="2529311"/>
              <a:ext cx="339979" cy="351702"/>
            </a:xfrm>
            <a:prstGeom prst="flowChartConnector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067" tIns="52532" rIns="105067" bIns="52532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lt"/>
                </a:rPr>
                <a:t>1</a:t>
              </a:r>
            </a:p>
          </p:txBody>
        </p:sp>
        <p:sp>
          <p:nvSpPr>
            <p:cNvPr id="46" name="流程图: 接点 45"/>
            <p:cNvSpPr/>
            <p:nvPr>
              <p:custDataLst>
                <p:tags r:id="rId2"/>
              </p:custDataLst>
            </p:nvPr>
          </p:nvSpPr>
          <p:spPr>
            <a:xfrm>
              <a:off x="1711601" y="2338773"/>
              <a:ext cx="339979" cy="351702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067" tIns="52532" rIns="105067" bIns="52532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lt"/>
                </a:rPr>
                <a:t>3</a:t>
              </a:r>
            </a:p>
          </p:txBody>
        </p:sp>
        <p:sp>
          <p:nvSpPr>
            <p:cNvPr id="47" name="流程图: 接点 46"/>
            <p:cNvSpPr/>
            <p:nvPr>
              <p:custDataLst>
                <p:tags r:id="rId3"/>
              </p:custDataLst>
            </p:nvPr>
          </p:nvSpPr>
          <p:spPr>
            <a:xfrm>
              <a:off x="1711649" y="2745492"/>
              <a:ext cx="339979" cy="351702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067" tIns="52532" rIns="105067" bIns="52532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lt"/>
                </a:rPr>
                <a:t>4</a:t>
              </a:r>
            </a:p>
          </p:txBody>
        </p:sp>
        <p:sp>
          <p:nvSpPr>
            <p:cNvPr id="48" name="流程图: 接点 47"/>
            <p:cNvSpPr/>
            <p:nvPr>
              <p:custDataLst>
                <p:tags r:id="rId4"/>
              </p:custDataLst>
            </p:nvPr>
          </p:nvSpPr>
          <p:spPr>
            <a:xfrm>
              <a:off x="1127091" y="2528822"/>
              <a:ext cx="339979" cy="351702"/>
            </a:xfrm>
            <a:prstGeom prst="flowChartConnecto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067" tIns="52532" rIns="105067" bIns="52532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cs typeface="+mn-lt"/>
                </a:rPr>
                <a:t>2</a:t>
              </a:r>
            </a:p>
          </p:txBody>
        </p:sp>
        <p:cxnSp>
          <p:nvCxnSpPr>
            <p:cNvPr id="49" name="直接箭头连接符 48"/>
            <p:cNvCxnSpPr>
              <a:stCxn id="45" idx="6"/>
              <a:endCxn id="48" idx="2"/>
            </p:cNvCxnSpPr>
            <p:nvPr>
              <p:custDataLst>
                <p:tags r:id="rId5"/>
              </p:custDataLst>
            </p:nvPr>
          </p:nvCxnSpPr>
          <p:spPr>
            <a:xfrm flipV="1">
              <a:off x="909003" y="2704673"/>
              <a:ext cx="218088" cy="489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6" idx="2"/>
              <a:endCxn id="48" idx="7"/>
            </p:cNvCxnSpPr>
            <p:nvPr>
              <p:custDataLst>
                <p:tags r:id="rId6"/>
              </p:custDataLst>
            </p:nvPr>
          </p:nvCxnSpPr>
          <p:spPr>
            <a:xfrm flipH="1">
              <a:off x="1417281" y="2514624"/>
              <a:ext cx="294320" cy="65704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47" idx="2"/>
              <a:endCxn id="48" idx="5"/>
            </p:cNvCxnSpPr>
            <p:nvPr>
              <p:custDataLst>
                <p:tags r:id="rId7"/>
              </p:custDataLst>
            </p:nvPr>
          </p:nvCxnSpPr>
          <p:spPr>
            <a:xfrm flipH="1" flipV="1">
              <a:off x="1417281" y="2829018"/>
              <a:ext cx="294368" cy="92325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圆柱形 51"/>
          <p:cNvSpPr/>
          <p:nvPr/>
        </p:nvSpPr>
        <p:spPr>
          <a:xfrm>
            <a:off x="830686" y="3996861"/>
            <a:ext cx="1772831" cy="43627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err="1">
                <a:cs typeface="+mn-lt"/>
              </a:rPr>
              <a:t>gdb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580130" y="2740025"/>
            <a:ext cx="409130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② </a:t>
            </a:r>
            <a:r>
              <a:rPr lang="en-US" altLang="zh-CN" sz="2000" b="1" dirty="0">
                <a:solidFill>
                  <a:schemeClr val="tx1"/>
                </a:solidFill>
                <a:ea typeface="华文仿宋" panose="02010600040101010101" pitchFamily="2" charset="-122"/>
                <a:cs typeface="+mn-lt"/>
                <a:sym typeface="+mn-ea"/>
              </a:rPr>
              <a:t>Generate a Gremlin query </a:t>
            </a:r>
            <a:r>
              <a:rPr lang="en-US" altLang="zh-CN" sz="2000" b="1" i="1" dirty="0">
                <a:solidFill>
                  <a:schemeClr val="tx1"/>
                </a:solidFill>
                <a:ea typeface="华文仿宋" panose="02010600040101010101" pitchFamily="2" charset="-122"/>
                <a:cs typeface="+mn-lt"/>
                <a:sym typeface="+mn-ea"/>
              </a:rPr>
              <a:t>Q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3966210" y="3161665"/>
            <a:ext cx="3218815" cy="497205"/>
          </a:xfrm>
          <a:prstGeom prst="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r>
              <a:rPr lang="en-US" altLang="zh-CN" sz="1600" dirty="0" err="1">
                <a:cs typeface="+mn-lt"/>
                <a:sym typeface="+mn-ea"/>
              </a:rPr>
              <a:t>g.E</a:t>
            </a:r>
            <a:r>
              <a:rPr lang="en-US" altLang="zh-CN" sz="1600" dirty="0">
                <a:cs typeface="+mn-lt"/>
                <a:sym typeface="+mn-ea"/>
              </a:rPr>
              <a:t>().</a:t>
            </a:r>
            <a:r>
              <a:rPr lang="en-US" altLang="zh-CN" sz="1600" dirty="0" err="1">
                <a:cs typeface="+mn-lt"/>
                <a:sym typeface="+mn-ea"/>
              </a:rPr>
              <a:t>bothV</a:t>
            </a:r>
            <a:r>
              <a:rPr lang="en-US" altLang="zh-CN" sz="1600" dirty="0">
                <a:cs typeface="+mn-lt"/>
                <a:sym typeface="+mn-ea"/>
              </a:rPr>
              <a:t>().not(__.in('acting'))</a:t>
            </a:r>
          </a:p>
        </p:txBody>
      </p:sp>
      <p:sp>
        <p:nvSpPr>
          <p:cNvPr id="55" name="矩形: 圆角 127"/>
          <p:cNvSpPr/>
          <p:nvPr/>
        </p:nvSpPr>
        <p:spPr>
          <a:xfrm>
            <a:off x="7958009" y="5294357"/>
            <a:ext cx="1274393" cy="380057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217420" y="4847290"/>
            <a:ext cx="879767" cy="39878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cs typeface="+mn-lt"/>
                <a:sym typeface="+mn-ea"/>
              </a:rPr>
              <a:t>RS’</a:t>
            </a:r>
            <a:r>
              <a:rPr lang="en-US" altLang="zh-CN" sz="2000" b="1" baseline="-25000" dirty="0">
                <a:cs typeface="+mn-lt"/>
                <a:sym typeface="+mn-ea"/>
              </a:rPr>
              <a:t>Q</a:t>
            </a:r>
            <a:endParaRPr lang="en-US" altLang="zh-CN" sz="2000" b="1" baseline="-25000" dirty="0">
              <a:cs typeface="+mn-lt"/>
            </a:endParaRPr>
          </a:p>
        </p:txBody>
      </p:sp>
      <p:cxnSp>
        <p:nvCxnSpPr>
          <p:cNvPr id="57" name="连接符: 曲线 131"/>
          <p:cNvCxnSpPr>
            <a:stCxn id="55" idx="3"/>
            <a:endCxn id="59" idx="2"/>
          </p:cNvCxnSpPr>
          <p:nvPr/>
        </p:nvCxnSpPr>
        <p:spPr>
          <a:xfrm flipV="1">
            <a:off x="9232402" y="4475252"/>
            <a:ext cx="687176" cy="1009134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曲线 132"/>
          <p:cNvCxnSpPr>
            <a:stCxn id="61" idx="3"/>
            <a:endCxn id="59" idx="2"/>
          </p:cNvCxnSpPr>
          <p:nvPr/>
        </p:nvCxnSpPr>
        <p:spPr>
          <a:xfrm>
            <a:off x="9213357" y="3746162"/>
            <a:ext cx="706221" cy="729090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9919578" y="4248750"/>
            <a:ext cx="477077" cy="453004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cs typeface="+mn-lt"/>
              </a:rPr>
              <a:t>≠</a:t>
            </a:r>
          </a:p>
        </p:txBody>
      </p:sp>
      <p:sp>
        <p:nvSpPr>
          <p:cNvPr id="60" name="箭头: 右 136"/>
          <p:cNvSpPr/>
          <p:nvPr/>
        </p:nvSpPr>
        <p:spPr>
          <a:xfrm>
            <a:off x="7184933" y="3621486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61" name="矩形: 圆角 127"/>
          <p:cNvSpPr/>
          <p:nvPr/>
        </p:nvSpPr>
        <p:spPr>
          <a:xfrm>
            <a:off x="7937069" y="3580571"/>
            <a:ext cx="1276288" cy="331182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8178883" y="3145673"/>
            <a:ext cx="879767" cy="39878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cs typeface="+mn-lt"/>
                <a:sym typeface="+mn-ea"/>
              </a:rPr>
              <a:t>RS</a:t>
            </a:r>
            <a:r>
              <a:rPr lang="en-US" altLang="zh-CN" sz="2000" b="1" baseline="-25000" dirty="0">
                <a:cs typeface="+mn-lt"/>
                <a:sym typeface="+mn-ea"/>
              </a:rPr>
              <a:t>Q</a:t>
            </a:r>
            <a:endParaRPr lang="en-US" altLang="zh-CN" sz="2000" b="1" baseline="-25000" dirty="0">
              <a:cs typeface="+mn-lt"/>
            </a:endParaRPr>
          </a:p>
        </p:txBody>
      </p:sp>
      <p:sp>
        <p:nvSpPr>
          <p:cNvPr id="63" name="箭头: 右 136"/>
          <p:cNvSpPr/>
          <p:nvPr/>
        </p:nvSpPr>
        <p:spPr>
          <a:xfrm>
            <a:off x="7203971" y="5342288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23664" y="5261085"/>
            <a:ext cx="1349515" cy="320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v:{1,2,3,4}</a:t>
            </a:r>
          </a:p>
        </p:txBody>
      </p:sp>
      <p:sp>
        <p:nvSpPr>
          <p:cNvPr id="65" name="矩形 64"/>
          <p:cNvSpPr/>
          <p:nvPr/>
        </p:nvSpPr>
        <p:spPr>
          <a:xfrm>
            <a:off x="4658390" y="3619463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cs typeface="+mn-lt"/>
              </a:rPr>
              <a:t>1</a:t>
            </a:r>
          </a:p>
        </p:txBody>
      </p:sp>
      <p:sp>
        <p:nvSpPr>
          <p:cNvPr id="66" name="矩形 65"/>
          <p:cNvSpPr/>
          <p:nvPr/>
        </p:nvSpPr>
        <p:spPr>
          <a:xfrm>
            <a:off x="6615960" y="3619463"/>
            <a:ext cx="260967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  <a:sym typeface="+mn-ea"/>
              </a:rPr>
              <a:t>n</a:t>
            </a:r>
          </a:p>
        </p:txBody>
      </p:sp>
      <p:sp>
        <p:nvSpPr>
          <p:cNvPr id="67" name="矩形 66"/>
          <p:cNvSpPr/>
          <p:nvPr/>
        </p:nvSpPr>
        <p:spPr>
          <a:xfrm>
            <a:off x="4965074" y="3619463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68" name="矩形 67"/>
          <p:cNvSpPr/>
          <p:nvPr/>
        </p:nvSpPr>
        <p:spPr>
          <a:xfrm>
            <a:off x="5283187" y="3619463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cs typeface="+mn-lt"/>
                <a:sym typeface="+mn-ea"/>
              </a:rPr>
              <a:t>3</a:t>
            </a:r>
          </a:p>
        </p:txBody>
      </p:sp>
      <p:sp>
        <p:nvSpPr>
          <p:cNvPr id="69" name="矩形 68"/>
          <p:cNvSpPr/>
          <p:nvPr/>
        </p:nvSpPr>
        <p:spPr>
          <a:xfrm>
            <a:off x="5589235" y="3619463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cs typeface="+mn-lt"/>
                <a:sym typeface="+mn-ea"/>
              </a:rPr>
              <a:t>4</a:t>
            </a:r>
          </a:p>
        </p:txBody>
      </p:sp>
      <p:sp>
        <p:nvSpPr>
          <p:cNvPr id="70" name="矩形 69"/>
          <p:cNvSpPr/>
          <p:nvPr/>
        </p:nvSpPr>
        <p:spPr>
          <a:xfrm>
            <a:off x="5910112" y="3619645"/>
            <a:ext cx="228771" cy="236657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  <a:sym typeface="+mn-ea"/>
              </a:rPr>
              <a:t>5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7934167" y="3525021"/>
            <a:ext cx="1276850" cy="320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v:{1,3,4} 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6158787" y="3497318"/>
            <a:ext cx="323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…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3531837" y="3545363"/>
            <a:ext cx="1252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endParaRPr lang="en-US" altLang="zh-CN" b="1" baseline="-25000" dirty="0" err="1">
              <a:solidFill>
                <a:srgbClr val="0070C0"/>
              </a:solidFill>
              <a:cs typeface="+mn-lt"/>
              <a:sym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847580" y="3658870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charset="-122"/>
                <a:cs typeface="+mn-lt"/>
                <a:sym typeface="+mn-ea"/>
              </a:rPr>
              <a:t>④</a:t>
            </a:r>
            <a:r>
              <a:rPr lang="zh-CN" altLang="en-US" b="1" dirty="0">
                <a:solidFill>
                  <a:srgbClr val="333333"/>
                </a:solidFill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lang="en-US" altLang="zh-CN" b="1" dirty="0">
                <a:cs typeface="+mn-lt"/>
              </a:rPr>
              <a:t>Compare results</a:t>
            </a:r>
            <a:endParaRPr lang="zh-CN" altLang="en-US" b="1" dirty="0">
              <a:cs typeface="+mn-lt"/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2935901" y="3545363"/>
            <a:ext cx="606159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5453725" y="4170362"/>
            <a:ext cx="13617" cy="36278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图形 126" descr="金龟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156" y="4265515"/>
            <a:ext cx="486221" cy="487602"/>
          </a:xfrm>
          <a:prstGeom prst="rect">
            <a:avLst/>
          </a:prstGeom>
        </p:spPr>
      </p:pic>
      <p:cxnSp>
        <p:nvCxnSpPr>
          <p:cNvPr id="87" name="直接箭头连接符 86"/>
          <p:cNvCxnSpPr/>
          <p:nvPr/>
        </p:nvCxnSpPr>
        <p:spPr>
          <a:xfrm flipV="1">
            <a:off x="10480664" y="4545249"/>
            <a:ext cx="560196" cy="5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1045951" y="4414724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89" name="矩形 88"/>
          <p:cNvSpPr/>
          <p:nvPr/>
        </p:nvSpPr>
        <p:spPr>
          <a:xfrm>
            <a:off x="11352000" y="4414724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10432264" y="4146809"/>
            <a:ext cx="649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+mn-lt"/>
              </a:rPr>
              <a:t>Yes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10202647" y="4771865"/>
            <a:ext cx="193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a typeface="微软雅黑" panose="020B0503020204020204" charset="-122"/>
                <a:cs typeface="+mn-lt"/>
                <a:sym typeface="+mn-ea"/>
              </a:rPr>
              <a:t>⑤</a:t>
            </a:r>
            <a:r>
              <a:rPr lang="zh-CN" altLang="en-US" b="1" dirty="0">
                <a:solidFill>
                  <a:srgbClr val="333333"/>
                </a:solidFill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lang="en-US" altLang="zh-CN" b="1" dirty="0">
                <a:cs typeface="+mn-lt"/>
              </a:rPr>
              <a:t>Locate faulty optimizations</a:t>
            </a:r>
            <a:endParaRPr lang="zh-CN" altLang="en-US" b="1" dirty="0">
              <a:cs typeface="+mn-lt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128843" y="4844130"/>
            <a:ext cx="426894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③</a:t>
            </a:r>
            <a:r>
              <a:rPr lang="zh-CN" altLang="en-US" sz="2000" b="1" dirty="0">
                <a:solidFill>
                  <a:srgbClr val="333333"/>
                </a:solidFill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Generate candidate </a:t>
            </a:r>
            <a:r>
              <a:rPr lang="en-US" altLang="zh-CN" sz="2000" b="1" dirty="0" err="1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optConfs</a:t>
            </a:r>
            <a:endParaRPr lang="zh-CN" altLang="en-US" sz="2000" b="1" dirty="0">
              <a:solidFill>
                <a:schemeClr val="tx1"/>
              </a:solidFill>
              <a:ea typeface="微软雅黑" panose="020B0503020204020204" charset="-122"/>
              <a:cs typeface="+mn-lt"/>
              <a:sym typeface="+mn-ea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680429" y="5343489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</a:rPr>
              <a:t>1</a:t>
            </a:r>
          </a:p>
        </p:txBody>
      </p:sp>
      <p:sp>
        <p:nvSpPr>
          <p:cNvPr id="102" name="矩形 101"/>
          <p:cNvSpPr/>
          <p:nvPr/>
        </p:nvSpPr>
        <p:spPr>
          <a:xfrm>
            <a:off x="6637999" y="5343489"/>
            <a:ext cx="260967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103" name="矩形 102"/>
          <p:cNvSpPr/>
          <p:nvPr/>
        </p:nvSpPr>
        <p:spPr>
          <a:xfrm>
            <a:off x="4987112" y="5343489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104" name="矩形 103"/>
          <p:cNvSpPr/>
          <p:nvPr/>
        </p:nvSpPr>
        <p:spPr>
          <a:xfrm>
            <a:off x="5305226" y="5343489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105" name="矩形 104"/>
          <p:cNvSpPr/>
          <p:nvPr/>
        </p:nvSpPr>
        <p:spPr>
          <a:xfrm>
            <a:off x="5611274" y="5343489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106" name="矩形 105"/>
          <p:cNvSpPr/>
          <p:nvPr/>
        </p:nvSpPr>
        <p:spPr>
          <a:xfrm>
            <a:off x="5932151" y="5343671"/>
            <a:ext cx="242660" cy="23665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6227344" y="5228134"/>
            <a:ext cx="323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…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3531870" y="5263515"/>
            <a:ext cx="121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  <a:cs typeface="+mn-lt"/>
                <a:sym typeface="+mn-ea"/>
              </a:rPr>
              <a:t>optConf’</a:t>
            </a:r>
            <a:endParaRPr lang="en-US" altLang="zh-CN" b="1" baseline="-25000" dirty="0">
              <a:solidFill>
                <a:srgbClr val="0070C0"/>
              </a:solidFill>
              <a:cs typeface="+mn-lt"/>
              <a:sym typeface="+mn-ea"/>
            </a:endParaRP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altLang="zh-CN" dirty="0">
                <a:sym typeface="+mn-ea"/>
              </a:rPr>
              <a:t>Differential Optimization Testing (DOT)</a:t>
            </a:r>
            <a:endParaRPr lang="zh-CN" altLang="en-US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52" grpId="0" animBg="1"/>
      <p:bldP spid="52" grpId="1" animBg="1"/>
      <p:bldP spid="53" grpId="0" animBg="1"/>
      <p:bldP spid="53" grpId="1" animBg="1"/>
      <p:bldP spid="54" grpId="0"/>
      <p:bldP spid="54" grpId="1"/>
      <p:bldP spid="55" grpId="0" animBg="1"/>
      <p:bldP spid="55" grpId="1" animBg="1"/>
      <p:bldP spid="56" grpId="0"/>
      <p:bldP spid="56" grpId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7" grpId="0"/>
      <p:bldP spid="77" grpId="1"/>
      <p:bldP spid="78" grpId="0"/>
      <p:bldP spid="78" grpId="1"/>
      <p:bldP spid="80" grpId="0"/>
      <p:bldP spid="80" grpId="1"/>
      <p:bldP spid="83" grpId="0"/>
      <p:bldP spid="83" grpId="1"/>
      <p:bldP spid="88" grpId="0" animBg="1"/>
      <p:bldP spid="88" grpId="1" animBg="1"/>
      <p:bldP spid="89" grpId="0" animBg="1"/>
      <p:bldP spid="89" grpId="1" animBg="1"/>
      <p:bldP spid="91" grpId="0"/>
      <p:bldP spid="91" grpId="1"/>
      <p:bldP spid="93" grpId="0"/>
      <p:bldP spid="93" grpId="1"/>
      <p:bldP spid="90" grpId="0" animBg="1"/>
      <p:bldP spid="9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/>
      <p:bldP spid="107" grpId="1"/>
      <p:bldP spid="109" grpId="0"/>
      <p:bldP spid="10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29" y="311085"/>
            <a:ext cx="11194441" cy="849639"/>
          </a:xfrm>
        </p:spPr>
        <p:txBody>
          <a:bodyPr/>
          <a:lstStyle/>
          <a:p>
            <a:r>
              <a:rPr lang="en-US" altLang="zh-CN" dirty="0"/>
              <a:t>Generating Graph Databases</a:t>
            </a:r>
            <a:endParaRPr lang="zh-CN" altLang="en-US" i="1" dirty="0"/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1374735"/>
          </a:xfrm>
        </p:spPr>
        <p:txBody>
          <a:bodyPr/>
          <a:lstStyle/>
          <a:p>
            <a:r>
              <a:rPr lang="en-US" altLang="zh-CN" sz="2400" dirty="0"/>
              <a:t>Randomly generate vertex types and edge types, and then randomly generate vertex and edge instances</a:t>
            </a:r>
            <a:endParaRPr lang="en-US" altLang="zh-CN" sz="2400" b="0" baseline="30000" dirty="0"/>
          </a:p>
          <a:p>
            <a:endParaRPr lang="en-US" altLang="zh-CN" sz="2200" dirty="0">
              <a:sym typeface="+mn-ea"/>
            </a:endParaRPr>
          </a:p>
        </p:txBody>
      </p:sp>
      <p:sp>
        <p:nvSpPr>
          <p:cNvPr id="37" name="椭圆 36"/>
          <p:cNvSpPr/>
          <p:nvPr/>
        </p:nvSpPr>
        <p:spPr bwMode="gray">
          <a:xfrm>
            <a:off x="2299119" y="2299215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908326" y="3376022"/>
            <a:ext cx="1799985" cy="724829"/>
            <a:chOff x="1708548" y="2711299"/>
            <a:chExt cx="2157763" cy="724829"/>
          </a:xfrm>
        </p:grpSpPr>
        <p:sp>
          <p:nvSpPr>
            <p:cNvPr id="39" name="圆角矩形 38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38100">
                  <a:solidFill>
                    <a:schemeClr val="tx1"/>
                  </a:solidFill>
                </a:ln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椭圆 40"/>
          <p:cNvSpPr/>
          <p:nvPr/>
        </p:nvSpPr>
        <p:spPr bwMode="gray">
          <a:xfrm>
            <a:off x="4676237" y="2299215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116635" y="3376022"/>
            <a:ext cx="2326957" cy="724829"/>
            <a:chOff x="1653166" y="2652650"/>
            <a:chExt cx="2622392" cy="724829"/>
          </a:xfrm>
        </p:grpSpPr>
        <p:sp>
          <p:nvSpPr>
            <p:cNvPr id="43" name="圆角矩形 42"/>
            <p:cNvSpPr/>
            <p:nvPr/>
          </p:nvSpPr>
          <p:spPr>
            <a:xfrm>
              <a:off x="1653166" y="2652650"/>
              <a:ext cx="2622391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22862" y="2708405"/>
              <a:ext cx="2552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wordCount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23048" y="3002918"/>
            <a:ext cx="161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Vertex Type</a:t>
            </a:r>
            <a:endParaRPr lang="zh-CN" altLang="en-US" sz="2000" b="1" dirty="0"/>
          </a:p>
        </p:txBody>
      </p:sp>
      <p:sp>
        <p:nvSpPr>
          <p:cNvPr id="46" name="椭圆 45"/>
          <p:cNvSpPr/>
          <p:nvPr/>
        </p:nvSpPr>
        <p:spPr bwMode="gray">
          <a:xfrm>
            <a:off x="2362872" y="5240925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椭圆 46"/>
          <p:cNvSpPr/>
          <p:nvPr/>
        </p:nvSpPr>
        <p:spPr bwMode="gray">
          <a:xfrm>
            <a:off x="4914162" y="5240925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直接箭头连接符 47"/>
          <p:cNvCxnSpPr>
            <a:stCxn id="46" idx="6"/>
            <a:endCxn id="47" idx="2"/>
          </p:cNvCxnSpPr>
          <p:nvPr/>
        </p:nvCxnSpPr>
        <p:spPr>
          <a:xfrm>
            <a:off x="3381273" y="5779329"/>
            <a:ext cx="1532889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223048" y="5310168"/>
            <a:ext cx="161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Edge Type</a:t>
            </a:r>
            <a:endParaRPr lang="zh-CN" altLang="en-US" sz="20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3847695" y="5354400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read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398438" y="4785341"/>
            <a:ext cx="1784737" cy="535205"/>
            <a:chOff x="1708549" y="2711299"/>
            <a:chExt cx="2437798" cy="724829"/>
          </a:xfrm>
        </p:grpSpPr>
        <p:sp>
          <p:nvSpPr>
            <p:cNvPr id="52" name="圆角矩形 51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744485" y="2783886"/>
              <a:ext cx="2401862" cy="50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since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椭圆 53"/>
          <p:cNvSpPr/>
          <p:nvPr/>
        </p:nvSpPr>
        <p:spPr bwMode="gray">
          <a:xfrm>
            <a:off x="7999321" y="3428259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7608528" y="4505066"/>
            <a:ext cx="1799985" cy="724829"/>
            <a:chOff x="1708548" y="2711299"/>
            <a:chExt cx="2157763" cy="724829"/>
          </a:xfrm>
        </p:grpSpPr>
        <p:sp>
          <p:nvSpPr>
            <p:cNvPr id="56" name="圆角矩形 55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Nancy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26</a:t>
              </a:r>
              <a:endPara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椭圆 57"/>
          <p:cNvSpPr/>
          <p:nvPr/>
        </p:nvSpPr>
        <p:spPr bwMode="gray">
          <a:xfrm>
            <a:off x="10550611" y="3428259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直接箭头连接符 58"/>
          <p:cNvCxnSpPr>
            <a:stCxn id="54" idx="6"/>
            <a:endCxn id="58" idx="2"/>
          </p:cNvCxnSpPr>
          <p:nvPr/>
        </p:nvCxnSpPr>
        <p:spPr>
          <a:xfrm>
            <a:off x="9017722" y="3966663"/>
            <a:ext cx="1532889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484144" y="3541734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read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9034887" y="2972675"/>
            <a:ext cx="1784737" cy="535205"/>
            <a:chOff x="1708549" y="2711299"/>
            <a:chExt cx="2437798" cy="724829"/>
          </a:xfrm>
        </p:grpSpPr>
        <p:sp>
          <p:nvSpPr>
            <p:cNvPr id="62" name="圆角矩形 61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744485" y="2783886"/>
              <a:ext cx="2401862" cy="50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since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2020</a:t>
              </a:r>
              <a:endPara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0173369" y="4505066"/>
            <a:ext cx="1710074" cy="724829"/>
            <a:chOff x="1858679" y="2652650"/>
            <a:chExt cx="1927188" cy="724829"/>
          </a:xfrm>
        </p:grpSpPr>
        <p:sp>
          <p:nvSpPr>
            <p:cNvPr id="65" name="圆角矩形 64"/>
            <p:cNvSpPr/>
            <p:nvPr/>
          </p:nvSpPr>
          <p:spPr>
            <a:xfrm>
              <a:off x="1858679" y="2652650"/>
              <a:ext cx="1927188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936965" y="2708247"/>
              <a:ext cx="1634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World</a:t>
              </a:r>
              <a:endParaRPr lang="en-US" altLang="zh-CN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右箭头 1"/>
          <p:cNvSpPr/>
          <p:nvPr/>
        </p:nvSpPr>
        <p:spPr bwMode="gray">
          <a:xfrm>
            <a:off x="6684497" y="4121003"/>
            <a:ext cx="609600" cy="485484"/>
          </a:xfrm>
          <a:prstGeom prst="rightArrow">
            <a:avLst/>
          </a:prstGeom>
          <a:solidFill>
            <a:schemeClr val="accent1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233920" y="5517607"/>
            <a:ext cx="161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Graph data</a:t>
            </a:r>
            <a:endParaRPr lang="zh-CN" altLang="en-US" sz="2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60" grpId="0"/>
      <p:bldP spid="2" grpId="0" animBg="1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29" y="311085"/>
            <a:ext cx="11194441" cy="849639"/>
          </a:xfrm>
        </p:spPr>
        <p:txBody>
          <a:bodyPr/>
          <a:lstStyle/>
          <a:p>
            <a:r>
              <a:rPr lang="en-US" altLang="zh-CN" dirty="0"/>
              <a:t>Generating Gremlin Queries</a:t>
            </a:r>
            <a:endParaRPr lang="zh-CN" altLang="en-US" i="1" dirty="0"/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1374735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Randomly generate valid Gremlin queries based on the Gremlin traversal model</a:t>
            </a:r>
            <a:r>
              <a:rPr lang="en-US" altLang="zh-CN" sz="2000" b="0" baseline="30000" dirty="0"/>
              <a:t>[1]</a:t>
            </a:r>
          </a:p>
          <a:p>
            <a:endParaRPr lang="en-US" altLang="zh-CN" sz="2200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65735" y="6550223"/>
            <a:ext cx="12541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95" indent="-347980"/>
            <a:r>
              <a:rPr lang="en-US" altLang="zh-CN" sz="1400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[1] Yingying Zheng, et. al., Finding Bugs in Gremlin-Based Graph Database Systems via Randomized Differential Testing. ISSTA. 2022.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94564" y="3788516"/>
            <a:ext cx="799262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entry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6" name="组合 58"/>
          <p:cNvGrpSpPr/>
          <p:nvPr/>
        </p:nvGrpSpPr>
        <p:grpSpPr>
          <a:xfrm>
            <a:off x="3223619" y="3601025"/>
            <a:ext cx="855191" cy="803589"/>
            <a:chOff x="4906536" y="1875254"/>
            <a:chExt cx="928048" cy="872050"/>
          </a:xfrm>
        </p:grpSpPr>
        <p:sp>
          <p:nvSpPr>
            <p:cNvPr id="7" name="流程图: 接点 59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15839" y="2075310"/>
              <a:ext cx="693988" cy="40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Map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61"/>
          <p:cNvGrpSpPr/>
          <p:nvPr/>
        </p:nvGrpSpPr>
        <p:grpSpPr>
          <a:xfrm>
            <a:off x="5438741" y="3601025"/>
            <a:ext cx="855191" cy="803589"/>
            <a:chOff x="4906536" y="1875254"/>
            <a:chExt cx="928048" cy="872050"/>
          </a:xfrm>
        </p:grpSpPr>
        <p:sp>
          <p:nvSpPr>
            <p:cNvPr id="10" name="流程图: 接点 62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79347" y="2075052"/>
              <a:ext cx="758264" cy="40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Filter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流程图: 接点 64"/>
          <p:cNvSpPr/>
          <p:nvPr/>
        </p:nvSpPr>
        <p:spPr>
          <a:xfrm>
            <a:off x="3346056" y="3314753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3" name="流程图: 接点 65"/>
          <p:cNvSpPr/>
          <p:nvPr/>
        </p:nvSpPr>
        <p:spPr>
          <a:xfrm>
            <a:off x="4554294" y="3298697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88893" y="3764548"/>
            <a:ext cx="303663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95276" y="3239991"/>
            <a:ext cx="619921" cy="37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V()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43294" y="3205209"/>
            <a:ext cx="290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has(label, key, Predicate)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69"/>
          <p:cNvCxnSpPr/>
          <p:nvPr/>
        </p:nvCxnSpPr>
        <p:spPr>
          <a:xfrm>
            <a:off x="4078810" y="4002817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399813" y="3629443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71"/>
          <p:cNvCxnSpPr/>
          <p:nvPr/>
        </p:nvCxnSpPr>
        <p:spPr>
          <a:xfrm>
            <a:off x="2392557" y="4002817"/>
            <a:ext cx="831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72"/>
          <p:cNvCxnSpPr/>
          <p:nvPr/>
        </p:nvCxnSpPr>
        <p:spPr>
          <a:xfrm>
            <a:off x="6306232" y="4002817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646086" y="3619979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流程图: 接点 77"/>
          <p:cNvSpPr/>
          <p:nvPr/>
        </p:nvSpPr>
        <p:spPr>
          <a:xfrm>
            <a:off x="7594285" y="3312232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左大括号 22"/>
          <p:cNvSpPr/>
          <p:nvPr/>
        </p:nvSpPr>
        <p:spPr>
          <a:xfrm rot="5400000">
            <a:off x="5777878" y="3319351"/>
            <a:ext cx="242953" cy="2617912"/>
          </a:xfrm>
          <a:prstGeom prst="leftBrac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261" tIns="42131" rIns="84261" bIns="4213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4" name="组合 80"/>
          <p:cNvGrpSpPr/>
          <p:nvPr/>
        </p:nvGrpSpPr>
        <p:grpSpPr>
          <a:xfrm>
            <a:off x="6468919" y="5299029"/>
            <a:ext cx="1237359" cy="984389"/>
            <a:chOff x="4674319" y="1882593"/>
            <a:chExt cx="1342775" cy="923966"/>
          </a:xfrm>
        </p:grpSpPr>
        <p:sp>
          <p:nvSpPr>
            <p:cNvPr id="25" name="流程图: 接点 81"/>
            <p:cNvSpPr/>
            <p:nvPr/>
          </p:nvSpPr>
          <p:spPr>
            <a:xfrm>
              <a:off x="4727403" y="1882593"/>
              <a:ext cx="1130717" cy="923966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674319" y="2158297"/>
              <a:ext cx="1342775" cy="352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Predicate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流程图: 接点 83"/>
          <p:cNvSpPr/>
          <p:nvPr/>
        </p:nvSpPr>
        <p:spPr>
          <a:xfrm>
            <a:off x="6196990" y="4985386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420975" y="4899335"/>
            <a:ext cx="1574672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lt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Value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62145" y="4895616"/>
            <a:ext cx="2520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Label name, 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Vertex.propertyName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020888" y="2579838"/>
            <a:ext cx="2527533" cy="536240"/>
            <a:chOff x="1906020" y="1870794"/>
            <a:chExt cx="2527533" cy="698069"/>
          </a:xfrm>
        </p:grpSpPr>
        <p:sp>
          <p:nvSpPr>
            <p:cNvPr id="31" name="圆角矩形标注 30"/>
            <p:cNvSpPr/>
            <p:nvPr/>
          </p:nvSpPr>
          <p:spPr bwMode="gray">
            <a:xfrm>
              <a:off x="1906020" y="1870794"/>
              <a:ext cx="2378925" cy="698069"/>
            </a:xfrm>
            <a:prstGeom prst="wedgeRoundRectCallout">
              <a:avLst>
                <a:gd name="adj1" fmla="val 22833"/>
                <a:gd name="adj2" fmla="val 75034"/>
                <a:gd name="adj3" fmla="val 16667"/>
              </a:avLst>
            </a:prstGeom>
            <a:solidFill>
              <a:srgbClr val="C0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918908" y="1951475"/>
              <a:ext cx="2514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Select a vertex type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172931" y="4262762"/>
            <a:ext cx="1973252" cy="696693"/>
            <a:chOff x="1058063" y="3715547"/>
            <a:chExt cx="1973252" cy="696693"/>
          </a:xfrm>
        </p:grpSpPr>
        <p:sp>
          <p:nvSpPr>
            <p:cNvPr id="34" name="圆角矩形标注 33"/>
            <p:cNvSpPr/>
            <p:nvPr/>
          </p:nvSpPr>
          <p:spPr bwMode="gray">
            <a:xfrm>
              <a:off x="1058063" y="3715547"/>
              <a:ext cx="1890189" cy="685501"/>
            </a:xfrm>
            <a:prstGeom prst="wedgeRoundRectCallout">
              <a:avLst>
                <a:gd name="adj1" fmla="val -2975"/>
                <a:gd name="adj2" fmla="val -72797"/>
                <a:gd name="adj3" fmla="val 16667"/>
              </a:avLst>
            </a:prstGeom>
            <a:solidFill>
              <a:srgbClr val="C0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59834" y="3765909"/>
              <a:ext cx="1971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bg1"/>
                  </a:solidFill>
                  <a:latin typeface="+mn-ea"/>
                </a:rPr>
                <a:t>Graph traversal source</a:t>
              </a:r>
              <a:endParaRPr kumimoji="1"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833547" y="2601212"/>
            <a:ext cx="2530570" cy="506229"/>
            <a:chOff x="4718679" y="1862158"/>
            <a:chExt cx="2530570" cy="698069"/>
          </a:xfrm>
        </p:grpSpPr>
        <p:sp>
          <p:nvSpPr>
            <p:cNvPr id="37" name="圆角矩形标注 36"/>
            <p:cNvSpPr/>
            <p:nvPr/>
          </p:nvSpPr>
          <p:spPr bwMode="gray">
            <a:xfrm>
              <a:off x="4718679" y="1862158"/>
              <a:ext cx="2378925" cy="698069"/>
            </a:xfrm>
            <a:prstGeom prst="wedgeRoundRectCallout">
              <a:avLst>
                <a:gd name="adj1" fmla="val 22833"/>
                <a:gd name="adj2" fmla="val 75034"/>
                <a:gd name="adj3" fmla="val 16667"/>
              </a:avLst>
            </a:prstGeom>
            <a:solidFill>
              <a:srgbClr val="C0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734604" y="1903288"/>
              <a:ext cx="2514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Select a filter type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39" name="圆角矩形标注 38"/>
          <p:cNvSpPr/>
          <p:nvPr/>
        </p:nvSpPr>
        <p:spPr bwMode="gray">
          <a:xfrm>
            <a:off x="7662131" y="2590972"/>
            <a:ext cx="2378925" cy="538188"/>
          </a:xfrm>
          <a:prstGeom prst="wedgeRoundRectCallout">
            <a:avLst>
              <a:gd name="adj1" fmla="val -22903"/>
              <a:gd name="adj2" fmla="val 73376"/>
              <a:gd name="adj3" fmla="val 16667"/>
            </a:avLst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62131" y="2626798"/>
            <a:ext cx="2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Select a filter type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739556" y="5446254"/>
            <a:ext cx="2985919" cy="573846"/>
            <a:chOff x="5641255" y="5854971"/>
            <a:chExt cx="2985919" cy="796414"/>
          </a:xfrm>
        </p:grpSpPr>
        <p:sp>
          <p:nvSpPr>
            <p:cNvPr id="42" name="圆角矩形标注 41"/>
            <p:cNvSpPr/>
            <p:nvPr/>
          </p:nvSpPr>
          <p:spPr bwMode="gray">
            <a:xfrm>
              <a:off x="5641255" y="5854971"/>
              <a:ext cx="2863922" cy="796414"/>
            </a:xfrm>
            <a:prstGeom prst="wedgeRoundRectCallout">
              <a:avLst>
                <a:gd name="adj1" fmla="val -57101"/>
                <a:gd name="adj2" fmla="val -5785"/>
                <a:gd name="adj3" fmla="val 16667"/>
              </a:avLst>
            </a:prstGeom>
            <a:solidFill>
              <a:srgbClr val="C0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641255" y="5976337"/>
              <a:ext cx="298591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Select a predicate type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44" name="组合 61"/>
          <p:cNvGrpSpPr/>
          <p:nvPr/>
        </p:nvGrpSpPr>
        <p:grpSpPr>
          <a:xfrm>
            <a:off x="7678462" y="3614551"/>
            <a:ext cx="855191" cy="803589"/>
            <a:chOff x="4906536" y="1875254"/>
            <a:chExt cx="928048" cy="872050"/>
          </a:xfrm>
        </p:grpSpPr>
        <p:sp>
          <p:nvSpPr>
            <p:cNvPr id="45" name="流程图: 接点 62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979347" y="2075052"/>
              <a:ext cx="758264" cy="40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Filter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7840518" y="3217580"/>
            <a:ext cx="290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hasLable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(label)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4" grpId="0"/>
      <p:bldP spid="15" grpId="0"/>
      <p:bldP spid="16" grpId="0"/>
      <p:bldP spid="18" grpId="0"/>
      <p:bldP spid="21" grpId="0"/>
      <p:bldP spid="22" grpId="0" animBg="1"/>
      <p:bldP spid="23" grpId="0" animBg="1"/>
      <p:bldP spid="27" grpId="0" animBg="1"/>
      <p:bldP spid="28" grpId="0"/>
      <p:bldP spid="29" grpId="0"/>
      <p:bldP spid="39" grpId="0" animBg="1"/>
      <p:bldP spid="40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Generating Optimization Configurations</a:t>
            </a:r>
            <a:endParaRPr lang="zh-CN" altLang="en-US" i="1" dirty="0"/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0789285" cy="1667510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ym typeface="+mn-ea"/>
              </a:rPr>
              <a:t>Numerous optimization strategies in GDBs form a huge space for testing optimization configurations</a:t>
            </a:r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endParaRPr lang="en-US" altLang="zh-CN" sz="2200" dirty="0">
              <a:sym typeface="+mn-ea"/>
            </a:endParaRPr>
          </a:p>
          <a:p>
            <a:pPr marL="0" indent="0">
              <a:buNone/>
            </a:pPr>
            <a:endParaRPr lang="en-US" altLang="zh-CN" sz="2200" dirty="0"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1"/>
            </p:custDataLst>
          </p:nvPr>
        </p:nvSpPr>
        <p:spPr>
          <a:xfrm>
            <a:off x="3854490" y="2571463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</a:rPr>
              <a:t>1</a:t>
            </a:r>
          </a:p>
        </p:txBody>
      </p:sp>
      <p:sp>
        <p:nvSpPr>
          <p:cNvPr id="37" name="矩形 36"/>
          <p:cNvSpPr/>
          <p:nvPr>
            <p:custDataLst>
              <p:tags r:id="rId2"/>
            </p:custDataLst>
          </p:nvPr>
        </p:nvSpPr>
        <p:spPr>
          <a:xfrm>
            <a:off x="5812060" y="2571463"/>
            <a:ext cx="260967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38" name="矩形 37"/>
          <p:cNvSpPr/>
          <p:nvPr>
            <p:custDataLst>
              <p:tags r:id="rId3"/>
            </p:custDataLst>
          </p:nvPr>
        </p:nvSpPr>
        <p:spPr>
          <a:xfrm>
            <a:off x="4161174" y="2571463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39" name="矩形 38"/>
          <p:cNvSpPr/>
          <p:nvPr>
            <p:custDataLst>
              <p:tags r:id="rId4"/>
            </p:custDataLst>
          </p:nvPr>
        </p:nvSpPr>
        <p:spPr>
          <a:xfrm>
            <a:off x="4479287" y="2571463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4785335" y="2571463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41" name="矩形 40"/>
          <p:cNvSpPr/>
          <p:nvPr>
            <p:custDataLst>
              <p:tags r:id="rId6"/>
            </p:custDataLst>
          </p:nvPr>
        </p:nvSpPr>
        <p:spPr>
          <a:xfrm>
            <a:off x="5106212" y="2571645"/>
            <a:ext cx="228771" cy="23665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354887" y="2449318"/>
            <a:ext cx="323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86158" y="2958279"/>
            <a:ext cx="1732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cs typeface="+mn-lt"/>
              </a:rPr>
              <a:t>2</a:t>
            </a:r>
            <a:r>
              <a:rPr lang="en-US" altLang="zh-CN" sz="3600" b="1" baseline="30000" dirty="0">
                <a:solidFill>
                  <a:srgbClr val="FF0000"/>
                </a:solidFill>
                <a:cs typeface="+mn-lt"/>
              </a:rPr>
              <a:t>n</a:t>
            </a:r>
            <a:endParaRPr lang="zh-CN" altLang="en-US" sz="3600" b="1" baseline="30000" dirty="0">
              <a:solidFill>
                <a:srgbClr val="FF0000"/>
              </a:solidFill>
              <a:cs typeface="+mn-lt"/>
            </a:endParaRPr>
          </a:p>
        </p:txBody>
      </p:sp>
      <p:sp>
        <p:nvSpPr>
          <p:cNvPr id="45" name="矩形 44"/>
          <p:cNvSpPr/>
          <p:nvPr>
            <p:custDataLst>
              <p:tags r:id="rId7"/>
            </p:custDataLst>
          </p:nvPr>
        </p:nvSpPr>
        <p:spPr>
          <a:xfrm>
            <a:off x="3859021" y="2994782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</a:rPr>
              <a:t>1</a:t>
            </a:r>
          </a:p>
        </p:txBody>
      </p:sp>
      <p:sp>
        <p:nvSpPr>
          <p:cNvPr id="46" name="矩形 45"/>
          <p:cNvSpPr/>
          <p:nvPr>
            <p:custDataLst>
              <p:tags r:id="rId8"/>
            </p:custDataLst>
          </p:nvPr>
        </p:nvSpPr>
        <p:spPr>
          <a:xfrm>
            <a:off x="5816591" y="2994782"/>
            <a:ext cx="260967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47" name="矩形 46"/>
          <p:cNvSpPr/>
          <p:nvPr>
            <p:custDataLst>
              <p:tags r:id="rId9"/>
            </p:custDataLst>
          </p:nvPr>
        </p:nvSpPr>
        <p:spPr>
          <a:xfrm>
            <a:off x="4165705" y="2994782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  <a:sym typeface="+mn-ea"/>
              </a:rPr>
              <a:t>2</a:t>
            </a:r>
          </a:p>
        </p:txBody>
      </p:sp>
      <p:sp>
        <p:nvSpPr>
          <p:cNvPr id="48" name="矩形 47"/>
          <p:cNvSpPr/>
          <p:nvPr>
            <p:custDataLst>
              <p:tags r:id="rId10"/>
            </p:custDataLst>
          </p:nvPr>
        </p:nvSpPr>
        <p:spPr>
          <a:xfrm>
            <a:off x="4483818" y="2994782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49" name="矩形 48"/>
          <p:cNvSpPr/>
          <p:nvPr>
            <p:custDataLst>
              <p:tags r:id="rId11"/>
            </p:custDataLst>
          </p:nvPr>
        </p:nvSpPr>
        <p:spPr>
          <a:xfrm>
            <a:off x="4789866" y="2994782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50" name="矩形 49"/>
          <p:cNvSpPr/>
          <p:nvPr>
            <p:custDataLst>
              <p:tags r:id="rId12"/>
            </p:custDataLst>
          </p:nvPr>
        </p:nvSpPr>
        <p:spPr>
          <a:xfrm>
            <a:off x="5110743" y="2994964"/>
            <a:ext cx="228771" cy="23665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5359418" y="2872637"/>
            <a:ext cx="323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…</a:t>
            </a:r>
          </a:p>
        </p:txBody>
      </p:sp>
      <p:sp>
        <p:nvSpPr>
          <p:cNvPr id="52" name="文本框 51"/>
          <p:cNvSpPr txBox="1"/>
          <p:nvPr/>
        </p:nvSpPr>
        <p:spPr>
          <a:xfrm flipH="1" flipV="1">
            <a:off x="4464905" y="3377575"/>
            <a:ext cx="64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…</a:t>
            </a:r>
          </a:p>
        </p:txBody>
      </p:sp>
      <p:sp>
        <p:nvSpPr>
          <p:cNvPr id="53" name="矩形 52"/>
          <p:cNvSpPr/>
          <p:nvPr>
            <p:custDataLst>
              <p:tags r:id="rId13"/>
            </p:custDataLst>
          </p:nvPr>
        </p:nvSpPr>
        <p:spPr>
          <a:xfrm>
            <a:off x="3854490" y="36083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</a:rPr>
              <a:t>1</a:t>
            </a:r>
          </a:p>
        </p:txBody>
      </p:sp>
      <p:sp>
        <p:nvSpPr>
          <p:cNvPr id="54" name="矩形 53"/>
          <p:cNvSpPr/>
          <p:nvPr>
            <p:custDataLst>
              <p:tags r:id="rId14"/>
            </p:custDataLst>
          </p:nvPr>
        </p:nvSpPr>
        <p:spPr>
          <a:xfrm>
            <a:off x="5812060" y="3608310"/>
            <a:ext cx="260967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  <a:sym typeface="+mn-ea"/>
              </a:rPr>
              <a:t>n</a:t>
            </a:r>
          </a:p>
        </p:txBody>
      </p:sp>
      <p:sp>
        <p:nvSpPr>
          <p:cNvPr id="55" name="矩形 54"/>
          <p:cNvSpPr/>
          <p:nvPr>
            <p:custDataLst>
              <p:tags r:id="rId15"/>
            </p:custDataLst>
          </p:nvPr>
        </p:nvSpPr>
        <p:spPr>
          <a:xfrm>
            <a:off x="4161174" y="36083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  <a:sym typeface="+mn-ea"/>
              </a:rPr>
              <a:t>2</a:t>
            </a:r>
          </a:p>
        </p:txBody>
      </p:sp>
      <p:sp>
        <p:nvSpPr>
          <p:cNvPr id="56" name="矩形 55"/>
          <p:cNvSpPr/>
          <p:nvPr>
            <p:custDataLst>
              <p:tags r:id="rId16"/>
            </p:custDataLst>
          </p:nvPr>
        </p:nvSpPr>
        <p:spPr>
          <a:xfrm>
            <a:off x="4479287" y="36083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  <a:sym typeface="+mn-ea"/>
              </a:rPr>
              <a:t>3</a:t>
            </a:r>
          </a:p>
        </p:txBody>
      </p:sp>
      <p:sp>
        <p:nvSpPr>
          <p:cNvPr id="57" name="矩形 56"/>
          <p:cNvSpPr/>
          <p:nvPr>
            <p:custDataLst>
              <p:tags r:id="rId17"/>
            </p:custDataLst>
          </p:nvPr>
        </p:nvSpPr>
        <p:spPr>
          <a:xfrm>
            <a:off x="4785335" y="36083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  <a:sym typeface="+mn-ea"/>
              </a:rPr>
              <a:t>4</a:t>
            </a:r>
          </a:p>
        </p:txBody>
      </p:sp>
      <p:sp>
        <p:nvSpPr>
          <p:cNvPr id="58" name="矩形 57"/>
          <p:cNvSpPr/>
          <p:nvPr>
            <p:custDataLst>
              <p:tags r:id="rId18"/>
            </p:custDataLst>
          </p:nvPr>
        </p:nvSpPr>
        <p:spPr>
          <a:xfrm>
            <a:off x="5106212" y="3608492"/>
            <a:ext cx="228771" cy="236657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cs typeface="+mn-lt"/>
                <a:sym typeface="+mn-ea"/>
              </a:rPr>
              <a:t>5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5359418" y="3497203"/>
            <a:ext cx="323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…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353261" y="2584017"/>
            <a:ext cx="762314" cy="665278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6235547" y="3249295"/>
            <a:ext cx="861275" cy="616208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 8"/>
          <p:cNvGrpSpPr/>
          <p:nvPr/>
        </p:nvGrpSpPr>
        <p:grpSpPr>
          <a:xfrm>
            <a:off x="2469157" y="4708276"/>
            <a:ext cx="7254504" cy="632403"/>
            <a:chOff x="2667141" y="5811432"/>
            <a:chExt cx="6786898" cy="859972"/>
          </a:xfrm>
        </p:grpSpPr>
        <p:sp>
          <p:nvSpPr>
            <p:cNvPr id="43" name="圆角矩形 42"/>
            <p:cNvSpPr/>
            <p:nvPr/>
          </p:nvSpPr>
          <p:spPr bwMode="gray">
            <a:xfrm>
              <a:off x="2703375" y="5811432"/>
              <a:ext cx="6661216" cy="859972"/>
            </a:xfrm>
            <a:prstGeom prst="roundRect">
              <a:avLst/>
            </a:prstGeom>
            <a:solidFill>
              <a:schemeClr val="accent1">
                <a:alpha val="63000"/>
              </a:schemeClr>
            </a:solidFill>
            <a:ln w="6350" algn="ctr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667141" y="5955411"/>
              <a:ext cx="6786898" cy="5440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+mn-ea"/>
                </a:rPr>
                <a:t>We need to generate effective optimization configurations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Used Optimization Strategy</a:t>
            </a:r>
            <a:endParaRPr lang="zh-CN" altLang="en-US" i="1" dirty="0"/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830997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We refer to an optimization strategy that is 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opened and can be actually used</a:t>
            </a:r>
            <a:r>
              <a:rPr lang="en-US" altLang="zh-CN" sz="2400" dirty="0">
                <a:sym typeface="+mn-ea"/>
              </a:rPr>
              <a:t> for a given query </a:t>
            </a:r>
            <a:r>
              <a:rPr lang="en-US" altLang="zh-CN" sz="2400" i="1" dirty="0">
                <a:sym typeface="+mn-ea"/>
              </a:rPr>
              <a:t>Q </a:t>
            </a:r>
            <a:r>
              <a:rPr lang="en-US" altLang="zh-CN" sz="2400" dirty="0">
                <a:sym typeface="+mn-ea"/>
              </a:rPr>
              <a:t>as a used optimization strategy</a:t>
            </a:r>
            <a:endParaRPr lang="en-US" altLang="zh-CN" sz="1935" dirty="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54075" y="2697480"/>
            <a:ext cx="10757535" cy="2358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b="1" u="sng" dirty="0">
                <a:cs typeface="+mn-lt"/>
                <a:sym typeface="+mn-ea"/>
              </a:rPr>
              <a:t>g.</a:t>
            </a:r>
            <a:r>
              <a:rPr lang="en-US" altLang="zh-CN" b="1" u="sng" dirty="0">
                <a:cs typeface="+mn-lt"/>
                <a:sym typeface="+mn-ea"/>
              </a:rPr>
              <a:t>V().out ().count().explain() </a:t>
            </a:r>
          </a:p>
          <a:p>
            <a:pPr>
              <a:spcBef>
                <a:spcPts val="400"/>
              </a:spcBef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//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Strategy          [Category]        [Traversal Steps]</a:t>
            </a:r>
          </a:p>
          <a:p>
            <a:r>
              <a:rPr lang="en-US" altLang="zh-CN" dirty="0">
                <a:cs typeface="+mn-lt"/>
                <a:sym typeface="+mn-ea"/>
              </a:rPr>
              <a:t>…</a:t>
            </a:r>
          </a:p>
          <a:p>
            <a:r>
              <a:rPr lang="en-US" altLang="zh-CN" dirty="0">
                <a:cs typeface="+mn-lt"/>
                <a:sym typeface="+mn-ea"/>
              </a:rPr>
              <a:t>PathRetractionStrategy              [O]   [</a:t>
            </a:r>
            <a:r>
              <a:rPr lang="en-US" altLang="zh-CN" dirty="0" err="1">
                <a:cs typeface="+mn-lt"/>
                <a:sym typeface="+mn-ea"/>
              </a:rPr>
              <a:t>GraphStep</a:t>
            </a:r>
            <a:r>
              <a:rPr lang="en-US" altLang="zh-CN" dirty="0">
                <a:cs typeface="+mn-lt"/>
                <a:sym typeface="+mn-ea"/>
              </a:rPr>
              <a:t>(vertex, []), </a:t>
            </a:r>
            <a:r>
              <a:rPr lang="en-US" altLang="zh-CN" dirty="0" err="1">
                <a:cs typeface="+mn-lt"/>
                <a:sym typeface="+mn-ea"/>
              </a:rPr>
              <a:t>VertexStep</a:t>
            </a:r>
            <a:r>
              <a:rPr lang="en-US" altLang="zh-CN" dirty="0">
                <a:cs typeface="+mn-lt"/>
                <a:sym typeface="+mn-ea"/>
              </a:rPr>
              <a:t>(OUT, vertex), </a:t>
            </a:r>
            <a:r>
              <a:rPr lang="en-US" altLang="zh-CN" dirty="0" err="1">
                <a:cs typeface="+mn-lt"/>
                <a:sym typeface="+mn-ea"/>
              </a:rPr>
              <a:t>CountGlobalStep</a:t>
            </a:r>
            <a:r>
              <a:rPr lang="en-US" altLang="zh-CN" dirty="0">
                <a:cs typeface="+mn-lt"/>
                <a:sym typeface="+mn-ea"/>
              </a:rPr>
              <a:t>]</a:t>
            </a:r>
            <a:endParaRPr lang="en-US" altLang="zh-CN" dirty="0">
              <a:cs typeface="+mn-lt"/>
            </a:endParaRPr>
          </a:p>
          <a:p>
            <a:r>
              <a:rPr lang="en-US" altLang="zh-CN" dirty="0" err="1">
                <a:cs typeface="+mn-lt"/>
                <a:sym typeface="+mn-ea"/>
              </a:rPr>
              <a:t>CountStrategy</a:t>
            </a:r>
            <a:r>
              <a:rPr lang="en-US" altLang="zh-CN" dirty="0">
                <a:cs typeface="+mn-lt"/>
                <a:sym typeface="+mn-ea"/>
              </a:rPr>
              <a:t>                            [O]   [</a:t>
            </a:r>
            <a:r>
              <a:rPr lang="en-US" altLang="zh-CN" dirty="0" err="1">
                <a:cs typeface="+mn-lt"/>
                <a:sym typeface="+mn-ea"/>
              </a:rPr>
              <a:t>GraphStep</a:t>
            </a:r>
            <a:r>
              <a:rPr lang="en-US" altLang="zh-CN" dirty="0">
                <a:cs typeface="+mn-lt"/>
                <a:sym typeface="+mn-ea"/>
              </a:rPr>
              <a:t>(vertex, []), </a:t>
            </a:r>
            <a:r>
              <a:rPr lang="en-US" altLang="zh-CN" dirty="0" err="1">
                <a:cs typeface="+mn-lt"/>
                <a:sym typeface="+mn-ea"/>
              </a:rPr>
              <a:t>VertexStep</a:t>
            </a:r>
            <a:r>
              <a:rPr lang="en-US" altLang="zh-CN" dirty="0">
                <a:cs typeface="+mn-lt"/>
                <a:sym typeface="+mn-ea"/>
              </a:rPr>
              <a:t>(OUT, </a:t>
            </a:r>
            <a:r>
              <a:rPr lang="en-US" altLang="zh-CN" b="1" dirty="0">
                <a:cs typeface="+mn-lt"/>
                <a:sym typeface="+mn-ea"/>
              </a:rPr>
              <a:t>vertex</a:t>
            </a:r>
            <a:r>
              <a:rPr lang="en-US" altLang="zh-CN" dirty="0">
                <a:cs typeface="+mn-lt"/>
                <a:sym typeface="+mn-ea"/>
              </a:rPr>
              <a:t>), </a:t>
            </a:r>
            <a:r>
              <a:rPr lang="en-US" altLang="zh-CN" dirty="0" err="1">
                <a:cs typeface="+mn-lt"/>
                <a:sym typeface="+mn-ea"/>
              </a:rPr>
              <a:t>CountGlobalStep</a:t>
            </a:r>
            <a:r>
              <a:rPr lang="en-US" altLang="zh-CN" dirty="0">
                <a:cs typeface="+mn-lt"/>
                <a:sym typeface="+mn-ea"/>
              </a:rPr>
              <a:t>]</a:t>
            </a:r>
            <a:endParaRPr lang="en-US" altLang="zh-CN" dirty="0">
              <a:cs typeface="+mn-lt"/>
            </a:endParaRPr>
          </a:p>
          <a:p>
            <a:r>
              <a:rPr lang="en-US" altLang="zh-CN" dirty="0" err="1">
                <a:cs typeface="+mn-lt"/>
                <a:sym typeface="+mn-ea"/>
              </a:rPr>
              <a:t>AdjacentToIncidentStrategy</a:t>
            </a:r>
            <a:r>
              <a:rPr lang="en-US" altLang="zh-CN" dirty="0">
                <a:cs typeface="+mn-lt"/>
                <a:sym typeface="+mn-ea"/>
              </a:rPr>
              <a:t>       [O]   [</a:t>
            </a:r>
            <a:r>
              <a:rPr lang="en-US" altLang="zh-CN" dirty="0" err="1">
                <a:cs typeface="+mn-lt"/>
                <a:sym typeface="+mn-ea"/>
              </a:rPr>
              <a:t>GraphStep</a:t>
            </a:r>
            <a:r>
              <a:rPr lang="en-US" altLang="zh-CN" dirty="0">
                <a:cs typeface="+mn-lt"/>
                <a:sym typeface="+mn-ea"/>
              </a:rPr>
              <a:t>(vertex, []), </a:t>
            </a:r>
            <a:r>
              <a:rPr lang="en-US" altLang="zh-CN" dirty="0" err="1">
                <a:cs typeface="+mn-lt"/>
                <a:sym typeface="+mn-ea"/>
              </a:rPr>
              <a:t>VertexStep</a:t>
            </a:r>
            <a:r>
              <a:rPr lang="en-US" altLang="zh-CN" dirty="0">
                <a:cs typeface="+mn-lt"/>
                <a:sym typeface="+mn-ea"/>
              </a:rPr>
              <a:t>(OUT, </a:t>
            </a:r>
            <a:r>
              <a:rPr lang="en-US" altLang="zh-CN" b="1" dirty="0">
                <a:cs typeface="+mn-lt"/>
                <a:sym typeface="+mn-ea"/>
              </a:rPr>
              <a:t>edge</a:t>
            </a:r>
            <a:r>
              <a:rPr lang="en-US" altLang="zh-CN" dirty="0">
                <a:cs typeface="+mn-lt"/>
                <a:sym typeface="+mn-ea"/>
              </a:rPr>
              <a:t>),   </a:t>
            </a:r>
            <a:r>
              <a:rPr lang="en-US" altLang="zh-CN" dirty="0" err="1">
                <a:cs typeface="+mn-lt"/>
                <a:sym typeface="+mn-ea"/>
              </a:rPr>
              <a:t>CountGlobalStep</a:t>
            </a:r>
            <a:r>
              <a:rPr lang="en-US" altLang="zh-CN" dirty="0">
                <a:cs typeface="+mn-lt"/>
                <a:sym typeface="+mn-ea"/>
              </a:rPr>
              <a:t>]</a:t>
            </a:r>
            <a:endParaRPr lang="en-US" altLang="zh-CN" dirty="0">
              <a:cs typeface="+mn-lt"/>
            </a:endParaRPr>
          </a:p>
          <a:p>
            <a:r>
              <a:rPr lang="en-US" altLang="zh-CN" dirty="0" err="1">
                <a:cs typeface="+mn-lt"/>
                <a:sym typeface="+mn-ea"/>
              </a:rPr>
              <a:t>EarlyLimitStrategy</a:t>
            </a:r>
            <a:r>
              <a:rPr lang="en-US" altLang="zh-CN" dirty="0">
                <a:cs typeface="+mn-lt"/>
                <a:sym typeface="+mn-ea"/>
              </a:rPr>
              <a:t>                      [O]   [</a:t>
            </a:r>
            <a:r>
              <a:rPr lang="en-US" altLang="zh-CN" dirty="0" err="1">
                <a:cs typeface="+mn-lt"/>
                <a:sym typeface="+mn-ea"/>
              </a:rPr>
              <a:t>GraphStep</a:t>
            </a:r>
            <a:r>
              <a:rPr lang="en-US" altLang="zh-CN" dirty="0">
                <a:cs typeface="+mn-lt"/>
                <a:sym typeface="+mn-ea"/>
              </a:rPr>
              <a:t>(vertex, []), </a:t>
            </a:r>
            <a:r>
              <a:rPr lang="en-US" altLang="zh-CN" dirty="0" err="1">
                <a:cs typeface="+mn-lt"/>
                <a:sym typeface="+mn-ea"/>
              </a:rPr>
              <a:t>VertexStep</a:t>
            </a:r>
            <a:r>
              <a:rPr lang="en-US" altLang="zh-CN" dirty="0">
                <a:cs typeface="+mn-lt"/>
                <a:sym typeface="+mn-ea"/>
              </a:rPr>
              <a:t>(OUT, edge),   </a:t>
            </a:r>
            <a:r>
              <a:rPr lang="en-US" altLang="zh-CN" dirty="0" err="1">
                <a:cs typeface="+mn-lt"/>
                <a:sym typeface="+mn-ea"/>
              </a:rPr>
              <a:t>CountGlobalStep</a:t>
            </a:r>
            <a:r>
              <a:rPr lang="en-US" altLang="zh-CN" dirty="0">
                <a:cs typeface="+mn-lt"/>
                <a:sym typeface="+mn-ea"/>
              </a:rPr>
              <a:t>]</a:t>
            </a:r>
          </a:p>
          <a:p>
            <a:r>
              <a:rPr lang="en-US" altLang="zh-CN" dirty="0">
                <a:cs typeface="+mn-lt"/>
                <a:sym typeface="+mn-ea"/>
              </a:rPr>
              <a:t>…</a:t>
            </a:r>
          </a:p>
        </p:txBody>
      </p:sp>
      <p:sp>
        <p:nvSpPr>
          <p:cNvPr id="18" name="矩形 17"/>
          <p:cNvSpPr/>
          <p:nvPr/>
        </p:nvSpPr>
        <p:spPr>
          <a:xfrm>
            <a:off x="6993255" y="3869690"/>
            <a:ext cx="2559050" cy="643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1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78806" y="4159035"/>
            <a:ext cx="2968487" cy="32173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2455" y="4904740"/>
            <a:ext cx="112579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ea typeface="微软雅黑" panose="020B0503020204020204" charset="-122"/>
                <a:cs typeface="+mn-lt"/>
              </a:rPr>
              <a:t>AdjacentToIncidentStrategy </a:t>
            </a:r>
            <a:r>
              <a:rPr lang="en-US" altLang="zh-CN" b="1" dirty="0">
                <a:ea typeface="微软雅黑" panose="020B0503020204020204" charset="-122"/>
                <a:cs typeface="+mn-lt"/>
              </a:rPr>
              <a:t>actually changes its execuftion plan, and is a used optimization strategy</a:t>
            </a:r>
            <a:endParaRPr lang="zh-CN" altLang="en-US" b="1" dirty="0">
              <a:ea typeface="微软雅黑" panose="020B0503020204020204" charset="-122"/>
              <a:cs typeface="+mn-lt"/>
            </a:endParaRPr>
          </a:p>
        </p:txBody>
      </p:sp>
      <p:grpSp>
        <p:nvGrpSpPr>
          <p:cNvPr id="2" name="组 8"/>
          <p:cNvGrpSpPr/>
          <p:nvPr/>
        </p:nvGrpSpPr>
        <p:grpSpPr>
          <a:xfrm>
            <a:off x="1823085" y="5528945"/>
            <a:ext cx="8735060" cy="580390"/>
            <a:chOff x="2860277" y="5651276"/>
            <a:chExt cx="9133218" cy="580593"/>
          </a:xfrm>
        </p:grpSpPr>
        <p:sp>
          <p:nvSpPr>
            <p:cNvPr id="4" name="圆角矩形 3"/>
            <p:cNvSpPr/>
            <p:nvPr/>
          </p:nvSpPr>
          <p:spPr bwMode="gray">
            <a:xfrm>
              <a:off x="2860277" y="5651276"/>
              <a:ext cx="9133218" cy="580593"/>
            </a:xfrm>
            <a:prstGeom prst="roundRect">
              <a:avLst/>
            </a:prstGeom>
            <a:solidFill>
              <a:schemeClr val="accent1">
                <a:alpha val="63000"/>
              </a:schemeClr>
            </a:solidFill>
            <a:ln w="6350" algn="ctr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76876" y="5741478"/>
              <a:ext cx="8902165" cy="398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sym typeface="+mn-ea"/>
                </a:rPr>
                <a:t>We only test the used optimization strategies of a query</a:t>
              </a:r>
              <a:endParaRPr lang="en-US" altLang="zh-CN" sz="2000" b="1" dirty="0">
                <a:solidFill>
                  <a:schemeClr val="bg1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ldLvl="0" animBg="1"/>
      <p:bldP spid="19" grpId="0" bldLvl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1629870" cy="849639"/>
          </a:xfrm>
        </p:spPr>
        <p:txBody>
          <a:bodyPr/>
          <a:lstStyle/>
          <a:p>
            <a:r>
              <a:rPr lang="en-US" altLang="zh-CN" dirty="0"/>
              <a:t>Generating Candidate Optimization Configurations</a:t>
            </a:r>
            <a:endParaRPr lang="zh-CN" altLang="en-US" i="1" dirty="0"/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829945"/>
          </a:xfrm>
        </p:spPr>
        <p:txBody>
          <a:bodyPr/>
          <a:lstStyle/>
          <a:p>
            <a:r>
              <a:rPr altLang="zh-CN" sz="2400" dirty="0">
                <a:sym typeface="+mn-ea"/>
              </a:rPr>
              <a:t>We generate candidate optimization configurations using pairwise testing of used optimization strategies</a:t>
            </a:r>
            <a:endParaRPr lang="en-US" altLang="zh-CN" sz="1935" dirty="0">
              <a:sym typeface="+mn-ea"/>
            </a:endParaRPr>
          </a:p>
        </p:txBody>
      </p:sp>
      <p:sp>
        <p:nvSpPr>
          <p:cNvPr id="32" name="流程图: 接点 3"/>
          <p:cNvSpPr/>
          <p:nvPr/>
        </p:nvSpPr>
        <p:spPr bwMode="gray">
          <a:xfrm>
            <a:off x="4197509" y="3644342"/>
            <a:ext cx="550127" cy="53525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lt"/>
              </a:rPr>
              <a:t>opt</a:t>
            </a:r>
            <a:r>
              <a:rPr lang="en-US" altLang="zh-CN" b="1" baseline="-25000" dirty="0">
                <a:solidFill>
                  <a:schemeClr val="bg1"/>
                </a:solidFill>
                <a:cs typeface="+mn-lt"/>
              </a:rPr>
              <a:t>1</a:t>
            </a:r>
            <a:endParaRPr lang="zh-CN" altLang="en-US" b="1" baseline="-250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3" name="流程图: 接点 64"/>
          <p:cNvSpPr/>
          <p:nvPr/>
        </p:nvSpPr>
        <p:spPr bwMode="gray">
          <a:xfrm>
            <a:off x="5033850" y="3644342"/>
            <a:ext cx="550127" cy="53525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lt"/>
              </a:rPr>
              <a:t>opt</a:t>
            </a:r>
            <a:r>
              <a:rPr lang="en-US" altLang="zh-CN" b="1" baseline="-25000" dirty="0">
                <a:solidFill>
                  <a:schemeClr val="bg1"/>
                </a:solidFill>
                <a:cs typeface="+mn-lt"/>
              </a:rPr>
              <a:t>2</a:t>
            </a:r>
            <a:endParaRPr lang="zh-CN" altLang="en-US" b="1" baseline="-250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4" name="流程图: 接点 66"/>
          <p:cNvSpPr/>
          <p:nvPr/>
        </p:nvSpPr>
        <p:spPr bwMode="gray">
          <a:xfrm>
            <a:off x="5870191" y="3644342"/>
            <a:ext cx="550127" cy="53525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lt"/>
              </a:rPr>
              <a:t>opt</a:t>
            </a:r>
            <a:r>
              <a:rPr lang="en-US" altLang="zh-CN" b="1" baseline="-25000" dirty="0">
                <a:solidFill>
                  <a:schemeClr val="bg1"/>
                </a:solidFill>
                <a:cs typeface="+mn-lt"/>
              </a:rPr>
              <a:t>3</a:t>
            </a:r>
            <a:endParaRPr lang="zh-CN" altLang="en-US" b="1" baseline="-250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60" name="流程图: 接点 68"/>
          <p:cNvSpPr/>
          <p:nvPr/>
        </p:nvSpPr>
        <p:spPr bwMode="gray">
          <a:xfrm>
            <a:off x="7631089" y="3644342"/>
            <a:ext cx="550127" cy="53525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cs typeface="+mn-lt"/>
              </a:rPr>
              <a:t>opt</a:t>
            </a:r>
            <a:r>
              <a:rPr lang="en-US" altLang="zh-CN" b="1" baseline="-25000" dirty="0" err="1">
                <a:solidFill>
                  <a:schemeClr val="bg1"/>
                </a:solidFill>
                <a:cs typeface="+mn-lt"/>
              </a:rPr>
              <a:t>n</a:t>
            </a:r>
            <a:endParaRPr lang="en-US" altLang="zh-CN" b="1" baseline="-250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 flipH="1" flipV="1">
            <a:off x="6951712" y="3801085"/>
            <a:ext cx="64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…</a:t>
            </a:r>
          </a:p>
        </p:txBody>
      </p:sp>
      <p:sp>
        <p:nvSpPr>
          <p:cNvPr id="66" name="流程图: 接点 66"/>
          <p:cNvSpPr/>
          <p:nvPr/>
        </p:nvSpPr>
        <p:spPr bwMode="gray">
          <a:xfrm>
            <a:off x="6610601" y="3635158"/>
            <a:ext cx="550127" cy="535259"/>
          </a:xfrm>
          <a:prstGeom prst="flowChartConnector">
            <a:avLst/>
          </a:prstGeom>
          <a:solidFill>
            <a:schemeClr val="accent3">
              <a:lumMod val="60000"/>
              <a:lumOff val="40000"/>
            </a:schemeClr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lt"/>
              </a:rPr>
              <a:t>opt</a:t>
            </a:r>
            <a:r>
              <a:rPr lang="en-US" altLang="zh-CN" b="1" baseline="-25000" dirty="0">
                <a:solidFill>
                  <a:schemeClr val="bg1"/>
                </a:solidFill>
                <a:cs typeface="+mn-lt"/>
              </a:rPr>
              <a:t>4</a:t>
            </a:r>
            <a:endParaRPr lang="zh-CN" altLang="en-US" b="1" baseline="-25000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510206" y="3057842"/>
            <a:ext cx="3518609" cy="497001"/>
          </a:xfrm>
          <a:prstGeom prst="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r>
              <a:rPr lang="en-US" altLang="zh-CN" dirty="0" err="1">
                <a:cs typeface="+mn-lt"/>
                <a:sym typeface="+mn-ea"/>
              </a:rPr>
              <a:t>g.E</a:t>
            </a:r>
            <a:r>
              <a:rPr lang="en-US" altLang="zh-CN" dirty="0">
                <a:cs typeface="+mn-lt"/>
                <a:sym typeface="+mn-ea"/>
              </a:rPr>
              <a:t>().</a:t>
            </a:r>
            <a:r>
              <a:rPr lang="en-US" altLang="zh-CN" dirty="0" err="1">
                <a:cs typeface="+mn-lt"/>
                <a:sym typeface="+mn-ea"/>
              </a:rPr>
              <a:t>bothV</a:t>
            </a:r>
            <a:r>
              <a:rPr lang="en-US" altLang="zh-CN" dirty="0">
                <a:cs typeface="+mn-lt"/>
                <a:sym typeface="+mn-ea"/>
              </a:rPr>
              <a:t>().not(__.in('acting'))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4487193" y="2643917"/>
            <a:ext cx="3874630" cy="43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2000" b="1" u="sng" dirty="0">
                <a:solidFill>
                  <a:schemeClr val="tx1"/>
                </a:solidFill>
                <a:ea typeface="华文仿宋" panose="02010600040101010101" pitchFamily="2" charset="-122"/>
                <a:cs typeface="+mn-lt"/>
                <a:sym typeface="+mn-ea"/>
              </a:rPr>
              <a:t>Given a Gremlin query </a:t>
            </a:r>
            <a:r>
              <a:rPr lang="en-US" altLang="zh-CN" sz="2000" b="1" i="1" u="sng" dirty="0">
                <a:solidFill>
                  <a:schemeClr val="tx1"/>
                </a:solidFill>
                <a:ea typeface="华文仿宋" panose="02010600040101010101" pitchFamily="2" charset="-122"/>
                <a:cs typeface="+mn-lt"/>
                <a:sym typeface="+mn-ea"/>
              </a:rPr>
              <a:t>Q</a:t>
            </a:r>
            <a:r>
              <a:rPr lang="en-US" altLang="zh-CN" sz="2000" b="1" u="sng" dirty="0">
                <a:solidFill>
                  <a:schemeClr val="tx1"/>
                </a:solidFill>
                <a:ea typeface="华文仿宋" panose="02010600040101010101" pitchFamily="2" charset="-122"/>
                <a:cs typeface="+mn-lt"/>
                <a:sym typeface="+mn-ea"/>
              </a:rPr>
              <a:t>:</a:t>
            </a:r>
            <a:endParaRPr lang="en-US" altLang="zh-CN" sz="2000" b="1" u="sng" baseline="-25000" dirty="0">
              <a:solidFill>
                <a:schemeClr val="tx1"/>
              </a:solidFill>
              <a:ea typeface="华文仿宋" panose="02010600040101010101" pitchFamily="2" charset="-122"/>
              <a:cs typeface="+mn-lt"/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103370" y="3564890"/>
            <a:ext cx="741680" cy="71183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772785" y="3568065"/>
            <a:ext cx="741680" cy="71183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514465" y="3556000"/>
            <a:ext cx="741680" cy="711835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322060" y="4537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pairwise combinations</a:t>
            </a: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6178550" y="4559300"/>
            <a:ext cx="0" cy="3867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3779520" y="5578475"/>
            <a:ext cx="9607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endParaRPr lang="en-US" altLang="zh-CN" sz="1600" b="1" dirty="0"/>
          </a:p>
        </p:txBody>
      </p:sp>
      <p:sp>
        <p:nvSpPr>
          <p:cNvPr id="88" name="文本框 87"/>
          <p:cNvSpPr txBox="1"/>
          <p:nvPr/>
        </p:nvSpPr>
        <p:spPr>
          <a:xfrm>
            <a:off x="5161280" y="5578475"/>
            <a:ext cx="10172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r>
              <a:rPr lang="en-US" altLang="zh-CN" sz="1600" b="1" dirty="0">
                <a:solidFill>
                  <a:srgbClr val="0070C0"/>
                </a:solidFill>
                <a:cs typeface="+mn-lt"/>
                <a:sym typeface="+mn-ea"/>
              </a:rPr>
              <a:t>’</a:t>
            </a:r>
            <a:endParaRPr lang="en-US" altLang="zh-CN" sz="1600" b="1" dirty="0"/>
          </a:p>
        </p:txBody>
      </p:sp>
      <p:sp>
        <p:nvSpPr>
          <p:cNvPr id="89" name="矩形 88"/>
          <p:cNvSpPr/>
          <p:nvPr/>
        </p:nvSpPr>
        <p:spPr>
          <a:xfrm>
            <a:off x="3876236" y="52279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cs typeface="+mn-lt"/>
              </a:rPr>
              <a:t>1</a:t>
            </a:r>
          </a:p>
        </p:txBody>
      </p:sp>
      <p:sp>
        <p:nvSpPr>
          <p:cNvPr id="90" name="矩形 89"/>
          <p:cNvSpPr/>
          <p:nvPr/>
        </p:nvSpPr>
        <p:spPr>
          <a:xfrm>
            <a:off x="4180993" y="52279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cs typeface="+mn-lt"/>
                <a:sym typeface="+mn-ea"/>
              </a:rPr>
              <a:t>3</a:t>
            </a:r>
          </a:p>
        </p:txBody>
      </p:sp>
      <p:sp>
        <p:nvSpPr>
          <p:cNvPr id="91" name="矩形 90"/>
          <p:cNvSpPr/>
          <p:nvPr/>
        </p:nvSpPr>
        <p:spPr>
          <a:xfrm>
            <a:off x="4487041" y="52279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cs typeface="+mn-lt"/>
                <a:sym typeface="+mn-ea"/>
              </a:rPr>
              <a:t>4</a:t>
            </a:r>
          </a:p>
        </p:txBody>
      </p:sp>
      <p:sp>
        <p:nvSpPr>
          <p:cNvPr id="93" name="矩形 92"/>
          <p:cNvSpPr/>
          <p:nvPr/>
        </p:nvSpPr>
        <p:spPr>
          <a:xfrm>
            <a:off x="5214816" y="52279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cs typeface="+mn-lt"/>
              </a:rPr>
              <a:t>1</a:t>
            </a:r>
          </a:p>
        </p:txBody>
      </p:sp>
      <p:sp>
        <p:nvSpPr>
          <p:cNvPr id="94" name="矩形 93"/>
          <p:cNvSpPr/>
          <p:nvPr/>
        </p:nvSpPr>
        <p:spPr>
          <a:xfrm>
            <a:off x="5519573" y="5227910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95" name="矩形 94"/>
          <p:cNvSpPr/>
          <p:nvPr/>
        </p:nvSpPr>
        <p:spPr>
          <a:xfrm>
            <a:off x="5825621" y="5227910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96" name="矩形 95"/>
          <p:cNvSpPr/>
          <p:nvPr/>
        </p:nvSpPr>
        <p:spPr>
          <a:xfrm>
            <a:off x="7944681" y="5227910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1</a:t>
            </a:r>
          </a:p>
        </p:txBody>
      </p:sp>
      <p:sp>
        <p:nvSpPr>
          <p:cNvPr id="97" name="矩形 96"/>
          <p:cNvSpPr/>
          <p:nvPr/>
        </p:nvSpPr>
        <p:spPr>
          <a:xfrm>
            <a:off x="8249438" y="5227910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98" name="矩形 97"/>
          <p:cNvSpPr/>
          <p:nvPr/>
        </p:nvSpPr>
        <p:spPr>
          <a:xfrm>
            <a:off x="8555486" y="52279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cs typeface="+mn-lt"/>
                <a:sym typeface="+mn-ea"/>
              </a:rPr>
              <a:t>4</a:t>
            </a:r>
          </a:p>
        </p:txBody>
      </p:sp>
      <p:sp>
        <p:nvSpPr>
          <p:cNvPr id="99" name="矩形 98"/>
          <p:cNvSpPr/>
          <p:nvPr/>
        </p:nvSpPr>
        <p:spPr>
          <a:xfrm>
            <a:off x="6607371" y="5227910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1</a:t>
            </a:r>
          </a:p>
        </p:txBody>
      </p:sp>
      <p:sp>
        <p:nvSpPr>
          <p:cNvPr id="100" name="矩形 99"/>
          <p:cNvSpPr/>
          <p:nvPr/>
        </p:nvSpPr>
        <p:spPr>
          <a:xfrm>
            <a:off x="6912128" y="5227910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cs typeface="+mn-lt"/>
                <a:sym typeface="+mn-ea"/>
              </a:rPr>
              <a:t>3</a:t>
            </a:r>
          </a:p>
        </p:txBody>
      </p:sp>
      <p:sp>
        <p:nvSpPr>
          <p:cNvPr id="101" name="矩形 100"/>
          <p:cNvSpPr/>
          <p:nvPr/>
        </p:nvSpPr>
        <p:spPr>
          <a:xfrm>
            <a:off x="7218176" y="5227910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103" name="矩形 102"/>
          <p:cNvSpPr/>
          <p:nvPr/>
        </p:nvSpPr>
        <p:spPr>
          <a:xfrm>
            <a:off x="3674110" y="5065395"/>
            <a:ext cx="2574925" cy="85026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3" grpId="1" animBg="1"/>
      <p:bldP spid="45" grpId="0" bldLvl="0" animBg="1"/>
      <p:bldP spid="45" grpId="1" animBg="1"/>
      <p:bldP spid="46" grpId="0" bldLvl="0" animBg="1"/>
      <p:bldP spid="46" grpId="1" animBg="1"/>
      <p:bldP spid="80" grpId="0"/>
      <p:bldP spid="80" grpId="1"/>
      <p:bldP spid="87" grpId="0"/>
      <p:bldP spid="87" grpId="1"/>
      <p:bldP spid="88" grpId="0"/>
      <p:bldP spid="88" grpId="1"/>
      <p:bldP spid="89" grpId="0" bldLvl="0" animBg="1"/>
      <p:bldP spid="89" grpId="1" animBg="1"/>
      <p:bldP spid="90" grpId="0" bldLvl="0" animBg="1"/>
      <p:bldP spid="90" grpId="1" animBg="1"/>
      <p:bldP spid="91" grpId="0" bldLvl="0" animBg="1"/>
      <p:bldP spid="91" grpId="1" animBg="1"/>
      <p:bldP spid="93" grpId="0" bldLvl="0" animBg="1"/>
      <p:bldP spid="93" grpId="1" animBg="1"/>
      <p:bldP spid="94" grpId="0" bldLvl="0" animBg="1"/>
      <p:bldP spid="94" grpId="1" animBg="1"/>
      <p:bldP spid="95" grpId="0" bldLvl="0" animBg="1"/>
      <p:bldP spid="95" grpId="1" animBg="1"/>
      <p:bldP spid="96" grpId="0" bldLvl="0" animBg="1"/>
      <p:bldP spid="96" grpId="1" animBg="1"/>
      <p:bldP spid="97" grpId="0" bldLvl="0" animBg="1"/>
      <p:bldP spid="97" grpId="1" animBg="1"/>
      <p:bldP spid="98" grpId="0" bldLvl="0" animBg="1"/>
      <p:bldP spid="98" grpId="1" animBg="1"/>
      <p:bldP spid="99" grpId="0" bldLvl="0" animBg="1"/>
      <p:bldP spid="99" grpId="1" animBg="1"/>
      <p:bldP spid="100" grpId="0" bldLvl="0" animBg="1"/>
      <p:bldP spid="100" grpId="1" animBg="1"/>
      <p:bldP spid="101" grpId="0" bldLvl="0" animBg="1"/>
      <p:bldP spid="101" grpId="1" animBg="1"/>
      <p:bldP spid="103" grpId="0" bldLvl="0" animBg="1"/>
      <p:bldP spid="10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29" y="311085"/>
            <a:ext cx="11194441" cy="849639"/>
          </a:xfrm>
        </p:spPr>
        <p:txBody>
          <a:bodyPr/>
          <a:lstStyle/>
          <a:p>
            <a:r>
              <a:rPr lang="en-US" altLang="zh-CN" dirty="0"/>
              <a:t>Comparing Query Results</a:t>
            </a:r>
            <a:endParaRPr lang="zh-CN" altLang="en-US" i="1" dirty="0"/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461665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If RS</a:t>
            </a:r>
            <a:r>
              <a:rPr lang="en-US" altLang="zh-CN" sz="2400" baseline="-25000" dirty="0">
                <a:sym typeface="+mn-ea"/>
              </a:rPr>
              <a:t>Q</a:t>
            </a:r>
            <a:r>
              <a:rPr lang="en-US" altLang="zh-CN" sz="2400" dirty="0">
                <a:sym typeface="+mn-ea"/>
              </a:rPr>
              <a:t> and RS’</a:t>
            </a:r>
            <a:r>
              <a:rPr lang="en-US" altLang="zh-CN" sz="2400" baseline="-25000" dirty="0">
                <a:sym typeface="+mn-ea"/>
              </a:rPr>
              <a:t>Q</a:t>
            </a:r>
            <a:r>
              <a:rPr lang="en-US" altLang="zh-CN" sz="2400" dirty="0">
                <a:sym typeface="+mn-ea"/>
              </a:rPr>
              <a:t> are not equal, we find an optimization bug</a:t>
            </a: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906956" y="2699372"/>
            <a:ext cx="3080520" cy="373370"/>
          </a:xfrm>
          <a:prstGeom prst="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r>
              <a:rPr lang="en-US" altLang="zh-CN" sz="1600" dirty="0" err="1">
                <a:cs typeface="+mn-lt"/>
                <a:sym typeface="+mn-ea"/>
              </a:rPr>
              <a:t>g.E</a:t>
            </a:r>
            <a:r>
              <a:rPr lang="en-US" altLang="zh-CN" sz="1600" dirty="0">
                <a:cs typeface="+mn-lt"/>
                <a:sym typeface="+mn-ea"/>
              </a:rPr>
              <a:t>().</a:t>
            </a:r>
            <a:r>
              <a:rPr lang="en-US" altLang="zh-CN" sz="1600" dirty="0" err="1">
                <a:cs typeface="+mn-lt"/>
                <a:sym typeface="+mn-ea"/>
              </a:rPr>
              <a:t>bothV</a:t>
            </a:r>
            <a:r>
              <a:rPr lang="en-US" altLang="zh-CN" sz="1600" dirty="0">
                <a:cs typeface="+mn-lt"/>
                <a:sym typeface="+mn-ea"/>
              </a:rPr>
              <a:t>().not(__.in('acting'))</a:t>
            </a:r>
          </a:p>
        </p:txBody>
      </p:sp>
      <p:sp>
        <p:nvSpPr>
          <p:cNvPr id="8" name="矩形: 圆角 127"/>
          <p:cNvSpPr/>
          <p:nvPr>
            <p:custDataLst>
              <p:tags r:id="rId2"/>
            </p:custDataLst>
          </p:nvPr>
        </p:nvSpPr>
        <p:spPr>
          <a:xfrm>
            <a:off x="6638928" y="4177160"/>
            <a:ext cx="1274393" cy="380057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898339" y="3730093"/>
            <a:ext cx="879767" cy="39878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cs typeface="+mn-lt"/>
                <a:sym typeface="+mn-ea"/>
              </a:rPr>
              <a:t>RS’</a:t>
            </a:r>
            <a:r>
              <a:rPr lang="en-US" altLang="zh-CN" sz="2000" b="1" baseline="-25000" dirty="0">
                <a:cs typeface="+mn-lt"/>
                <a:sym typeface="+mn-ea"/>
              </a:rPr>
              <a:t>Q</a:t>
            </a:r>
            <a:endParaRPr lang="en-US" altLang="zh-CN" sz="2000" b="1" baseline="-25000" dirty="0">
              <a:cs typeface="+mn-lt"/>
            </a:endParaRPr>
          </a:p>
        </p:txBody>
      </p:sp>
      <p:cxnSp>
        <p:nvCxnSpPr>
          <p:cNvPr id="10" name="连接符: 曲线 131"/>
          <p:cNvCxnSpPr>
            <a:stCxn id="8" idx="3"/>
            <a:endCxn id="12" idx="2"/>
          </p:cNvCxnSpPr>
          <p:nvPr>
            <p:custDataLst>
              <p:tags r:id="rId4"/>
            </p:custDataLst>
          </p:nvPr>
        </p:nvCxnSpPr>
        <p:spPr>
          <a:xfrm flipV="1">
            <a:off x="7913321" y="3748450"/>
            <a:ext cx="596564" cy="618739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曲线 132"/>
          <p:cNvCxnSpPr>
            <a:stCxn id="14" idx="3"/>
            <a:endCxn id="12" idx="2"/>
          </p:cNvCxnSpPr>
          <p:nvPr>
            <p:custDataLst>
              <p:tags r:id="rId5"/>
            </p:custDataLst>
          </p:nvPr>
        </p:nvCxnSpPr>
        <p:spPr>
          <a:xfrm>
            <a:off x="7920488" y="3209749"/>
            <a:ext cx="589397" cy="538701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/>
          <p:cNvSpPr/>
          <p:nvPr>
            <p:custDataLst>
              <p:tags r:id="rId6"/>
            </p:custDataLst>
          </p:nvPr>
        </p:nvSpPr>
        <p:spPr>
          <a:xfrm>
            <a:off x="8509885" y="3507250"/>
            <a:ext cx="477077" cy="482400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cs typeface="+mn-lt"/>
              </a:rPr>
              <a:t>≠</a:t>
            </a:r>
          </a:p>
        </p:txBody>
      </p:sp>
      <p:sp>
        <p:nvSpPr>
          <p:cNvPr id="13" name="箭头: 右 136"/>
          <p:cNvSpPr/>
          <p:nvPr>
            <p:custDataLst>
              <p:tags r:id="rId7"/>
            </p:custDataLst>
          </p:nvPr>
        </p:nvSpPr>
        <p:spPr>
          <a:xfrm>
            <a:off x="5892064" y="3085073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14" name="矩形: 圆角 127"/>
          <p:cNvSpPr/>
          <p:nvPr>
            <p:custDataLst>
              <p:tags r:id="rId8"/>
            </p:custDataLst>
          </p:nvPr>
        </p:nvSpPr>
        <p:spPr>
          <a:xfrm>
            <a:off x="6644200" y="3044158"/>
            <a:ext cx="1276288" cy="331182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886014" y="2609260"/>
            <a:ext cx="879767" cy="39878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cs typeface="+mn-lt"/>
                <a:sym typeface="+mn-ea"/>
              </a:rPr>
              <a:t>RS</a:t>
            </a:r>
            <a:r>
              <a:rPr lang="en-US" altLang="zh-CN" sz="2000" b="1" baseline="-25000" dirty="0">
                <a:cs typeface="+mn-lt"/>
                <a:sym typeface="+mn-ea"/>
              </a:rPr>
              <a:t>Q</a:t>
            </a:r>
            <a:endParaRPr lang="en-US" altLang="zh-CN" sz="2000" b="1" baseline="-25000" dirty="0">
              <a:cs typeface="+mn-lt"/>
            </a:endParaRPr>
          </a:p>
        </p:txBody>
      </p:sp>
      <p:sp>
        <p:nvSpPr>
          <p:cNvPr id="16" name="箭头: 右 136"/>
          <p:cNvSpPr/>
          <p:nvPr>
            <p:custDataLst>
              <p:tags r:id="rId10"/>
            </p:custDataLst>
          </p:nvPr>
        </p:nvSpPr>
        <p:spPr>
          <a:xfrm>
            <a:off x="5884890" y="4225091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17" name="文本框 16"/>
          <p:cNvSpPr txBox="1"/>
          <p:nvPr>
            <p:custDataLst>
              <p:tags r:id="rId11"/>
            </p:custDataLst>
          </p:nvPr>
        </p:nvSpPr>
        <p:spPr>
          <a:xfrm>
            <a:off x="6604583" y="4143888"/>
            <a:ext cx="1349515" cy="320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v:{1,2,3,4}</a:t>
            </a:r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3345376" y="3130505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cs typeface="+mn-lt"/>
              </a:rPr>
              <a:t>1</a:t>
            </a:r>
          </a:p>
        </p:txBody>
      </p:sp>
      <p:sp>
        <p:nvSpPr>
          <p:cNvPr id="19" name="矩形 18"/>
          <p:cNvSpPr/>
          <p:nvPr>
            <p:custDataLst>
              <p:tags r:id="rId13"/>
            </p:custDataLst>
          </p:nvPr>
        </p:nvSpPr>
        <p:spPr>
          <a:xfrm>
            <a:off x="5302946" y="3130505"/>
            <a:ext cx="260967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20" name="矩形 19"/>
          <p:cNvSpPr/>
          <p:nvPr>
            <p:custDataLst>
              <p:tags r:id="rId14"/>
            </p:custDataLst>
          </p:nvPr>
        </p:nvSpPr>
        <p:spPr>
          <a:xfrm>
            <a:off x="3652060" y="3130505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21" name="矩形 20"/>
          <p:cNvSpPr/>
          <p:nvPr>
            <p:custDataLst>
              <p:tags r:id="rId15"/>
            </p:custDataLst>
          </p:nvPr>
        </p:nvSpPr>
        <p:spPr>
          <a:xfrm>
            <a:off x="3970173" y="3130505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cs typeface="+mn-lt"/>
                <a:sym typeface="+mn-ea"/>
              </a:rPr>
              <a:t>3</a:t>
            </a:r>
          </a:p>
        </p:txBody>
      </p:sp>
      <p:sp>
        <p:nvSpPr>
          <p:cNvPr id="22" name="矩形 21"/>
          <p:cNvSpPr/>
          <p:nvPr>
            <p:custDataLst>
              <p:tags r:id="rId16"/>
            </p:custDataLst>
          </p:nvPr>
        </p:nvSpPr>
        <p:spPr>
          <a:xfrm>
            <a:off x="4276221" y="3130505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cs typeface="+mn-lt"/>
                <a:sym typeface="+mn-ea"/>
              </a:rPr>
              <a:t>4</a:t>
            </a:r>
          </a:p>
        </p:txBody>
      </p:sp>
      <p:sp>
        <p:nvSpPr>
          <p:cNvPr id="23" name="矩形 22"/>
          <p:cNvSpPr/>
          <p:nvPr>
            <p:custDataLst>
              <p:tags r:id="rId17"/>
            </p:custDataLst>
          </p:nvPr>
        </p:nvSpPr>
        <p:spPr>
          <a:xfrm>
            <a:off x="4597098" y="3130687"/>
            <a:ext cx="228771" cy="23665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24" name="矩形 23"/>
          <p:cNvSpPr/>
          <p:nvPr>
            <p:custDataLst>
              <p:tags r:id="rId18"/>
            </p:custDataLst>
          </p:nvPr>
        </p:nvSpPr>
        <p:spPr>
          <a:xfrm>
            <a:off x="3345377" y="4250232"/>
            <a:ext cx="253348" cy="236839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cs typeface="+mn-lt"/>
              </a:rPr>
              <a:t>1</a:t>
            </a:r>
          </a:p>
        </p:txBody>
      </p:sp>
      <p:sp>
        <p:nvSpPr>
          <p:cNvPr id="25" name="矩形 24"/>
          <p:cNvSpPr/>
          <p:nvPr>
            <p:custDataLst>
              <p:tags r:id="rId19"/>
            </p:custDataLst>
          </p:nvPr>
        </p:nvSpPr>
        <p:spPr>
          <a:xfrm>
            <a:off x="5302946" y="4250232"/>
            <a:ext cx="260967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26" name="矩形 25"/>
          <p:cNvSpPr/>
          <p:nvPr>
            <p:custDataLst>
              <p:tags r:id="rId20"/>
            </p:custDataLst>
          </p:nvPr>
        </p:nvSpPr>
        <p:spPr>
          <a:xfrm>
            <a:off x="3652060" y="4250232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27" name="矩形 26"/>
          <p:cNvSpPr/>
          <p:nvPr>
            <p:custDataLst>
              <p:tags r:id="rId21"/>
            </p:custDataLst>
          </p:nvPr>
        </p:nvSpPr>
        <p:spPr>
          <a:xfrm>
            <a:off x="3970174" y="4250232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28" name="矩形 27"/>
          <p:cNvSpPr/>
          <p:nvPr>
            <p:custDataLst>
              <p:tags r:id="rId22"/>
            </p:custDataLst>
          </p:nvPr>
        </p:nvSpPr>
        <p:spPr>
          <a:xfrm>
            <a:off x="4276222" y="4250232"/>
            <a:ext cx="253348" cy="236839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29" name="矩形 28"/>
          <p:cNvSpPr/>
          <p:nvPr>
            <p:custDataLst>
              <p:tags r:id="rId23"/>
            </p:custDataLst>
          </p:nvPr>
        </p:nvSpPr>
        <p:spPr>
          <a:xfrm>
            <a:off x="4597099" y="4250414"/>
            <a:ext cx="242660" cy="23665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30" name="文本框 29"/>
          <p:cNvSpPr txBox="1"/>
          <p:nvPr>
            <p:custDataLst>
              <p:tags r:id="rId24"/>
            </p:custDataLst>
          </p:nvPr>
        </p:nvSpPr>
        <p:spPr>
          <a:xfrm>
            <a:off x="6641298" y="2988608"/>
            <a:ext cx="1276850" cy="320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v:{1,3,4} 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845773" y="3008360"/>
            <a:ext cx="323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…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892292" y="4134878"/>
            <a:ext cx="3238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…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089440" y="3044158"/>
            <a:ext cx="1252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endParaRPr lang="en-US" altLang="zh-CN" b="1" baseline="-25000" dirty="0" err="1">
              <a:solidFill>
                <a:srgbClr val="0070C0"/>
              </a:solidFill>
              <a:cs typeface="+mn-lt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152872" y="4156462"/>
            <a:ext cx="1127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r>
              <a:rPr lang="en-US" altLang="zh-CN" b="1" dirty="0">
                <a:solidFill>
                  <a:srgbClr val="0070C0"/>
                </a:solidFill>
                <a:cs typeface="+mn-lt"/>
                <a:sym typeface="+mn-ea"/>
              </a:rPr>
              <a:t>’</a:t>
            </a:r>
            <a:endParaRPr lang="en-US" altLang="zh-CN" b="1" baseline="-25000" dirty="0">
              <a:solidFill>
                <a:srgbClr val="0070C0"/>
              </a:solidFill>
              <a:cs typeface="+mn-lt"/>
              <a:sym typeface="+mn-ea"/>
            </a:endParaRPr>
          </a:p>
        </p:txBody>
      </p:sp>
      <p:pic>
        <p:nvPicPr>
          <p:cNvPr id="55" name="图形 126" descr="金龟子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962" y="3504627"/>
            <a:ext cx="486265" cy="48764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29" y="311085"/>
            <a:ext cx="11194441" cy="849639"/>
          </a:xfrm>
        </p:spPr>
        <p:txBody>
          <a:bodyPr/>
          <a:lstStyle/>
          <a:p>
            <a:r>
              <a:rPr lang="en-US" altLang="zh-CN" dirty="0"/>
              <a:t>Locating Faulty Optimization Strategies</a:t>
            </a:r>
            <a:endParaRPr lang="zh-CN" altLang="en-US" i="1" dirty="0"/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830997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Locate optimization strategies with different states in </a:t>
            </a:r>
            <a:r>
              <a:rPr lang="en-US" altLang="zh-CN" sz="2400" dirty="0" err="1">
                <a:sym typeface="+mn-ea"/>
              </a:rPr>
              <a:t>optConf</a:t>
            </a:r>
            <a:r>
              <a:rPr lang="en-US" altLang="zh-CN" sz="2400" dirty="0">
                <a:sym typeface="+mn-ea"/>
              </a:rPr>
              <a:t> and </a:t>
            </a:r>
            <a:r>
              <a:rPr lang="en-US" altLang="zh-CN" sz="2400" dirty="0" err="1">
                <a:sym typeface="+mn-ea"/>
              </a:rPr>
              <a:t>optConf</a:t>
            </a:r>
            <a:r>
              <a:rPr lang="en-US" altLang="zh-CN" sz="2400" dirty="0">
                <a:sym typeface="+mn-ea"/>
              </a:rPr>
              <a:t>’, and enumerate all possible optimization strategies </a:t>
            </a:r>
          </a:p>
        </p:txBody>
      </p:sp>
      <p:sp>
        <p:nvSpPr>
          <p:cNvPr id="5" name="矩形 4"/>
          <p:cNvSpPr/>
          <p:nvPr/>
        </p:nvSpPr>
        <p:spPr>
          <a:xfrm>
            <a:off x="4441918" y="2701251"/>
            <a:ext cx="253370" cy="2368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cs typeface="+mn-lt"/>
              </a:rPr>
              <a:t>1</a:t>
            </a:r>
          </a:p>
        </p:txBody>
      </p:sp>
      <p:sp>
        <p:nvSpPr>
          <p:cNvPr id="6" name="矩形 5"/>
          <p:cNvSpPr/>
          <p:nvPr/>
        </p:nvSpPr>
        <p:spPr>
          <a:xfrm>
            <a:off x="6399669" y="2701251"/>
            <a:ext cx="260991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7" name="矩形 6"/>
          <p:cNvSpPr/>
          <p:nvPr/>
        </p:nvSpPr>
        <p:spPr>
          <a:xfrm>
            <a:off x="4748629" y="2701251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8" name="矩形 7"/>
          <p:cNvSpPr/>
          <p:nvPr/>
        </p:nvSpPr>
        <p:spPr>
          <a:xfrm>
            <a:off x="5066772" y="2701251"/>
            <a:ext cx="253370" cy="2368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dirty="0">
                <a:cs typeface="+mn-lt"/>
                <a:sym typeface="+mn-ea"/>
              </a:rPr>
              <a:t>3</a:t>
            </a:r>
          </a:p>
        </p:txBody>
      </p:sp>
      <p:sp>
        <p:nvSpPr>
          <p:cNvPr id="9" name="矩形 8"/>
          <p:cNvSpPr/>
          <p:nvPr/>
        </p:nvSpPr>
        <p:spPr>
          <a:xfrm>
            <a:off x="5372849" y="2701251"/>
            <a:ext cx="253370" cy="2368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dirty="0">
                <a:cs typeface="+mn-lt"/>
                <a:sym typeface="+mn-ea"/>
              </a:rPr>
              <a:t>4</a:t>
            </a:r>
          </a:p>
        </p:txBody>
      </p:sp>
      <p:sp>
        <p:nvSpPr>
          <p:cNvPr id="10" name="矩形 9"/>
          <p:cNvSpPr/>
          <p:nvPr/>
        </p:nvSpPr>
        <p:spPr>
          <a:xfrm>
            <a:off x="5693754" y="2701434"/>
            <a:ext cx="228792" cy="23667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11" name="矩形 10"/>
          <p:cNvSpPr/>
          <p:nvPr/>
        </p:nvSpPr>
        <p:spPr>
          <a:xfrm>
            <a:off x="4441918" y="3189918"/>
            <a:ext cx="253370" cy="2368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cs typeface="+mn-lt"/>
              </a:rPr>
              <a:t>1</a:t>
            </a:r>
          </a:p>
        </p:txBody>
      </p:sp>
      <p:sp>
        <p:nvSpPr>
          <p:cNvPr id="12" name="矩形 11"/>
          <p:cNvSpPr/>
          <p:nvPr/>
        </p:nvSpPr>
        <p:spPr>
          <a:xfrm>
            <a:off x="6399669" y="3189918"/>
            <a:ext cx="260991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13" name="矩形 12"/>
          <p:cNvSpPr/>
          <p:nvPr/>
        </p:nvSpPr>
        <p:spPr>
          <a:xfrm>
            <a:off x="4748629" y="3189918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14" name="矩形 13"/>
          <p:cNvSpPr/>
          <p:nvPr/>
        </p:nvSpPr>
        <p:spPr>
          <a:xfrm>
            <a:off x="5066772" y="3189918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5372849" y="3189918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16" name="矩形 15"/>
          <p:cNvSpPr/>
          <p:nvPr/>
        </p:nvSpPr>
        <p:spPr>
          <a:xfrm>
            <a:off x="5693758" y="3190100"/>
            <a:ext cx="242681" cy="23667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89866" y="2603883"/>
            <a:ext cx="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…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88758" y="3099340"/>
            <a:ext cx="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76270" y="2640965"/>
            <a:ext cx="126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endParaRPr lang="en-US" altLang="zh-CN" b="1" baseline="-25000" dirty="0">
              <a:solidFill>
                <a:srgbClr val="0070C0"/>
              </a:solidFill>
              <a:cs typeface="+mn-lt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176270" y="3107690"/>
            <a:ext cx="126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r>
              <a:rPr lang="en-US" altLang="zh-CN" b="1" dirty="0">
                <a:solidFill>
                  <a:srgbClr val="0070C0"/>
                </a:solidFill>
                <a:cs typeface="+mn-lt"/>
                <a:sym typeface="+mn-ea"/>
              </a:rPr>
              <a:t>’</a:t>
            </a:r>
            <a:endParaRPr lang="en-US" altLang="zh-CN" b="1" baseline="-25000" dirty="0">
              <a:cs typeface="+mn-lt"/>
              <a:sym typeface="+mn-ea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12690" y="2606040"/>
            <a:ext cx="673735" cy="89725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408263" y="4049991"/>
            <a:ext cx="253370" cy="2368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cs typeface="+mn-lt"/>
              </a:rPr>
              <a:t>1</a:t>
            </a:r>
          </a:p>
        </p:txBody>
      </p:sp>
      <p:sp>
        <p:nvSpPr>
          <p:cNvPr id="57" name="矩形 56"/>
          <p:cNvSpPr/>
          <p:nvPr/>
        </p:nvSpPr>
        <p:spPr>
          <a:xfrm>
            <a:off x="6366014" y="4049991"/>
            <a:ext cx="260991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58" name="矩形 57"/>
          <p:cNvSpPr/>
          <p:nvPr/>
        </p:nvSpPr>
        <p:spPr>
          <a:xfrm>
            <a:off x="4714974" y="4049991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59" name="矩形 58"/>
          <p:cNvSpPr/>
          <p:nvPr/>
        </p:nvSpPr>
        <p:spPr>
          <a:xfrm>
            <a:off x="5033117" y="4049991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60" name="矩形 59"/>
          <p:cNvSpPr/>
          <p:nvPr/>
        </p:nvSpPr>
        <p:spPr>
          <a:xfrm>
            <a:off x="5339194" y="4049991"/>
            <a:ext cx="253370" cy="2368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dirty="0">
                <a:cs typeface="+mn-lt"/>
                <a:sym typeface="+mn-ea"/>
              </a:rPr>
              <a:t>4</a:t>
            </a:r>
          </a:p>
        </p:txBody>
      </p:sp>
      <p:sp>
        <p:nvSpPr>
          <p:cNvPr id="61" name="矩形 60"/>
          <p:cNvSpPr/>
          <p:nvPr/>
        </p:nvSpPr>
        <p:spPr>
          <a:xfrm>
            <a:off x="5660099" y="4050174"/>
            <a:ext cx="228792" cy="23667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5956211" y="3952623"/>
            <a:ext cx="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…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142615" y="3989705"/>
            <a:ext cx="126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r>
              <a:rPr lang="en-US" altLang="zh-CN" b="1" baseline="-25000" dirty="0" err="1">
                <a:solidFill>
                  <a:srgbClr val="0070C0"/>
                </a:solidFill>
                <a:cs typeface="+mn-lt"/>
                <a:sym typeface="+mn-ea"/>
              </a:rPr>
              <a:t>1</a:t>
            </a:r>
          </a:p>
        </p:txBody>
      </p:sp>
      <p:sp>
        <p:nvSpPr>
          <p:cNvPr id="64" name="矩形 63"/>
          <p:cNvSpPr/>
          <p:nvPr/>
        </p:nvSpPr>
        <p:spPr>
          <a:xfrm>
            <a:off x="4441918" y="4567516"/>
            <a:ext cx="253370" cy="2368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cs typeface="+mn-lt"/>
              </a:rPr>
              <a:t>1</a:t>
            </a:r>
          </a:p>
        </p:txBody>
      </p:sp>
      <p:sp>
        <p:nvSpPr>
          <p:cNvPr id="65" name="矩形 64"/>
          <p:cNvSpPr/>
          <p:nvPr/>
        </p:nvSpPr>
        <p:spPr>
          <a:xfrm>
            <a:off x="6399669" y="4567516"/>
            <a:ext cx="260991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66" name="矩形 65"/>
          <p:cNvSpPr/>
          <p:nvPr/>
        </p:nvSpPr>
        <p:spPr>
          <a:xfrm>
            <a:off x="4748629" y="4567516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67" name="矩形 66"/>
          <p:cNvSpPr/>
          <p:nvPr/>
        </p:nvSpPr>
        <p:spPr>
          <a:xfrm>
            <a:off x="5066772" y="4567516"/>
            <a:ext cx="253370" cy="2368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dirty="0">
                <a:cs typeface="+mn-lt"/>
                <a:sym typeface="+mn-ea"/>
              </a:rPr>
              <a:t>3</a:t>
            </a:r>
          </a:p>
        </p:txBody>
      </p:sp>
      <p:sp>
        <p:nvSpPr>
          <p:cNvPr id="68" name="矩形 67"/>
          <p:cNvSpPr/>
          <p:nvPr/>
        </p:nvSpPr>
        <p:spPr>
          <a:xfrm>
            <a:off x="5372849" y="4567516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69" name="矩形 68"/>
          <p:cNvSpPr/>
          <p:nvPr/>
        </p:nvSpPr>
        <p:spPr>
          <a:xfrm>
            <a:off x="5693754" y="4567699"/>
            <a:ext cx="228792" cy="23667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989866" y="4470148"/>
            <a:ext cx="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…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3176270" y="4507230"/>
            <a:ext cx="126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r>
              <a:rPr lang="en-US" altLang="zh-CN" b="1" baseline="-25000" dirty="0" err="1">
                <a:solidFill>
                  <a:srgbClr val="0070C0"/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72" name="矩形 71"/>
          <p:cNvSpPr/>
          <p:nvPr/>
        </p:nvSpPr>
        <p:spPr>
          <a:xfrm>
            <a:off x="4989195" y="3966845"/>
            <a:ext cx="331470" cy="41592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339080" y="4455160"/>
            <a:ext cx="333375" cy="41592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441918" y="5394286"/>
            <a:ext cx="253370" cy="236860"/>
          </a:xfrm>
          <a:prstGeom prst="rect">
            <a:avLst/>
          </a:prstGeom>
          <a:noFill/>
          <a:ln w="28575"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dirty="0">
                <a:cs typeface="+mn-lt"/>
              </a:rPr>
              <a:t>1</a:t>
            </a:r>
          </a:p>
        </p:txBody>
      </p:sp>
      <p:sp>
        <p:nvSpPr>
          <p:cNvPr id="75" name="矩形 74"/>
          <p:cNvSpPr/>
          <p:nvPr/>
        </p:nvSpPr>
        <p:spPr>
          <a:xfrm>
            <a:off x="6399669" y="5394286"/>
            <a:ext cx="260991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n</a:t>
            </a:r>
          </a:p>
        </p:txBody>
      </p:sp>
      <p:sp>
        <p:nvSpPr>
          <p:cNvPr id="76" name="矩形 75"/>
          <p:cNvSpPr/>
          <p:nvPr/>
        </p:nvSpPr>
        <p:spPr>
          <a:xfrm>
            <a:off x="4748629" y="5394286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2</a:t>
            </a:r>
          </a:p>
        </p:txBody>
      </p:sp>
      <p:sp>
        <p:nvSpPr>
          <p:cNvPr id="78" name="矩形 77"/>
          <p:cNvSpPr/>
          <p:nvPr/>
        </p:nvSpPr>
        <p:spPr>
          <a:xfrm>
            <a:off x="5372849" y="5394286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79" name="矩形 78"/>
          <p:cNvSpPr/>
          <p:nvPr/>
        </p:nvSpPr>
        <p:spPr>
          <a:xfrm>
            <a:off x="5693754" y="5394469"/>
            <a:ext cx="228792" cy="23667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5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5989866" y="5296918"/>
            <a:ext cx="32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…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3176270" y="5334000"/>
            <a:ext cx="1264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0070C0"/>
                </a:solidFill>
                <a:cs typeface="+mn-lt"/>
                <a:sym typeface="+mn-ea"/>
              </a:rPr>
              <a:t>optConf</a:t>
            </a:r>
            <a:r>
              <a:rPr lang="en-US" altLang="zh-CN" b="1" baseline="-25000" dirty="0" err="1">
                <a:solidFill>
                  <a:srgbClr val="0070C0"/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82" name="矩形 81"/>
          <p:cNvSpPr/>
          <p:nvPr/>
        </p:nvSpPr>
        <p:spPr>
          <a:xfrm>
            <a:off x="4998720" y="5281930"/>
            <a:ext cx="673735" cy="415925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062962" y="5394638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86" name="箭头: 右 136"/>
          <p:cNvSpPr/>
          <p:nvPr/>
        </p:nvSpPr>
        <p:spPr>
          <a:xfrm>
            <a:off x="7084594" y="2682483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87" name="矩形: 圆角 127"/>
          <p:cNvSpPr/>
          <p:nvPr/>
        </p:nvSpPr>
        <p:spPr>
          <a:xfrm>
            <a:off x="7836730" y="2641568"/>
            <a:ext cx="1276288" cy="331182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33828" y="2586018"/>
            <a:ext cx="1276850" cy="320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v:{1,3,4} </a:t>
            </a:r>
          </a:p>
        </p:txBody>
      </p:sp>
      <p:sp>
        <p:nvSpPr>
          <p:cNvPr id="90" name="箭头: 右 136"/>
          <p:cNvSpPr/>
          <p:nvPr/>
        </p:nvSpPr>
        <p:spPr>
          <a:xfrm>
            <a:off x="7054114" y="4042653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91" name="矩形: 圆角 127"/>
          <p:cNvSpPr/>
          <p:nvPr/>
        </p:nvSpPr>
        <p:spPr>
          <a:xfrm>
            <a:off x="7806250" y="4001738"/>
            <a:ext cx="1276288" cy="331182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803348" y="3946188"/>
            <a:ext cx="1276850" cy="320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v:{1,3,4} </a:t>
            </a:r>
          </a:p>
        </p:txBody>
      </p:sp>
      <p:sp>
        <p:nvSpPr>
          <p:cNvPr id="94" name="箭头: 右 136"/>
          <p:cNvSpPr/>
          <p:nvPr/>
        </p:nvSpPr>
        <p:spPr>
          <a:xfrm>
            <a:off x="7051574" y="4574148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95" name="矩形: 圆角 127"/>
          <p:cNvSpPr/>
          <p:nvPr/>
        </p:nvSpPr>
        <p:spPr>
          <a:xfrm>
            <a:off x="7803710" y="4533233"/>
            <a:ext cx="1276288" cy="331182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800808" y="4477683"/>
            <a:ext cx="1276850" cy="320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v:{1,3,4} </a:t>
            </a:r>
          </a:p>
        </p:txBody>
      </p:sp>
      <p:sp>
        <p:nvSpPr>
          <p:cNvPr id="97" name="矩形: 圆角 127"/>
          <p:cNvSpPr/>
          <p:nvPr/>
        </p:nvSpPr>
        <p:spPr>
          <a:xfrm>
            <a:off x="7833998" y="5360165"/>
            <a:ext cx="1274393" cy="380057"/>
          </a:xfrm>
          <a:prstGeom prst="round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7799653" y="5326893"/>
            <a:ext cx="1349515" cy="320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cs typeface="+mn-lt"/>
              </a:rPr>
              <a:t>v:{1,2,3,4}</a:t>
            </a:r>
          </a:p>
        </p:txBody>
      </p:sp>
      <p:sp>
        <p:nvSpPr>
          <p:cNvPr id="99" name="箭头: 右 136"/>
          <p:cNvSpPr/>
          <p:nvPr/>
        </p:nvSpPr>
        <p:spPr>
          <a:xfrm>
            <a:off x="7051574" y="5381868"/>
            <a:ext cx="584024" cy="215881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99390" y="2898140"/>
            <a:ext cx="2934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lt"/>
              </a:rPr>
              <a:t>①</a:t>
            </a:r>
            <a:r>
              <a:rPr lang="en-US" altLang="zh-CN" b="1" dirty="0">
                <a:cs typeface="+mn-lt"/>
              </a:rPr>
              <a:t> Obtain different states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199390" y="4091305"/>
            <a:ext cx="3132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lt"/>
              </a:rPr>
              <a:t>②</a:t>
            </a:r>
            <a:r>
              <a:rPr lang="en-US" altLang="zh-CN" b="1" dirty="0">
                <a:cs typeface="+mn-lt"/>
              </a:rPr>
              <a:t> Change optConf with one optimization strategy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199390" y="5195570"/>
            <a:ext cx="3132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cs typeface="+mn-lt"/>
              </a:rPr>
              <a:t>③</a:t>
            </a:r>
            <a:r>
              <a:rPr lang="en-US" altLang="zh-CN" b="1" dirty="0">
                <a:cs typeface="+mn-lt"/>
              </a:rPr>
              <a:t> Change optConf with two optimization strategies</a:t>
            </a:r>
          </a:p>
        </p:txBody>
      </p:sp>
      <p:sp>
        <p:nvSpPr>
          <p:cNvPr id="103" name="椭圆 102"/>
          <p:cNvSpPr/>
          <p:nvPr/>
        </p:nvSpPr>
        <p:spPr>
          <a:xfrm>
            <a:off x="10033991" y="3952780"/>
            <a:ext cx="285011" cy="27452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cs typeface="+mn-lt"/>
              </a:rPr>
              <a:t>≠</a:t>
            </a:r>
          </a:p>
        </p:txBody>
      </p:sp>
      <p:cxnSp>
        <p:nvCxnSpPr>
          <p:cNvPr id="104" name="曲线连接符 103"/>
          <p:cNvCxnSpPr>
            <a:stCxn id="89" idx="3"/>
            <a:endCxn id="103" idx="2"/>
          </p:cNvCxnSpPr>
          <p:nvPr/>
        </p:nvCxnSpPr>
        <p:spPr>
          <a:xfrm>
            <a:off x="9110980" y="2746375"/>
            <a:ext cx="923290" cy="1343660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曲线连接符 104"/>
          <p:cNvCxnSpPr>
            <a:stCxn id="98" idx="3"/>
            <a:endCxn id="103" idx="2"/>
          </p:cNvCxnSpPr>
          <p:nvPr/>
        </p:nvCxnSpPr>
        <p:spPr>
          <a:xfrm flipV="1">
            <a:off x="9149080" y="4090035"/>
            <a:ext cx="885190" cy="1397635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6" name="图形 126" descr="金龟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878" y="3833949"/>
            <a:ext cx="486265" cy="487646"/>
          </a:xfrm>
          <a:prstGeom prst="rect">
            <a:avLst/>
          </a:prstGeom>
        </p:spPr>
      </p:pic>
      <p:sp>
        <p:nvSpPr>
          <p:cNvPr id="107" name="矩形 106"/>
          <p:cNvSpPr/>
          <p:nvPr/>
        </p:nvSpPr>
        <p:spPr>
          <a:xfrm>
            <a:off x="10474337" y="3987623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3</a:t>
            </a:r>
          </a:p>
        </p:txBody>
      </p:sp>
      <p:sp>
        <p:nvSpPr>
          <p:cNvPr id="108" name="矩形 107"/>
          <p:cNvSpPr/>
          <p:nvPr/>
        </p:nvSpPr>
        <p:spPr>
          <a:xfrm>
            <a:off x="10780414" y="3987623"/>
            <a:ext cx="253370" cy="23686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cs typeface="+mn-lt"/>
                <a:sym typeface="+mn-ea"/>
              </a:rPr>
              <a:t>4</a:t>
            </a:r>
          </a:p>
        </p:txBody>
      </p:sp>
      <p:sp>
        <p:nvSpPr>
          <p:cNvPr id="109" name="矩形 108"/>
          <p:cNvSpPr/>
          <p:nvPr/>
        </p:nvSpPr>
        <p:spPr>
          <a:xfrm>
            <a:off x="9519920" y="4382770"/>
            <a:ext cx="2675255" cy="9055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b="1" dirty="0">
                <a:cs typeface="+mn-lt"/>
                <a:sym typeface="+mn-ea"/>
              </a:rPr>
              <a:t> </a:t>
            </a:r>
            <a:r>
              <a:rPr lang="zh-CN" altLang="en-US" b="1" dirty="0">
                <a:cs typeface="+mn-lt"/>
                <a:sym typeface="+mn-ea"/>
              </a:rPr>
              <a:t>④ </a:t>
            </a:r>
            <a:r>
              <a:rPr lang="en-US" altLang="zh-CN" b="1" dirty="0">
                <a:cs typeface="+mn-lt"/>
                <a:sym typeface="+mn-ea"/>
              </a:rPr>
              <a:t>Locate the faulty optimization strategies: </a:t>
            </a:r>
            <a:r>
              <a:rPr lang="en-US" altLang="zh-CN" b="1" dirty="0">
                <a:solidFill>
                  <a:srgbClr val="FF0000"/>
                </a:solidFill>
                <a:cs typeface="+mn-lt"/>
                <a:sym typeface="+mn-ea"/>
              </a:rPr>
              <a:t>opt</a:t>
            </a:r>
            <a:r>
              <a:rPr lang="en-US" altLang="zh-CN" b="1" baseline="-25000" dirty="0">
                <a:solidFill>
                  <a:srgbClr val="FF0000"/>
                </a:solidFill>
                <a:cs typeface="+mn-lt"/>
                <a:sym typeface="+mn-ea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cs typeface="+mn-lt"/>
                <a:sym typeface="+mn-ea"/>
              </a:rPr>
              <a:t> and opt</a:t>
            </a:r>
            <a:r>
              <a:rPr lang="en-US" altLang="zh-CN" b="1" baseline="-25000" dirty="0">
                <a:solidFill>
                  <a:srgbClr val="FF0000"/>
                </a:solidFill>
                <a:cs typeface="+mn-lt"/>
                <a:sym typeface="+mn-ea"/>
              </a:rPr>
              <a:t>4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6" grpId="0" bldLvl="0" animBg="1"/>
      <p:bldP spid="6" grpId="1" animBg="1"/>
      <p:bldP spid="7" grpId="0" bldLvl="0" animBg="1"/>
      <p:bldP spid="7" grpId="1" animBg="1"/>
      <p:bldP spid="8" grpId="0" bldLvl="0" animBg="1"/>
      <p:bldP spid="8" grpId="1" animBg="1"/>
      <p:bldP spid="9" grpId="0" bldLvl="0" animBg="1"/>
      <p:bldP spid="9" grpId="1" animBg="1"/>
      <p:bldP spid="10" grpId="0" bldLvl="0" animBg="1"/>
      <p:bldP spid="10" grpId="1" animBg="1"/>
      <p:bldP spid="11" grpId="0" bldLvl="0" animBg="1"/>
      <p:bldP spid="11" grpId="1" animBg="1"/>
      <p:bldP spid="12" grpId="0" bldLvl="0" animBg="1"/>
      <p:bldP spid="12" grpId="1" animBg="1"/>
      <p:bldP spid="13" grpId="0" bldLvl="0" animBg="1"/>
      <p:bldP spid="13" grpId="1" animBg="1"/>
      <p:bldP spid="14" grpId="0" bldLvl="0" animBg="1"/>
      <p:bldP spid="14" grpId="1" animBg="1"/>
      <p:bldP spid="15" grpId="0" bldLvl="0" animBg="1"/>
      <p:bldP spid="15" grpId="1" animBg="1"/>
      <p:bldP spid="16" grpId="0" bldLvl="0" animBg="1"/>
      <p:bldP spid="16" grpId="1" animBg="1"/>
      <p:bldP spid="17" grpId="0"/>
      <p:bldP spid="17" grpId="1"/>
      <p:bldP spid="18" grpId="0"/>
      <p:bldP spid="18" grpId="1"/>
      <p:bldP spid="19" grpId="0"/>
      <p:bldP spid="19" grpId="1"/>
      <p:bldP spid="32" grpId="0"/>
      <p:bldP spid="32" grpId="1"/>
      <p:bldP spid="85" grpId="0" bldLvl="0" animBg="1"/>
      <p:bldP spid="85" grpId="1" animBg="1"/>
      <p:bldP spid="56" grpId="0" bldLvl="0" animBg="1"/>
      <p:bldP spid="56" grpId="1" animBg="1"/>
      <p:bldP spid="57" grpId="0" bldLvl="0" animBg="1"/>
      <p:bldP spid="57" grpId="1" animBg="1"/>
      <p:bldP spid="58" grpId="0" bldLvl="0" animBg="1"/>
      <p:bldP spid="58" grpId="1" animBg="1"/>
      <p:bldP spid="59" grpId="0" bldLvl="0" animBg="1"/>
      <p:bldP spid="59" grpId="1" animBg="1"/>
      <p:bldP spid="60" grpId="0" bldLvl="0" animBg="1"/>
      <p:bldP spid="60" grpId="1" animBg="1"/>
      <p:bldP spid="61" grpId="0" bldLvl="0" animBg="1"/>
      <p:bldP spid="61" grpId="1" animBg="1"/>
      <p:bldP spid="62" grpId="0"/>
      <p:bldP spid="62" grpId="1"/>
      <p:bldP spid="63" grpId="0"/>
      <p:bldP spid="63" grpId="1"/>
      <p:bldP spid="64" grpId="0" bldLvl="0" animBg="1"/>
      <p:bldP spid="64" grpId="1" animBg="1"/>
      <p:bldP spid="65" grpId="0" bldLvl="0" animBg="1"/>
      <p:bldP spid="65" grpId="1" animBg="1"/>
      <p:bldP spid="66" grpId="0" bldLvl="0" animBg="1"/>
      <p:bldP spid="66" grpId="1" animBg="1"/>
      <p:bldP spid="67" grpId="0" bldLvl="0" animBg="1"/>
      <p:bldP spid="67" grpId="1" animBg="1"/>
      <p:bldP spid="68" grpId="0" bldLvl="0" animBg="1"/>
      <p:bldP spid="68" grpId="1" animBg="1"/>
      <p:bldP spid="69" grpId="0" bldLvl="0" animBg="1"/>
      <p:bldP spid="69" grpId="1" animBg="1"/>
      <p:bldP spid="70" grpId="0"/>
      <p:bldP spid="70" grpId="1"/>
      <p:bldP spid="71" grpId="0"/>
      <p:bldP spid="71" grpId="1"/>
      <p:bldP spid="72" grpId="0" bldLvl="0" animBg="1"/>
      <p:bldP spid="72" grpId="1" animBg="1"/>
      <p:bldP spid="73" grpId="0" bldLvl="0" animBg="1"/>
      <p:bldP spid="73" grpId="1" animBg="1"/>
      <p:bldP spid="74" grpId="0" bldLvl="0" animBg="1"/>
      <p:bldP spid="74" grpId="1" animBg="1"/>
      <p:bldP spid="75" grpId="0" bldLvl="0" animBg="1"/>
      <p:bldP spid="75" grpId="1" animBg="1"/>
      <p:bldP spid="76" grpId="0" bldLvl="0" animBg="1"/>
      <p:bldP spid="76" grpId="1" animBg="1"/>
      <p:bldP spid="78" grpId="0" bldLvl="0" animBg="1"/>
      <p:bldP spid="78" grpId="1" animBg="1"/>
      <p:bldP spid="79" grpId="0" bldLvl="0" animBg="1"/>
      <p:bldP spid="79" grpId="1" animBg="1"/>
      <p:bldP spid="80" grpId="0"/>
      <p:bldP spid="80" grpId="1"/>
      <p:bldP spid="81" grpId="0"/>
      <p:bldP spid="81" grpId="1"/>
      <p:bldP spid="82" grpId="0" bldLvl="0" animBg="1"/>
      <p:bldP spid="82" grpId="1" animBg="1"/>
      <p:bldP spid="83" grpId="0" bldLvl="0" animBg="1"/>
      <p:bldP spid="83" grpId="1" animBg="1"/>
      <p:bldP spid="86" grpId="0" bldLvl="0" animBg="1"/>
      <p:bldP spid="86" grpId="1" animBg="1"/>
      <p:bldP spid="87" grpId="0" bldLvl="0" animBg="1"/>
      <p:bldP spid="87" grpId="1" animBg="1"/>
      <p:bldP spid="89" grpId="0"/>
      <p:bldP spid="89" grpId="1"/>
      <p:bldP spid="90" grpId="0" bldLvl="0" animBg="1"/>
      <p:bldP spid="90" grpId="1" animBg="1"/>
      <p:bldP spid="91" grpId="0" bldLvl="0" animBg="1"/>
      <p:bldP spid="91" grpId="1" animBg="1"/>
      <p:bldP spid="93" grpId="0"/>
      <p:bldP spid="93" grpId="1"/>
      <p:bldP spid="94" grpId="0" bldLvl="0" animBg="1"/>
      <p:bldP spid="94" grpId="1" animBg="1"/>
      <p:bldP spid="95" grpId="0" bldLvl="0" animBg="1"/>
      <p:bldP spid="95" grpId="1" animBg="1"/>
      <p:bldP spid="96" grpId="0"/>
      <p:bldP spid="96" grpId="1"/>
      <p:bldP spid="97" grpId="0" bldLvl="0" animBg="1"/>
      <p:bldP spid="97" grpId="1" animBg="1"/>
      <p:bldP spid="98" grpId="0"/>
      <p:bldP spid="98" grpId="1"/>
      <p:bldP spid="99" grpId="0" bldLvl="0" animBg="1"/>
      <p:bldP spid="99" grpId="1" animBg="1"/>
      <p:bldP spid="100" grpId="0"/>
      <p:bldP spid="100" grpId="1"/>
      <p:bldP spid="101" grpId="0"/>
      <p:bldP spid="101" grpId="1"/>
      <p:bldP spid="102" grpId="0"/>
      <p:bldP spid="102" grpId="1"/>
      <p:bldP spid="103" grpId="0" bldLvl="0" animBg="1"/>
      <p:bldP spid="103" grpId="1" animBg="1"/>
      <p:bldP spid="107" grpId="0" bldLvl="0" animBg="1"/>
      <p:bldP spid="107" grpId="1" animBg="1"/>
      <p:bldP spid="108" grpId="0" bldLvl="0" animBg="1"/>
      <p:bldP spid="108" grpId="1" animBg="1"/>
      <p:bldP spid="109" grpId="0"/>
      <p:bldP spid="10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Duplicate Bugs Affect Testing Efficiency</a:t>
            </a:r>
            <a:endParaRPr lang="zh-CN" altLang="en-US" i="1" dirty="0"/>
          </a:p>
        </p:txBody>
      </p:sp>
      <p:grpSp>
        <p:nvGrpSpPr>
          <p:cNvPr id="61" name="组 8"/>
          <p:cNvGrpSpPr/>
          <p:nvPr/>
        </p:nvGrpSpPr>
        <p:grpSpPr>
          <a:xfrm>
            <a:off x="2682253" y="5610513"/>
            <a:ext cx="7361236" cy="632403"/>
            <a:chOff x="2784425" y="5810195"/>
            <a:chExt cx="6886751" cy="859972"/>
          </a:xfrm>
        </p:grpSpPr>
        <p:sp>
          <p:nvSpPr>
            <p:cNvPr id="62" name="圆角矩形 61"/>
            <p:cNvSpPr/>
            <p:nvPr/>
          </p:nvSpPr>
          <p:spPr bwMode="gray">
            <a:xfrm>
              <a:off x="2784425" y="5810195"/>
              <a:ext cx="6499118" cy="859972"/>
            </a:xfrm>
            <a:prstGeom prst="roundRect">
              <a:avLst/>
            </a:prstGeom>
            <a:solidFill>
              <a:schemeClr val="accent1">
                <a:alpha val="63000"/>
              </a:schemeClr>
            </a:solidFill>
            <a:ln w="6350" algn="ctr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832098" y="5954049"/>
              <a:ext cx="6839078" cy="5440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+mn-ea"/>
                </a:rPr>
                <a:t>We need to improve the efficiency of differential testing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21" y="2549002"/>
            <a:ext cx="1056183" cy="105618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21" y="2971307"/>
            <a:ext cx="1056183" cy="105618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72" y="3197839"/>
            <a:ext cx="1056183" cy="105618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49" y="3562652"/>
            <a:ext cx="1056183" cy="105618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55" y="3641410"/>
            <a:ext cx="1056183" cy="1056183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12" y="3113319"/>
            <a:ext cx="1056183" cy="105618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14" y="3854244"/>
            <a:ext cx="1056183" cy="105618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878" y="4077920"/>
            <a:ext cx="1056183" cy="105618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39" y="4374768"/>
            <a:ext cx="1056183" cy="105618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831" y="4382335"/>
            <a:ext cx="1056183" cy="105618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695" y="3974989"/>
            <a:ext cx="1056183" cy="105618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18" y="4575347"/>
            <a:ext cx="1056183" cy="1056183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97" y="3366956"/>
            <a:ext cx="1056183" cy="105618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85" y="2812389"/>
            <a:ext cx="1056183" cy="1056183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59" y="2545849"/>
            <a:ext cx="1056183" cy="1056183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13" y="2210796"/>
            <a:ext cx="1056183" cy="105618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94" y="3701694"/>
            <a:ext cx="1056183" cy="105618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gray">
          <a:xfrm>
            <a:off x="5577276" y="3911069"/>
            <a:ext cx="1156397" cy="1732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73" y="3499400"/>
            <a:ext cx="1056183" cy="105618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74" y="3499399"/>
            <a:ext cx="1056183" cy="1056183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675" y="3499398"/>
            <a:ext cx="1056183" cy="10561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21496" y="3584128"/>
            <a:ext cx="131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De-duplicate</a:t>
            </a:r>
            <a:endParaRPr lang="zh-CN" altLang="en-US" sz="1400" b="1" dirty="0"/>
          </a:p>
        </p:txBody>
      </p:sp>
      <p:sp>
        <p:nvSpPr>
          <p:cNvPr id="29" name="内容占位符 1"/>
          <p:cNvSpPr txBox="1"/>
          <p:nvPr/>
        </p:nvSpPr>
        <p:spPr>
          <a:xfrm>
            <a:off x="760984" y="2122631"/>
            <a:ext cx="10788979" cy="103618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365760" indent="-365760" algn="l" defTabSz="121920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365760" algn="l" defTabSz="1219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Ø"/>
              <a:defRPr lang="en-US" sz="29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80" indent="-365760" algn="l" defTabSz="1219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266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40" indent="-365760" algn="l" defTabSz="1219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365760" algn="l" defTabSz="12192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213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ym typeface="+mn-ea"/>
            </a:endParaRPr>
          </a:p>
          <a:p>
            <a:endParaRPr lang="en-US" altLang="zh-CN" sz="2400" dirty="0">
              <a:sym typeface="+mn-ea"/>
            </a:endParaRPr>
          </a:p>
        </p:txBody>
      </p:sp>
      <p:sp>
        <p:nvSpPr>
          <p:cNvPr id="46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935735" cy="1200329"/>
          </a:xfrm>
        </p:spPr>
        <p:txBody>
          <a:bodyPr/>
          <a:lstStyle/>
          <a:p>
            <a:r>
              <a:rPr lang="en-US" altLang="zh-CN" sz="2400" dirty="0"/>
              <a:t>Randomly generated graph databases and Gremlin queries may trigger the same optimization strategies, thus detecting duplicate bugs</a:t>
            </a:r>
            <a:r>
              <a:rPr lang="en-US" altLang="zh-CN" sz="2400" dirty="0">
                <a:sym typeface="+mn-ea"/>
              </a:rPr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Database Systems (GDBs)</a:t>
            </a:r>
            <a:endParaRPr lang="zh-CN" altLang="en-US" dirty="0"/>
          </a:p>
        </p:txBody>
      </p: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GDBs support efficient storage and queries for graph data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4EE6DA"/>
              </a:clrFrom>
              <a:clrTo>
                <a:srgbClr val="4EE6D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931" y="1916547"/>
            <a:ext cx="1540923" cy="153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341"/>
          <p:cNvSpPr txBox="1">
            <a:spLocks noChangeArrowheads="1"/>
          </p:cNvSpPr>
          <p:nvPr/>
        </p:nvSpPr>
        <p:spPr bwMode="auto">
          <a:xfrm>
            <a:off x="1085170" y="3531669"/>
            <a:ext cx="326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Knowledge graphs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56"/>
          <p:cNvSpPr txBox="1">
            <a:spLocks noChangeArrowheads="1"/>
          </p:cNvSpPr>
          <p:nvPr/>
        </p:nvSpPr>
        <p:spPr bwMode="auto">
          <a:xfrm>
            <a:off x="1402749" y="5976853"/>
            <a:ext cx="3265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Fraud detection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357"/>
          <p:cNvSpPr txBox="1">
            <a:spLocks noChangeArrowheads="1"/>
          </p:cNvSpPr>
          <p:nvPr/>
        </p:nvSpPr>
        <p:spPr bwMode="auto">
          <a:xfrm>
            <a:off x="9323937" y="5909035"/>
            <a:ext cx="14692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Medical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43" y="4537802"/>
            <a:ext cx="1287745" cy="1281337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1520451" y="4426582"/>
            <a:ext cx="1630037" cy="1656954"/>
            <a:chOff x="1543482" y="4543257"/>
            <a:chExt cx="1607001" cy="177677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482" y="4543257"/>
              <a:ext cx="1585484" cy="1585484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688" y="5476240"/>
              <a:ext cx="843795" cy="843795"/>
            </a:xfrm>
            <a:prstGeom prst="rect">
              <a:avLst/>
            </a:prstGeom>
          </p:spPr>
        </p:pic>
      </p:grpSp>
      <p:pic>
        <p:nvPicPr>
          <p:cNvPr id="19" name="Picture 2" descr="See the source imag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D3D4D6"/>
              </a:clrFrom>
              <a:clrTo>
                <a:srgbClr val="D3D4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09" y="2198447"/>
            <a:ext cx="2212442" cy="130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1358" y="3216487"/>
            <a:ext cx="1733758" cy="68089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3468" y="4055931"/>
            <a:ext cx="2998904" cy="7401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4607" y="2788905"/>
            <a:ext cx="1869057" cy="79941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0603" y="4853128"/>
            <a:ext cx="2306647" cy="66598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8526" y="4118284"/>
            <a:ext cx="2047875" cy="5715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1517" y="4869876"/>
            <a:ext cx="2438400" cy="889000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2982765" y="2726333"/>
            <a:ext cx="6428251" cy="325589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42"/>
          <p:cNvSpPr txBox="1">
            <a:spLocks noChangeArrowheads="1"/>
          </p:cNvSpPr>
          <p:nvPr/>
        </p:nvSpPr>
        <p:spPr bwMode="auto">
          <a:xfrm>
            <a:off x="9031849" y="3528049"/>
            <a:ext cx="3371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Social networks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26" grpId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29" y="311085"/>
            <a:ext cx="11194441" cy="849639"/>
          </a:xfrm>
        </p:spPr>
        <p:txBody>
          <a:bodyPr/>
          <a:lstStyle/>
          <a:p>
            <a:r>
              <a:rPr lang="en-US" altLang="zh-CN" sz="4265" dirty="0">
                <a:sym typeface="+mn-ea"/>
              </a:rPr>
              <a:t>Optimization-Guided</a:t>
            </a:r>
            <a:r>
              <a:rPr lang="en-US" altLang="zh-CN" sz="4265" dirty="0"/>
              <a:t> Testing Approach</a:t>
            </a:r>
            <a:r>
              <a:rPr lang="en-US" altLang="zh-CN" sz="4265" dirty="0">
                <a:sym typeface="+mn-ea"/>
              </a:rPr>
              <a:t> </a:t>
            </a:r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1220719"/>
          </a:xfrm>
        </p:spPr>
        <p:txBody>
          <a:bodyPr/>
          <a:lstStyle/>
          <a:p>
            <a:r>
              <a:rPr lang="en-US" altLang="zh-CN" sz="2400" dirty="0">
                <a:sym typeface="+mn-ea"/>
              </a:rPr>
              <a:t>Explore new optimization strategies</a:t>
            </a:r>
          </a:p>
          <a:p>
            <a:pPr lvl="1"/>
            <a:r>
              <a:rPr lang="en-US" altLang="zh-CN" sz="2135" dirty="0">
                <a:sym typeface="+mn-ea"/>
              </a:rPr>
              <a:t>Filter out Gremlin queries that trigger the same optimization strategies as some previously tested Gremlin queries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58995" y="3209290"/>
            <a:ext cx="2397760" cy="497205"/>
          </a:xfrm>
          <a:prstGeom prst="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r>
              <a:rPr lang="en-US" altLang="zh-CN" sz="1600" dirty="0" err="1">
                <a:cs typeface="+mn-lt"/>
                <a:sym typeface="+mn-ea"/>
              </a:rPr>
              <a:t>g.E</a:t>
            </a:r>
            <a:r>
              <a:rPr lang="en-US" altLang="zh-CN" sz="1600" dirty="0">
                <a:cs typeface="+mn-lt"/>
                <a:sym typeface="+mn-ea"/>
              </a:rPr>
              <a:t>().</a:t>
            </a:r>
            <a:r>
              <a:rPr lang="en-US" altLang="zh-CN" sz="1600" dirty="0" err="1">
                <a:cs typeface="+mn-lt"/>
                <a:sym typeface="+mn-ea"/>
              </a:rPr>
              <a:t>bothV</a:t>
            </a:r>
            <a:r>
              <a:rPr lang="en-US" altLang="zh-CN" sz="1600" dirty="0">
                <a:cs typeface="+mn-lt"/>
                <a:sym typeface="+mn-ea"/>
              </a:rPr>
              <a:t>().in('acting')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27145" y="6006465"/>
            <a:ext cx="422529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③</a:t>
            </a:r>
            <a:r>
              <a:rPr lang="zh-CN" altLang="en-US" sz="2000" b="1" dirty="0">
                <a:solidFill>
                  <a:srgbClr val="333333"/>
                </a:solidFill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Generate candidate </a:t>
            </a:r>
            <a:r>
              <a:rPr lang="en-US" altLang="zh-CN" sz="2000" b="1" dirty="0" err="1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optConfs</a:t>
            </a:r>
            <a:endParaRPr lang="zh-CN" altLang="en-US" sz="2000" b="1" dirty="0">
              <a:solidFill>
                <a:schemeClr val="tx1"/>
              </a:solidFill>
              <a:ea typeface="微软雅黑" panose="020B0503020204020204" charset="-122"/>
              <a:cs typeface="+mn-lt"/>
              <a:sym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417447" y="4749440"/>
            <a:ext cx="2640162" cy="852327"/>
            <a:chOff x="1494" y="7901"/>
            <a:chExt cx="2913" cy="691"/>
          </a:xfrm>
        </p:grpSpPr>
        <p:sp>
          <p:nvSpPr>
            <p:cNvPr id="30" name="菱形 29"/>
            <p:cNvSpPr/>
            <p:nvPr>
              <p:custDataLst>
                <p:tags r:id="rId1"/>
              </p:custDataLst>
            </p:nvPr>
          </p:nvSpPr>
          <p:spPr>
            <a:xfrm>
              <a:off x="1494" y="7901"/>
              <a:ext cx="2913" cy="691"/>
            </a:xfrm>
            <a:prstGeom prst="diamond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lt"/>
              </a:endParaRPr>
            </a:p>
          </p:txBody>
        </p:sp>
        <p:sp>
          <p:nvSpPr>
            <p:cNvPr id="31" name="文本框 30"/>
            <p:cNvSpPr txBox="1"/>
            <p:nvPr>
              <p:custDataLst>
                <p:tags r:id="rId2"/>
              </p:custDataLst>
            </p:nvPr>
          </p:nvSpPr>
          <p:spPr>
            <a:xfrm>
              <a:off x="1760" y="8025"/>
              <a:ext cx="2470" cy="30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cs typeface="+mn-lt"/>
                </a:rPr>
                <a:t>Is &lt;opt</a:t>
              </a:r>
              <a:r>
                <a:rPr lang="en-US" altLang="zh-CN" b="1" baseline="-25000" dirty="0">
                  <a:solidFill>
                    <a:srgbClr val="C00000"/>
                  </a:solidFill>
                  <a:cs typeface="+mn-lt"/>
                </a:rPr>
                <a:t>1</a:t>
              </a:r>
              <a:r>
                <a:rPr lang="en-US" altLang="zh-CN" b="1" dirty="0">
                  <a:solidFill>
                    <a:srgbClr val="C00000"/>
                  </a:solidFill>
                  <a:cs typeface="+mn-lt"/>
                </a:rPr>
                <a:t>, opt</a:t>
              </a:r>
              <a:r>
                <a:rPr lang="en-US" altLang="zh-CN" b="1" baseline="-25000" dirty="0">
                  <a:solidFill>
                    <a:srgbClr val="C00000"/>
                  </a:solidFill>
                  <a:cs typeface="+mn-lt"/>
                </a:rPr>
                <a:t>3</a:t>
              </a:r>
              <a:r>
                <a:rPr lang="en-US" altLang="zh-CN" b="1" dirty="0">
                  <a:solidFill>
                    <a:srgbClr val="C00000"/>
                  </a:solidFill>
                  <a:cs typeface="+mn-lt"/>
                </a:rPr>
                <a:t>, opt</a:t>
              </a:r>
              <a:r>
                <a:rPr lang="en-US" altLang="zh-CN" b="1" baseline="-25000" dirty="0">
                  <a:solidFill>
                    <a:srgbClr val="C00000"/>
                  </a:solidFill>
                  <a:cs typeface="+mn-lt"/>
                </a:rPr>
                <a:t>4</a:t>
              </a:r>
              <a:r>
                <a:rPr lang="en-US" altLang="zh-CN" b="1" dirty="0">
                  <a:solidFill>
                    <a:srgbClr val="C00000"/>
                  </a:solidFill>
                  <a:cs typeface="+mn-lt"/>
                </a:rPr>
                <a:t>&gt; new?</a:t>
              </a:r>
            </a:p>
          </p:txBody>
        </p:sp>
      </p:grpSp>
      <p:cxnSp>
        <p:nvCxnSpPr>
          <p:cNvPr id="32" name="直接箭头连接符 31"/>
          <p:cNvCxnSpPr/>
          <p:nvPr/>
        </p:nvCxnSpPr>
        <p:spPr>
          <a:xfrm>
            <a:off x="5742060" y="5632500"/>
            <a:ext cx="9525" cy="3651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927301" y="4627270"/>
            <a:ext cx="6495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No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810555" y="5609417"/>
            <a:ext cx="6495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Yes</a:t>
            </a: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727098" y="4369845"/>
            <a:ext cx="9525" cy="3651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0" idx="1"/>
            <a:endCxn id="55" idx="1"/>
          </p:cNvCxnSpPr>
          <p:nvPr/>
        </p:nvCxnSpPr>
        <p:spPr>
          <a:xfrm rot="10800000">
            <a:off x="4022725" y="3075305"/>
            <a:ext cx="394970" cy="2099945"/>
          </a:xfrm>
          <a:prstGeom prst="bentConnector3">
            <a:avLst>
              <a:gd name="adj1" fmla="val 160289"/>
            </a:avLst>
          </a:prstGeom>
          <a:ln w="28575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22725" y="2855595"/>
            <a:ext cx="442658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② </a:t>
            </a:r>
            <a:r>
              <a:rPr lang="en-US" altLang="zh-CN" sz="2000" b="1" dirty="0">
                <a:solidFill>
                  <a:srgbClr val="333333"/>
                </a:solidFill>
                <a:ea typeface="微软雅黑" panose="020B0503020204020204" charset="-122"/>
                <a:cs typeface="+mn-lt"/>
                <a:sym typeface="+mn-ea"/>
              </a:rPr>
              <a:t>Generate a Gremlin query</a:t>
            </a:r>
            <a:endParaRPr lang="en-US" altLang="zh-CN" sz="2000" b="1" dirty="0">
              <a:solidFill>
                <a:schemeClr val="tx1"/>
              </a:solidFill>
              <a:ea typeface="华文仿宋" panose="02010600040101010101" pitchFamily="2" charset="-122"/>
              <a:cs typeface="+mn-lt"/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5717573" y="3549425"/>
            <a:ext cx="9525" cy="3651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262120" y="3894455"/>
            <a:ext cx="323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used opts: &lt;opt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opt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 opt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&gt;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0" animBg="1"/>
      <p:bldP spid="16" grpId="1" animBg="1"/>
      <p:bldP spid="33" grpId="0"/>
      <p:bldP spid="33" grpId="1"/>
      <p:bldP spid="34" grpId="0"/>
      <p:bldP spid="34" grpId="1"/>
      <p:bldP spid="55" grpId="0" animBg="1"/>
      <p:bldP spid="55" grpId="1" animBg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29" y="311085"/>
            <a:ext cx="11194441" cy="849639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sz="4265" dirty="0">
                <a:sym typeface="+mn-ea"/>
              </a:rPr>
              <a:t>Optimization-Guided</a:t>
            </a:r>
            <a:r>
              <a:rPr lang="en-US" altLang="zh-CN" sz="4265" dirty="0"/>
              <a:t> Testing Approach</a:t>
            </a:r>
            <a:endParaRPr lang="en-US" altLang="zh-CN" sz="4265" dirty="0">
              <a:sym typeface="+mn-ea"/>
            </a:endParaRPr>
          </a:p>
        </p:txBody>
      </p:sp>
      <p:sp>
        <p:nvSpPr>
          <p:cNvPr id="92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788979" cy="461665"/>
          </a:xfrm>
        </p:spPr>
        <p:txBody>
          <a:bodyPr/>
          <a:lstStyle/>
          <a:p>
            <a:r>
              <a:rPr lang="en-US" altLang="zh-CN" sz="2400" dirty="0">
                <a:cs typeface="+mn-lt"/>
                <a:sym typeface="+mn-ea"/>
              </a:rPr>
              <a:t>Explore new graph databases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576070" y="3869055"/>
            <a:ext cx="218630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</a:rPr>
              <a:t>①</a:t>
            </a:r>
            <a:r>
              <a:rPr lang="en-US" altLang="zh-CN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</a:rPr>
              <a:t> </a:t>
            </a:r>
            <a:r>
              <a:rPr lang="en-US" altLang="zh-CN" sz="2000" b="1" dirty="0">
                <a:solidFill>
                  <a:srgbClr val="333333"/>
                </a:solidFill>
                <a:ea typeface="微软雅黑" panose="020B0503020204020204" charset="-122"/>
                <a:cs typeface="+mn-lt"/>
              </a:rPr>
              <a:t>G</a:t>
            </a:r>
            <a:r>
              <a:rPr lang="en-US" altLang="zh-CN" sz="2000" b="1" dirty="0">
                <a:ea typeface="华文仿宋" panose="02010600040101010101" pitchFamily="2" charset="-122"/>
                <a:cs typeface="+mn-lt"/>
              </a:rPr>
              <a:t>enerate a graph database</a:t>
            </a:r>
            <a:endParaRPr lang="zh-CN" altLang="en-US" sz="2000" b="1" dirty="0">
              <a:ea typeface="华文仿宋" panose="02010600040101010101" pitchFamily="2" charset="-122"/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0028" y="2244013"/>
            <a:ext cx="4029428" cy="43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② </a:t>
            </a:r>
            <a:r>
              <a:rPr lang="en-US" altLang="zh-CN" sz="2000" b="1" dirty="0">
                <a:solidFill>
                  <a:schemeClr val="tx1"/>
                </a:solidFill>
                <a:ea typeface="华文仿宋" panose="02010600040101010101" pitchFamily="2" charset="-122"/>
                <a:cs typeface="+mn-lt"/>
                <a:sym typeface="+mn-ea"/>
              </a:rPr>
              <a:t>Generate a Gremlin query Q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583555" y="2584450"/>
            <a:ext cx="3190875" cy="497205"/>
          </a:xfrm>
          <a:prstGeom prst="rect">
            <a:avLst/>
          </a:prstGeom>
          <a:noFill/>
          <a:ln>
            <a:noFill/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r>
              <a:rPr lang="en-US" altLang="zh-CN" sz="1600" dirty="0" err="1">
                <a:cs typeface="+mn-lt"/>
                <a:sym typeface="+mn-ea"/>
              </a:rPr>
              <a:t>g.E</a:t>
            </a:r>
            <a:r>
              <a:rPr lang="en-US" altLang="zh-CN" sz="1600" dirty="0">
                <a:cs typeface="+mn-lt"/>
                <a:sym typeface="+mn-ea"/>
              </a:rPr>
              <a:t>().</a:t>
            </a:r>
            <a:r>
              <a:rPr lang="en-US" altLang="zh-CN" sz="1600" dirty="0" err="1">
                <a:cs typeface="+mn-lt"/>
                <a:sym typeface="+mn-ea"/>
              </a:rPr>
              <a:t>bothV</a:t>
            </a:r>
            <a:r>
              <a:rPr lang="en-US" altLang="zh-CN" sz="1600" dirty="0">
                <a:cs typeface="+mn-lt"/>
                <a:sym typeface="+mn-ea"/>
              </a:rPr>
              <a:t>().not(__.in('acting'))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827346" y="2240389"/>
            <a:ext cx="1703535" cy="871438"/>
            <a:chOff x="569024" y="2338773"/>
            <a:chExt cx="1482604" cy="758421"/>
          </a:xfrm>
        </p:grpSpPr>
        <p:sp>
          <p:nvSpPr>
            <p:cNvPr id="24" name="流程图: 接点 9"/>
            <p:cNvSpPr/>
            <p:nvPr>
              <p:custDataLst>
                <p:tags r:id="rId3"/>
              </p:custDataLst>
            </p:nvPr>
          </p:nvSpPr>
          <p:spPr>
            <a:xfrm>
              <a:off x="569024" y="2529311"/>
              <a:ext cx="339979" cy="351702"/>
            </a:xfrm>
            <a:prstGeom prst="flowChartConnector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067" tIns="52532" rIns="105067" bIns="52532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cs typeface="+mn-lt"/>
                </a:rPr>
                <a:t>1</a:t>
              </a:r>
            </a:p>
          </p:txBody>
        </p:sp>
        <p:sp>
          <p:nvSpPr>
            <p:cNvPr id="25" name="流程图: 接点 11"/>
            <p:cNvSpPr/>
            <p:nvPr>
              <p:custDataLst>
                <p:tags r:id="rId4"/>
              </p:custDataLst>
            </p:nvPr>
          </p:nvSpPr>
          <p:spPr>
            <a:xfrm>
              <a:off x="1711601" y="2338773"/>
              <a:ext cx="339979" cy="351702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067" tIns="52532" rIns="105067" bIns="52532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cs typeface="+mn-lt"/>
                </a:rPr>
                <a:t>3</a:t>
              </a:r>
            </a:p>
          </p:txBody>
        </p:sp>
        <p:sp>
          <p:nvSpPr>
            <p:cNvPr id="26" name="流程图: 接点 12"/>
            <p:cNvSpPr/>
            <p:nvPr>
              <p:custDataLst>
                <p:tags r:id="rId5"/>
              </p:custDataLst>
            </p:nvPr>
          </p:nvSpPr>
          <p:spPr>
            <a:xfrm>
              <a:off x="1711649" y="2745492"/>
              <a:ext cx="339979" cy="351702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067" tIns="52532" rIns="105067" bIns="52532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cs typeface="+mn-lt"/>
                </a:rPr>
                <a:t>4</a:t>
              </a:r>
            </a:p>
          </p:txBody>
        </p:sp>
        <p:sp>
          <p:nvSpPr>
            <p:cNvPr id="29" name="流程图: 接点 13"/>
            <p:cNvSpPr/>
            <p:nvPr>
              <p:custDataLst>
                <p:tags r:id="rId6"/>
              </p:custDataLst>
            </p:nvPr>
          </p:nvSpPr>
          <p:spPr>
            <a:xfrm>
              <a:off x="1127091" y="2528822"/>
              <a:ext cx="339979" cy="351702"/>
            </a:xfrm>
            <a:prstGeom prst="flowChartConnecto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5067" tIns="52532" rIns="105067" bIns="52532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cs typeface="+mn-lt"/>
                </a:rPr>
                <a:t>2</a:t>
              </a:r>
            </a:p>
          </p:txBody>
        </p:sp>
        <p:cxnSp>
          <p:nvCxnSpPr>
            <p:cNvPr id="31" name="直接箭头连接符 30"/>
            <p:cNvCxnSpPr>
              <a:stCxn id="24" idx="6"/>
              <a:endCxn id="29" idx="2"/>
            </p:cNvCxnSpPr>
            <p:nvPr>
              <p:custDataLst>
                <p:tags r:id="rId7"/>
              </p:custDataLst>
            </p:nvPr>
          </p:nvCxnSpPr>
          <p:spPr>
            <a:xfrm flipV="1">
              <a:off x="909003" y="2704673"/>
              <a:ext cx="218088" cy="489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5" idx="2"/>
              <a:endCxn id="29" idx="7"/>
            </p:cNvCxnSpPr>
            <p:nvPr>
              <p:custDataLst>
                <p:tags r:id="rId8"/>
              </p:custDataLst>
            </p:nvPr>
          </p:nvCxnSpPr>
          <p:spPr>
            <a:xfrm flipH="1">
              <a:off x="1417281" y="2514624"/>
              <a:ext cx="294320" cy="65704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2"/>
              <a:endCxn id="29" idx="5"/>
            </p:cNvCxnSpPr>
            <p:nvPr>
              <p:custDataLst>
                <p:tags r:id="rId9"/>
              </p:custDataLst>
            </p:nvPr>
          </p:nvCxnSpPr>
          <p:spPr>
            <a:xfrm flipH="1" flipV="1">
              <a:off x="1417281" y="2829018"/>
              <a:ext cx="294368" cy="92325"/>
            </a:xfrm>
            <a:prstGeom prst="straightConnector1">
              <a:avLst/>
            </a:prstGeom>
            <a:ln w="19050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圆柱形 33"/>
          <p:cNvSpPr/>
          <p:nvPr/>
        </p:nvSpPr>
        <p:spPr>
          <a:xfrm>
            <a:off x="1742036" y="3219086"/>
            <a:ext cx="1772831" cy="43627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cs typeface="+mn-lt"/>
              </a:rPr>
              <a:t>gdb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857197" y="5950337"/>
            <a:ext cx="4268946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③</a:t>
            </a:r>
            <a:r>
              <a:rPr lang="zh-CN" altLang="en-US" sz="2000" b="1" dirty="0">
                <a:solidFill>
                  <a:srgbClr val="333333"/>
                </a:solidFill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Generate candidate </a:t>
            </a:r>
            <a:r>
              <a:rPr lang="en-US" altLang="zh-CN" sz="2000" b="1" dirty="0" err="1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optConfs</a:t>
            </a:r>
            <a:endParaRPr lang="zh-CN" altLang="en-US" sz="2000" b="1" dirty="0">
              <a:solidFill>
                <a:schemeClr val="tx1"/>
              </a:solidFill>
              <a:ea typeface="微软雅黑" panose="020B0503020204020204" charset="-122"/>
              <a:cs typeface="+mn-lt"/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419497" y="4348731"/>
            <a:ext cx="2955756" cy="1329327"/>
            <a:chOff x="1313" y="7896"/>
            <a:chExt cx="3261" cy="508"/>
          </a:xfrm>
        </p:grpSpPr>
        <p:sp>
          <p:nvSpPr>
            <p:cNvPr id="45" name="菱形 44"/>
            <p:cNvSpPr/>
            <p:nvPr>
              <p:custDataLst>
                <p:tags r:id="rId1"/>
              </p:custDataLst>
            </p:nvPr>
          </p:nvSpPr>
          <p:spPr>
            <a:xfrm>
              <a:off x="1313" y="7896"/>
              <a:ext cx="3261" cy="419"/>
            </a:xfrm>
            <a:prstGeom prst="diamond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lt"/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2"/>
              </p:custDataLst>
            </p:nvPr>
          </p:nvSpPr>
          <p:spPr>
            <a:xfrm>
              <a:off x="1759" y="8006"/>
              <a:ext cx="2458" cy="3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cs typeface="+mn-lt"/>
                  <a:sym typeface="+mn-ea"/>
                </a:rPr>
                <a:t>Is opt</a:t>
              </a:r>
              <a:r>
                <a:rPr lang="en-US" altLang="zh-CN" b="1" baseline="-25000" dirty="0">
                  <a:solidFill>
                    <a:srgbClr val="C00000"/>
                  </a:solidFill>
                  <a:cs typeface="+mn-lt"/>
                  <a:sym typeface="+mn-ea"/>
                </a:rPr>
                <a:t>1</a:t>
              </a:r>
              <a:r>
                <a:rPr lang="en-US" altLang="zh-CN" b="1" dirty="0">
                  <a:solidFill>
                    <a:srgbClr val="C00000"/>
                  </a:solidFill>
                  <a:cs typeface="+mn-lt"/>
                  <a:sym typeface="+mn-ea"/>
                </a:rPr>
                <a:t>, opt</a:t>
              </a:r>
              <a:r>
                <a:rPr lang="en-US" altLang="zh-CN" b="1" baseline="-25000" dirty="0">
                  <a:solidFill>
                    <a:srgbClr val="C00000"/>
                  </a:solidFill>
                  <a:cs typeface="+mn-lt"/>
                  <a:sym typeface="+mn-ea"/>
                </a:rPr>
                <a:t>3</a:t>
              </a:r>
              <a:r>
                <a:rPr lang="en-US" altLang="zh-CN" b="1" dirty="0">
                  <a:solidFill>
                    <a:srgbClr val="C00000"/>
                  </a:solidFill>
                  <a:cs typeface="+mn-lt"/>
                  <a:sym typeface="+mn-ea"/>
                </a:rPr>
                <a:t>, or opt</a:t>
              </a:r>
              <a:r>
                <a:rPr lang="en-US" altLang="zh-CN" b="1" baseline="-25000" dirty="0">
                  <a:solidFill>
                    <a:srgbClr val="C00000"/>
                  </a:solidFill>
                  <a:cs typeface="+mn-lt"/>
                  <a:sym typeface="+mn-ea"/>
                </a:rPr>
                <a:t>4 </a:t>
              </a:r>
              <a:r>
                <a:rPr lang="en-US" altLang="zh-CN" b="1" dirty="0">
                  <a:solidFill>
                    <a:srgbClr val="C00000"/>
                  </a:solidFill>
                  <a:cs typeface="+mn-lt"/>
                  <a:sym typeface="+mn-ea"/>
                </a:rPr>
                <a:t>new?</a:t>
              </a:r>
            </a:p>
          </p:txBody>
        </p:sp>
      </p:grpSp>
      <p:cxnSp>
        <p:nvCxnSpPr>
          <p:cNvPr id="47" name="直接箭头连接符 46"/>
          <p:cNvCxnSpPr/>
          <p:nvPr/>
        </p:nvCxnSpPr>
        <p:spPr>
          <a:xfrm>
            <a:off x="6868360" y="5589971"/>
            <a:ext cx="9525" cy="3651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207817" y="4536674"/>
            <a:ext cx="6495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No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6971145" y="5566888"/>
            <a:ext cx="64955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cs typeface="+mn-lt"/>
              </a:rPr>
              <a:t>Yes</a:t>
            </a: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6893183" y="3982458"/>
            <a:ext cx="9525" cy="3651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21" idx="1"/>
          </p:cNvCxnSpPr>
          <p:nvPr/>
        </p:nvCxnSpPr>
        <p:spPr>
          <a:xfrm>
            <a:off x="3762203" y="2463334"/>
            <a:ext cx="130782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>
            <a:off x="6918993" y="3003960"/>
            <a:ext cx="9525" cy="3651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463540" y="3429000"/>
            <a:ext cx="3237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used opts: &lt;opt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opt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 opt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&gt;</a:t>
            </a:r>
          </a:p>
        </p:txBody>
      </p:sp>
      <p:cxnSp>
        <p:nvCxnSpPr>
          <p:cNvPr id="5" name="肘形连接符 4"/>
          <p:cNvCxnSpPr>
            <a:endCxn id="19" idx="2"/>
          </p:cNvCxnSpPr>
          <p:nvPr/>
        </p:nvCxnSpPr>
        <p:spPr>
          <a:xfrm rot="10800000">
            <a:off x="2669540" y="4595495"/>
            <a:ext cx="2810510" cy="309245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2" grpId="0"/>
      <p:bldP spid="22" grpId="1"/>
      <p:bldP spid="34" grpId="0" animBg="1"/>
      <p:bldP spid="34" grpId="1" animBg="1"/>
      <p:bldP spid="35" grpId="0" animBg="1"/>
      <p:bldP spid="35" grpId="1" animBg="1"/>
      <p:bldP spid="48" grpId="0"/>
      <p:bldP spid="48" grpId="1"/>
      <p:bldP spid="49" grpId="0"/>
      <p:bldP spid="49" grpId="1"/>
      <p:bldP spid="4" grpId="0"/>
      <p:bldP spid="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015599"/>
          </a:xfrm>
        </p:spPr>
        <p:txBody>
          <a:bodyPr/>
          <a:lstStyle/>
          <a:p>
            <a:r>
              <a:rPr lang="en-US" altLang="zh-CN" sz="2800" dirty="0"/>
              <a:t>Target GDBs</a:t>
            </a:r>
          </a:p>
          <a:p>
            <a:pPr lvl="1"/>
            <a:r>
              <a:rPr lang="en-US" altLang="zh-CN" sz="2400" dirty="0"/>
              <a:t>Select 6 widely-used graph database systems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19772" y="2613539"/>
          <a:ext cx="8128000" cy="259588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4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GDB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Rank</a:t>
                      </a:r>
                      <a:endParaRPr lang="zh-CN" altLang="en-US" sz="18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GitHub Star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Initial Release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Neo4j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11.4k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OrientDB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4.6k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2010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JanusGraph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4.8k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2017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HugeGraph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2.3k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2018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TinkerGraph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1.8k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2009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en-US" altLang="zh-CN" sz="1800" kern="1200" dirty="0"/>
                        <a:t>ArcadeDB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309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2021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1219345" cy="3066415"/>
          </a:xfrm>
        </p:spPr>
        <p:txBody>
          <a:bodyPr wrap="square"/>
          <a:lstStyle/>
          <a:p>
            <a:pPr>
              <a:spcAft>
                <a:spcPts val="1600"/>
              </a:spcAft>
            </a:pPr>
            <a:r>
              <a:rPr lang="en-US" altLang="zh-CN" sz="2800" dirty="0"/>
              <a:t>RQ1: </a:t>
            </a:r>
            <a:r>
              <a:rPr lang="en-US" altLang="zh-CN" sz="2800" b="0" dirty="0"/>
              <a:t>How many optimization bugs detected by DOT in real-world Gremlin-based GDBs? </a:t>
            </a:r>
          </a:p>
          <a:p>
            <a:pPr>
              <a:spcAft>
                <a:spcPts val="1600"/>
              </a:spcAft>
            </a:pPr>
            <a:r>
              <a:rPr lang="en-US" altLang="zh-CN" sz="2800" dirty="0"/>
              <a:t>RQ2: </a:t>
            </a:r>
            <a:r>
              <a:rPr lang="en-US" altLang="zh-CN" sz="2800" b="0" dirty="0"/>
              <a:t>Is the optimization-guided testing approach effective? </a:t>
            </a:r>
          </a:p>
          <a:p>
            <a:pPr>
              <a:spcAft>
                <a:spcPts val="1600"/>
              </a:spcAft>
            </a:pPr>
            <a:r>
              <a:rPr lang="en-US" altLang="zh-CN" sz="2800" dirty="0"/>
              <a:t>RQ3: </a:t>
            </a:r>
            <a:r>
              <a:rPr lang="en-US" altLang="zh-CN" sz="2800" b="0" dirty="0"/>
              <a:t>Can DOT detect new optimization bugs compared with existing approaches? 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RQ1: Optimization Bug Detection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1008995" cy="953135"/>
          </a:xfrm>
        </p:spPr>
        <p:txBody>
          <a:bodyPr wrap="square"/>
          <a:lstStyle/>
          <a:p>
            <a:r>
              <a:rPr lang="en-US" altLang="zh-CN" sz="2800" dirty="0"/>
              <a:t>We have detected 28 optimization bugs in 6 target GDBs, and 16 have been confirmed as previously unknown bugs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9786" y="2550851"/>
          <a:ext cx="10048480" cy="327641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10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53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92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05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  <a:cs typeface="+mn-cs"/>
                        </a:rPr>
                        <a:t>GDBs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Detected</a:t>
                      </a:r>
                      <a:endParaRPr lang="en-US" altLang="zh-CN" sz="1800" b="0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  <a:cs typeface="+mn-cs"/>
                        </a:rPr>
                        <a:t>Fixed</a:t>
                      </a:r>
                      <a:endParaRPr lang="en-US" altLang="zh-CN" sz="1800" b="0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Verified</a:t>
                      </a:r>
                      <a:endParaRPr lang="zh-CN" altLang="en-US" b="0" i="0" baseline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Duplicate</a:t>
                      </a:r>
                      <a:endParaRPr lang="en-US" altLang="zh-CN" sz="1800" b="0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False positives</a:t>
                      </a:r>
                      <a:endParaRPr lang="en-US" altLang="zh-CN" sz="1800" b="0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+mn-lt"/>
                          <a:ea typeface="+mn-ea"/>
                          <a:cs typeface="+mn-cs"/>
                        </a:rPr>
                        <a:t>Unconfirmed</a:t>
                      </a:r>
                      <a:endParaRPr lang="en-US" altLang="zh-CN" sz="1800" b="0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Neo4j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OrientDB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JanusGraph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5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HugeGraph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15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7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4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TinkerGraph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ArcadeDB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28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5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11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3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baseline="0" dirty="0"/>
                        <a:t>2</a:t>
                      </a:r>
                      <a:endParaRPr lang="en-US" altLang="zh-CN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baseline="0" dirty="0"/>
                        <a:t>7</a:t>
                      </a:r>
                      <a:endParaRPr lang="en-US" altLang="zh-CN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4165600" y="2695445"/>
            <a:ext cx="2568647" cy="31318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RQ2: Efficiency of Optimization-Guided Approach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1232630" cy="954107"/>
          </a:xfrm>
        </p:spPr>
        <p:txBody>
          <a:bodyPr wrap="square"/>
          <a:lstStyle/>
          <a:p>
            <a:r>
              <a:rPr lang="en-US" altLang="zh-CN" sz="2800" dirty="0"/>
              <a:t>DOT can detect more optimization bugs using fewer test queries than </a:t>
            </a:r>
            <a:r>
              <a:rPr lang="en-US" altLang="zh-CN" sz="2800" dirty="0" err="1"/>
              <a:t>DOT</a:t>
            </a:r>
            <a:r>
              <a:rPr lang="en-US" altLang="zh-CN" sz="2800" baseline="-25000" dirty="0" err="1"/>
              <a:t>rand</a:t>
            </a:r>
            <a:r>
              <a:rPr lang="en-US" altLang="zh-CN" sz="2800" baseline="-25000" dirty="0"/>
              <a:t> </a:t>
            </a:r>
            <a:r>
              <a:rPr lang="en-US" altLang="zh-CN" sz="2800" dirty="0"/>
              <a:t>without optimization-guided approach</a:t>
            </a:r>
            <a:endParaRPr lang="en-US" altLang="zh-CN" sz="2800" i="1" baseline="-250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01790" y="2401460"/>
          <a:ext cx="8941904" cy="32918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478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01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GDBs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kern="1200" baseline="0" dirty="0"/>
                        <a:t>All (Unique) bugs</a:t>
                      </a:r>
                      <a:endParaRPr lang="en-US" altLang="zh-CN" sz="1800" b="1" i="0" kern="1200" baseline="0" dirty="0">
                        <a:solidFill>
                          <a:schemeClr val="lt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 baseline="0" dirty="0">
                          <a:latin typeface="微软雅黑" panose="020B0503020204020204" charset="-122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Test queries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DOT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ym typeface="+mn-ea"/>
                        </a:rPr>
                        <a:t>DOT</a:t>
                      </a:r>
                      <a:r>
                        <a:rPr lang="en-US" altLang="zh-CN" sz="1800" b="1" baseline="-25000" dirty="0">
                          <a:sym typeface="+mn-ea"/>
                        </a:rPr>
                        <a:t>rand</a:t>
                      </a:r>
                      <a:endParaRPr lang="en-US" altLang="zh-CN" sz="1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DOT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ym typeface="+mn-ea"/>
                        </a:rPr>
                        <a:t>DOT</a:t>
                      </a:r>
                      <a:r>
                        <a:rPr lang="en-US" altLang="zh-CN" sz="1800" b="1" baseline="-25000" dirty="0">
                          <a:sym typeface="+mn-ea"/>
                        </a:rPr>
                        <a:t>rand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Neo4j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272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2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119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2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1,248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4,000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OrientDB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398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2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180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2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1,608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4,317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JanusGraph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327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5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173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5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1,444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2,797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HugeGraph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215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11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238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8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598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1,000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TinkerGraph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439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3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134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3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2,012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4,208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ArcadeDB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191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1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125</a:t>
                      </a:r>
                      <a:r>
                        <a:rPr lang="zh-CN" altLang="en-US" sz="1800" baseline="0" dirty="0"/>
                        <a:t>（</a:t>
                      </a:r>
                      <a:r>
                        <a:rPr lang="en-US" altLang="zh-CN" sz="1800" baseline="0" dirty="0"/>
                        <a:t>1</a:t>
                      </a:r>
                      <a:r>
                        <a:rPr lang="zh-CN" altLang="en-US" sz="1800" baseline="0" dirty="0"/>
                        <a:t>）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1,927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3,140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1842 </a:t>
                      </a:r>
                      <a:r>
                        <a:rPr lang="zh-CN" altLang="en-US" sz="1800" b="1" baseline="0" dirty="0"/>
                        <a:t>（</a:t>
                      </a:r>
                      <a:r>
                        <a:rPr lang="en-US" altLang="zh-CN" sz="1800" b="1" baseline="0" dirty="0"/>
                        <a:t>24</a:t>
                      </a:r>
                      <a:r>
                        <a:rPr lang="zh-CN" altLang="en-US" sz="1800" b="1" baseline="0" dirty="0"/>
                        <a:t>）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969</a:t>
                      </a:r>
                      <a:r>
                        <a:rPr lang="zh-CN" altLang="en-US" sz="1800" b="1" baseline="0" dirty="0"/>
                        <a:t>（</a:t>
                      </a:r>
                      <a:r>
                        <a:rPr lang="en-US" altLang="zh-CN" sz="1800" b="1" baseline="0" dirty="0"/>
                        <a:t>21</a:t>
                      </a:r>
                      <a:r>
                        <a:rPr lang="zh-CN" altLang="en-US" sz="1800" b="1" baseline="0" dirty="0"/>
                        <a:t>）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baseline="0" dirty="0"/>
                        <a:t>8,837</a:t>
                      </a:r>
                      <a:endParaRPr lang="en-US" altLang="zh-CN" sz="1800" b="1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baseline="0" dirty="0"/>
                        <a:t>19,462</a:t>
                      </a:r>
                      <a:endParaRPr lang="en-US" altLang="zh-CN" sz="1800" b="1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圆角矩形标注 15"/>
          <p:cNvSpPr/>
          <p:nvPr/>
        </p:nvSpPr>
        <p:spPr bwMode="gray">
          <a:xfrm>
            <a:off x="1501790" y="5839300"/>
            <a:ext cx="3530896" cy="882460"/>
          </a:xfrm>
          <a:prstGeom prst="wedgeRoundRectCallout">
            <a:avLst>
              <a:gd name="adj1" fmla="val 34040"/>
              <a:gd name="adj2" fmla="val -77155"/>
              <a:gd name="adj3" fmla="val 16667"/>
            </a:avLst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1790" y="5926587"/>
            <a:ext cx="361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DOT detects one bug for every 5 test queries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  <p:sp>
        <p:nvSpPr>
          <p:cNvPr id="18" name="圆角矩形标注 17"/>
          <p:cNvSpPr/>
          <p:nvPr/>
        </p:nvSpPr>
        <p:spPr bwMode="gray">
          <a:xfrm>
            <a:off x="5377589" y="5839300"/>
            <a:ext cx="3530896" cy="886396"/>
          </a:xfrm>
          <a:prstGeom prst="wedgeRoundRectCallout">
            <a:avLst>
              <a:gd name="adj1" fmla="val -33421"/>
              <a:gd name="adj2" fmla="val -73392"/>
              <a:gd name="adj3" fmla="val 16667"/>
            </a:avLst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9" name="文本框 71"/>
          <p:cNvSpPr txBox="1"/>
          <p:nvPr/>
        </p:nvSpPr>
        <p:spPr>
          <a:xfrm>
            <a:off x="5392207" y="5906220"/>
            <a:ext cx="361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err="1">
                <a:solidFill>
                  <a:schemeClr val="bg1"/>
                </a:solidFill>
                <a:ea typeface="微软雅黑" panose="020B0503020204020204" charset="-122"/>
              </a:rPr>
              <a:t>DOT</a:t>
            </a:r>
            <a:r>
              <a:rPr lang="en-US" altLang="zh-CN" sz="2000" b="1" baseline="-25000" dirty="0" err="1">
                <a:solidFill>
                  <a:schemeClr val="bg1"/>
                </a:solidFill>
                <a:ea typeface="微软雅黑" panose="020B0503020204020204" charset="-122"/>
              </a:rPr>
              <a:t>rand</a:t>
            </a:r>
            <a:r>
              <a:rPr lang="en-US" altLang="zh-CN" sz="2000" b="1" dirty="0">
                <a:solidFill>
                  <a:schemeClr val="bg1"/>
                </a:solidFill>
                <a:ea typeface="微软雅黑" panose="020B0503020204020204" charset="-122"/>
              </a:rPr>
              <a:t> detects one bug for every 20 test queries</a:t>
            </a:r>
            <a:endParaRPr lang="zh-CN" altLang="en-US" sz="2000" b="1" dirty="0">
              <a:solidFill>
                <a:schemeClr val="bg1"/>
              </a:solidFill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/>
      <p:bldP spid="18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RQ2: Efficiency of Optimization-Guided Approach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114" y="1379220"/>
            <a:ext cx="11016593" cy="954107"/>
          </a:xfrm>
        </p:spPr>
        <p:txBody>
          <a:bodyPr wrap="square"/>
          <a:lstStyle/>
          <a:p>
            <a:r>
              <a:rPr lang="en-US" altLang="zh-CN" sz="2800" dirty="0"/>
              <a:t>DOT can explore 1.3x more unique optimization combinations than </a:t>
            </a:r>
            <a:r>
              <a:rPr lang="en-US" altLang="zh-CN" sz="2800" dirty="0" err="1"/>
              <a:t>DOT</a:t>
            </a:r>
            <a:r>
              <a:rPr lang="en-US" altLang="zh-CN" sz="2800" baseline="-25000" dirty="0" err="1"/>
              <a:t>rand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80" y="2487326"/>
            <a:ext cx="5372195" cy="322331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1008995" cy="954107"/>
          </a:xfrm>
        </p:spPr>
        <p:txBody>
          <a:bodyPr wrap="square"/>
          <a:lstStyle/>
          <a:p>
            <a:r>
              <a:rPr lang="en-US" altLang="zh-CN" sz="2800" dirty="0"/>
              <a:t>19 out of 28 optimization bugs detected by DOT cannot be detected by existing approaches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14880" y="2646947"/>
          <a:ext cx="6917088" cy="2961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88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7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0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GDBs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DOT</a:t>
                      </a:r>
                      <a:endParaRPr lang="en-US" altLang="zh-CN" sz="1800" b="1" i="0" baseline="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Grand</a:t>
                      </a:r>
                      <a:r>
                        <a:rPr lang="en-US" altLang="zh-CN" sz="1800" baseline="30000" dirty="0"/>
                        <a:t>[1]</a:t>
                      </a:r>
                      <a:endParaRPr lang="en-US" altLang="zh-CN" sz="1800" b="1" i="0" baseline="30000" dirty="0"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err="1"/>
                        <a:t>GDBMeter</a:t>
                      </a:r>
                      <a:r>
                        <a:rPr lang="en-US" altLang="zh-CN" sz="1800" baseline="30000" dirty="0"/>
                        <a:t>[2]</a:t>
                      </a:r>
                      <a:endParaRPr lang="zh-CN" altLang="en-US" b="1" i="0" baseline="300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Neo4j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OrientDB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JanusGraph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5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HugeGraph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15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7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TinkerGraph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ArcadeDB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en-US" altLang="zh-CN" sz="18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en-US" altLang="zh-CN" sz="1800" b="1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28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9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</a:t>
                      </a:r>
                      <a:endParaRPr lang="en-US" altLang="zh-CN" sz="1800" b="1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396335"/>
            <a:ext cx="1219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[1] Yingying Zheng, et. al., Finding Bugs in Gremlin-Based Graph Database Systems via Randomized Differential Testing. ISSTA 2022.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[2] Matteo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Kamm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, et. al. Testing Graph Database Engines via Query Partitioning. ISSTA 2023.</a:t>
            </a:r>
          </a:p>
        </p:txBody>
      </p:sp>
      <p:sp>
        <p:nvSpPr>
          <p:cNvPr id="7" name="标题 2"/>
          <p:cNvSpPr>
            <a:spLocks noGrp="1"/>
          </p:cNvSpPr>
          <p:nvPr/>
        </p:nvSpPr>
        <p:spPr>
          <a:xfrm>
            <a:off x="748740" y="311085"/>
            <a:ext cx="11575782" cy="849639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defTabSz="1219200" rtl="0" eaLnBrk="1" fontAlgn="base" latinLnBrk="0" hangingPunct="1">
              <a:lnSpc>
                <a:spcPts val="4665"/>
              </a:lnSpc>
              <a:spcBef>
                <a:spcPct val="0"/>
              </a:spcBef>
              <a:spcAft>
                <a:spcPct val="0"/>
              </a:spcAft>
              <a:buNone/>
              <a:defRPr lang="en-US" sz="4265" b="1" kern="120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altLang="zh-CN" dirty="0">
                <a:sym typeface="+mn-ea"/>
              </a:rPr>
              <a:t>RQ3: Comparison with Existing Approaches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30" y="4053205"/>
            <a:ext cx="4669155" cy="26263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870" y="1289685"/>
            <a:ext cx="4644390" cy="2609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930" y="1289685"/>
            <a:ext cx="4669790" cy="2620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870" y="4027805"/>
            <a:ext cx="4644390" cy="2609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lnSpc>
                <a:spcPts val="4665"/>
              </a:lnSpc>
              <a:spcBef>
                <a:spcPct val="0"/>
              </a:spcBef>
              <a:buNone/>
              <a:defRPr lang="en-US" sz="4265" b="1" kern="120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Labeled Property Graph Model</a:t>
            </a:r>
            <a:endParaRPr lang="zh-CN" altLang="en-US" dirty="0"/>
          </a:p>
        </p:txBody>
      </p: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A labeled property graph consists of vertices and edges</a:t>
            </a:r>
          </a:p>
        </p:txBody>
      </p:sp>
      <p:sp>
        <p:nvSpPr>
          <p:cNvPr id="50" name="流程图: 接点 49"/>
          <p:cNvSpPr/>
          <p:nvPr/>
        </p:nvSpPr>
        <p:spPr>
          <a:xfrm>
            <a:off x="4491033" y="3475715"/>
            <a:ext cx="936704" cy="914401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05868" y="3900923"/>
            <a:ext cx="104821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movie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4739640" y="3596640"/>
            <a:ext cx="67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cs typeface="+mn-lt"/>
              </a:rPr>
              <a:t>v:2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3078564" y="3932896"/>
            <a:ext cx="14124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68" idx="2"/>
          </p:cNvCxnSpPr>
          <p:nvPr/>
        </p:nvCxnSpPr>
        <p:spPr>
          <a:xfrm flipH="1">
            <a:off x="5416453" y="3117391"/>
            <a:ext cx="1701946" cy="812024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3285880" y="3560083"/>
            <a:ext cx="104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directing</a:t>
            </a:r>
          </a:p>
        </p:txBody>
      </p:sp>
      <p:sp>
        <p:nvSpPr>
          <p:cNvPr id="56" name="文本框 55"/>
          <p:cNvSpPr txBox="1"/>
          <p:nvPr/>
        </p:nvSpPr>
        <p:spPr>
          <a:xfrm rot="19998186">
            <a:off x="5958205" y="3055620"/>
            <a:ext cx="85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acting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1818616" y="4459502"/>
            <a:ext cx="1583055" cy="724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1818640" y="4499610"/>
            <a:ext cx="1583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name</a:t>
            </a:r>
            <a:r>
              <a:rPr lang="en-US" altLang="zh-CN" dirty="0">
                <a:cs typeface="+mn-lt"/>
              </a:rPr>
              <a:t>: James Cameron</a:t>
            </a:r>
            <a:endParaRPr lang="zh-CN" altLang="en-US" dirty="0">
              <a:cs typeface="+mn-lt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8132445" y="2725420"/>
            <a:ext cx="1930400" cy="724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190230" y="2781300"/>
            <a:ext cx="2106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name</a:t>
            </a:r>
            <a:r>
              <a:rPr lang="en-US" altLang="zh-CN" dirty="0">
                <a:cs typeface="+mn-lt"/>
              </a:rPr>
              <a:t>:  Leonardo DiCaprio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4119102" y="4459658"/>
            <a:ext cx="1709227" cy="47235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176252" y="4515524"/>
            <a:ext cx="165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title</a:t>
            </a:r>
            <a:r>
              <a:rPr lang="en-US" altLang="zh-CN" dirty="0">
                <a:cs typeface="+mn-lt"/>
              </a:rPr>
              <a:t>: Titanic 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2141841" y="3475714"/>
            <a:ext cx="936780" cy="914401"/>
            <a:chOff x="2263697" y="1750742"/>
            <a:chExt cx="936703" cy="914400"/>
          </a:xfrm>
          <a:solidFill>
            <a:schemeClr val="bg1"/>
          </a:solidFill>
        </p:grpSpPr>
        <p:sp>
          <p:nvSpPr>
            <p:cNvPr id="64" name="流程图: 接点 63"/>
            <p:cNvSpPr/>
            <p:nvPr/>
          </p:nvSpPr>
          <p:spPr>
            <a:xfrm>
              <a:off x="2263697" y="1750742"/>
              <a:ext cx="936703" cy="914400"/>
            </a:xfrm>
            <a:prstGeom prst="flowChartConnector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lt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2519172" y="1871380"/>
              <a:ext cx="5079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cs typeface="+mn-lt"/>
                </a:rPr>
                <a:t>v:1</a:t>
              </a:r>
              <a:endParaRPr lang="zh-CN" altLang="en-US" u="sng" dirty="0">
                <a:cs typeface="+mn-lt"/>
              </a:endParaRPr>
            </a:p>
          </p:txBody>
        </p:sp>
      </p:grpSp>
      <p:sp>
        <p:nvSpPr>
          <p:cNvPr id="66" name="文本框 65"/>
          <p:cNvSpPr txBox="1"/>
          <p:nvPr/>
        </p:nvSpPr>
        <p:spPr>
          <a:xfrm>
            <a:off x="2144879" y="3900923"/>
            <a:ext cx="1048559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director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7118416" y="2660191"/>
            <a:ext cx="936625" cy="914400"/>
            <a:chOff x="2263697" y="3776547"/>
            <a:chExt cx="936703" cy="914400"/>
          </a:xfrm>
          <a:solidFill>
            <a:schemeClr val="bg1"/>
          </a:solidFill>
        </p:grpSpPr>
        <p:sp>
          <p:nvSpPr>
            <p:cNvPr id="68" name="流程图: 接点 67"/>
            <p:cNvSpPr/>
            <p:nvPr/>
          </p:nvSpPr>
          <p:spPr>
            <a:xfrm>
              <a:off x="2263697" y="3776547"/>
              <a:ext cx="936703" cy="914400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lt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2506267" y="3897197"/>
              <a:ext cx="4916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cs typeface="+mn-lt"/>
                </a:rPr>
                <a:t>v:3</a:t>
              </a:r>
            </a:p>
          </p:txBody>
        </p:sp>
      </p:grpSp>
      <p:sp>
        <p:nvSpPr>
          <p:cNvPr id="70" name="文本框 69"/>
          <p:cNvSpPr txBox="1"/>
          <p:nvPr/>
        </p:nvSpPr>
        <p:spPr>
          <a:xfrm>
            <a:off x="7254458" y="3079714"/>
            <a:ext cx="1048385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actor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7118601" y="4563670"/>
            <a:ext cx="936625" cy="914400"/>
            <a:chOff x="2263697" y="3776547"/>
            <a:chExt cx="936703" cy="914400"/>
          </a:xfrm>
          <a:solidFill>
            <a:schemeClr val="bg1"/>
          </a:solidFill>
        </p:grpSpPr>
        <p:sp>
          <p:nvSpPr>
            <p:cNvPr id="72" name="流程图: 接点 6"/>
            <p:cNvSpPr/>
            <p:nvPr/>
          </p:nvSpPr>
          <p:spPr>
            <a:xfrm>
              <a:off x="2263697" y="3776547"/>
              <a:ext cx="936703" cy="914400"/>
            </a:xfrm>
            <a:prstGeom prst="flowChartConnector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lt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2506902" y="3896562"/>
              <a:ext cx="490856" cy="3692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u="sng" dirty="0">
                  <a:cs typeface="+mn-lt"/>
                </a:rPr>
                <a:t>v:4</a:t>
              </a: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8132445" y="4684395"/>
            <a:ext cx="1929765" cy="724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8190483" y="4740389"/>
            <a:ext cx="1683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+mn-lt"/>
              </a:rPr>
              <a:t>name</a:t>
            </a:r>
            <a:r>
              <a:rPr lang="en-US" altLang="zh-CN" dirty="0">
                <a:cs typeface="+mn-lt"/>
              </a:rPr>
              <a:t>:  Kate Winslet</a:t>
            </a:r>
          </a:p>
        </p:txBody>
      </p:sp>
      <p:cxnSp>
        <p:nvCxnSpPr>
          <p:cNvPr id="77" name="直接箭头连接符 76"/>
          <p:cNvCxnSpPr>
            <a:stCxn id="72" idx="2"/>
          </p:cNvCxnSpPr>
          <p:nvPr/>
        </p:nvCxnSpPr>
        <p:spPr>
          <a:xfrm flipH="1" flipV="1">
            <a:off x="5416470" y="3916744"/>
            <a:ext cx="1702131" cy="1104143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 rot="1934779">
            <a:off x="6228080" y="4366895"/>
            <a:ext cx="979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acting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3556635" y="3870960"/>
            <a:ext cx="62039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cs typeface="+mn-lt"/>
              </a:rPr>
              <a:t>e:1</a:t>
            </a:r>
          </a:p>
        </p:txBody>
      </p:sp>
      <p:sp>
        <p:nvSpPr>
          <p:cNvPr id="80" name="文本框 79"/>
          <p:cNvSpPr txBox="1"/>
          <p:nvPr/>
        </p:nvSpPr>
        <p:spPr>
          <a:xfrm rot="19921994">
            <a:off x="6186178" y="3414738"/>
            <a:ext cx="5934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cs typeface="+mn-lt"/>
              </a:rPr>
              <a:t>e:2</a:t>
            </a:r>
          </a:p>
        </p:txBody>
      </p:sp>
      <p:sp>
        <p:nvSpPr>
          <p:cNvPr id="81" name="文本框 80"/>
          <p:cNvSpPr txBox="1"/>
          <p:nvPr/>
        </p:nvSpPr>
        <p:spPr>
          <a:xfrm rot="1970250">
            <a:off x="6172814" y="4593068"/>
            <a:ext cx="5459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cs typeface="+mn-lt"/>
              </a:rPr>
              <a:t>e:3</a:t>
            </a:r>
          </a:p>
        </p:txBody>
      </p:sp>
      <p:sp>
        <p:nvSpPr>
          <p:cNvPr id="2" name="流程图: 接点 1"/>
          <p:cNvSpPr/>
          <p:nvPr/>
        </p:nvSpPr>
        <p:spPr bwMode="gray">
          <a:xfrm>
            <a:off x="2096000" y="3413868"/>
            <a:ext cx="1039691" cy="1025638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6" name="流程图: 接点 35"/>
          <p:cNvSpPr/>
          <p:nvPr/>
        </p:nvSpPr>
        <p:spPr bwMode="gray">
          <a:xfrm>
            <a:off x="4434509" y="3413868"/>
            <a:ext cx="1039691" cy="1025638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7" name="流程图: 接点 36"/>
          <p:cNvSpPr/>
          <p:nvPr/>
        </p:nvSpPr>
        <p:spPr bwMode="gray">
          <a:xfrm>
            <a:off x="7073131" y="2604572"/>
            <a:ext cx="1039691" cy="1025638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8" name="流程图: 接点 37"/>
          <p:cNvSpPr/>
          <p:nvPr/>
        </p:nvSpPr>
        <p:spPr bwMode="gray">
          <a:xfrm>
            <a:off x="7073131" y="4508051"/>
            <a:ext cx="1039691" cy="1025638"/>
          </a:xfrm>
          <a:prstGeom prst="flowChartConnecto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cs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94233" y="4991260"/>
            <a:ext cx="74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+mn-lt"/>
              </a:rPr>
              <a:t>actor</a:t>
            </a:r>
          </a:p>
        </p:txBody>
      </p:sp>
      <p:cxnSp>
        <p:nvCxnSpPr>
          <p:cNvPr id="5" name="直接箭头连接符 4"/>
          <p:cNvCxnSpPr>
            <a:endCxn id="50" idx="2"/>
          </p:cNvCxnSpPr>
          <p:nvPr/>
        </p:nvCxnSpPr>
        <p:spPr>
          <a:xfrm>
            <a:off x="3135691" y="3929415"/>
            <a:ext cx="1355342" cy="350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8" idx="2"/>
          </p:cNvCxnSpPr>
          <p:nvPr/>
        </p:nvCxnSpPr>
        <p:spPr>
          <a:xfrm flipH="1">
            <a:off x="5474200" y="3117391"/>
            <a:ext cx="1644216" cy="79935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8" idx="2"/>
          </p:cNvCxnSpPr>
          <p:nvPr/>
        </p:nvCxnSpPr>
        <p:spPr>
          <a:xfrm flipH="1" flipV="1">
            <a:off x="5474200" y="3965684"/>
            <a:ext cx="1598931" cy="105518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90297" y="2182171"/>
            <a:ext cx="16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cs typeface="+mn-lt"/>
              </a:rPr>
              <a:t>Vertex property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88249" y="3725976"/>
            <a:ext cx="1623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cs typeface="+mn-lt"/>
              </a:rPr>
              <a:t>Vertex label</a:t>
            </a:r>
            <a:endParaRPr lang="zh-CN" altLang="en-US" sz="1400" b="1" dirty="0">
              <a:solidFill>
                <a:srgbClr val="FF0000"/>
              </a:solidFill>
              <a:cs typeface="+mn-lt"/>
            </a:endParaRPr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 flipH="1">
            <a:off x="8625840" y="2489948"/>
            <a:ext cx="375987" cy="35163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 flipV="1">
            <a:off x="7495438" y="3399375"/>
            <a:ext cx="807405" cy="50227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 animBg="1"/>
      <p:bldP spid="37" grpId="0" animBg="1"/>
      <p:bldP spid="38" grpId="0" animBg="1"/>
      <p:bldP spid="11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Gremlin Query Language</a:t>
            </a:r>
            <a:endParaRPr lang="zh-CN" altLang="en-US" dirty="0"/>
          </a:p>
        </p:txBody>
      </p:sp>
      <p:sp>
        <p:nvSpPr>
          <p:cNvPr id="37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914958" cy="830997"/>
          </a:xfrm>
        </p:spPr>
        <p:txBody>
          <a:bodyPr/>
          <a:lstStyle/>
          <a:p>
            <a:r>
              <a:rPr lang="en-US" altLang="zh-CN" sz="2400" dirty="0"/>
              <a:t>A Gremlin query can link a sequence of Gremlin API calls for querying labeled property graphs</a:t>
            </a:r>
          </a:p>
        </p:txBody>
      </p:sp>
      <p:sp>
        <p:nvSpPr>
          <p:cNvPr id="19" name="文本框 342"/>
          <p:cNvSpPr txBox="1">
            <a:spLocks noChangeArrowheads="1"/>
          </p:cNvSpPr>
          <p:nvPr/>
        </p:nvSpPr>
        <p:spPr bwMode="auto">
          <a:xfrm>
            <a:off x="1395234" y="4578163"/>
            <a:ext cx="3371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dirty="0">
                <a:ea typeface="华文仿宋" panose="02010600040101010101" pitchFamily="2" charset="-122"/>
                <a:cs typeface="+mn-lt"/>
              </a:rPr>
              <a:t>A labeled property graph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20" y="3067574"/>
            <a:ext cx="4172665" cy="15029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文本框 26"/>
          <p:cNvSpPr txBox="1"/>
          <p:nvPr/>
        </p:nvSpPr>
        <p:spPr>
          <a:xfrm>
            <a:off x="6122442" y="3441208"/>
            <a:ext cx="5347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 err="1">
                <a:cs typeface="+mn-lt"/>
              </a:rPr>
              <a:t>g.E</a:t>
            </a:r>
            <a:r>
              <a:rPr lang="en-US" altLang="zh-CN" sz="2000" b="1" dirty="0">
                <a:cs typeface="+mn-lt"/>
              </a:rPr>
              <a:t>(). </a:t>
            </a:r>
            <a:r>
              <a:rPr lang="en-US" altLang="zh-CN" sz="2000" b="1" dirty="0" err="1">
                <a:cs typeface="+mn-lt"/>
              </a:rPr>
              <a:t>bothV</a:t>
            </a:r>
            <a:r>
              <a:rPr lang="en-US" altLang="zh-CN" sz="2000" b="1" dirty="0">
                <a:cs typeface="+mn-lt"/>
              </a:rPr>
              <a:t>().not(__.in(‘acting’))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4988" y="252030"/>
            <a:ext cx="2277046" cy="89924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5937178" y="2930995"/>
            <a:ext cx="152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cs typeface="+mn-lt"/>
              </a:rPr>
              <a:t>Get all edges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810014" y="2639807"/>
            <a:ext cx="306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cs typeface="+mn-lt"/>
              </a:rPr>
              <a:t>Remove the incoming vertices of edges whose label is ‘acting’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981554" y="4136529"/>
            <a:ext cx="2959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cs typeface="+mn-lt"/>
              </a:rPr>
              <a:t>Query both incoming and outgoing vertices of each edge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9000088" y="3265273"/>
            <a:ext cx="2306" cy="22537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422766" y="3852274"/>
            <a:ext cx="348799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924040" y="3852274"/>
            <a:ext cx="842573" cy="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7919088" y="3845560"/>
            <a:ext cx="2088512" cy="123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345326" y="3883700"/>
            <a:ext cx="2306" cy="225375"/>
          </a:xfrm>
          <a:prstGeom prst="straightConnector1">
            <a:avLst/>
          </a:prstGeom>
          <a:ln w="28575"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6594859" y="3265273"/>
            <a:ext cx="2306" cy="22537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Query Optimization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793115" y="1379220"/>
            <a:ext cx="10782300" cy="4363720"/>
          </a:xfrm>
        </p:spPr>
        <p:txBody>
          <a:bodyPr wrap="square">
            <a:noAutofit/>
          </a:bodyPr>
          <a:lstStyle/>
          <a:p>
            <a:pPr lvl="0"/>
            <a:r>
              <a:rPr lang="en-US" altLang="zh-CN" sz="2400" dirty="0"/>
              <a:t>Common optimization strategies </a:t>
            </a:r>
          </a:p>
          <a:p>
            <a:pPr lvl="1"/>
            <a:r>
              <a:rPr lang="en-US" altLang="zh-CN" sz="2000" b="0" dirty="0"/>
              <a:t>Apache </a:t>
            </a:r>
            <a:r>
              <a:rPr lang="en-US" altLang="zh-CN" sz="2000" b="0" dirty="0" err="1"/>
              <a:t>TinkerPop develops </a:t>
            </a:r>
            <a:r>
              <a:rPr altLang="zh-CN" sz="2000" b="0" dirty="0">
                <a:sym typeface="+mn-ea"/>
              </a:rPr>
              <a:t>15 common optimization strategies (e.g., </a:t>
            </a:r>
            <a:r>
              <a:rPr altLang="zh-CN" sz="2000" b="0" dirty="0" err="1">
                <a:sym typeface="+mn-ea"/>
              </a:rPr>
              <a:t>FilterRankingStrategy) that</a:t>
            </a:r>
            <a:r>
              <a:rPr lang="en-US" altLang="zh-CN" sz="2000" b="0" dirty="0"/>
              <a:t> can be adopted by each Gremlin-based GDBs </a:t>
            </a:r>
            <a:endParaRPr lang="en-US" altLang="zh-CN" sz="2000" b="0" dirty="0" err="1"/>
          </a:p>
          <a:p>
            <a:pPr lvl="0"/>
            <a:r>
              <a:rPr lang="en-US" altLang="zh-CN" sz="2400" dirty="0"/>
              <a:t>GDB-specific optimization strategies</a:t>
            </a:r>
            <a:r>
              <a:rPr lang="en-US" altLang="zh-CN" sz="2375" dirty="0"/>
              <a:t> </a:t>
            </a:r>
          </a:p>
          <a:p>
            <a:pPr lvl="1"/>
            <a:r>
              <a:rPr altLang="zh-CN" sz="2000" b="0" dirty="0">
                <a:sym typeface="+mn-ea"/>
              </a:rPr>
              <a:t>Gremlin-based GDBs can develop their own </a:t>
            </a:r>
            <a:r>
              <a:rPr lang="en-US" altLang="zh-CN" sz="2000" b="0" dirty="0"/>
              <a:t>specific optimization strategies, e.g.,  </a:t>
            </a:r>
            <a:r>
              <a:rPr altLang="zh-CN" sz="2000" b="0" dirty="0" err="1">
                <a:sym typeface="+mn-ea"/>
              </a:rPr>
              <a:t>TinkerGraph develops </a:t>
            </a:r>
            <a:r>
              <a:rPr lang="en-US" altLang="zh-CN" sz="2000" b="0" dirty="0" err="1"/>
              <a:t>TinkerGraphCountStrategy</a:t>
            </a:r>
            <a:endParaRPr lang="en-US" altLang="zh-CN" sz="2000" b="0" dirty="0"/>
          </a:p>
          <a:p>
            <a:endParaRPr lang="en-US" altLang="zh-CN" sz="20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Query Optimization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1129874" cy="1856919"/>
          </a:xfrm>
        </p:spPr>
        <p:txBody>
          <a:bodyPr/>
          <a:lstStyle/>
          <a:p>
            <a:r>
              <a:rPr lang="en-US" altLang="zh-CN" sz="2400" dirty="0"/>
              <a:t>Optimization strategies can be configured for a given Gremlin query</a:t>
            </a:r>
          </a:p>
          <a:p>
            <a:pPr lvl="1"/>
            <a:r>
              <a:rPr lang="en-US" altLang="zh-CN" sz="2000" b="0" dirty="0" err="1"/>
              <a:t>withStrategies</a:t>
            </a:r>
            <a:r>
              <a:rPr lang="en-US" altLang="zh-CN" sz="2000" b="0" dirty="0"/>
              <a:t>(): turn on an optimization strategy</a:t>
            </a:r>
          </a:p>
          <a:p>
            <a:pPr lvl="1"/>
            <a:r>
              <a:rPr lang="en-US" altLang="zh-CN" sz="2000" b="0" dirty="0" err="1"/>
              <a:t>withoutStrategies</a:t>
            </a:r>
            <a:r>
              <a:rPr lang="en-US" altLang="zh-CN" sz="2000" b="0" dirty="0"/>
              <a:t>(): turn off an optimization strategy</a:t>
            </a:r>
          </a:p>
          <a:p>
            <a:endParaRPr lang="en-US" altLang="zh-CN" sz="2400" dirty="0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2489075" y="3511158"/>
            <a:ext cx="6712798" cy="383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err="1"/>
              <a:t>g.V</a:t>
            </a:r>
            <a:r>
              <a:rPr lang="en-US" altLang="zh-CN" dirty="0"/>
              <a:t>(1,1,2).order().</a:t>
            </a:r>
            <a:r>
              <a:rPr lang="en-US" altLang="zh-CN" dirty="0" err="1"/>
              <a:t>dedup</a:t>
            </a:r>
            <a:r>
              <a:rPr lang="en-US" altLang="zh-CN" dirty="0"/>
              <a:t>()  </a:t>
            </a:r>
            <a:r>
              <a:rPr lang="en-US" altLang="zh-CN" b="1" dirty="0">
                <a:solidFill>
                  <a:srgbClr val="FF0000"/>
                </a:solidFill>
              </a:rPr>
              <a:t>(order three vertices)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489075" y="3141826"/>
            <a:ext cx="6712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b="1" dirty="0"/>
              <a:t>g = </a:t>
            </a:r>
            <a:r>
              <a:rPr lang="en-US" altLang="zh-CN" b="1" dirty="0" err="1"/>
              <a:t>g.withStrategies</a:t>
            </a:r>
            <a:r>
              <a:rPr lang="en-US" altLang="zh-CN" b="1" dirty="0"/>
              <a:t>(</a:t>
            </a:r>
            <a:r>
              <a:rPr lang="en-US" altLang="zh-CN" b="1" dirty="0" err="1"/>
              <a:t>FilterRankingStrategy</a:t>
            </a:r>
            <a:r>
              <a:rPr lang="en-US" altLang="zh-CN" b="1" dirty="0"/>
              <a:t>) </a:t>
            </a:r>
          </a:p>
        </p:txBody>
      </p:sp>
      <p:grpSp>
        <p:nvGrpSpPr>
          <p:cNvPr id="17" name="组 8"/>
          <p:cNvGrpSpPr/>
          <p:nvPr/>
        </p:nvGrpSpPr>
        <p:grpSpPr>
          <a:xfrm>
            <a:off x="626277" y="5064588"/>
            <a:ext cx="11071860" cy="580593"/>
            <a:chOff x="2860277" y="5651276"/>
            <a:chExt cx="6982702" cy="580593"/>
          </a:xfrm>
        </p:grpSpPr>
        <p:sp>
          <p:nvSpPr>
            <p:cNvPr id="18" name="圆角矩形 17"/>
            <p:cNvSpPr/>
            <p:nvPr/>
          </p:nvSpPr>
          <p:spPr bwMode="gray">
            <a:xfrm>
              <a:off x="2860277" y="5651276"/>
              <a:ext cx="6945777" cy="580593"/>
            </a:xfrm>
            <a:prstGeom prst="roundRect">
              <a:avLst/>
            </a:prstGeom>
            <a:solidFill>
              <a:schemeClr val="accent1">
                <a:alpha val="63000"/>
              </a:schemeClr>
            </a:solidFill>
            <a:ln w="6350" algn="ctr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77097" y="5741446"/>
              <a:ext cx="6965882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+mn-ea"/>
                </a:rPr>
                <a:t>The complexity of optimization strategies poses a major correctness challenge for GDBs</a:t>
              </a:r>
            </a:p>
          </p:txBody>
        </p:sp>
      </p:grp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2489075" y="4187785"/>
            <a:ext cx="67127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err="1"/>
              <a:t>g.V</a:t>
            </a:r>
            <a:r>
              <a:rPr lang="en-US" altLang="zh-CN" dirty="0"/>
              <a:t>(1,1,2).</a:t>
            </a:r>
            <a:r>
              <a:rPr lang="en-US" altLang="zh-CN" dirty="0" err="1"/>
              <a:t>dedup</a:t>
            </a:r>
            <a:r>
              <a:rPr lang="en-US" altLang="zh-CN" dirty="0"/>
              <a:t>().order()   </a:t>
            </a:r>
            <a:r>
              <a:rPr lang="en-US" altLang="zh-CN" b="1" dirty="0">
                <a:solidFill>
                  <a:srgbClr val="FF0000"/>
                </a:solidFill>
              </a:rPr>
              <a:t>(order two vertices)</a:t>
            </a:r>
          </a:p>
        </p:txBody>
      </p:sp>
      <p:sp>
        <p:nvSpPr>
          <p:cNvPr id="2" name="右弧形箭头 1"/>
          <p:cNvSpPr/>
          <p:nvPr/>
        </p:nvSpPr>
        <p:spPr bwMode="gray">
          <a:xfrm>
            <a:off x="9290012" y="3511158"/>
            <a:ext cx="428263" cy="881234"/>
          </a:xfrm>
          <a:prstGeom prst="curvedLeftArrow">
            <a:avLst/>
          </a:prstGeom>
          <a:solidFill>
            <a:schemeClr val="accent1"/>
          </a:solidFill>
          <a:ln w="6350" algn="ctr">
            <a:noFill/>
            <a:miter lim="800000"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048718" y="3549030"/>
            <a:ext cx="52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Q1</a:t>
            </a:r>
            <a:endParaRPr lang="zh-CN" altLang="en-US" sz="1400" b="1" dirty="0"/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2048718" y="4233601"/>
            <a:ext cx="521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Q2</a:t>
            </a:r>
            <a:endParaRPr lang="zh-CN" altLang="en-US" sz="14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0" grpId="0" animBg="1"/>
      <p:bldP spid="2" grpId="0" animBg="1"/>
      <p:bldP spid="4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Bugs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1001182" cy="830997"/>
          </a:xfrm>
        </p:spPr>
        <p:txBody>
          <a:bodyPr/>
          <a:lstStyle/>
          <a:p>
            <a:r>
              <a:rPr lang="en-US" altLang="zh-CN" sz="2400" dirty="0"/>
              <a:t>Incorrect optimizations in GDBs can introduce optimization bugs, which cause GDBs to return incorrect query results</a:t>
            </a:r>
          </a:p>
        </p:txBody>
      </p:sp>
      <p:sp>
        <p:nvSpPr>
          <p:cNvPr id="4" name="矩形 3"/>
          <p:cNvSpPr/>
          <p:nvPr/>
        </p:nvSpPr>
        <p:spPr>
          <a:xfrm>
            <a:off x="1654175" y="4888230"/>
            <a:ext cx="88836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cs typeface="+mn-lt"/>
              </a:rPr>
              <a:t>An optimization bug HugeGraph#2163 detected by our approach in </a:t>
            </a:r>
            <a:r>
              <a:rPr lang="en-US" altLang="zh-CN" b="1" dirty="0" err="1">
                <a:cs typeface="+mn-lt"/>
              </a:rPr>
              <a:t>HugeGraph</a:t>
            </a:r>
            <a:endParaRPr lang="en-US" altLang="zh-CN" b="1" dirty="0"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3000" y="2847340"/>
            <a:ext cx="4953000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pt-BR" altLang="zh-CN" dirty="0">
                <a:cs typeface="+mn-lt"/>
              </a:rPr>
              <a:t>g.</a:t>
            </a:r>
            <a:r>
              <a:rPr lang="pt-BR" altLang="zh-CN" b="1" dirty="0">
                <a:cs typeface="+mn-lt"/>
              </a:rPr>
              <a:t>withoutStrategies</a:t>
            </a:r>
            <a:r>
              <a:rPr lang="pt-BR" altLang="zh-CN" dirty="0">
                <a:cs typeface="+mn-lt"/>
              </a:rPr>
              <a:t>(LazyBarrierStrategy) </a:t>
            </a:r>
          </a:p>
          <a:p>
            <a:pPr indent="0" fontAlgn="auto">
              <a:lnSpc>
                <a:spcPct val="150000"/>
              </a:lnSpc>
            </a:pPr>
            <a:r>
              <a:rPr lang="pt-BR" altLang="zh-CN" dirty="0">
                <a:cs typeface="+mn-lt"/>
              </a:rPr>
              <a:t>  .</a:t>
            </a:r>
            <a:r>
              <a:rPr lang="pt-BR" altLang="zh-CN" b="1" dirty="0">
                <a:cs typeface="+mn-lt"/>
              </a:rPr>
              <a:t>withoutStrategies</a:t>
            </a:r>
            <a:r>
              <a:rPr lang="pt-BR" altLang="zh-CN" dirty="0">
                <a:cs typeface="+mn-lt"/>
              </a:rPr>
              <a:t>(HugeVertexStepStrategy)</a:t>
            </a:r>
          </a:p>
          <a:p>
            <a:pPr indent="0" fontAlgn="auto">
              <a:lnSpc>
                <a:spcPct val="150000"/>
              </a:lnSpc>
            </a:pPr>
            <a:r>
              <a:rPr lang="pt-BR" altLang="zh-CN" dirty="0">
                <a:cs typeface="+mn-lt"/>
              </a:rPr>
              <a:t>  .E().bothV().not(__.in('acting'))</a:t>
            </a:r>
          </a:p>
          <a:p>
            <a:pPr indent="0" fontAlgn="auto">
              <a:lnSpc>
                <a:spcPct val="150000"/>
              </a:lnSpc>
            </a:pPr>
            <a:r>
              <a:rPr lang="pt-BR" altLang="zh-CN" dirty="0">
                <a:cs typeface="+mn-lt"/>
              </a:rPr>
              <a:t>       -- v:{1,2,3,4}</a:t>
            </a:r>
            <a:r>
              <a:rPr lang="zh-CN" altLang="en-US" dirty="0">
                <a:solidFill>
                  <a:srgbClr val="FF0000"/>
                </a:solidFill>
                <a:cs typeface="+mn-lt"/>
              </a:rPr>
              <a:t> ❌</a:t>
            </a:r>
            <a:endParaRPr lang="pt-BR" altLang="zh-CN" dirty="0"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96355" y="2863215"/>
            <a:ext cx="4824095" cy="1753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pt-BR" altLang="zh-CN" dirty="0">
                <a:cs typeface="+mn-lt"/>
              </a:rPr>
              <a:t>g.</a:t>
            </a:r>
            <a:r>
              <a:rPr lang="pt-BR" altLang="zh-CN" b="1" dirty="0">
                <a:cs typeface="+mn-lt"/>
              </a:rPr>
              <a:t>wit</a:t>
            </a:r>
            <a:r>
              <a:rPr lang="en-US" altLang="pt-BR" b="1" dirty="0">
                <a:cs typeface="+mn-lt"/>
              </a:rPr>
              <a:t>h</a:t>
            </a:r>
            <a:r>
              <a:rPr lang="pt-BR" altLang="zh-CN" b="1" dirty="0">
                <a:cs typeface="+mn-lt"/>
              </a:rPr>
              <a:t>Strategies</a:t>
            </a:r>
            <a:r>
              <a:rPr lang="pt-BR" altLang="zh-CN" dirty="0">
                <a:cs typeface="+mn-lt"/>
              </a:rPr>
              <a:t>(LazyBarrierStrategy) </a:t>
            </a:r>
          </a:p>
          <a:p>
            <a:pPr indent="0" fontAlgn="auto">
              <a:lnSpc>
                <a:spcPct val="150000"/>
              </a:lnSpc>
            </a:pPr>
            <a:r>
              <a:rPr lang="pt-BR" altLang="zh-CN" dirty="0">
                <a:cs typeface="+mn-lt"/>
              </a:rPr>
              <a:t>  .</a:t>
            </a:r>
            <a:r>
              <a:rPr lang="pt-BR" altLang="zh-CN" b="1" dirty="0">
                <a:cs typeface="+mn-lt"/>
              </a:rPr>
              <a:t>withStrategies</a:t>
            </a:r>
            <a:r>
              <a:rPr lang="pt-BR" altLang="zh-CN" dirty="0">
                <a:cs typeface="+mn-lt"/>
              </a:rPr>
              <a:t>(HugeVertexStepStrategy)</a:t>
            </a:r>
          </a:p>
          <a:p>
            <a:pPr indent="0" fontAlgn="auto">
              <a:lnSpc>
                <a:spcPct val="150000"/>
              </a:lnSpc>
            </a:pPr>
            <a:r>
              <a:rPr lang="pt-BR" altLang="zh-CN" dirty="0">
                <a:cs typeface="+mn-lt"/>
              </a:rPr>
              <a:t>  .E().bothV().not(__.in('acting'))</a:t>
            </a:r>
            <a:endParaRPr lang="en-US" altLang="zh-CN" dirty="0">
              <a:solidFill>
                <a:srgbClr val="FF0000"/>
              </a:solidFill>
              <a:cs typeface="+mn-lt"/>
            </a:endParaRPr>
          </a:p>
          <a:p>
            <a:pPr indent="0" fontAlgn="auto">
              <a:lnSpc>
                <a:spcPct val="150000"/>
              </a:lnSpc>
            </a:pPr>
            <a:r>
              <a:rPr lang="pt-BR" altLang="zh-CN" dirty="0">
                <a:cs typeface="+mn-lt"/>
              </a:rPr>
              <a:t>       -- v:{1,3,4}</a:t>
            </a:r>
            <a:r>
              <a:rPr lang="zh-CN" altLang="en-US" dirty="0">
                <a:cs typeface="+mn-lt"/>
              </a:rPr>
              <a:t> ✔</a:t>
            </a:r>
            <a:endParaRPr lang="pt-BR" altLang="zh-CN" dirty="0">
              <a:cs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 animBg="1"/>
      <p:bldP spid="11" grpId="1" animBg="1"/>
      <p:bldP spid="6" grpId="0" animBg="1"/>
      <p:bldP spid="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Existing Bug Detection Techniques for GDBs</a:t>
            </a:r>
            <a:endParaRPr lang="zh-CN" altLang="en-US" dirty="0"/>
          </a:p>
        </p:txBody>
      </p:sp>
      <p:sp>
        <p:nvSpPr>
          <p:cNvPr id="41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2984500"/>
          </a:xfrm>
        </p:spPr>
        <p:txBody>
          <a:bodyPr/>
          <a:lstStyle/>
          <a:p>
            <a:r>
              <a:rPr lang="en-US" altLang="zh-CN" sz="2400" dirty="0"/>
              <a:t>Differential testing</a:t>
            </a:r>
          </a:p>
          <a:p>
            <a:pPr lvl="1"/>
            <a:r>
              <a:rPr lang="en-US" altLang="zh-CN" sz="2000" b="0" dirty="0"/>
              <a:t>Grand</a:t>
            </a:r>
            <a:r>
              <a:rPr lang="en-US" altLang="zh-CN" sz="2000" b="0" baseline="30000" dirty="0"/>
              <a:t>[1]</a:t>
            </a:r>
            <a:r>
              <a:rPr lang="en-US" altLang="zh-CN" sz="2000" b="0" dirty="0"/>
              <a:t>, testing Gremlin-based GDBs</a:t>
            </a:r>
          </a:p>
          <a:p>
            <a:pPr lvl="1"/>
            <a:r>
              <a:rPr lang="en-US" altLang="zh-CN" sz="2000" b="0" dirty="0" err="1"/>
              <a:t>GDsmith</a:t>
            </a:r>
            <a:r>
              <a:rPr lang="en-US" altLang="zh-CN" sz="2000" b="0" baseline="30000" dirty="0"/>
              <a:t>[2]</a:t>
            </a:r>
            <a:r>
              <a:rPr lang="en-US" altLang="zh-CN" sz="2000" b="0" dirty="0"/>
              <a:t>, testing Cypher-based GDBs</a:t>
            </a:r>
          </a:p>
          <a:p>
            <a:pPr lvl="1"/>
            <a:r>
              <a:rPr lang="en-US" altLang="zh-CN" sz="2000" b="0" dirty="0"/>
              <a:t>RD</a:t>
            </a:r>
            <a:r>
              <a:rPr lang="en-US" altLang="zh-CN" sz="2000" b="0" baseline="30000" dirty="0"/>
              <a:t>2[3]</a:t>
            </a:r>
            <a:r>
              <a:rPr lang="en-US" altLang="zh-CN" sz="2000" b="0" dirty="0"/>
              <a:t>, testing SPARQL-based GDBs </a:t>
            </a:r>
            <a:endParaRPr lang="en-US" altLang="zh-CN" sz="2400" dirty="0"/>
          </a:p>
          <a:p>
            <a:r>
              <a:rPr lang="en-US" altLang="zh-CN" sz="2400" dirty="0"/>
              <a:t>Metamorphic testing</a:t>
            </a:r>
          </a:p>
          <a:p>
            <a:pPr lvl="1"/>
            <a:r>
              <a:rPr lang="en-US" altLang="zh-CN" sz="2000" b="0" dirty="0" err="1"/>
              <a:t>GDBMeter</a:t>
            </a:r>
            <a:r>
              <a:rPr lang="en-US" altLang="zh-CN" sz="2000" b="0" baseline="30000" dirty="0"/>
              <a:t>[4]</a:t>
            </a:r>
            <a:r>
              <a:rPr lang="en-US" altLang="zh-CN" sz="2000" b="0" baseline="-25000" dirty="0"/>
              <a:t>,</a:t>
            </a:r>
            <a:r>
              <a:rPr lang="en-US" altLang="zh-CN" sz="2000" b="0" dirty="0"/>
              <a:t> </a:t>
            </a:r>
            <a:r>
              <a:rPr altLang="zh-CN" sz="2000" b="0" dirty="0">
                <a:sym typeface="+mn-ea"/>
              </a:rPr>
              <a:t>partitioning </a:t>
            </a:r>
            <a:r>
              <a:rPr lang="en-US" altLang="zh-CN" sz="2000" b="0" dirty="0"/>
              <a:t>a query into three disjoint queries in which a predicate is evaluated to true, false and null, respectively 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0" y="6027003"/>
            <a:ext cx="1219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[1] Yingying Zheng, et. al., Finding Bugs in Gremlin-Based Graph Database Systems via Randomized Differential Testing. ISSTA 2022.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[2] Wei Lin, et. al.,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GDsmith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: Detecting Bugs in Graph Database Engines. ISSTA 2023.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Rui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Yang, et.al., Randomized Differential Testing of RDF Stores. ICSE Demo, 2023.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[4] Matteo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Kamm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 Testing Graph Database Engines via Query Partitioning. ISSTA 2023.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903739" y="3549279"/>
            <a:ext cx="2418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b="1" baseline="30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7" name="组 8"/>
          <p:cNvGrpSpPr/>
          <p:nvPr/>
        </p:nvGrpSpPr>
        <p:grpSpPr>
          <a:xfrm>
            <a:off x="2653665" y="5081905"/>
            <a:ext cx="6678295" cy="580390"/>
            <a:chOff x="2860277" y="5651276"/>
            <a:chExt cx="6982702" cy="580593"/>
          </a:xfrm>
        </p:grpSpPr>
        <p:sp>
          <p:nvSpPr>
            <p:cNvPr id="18" name="圆角矩形 17"/>
            <p:cNvSpPr/>
            <p:nvPr/>
          </p:nvSpPr>
          <p:spPr bwMode="gray">
            <a:xfrm>
              <a:off x="2860277" y="5651276"/>
              <a:ext cx="6945777" cy="580593"/>
            </a:xfrm>
            <a:prstGeom prst="roundRect">
              <a:avLst/>
            </a:prstGeom>
            <a:solidFill>
              <a:schemeClr val="accent1">
                <a:alpha val="63000"/>
              </a:schemeClr>
            </a:solidFill>
            <a:ln w="6350" algn="ctr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77097" y="5741446"/>
              <a:ext cx="6965882" cy="398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sym typeface="+mn-ea"/>
                </a:rPr>
                <a:t>Cannot detect optimization bugs in a GDB</a:t>
              </a:r>
              <a:endParaRPr lang="en-US" altLang="zh-CN" sz="2000" b="1" dirty="0">
                <a:solidFill>
                  <a:schemeClr val="bg1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6213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Existing Bug Detection Techniques for RDBMSs</a:t>
            </a:r>
            <a:endParaRPr lang="zh-CN" altLang="en-US" dirty="0"/>
          </a:p>
        </p:txBody>
      </p:sp>
      <p:sp>
        <p:nvSpPr>
          <p:cNvPr id="41" name="内容占位符 1"/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3252172"/>
          </a:xfrm>
        </p:spPr>
        <p:txBody>
          <a:bodyPr/>
          <a:lstStyle/>
          <a:p>
            <a:r>
              <a:rPr lang="en-US" altLang="zh-CN" sz="2400" dirty="0"/>
              <a:t>Differential testing </a:t>
            </a:r>
          </a:p>
          <a:p>
            <a:pPr lvl="1"/>
            <a:r>
              <a:rPr lang="en-US" altLang="zh-CN" sz="2000" b="0" dirty="0"/>
              <a:t>RAGS</a:t>
            </a:r>
            <a:r>
              <a:rPr lang="en-US" altLang="zh-CN" sz="2000" b="0" baseline="30000" dirty="0"/>
              <a:t>[1]</a:t>
            </a:r>
            <a:r>
              <a:rPr lang="en-US" altLang="zh-CN" sz="2000" b="0" dirty="0"/>
              <a:t>, APOLLO</a:t>
            </a:r>
            <a:r>
              <a:rPr lang="en-US" altLang="zh-CN" sz="2000" b="0" baseline="30000" dirty="0"/>
              <a:t>[2]</a:t>
            </a:r>
            <a:r>
              <a:rPr lang="en-US" altLang="zh-CN" sz="2000" b="0" dirty="0"/>
              <a:t>, DT</a:t>
            </a:r>
            <a:r>
              <a:rPr lang="en-US" altLang="zh-CN" sz="2000" b="0" baseline="30000" dirty="0"/>
              <a:t>2[3]</a:t>
            </a:r>
            <a:r>
              <a:rPr lang="en-US" altLang="zh-CN" sz="2000" b="0" dirty="0"/>
              <a:t> </a:t>
            </a:r>
            <a:endParaRPr lang="en-US" altLang="zh-CN" sz="2000" dirty="0"/>
          </a:p>
          <a:p>
            <a:r>
              <a:rPr lang="en-US" altLang="zh-CN" sz="2400" dirty="0"/>
              <a:t>Metamorphic testing</a:t>
            </a:r>
          </a:p>
          <a:p>
            <a:pPr lvl="1"/>
            <a:r>
              <a:rPr lang="en-US" altLang="zh-CN" sz="2000" b="0" dirty="0" err="1"/>
              <a:t>NoREC</a:t>
            </a:r>
            <a:r>
              <a:rPr lang="en-US" altLang="zh-CN" sz="2000" b="0" baseline="30000" dirty="0"/>
              <a:t>[4]</a:t>
            </a:r>
            <a:r>
              <a:rPr lang="en-US" altLang="zh-CN" sz="2000" b="0" dirty="0"/>
              <a:t>, rewriting an optimized SQL query into a non-optimized SQL query</a:t>
            </a:r>
          </a:p>
          <a:p>
            <a:pPr lvl="1"/>
            <a:r>
              <a:rPr lang="en-US" altLang="zh-CN" sz="2000" b="0" dirty="0"/>
              <a:t>TLP</a:t>
            </a:r>
            <a:r>
              <a:rPr lang="en-US" altLang="zh-CN" sz="2000" b="0" baseline="30000" dirty="0"/>
              <a:t>[5]</a:t>
            </a:r>
            <a:r>
              <a:rPr lang="en-US" altLang="zh-CN" sz="2000" b="0" dirty="0"/>
              <a:t>, DQE</a:t>
            </a:r>
            <a:r>
              <a:rPr lang="en-US" altLang="zh-CN" sz="2000" b="0" baseline="30000" dirty="0"/>
              <a:t>[6]</a:t>
            </a:r>
            <a:endParaRPr lang="en-US" altLang="zh-CN" sz="2000" baseline="30000" dirty="0"/>
          </a:p>
          <a:p>
            <a:r>
              <a:rPr lang="en-US" altLang="zh-CN" sz="2400" dirty="0"/>
              <a:t>Others</a:t>
            </a:r>
          </a:p>
          <a:p>
            <a:pPr lvl="1"/>
            <a:r>
              <a:rPr lang="en-US" altLang="zh-CN" sz="2000" b="0" dirty="0"/>
              <a:t>PQS</a:t>
            </a:r>
            <a:r>
              <a:rPr lang="en-US" altLang="zh-CN" sz="2000" b="0" baseline="30000" dirty="0"/>
              <a:t>[7]</a:t>
            </a:r>
            <a:r>
              <a:rPr lang="en-US" altLang="zh-CN" sz="2000" b="0" dirty="0"/>
              <a:t>,</a:t>
            </a:r>
            <a:r>
              <a:rPr lang="en-US" altLang="zh-CN" sz="2000" b="0" baseline="30000" dirty="0"/>
              <a:t> </a:t>
            </a:r>
            <a:r>
              <a:rPr lang="en-US" altLang="zh-CN" sz="2000" b="0" dirty="0" err="1"/>
              <a:t>SQLSmith</a:t>
            </a:r>
            <a:r>
              <a:rPr lang="en-US" altLang="zh-CN" sz="2000" b="0" baseline="30000" dirty="0"/>
              <a:t>[8]</a:t>
            </a:r>
            <a:r>
              <a:rPr lang="en-US" altLang="zh-CN" sz="2000" b="0" dirty="0"/>
              <a:t>, AFL</a:t>
            </a:r>
            <a:r>
              <a:rPr lang="en-US" altLang="zh-CN" sz="2000" b="0" baseline="30000" dirty="0"/>
              <a:t>[9]</a:t>
            </a:r>
            <a:endParaRPr lang="en-US" altLang="zh-CN" sz="2000" dirty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0" y="5152734"/>
            <a:ext cx="1219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[1] Donald S.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Slutz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 Massive Stochastic Testing of SQL. VLDB 1998.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Jinho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Jung, et. al., APOLLO: Automatic Detection and Diagnosis of Performance Regressions in Database Systems. PVLDB 2019.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Ziyu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Cui, et.al., Differentially Testing Database Transactions for Fun and Profit. ASE 2022.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Manuel Rigger and </a:t>
            </a:r>
            <a:r>
              <a:rPr lang="en-US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Zhendong</a:t>
            </a:r>
            <a:r>
              <a:rPr lang="en-US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Su. Detecting Optimization Bugs in Database Engines via Non-Optimizing Reference Engine Construction. FSE 2020.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[5] Manuel Rigger and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Zhendong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Su. Finding Bugs in Database Systems via Query Partitioning. OOPSLA 2020.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[6]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Jiansen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Song, et.al., Testing Database Systems via Differential Query Execution. ICSE 2023.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[7] Manuel Rigger and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Zhendong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Su. Testing Database Engines via Pivoted Query Synthesis. OSDI 2020.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[8]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SQLsmith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. Retrieved August 5, 2023 from https://github.com/anse1/sqlsmith.</a:t>
            </a:r>
          </a:p>
          <a:p>
            <a:pPr marL="252095" indent="-347980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[9] AFL. Retrieved September 13, 2023 from https://github.com/google/AFL.</a:t>
            </a:r>
          </a:p>
          <a:p>
            <a:pPr marL="252095" indent="-347980" eaLnBrk="1" hangingPunct="1"/>
            <a:endParaRPr lang="en-US" altLang="zh-CN" sz="1200" b="0" dirty="0">
              <a:solidFill>
                <a:srgbClr val="000000"/>
              </a:solidFill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 8"/>
          <p:cNvGrpSpPr/>
          <p:nvPr/>
        </p:nvGrpSpPr>
        <p:grpSpPr>
          <a:xfrm>
            <a:off x="1823085" y="4577080"/>
            <a:ext cx="8735060" cy="580390"/>
            <a:chOff x="2860277" y="5651276"/>
            <a:chExt cx="9133218" cy="580593"/>
          </a:xfrm>
        </p:grpSpPr>
        <p:sp>
          <p:nvSpPr>
            <p:cNvPr id="18" name="圆角矩形 17"/>
            <p:cNvSpPr/>
            <p:nvPr/>
          </p:nvSpPr>
          <p:spPr bwMode="gray">
            <a:xfrm>
              <a:off x="2860277" y="5651276"/>
              <a:ext cx="9133218" cy="580593"/>
            </a:xfrm>
            <a:prstGeom prst="roundRect">
              <a:avLst/>
            </a:prstGeom>
            <a:solidFill>
              <a:schemeClr val="accent1">
                <a:alpha val="63000"/>
              </a:schemeClr>
            </a:solidFill>
            <a:ln w="6350" algn="ctr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876876" y="5741478"/>
              <a:ext cx="8902165" cy="398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sym typeface="+mn-ea"/>
                </a:rPr>
                <a:t>Cannot be directly applied to detect optimization bugs in GDBs</a:t>
              </a:r>
              <a:endParaRPr lang="en-US" altLang="zh-CN" sz="2000" b="1" dirty="0">
                <a:solidFill>
                  <a:schemeClr val="bg1"/>
                </a:solidFill>
                <a:latin typeface="+mn-ea"/>
                <a:sym typeface="+mn-ea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EyODVkYWIxMmIzODBmZjRlMGE4ODRkYjUwNDE0Y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82.35897637795279,&quot;left&quot;:161.3163779527559,&quot;top&quot;:276.4691338582677,&quot;width&quot;:563.2405511811023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82.35897637795279,&quot;left&quot;:161.3163779527559,&quot;top&quot;:276.4691338582677,&quot;width&quot;:563.2405511811023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82.35897637795279,&quot;left&quot;:161.3163779527559,&quot;top&quot;:276.4691338582677,&quot;width&quot;:563.2405511811023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82.35897637795279,&quot;left&quot;:161.3163779527559,&quot;top&quot;:276.4691338582677,&quot;width&quot;:563.2405511811023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9d09b44-9442-4285-82f9-f5f791f8cd9a}"/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a7bc69-4302-4a24-bf41-45e7202c1d1e}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4fee1e9-670c-4b07-b80a-99c510c110cb}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</a:ln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</TotalTime>
  <Words>2184</Words>
  <Application>Microsoft Office PowerPoint</Application>
  <PresentationFormat>宽屏</PresentationFormat>
  <Paragraphs>572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华文仿宋</vt:lpstr>
      <vt:lpstr>宋体</vt:lpstr>
      <vt:lpstr>微软雅黑</vt:lpstr>
      <vt:lpstr>Arial</vt:lpstr>
      <vt:lpstr>Calibri</vt:lpstr>
      <vt:lpstr>Times New Roman</vt:lpstr>
      <vt:lpstr>Wingdings</vt:lpstr>
      <vt:lpstr>主题1</vt:lpstr>
      <vt:lpstr>PowerPoint 演示文稿</vt:lpstr>
      <vt:lpstr>Graph Database Systems (GDBs)</vt:lpstr>
      <vt:lpstr>Labeled Property Graph Model</vt:lpstr>
      <vt:lpstr>Gremlin Query Language</vt:lpstr>
      <vt:lpstr>Graph Query Optimization</vt:lpstr>
      <vt:lpstr>Graph Query Optimization</vt:lpstr>
      <vt:lpstr>Optimization Bugs</vt:lpstr>
      <vt:lpstr>Existing Bug Detection Techniques for GDBs</vt:lpstr>
      <vt:lpstr>Existing Bug Detection Techniques for RDBMSs</vt:lpstr>
      <vt:lpstr>Insight</vt:lpstr>
      <vt:lpstr>Differential Optimization Testing (DOT)</vt:lpstr>
      <vt:lpstr>Generating Graph Databases</vt:lpstr>
      <vt:lpstr>Generating Gremlin Queries</vt:lpstr>
      <vt:lpstr>Generating Optimization Configurations</vt:lpstr>
      <vt:lpstr>Used Optimization Strategy</vt:lpstr>
      <vt:lpstr>Generating Candidate Optimization Configurations</vt:lpstr>
      <vt:lpstr>Comparing Query Results</vt:lpstr>
      <vt:lpstr>Locating Faulty Optimization Strategies</vt:lpstr>
      <vt:lpstr>Duplicate Bugs Affect Testing Efficiency</vt:lpstr>
      <vt:lpstr>Optimization-Guided Testing Approach </vt:lpstr>
      <vt:lpstr>Optimization-Guided Testing Approach</vt:lpstr>
      <vt:lpstr>Evaluation</vt:lpstr>
      <vt:lpstr>Research Questions</vt:lpstr>
      <vt:lpstr>RQ1: Optimization Bug Detection</vt:lpstr>
      <vt:lpstr>RQ2: Efficiency of Optimization-Guided Approach</vt:lpstr>
      <vt:lpstr>RQ2: Efficiency of Optimization-Guided Approach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</dc:creator>
  <cp:lastModifiedBy>Wensheng Dou</cp:lastModifiedBy>
  <cp:revision>7649</cp:revision>
  <dcterms:created xsi:type="dcterms:W3CDTF">2018-10-10T02:25:00Z</dcterms:created>
  <dcterms:modified xsi:type="dcterms:W3CDTF">2025-09-26T00:07:34Z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DDFF948CAE604C27A538D28C93C66152_12</vt:lpwstr>
  </property>
  <property fmtid="{D5CDD505-2E9C-101B-9397-08002B2CF9AE}" pid="3" name="KSOProductBuildVer">
    <vt:lpwstr>2052-12.1.0.16929</vt:lpwstr>
  </property>
</Properties>
</file>