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83" r:id="rId2"/>
    <p:sldId id="484" r:id="rId3"/>
    <p:sldId id="449" r:id="rId4"/>
    <p:sldId id="409" r:id="rId5"/>
    <p:sldId id="439" r:id="rId6"/>
    <p:sldId id="574" r:id="rId7"/>
    <p:sldId id="440" r:id="rId8"/>
    <p:sldId id="404" r:id="rId9"/>
    <p:sldId id="487" r:id="rId10"/>
    <p:sldId id="405" r:id="rId11"/>
    <p:sldId id="488" r:id="rId12"/>
    <p:sldId id="444" r:id="rId13"/>
    <p:sldId id="519" r:id="rId14"/>
    <p:sldId id="467" r:id="rId15"/>
    <p:sldId id="468" r:id="rId16"/>
    <p:sldId id="539" r:id="rId17"/>
    <p:sldId id="471" r:id="rId18"/>
    <p:sldId id="472" r:id="rId19"/>
    <p:sldId id="473" r:id="rId20"/>
    <p:sldId id="520" r:id="rId21"/>
    <p:sldId id="489" r:id="rId22"/>
    <p:sldId id="490" r:id="rId23"/>
    <p:sldId id="576" r:id="rId24"/>
    <p:sldId id="577" r:id="rId25"/>
    <p:sldId id="492" r:id="rId26"/>
    <p:sldId id="572" r:id="rId27"/>
    <p:sldId id="491" r:id="rId28"/>
    <p:sldId id="575" r:id="rId29"/>
    <p:sldId id="494" r:id="rId30"/>
    <p:sldId id="431" r:id="rId31"/>
  </p:sldIdLst>
  <p:sldSz cx="12192000" cy="6858000"/>
  <p:notesSz cx="6797675" cy="9928225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1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367"/>
    <a:srgbClr val="FFC000"/>
    <a:srgbClr val="8D0094"/>
    <a:srgbClr val="009E89"/>
    <a:srgbClr val="00966B"/>
    <a:srgbClr val="E5F4D4"/>
    <a:srgbClr val="FBE7AF"/>
    <a:srgbClr val="FAE098"/>
    <a:srgbClr val="FFF5D5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5" autoAdjust="0"/>
    <p:restoredTop sz="86519" autoAdjust="0"/>
  </p:normalViewPr>
  <p:slideViewPr>
    <p:cSldViewPr snapToGrid="0" showGuides="1">
      <p:cViewPr varScale="1">
        <p:scale>
          <a:sx n="90" d="100"/>
          <a:sy n="90" d="100"/>
        </p:scale>
        <p:origin x="561" y="33"/>
      </p:cViewPr>
      <p:guideLst>
        <p:guide orient="horz" pos="2841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418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5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</p:spPr>
        <p:txBody>
          <a:bodyPr lIns="0" tIns="0" rIns="0" bIns="0"/>
          <a:lstStyle>
            <a:lvl1pPr marL="0" indent="0">
              <a:lnSpc>
                <a:spcPts val="4665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/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/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20" indent="-365760"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5"/>
              </a:lnSpc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5"/>
              </a:lnSpc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706679" y="6519446"/>
            <a:ext cx="44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C5B0B7-E9A4-4385-B78F-A82A7CC1BE74}" type="slidenum">
              <a:rPr lang="zh-CN" altLang="en-US" sz="1600" b="0" smtClean="0"/>
              <a:t>‹#›</a:t>
            </a:fld>
            <a:endParaRPr lang="zh-CN" altLang="en-US" sz="14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1219200" rtl="0" eaLnBrk="1" latinLnBrk="0" hangingPunct="1">
        <a:lnSpc>
          <a:spcPts val="4665"/>
        </a:lnSpc>
        <a:spcBef>
          <a:spcPct val="0"/>
        </a:spcBef>
        <a:buNone/>
        <a:defRPr lang="en-US" sz="4265" b="1" kern="1200" smtClean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65760" indent="-365760" algn="l" defTabSz="121920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5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lang="en-US" sz="2665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4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lang="en-US" sz="2135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microsoft.com/office/2007/relationships/hdphoto" Target="../media/hdphoto2.wdp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8.png"/><Relationship Id="rId3" Type="http://schemas.openxmlformats.org/officeDocument/2006/relationships/tags" Target="../tags/tag9.xml"/><Relationship Id="rId21" Type="http://schemas.openxmlformats.org/officeDocument/2006/relationships/image" Target="../media/image19.sv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5.png"/><Relationship Id="rId2" Type="http://schemas.openxmlformats.org/officeDocument/2006/relationships/tags" Target="../tags/tag8.xml"/><Relationship Id="rId16" Type="http://schemas.openxmlformats.org/officeDocument/2006/relationships/notesSlide" Target="../notesSlides/notesSlide8.xml"/><Relationship Id="rId20" Type="http://schemas.openxmlformats.org/officeDocument/2006/relationships/image" Target="../media/image18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4.xml"/><Relationship Id="rId23" Type="http://schemas.openxmlformats.org/officeDocument/2006/relationships/image" Target="../media/image17.svg"/><Relationship Id="rId10" Type="http://schemas.openxmlformats.org/officeDocument/2006/relationships/tags" Target="../tags/tag16.xml"/><Relationship Id="rId19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297" y="1529107"/>
            <a:ext cx="11177393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+mj-lt"/>
                <a:sym typeface="+mn-ea"/>
              </a:rPr>
              <a:t>Testing Gremlin-Based Graph Database Systems via Query Disassembling</a:t>
            </a:r>
            <a:endParaRPr lang="zh-CN" altLang="en-US" sz="44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8777" y="3431089"/>
            <a:ext cx="1068641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Yingying Zheng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Wensheng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Dou,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Lei Tang, Ziyu Cui, Yu Gao, Jiansen Song,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Liang Xu, Jiaxin Zhu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Wei Wang, Jun Wei, Hua Zhong, Tao Huang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2" y="5656367"/>
            <a:ext cx="2856679" cy="10202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61880" y="4507005"/>
            <a:ext cx="5351780" cy="368300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6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5" b="1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665" b="1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135" b="1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800" b="0" dirty="0"/>
              <a:t>Institute of Software Chinese Academy of Sciences</a:t>
            </a:r>
            <a:endParaRPr lang="zh-CN" altLang="en-US" sz="18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1" y="5316783"/>
            <a:ext cx="1448606" cy="14377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78661" y="4947491"/>
            <a:ext cx="463466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6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5" b="1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665" b="1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135" b="1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University of Chinese Academy of Sciences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139748" y="23734"/>
            <a:ext cx="99124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33</a:t>
            </a:r>
            <a:r>
              <a:rPr lang="en-US" altLang="zh-CN" sz="2000" baseline="30000" dirty="0"/>
              <a:t>rd</a:t>
            </a:r>
            <a:r>
              <a:rPr lang="en-US" altLang="zh-CN" sz="2000" dirty="0"/>
              <a:t> International Symposium on Software Testing and Analysis (ISSTA 2024)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29" y="23734"/>
            <a:ext cx="1112479" cy="110659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Insight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For a complex Gremlin query </a:t>
            </a:r>
            <a:r>
              <a:rPr lang="en-US" altLang="zh-CN" sz="2400" i="1" dirty="0"/>
              <a:t>Q</a:t>
            </a:r>
            <a:r>
              <a:rPr lang="en-US" altLang="zh-CN" sz="2400" dirty="0"/>
              <a:t>, we can execute its graph traversals step by step and obtain the same query result as the original query </a:t>
            </a:r>
            <a:r>
              <a:rPr lang="en-US" altLang="zh-CN" sz="2400" i="1" dirty="0"/>
              <a:t>Q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15122" y="3916881"/>
            <a:ext cx="815844" cy="415258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pPr lvl="0">
              <a:buClrTx/>
              <a:buSzTx/>
              <a:buFontTx/>
            </a:pPr>
            <a:r>
              <a:rPr lang="en-US" altLang="zh-CN" dirty="0" err="1">
                <a:cs typeface="+mn-lt"/>
                <a:sym typeface="+mn-ea"/>
              </a:rPr>
              <a:t>g.</a:t>
            </a:r>
            <a:r>
              <a:rPr lang="en-US" altLang="zh-CN" b="1" dirty="0" err="1">
                <a:solidFill>
                  <a:srgbClr val="FF0000"/>
                </a:solidFill>
                <a:cs typeface="+mn-lt"/>
                <a:sym typeface="+mn-ea"/>
              </a:rPr>
              <a:t>V</a:t>
            </a:r>
            <a:r>
              <a:rPr lang="en-US" altLang="zh-CN" dirty="0">
                <a:cs typeface="+mn-lt"/>
                <a:sym typeface="+mn-ea"/>
              </a:rPr>
              <a:t>()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414905" y="4733290"/>
            <a:ext cx="4753610" cy="450850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pPr lvl="0">
              <a:buClrTx/>
              <a:buSzTx/>
              <a:buFontTx/>
            </a:pPr>
            <a:r>
              <a:rPr lang="en-US" altLang="zh-CN" dirty="0" err="1">
                <a:cs typeface="+mn-lt"/>
                <a:sym typeface="+mn-ea"/>
              </a:rPr>
              <a:t>g.V</a:t>
            </a:r>
            <a:r>
              <a:rPr lang="en-US" altLang="zh-CN" dirty="0">
                <a:cs typeface="+mn-lt"/>
                <a:sym typeface="+mn-ea"/>
              </a:rPr>
              <a:t>(                    ).</a:t>
            </a:r>
            <a:r>
              <a:rPr lang="en-US" altLang="zh-CN" b="1" dirty="0">
                <a:solidFill>
                  <a:srgbClr val="FF0000"/>
                </a:solidFill>
                <a:cs typeface="+mn-lt"/>
                <a:sym typeface="+mn-ea"/>
              </a:rPr>
              <a:t>has</a:t>
            </a:r>
            <a:r>
              <a:rPr lang="en-US" altLang="zh-CN" dirty="0">
                <a:cs typeface="+mn-lt"/>
                <a:sym typeface="+mn-ea"/>
              </a:rPr>
              <a:t>(‘person’, ‘age’, </a:t>
            </a:r>
            <a:r>
              <a:rPr lang="en-US" altLang="zh-CN" dirty="0" err="1">
                <a:cs typeface="+mn-lt"/>
                <a:sym typeface="+mn-ea"/>
              </a:rPr>
              <a:t>lt</a:t>
            </a:r>
            <a:r>
              <a:rPr lang="en-US" altLang="zh-CN" dirty="0">
                <a:cs typeface="+mn-lt"/>
                <a:sym typeface="+mn-ea"/>
              </a:rPr>
              <a:t>(30))</a:t>
            </a:r>
            <a:endParaRPr lang="en-US" altLang="zh-CN" baseline="-25000" dirty="0">
              <a:cs typeface="+mn-lt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415123" y="5579420"/>
            <a:ext cx="4241596" cy="448945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r>
              <a:rPr lang="en-US" altLang="zh-CN" dirty="0" err="1">
                <a:cs typeface="+mn-lt"/>
                <a:sym typeface="+mn-ea"/>
              </a:rPr>
              <a:t>g.V</a:t>
            </a:r>
            <a:r>
              <a:rPr lang="en-US" altLang="zh-CN" dirty="0">
                <a:cs typeface="+mn-lt"/>
                <a:sym typeface="+mn-ea"/>
              </a:rPr>
              <a:t>(         ).</a:t>
            </a:r>
            <a:r>
              <a:rPr lang="en-US" altLang="zh-CN" b="1" dirty="0" err="1">
                <a:solidFill>
                  <a:srgbClr val="FF0000"/>
                </a:solidFill>
                <a:cs typeface="+mn-lt"/>
                <a:sym typeface="+mn-ea"/>
              </a:rPr>
              <a:t>hasLabel</a:t>
            </a:r>
            <a:r>
              <a:rPr lang="en-US" altLang="zh-CN" dirty="0">
                <a:cs typeface="+mn-lt"/>
                <a:sym typeface="+mn-ea"/>
              </a:rPr>
              <a:t>(‘person’, ‘book’)</a:t>
            </a:r>
            <a:endParaRPr lang="en-US" altLang="zh-CN" baseline="-25000" dirty="0">
              <a:cs typeface="+mn-lt"/>
              <a:sym typeface="+mn-ea"/>
            </a:endParaRPr>
          </a:p>
        </p:txBody>
      </p:sp>
      <p:sp>
        <p:nvSpPr>
          <p:cNvPr id="42" name="箭头: 右 57"/>
          <p:cNvSpPr/>
          <p:nvPr/>
        </p:nvSpPr>
        <p:spPr>
          <a:xfrm>
            <a:off x="3166270" y="4064377"/>
            <a:ext cx="306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43" name="箭头: 右 86"/>
          <p:cNvSpPr/>
          <p:nvPr/>
        </p:nvSpPr>
        <p:spPr>
          <a:xfrm>
            <a:off x="7069483" y="4915365"/>
            <a:ext cx="288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44" name="箭头: 右 87"/>
          <p:cNvSpPr/>
          <p:nvPr/>
        </p:nvSpPr>
        <p:spPr>
          <a:xfrm>
            <a:off x="6709378" y="5740422"/>
            <a:ext cx="54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cxnSp>
        <p:nvCxnSpPr>
          <p:cNvPr id="74" name="连接符: 曲线 89"/>
          <p:cNvCxnSpPr/>
          <p:nvPr/>
        </p:nvCxnSpPr>
        <p:spPr>
          <a:xfrm rot="5400000">
            <a:off x="5047459" y="2878851"/>
            <a:ext cx="400122" cy="3393798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120"/>
          <p:cNvCxnSpPr/>
          <p:nvPr/>
        </p:nvCxnSpPr>
        <p:spPr>
          <a:xfrm rot="5400000">
            <a:off x="5207391" y="3506332"/>
            <a:ext cx="495246" cy="3808181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7213081" y="3634117"/>
                <a:ext cx="765827" cy="3575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081" y="3634117"/>
                <a:ext cx="765827" cy="357505"/>
              </a:xfrm>
              <a:prstGeom prst="rect">
                <a:avLst/>
              </a:prstGeom>
              <a:blipFill rotWithShape="1">
                <a:blip r:embed="rId3"/>
                <a:stretch>
                  <a:fillRect l="-15" t="-3" r="17" b="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7313428" y="4491756"/>
                <a:ext cx="765827" cy="3575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428" y="4491756"/>
                <a:ext cx="765827" cy="357505"/>
              </a:xfrm>
              <a:prstGeom prst="rect">
                <a:avLst/>
              </a:prstGeom>
              <a:blipFill rotWithShape="1">
                <a:blip r:embed="rId4"/>
                <a:stretch>
                  <a:fillRect l="-17" t="-112" r="20" b="11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7321472" y="5326578"/>
                <a:ext cx="765827" cy="35814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472" y="5326578"/>
                <a:ext cx="765827" cy="358140"/>
              </a:xfrm>
              <a:prstGeom prst="rect">
                <a:avLst/>
              </a:prstGeom>
              <a:blipFill rotWithShape="1">
                <a:blip r:embed="rId5"/>
                <a:stretch>
                  <a:fillRect l="-73" t="-55" r="75" b="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2457457" y="2428937"/>
            <a:ext cx="2973658" cy="892323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dirty="0" err="1">
                <a:cs typeface="+mn-lt"/>
              </a:rPr>
              <a:t>g.</a:t>
            </a:r>
            <a:r>
              <a:rPr lang="en-US" altLang="zh-CN" b="1" dirty="0" err="1">
                <a:solidFill>
                  <a:srgbClr val="FF0000"/>
                </a:solidFill>
                <a:cs typeface="+mn-lt"/>
              </a:rPr>
              <a:t>V</a:t>
            </a:r>
            <a:r>
              <a:rPr lang="en-US" altLang="zh-CN" dirty="0">
                <a:cs typeface="+mn-lt"/>
              </a:rPr>
              <a:t>()</a:t>
            </a:r>
          </a:p>
          <a:p>
            <a:r>
              <a:rPr lang="en-US" altLang="zh-CN" dirty="0">
                <a:cs typeface="+mn-lt"/>
              </a:rPr>
              <a:t>  .</a:t>
            </a:r>
            <a:r>
              <a:rPr lang="en-US" altLang="zh-CN" b="1" dirty="0">
                <a:solidFill>
                  <a:srgbClr val="FF0000"/>
                </a:solidFill>
                <a:cs typeface="+mn-lt"/>
                <a:sym typeface="+mn-ea"/>
              </a:rPr>
              <a:t>has</a:t>
            </a:r>
            <a:r>
              <a:rPr lang="en-US" altLang="zh-CN" dirty="0">
                <a:cs typeface="+mn-lt"/>
                <a:sym typeface="+mn-ea"/>
              </a:rPr>
              <a:t>(‘person’, ‘age’, </a:t>
            </a:r>
            <a:r>
              <a:rPr lang="en-US" altLang="zh-CN" dirty="0" err="1">
                <a:cs typeface="+mn-lt"/>
                <a:sym typeface="+mn-ea"/>
              </a:rPr>
              <a:t>lt</a:t>
            </a:r>
            <a:r>
              <a:rPr lang="en-US" altLang="zh-CN" dirty="0">
                <a:cs typeface="+mn-lt"/>
                <a:sym typeface="+mn-ea"/>
              </a:rPr>
              <a:t>(30))</a:t>
            </a:r>
          </a:p>
          <a:p>
            <a:r>
              <a:rPr lang="en-US" altLang="zh-CN" dirty="0">
                <a:cs typeface="+mn-lt"/>
                <a:sym typeface="+mn-ea"/>
              </a:rPr>
              <a:t>  .</a:t>
            </a:r>
            <a:r>
              <a:rPr lang="en-US" altLang="zh-CN" b="1" dirty="0">
                <a:solidFill>
                  <a:srgbClr val="FF0000"/>
                </a:solidFill>
                <a:cs typeface="+mn-lt"/>
                <a:sym typeface="+mn-ea"/>
              </a:rPr>
              <a:t>hasLabel</a:t>
            </a:r>
            <a:r>
              <a:rPr lang="en-US" altLang="zh-CN" dirty="0">
                <a:cs typeface="+mn-lt"/>
                <a:sym typeface="+mn-ea"/>
              </a:rPr>
              <a:t>(‘person’, ‘book’)</a:t>
            </a:r>
          </a:p>
        </p:txBody>
      </p:sp>
      <p:sp>
        <p:nvSpPr>
          <p:cNvPr id="90" name="箭头: 右 136"/>
          <p:cNvSpPr/>
          <p:nvPr/>
        </p:nvSpPr>
        <p:spPr>
          <a:xfrm>
            <a:off x="5479871" y="3087488"/>
            <a:ext cx="108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7430421" y="2616164"/>
                <a:ext cx="765827" cy="354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421" y="2616164"/>
                <a:ext cx="765827" cy="354330"/>
              </a:xfrm>
              <a:prstGeom prst="rect">
                <a:avLst/>
              </a:prstGeom>
              <a:blipFill rotWithShape="1">
                <a:blip r:embed="rId6"/>
                <a:stretch>
                  <a:fillRect l="-37" t="-169" r="40" b="16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/>
          <p:nvPr/>
        </p:nvCxnSpPr>
        <p:spPr>
          <a:xfrm flipV="1">
            <a:off x="4908995" y="3488620"/>
            <a:ext cx="6350" cy="343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555297" y="2879371"/>
            <a:ext cx="19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Enable Optimization</a:t>
            </a:r>
            <a:endParaRPr lang="zh-CN" altLang="en-US" sz="14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555297" y="4915593"/>
            <a:ext cx="19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Disable Optimization</a:t>
            </a:r>
            <a:endParaRPr lang="zh-CN" altLang="en-US" sz="14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6846479" y="2948392"/>
            <a:ext cx="1255249" cy="364288"/>
            <a:chOff x="6608039" y="2657347"/>
            <a:chExt cx="1255249" cy="364288"/>
          </a:xfrm>
        </p:grpSpPr>
        <p:sp>
          <p:nvSpPr>
            <p:cNvPr id="77" name="矩形: 圆角 127"/>
            <p:cNvSpPr/>
            <p:nvPr/>
          </p:nvSpPr>
          <p:spPr>
            <a:xfrm>
              <a:off x="6624636" y="2707241"/>
              <a:ext cx="1145562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03" name="流程图: 接点 102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101" name="流程图: 接点 100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3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7446277" y="2663397"/>
              <a:ext cx="417011" cy="338554"/>
              <a:chOff x="6596858" y="2665887"/>
              <a:chExt cx="417011" cy="338554"/>
            </a:xfrm>
          </p:grpSpPr>
          <p:sp>
            <p:nvSpPr>
              <p:cNvPr id="99" name="流程图: 接点 9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6596858" y="266588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97" name="流程图: 接点 96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2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33" name="组合 132"/>
          <p:cNvGrpSpPr/>
          <p:nvPr/>
        </p:nvGrpSpPr>
        <p:grpSpPr>
          <a:xfrm>
            <a:off x="3000850" y="4766676"/>
            <a:ext cx="1255249" cy="364288"/>
            <a:chOff x="6608039" y="2657347"/>
            <a:chExt cx="1255249" cy="364288"/>
          </a:xfrm>
        </p:grpSpPr>
        <p:sp>
          <p:nvSpPr>
            <p:cNvPr id="134" name="矩形: 圆角 127"/>
            <p:cNvSpPr/>
            <p:nvPr/>
          </p:nvSpPr>
          <p:spPr>
            <a:xfrm>
              <a:off x="6624636" y="2707241"/>
              <a:ext cx="1145562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45" name="流程图: 接点 144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143" name="流程图: 接点 142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3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7446277" y="2663397"/>
              <a:ext cx="417011" cy="338554"/>
              <a:chOff x="6596858" y="2665887"/>
              <a:chExt cx="417011" cy="338554"/>
            </a:xfrm>
          </p:grpSpPr>
          <p:sp>
            <p:nvSpPr>
              <p:cNvPr id="141" name="流程图: 接点 140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6596858" y="266588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139" name="流程图: 接点 13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2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6837645" y="3939444"/>
            <a:ext cx="1255249" cy="364288"/>
            <a:chOff x="6608039" y="2657347"/>
            <a:chExt cx="1255249" cy="364288"/>
          </a:xfrm>
        </p:grpSpPr>
        <p:sp>
          <p:nvSpPr>
            <p:cNvPr id="148" name="矩形: 圆角 127"/>
            <p:cNvSpPr/>
            <p:nvPr/>
          </p:nvSpPr>
          <p:spPr>
            <a:xfrm>
              <a:off x="6624636" y="2707241"/>
              <a:ext cx="1145562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49" name="组合 148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59" name="流程图: 接点 15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157" name="流程图: 接点 156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3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7446277" y="2663397"/>
              <a:ext cx="417011" cy="338554"/>
              <a:chOff x="6596858" y="2665887"/>
              <a:chExt cx="417011" cy="338554"/>
            </a:xfrm>
          </p:grpSpPr>
          <p:sp>
            <p:nvSpPr>
              <p:cNvPr id="155" name="流程图: 接点 154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6596858" y="266588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153" name="流程图: 接点 152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54" name="文本框 153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2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61" name="组合 160"/>
          <p:cNvGrpSpPr/>
          <p:nvPr/>
        </p:nvGrpSpPr>
        <p:grpSpPr>
          <a:xfrm>
            <a:off x="7407847" y="4815724"/>
            <a:ext cx="695886" cy="355203"/>
            <a:chOff x="6608039" y="2666432"/>
            <a:chExt cx="695886" cy="355203"/>
          </a:xfrm>
        </p:grpSpPr>
        <p:sp>
          <p:nvSpPr>
            <p:cNvPr id="162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73" name="流程图: 接点 172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169" name="流程图: 接点 168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75" name="组合 174"/>
          <p:cNvGrpSpPr/>
          <p:nvPr/>
        </p:nvGrpSpPr>
        <p:grpSpPr>
          <a:xfrm>
            <a:off x="2963512" y="5608316"/>
            <a:ext cx="695886" cy="355203"/>
            <a:chOff x="6608039" y="2666432"/>
            <a:chExt cx="695886" cy="355203"/>
          </a:xfrm>
        </p:grpSpPr>
        <p:sp>
          <p:nvSpPr>
            <p:cNvPr id="176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81" name="流程图: 接点 180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179" name="流程图: 接点 178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83" name="组合 182"/>
          <p:cNvGrpSpPr/>
          <p:nvPr/>
        </p:nvGrpSpPr>
        <p:grpSpPr>
          <a:xfrm>
            <a:off x="7383656" y="5661068"/>
            <a:ext cx="695886" cy="355203"/>
            <a:chOff x="6608039" y="2666432"/>
            <a:chExt cx="695886" cy="355203"/>
          </a:xfrm>
        </p:grpSpPr>
        <p:sp>
          <p:nvSpPr>
            <p:cNvPr id="184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89" name="流程图: 接点 18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187" name="流程图: 接点 186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cxnSp>
        <p:nvCxnSpPr>
          <p:cNvPr id="191" name="直接箭头连接符 190"/>
          <p:cNvCxnSpPr/>
          <p:nvPr/>
        </p:nvCxnSpPr>
        <p:spPr>
          <a:xfrm flipV="1">
            <a:off x="9552392" y="3856190"/>
            <a:ext cx="6350" cy="343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/>
      <p:bldP spid="33" grpId="2"/>
      <p:bldP spid="37" grpId="1"/>
      <p:bldP spid="37" grpId="2"/>
      <p:bldP spid="38" grpId="1"/>
      <p:bldP spid="38" grpId="2"/>
      <p:bldP spid="42" grpId="1" animBg="1"/>
      <p:bldP spid="42" grpId="2" bldLvl="0" animBg="1"/>
      <p:bldP spid="43" grpId="1" animBg="1"/>
      <p:bldP spid="43" grpId="2" bldLvl="0" animBg="1"/>
      <p:bldP spid="44" grpId="1" animBg="1"/>
      <p:bldP spid="44" grpId="2" bldLvl="0" animBg="1"/>
      <p:bldP spid="78" grpId="1"/>
      <p:bldP spid="78" grpId="2"/>
      <p:bldP spid="79" grpId="1"/>
      <p:bldP spid="79" grpId="2"/>
      <p:bldP spid="80" grpId="1"/>
      <p:bldP spid="80" grpId="2"/>
      <p:bldP spid="82" grpId="1"/>
      <p:bldP spid="90" grpId="1" animBg="1"/>
      <p:bldP spid="91" grpId="1"/>
      <p:bldP spid="2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Our Approach: </a:t>
            </a:r>
            <a:r>
              <a:rPr lang="en-US" altLang="zh-CN" u="sng" dirty="0"/>
              <a:t>Qu</a:t>
            </a:r>
            <a:r>
              <a:rPr lang="en-US" altLang="zh-CN" dirty="0"/>
              <a:t>ery </a:t>
            </a:r>
            <a:r>
              <a:rPr lang="en-US" altLang="zh-CN" u="sng" dirty="0"/>
              <a:t>Di</a:t>
            </a:r>
            <a:r>
              <a:rPr lang="en-US" altLang="zh-CN" dirty="0"/>
              <a:t>sassembling (</a:t>
            </a:r>
            <a:r>
              <a:rPr lang="en-US" altLang="zh-CN" dirty="0" err="1"/>
              <a:t>QuDi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234950" y="1726565"/>
            <a:ext cx="2660015" cy="6172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ea typeface="微软雅黑" panose="020B0503020204020204" charset="-122"/>
                <a:cs typeface="+mn-lt"/>
              </a:rPr>
              <a:t>① </a:t>
            </a:r>
            <a:r>
              <a:rPr lang="en-US" altLang="zh-CN" b="1" dirty="0">
                <a:cs typeface="+mn-lt"/>
              </a:rPr>
              <a:t>Randomly generate a graph database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869605" y="3092594"/>
            <a:ext cx="6350" cy="34353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18870" y="2371571"/>
            <a:ext cx="1482604" cy="758421"/>
            <a:chOff x="569024" y="2338773"/>
            <a:chExt cx="1482604" cy="758421"/>
          </a:xfrm>
        </p:grpSpPr>
        <p:sp>
          <p:nvSpPr>
            <p:cNvPr id="6" name="流程图: 接点 9"/>
            <p:cNvSpPr/>
            <p:nvPr/>
          </p:nvSpPr>
          <p:spPr>
            <a:xfrm>
              <a:off x="569024" y="2529311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7" name="流程图: 接点 11"/>
            <p:cNvSpPr/>
            <p:nvPr/>
          </p:nvSpPr>
          <p:spPr>
            <a:xfrm>
              <a:off x="1711601" y="2338773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8" name="流程图: 接点 12"/>
            <p:cNvSpPr/>
            <p:nvPr/>
          </p:nvSpPr>
          <p:spPr>
            <a:xfrm>
              <a:off x="1711649" y="2745492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9" name="流程图: 接点 13"/>
            <p:cNvSpPr/>
            <p:nvPr/>
          </p:nvSpPr>
          <p:spPr>
            <a:xfrm>
              <a:off x="1127091" y="2528822"/>
              <a:ext cx="339979" cy="351702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dirty="0">
                <a:solidFill>
                  <a:schemeClr val="tx1"/>
                </a:solidFill>
                <a:cs typeface="+mn-lt"/>
              </a:endParaRPr>
            </a:p>
          </p:txBody>
        </p:sp>
        <p:cxnSp>
          <p:nvCxnSpPr>
            <p:cNvPr id="21" name="直接箭头连接符 20"/>
            <p:cNvCxnSpPr>
              <a:stCxn id="6" idx="6"/>
              <a:endCxn id="9" idx="2"/>
            </p:cNvCxnSpPr>
            <p:nvPr/>
          </p:nvCxnSpPr>
          <p:spPr>
            <a:xfrm flipV="1">
              <a:off x="909003" y="2704673"/>
              <a:ext cx="218088" cy="489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2"/>
              <a:endCxn id="9" idx="7"/>
            </p:cNvCxnSpPr>
            <p:nvPr/>
          </p:nvCxnSpPr>
          <p:spPr>
            <a:xfrm flipH="1">
              <a:off x="1417281" y="2514624"/>
              <a:ext cx="294320" cy="65704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2"/>
              <a:endCxn id="9" idx="5"/>
            </p:cNvCxnSpPr>
            <p:nvPr/>
          </p:nvCxnSpPr>
          <p:spPr>
            <a:xfrm flipH="1" flipV="1">
              <a:off x="1417281" y="2829018"/>
              <a:ext cx="294368" cy="92325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3655060" y="1718310"/>
            <a:ext cx="3019425" cy="6064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② </a:t>
            </a:r>
            <a:r>
              <a:rPr lang="en-US" altLang="zh-CN" b="1" dirty="0">
                <a:cs typeface="+mn-lt"/>
              </a:rPr>
              <a:t>Randomly generate a Gremlin query </a:t>
            </a:r>
            <a:r>
              <a:rPr lang="en-US" altLang="zh-CN" b="1" i="1" dirty="0">
                <a:cs typeface="+mn-lt"/>
              </a:rPr>
              <a:t>Q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3395339" y="2353579"/>
            <a:ext cx="3445210" cy="686695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dirty="0">
                <a:cs typeface="+mn-lt"/>
              </a:rPr>
              <a:t>g.V().</a:t>
            </a:r>
            <a:r>
              <a:rPr lang="en-US" altLang="zh-CN" dirty="0">
                <a:cs typeface="+mn-lt"/>
                <a:sym typeface="+mn-ea"/>
              </a:rPr>
              <a:t>has(‘person’, ‘age’, </a:t>
            </a:r>
            <a:r>
              <a:rPr lang="en-US" altLang="zh-CN" dirty="0" err="1">
                <a:cs typeface="+mn-lt"/>
                <a:sym typeface="+mn-ea"/>
              </a:rPr>
              <a:t>lt</a:t>
            </a:r>
            <a:r>
              <a:rPr lang="en-US" altLang="zh-CN" dirty="0">
                <a:cs typeface="+mn-lt"/>
                <a:sym typeface="+mn-ea"/>
              </a:rPr>
              <a:t>(30))</a:t>
            </a:r>
          </a:p>
          <a:p>
            <a:r>
              <a:rPr lang="en-US" altLang="zh-CN" dirty="0">
                <a:cs typeface="+mn-lt"/>
                <a:sym typeface="+mn-ea"/>
              </a:rPr>
              <a:t>  .hasLabel(‘person’, ‘book’)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655060" y="3590290"/>
            <a:ext cx="3020060" cy="3594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③</a:t>
            </a:r>
            <a:r>
              <a:rPr lang="en-US" altLang="zh-CN" b="1" dirty="0"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b="1" dirty="0">
                <a:cs typeface="+mn-lt"/>
              </a:rPr>
              <a:t>Disassemble query </a:t>
            </a:r>
            <a:r>
              <a:rPr lang="en-US" altLang="zh-CN" b="1" i="1" dirty="0">
                <a:cs typeface="+mn-lt"/>
              </a:rPr>
              <a:t>Q</a:t>
            </a:r>
          </a:p>
        </p:txBody>
      </p:sp>
      <p:pic>
        <p:nvPicPr>
          <p:cNvPr id="99" name="Graphic 20" descr="Pap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746" y="3664874"/>
            <a:ext cx="948055" cy="948055"/>
          </a:xfrm>
          <a:prstGeom prst="rect">
            <a:avLst/>
          </a:prstGeom>
        </p:spPr>
      </p:pic>
      <p:pic>
        <p:nvPicPr>
          <p:cNvPr id="127" name="图形 126" descr="金龟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815" y="3852281"/>
            <a:ext cx="626745" cy="626745"/>
          </a:xfrm>
          <a:prstGeom prst="rect">
            <a:avLst/>
          </a:prstGeom>
        </p:spPr>
      </p:pic>
      <p:cxnSp>
        <p:nvCxnSpPr>
          <p:cNvPr id="132" name="连接符: 曲线 131"/>
          <p:cNvCxnSpPr>
            <a:endCxn id="134" idx="2"/>
          </p:cNvCxnSpPr>
          <p:nvPr/>
        </p:nvCxnSpPr>
        <p:spPr>
          <a:xfrm flipV="1">
            <a:off x="8930005" y="4165939"/>
            <a:ext cx="1003935" cy="1664970"/>
          </a:xfrm>
          <a:prstGeom prst="curvedConnector3">
            <a:avLst>
              <a:gd name="adj1" fmla="val 50032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/>
          <p:nvPr/>
        </p:nvCxnSpPr>
        <p:spPr>
          <a:xfrm>
            <a:off x="9086049" y="2446561"/>
            <a:ext cx="846596" cy="1696662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椭圆 133"/>
          <p:cNvSpPr/>
          <p:nvPr/>
        </p:nvSpPr>
        <p:spPr>
          <a:xfrm>
            <a:off x="9933729" y="3968487"/>
            <a:ext cx="415290" cy="39433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cs typeface="+mn-lt"/>
              </a:rPr>
              <a:t>≠</a:t>
            </a:r>
          </a:p>
        </p:txBody>
      </p:sp>
      <p:cxnSp>
        <p:nvCxnSpPr>
          <p:cNvPr id="135" name="直接箭头连接符 134"/>
          <p:cNvCxnSpPr>
            <a:stCxn id="134" idx="6"/>
          </p:cNvCxnSpPr>
          <p:nvPr/>
        </p:nvCxnSpPr>
        <p:spPr>
          <a:xfrm>
            <a:off x="10348826" y="4165933"/>
            <a:ext cx="1080000" cy="11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895909" y="2001915"/>
            <a:ext cx="731211" cy="5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箭头: 右 136"/>
          <p:cNvSpPr/>
          <p:nvPr/>
        </p:nvSpPr>
        <p:spPr>
          <a:xfrm>
            <a:off x="6674601" y="2379220"/>
            <a:ext cx="108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/>
              <p:cNvSpPr txBox="1"/>
              <p:nvPr/>
            </p:nvSpPr>
            <p:spPr>
              <a:xfrm>
                <a:off x="8249379" y="1925901"/>
                <a:ext cx="765827" cy="354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379" y="1925901"/>
                <a:ext cx="765827" cy="354330"/>
              </a:xfrm>
              <a:prstGeom prst="rect">
                <a:avLst/>
              </a:prstGeom>
              <a:blipFill rotWithShape="1">
                <a:blip r:embed="rId5"/>
                <a:stretch>
                  <a:fillRect l="-12" t="-164" r="14" b="16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文本框 143"/>
          <p:cNvSpPr txBox="1"/>
          <p:nvPr/>
        </p:nvSpPr>
        <p:spPr>
          <a:xfrm>
            <a:off x="9658985" y="3479165"/>
            <a:ext cx="1497965" cy="3498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b="1" dirty="0">
                <a:ea typeface="微软雅黑" panose="020B0503020204020204" charset="-122"/>
                <a:cs typeface="+mn-lt"/>
                <a:sym typeface="+mn-ea"/>
              </a:rPr>
              <a:t>④</a:t>
            </a:r>
            <a:r>
              <a:rPr lang="en-US" altLang="zh-CN" b="1" dirty="0">
                <a:ea typeface="微软雅黑" panose="020B0503020204020204" charset="-122"/>
                <a:cs typeface="+mn-lt"/>
                <a:sym typeface="+mn-ea"/>
              </a:rPr>
              <a:t> Compare</a:t>
            </a:r>
            <a:endParaRPr lang="en-US" altLang="zh-CN" b="1" i="1" dirty="0">
              <a:cs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832096" y="2267041"/>
            <a:ext cx="1255249" cy="364288"/>
            <a:chOff x="6608039" y="2657347"/>
            <a:chExt cx="1255249" cy="364288"/>
          </a:xfrm>
        </p:grpSpPr>
        <p:sp>
          <p:nvSpPr>
            <p:cNvPr id="77" name="矩形: 圆角 127"/>
            <p:cNvSpPr/>
            <p:nvPr/>
          </p:nvSpPr>
          <p:spPr>
            <a:xfrm>
              <a:off x="6624636" y="2707241"/>
              <a:ext cx="1145562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96" name="流程图: 接点 9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94" name="流程图: 接点 93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3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7446277" y="2663397"/>
              <a:ext cx="417011" cy="338554"/>
              <a:chOff x="6596858" y="2665887"/>
              <a:chExt cx="417011" cy="338554"/>
            </a:xfrm>
          </p:grpSpPr>
          <p:sp>
            <p:nvSpPr>
              <p:cNvPr id="92" name="流程图: 接点 91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6596858" y="266588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89" name="流程图: 接点 8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2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sp>
        <p:nvSpPr>
          <p:cNvPr id="152" name="文本框 151"/>
          <p:cNvSpPr txBox="1"/>
          <p:nvPr/>
        </p:nvSpPr>
        <p:spPr>
          <a:xfrm>
            <a:off x="3477920" y="4041308"/>
            <a:ext cx="815844" cy="415258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pPr lvl="0">
              <a:buClrTx/>
              <a:buSzTx/>
              <a:buFontTx/>
            </a:pPr>
            <a:r>
              <a:rPr lang="en-US" altLang="zh-CN" dirty="0" err="1">
                <a:cs typeface="+mn-lt"/>
                <a:sym typeface="+mn-ea"/>
              </a:rPr>
              <a:t>g.</a:t>
            </a:r>
            <a:r>
              <a:rPr lang="en-US" altLang="zh-CN" b="1" dirty="0" err="1">
                <a:cs typeface="+mn-lt"/>
                <a:sym typeface="+mn-ea"/>
              </a:rPr>
              <a:t>V</a:t>
            </a:r>
            <a:r>
              <a:rPr lang="en-US" altLang="zh-CN" dirty="0">
                <a:cs typeface="+mn-lt"/>
                <a:sym typeface="+mn-ea"/>
              </a:rPr>
              <a:t>()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3467735" y="4857750"/>
            <a:ext cx="4698365" cy="450850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pPr lvl="0">
              <a:buClrTx/>
              <a:buSzTx/>
              <a:buFontTx/>
            </a:pPr>
            <a:r>
              <a:rPr lang="en-US" altLang="zh-CN" dirty="0" err="1">
                <a:cs typeface="+mn-lt"/>
                <a:sym typeface="+mn-ea"/>
              </a:rPr>
              <a:t>g.V</a:t>
            </a:r>
            <a:r>
              <a:rPr lang="en-US" altLang="zh-CN" dirty="0">
                <a:cs typeface="+mn-lt"/>
                <a:sym typeface="+mn-ea"/>
              </a:rPr>
              <a:t>(                    ).</a:t>
            </a:r>
            <a:r>
              <a:rPr lang="en-US" altLang="zh-CN" b="1" dirty="0">
                <a:cs typeface="+mn-lt"/>
                <a:sym typeface="+mn-ea"/>
              </a:rPr>
              <a:t>has</a:t>
            </a:r>
            <a:r>
              <a:rPr lang="en-US" altLang="zh-CN" dirty="0">
                <a:cs typeface="+mn-lt"/>
                <a:sym typeface="+mn-ea"/>
              </a:rPr>
              <a:t>(‘person’, ‘age’, </a:t>
            </a:r>
            <a:r>
              <a:rPr lang="en-US" altLang="zh-CN" dirty="0" err="1">
                <a:cs typeface="+mn-lt"/>
                <a:sym typeface="+mn-ea"/>
              </a:rPr>
              <a:t>lt</a:t>
            </a:r>
            <a:r>
              <a:rPr lang="en-US" altLang="zh-CN" dirty="0">
                <a:cs typeface="+mn-lt"/>
                <a:sym typeface="+mn-ea"/>
              </a:rPr>
              <a:t>(30))</a:t>
            </a:r>
            <a:endParaRPr lang="en-US" altLang="zh-CN" baseline="-25000" dirty="0">
              <a:cs typeface="+mn-lt"/>
              <a:sym typeface="+mn-ea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3467761" y="5703847"/>
            <a:ext cx="4241596" cy="448945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r>
              <a:rPr lang="en-US" altLang="zh-CN" dirty="0" err="1">
                <a:cs typeface="+mn-lt"/>
                <a:sym typeface="+mn-ea"/>
              </a:rPr>
              <a:t>g.V</a:t>
            </a:r>
            <a:r>
              <a:rPr lang="en-US" altLang="zh-CN" dirty="0">
                <a:cs typeface="+mn-lt"/>
                <a:sym typeface="+mn-ea"/>
              </a:rPr>
              <a:t>(         ).</a:t>
            </a:r>
            <a:r>
              <a:rPr lang="en-US" altLang="zh-CN" b="1" dirty="0" err="1">
                <a:cs typeface="+mn-lt"/>
                <a:sym typeface="+mn-ea"/>
              </a:rPr>
              <a:t>hasLabel</a:t>
            </a:r>
            <a:r>
              <a:rPr lang="en-US" altLang="zh-CN" dirty="0">
                <a:cs typeface="+mn-lt"/>
                <a:sym typeface="+mn-ea"/>
              </a:rPr>
              <a:t>(‘person’, ‘book’)</a:t>
            </a:r>
            <a:endParaRPr lang="en-US" altLang="zh-CN" baseline="-25000" dirty="0">
              <a:cs typeface="+mn-lt"/>
              <a:sym typeface="+mn-ea"/>
            </a:endParaRPr>
          </a:p>
        </p:txBody>
      </p:sp>
      <p:sp>
        <p:nvSpPr>
          <p:cNvPr id="155" name="箭头: 右 57"/>
          <p:cNvSpPr/>
          <p:nvPr/>
        </p:nvSpPr>
        <p:spPr>
          <a:xfrm>
            <a:off x="4320508" y="4188804"/>
            <a:ext cx="306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56" name="箭头: 右 86"/>
          <p:cNvSpPr/>
          <p:nvPr/>
        </p:nvSpPr>
        <p:spPr>
          <a:xfrm>
            <a:off x="8058621" y="5016932"/>
            <a:ext cx="288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57" name="箭头: 右 87"/>
          <p:cNvSpPr/>
          <p:nvPr/>
        </p:nvSpPr>
        <p:spPr>
          <a:xfrm>
            <a:off x="7757571" y="5864849"/>
            <a:ext cx="54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cxnSp>
        <p:nvCxnSpPr>
          <p:cNvPr id="158" name="连接符: 曲线 89"/>
          <p:cNvCxnSpPr/>
          <p:nvPr/>
        </p:nvCxnSpPr>
        <p:spPr>
          <a:xfrm rot="5400000">
            <a:off x="6022627" y="2981688"/>
            <a:ext cx="400122" cy="3393798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曲线 120"/>
          <p:cNvCxnSpPr/>
          <p:nvPr/>
        </p:nvCxnSpPr>
        <p:spPr>
          <a:xfrm rot="5400000">
            <a:off x="6072069" y="3620599"/>
            <a:ext cx="495246" cy="3808181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8288352" y="3728057"/>
                <a:ext cx="765827" cy="3575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352" y="3728057"/>
                <a:ext cx="765827" cy="357505"/>
              </a:xfrm>
              <a:prstGeom prst="rect">
                <a:avLst/>
              </a:prstGeom>
              <a:blipFill rotWithShape="1">
                <a:blip r:embed="rId6"/>
                <a:stretch>
                  <a:fillRect l="-43" t="-170" r="46" b="17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/>
              <p:cNvSpPr txBox="1"/>
              <p:nvPr/>
            </p:nvSpPr>
            <p:spPr>
              <a:xfrm>
                <a:off x="8266371" y="4616183"/>
                <a:ext cx="765827" cy="35750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161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371" y="4616183"/>
                <a:ext cx="765827" cy="357505"/>
              </a:xfrm>
              <a:prstGeom prst="rect">
                <a:avLst/>
              </a:prstGeom>
              <a:blipFill rotWithShape="1">
                <a:blip r:embed="rId7"/>
                <a:stretch>
                  <a:fillRect l="-75" t="-103" r="77" b="1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/>
              <p:cNvSpPr txBox="1"/>
              <p:nvPr/>
            </p:nvSpPr>
            <p:spPr>
              <a:xfrm>
                <a:off x="8274415" y="5451005"/>
                <a:ext cx="765827" cy="35814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cs typeface="+mn-lt"/>
                </a:endParaRPr>
              </a:p>
            </p:txBody>
          </p:sp>
        </mc:Choice>
        <mc:Fallback xmlns="">
          <p:sp>
            <p:nvSpPr>
              <p:cNvPr id="162" name="文本框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415" y="5451005"/>
                <a:ext cx="765827" cy="358140"/>
              </a:xfrm>
              <a:prstGeom prst="rect">
                <a:avLst/>
              </a:prstGeom>
              <a:blipFill rotWithShape="1">
                <a:blip r:embed="rId8"/>
                <a:stretch>
                  <a:fillRect l="-48" t="-46" r="50" b="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组合 163"/>
          <p:cNvGrpSpPr/>
          <p:nvPr/>
        </p:nvGrpSpPr>
        <p:grpSpPr>
          <a:xfrm>
            <a:off x="4069363" y="4891103"/>
            <a:ext cx="1255249" cy="364288"/>
            <a:chOff x="6608039" y="2657347"/>
            <a:chExt cx="1255249" cy="364288"/>
          </a:xfrm>
        </p:grpSpPr>
        <p:sp>
          <p:nvSpPr>
            <p:cNvPr id="165" name="矩形: 圆角 127"/>
            <p:cNvSpPr/>
            <p:nvPr/>
          </p:nvSpPr>
          <p:spPr>
            <a:xfrm>
              <a:off x="6624636" y="2707241"/>
              <a:ext cx="1145562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76" name="流程图: 接点 17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7" name="文本框 176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174" name="流程图: 接点 173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3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7446277" y="2663397"/>
              <a:ext cx="417011" cy="338554"/>
              <a:chOff x="6596858" y="2665887"/>
              <a:chExt cx="417011" cy="338554"/>
            </a:xfrm>
          </p:grpSpPr>
          <p:sp>
            <p:nvSpPr>
              <p:cNvPr id="172" name="流程图: 接点 171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6596858" y="266588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170" name="流程图: 接点 169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2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78" name="组合 177"/>
          <p:cNvGrpSpPr/>
          <p:nvPr/>
        </p:nvGrpSpPr>
        <p:grpSpPr>
          <a:xfrm>
            <a:off x="7904888" y="4063871"/>
            <a:ext cx="1255249" cy="364288"/>
            <a:chOff x="6608039" y="2657347"/>
            <a:chExt cx="1255249" cy="364288"/>
          </a:xfrm>
        </p:grpSpPr>
        <p:sp>
          <p:nvSpPr>
            <p:cNvPr id="179" name="矩形: 圆角 127"/>
            <p:cNvSpPr/>
            <p:nvPr/>
          </p:nvSpPr>
          <p:spPr>
            <a:xfrm>
              <a:off x="6624636" y="2707241"/>
              <a:ext cx="1145562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80" name="组合 179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90" name="流程图: 接点 189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91" name="文本框 190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188" name="流程图: 接点 187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3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7446277" y="2663397"/>
              <a:ext cx="417011" cy="338554"/>
              <a:chOff x="6596858" y="2665887"/>
              <a:chExt cx="417011" cy="338554"/>
            </a:xfrm>
          </p:grpSpPr>
          <p:sp>
            <p:nvSpPr>
              <p:cNvPr id="186" name="流程图: 接点 18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6596858" y="266588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184" name="流程图: 接点 183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85" name="文本框 184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2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192" name="组合 191"/>
          <p:cNvGrpSpPr/>
          <p:nvPr/>
        </p:nvGrpSpPr>
        <p:grpSpPr>
          <a:xfrm>
            <a:off x="8360790" y="4940151"/>
            <a:ext cx="695886" cy="355203"/>
            <a:chOff x="6608039" y="2666432"/>
            <a:chExt cx="695886" cy="355203"/>
          </a:xfrm>
        </p:grpSpPr>
        <p:sp>
          <p:nvSpPr>
            <p:cNvPr id="193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194" name="组合 193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198" name="流程图: 接点 197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195" name="组合 194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196" name="流程图: 接点 195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97" name="文本框 196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200" name="组合 199"/>
          <p:cNvGrpSpPr/>
          <p:nvPr/>
        </p:nvGrpSpPr>
        <p:grpSpPr>
          <a:xfrm>
            <a:off x="3990115" y="5732743"/>
            <a:ext cx="695886" cy="355203"/>
            <a:chOff x="6608039" y="2666432"/>
            <a:chExt cx="695886" cy="355203"/>
          </a:xfrm>
        </p:grpSpPr>
        <p:sp>
          <p:nvSpPr>
            <p:cNvPr id="201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202" name="组合 201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206" name="流程图: 接点 20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204" name="流程图: 接点 203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8336599" y="5785495"/>
            <a:ext cx="695886" cy="355203"/>
            <a:chOff x="6608039" y="2666432"/>
            <a:chExt cx="695886" cy="355203"/>
          </a:xfrm>
        </p:grpSpPr>
        <p:sp>
          <p:nvSpPr>
            <p:cNvPr id="209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lt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214" name="流程图: 接点 213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215" name="文本框 214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1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212" name="流程图: 接点 211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cs typeface="+mn-lt"/>
                  </a:rPr>
                  <a:t>v</a:t>
                </a:r>
                <a:r>
                  <a:rPr lang="en-US" altLang="zh-CN" sz="1600" b="1" i="1" baseline="-25000" dirty="0">
                    <a:cs typeface="+mn-lt"/>
                  </a:rPr>
                  <a:t>4</a:t>
                </a:r>
                <a:endParaRPr lang="zh-CN" altLang="en-US" sz="1400" b="1" i="1" baseline="-25000" dirty="0">
                  <a:cs typeface="+mn-lt"/>
                </a:endParaRPr>
              </a:p>
            </p:txBody>
          </p:sp>
        </p:grpSp>
      </p:grpSp>
      <p:sp>
        <p:nvSpPr>
          <p:cNvPr id="216" name="文本框 215"/>
          <p:cNvSpPr txBox="1"/>
          <p:nvPr/>
        </p:nvSpPr>
        <p:spPr>
          <a:xfrm>
            <a:off x="723143" y="2527649"/>
            <a:ext cx="4170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cs typeface="+mn-lt"/>
              </a:rPr>
              <a:t>v</a:t>
            </a:r>
            <a:r>
              <a:rPr lang="en-US" altLang="zh-CN" sz="1600" b="1" i="1" baseline="-25000" dirty="0">
                <a:cs typeface="+mn-lt"/>
              </a:rPr>
              <a:t>1</a:t>
            </a:r>
            <a:endParaRPr lang="zh-CN" altLang="en-US" sz="1400" b="1" i="1" baseline="-25000" dirty="0">
              <a:cs typeface="+mn-lt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265531" y="2519151"/>
            <a:ext cx="4170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cs typeface="+mn-lt"/>
              </a:rPr>
              <a:t>v</a:t>
            </a:r>
            <a:r>
              <a:rPr lang="en-US" altLang="zh-CN" sz="1600" b="1" i="1" baseline="-25000" dirty="0">
                <a:cs typeface="+mn-lt"/>
              </a:rPr>
              <a:t>2</a:t>
            </a:r>
            <a:endParaRPr lang="zh-CN" altLang="en-US" sz="1400" b="1" i="1" baseline="-25000" dirty="0">
              <a:cs typeface="+mn-lt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1847839" y="2337848"/>
            <a:ext cx="4170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cs typeface="+mn-lt"/>
              </a:rPr>
              <a:t>v</a:t>
            </a:r>
            <a:r>
              <a:rPr lang="en-US" altLang="zh-CN" sz="1600" b="1" i="1" baseline="-25000" dirty="0">
                <a:cs typeface="+mn-lt"/>
              </a:rPr>
              <a:t>3</a:t>
            </a:r>
            <a:endParaRPr lang="zh-CN" altLang="en-US" sz="1400" b="1" i="1" baseline="-25000" dirty="0">
              <a:cs typeface="+mn-lt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1847839" y="2750329"/>
            <a:ext cx="4170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cs typeface="+mn-lt"/>
              </a:rPr>
              <a:t>v</a:t>
            </a:r>
            <a:r>
              <a:rPr lang="en-US" altLang="zh-CN" sz="1600" b="1" i="1" baseline="-25000" dirty="0">
                <a:cs typeface="+mn-lt"/>
              </a:rPr>
              <a:t>4</a:t>
            </a:r>
            <a:endParaRPr lang="zh-CN" altLang="en-US" sz="1400" b="1" i="1" baseline="-25000" dirty="0">
              <a:cs typeface="+mn-lt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2895250" y="4104339"/>
            <a:ext cx="765827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cs typeface="+mn-lt"/>
              </a:rPr>
              <a:t>T</a:t>
            </a:r>
            <a:r>
              <a:rPr lang="en-US" altLang="zh-CN" b="1" baseline="-25000" dirty="0">
                <a:cs typeface="+mn-lt"/>
              </a:rPr>
              <a:t>1</a:t>
            </a:r>
          </a:p>
        </p:txBody>
      </p:sp>
      <p:sp>
        <p:nvSpPr>
          <p:cNvPr id="224" name="文本框 223"/>
          <p:cNvSpPr txBox="1"/>
          <p:nvPr/>
        </p:nvSpPr>
        <p:spPr>
          <a:xfrm>
            <a:off x="2878600" y="4841764"/>
            <a:ext cx="765827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cs typeface="+mn-lt"/>
              </a:rPr>
              <a:t>T</a:t>
            </a:r>
            <a:r>
              <a:rPr lang="en-US" altLang="zh-CN" b="1" baseline="-25000" dirty="0">
                <a:cs typeface="+mn-lt"/>
              </a:rPr>
              <a:t>2</a:t>
            </a:r>
          </a:p>
        </p:txBody>
      </p:sp>
      <p:sp>
        <p:nvSpPr>
          <p:cNvPr id="225" name="文本框 224"/>
          <p:cNvSpPr txBox="1"/>
          <p:nvPr/>
        </p:nvSpPr>
        <p:spPr>
          <a:xfrm>
            <a:off x="2866248" y="5687634"/>
            <a:ext cx="765827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cs typeface="+mn-lt"/>
              </a:rPr>
              <a:t>T</a:t>
            </a:r>
            <a:r>
              <a:rPr lang="en-US" altLang="zh-CN" b="1" baseline="-25000" dirty="0">
                <a:cs typeface="+mn-lt"/>
              </a:rPr>
              <a:t>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/>
      <p:bldP spid="105" grpId="2" bldLvl="0" animBg="1"/>
      <p:bldP spid="24" grpId="1" animBg="1"/>
      <p:bldP spid="24" grpId="2" bldLvl="0" animBg="1"/>
      <p:bldP spid="103" grpId="1"/>
      <p:bldP spid="103" grpId="2"/>
      <p:bldP spid="34" grpId="1" animBg="1"/>
      <p:bldP spid="34" grpId="2" bldLvl="0" animBg="1"/>
      <p:bldP spid="134" grpId="1" animBg="1"/>
      <p:bldP spid="134" grpId="2" animBg="1"/>
      <p:bldP spid="137" grpId="1" animBg="1"/>
      <p:bldP spid="137" grpId="2" animBg="1"/>
      <p:bldP spid="143" grpId="1"/>
      <p:bldP spid="143" grpId="2"/>
      <p:bldP spid="144" grpId="1" animBg="1"/>
      <p:bldP spid="144" grpId="2" bldLvl="0" animBg="1"/>
      <p:bldP spid="152" grpId="0"/>
      <p:bldP spid="152" grpId="1"/>
      <p:bldP spid="153" grpId="0"/>
      <p:bldP spid="153" grpId="1"/>
      <p:bldP spid="154" grpId="0"/>
      <p:bldP spid="154" grpId="1"/>
      <p:bldP spid="155" grpId="0" animBg="1"/>
      <p:bldP spid="155" grpId="1" animBg="1"/>
      <p:bldP spid="156" grpId="0" animBg="1"/>
      <p:bldP spid="156" grpId="1" bldLvl="0" animBg="1"/>
      <p:bldP spid="157" grpId="0" animBg="1"/>
      <p:bldP spid="157" grpId="1" bldLvl="0" animBg="1"/>
      <p:bldP spid="160" grpId="0"/>
      <p:bldP spid="160" grpId="1"/>
      <p:bldP spid="161" grpId="0"/>
      <p:bldP spid="161" grpId="1"/>
      <p:bldP spid="162" grpId="0"/>
      <p:bldP spid="162" grpId="1"/>
      <p:bldP spid="216" grpId="0"/>
      <p:bldP spid="217" grpId="0"/>
      <p:bldP spid="218" grpId="0"/>
      <p:bldP spid="219" grpId="0"/>
      <p:bldP spid="223" grpId="1"/>
      <p:bldP spid="223" grpId="2"/>
      <p:bldP spid="224" grpId="1"/>
      <p:bldP spid="224" grpId="2"/>
      <p:bldP spid="225" grpId="1"/>
      <p:bldP spid="225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Graph Database Generation</a:t>
            </a:r>
            <a:endParaRPr lang="zh-CN" altLang="en-US" dirty="0"/>
          </a:p>
        </p:txBody>
      </p:sp>
      <p:sp>
        <p:nvSpPr>
          <p:cNvPr id="69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275080"/>
          </a:xfrm>
        </p:spPr>
        <p:txBody>
          <a:bodyPr/>
          <a:lstStyle/>
          <a:p>
            <a:r>
              <a:rPr lang="en-US" altLang="zh-CN" sz="2400" dirty="0"/>
              <a:t>Randomly generate vertex types and edge types</a:t>
            </a:r>
            <a:r>
              <a:rPr altLang="zh-CN" sz="2400" dirty="0">
                <a:sym typeface="+mn-ea"/>
              </a:rPr>
              <a:t>, and then randomly generate vertex and edge instances</a:t>
            </a:r>
            <a:endParaRPr lang="en-US" altLang="zh-CN" sz="2400" b="0" baseline="30000" dirty="0"/>
          </a:p>
          <a:p>
            <a:endParaRPr lang="en-US" altLang="zh-CN" sz="2400" b="0" baseline="30000" dirty="0"/>
          </a:p>
        </p:txBody>
      </p:sp>
      <p:sp>
        <p:nvSpPr>
          <p:cNvPr id="60" name="椭圆 59"/>
          <p:cNvSpPr/>
          <p:nvPr/>
        </p:nvSpPr>
        <p:spPr bwMode="gray">
          <a:xfrm>
            <a:off x="2194037" y="2350808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1803244" y="3427615"/>
            <a:ext cx="1799985" cy="724829"/>
            <a:chOff x="1708548" y="2711299"/>
            <a:chExt cx="2157763" cy="724829"/>
          </a:xfrm>
        </p:grpSpPr>
        <p:sp>
          <p:nvSpPr>
            <p:cNvPr id="64" name="圆角矩形 63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椭圆 65"/>
          <p:cNvSpPr/>
          <p:nvPr/>
        </p:nvSpPr>
        <p:spPr bwMode="gray">
          <a:xfrm>
            <a:off x="4323299" y="2350808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763944" y="3427434"/>
            <a:ext cx="2013585" cy="724535"/>
            <a:chOff x="1653166" y="2652650"/>
            <a:chExt cx="2690262" cy="724829"/>
          </a:xfrm>
        </p:grpSpPr>
        <p:sp>
          <p:nvSpPr>
            <p:cNvPr id="68" name="圆角矩形 67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22734" y="2708553"/>
              <a:ext cx="2620694" cy="64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language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257402" y="3051658"/>
            <a:ext cx="161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Vertex Type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椭圆 16"/>
          <p:cNvSpPr/>
          <p:nvPr/>
        </p:nvSpPr>
        <p:spPr bwMode="gray">
          <a:xfrm>
            <a:off x="1731229" y="5326989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椭圆 17"/>
          <p:cNvSpPr/>
          <p:nvPr/>
        </p:nvSpPr>
        <p:spPr bwMode="gray">
          <a:xfrm>
            <a:off x="4282519" y="5326989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直接箭头连接符 18"/>
          <p:cNvCxnSpPr>
            <a:stCxn id="17" idx="6"/>
            <a:endCxn id="18" idx="2"/>
          </p:cNvCxnSpPr>
          <p:nvPr/>
        </p:nvCxnSpPr>
        <p:spPr>
          <a:xfrm>
            <a:off x="2749630" y="5865393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6136" y="5438464"/>
            <a:ext cx="161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Edge Type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16052" y="5440464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66795" y="4871405"/>
            <a:ext cx="1784737" cy="535205"/>
            <a:chOff x="1708549" y="2711299"/>
            <a:chExt cx="2437798" cy="724829"/>
          </a:xfrm>
        </p:grpSpPr>
        <p:sp>
          <p:nvSpPr>
            <p:cNvPr id="23" name="圆角矩形 22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椭圆 1"/>
          <p:cNvSpPr/>
          <p:nvPr/>
        </p:nvSpPr>
        <p:spPr bwMode="gray">
          <a:xfrm>
            <a:off x="7934570" y="3610898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43777" y="4687705"/>
            <a:ext cx="1799985" cy="724829"/>
            <a:chOff x="1708548" y="2711299"/>
            <a:chExt cx="2157763" cy="724829"/>
          </a:xfrm>
        </p:grpSpPr>
        <p:sp>
          <p:nvSpPr>
            <p:cNvPr id="5" name="圆角矩形 4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</a:t>
              </a:r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Nancy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26</a:t>
              </a:r>
              <a:endParaRPr lang="zh-CN" altLang="en-US" b="1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椭圆 71"/>
          <p:cNvSpPr/>
          <p:nvPr/>
        </p:nvSpPr>
        <p:spPr bwMode="gray">
          <a:xfrm>
            <a:off x="10485860" y="3610898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3" name="直接箭头连接符 72"/>
          <p:cNvCxnSpPr>
            <a:stCxn id="2" idx="6"/>
            <a:endCxn id="72" idx="2"/>
          </p:cNvCxnSpPr>
          <p:nvPr/>
        </p:nvCxnSpPr>
        <p:spPr>
          <a:xfrm>
            <a:off x="8952971" y="4149302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419393" y="3724373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8970136" y="3155314"/>
            <a:ext cx="1784737" cy="535205"/>
            <a:chOff x="1708549" y="2711299"/>
            <a:chExt cx="2437798" cy="724829"/>
          </a:xfrm>
        </p:grpSpPr>
        <p:sp>
          <p:nvSpPr>
            <p:cNvPr id="76" name="圆角矩形 75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2020</a:t>
              </a:r>
              <a:endParaRPr lang="zh-CN" altLang="en-US" b="1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108618" y="4687705"/>
            <a:ext cx="1710074" cy="724829"/>
            <a:chOff x="1858679" y="2652650"/>
            <a:chExt cx="1927188" cy="724829"/>
          </a:xfrm>
        </p:grpSpPr>
        <p:sp>
          <p:nvSpPr>
            <p:cNvPr id="6" name="圆角矩形 5"/>
            <p:cNvSpPr/>
            <p:nvPr/>
          </p:nvSpPr>
          <p:spPr>
            <a:xfrm>
              <a:off x="1858679" y="2652650"/>
              <a:ext cx="1927188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936682" y="2708530"/>
              <a:ext cx="1544309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Hello world</a:t>
              </a:r>
            </a:p>
          </p:txBody>
        </p:sp>
      </p:grpSp>
      <p:sp>
        <p:nvSpPr>
          <p:cNvPr id="7" name="右箭头 6"/>
          <p:cNvSpPr/>
          <p:nvPr/>
        </p:nvSpPr>
        <p:spPr bwMode="gray">
          <a:xfrm>
            <a:off x="6433981" y="4237482"/>
            <a:ext cx="609600" cy="485484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8767" y="5598591"/>
            <a:ext cx="161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Graph data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2" grpId="0" animBg="1"/>
      <p:bldP spid="72" grpId="1" animBg="1"/>
      <p:bldP spid="74" grpId="0"/>
      <p:bldP spid="74" grpId="1"/>
      <p:bldP spid="7" grpId="0" animBg="1"/>
      <p:bldP spid="7" grpId="1" animBg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r>
              <a:rPr lang="en-US" altLang="zh-CN" dirty="0"/>
              <a:t>Gremlin Query Generation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830997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Randomly generate valid Gremlin queries based on the Gremlin traversal model</a:t>
            </a:r>
            <a:r>
              <a:rPr lang="en-US" altLang="zh-CN" sz="2000" b="0" baseline="30000" dirty="0"/>
              <a:t>[1]</a:t>
            </a:r>
          </a:p>
        </p:txBody>
      </p:sp>
      <p:sp>
        <p:nvSpPr>
          <p:cNvPr id="4" name="矩形 3"/>
          <p:cNvSpPr/>
          <p:nvPr/>
        </p:nvSpPr>
        <p:spPr>
          <a:xfrm>
            <a:off x="-65735" y="6550223"/>
            <a:ext cx="12541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95" indent="-347980"/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[1] Yingying Zheng, et. al., Finding Bugs in Gremlin-Based Graph Database Systems via Randomized Differential Testing. ISSTA. 2022.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4564" y="3788516"/>
            <a:ext cx="79926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entry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6" name="组合 58"/>
          <p:cNvGrpSpPr/>
          <p:nvPr/>
        </p:nvGrpSpPr>
        <p:grpSpPr>
          <a:xfrm>
            <a:off x="3223619" y="3601025"/>
            <a:ext cx="855191" cy="803589"/>
            <a:chOff x="4906536" y="1875254"/>
            <a:chExt cx="928048" cy="872050"/>
          </a:xfrm>
        </p:grpSpPr>
        <p:sp>
          <p:nvSpPr>
            <p:cNvPr id="7" name="流程图: 接点 59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15839" y="2075310"/>
              <a:ext cx="693988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Map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61"/>
          <p:cNvGrpSpPr/>
          <p:nvPr/>
        </p:nvGrpSpPr>
        <p:grpSpPr>
          <a:xfrm>
            <a:off x="5438741" y="3601025"/>
            <a:ext cx="855191" cy="803589"/>
            <a:chOff x="4906536" y="1875254"/>
            <a:chExt cx="928048" cy="872050"/>
          </a:xfrm>
        </p:grpSpPr>
        <p:sp>
          <p:nvSpPr>
            <p:cNvPr id="10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流程图: 接点 64"/>
          <p:cNvSpPr/>
          <p:nvPr/>
        </p:nvSpPr>
        <p:spPr>
          <a:xfrm>
            <a:off x="3346056" y="3314753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流程图: 接点 65"/>
          <p:cNvSpPr/>
          <p:nvPr/>
        </p:nvSpPr>
        <p:spPr>
          <a:xfrm>
            <a:off x="4554294" y="3298697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8893" y="3764548"/>
            <a:ext cx="30366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5276" y="3239991"/>
            <a:ext cx="619921" cy="37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V()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43294" y="3205209"/>
            <a:ext cx="29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has(label, key, Predicate)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69"/>
          <p:cNvCxnSpPr/>
          <p:nvPr/>
        </p:nvCxnSpPr>
        <p:spPr>
          <a:xfrm>
            <a:off x="4078810" y="4002817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99813" y="3629443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71"/>
          <p:cNvCxnSpPr/>
          <p:nvPr/>
        </p:nvCxnSpPr>
        <p:spPr>
          <a:xfrm>
            <a:off x="2392557" y="4002817"/>
            <a:ext cx="831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72"/>
          <p:cNvCxnSpPr/>
          <p:nvPr/>
        </p:nvCxnSpPr>
        <p:spPr>
          <a:xfrm>
            <a:off x="6306232" y="4002817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46086" y="3619979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流程图: 接点 77"/>
          <p:cNvSpPr/>
          <p:nvPr/>
        </p:nvSpPr>
        <p:spPr>
          <a:xfrm>
            <a:off x="7594285" y="3312232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5777878" y="3319351"/>
            <a:ext cx="242953" cy="2617912"/>
          </a:xfrm>
          <a:prstGeom prst="leftBrac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261" tIns="42131" rIns="84261" bIns="4213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4" name="组合 80"/>
          <p:cNvGrpSpPr/>
          <p:nvPr/>
        </p:nvGrpSpPr>
        <p:grpSpPr>
          <a:xfrm>
            <a:off x="6646086" y="4870146"/>
            <a:ext cx="1237359" cy="984389"/>
            <a:chOff x="4674319" y="1882593"/>
            <a:chExt cx="1342775" cy="923966"/>
          </a:xfrm>
        </p:grpSpPr>
        <p:sp>
          <p:nvSpPr>
            <p:cNvPr id="25" name="流程图: 接点 81"/>
            <p:cNvSpPr/>
            <p:nvPr/>
          </p:nvSpPr>
          <p:spPr>
            <a:xfrm>
              <a:off x="4727403" y="1882593"/>
              <a:ext cx="1130717" cy="9239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674319" y="2158297"/>
              <a:ext cx="1342775" cy="35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Predicate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流程图: 接点 83"/>
          <p:cNvSpPr/>
          <p:nvPr/>
        </p:nvSpPr>
        <p:spPr>
          <a:xfrm>
            <a:off x="6534086" y="5998069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58071" y="5912018"/>
            <a:ext cx="157467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lt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Value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38059" y="4850111"/>
            <a:ext cx="2520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Label name, 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Vertex.propertyName</a:t>
            </a:r>
            <a:endParaRPr lang="zh-CN" altLang="en-US" sz="1600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59852" y="2453743"/>
            <a:ext cx="2527533" cy="536240"/>
            <a:chOff x="1906020" y="1870794"/>
            <a:chExt cx="2527533" cy="698069"/>
          </a:xfrm>
        </p:grpSpPr>
        <p:sp>
          <p:nvSpPr>
            <p:cNvPr id="31" name="圆角矩形标注 30"/>
            <p:cNvSpPr/>
            <p:nvPr/>
          </p:nvSpPr>
          <p:spPr bwMode="gray">
            <a:xfrm>
              <a:off x="1906020" y="1870794"/>
              <a:ext cx="2378925" cy="698069"/>
            </a:xfrm>
            <a:prstGeom prst="wedgeRoundRectCallout">
              <a:avLst>
                <a:gd name="adj1" fmla="val 22833"/>
                <a:gd name="adj2" fmla="val 75034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18908" y="1951475"/>
              <a:ext cx="251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+mn-ea"/>
                </a:rPr>
                <a:t>Select a vertex type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39169" y="2445678"/>
            <a:ext cx="2530570" cy="506229"/>
            <a:chOff x="4718679" y="1862158"/>
            <a:chExt cx="2530570" cy="698069"/>
          </a:xfrm>
        </p:grpSpPr>
        <p:sp>
          <p:nvSpPr>
            <p:cNvPr id="37" name="圆角矩形标注 36"/>
            <p:cNvSpPr/>
            <p:nvPr/>
          </p:nvSpPr>
          <p:spPr bwMode="gray">
            <a:xfrm>
              <a:off x="4718679" y="1862158"/>
              <a:ext cx="2378925" cy="698069"/>
            </a:xfrm>
            <a:prstGeom prst="wedgeRoundRectCallout">
              <a:avLst>
                <a:gd name="adj1" fmla="val 22833"/>
                <a:gd name="adj2" fmla="val 75034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34604" y="1903288"/>
              <a:ext cx="251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+mn-ea"/>
                </a:rPr>
                <a:t>Select a filter type</a:t>
              </a:r>
            </a:p>
          </p:txBody>
        </p:sp>
      </p:grpSp>
      <p:sp>
        <p:nvSpPr>
          <p:cNvPr id="39" name="圆角矩形标注 38"/>
          <p:cNvSpPr/>
          <p:nvPr/>
        </p:nvSpPr>
        <p:spPr bwMode="gray">
          <a:xfrm>
            <a:off x="7650685" y="2442377"/>
            <a:ext cx="2378925" cy="538188"/>
          </a:xfrm>
          <a:prstGeom prst="wedgeRoundRectCallout">
            <a:avLst>
              <a:gd name="adj1" fmla="val -22903"/>
              <a:gd name="adj2" fmla="val 7337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18486" y="2494268"/>
            <a:ext cx="2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+mn-ea"/>
              </a:rPr>
              <a:t>Select a filter type</a:t>
            </a:r>
          </a:p>
        </p:txBody>
      </p:sp>
      <p:grpSp>
        <p:nvGrpSpPr>
          <p:cNvPr id="44" name="组合 61"/>
          <p:cNvGrpSpPr/>
          <p:nvPr/>
        </p:nvGrpSpPr>
        <p:grpSpPr>
          <a:xfrm>
            <a:off x="7678462" y="3614551"/>
            <a:ext cx="855191" cy="803589"/>
            <a:chOff x="4906536" y="1875254"/>
            <a:chExt cx="928048" cy="872050"/>
          </a:xfrm>
        </p:grpSpPr>
        <p:sp>
          <p:nvSpPr>
            <p:cNvPr id="45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840518" y="3217580"/>
            <a:ext cx="29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hasLable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(label)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2" name="圆角矩形标注 41"/>
          <p:cNvSpPr/>
          <p:nvPr/>
        </p:nvSpPr>
        <p:spPr bwMode="gray">
          <a:xfrm>
            <a:off x="7960937" y="5475570"/>
            <a:ext cx="2784057" cy="538188"/>
          </a:xfrm>
          <a:prstGeom prst="wedgeRoundRectCallout">
            <a:avLst>
              <a:gd name="adj1" fmla="val -56438"/>
              <a:gd name="adj2" fmla="val 5265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922007" y="5539136"/>
            <a:ext cx="271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+mn-ea"/>
              </a:rPr>
              <a:t>Select a predicate type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/>
      <p:bldP spid="15" grpId="0"/>
      <p:bldP spid="16" grpId="0"/>
      <p:bldP spid="18" grpId="0"/>
      <p:bldP spid="21" grpId="0"/>
      <p:bldP spid="22" grpId="0" animBg="1"/>
      <p:bldP spid="23" grpId="0" animBg="1"/>
      <p:bldP spid="27" grpId="0" animBg="1"/>
      <p:bldP spid="28" grpId="0"/>
      <p:bldP spid="29" grpId="0"/>
      <p:bldP spid="39" grpId="0" animBg="1"/>
      <p:bldP spid="40" grpId="0"/>
      <p:bldP spid="47" grpId="0"/>
      <p:bldP spid="42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Query Disassembling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20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149330" cy="1118255"/>
          </a:xfrm>
        </p:spPr>
        <p:txBody>
          <a:bodyPr wrap="square"/>
          <a:lstStyle/>
          <a:p>
            <a:pPr>
              <a:lnSpc>
                <a:spcPct val="150000"/>
              </a:lnSpc>
            </a:pPr>
            <a:r>
              <a:rPr altLang="zh-CN" sz="2400" dirty="0">
                <a:sym typeface="+mn-ea"/>
              </a:rPr>
              <a:t>Disassemble a Gremlin query into an atomic graph traversal sequence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3225741" y="3876675"/>
            <a:ext cx="4569519" cy="107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135" b="1" dirty="0">
                <a:solidFill>
                  <a:srgbClr val="FF0000"/>
                </a:solidFill>
                <a:sym typeface="+mn-ea"/>
              </a:rPr>
              <a:t>Where to disassemble?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135" b="1" dirty="0">
                <a:solidFill>
                  <a:srgbClr val="FF0000"/>
                </a:solidFill>
                <a:sym typeface="+mn-ea"/>
              </a:rPr>
              <a:t>How to disassemble?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404662" y="2721976"/>
            <a:ext cx="628213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V(). 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(30)). </a:t>
            </a:r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2019227" y="2721976"/>
            <a:ext cx="39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98" y="3639698"/>
            <a:ext cx="1551940" cy="1551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altLang="zh-CN" dirty="0">
                <a:latin typeface="+mj-lt"/>
                <a:ea typeface="+mn-ea"/>
              </a:rPr>
              <a:t>Atomic Graph Traversal</a:t>
            </a:r>
          </a:p>
        </p:txBody>
      </p:sp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773555"/>
          </a:xfrm>
        </p:spPr>
        <p:txBody>
          <a:bodyPr/>
          <a:lstStyle/>
          <a:p>
            <a:r>
              <a:rPr lang="en-US" altLang="zh-CN" sz="2400" dirty="0"/>
              <a:t>A group of Gremlin API calls, which return a result set with an output type of </a:t>
            </a:r>
            <a:r>
              <a:rPr lang="en-US" altLang="zh-CN" sz="2400" dirty="0">
                <a:solidFill>
                  <a:srgbClr val="FF0000"/>
                </a:solidFill>
              </a:rPr>
              <a:t>Vertex or Edge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tx1"/>
                </a:solidFill>
              </a:rPr>
              <a:t>Its sub-sequence of Gremlin API calls </a:t>
            </a:r>
            <a:r>
              <a:rPr lang="en-US" altLang="zh-CN" sz="2400" dirty="0">
                <a:solidFill>
                  <a:srgbClr val="FF0000"/>
                </a:solidFill>
              </a:rPr>
              <a:t>cannot </a:t>
            </a:r>
            <a:r>
              <a:rPr lang="en-US" altLang="zh-CN" sz="2400" dirty="0">
                <a:solidFill>
                  <a:schemeClr val="tx1"/>
                </a:solidFill>
              </a:rPr>
              <a:t>return a result set with an output type of Vertex or Edge</a:t>
            </a:r>
          </a:p>
        </p:txBody>
      </p:sp>
      <p:sp>
        <p:nvSpPr>
          <p:cNvPr id="40" name="矩形 39"/>
          <p:cNvSpPr/>
          <p:nvPr/>
        </p:nvSpPr>
        <p:spPr>
          <a:xfrm>
            <a:off x="3423226" y="4595282"/>
            <a:ext cx="62268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lt(30</a:t>
            </a:r>
            <a:r>
              <a:rPr lang="en-US" altLang="zh-CN" sz="2000" b="1"/>
              <a:t>) cannot </a:t>
            </a:r>
            <a:r>
              <a:rPr lang="en-US" altLang="zh-CN" sz="2000" b="1" dirty="0"/>
              <a:t>return an output type of Vertex </a:t>
            </a:r>
            <a:r>
              <a:rPr lang="en-US" altLang="zh-CN" sz="2000" b="1"/>
              <a:t>or Edge, and is only used for filtering conditions</a:t>
            </a:r>
            <a:endParaRPr lang="en-US" altLang="zh-CN" sz="2000" b="1" dirty="0"/>
          </a:p>
        </p:txBody>
      </p:sp>
      <p:sp>
        <p:nvSpPr>
          <p:cNvPr id="10" name="圆角矩形 9"/>
          <p:cNvSpPr/>
          <p:nvPr/>
        </p:nvSpPr>
        <p:spPr>
          <a:xfrm>
            <a:off x="2983782" y="4024996"/>
            <a:ext cx="628213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V(). 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(30)). </a:t>
            </a:r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98347" y="4024996"/>
            <a:ext cx="39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66888" y="3951504"/>
            <a:ext cx="619612" cy="55191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 bldLvl="0" animBg="1"/>
      <p:bldP spid="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Obtaining Atomic Graph Traversal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29945"/>
          </a:xfrm>
        </p:spPr>
        <p:txBody>
          <a:bodyPr/>
          <a:lstStyle/>
          <a:p>
            <a:r>
              <a:rPr lang="en-US" altLang="zh-CN" sz="2400" dirty="0"/>
              <a:t>We disassemble an atomic graph traversal when it returns a result set with an output type of </a:t>
            </a:r>
            <a:r>
              <a:rPr lang="en-US" altLang="zh-CN" sz="2400" dirty="0">
                <a:solidFill>
                  <a:srgbClr val="FF0000"/>
                </a:solidFill>
              </a:rPr>
              <a:t>vertex </a:t>
            </a:r>
            <a:r>
              <a:rPr lang="en-US" altLang="zh-CN" sz="2400" dirty="0"/>
              <a:t>or </a:t>
            </a:r>
            <a:r>
              <a:rPr lang="en-US" altLang="zh-CN" sz="2400" dirty="0">
                <a:solidFill>
                  <a:srgbClr val="FF0000"/>
                </a:solidFill>
              </a:rPr>
              <a:t>edge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413955" y="2427094"/>
            <a:ext cx="39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6536631" y="5281207"/>
            <a:ext cx="2895674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cs typeface="+mn-lt"/>
              </a:rPr>
              <a:t>hasLabel</a:t>
            </a:r>
            <a:r>
              <a:rPr lang="en-US" altLang="zh-CN" dirty="0">
                <a:cs typeface="+mn-lt"/>
              </a:rPr>
              <a:t>(‘</a:t>
            </a:r>
            <a:r>
              <a:rPr lang="en-US" altLang="zh-CN" dirty="0" err="1">
                <a:cs typeface="+mn-lt"/>
              </a:rPr>
              <a:t>person’,’book</a:t>
            </a:r>
            <a:r>
              <a:rPr lang="en-US" altLang="zh-CN" dirty="0">
                <a:cs typeface="+mn-lt"/>
              </a:rPr>
              <a:t>’)</a:t>
            </a:r>
            <a:endParaRPr lang="zh-CN" altLang="en-US" dirty="0">
              <a:cs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07693" y="3697912"/>
            <a:ext cx="1059862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lt"/>
              </a:rPr>
              <a:t>V</a:t>
            </a:r>
            <a:r>
              <a:rPr lang="en-US" altLang="zh-CN" dirty="0">
                <a:cs typeface="+mn-lt"/>
              </a:rPr>
              <a:t>()</a:t>
            </a:r>
            <a:endParaRPr lang="zh-CN" altLang="en-US" dirty="0">
              <a:cs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520845" y="4465464"/>
            <a:ext cx="293491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cs typeface="+mn-lt"/>
              </a:rPr>
              <a:t>has</a:t>
            </a:r>
            <a:r>
              <a:rPr lang="en-US" altLang="zh-CN" dirty="0">
                <a:cs typeface="+mn-lt"/>
              </a:rPr>
              <a:t>(</a:t>
            </a:r>
            <a:r>
              <a:rPr lang="zh-CN" altLang="en-US" dirty="0">
                <a:cs typeface="+mn-lt"/>
              </a:rPr>
              <a:t>‘</a:t>
            </a:r>
            <a:r>
              <a:rPr lang="en-US" altLang="zh-CN" dirty="0">
                <a:cs typeface="+mn-lt"/>
              </a:rPr>
              <a:t>person</a:t>
            </a:r>
            <a:r>
              <a:rPr lang="zh-CN" altLang="en-US" dirty="0">
                <a:cs typeface="+mn-lt"/>
              </a:rPr>
              <a:t>’</a:t>
            </a:r>
            <a:r>
              <a:rPr lang="en-US" altLang="zh-CN" dirty="0">
                <a:cs typeface="+mn-lt"/>
              </a:rPr>
              <a:t>, ‘age’, </a:t>
            </a:r>
            <a:r>
              <a:rPr lang="en-US" altLang="zh-CN" b="1" dirty="0" err="1">
                <a:cs typeface="+mn-lt"/>
              </a:rPr>
              <a:t>lt</a:t>
            </a:r>
            <a:r>
              <a:rPr lang="en-US" altLang="zh-CN" dirty="0">
                <a:cs typeface="+mn-lt"/>
              </a:rPr>
              <a:t>(30))</a:t>
            </a:r>
            <a:endParaRPr lang="zh-CN" altLang="en-US" dirty="0">
              <a:cs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07693" y="2428937"/>
            <a:ext cx="628213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V(). 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(30)). </a:t>
            </a:r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3411220" y="2848037"/>
            <a:ext cx="0" cy="4826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451190" y="3267137"/>
            <a:ext cx="197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outType</a:t>
            </a:r>
            <a:r>
              <a:rPr lang="en-US" altLang="zh-CN" dirty="0">
                <a:cs typeface="Times New Roman" panose="02020603050405020304" pitchFamily="18" charset="0"/>
              </a:rPr>
              <a:t>: vertex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47226" y="3748712"/>
            <a:ext cx="765827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747225" y="4516264"/>
            <a:ext cx="765827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47225" y="5303883"/>
            <a:ext cx="765827" cy="3683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6118340" y="2848037"/>
            <a:ext cx="0" cy="1268975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848950" y="4054537"/>
            <a:ext cx="20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outType</a:t>
            </a:r>
            <a:r>
              <a:rPr lang="en-US" altLang="zh-CN" dirty="0">
                <a:cs typeface="Times New Roman" panose="02020603050405020304" pitchFamily="18" charset="0"/>
              </a:rPr>
              <a:t>: vertex</a:t>
            </a:r>
          </a:p>
        </p:txBody>
      </p:sp>
      <p:cxnSp>
        <p:nvCxnSpPr>
          <p:cNvPr id="44" name="直接箭头连接符 43"/>
          <p:cNvCxnSpPr/>
          <p:nvPr/>
        </p:nvCxnSpPr>
        <p:spPr>
          <a:xfrm flipH="1" flipV="1">
            <a:off x="8706547" y="2962628"/>
            <a:ext cx="573" cy="173778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470345" y="4856296"/>
            <a:ext cx="19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</a:rPr>
              <a:t>outType</a:t>
            </a:r>
            <a:r>
              <a:rPr lang="en-US" altLang="zh-CN" dirty="0">
                <a:cs typeface="Times New Roman" panose="02020603050405020304" pitchFamily="18" charset="0"/>
              </a:rPr>
              <a:t>: vertex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1" animBg="1"/>
      <p:bldP spid="58" grpId="2" animBg="1"/>
      <p:bldP spid="28" grpId="1" animBg="1"/>
      <p:bldP spid="28" grpId="2" animBg="1"/>
      <p:bldP spid="29" grpId="1" animBg="1"/>
      <p:bldP spid="29" grpId="2" animBg="1"/>
      <p:bldP spid="36" grpId="1"/>
      <p:bldP spid="36" grpId="2"/>
      <p:bldP spid="38" grpId="1"/>
      <p:bldP spid="38" grpId="2"/>
      <p:bldP spid="39" grpId="1"/>
      <p:bldP spid="39" grpId="2"/>
      <p:bldP spid="41" grpId="1"/>
      <p:bldP spid="41" grpId="2"/>
      <p:bldP spid="43" grpId="1"/>
      <p:bldP spid="43" grpId="2"/>
      <p:bldP spid="45" grpId="1"/>
      <p:bldP spid="45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Execution of Atomic Graph Traversal</a:t>
            </a:r>
            <a:endParaRPr lang="zh-CN" altLang="en-US" dirty="0"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93421" y="1379332"/>
                <a:ext cx="11278836" cy="1036181"/>
              </a:xfrm>
            </p:spPr>
            <p:txBody>
              <a:bodyPr/>
              <a:lstStyle/>
              <a:p>
                <a:r>
                  <a:rPr lang="en-US" altLang="zh-CN" sz="2400" dirty="0"/>
                  <a:t>Retrieve the intermediate result set of its previous traversal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dirty="0"/>
                  <a:t> as input</a:t>
                </a:r>
              </a:p>
              <a:p>
                <a:r>
                  <a:rPr lang="en-US" altLang="zh-CN" sz="2400" dirty="0"/>
                  <a:t>Construct a query to execute the current traversal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46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421" y="1379332"/>
                <a:ext cx="11278836" cy="1036181"/>
              </a:xfrm>
              <a:blipFill rotWithShape="1">
                <a:blip r:embed="rId3"/>
                <a:stretch>
                  <a:fillRect l="-3" t="-11" r="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353154" y="4083236"/>
            <a:ext cx="1884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① </a:t>
            </a:r>
            <a:r>
              <a:rPr lang="en-US" altLang="zh-CN" sz="2000" b="1" dirty="0"/>
              <a:t>Retrieve</a:t>
            </a:r>
            <a:endParaRPr lang="zh-CN" altLang="en-US" sz="20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839476" y="4083236"/>
            <a:ext cx="283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② </a:t>
            </a:r>
            <a:r>
              <a:rPr lang="en-US" altLang="zh-CN" sz="2000" b="1" dirty="0"/>
              <a:t>Construct a query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489396" y="4083236"/>
            <a:ext cx="261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③</a:t>
            </a:r>
            <a:r>
              <a:rPr lang="en-US" altLang="zh-CN" sz="2000" b="1" dirty="0"/>
              <a:t> Execute</a:t>
            </a:r>
            <a:endParaRPr lang="zh-CN" altLang="en-US" sz="20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897836" y="3398843"/>
            <a:ext cx="695886" cy="355203"/>
            <a:chOff x="6608039" y="2666432"/>
            <a:chExt cx="695886" cy="355203"/>
          </a:xfrm>
        </p:grpSpPr>
        <p:sp>
          <p:nvSpPr>
            <p:cNvPr id="22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29" name="流程图: 接点 2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27" name="流程图: 接点 26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9576716" y="3382194"/>
            <a:ext cx="695886" cy="355203"/>
            <a:chOff x="6608039" y="2666432"/>
            <a:chExt cx="695886" cy="355203"/>
          </a:xfrm>
        </p:grpSpPr>
        <p:sp>
          <p:nvSpPr>
            <p:cNvPr id="32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37" name="流程图: 接点 36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35" name="流程图: 接点 34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圆角矩形 54"/>
          <p:cNvSpPr/>
          <p:nvPr/>
        </p:nvSpPr>
        <p:spPr>
          <a:xfrm>
            <a:off x="4912219" y="3579018"/>
            <a:ext cx="990544" cy="3036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755901" y="3375932"/>
            <a:ext cx="293491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13"/>
              <p:cNvSpPr txBox="1"/>
              <p:nvPr/>
            </p:nvSpPr>
            <p:spPr>
              <a:xfrm>
                <a:off x="3913870" y="3003188"/>
                <a:ext cx="618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7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70" y="3003188"/>
                <a:ext cx="61897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59" t="-89" r="35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圆角矩形 57"/>
          <p:cNvSpPr/>
          <p:nvPr/>
        </p:nvSpPr>
        <p:spPr>
          <a:xfrm>
            <a:off x="6521350" y="3369284"/>
            <a:ext cx="2895674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19"/>
              <p:cNvSpPr txBox="1"/>
              <p:nvPr/>
            </p:nvSpPr>
            <p:spPr>
              <a:xfrm>
                <a:off x="7573093" y="2975336"/>
                <a:ext cx="618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59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93" y="2975336"/>
                <a:ext cx="618977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3" t="-117" r="92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组合 59"/>
          <p:cNvGrpSpPr/>
          <p:nvPr/>
        </p:nvGrpSpPr>
        <p:grpSpPr>
          <a:xfrm>
            <a:off x="5825464" y="3360959"/>
            <a:ext cx="695886" cy="355203"/>
            <a:chOff x="6608039" y="2666432"/>
            <a:chExt cx="695886" cy="355203"/>
          </a:xfrm>
        </p:grpSpPr>
        <p:sp>
          <p:nvSpPr>
            <p:cNvPr id="61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66" name="流程图: 接点 6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2" tIns="45720" rIns="91442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37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64" name="流程图: 接点 63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="horz" wrap="square" lIns="91442" tIns="45720" rIns="91442" bIns="45720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35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gray">
          <a:xfrm>
            <a:off x="1427322" y="5692542"/>
            <a:ext cx="9166337" cy="7677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1. Parameter Passing Strategy (</a:t>
            </a:r>
            <a:r>
              <a:rPr lang="en-US" altLang="zh-CN" dirty="0" err="1"/>
              <a:t>ParaPass</a:t>
            </a:r>
            <a:r>
              <a:rPr lang="en-US" altLang="zh-CN" dirty="0"/>
              <a:t>)</a:t>
            </a:r>
            <a:endParaRPr lang="zh-CN" altLang="en-US" dirty="0"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793421" y="1379332"/>
                <a:ext cx="11278836" cy="1035050"/>
              </a:xfrm>
            </p:spPr>
            <p:txBody>
              <a:bodyPr/>
              <a:lstStyle/>
              <a:p>
                <a:r>
                  <a:rPr lang="en-US" altLang="zh-CN" sz="2400" dirty="0"/>
                  <a:t>Store the intermediate query result to an ID list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𝒊𝒅𝑳𝒊𝒔𝒕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Retrieve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𝒊𝒅𝑳𝒊𝒔𝒕</m:t>
                    </m:r>
                  </m:oMath>
                </a14:m>
                <a:r>
                  <a:rPr lang="en-US" altLang="zh-CN" sz="2400" dirty="0"/>
                  <a:t> as a parameter of the Gremlin API V() or E()</a:t>
                </a:r>
              </a:p>
            </p:txBody>
          </p:sp>
        </mc:Choice>
        <mc:Fallback xmlns="">
          <p:sp>
            <p:nvSpPr>
              <p:cNvPr id="46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421" y="1379332"/>
                <a:ext cx="11278836" cy="1035050"/>
              </a:xfrm>
              <a:blipFill rotWithShape="1">
                <a:blip r:embed="rId3"/>
                <a:stretch>
                  <a:fillRect l="-3" t="-11" r="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/>
          <p:cNvSpPr/>
          <p:nvPr/>
        </p:nvSpPr>
        <p:spPr>
          <a:xfrm>
            <a:off x="4296836" y="2755162"/>
            <a:ext cx="990544" cy="3036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3383438" y="3302286"/>
            <a:ext cx="990544" cy="3036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27120" y="3099200"/>
            <a:ext cx="293491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85089" y="2726456"/>
                <a:ext cx="618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89" y="2726456"/>
                <a:ext cx="61897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5" t="-130" r="83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18"/>
          <p:cNvSpPr/>
          <p:nvPr/>
        </p:nvSpPr>
        <p:spPr>
          <a:xfrm>
            <a:off x="5011643" y="3068691"/>
            <a:ext cx="2895674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44312" y="2698604"/>
                <a:ext cx="618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312" y="2698604"/>
                <a:ext cx="618977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2" t="-159" r="38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427322" y="5692542"/>
            <a:ext cx="941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Pros: it can effectively disable complex query assembly and optimizations</a:t>
            </a:r>
          </a:p>
          <a:p>
            <a:r>
              <a:rPr lang="en-US" altLang="zh-CN" sz="2000" b="1" dirty="0"/>
              <a:t>Cons: </a:t>
            </a:r>
            <a:r>
              <a:rPr lang="en-US" altLang="zh-CN" sz="2000" b="1" dirty="0">
                <a:latin typeface="+mn-ea"/>
              </a:rPr>
              <a:t>it is limited by the size of the parameters in API V() and E()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254803" y="3107956"/>
            <a:ext cx="695886" cy="355203"/>
            <a:chOff x="6608039" y="2666432"/>
            <a:chExt cx="695886" cy="355203"/>
          </a:xfrm>
        </p:grpSpPr>
        <p:sp>
          <p:nvSpPr>
            <p:cNvPr id="32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37" name="流程图: 接点 36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35" name="流程图: 接点 34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710776" y="4212444"/>
            <a:ext cx="217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idList</a:t>
            </a:r>
            <a:r>
              <a:rPr lang="en-US" altLang="zh-CN" b="1" dirty="0"/>
              <a:t> = {v1, v4}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823489" y="4172638"/>
            <a:ext cx="4241596" cy="448945"/>
          </a:xfrm>
          <a:prstGeom prst="round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rot="0" spcFirstLastPara="0" vert="horz" wrap="square" lIns="91442" tIns="45720" rIns="91442" bIns="45720" numCol="1" spcCol="0" rtlCol="0" fromWordArt="0" anchor="t" anchorCtr="0" forceAA="0" compatLnSpc="0">
            <a:no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g.V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         ).</a:t>
            </a:r>
            <a:r>
              <a:rPr lang="en-US" altLang="zh-CN" b="1" dirty="0" err="1">
                <a:cs typeface="Times New Roman" panose="02020603050405020304" pitchFamily="18" charset="0"/>
                <a:sym typeface="+mn-ea"/>
              </a:rPr>
              <a:t>hasLabel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(‘person’, ‘book’)</a:t>
            </a:r>
            <a:endParaRPr lang="en-US" altLang="zh-CN" baseline="-250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箭头: 右 87"/>
          <p:cNvSpPr/>
          <p:nvPr/>
        </p:nvSpPr>
        <p:spPr>
          <a:xfrm>
            <a:off x="8879619" y="4333640"/>
            <a:ext cx="540000" cy="1399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48426" y="4159836"/>
            <a:ext cx="695886" cy="355203"/>
            <a:chOff x="6608039" y="2666432"/>
            <a:chExt cx="695886" cy="355203"/>
          </a:xfrm>
        </p:grpSpPr>
        <p:sp>
          <p:nvSpPr>
            <p:cNvPr id="42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48" name="流程图: 接点 47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45" name="流程图: 接点 44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38767" y="4203318"/>
            <a:ext cx="695886" cy="355203"/>
            <a:chOff x="6608039" y="2666432"/>
            <a:chExt cx="695886" cy="355203"/>
          </a:xfrm>
        </p:grpSpPr>
        <p:sp>
          <p:nvSpPr>
            <p:cNvPr id="51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56" name="流程图: 接点 5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54" name="流程图: 接点 53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6" name="曲线连接符 5"/>
          <p:cNvCxnSpPr>
            <a:stCxn id="58" idx="0"/>
            <a:endCxn id="59" idx="0"/>
          </p:cNvCxnSpPr>
          <p:nvPr/>
        </p:nvCxnSpPr>
        <p:spPr>
          <a:xfrm rot="5400000" flipH="1" flipV="1">
            <a:off x="4381508" y="2899567"/>
            <a:ext cx="10423" cy="2634882"/>
          </a:xfrm>
          <a:prstGeom prst="curvedConnector3">
            <a:avLst>
              <a:gd name="adj1" fmla="val 2293227"/>
            </a:avLst>
          </a:prstGeom>
          <a:ln w="38100" cap="rnd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 bwMode="gray">
          <a:xfrm>
            <a:off x="2755118" y="4222219"/>
            <a:ext cx="628320" cy="306497"/>
          </a:xfrm>
          <a:prstGeom prst="roundRect">
            <a:avLst/>
          </a:prstGeom>
          <a:noFill/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/>
        </p:nvSpPr>
        <p:spPr bwMode="gray">
          <a:xfrm>
            <a:off x="5390000" y="4211796"/>
            <a:ext cx="628320" cy="306497"/>
          </a:xfrm>
          <a:prstGeom prst="roundRect">
            <a:avLst/>
          </a:prstGeom>
          <a:noFill/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/>
      <p:bldP spid="4" grpId="0"/>
      <p:bldP spid="39" grpId="0"/>
      <p:bldP spid="39" grpId="1"/>
      <p:bldP spid="40" grpId="0" animBg="1"/>
      <p:bldP spid="4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 bwMode="gray">
          <a:xfrm>
            <a:off x="1427322" y="5692542"/>
            <a:ext cx="9166337" cy="7677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2. Temporary ID Table Strategy (</a:t>
            </a:r>
            <a:r>
              <a:rPr lang="en-US" altLang="zh-CN" dirty="0" err="1"/>
              <a:t>TempID</a:t>
            </a:r>
            <a:r>
              <a:rPr lang="en-US" altLang="zh-CN" dirty="0"/>
              <a:t>)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1278836" cy="461665"/>
          </a:xfrm>
        </p:spPr>
        <p:txBody>
          <a:bodyPr/>
          <a:lstStyle/>
          <a:p>
            <a:r>
              <a:rPr lang="en-US" altLang="zh-CN" sz="2400" dirty="0"/>
              <a:t>Store each ID of the intermediate query result to a vertex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645477" y="2388677"/>
            <a:ext cx="990544" cy="3036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1489159" y="2185591"/>
            <a:ext cx="293491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647128" y="1812847"/>
                <a:ext cx="618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128" y="1812847"/>
                <a:ext cx="61897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72" t="-181" r="48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 32"/>
          <p:cNvSpPr/>
          <p:nvPr/>
        </p:nvSpPr>
        <p:spPr>
          <a:xfrm>
            <a:off x="5273682" y="2155082"/>
            <a:ext cx="2895674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306351" y="1784995"/>
                <a:ext cx="6189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351" y="1784995"/>
                <a:ext cx="61897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7" t="-3" r="3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4889300" y="3284681"/>
            <a:ext cx="450262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g.V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().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hasLabel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(‘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IDs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’).values(‘id’).as(‘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vList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’)</a:t>
            </a:r>
            <a:endParaRPr lang="en-US" altLang="zh-CN" sz="1400" b="1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60890" y="3671710"/>
            <a:ext cx="44310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.V().as(‘V’)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.id().as(‘V_ID’)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>
                <a:cs typeface="Times New Roman" panose="02020603050405020304" pitchFamily="18" charset="0"/>
                <a:sym typeface="+mn-ea"/>
              </a:rPr>
              <a:t>.where(‘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vList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’, 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P.eq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(‘V_ID’)).select(‘V’)</a:t>
            </a:r>
            <a:endParaRPr lang="en-US" altLang="zh-CN" sz="1400" b="1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47139" y="5115149"/>
            <a:ext cx="2867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altLang="zh-CN" dirty="0"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hasLabel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(‘person’, ‘book’)   </a:t>
            </a:r>
            <a:endParaRPr lang="en-US" altLang="zh-CN" sz="1400" b="1" dirty="0"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8157942" y="4860523"/>
                <a:ext cx="765827" cy="35814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𝑹𝑺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942" y="4860523"/>
                <a:ext cx="765827" cy="358140"/>
              </a:xfrm>
              <a:prstGeom prst="rect">
                <a:avLst/>
              </a:prstGeom>
              <a:blipFill rotWithShape="1">
                <a:blip r:embed="rId5"/>
                <a:stretch>
                  <a:fillRect l="-13" t="-65" r="15" b="6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箭头: 右 87"/>
          <p:cNvSpPr/>
          <p:nvPr/>
        </p:nvSpPr>
        <p:spPr>
          <a:xfrm>
            <a:off x="7771765" y="5273675"/>
            <a:ext cx="441325" cy="15367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29"/>
          <p:cNvSpPr txBox="1"/>
          <p:nvPr/>
        </p:nvSpPr>
        <p:spPr>
          <a:xfrm>
            <a:off x="2237800" y="5728629"/>
            <a:ext cx="7798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Pros: it can be commonly used in other database systems</a:t>
            </a:r>
          </a:p>
          <a:p>
            <a:r>
              <a:rPr lang="en-US" altLang="zh-CN" sz="2000" b="1" dirty="0"/>
              <a:t>Cons: </a:t>
            </a:r>
            <a:r>
              <a:rPr lang="en-US" altLang="zh-CN" sz="2000" b="1" dirty="0">
                <a:latin typeface="+mn-ea"/>
              </a:rPr>
              <a:t>we must spend more time to test target GDBs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4577796" y="2215135"/>
            <a:ext cx="695886" cy="355203"/>
            <a:chOff x="6608039" y="2666432"/>
            <a:chExt cx="695886" cy="355203"/>
          </a:xfrm>
        </p:grpSpPr>
        <p:sp>
          <p:nvSpPr>
            <p:cNvPr id="63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69" name="流程图: 接点 68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67" name="流程图: 接点 66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1341152" y="3217996"/>
            <a:ext cx="336521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en-US" altLang="zh-CN" dirty="0" err="1">
                <a:cs typeface="Times New Roman" panose="02020603050405020304" pitchFamily="18" charset="0"/>
              </a:rPr>
              <a:t>g.addV</a:t>
            </a:r>
            <a:r>
              <a:rPr lang="en-US" altLang="zh-CN" dirty="0">
                <a:cs typeface="Times New Roman" panose="02020603050405020304" pitchFamily="18" charset="0"/>
              </a:rPr>
              <a:t>(‘</a:t>
            </a:r>
            <a:r>
              <a:rPr lang="en-US" altLang="zh-CN" b="1" dirty="0">
                <a:cs typeface="Times New Roman" panose="02020603050405020304" pitchFamily="18" charset="0"/>
              </a:rPr>
              <a:t>IDs</a:t>
            </a:r>
            <a:r>
              <a:rPr lang="en-US" altLang="zh-CN" dirty="0">
                <a:cs typeface="Times New Roman" panose="02020603050405020304" pitchFamily="18" charset="0"/>
              </a:rPr>
              <a:t>’).property(‘id’, v1);</a:t>
            </a:r>
          </a:p>
          <a:p>
            <a:pPr indent="0">
              <a:lnSpc>
                <a:spcPct val="150000"/>
              </a:lnSpc>
            </a:pP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g.addV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(‘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IDs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’).property(‘id’, v4);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cxnSp>
        <p:nvCxnSpPr>
          <p:cNvPr id="11" name="曲线连接符 10"/>
          <p:cNvCxnSpPr>
            <a:stCxn id="12" idx="0"/>
            <a:endCxn id="71" idx="0"/>
          </p:cNvCxnSpPr>
          <p:nvPr/>
        </p:nvCxnSpPr>
        <p:spPr>
          <a:xfrm rot="16200000" flipH="1">
            <a:off x="4569828" y="1241550"/>
            <a:ext cx="17462" cy="4183622"/>
          </a:xfrm>
          <a:prstGeom prst="curvedConnector3">
            <a:avLst>
              <a:gd name="adj1" fmla="val -1309128"/>
            </a:avLst>
          </a:prstGeom>
          <a:ln w="38100" cap="rnd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 bwMode="gray">
          <a:xfrm>
            <a:off x="2237800" y="3324630"/>
            <a:ext cx="497896" cy="289433"/>
          </a:xfrm>
          <a:prstGeom prst="roundRect">
            <a:avLst/>
          </a:prstGeom>
          <a:noFill/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1" name="圆角矩形 70"/>
          <p:cNvSpPr/>
          <p:nvPr/>
        </p:nvSpPr>
        <p:spPr bwMode="gray">
          <a:xfrm>
            <a:off x="6421422" y="3342092"/>
            <a:ext cx="497896" cy="289433"/>
          </a:xfrm>
          <a:prstGeom prst="roundRect">
            <a:avLst/>
          </a:prstGeom>
          <a:noFill/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75267" y="2503277"/>
            <a:ext cx="280128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Retrieve vertices whose label is IDs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258935" y="3591560"/>
            <a:ext cx="2721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Retrieve vertices whose id is in the vertex list </a:t>
            </a:r>
            <a:r>
              <a:rPr lang="en-US" altLang="zh-CN" dirty="0"/>
              <a:t>{v1, v4} 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9262635" y="4767585"/>
                <a:ext cx="22530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Execute the third graph traversal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635" y="4767585"/>
                <a:ext cx="2253042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3" t="-1" r="26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圆角矩形标注 73"/>
          <p:cNvSpPr/>
          <p:nvPr/>
        </p:nvSpPr>
        <p:spPr bwMode="gray">
          <a:xfrm>
            <a:off x="8606155" y="2514600"/>
            <a:ext cx="2878455" cy="607695"/>
          </a:xfrm>
          <a:prstGeom prst="wedgeRoundRectCallout">
            <a:avLst>
              <a:gd name="adj1" fmla="val -31975"/>
              <a:gd name="adj2" fmla="val 7037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75" name="圆角矩形标注 74"/>
          <p:cNvSpPr/>
          <p:nvPr/>
        </p:nvSpPr>
        <p:spPr bwMode="gray">
          <a:xfrm>
            <a:off x="9276056" y="3589632"/>
            <a:ext cx="2704331" cy="875918"/>
          </a:xfrm>
          <a:prstGeom prst="wedgeRoundRectCallout">
            <a:avLst>
              <a:gd name="adj1" fmla="val -57266"/>
              <a:gd name="adj2" fmla="val 1521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 bwMode="gray">
          <a:xfrm>
            <a:off x="4889300" y="3810820"/>
            <a:ext cx="4115174" cy="110600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6" name="圆角矩形标注 75"/>
          <p:cNvSpPr/>
          <p:nvPr/>
        </p:nvSpPr>
        <p:spPr bwMode="gray">
          <a:xfrm>
            <a:off x="9140240" y="4777944"/>
            <a:ext cx="2336009" cy="635972"/>
          </a:xfrm>
          <a:prstGeom prst="wedgeRoundRectCallout">
            <a:avLst>
              <a:gd name="adj1" fmla="val -58070"/>
              <a:gd name="adj2" fmla="val 2829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8263375" y="5148765"/>
            <a:ext cx="695886" cy="355203"/>
            <a:chOff x="6608039" y="2666432"/>
            <a:chExt cx="695886" cy="355203"/>
          </a:xfrm>
        </p:grpSpPr>
        <p:sp>
          <p:nvSpPr>
            <p:cNvPr id="86" name="矩形: 圆角 127"/>
            <p:cNvSpPr/>
            <p:nvPr/>
          </p:nvSpPr>
          <p:spPr>
            <a:xfrm>
              <a:off x="6624636" y="2707241"/>
              <a:ext cx="552089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6608039" y="2666432"/>
              <a:ext cx="417011" cy="338554"/>
              <a:chOff x="6608039" y="2666432"/>
              <a:chExt cx="417011" cy="338554"/>
            </a:xfrm>
          </p:grpSpPr>
          <p:sp>
            <p:nvSpPr>
              <p:cNvPr id="92" name="流程图: 接点 91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6608039" y="2666432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6886914" y="2674757"/>
              <a:ext cx="417011" cy="338554"/>
              <a:chOff x="6037495" y="2677247"/>
              <a:chExt cx="417011" cy="338554"/>
            </a:xfrm>
          </p:grpSpPr>
          <p:sp>
            <p:nvSpPr>
              <p:cNvPr id="90" name="流程图: 接点 89"/>
              <p:cNvSpPr/>
              <p:nvPr/>
            </p:nvSpPr>
            <p:spPr>
              <a:xfrm>
                <a:off x="6075644" y="27360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6037495" y="2677247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41" grpId="0"/>
      <p:bldP spid="41" grpId="1"/>
      <p:bldP spid="57" grpId="0"/>
      <p:bldP spid="57" grpId="1"/>
      <p:bldP spid="60" grpId="0"/>
      <p:bldP spid="60" grpId="1"/>
      <p:bldP spid="61" grpId="0"/>
      <p:bldP spid="61" grpId="1"/>
      <p:bldP spid="88" grpId="0" animBg="1"/>
      <p:bldP spid="88" grpId="1" animBg="1"/>
      <p:bldP spid="53" grpId="0"/>
      <p:bldP spid="53" grpId="1"/>
      <p:bldP spid="5" grpId="0"/>
      <p:bldP spid="5" grpId="1"/>
      <p:bldP spid="12" grpId="0"/>
      <p:bldP spid="12" grpId="1"/>
      <p:bldP spid="17" grpId="0"/>
      <p:bldP spid="17" grpId="1"/>
      <p:bldP spid="72" grpId="0"/>
      <p:bldP spid="72" grpId="1"/>
      <p:bldP spid="73" grpId="0"/>
      <p:bldP spid="73" grpId="1"/>
      <p:bldP spid="74" grpId="0" animBg="1"/>
      <p:bldP spid="74" grpId="1" animBg="1"/>
      <p:bldP spid="75" grpId="0" animBg="1"/>
      <p:bldP spid="75" grpId="1" animBg="1"/>
      <p:bldP spid="19" grpId="0" animBg="1"/>
      <p:bldP spid="19" grpId="1" animBg="1"/>
      <p:bldP spid="76" grpId="0" animBg="1"/>
      <p:bldP spid="7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</a:t>
            </a:r>
            <a:endParaRPr lang="zh-CN" altLang="en-US" dirty="0"/>
          </a:p>
        </p:txBody>
      </p:sp>
      <p:sp>
        <p:nvSpPr>
          <p:cNvPr id="27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0375"/>
          </a:xfrm>
        </p:spPr>
        <p:txBody>
          <a:bodyPr/>
          <a:lstStyle/>
          <a:p>
            <a:r>
              <a:rPr lang="en-US" altLang="zh-CN" sz="2400" dirty="0"/>
              <a:t>Graph data consists of vertices and edges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511675" y="3370580"/>
            <a:ext cx="1198245" cy="914400"/>
            <a:chOff x="7105" y="4985"/>
            <a:chExt cx="1887" cy="1440"/>
          </a:xfrm>
        </p:grpSpPr>
        <p:sp>
          <p:nvSpPr>
            <p:cNvPr id="10" name="流程图: 接点 9"/>
            <p:cNvSpPr/>
            <p:nvPr/>
          </p:nvSpPr>
          <p:spPr>
            <a:xfrm>
              <a:off x="7105" y="4985"/>
              <a:ext cx="1475" cy="1440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41" y="5617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59" y="5175"/>
              <a:ext cx="757" cy="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3099134" y="3828016"/>
            <a:ext cx="1412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5437023" y="3012511"/>
            <a:ext cx="1701946" cy="81202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40783" y="3455331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rot="19998186">
            <a:off x="5983527" y="2970692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838960" y="4354830"/>
            <a:ext cx="1644650" cy="723900"/>
            <a:chOff x="2896" y="6535"/>
            <a:chExt cx="2590" cy="1140"/>
          </a:xfrm>
        </p:grpSpPr>
        <p:sp>
          <p:nvSpPr>
            <p:cNvPr id="32" name="圆角矩形 31"/>
            <p:cNvSpPr/>
            <p:nvPr/>
          </p:nvSpPr>
          <p:spPr>
            <a:xfrm>
              <a:off x="2896" y="6535"/>
              <a:ext cx="2493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896" y="6598"/>
              <a:ext cx="2590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Alice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52765" y="2620645"/>
            <a:ext cx="1799590" cy="723900"/>
            <a:chOff x="12839" y="3804"/>
            <a:chExt cx="2834" cy="1140"/>
          </a:xfrm>
        </p:grpSpPr>
        <p:sp>
          <p:nvSpPr>
            <p:cNvPr id="36" name="圆角矩形 35"/>
            <p:cNvSpPr/>
            <p:nvPr/>
          </p:nvSpPr>
          <p:spPr>
            <a:xfrm>
              <a:off x="12839" y="3804"/>
              <a:ext cx="2835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931" y="3891"/>
              <a:ext cx="2652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Nancy</a:t>
              </a:r>
            </a:p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30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957320" y="4354830"/>
            <a:ext cx="2160270" cy="723900"/>
            <a:chOff x="6232" y="6535"/>
            <a:chExt cx="3402" cy="1140"/>
          </a:xfrm>
        </p:grpSpPr>
        <p:sp>
          <p:nvSpPr>
            <p:cNvPr id="39" name="圆角矩形 38"/>
            <p:cNvSpPr/>
            <p:nvPr/>
          </p:nvSpPr>
          <p:spPr>
            <a:xfrm>
              <a:off x="6232" y="6535"/>
              <a:ext cx="3022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22" y="6623"/>
              <a:ext cx="3312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Hello World </a:t>
              </a:r>
            </a:p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English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62175" y="3370580"/>
            <a:ext cx="1139190" cy="914400"/>
            <a:chOff x="3405" y="4985"/>
            <a:chExt cx="1794" cy="1440"/>
          </a:xfrm>
        </p:grpSpPr>
        <p:grpSp>
          <p:nvGrpSpPr>
            <p:cNvPr id="22" name="组合 21"/>
            <p:cNvGrpSpPr/>
            <p:nvPr/>
          </p:nvGrpSpPr>
          <p:grpSpPr>
            <a:xfrm>
              <a:off x="3405" y="4985"/>
              <a:ext cx="1475" cy="1440"/>
              <a:chOff x="2263697" y="1750742"/>
              <a:chExt cx="936703" cy="914400"/>
            </a:xfrm>
            <a:solidFill>
              <a:schemeClr val="bg1"/>
            </a:solidFill>
          </p:grpSpPr>
          <p:sp>
            <p:nvSpPr>
              <p:cNvPr id="4" name="流程图: 接点 3"/>
              <p:cNvSpPr/>
              <p:nvPr/>
            </p:nvSpPr>
            <p:spPr>
              <a:xfrm>
                <a:off x="2263697" y="1750742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519172" y="1871380"/>
                <a:ext cx="5079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3549" y="5606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38670" y="2555240"/>
            <a:ext cx="1113790" cy="914400"/>
            <a:chOff x="11242" y="3701"/>
            <a:chExt cx="1754" cy="1440"/>
          </a:xfrm>
        </p:grpSpPr>
        <p:grpSp>
          <p:nvGrpSpPr>
            <p:cNvPr id="24" name="组合 23"/>
            <p:cNvGrpSpPr/>
            <p:nvPr/>
          </p:nvGrpSpPr>
          <p:grpSpPr>
            <a:xfrm>
              <a:off x="11242" y="3701"/>
              <a:ext cx="1475" cy="1440"/>
              <a:chOff x="2263697" y="3776547"/>
              <a:chExt cx="936703" cy="914400"/>
            </a:xfrm>
            <a:solidFill>
              <a:schemeClr val="bg1"/>
            </a:solidFill>
          </p:grpSpPr>
          <p:sp>
            <p:nvSpPr>
              <p:cNvPr id="7" name="流程图: 接点 6"/>
              <p:cNvSpPr/>
              <p:nvPr/>
            </p:nvSpPr>
            <p:spPr>
              <a:xfrm>
                <a:off x="2263697" y="3776547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506267" y="3897197"/>
                <a:ext cx="491676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11346" y="4327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39305" y="4458970"/>
            <a:ext cx="1113790" cy="914400"/>
            <a:chOff x="11243" y="6699"/>
            <a:chExt cx="1754" cy="1440"/>
          </a:xfrm>
        </p:grpSpPr>
        <p:grpSp>
          <p:nvGrpSpPr>
            <p:cNvPr id="5" name="组合 4"/>
            <p:cNvGrpSpPr/>
            <p:nvPr/>
          </p:nvGrpSpPr>
          <p:grpSpPr>
            <a:xfrm>
              <a:off x="11243" y="6699"/>
              <a:ext cx="1475" cy="1440"/>
              <a:chOff x="2263697" y="3776547"/>
              <a:chExt cx="936703" cy="914400"/>
            </a:xfrm>
            <a:solidFill>
              <a:schemeClr val="bg1"/>
            </a:solidFill>
          </p:grpSpPr>
          <p:sp>
            <p:nvSpPr>
              <p:cNvPr id="8" name="流程图: 接点 6"/>
              <p:cNvSpPr/>
              <p:nvPr/>
            </p:nvSpPr>
            <p:spPr>
              <a:xfrm>
                <a:off x="2263697" y="3776547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506902" y="3896562"/>
                <a:ext cx="49085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1347" y="7354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152765" y="4579620"/>
            <a:ext cx="1799590" cy="723900"/>
            <a:chOff x="12839" y="6889"/>
            <a:chExt cx="2834" cy="1140"/>
          </a:xfrm>
        </p:grpSpPr>
        <p:sp>
          <p:nvSpPr>
            <p:cNvPr id="19" name="圆角矩形 18"/>
            <p:cNvSpPr/>
            <p:nvPr/>
          </p:nvSpPr>
          <p:spPr>
            <a:xfrm>
              <a:off x="12839" y="6889"/>
              <a:ext cx="2835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931" y="6977"/>
              <a:ext cx="2652" cy="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Bob</a:t>
              </a:r>
            </a:p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21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 flipH="1" flipV="1">
            <a:off x="5437040" y="3811864"/>
            <a:ext cx="1702131" cy="110414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 rot="1934779">
            <a:off x="6264894" y="4206091"/>
            <a:ext cx="769434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758430" y="3571875"/>
            <a:ext cx="1172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Vertex label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8722360" y="2087245"/>
            <a:ext cx="16363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Vertex properties</a:t>
            </a:r>
          </a:p>
        </p:txBody>
      </p:sp>
      <p:cxnSp>
        <p:nvCxnSpPr>
          <p:cNvPr id="65" name="直接箭头连接符 64"/>
          <p:cNvCxnSpPr/>
          <p:nvPr/>
        </p:nvCxnSpPr>
        <p:spPr>
          <a:xfrm flipH="1" flipV="1">
            <a:off x="7624445" y="3244215"/>
            <a:ext cx="447040" cy="346710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8664575" y="2371090"/>
            <a:ext cx="391795" cy="39179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1" grpId="1"/>
      <p:bldP spid="52" grpId="1"/>
      <p:bldP spid="63" grpId="1"/>
      <p:bldP spid="63" grpId="2"/>
      <p:bldP spid="64" grpId="1"/>
      <p:bldP spid="64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 bwMode="gray">
          <a:xfrm>
            <a:off x="1427322" y="5692542"/>
            <a:ext cx="9166337" cy="7677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3. Barrier Strategy (Barrier)</a:t>
            </a:r>
            <a:endParaRPr lang="zh-CN" altLang="en-US" dirty="0">
              <a:latin typeface="+mj-lt"/>
              <a:ea typeface="+mn-ea"/>
            </a:endParaRPr>
          </a:p>
        </p:txBody>
      </p:sp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1278836" cy="460375"/>
          </a:xfrm>
        </p:spPr>
        <p:txBody>
          <a:bodyPr/>
          <a:lstStyle/>
          <a:p>
            <a:r>
              <a:rPr lang="en-US" altLang="zh-CN" sz="2400" dirty="0">
                <a:cs typeface="+mn-lt"/>
                <a:sym typeface="+mn-ea"/>
              </a:rPr>
              <a:t>Append Gremlin API barrier() after atomic graph traversals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2647926" y="2488292"/>
            <a:ext cx="1059862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V()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262490" y="2488292"/>
            <a:ext cx="39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3783288" y="2488292"/>
            <a:ext cx="293491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779894" y="2482287"/>
            <a:ext cx="2895674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19226" y="3621767"/>
            <a:ext cx="1059862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V()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33790" y="3621767"/>
            <a:ext cx="39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783288" y="3621767"/>
            <a:ext cx="2934917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has(</a:t>
            </a:r>
            <a:r>
              <a:rPr lang="zh-CN" altLang="en-US" dirty="0"/>
              <a:t>‘</a:t>
            </a:r>
            <a:r>
              <a:rPr lang="en-US" altLang="zh-CN" dirty="0"/>
              <a:t>person</a:t>
            </a:r>
            <a:r>
              <a:rPr lang="zh-CN" altLang="en-US" dirty="0"/>
              <a:t>’</a:t>
            </a:r>
            <a:r>
              <a:rPr lang="en-US" altLang="zh-CN" dirty="0"/>
              <a:t>, ‘age’, </a:t>
            </a:r>
            <a:r>
              <a:rPr lang="en-US" altLang="zh-CN" dirty="0" err="1"/>
              <a:t>lt</a:t>
            </a:r>
            <a:r>
              <a:rPr lang="en-US" altLang="zh-CN" dirty="0"/>
              <a:t>(30))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797164" y="3615762"/>
            <a:ext cx="2895674" cy="4191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hasLabel</a:t>
            </a:r>
            <a:r>
              <a:rPr lang="en-US" altLang="zh-CN" dirty="0"/>
              <a:t>(‘</a:t>
            </a:r>
            <a:r>
              <a:rPr lang="en-US" altLang="zh-CN" dirty="0" err="1"/>
              <a:t>person’,’book</a:t>
            </a:r>
            <a:r>
              <a:rPr lang="en-US" altLang="zh-CN" dirty="0"/>
              <a:t>’)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00631" y="3621767"/>
            <a:ext cx="1059862" cy="4191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barrier()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6718276" y="3621767"/>
            <a:ext cx="1059862" cy="4191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barrier()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78835" y="2958343"/>
            <a:ext cx="355600" cy="60896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7195" y="2923418"/>
            <a:ext cx="494030" cy="60896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793116" y="4434083"/>
            <a:ext cx="3356889" cy="950595"/>
            <a:chOff x="13301" y="727"/>
            <a:chExt cx="4458" cy="1497"/>
          </a:xfrm>
        </p:grpSpPr>
        <p:sp>
          <p:nvSpPr>
            <p:cNvPr id="21" name="圆角矩形标注 20"/>
            <p:cNvSpPr/>
            <p:nvPr/>
          </p:nvSpPr>
          <p:spPr bwMode="gray">
            <a:xfrm>
              <a:off x="13301" y="727"/>
              <a:ext cx="4458" cy="1441"/>
            </a:xfrm>
            <a:prstGeom prst="wedgeRoundRectCallout">
              <a:avLst>
                <a:gd name="adj1" fmla="val 8117"/>
                <a:gd name="adj2" fmla="val -9097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385" y="770"/>
              <a:ext cx="4374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ym typeface="+mn-ea"/>
                </a:rPr>
                <a:t>T</a:t>
              </a:r>
              <a:r>
                <a:rPr b="1" dirty="0">
                  <a:sym typeface="+mn-ea"/>
                </a:rPr>
                <a:t>urn the lazy pipeline of a Gremlin query into a bulk-synchronous pipeline</a:t>
              </a:r>
              <a:endParaRPr lang="en-US" altLang="zh-CN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0" name="文本框 29"/>
          <p:cNvSpPr txBox="1"/>
          <p:nvPr/>
        </p:nvSpPr>
        <p:spPr>
          <a:xfrm>
            <a:off x="1497237" y="5722463"/>
            <a:ext cx="941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Pros: it can test bulk operations and optimizations of Gremlin</a:t>
            </a:r>
          </a:p>
          <a:p>
            <a:r>
              <a:rPr lang="en-US" altLang="zh-CN" sz="2000" b="1" dirty="0"/>
              <a:t>Cons: it </a:t>
            </a:r>
            <a:r>
              <a:rPr lang="en-US" altLang="zh-CN" sz="2000" b="1" dirty="0">
                <a:latin typeface="+mn-ea"/>
              </a:rPr>
              <a:t>cannot disable more complex query assembly and optimizations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15599"/>
          </a:xfrm>
        </p:spPr>
        <p:txBody>
          <a:bodyPr/>
          <a:lstStyle/>
          <a:p>
            <a:r>
              <a:rPr lang="en-US" altLang="zh-CN" sz="2800" dirty="0"/>
              <a:t>Target GDBs</a:t>
            </a:r>
          </a:p>
          <a:p>
            <a:pPr lvl="1"/>
            <a:r>
              <a:rPr lang="en-US" altLang="zh-CN" sz="2400" dirty="0"/>
              <a:t>Select 6 widely-used graph database systems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19772" y="2613539"/>
          <a:ext cx="8128000" cy="25958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Rank</a:t>
                      </a:r>
                      <a:endParaRPr lang="zh-CN" altLang="en-US" sz="18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GitHub Star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Initial Release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Neo4j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11.4k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OrientDB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4.6k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JanusGraph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4.8k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HugeGraph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2.3k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TinkerGraph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1.8k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-US" altLang="zh-CN" sz="1800" kern="1200" dirty="0"/>
                        <a:t>ArcadeDB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309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2021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014710" cy="5595620"/>
          </a:xfrm>
        </p:spPr>
        <p:txBody>
          <a:bodyPr wrap="square"/>
          <a:lstStyle/>
          <a:p>
            <a:pPr>
              <a:spcAft>
                <a:spcPts val="400"/>
              </a:spcAft>
            </a:pPr>
            <a:r>
              <a:rPr lang="en-US" altLang="zh-CN" sz="2800" dirty="0"/>
              <a:t>RQ1 (Bug detection)</a:t>
            </a:r>
          </a:p>
          <a:p>
            <a:pPr lvl="1">
              <a:spcAft>
                <a:spcPts val="400"/>
              </a:spcAft>
            </a:pPr>
            <a:r>
              <a:rPr lang="en-US" altLang="zh-CN" sz="2565" b="0" dirty="0"/>
              <a:t>How effective is </a:t>
            </a:r>
            <a:r>
              <a:rPr lang="en-US" altLang="zh-CN" sz="2565" b="0" dirty="0" err="1"/>
              <a:t>QuDi</a:t>
            </a:r>
            <a:r>
              <a:rPr lang="en-US" altLang="zh-CN" sz="2565" b="0" dirty="0"/>
              <a:t> in detecting logic bugs in real-world GDBs?</a:t>
            </a:r>
          </a:p>
          <a:p>
            <a:pPr>
              <a:spcAft>
                <a:spcPts val="400"/>
              </a:spcAft>
            </a:pPr>
            <a:r>
              <a:rPr lang="en-US" altLang="zh-CN" sz="2800" dirty="0"/>
              <a:t>RQ2 (</a:t>
            </a:r>
            <a:r>
              <a:rPr altLang="zh-CN" sz="2800" dirty="0">
                <a:sym typeface="+mn-ea"/>
              </a:rPr>
              <a:t>Comparison of execution strategies</a:t>
            </a:r>
            <a:r>
              <a:rPr lang="en-US" altLang="zh-CN" sz="2800" dirty="0"/>
              <a:t>)</a:t>
            </a:r>
          </a:p>
          <a:p>
            <a:pPr lvl="1">
              <a:spcAft>
                <a:spcPts val="400"/>
              </a:spcAft>
            </a:pPr>
            <a:r>
              <a:rPr lang="en-US" altLang="zh-CN" sz="2565" b="0" dirty="0"/>
              <a:t>How do the proposed three execution strategies in </a:t>
            </a:r>
            <a:r>
              <a:rPr lang="en-US" altLang="zh-CN" sz="2565" b="0" dirty="0" err="1"/>
              <a:t>QuDi</a:t>
            </a:r>
            <a:r>
              <a:rPr lang="en-US" altLang="zh-CN" sz="2565" b="0" dirty="0"/>
              <a:t> perform in detecting logic bugs?</a:t>
            </a:r>
          </a:p>
          <a:p>
            <a:pPr>
              <a:spcAft>
                <a:spcPts val="400"/>
              </a:spcAft>
            </a:pPr>
            <a:r>
              <a:rPr lang="en-US" altLang="zh-CN" sz="2800" dirty="0"/>
              <a:t>RQ3 (</a:t>
            </a:r>
            <a:r>
              <a:rPr altLang="zh-CN" sz="2800" dirty="0">
                <a:sym typeface="+mn-ea"/>
              </a:rPr>
              <a:t>Comparison with existing approaches</a:t>
            </a:r>
            <a:r>
              <a:rPr lang="en-US" altLang="zh-CN" sz="2800" dirty="0"/>
              <a:t>)</a:t>
            </a:r>
          </a:p>
          <a:p>
            <a:pPr lvl="1">
              <a:spcAft>
                <a:spcPts val="400"/>
              </a:spcAft>
            </a:pPr>
            <a:r>
              <a:rPr lang="en-US" altLang="zh-CN" sz="2565" b="0" dirty="0"/>
              <a:t>How does </a:t>
            </a:r>
            <a:r>
              <a:rPr lang="en-US" altLang="zh-CN" sz="2565" b="0" dirty="0" err="1"/>
              <a:t>QuDi</a:t>
            </a:r>
            <a:r>
              <a:rPr lang="en-US" altLang="zh-CN" sz="2565" b="0" dirty="0"/>
              <a:t> compare with the existing state-of-the-art approaches in bug detection capability?</a:t>
            </a:r>
          </a:p>
          <a:p>
            <a:endParaRPr lang="en-US" altLang="zh-CN" sz="2800" dirty="0"/>
          </a:p>
          <a:p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RQ1: Bug Detection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 err="1"/>
              <a:t>QuDi</a:t>
            </a:r>
            <a:r>
              <a:rPr lang="en-US" altLang="zh-CN" sz="2400" dirty="0"/>
              <a:t> has detected 25 logic bugs in 6 graph database systems.</a:t>
            </a:r>
            <a:endParaRPr lang="en-US" altLang="zh-CN" sz="2400" baseline="30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6550" y="2293040"/>
          <a:ext cx="9657782" cy="298016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Detected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New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</a:rPr>
                        <a:t>Duplicate</a:t>
                      </a:r>
                      <a:endParaRPr lang="zh-CN" altLang="en-US" sz="2000" b="1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False Positive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25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10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7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baseline="0" dirty="0"/>
                        <a:t>8</a:t>
                      </a:r>
                      <a:endParaRPr lang="en-US" altLang="zh-CN" sz="1800" b="1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4108451" y="2293039"/>
            <a:ext cx="1526540" cy="29801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RQ1: Bug Detection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 err="1"/>
              <a:t>QuDi</a:t>
            </a:r>
            <a:r>
              <a:rPr lang="en-US" altLang="zh-CN" sz="2400" dirty="0"/>
              <a:t> has detected 25 logic bugs in 6 graph database systems.</a:t>
            </a:r>
            <a:endParaRPr lang="en-US" altLang="zh-CN" sz="2400" baseline="30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6550" y="2293040"/>
          <a:ext cx="9657782" cy="298016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2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0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Detected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New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</a:rPr>
                        <a:t>Duplicate</a:t>
                      </a:r>
                      <a:endParaRPr lang="zh-CN" altLang="en-US" sz="2000" b="1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False Positive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25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10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7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baseline="0" dirty="0"/>
                        <a:t>8</a:t>
                      </a:r>
                      <a:endParaRPr lang="en-US" altLang="zh-CN" sz="1800" b="1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9107792" y="2293040"/>
            <a:ext cx="1526540" cy="2980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RQ1: Bug Detection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275080"/>
          </a:xfrm>
        </p:spPr>
        <p:txBody>
          <a:bodyPr/>
          <a:lstStyle/>
          <a:p>
            <a:r>
              <a:rPr lang="en-US" altLang="zh-CN" sz="2400" dirty="0" err="1"/>
              <a:t>QuDi</a:t>
            </a:r>
            <a:r>
              <a:rPr lang="en-US" altLang="zh-CN" sz="2400" dirty="0"/>
              <a:t> can detect bugs caused by incorrect implementations and optimizations of atomic graph traversal assembly </a:t>
            </a:r>
            <a:endParaRPr lang="en-US" altLang="zh-CN" sz="2400" baseline="30000" dirty="0"/>
          </a:p>
          <a:p>
            <a:endParaRPr lang="en-US" altLang="zh-CN" sz="2400" baseline="300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2085" y="2428937"/>
          <a:ext cx="7604652" cy="32359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97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GDB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Confirmed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Atomic graph traversal assembly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Single atomic graph traversal</a:t>
                      </a:r>
                      <a:endParaRPr lang="zh-CN" altLang="en-US" sz="1800" b="1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8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17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11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6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4954892" y="2428937"/>
            <a:ext cx="2192668" cy="32359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RQ1: Bug Detection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275080"/>
          </a:xfrm>
        </p:spPr>
        <p:txBody>
          <a:bodyPr/>
          <a:lstStyle/>
          <a:p>
            <a:r>
              <a:rPr lang="en-US" altLang="zh-CN" sz="2400" dirty="0" err="1"/>
              <a:t>QuDi</a:t>
            </a:r>
            <a:r>
              <a:rPr lang="en-US" altLang="zh-CN" sz="2400" dirty="0"/>
              <a:t> can detect bugs caused by incorrect implementations of single atomic graph traversals</a:t>
            </a:r>
            <a:endParaRPr lang="en-US" altLang="zh-CN" sz="2400" baseline="30000" dirty="0"/>
          </a:p>
          <a:p>
            <a:endParaRPr lang="en-US" altLang="zh-CN" sz="2400" baseline="30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2085" y="2428937"/>
          <a:ext cx="7604652" cy="32359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97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GDB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Confirmed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Atomic graph traversal assembly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Single atomic graph traversal</a:t>
                      </a:r>
                      <a:endParaRPr lang="zh-CN" altLang="en-US" sz="1800" b="1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8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17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11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6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7367270" y="2428937"/>
            <a:ext cx="1852930" cy="32359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RQ2: Comparison of Execution Strategies 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0649585" cy="1630045"/>
          </a:xfrm>
        </p:spPr>
        <p:txBody>
          <a:bodyPr>
            <a:noAutofit/>
          </a:bodyPr>
          <a:lstStyle/>
          <a:p>
            <a:r>
              <a:rPr altLang="zh-CN" sz="2400" dirty="0">
                <a:sym typeface="+mn-ea"/>
              </a:rPr>
              <a:t>These three execution strategies can complement each other</a:t>
            </a:r>
          </a:p>
          <a:p>
            <a:pPr lvl="1">
              <a:buFont typeface="Wingdings" panose="05000000000000000000" charset="0"/>
              <a:buChar char="n"/>
            </a:pPr>
            <a:r>
              <a:rPr altLang="zh-CN" sz="2000" dirty="0" err="1">
                <a:sym typeface="+mn-ea"/>
              </a:rPr>
              <a:t>ParaPass </a:t>
            </a:r>
            <a:r>
              <a:rPr altLang="zh-CN" sz="2000" dirty="0" err="1">
                <a:solidFill>
                  <a:srgbClr val="FF0000"/>
                </a:solidFill>
                <a:sym typeface="+mn-ea"/>
              </a:rPr>
              <a:t>(23)</a:t>
            </a:r>
            <a:r>
              <a:rPr altLang="zh-CN" sz="2000" dirty="0" err="1">
                <a:sym typeface="+mn-ea"/>
              </a:rPr>
              <a:t> and TempID </a:t>
            </a:r>
            <a:r>
              <a:rPr altLang="zh-CN" sz="2000" dirty="0" err="1">
                <a:solidFill>
                  <a:srgbClr val="FF0000"/>
                </a:solidFill>
                <a:sym typeface="+mn-ea"/>
              </a:rPr>
              <a:t>(20)</a:t>
            </a:r>
            <a:r>
              <a:rPr altLang="zh-CN" sz="2000" dirty="0" err="1">
                <a:sym typeface="+mn-ea"/>
              </a:rPr>
              <a:t> can find more </a:t>
            </a:r>
            <a:r>
              <a:rPr altLang="zh-CN" sz="2000" dirty="0">
                <a:sym typeface="+mn-ea"/>
              </a:rPr>
              <a:t>bugs than Barrier </a:t>
            </a:r>
            <a:r>
              <a:rPr altLang="zh-CN" sz="2000" dirty="0">
                <a:solidFill>
                  <a:srgbClr val="FF0000"/>
                </a:solidFill>
                <a:sym typeface="+mn-ea"/>
              </a:rPr>
              <a:t>(17)</a:t>
            </a:r>
          </a:p>
          <a:p>
            <a:pPr lvl="1">
              <a:buFont typeface="Wingdings" panose="05000000000000000000" charset="0"/>
              <a:buChar char="n"/>
            </a:pPr>
            <a:r>
              <a:rPr altLang="zh-CN" sz="2000" dirty="0" err="1">
                <a:sym typeface="+mn-ea"/>
              </a:rPr>
              <a:t>ParaPass</a:t>
            </a:r>
            <a:r>
              <a:rPr altLang="zh-CN" sz="2000" dirty="0">
                <a:sym typeface="+mn-ea"/>
              </a:rPr>
              <a:t> and Barrier can find </a:t>
            </a:r>
            <a:r>
              <a:rPr altLang="zh-CN" sz="2000" dirty="0">
                <a:solidFill>
                  <a:srgbClr val="FF0000"/>
                </a:solidFill>
                <a:sym typeface="+mn-ea"/>
              </a:rPr>
              <a:t>four </a:t>
            </a:r>
            <a:r>
              <a:rPr altLang="zh-CN" sz="2000" dirty="0">
                <a:sym typeface="+mn-ea"/>
              </a:rPr>
              <a:t>and </a:t>
            </a:r>
            <a:r>
              <a:rPr altLang="zh-CN" sz="2000" dirty="0">
                <a:solidFill>
                  <a:srgbClr val="FF0000"/>
                </a:solidFill>
                <a:sym typeface="+mn-ea"/>
              </a:rPr>
              <a:t>one </a:t>
            </a:r>
            <a:r>
              <a:rPr altLang="zh-CN" sz="2000" dirty="0">
                <a:sym typeface="+mn-ea"/>
              </a:rPr>
              <a:t>new bugs that other two execution strategies cannot detect, respectively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lvl="2">
              <a:buFont typeface="Wingdings" panose="05000000000000000000" charset="0"/>
              <a:buChar char="n"/>
            </a:pPr>
            <a:endParaRPr lang="en-US" altLang="zh-CN" sz="2000" b="1" baseline="30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2575" y="5697220"/>
            <a:ext cx="4156075" cy="92202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ea typeface="微软雅黑" panose="020B0503020204020204" charset="-122"/>
                <a:cs typeface="+mn-lt"/>
              </a:rPr>
              <a:t>ParaPass</a:t>
            </a:r>
            <a:r>
              <a:rPr lang="en-US" altLang="zh-CN" dirty="0">
                <a:ea typeface="微软雅黑" panose="020B0503020204020204" charset="-122"/>
                <a:cs typeface="+mn-lt"/>
              </a:rPr>
              <a:t>: Parameter passing strategy</a:t>
            </a:r>
          </a:p>
          <a:p>
            <a:r>
              <a:rPr lang="en-US" altLang="zh-CN" b="1" dirty="0" err="1">
                <a:ea typeface="微软雅黑" panose="020B0503020204020204" charset="-122"/>
                <a:cs typeface="+mn-lt"/>
              </a:rPr>
              <a:t>TempID</a:t>
            </a:r>
            <a:r>
              <a:rPr lang="en-US" altLang="zh-CN" dirty="0">
                <a:ea typeface="微软雅黑" panose="020B0503020204020204" charset="-122"/>
                <a:cs typeface="+mn-lt"/>
              </a:rPr>
              <a:t>: Temporary ID table strategy</a:t>
            </a:r>
          </a:p>
          <a:p>
            <a:r>
              <a:rPr lang="en-US" altLang="zh-CN" b="1" dirty="0">
                <a:ea typeface="微软雅黑" panose="020B0503020204020204" charset="-122"/>
                <a:cs typeface="+mn-lt"/>
              </a:rPr>
              <a:t>Barrier</a:t>
            </a:r>
            <a:r>
              <a:rPr lang="en-US" altLang="zh-CN" dirty="0">
                <a:ea typeface="微软雅黑" panose="020B0503020204020204" charset="-122"/>
                <a:cs typeface="+mn-lt"/>
              </a:rPr>
              <a:t>: Barrier strategy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46" y="3127340"/>
            <a:ext cx="3493391" cy="245263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382260" y="4672965"/>
            <a:ext cx="445135" cy="434975"/>
          </a:xfrm>
          <a:prstGeom prst="ellips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17970" y="4672965"/>
            <a:ext cx="445135" cy="434975"/>
          </a:xfrm>
          <a:prstGeom prst="ellips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RQ3: Comparison with Existing Approaches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140440" cy="1588770"/>
          </a:xfrm>
        </p:spPr>
        <p:txBody>
          <a:bodyPr wrap="square"/>
          <a:lstStyle/>
          <a:p>
            <a:r>
              <a:rPr lang="en-US" altLang="zh-CN" sz="2400" dirty="0"/>
              <a:t>QuDi can find new bugs that Grand and GDBMeter cannot detect</a:t>
            </a:r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000" dirty="0"/>
              <a:t>Grand (i.e., differential testing) </a:t>
            </a:r>
            <a:r>
              <a:rPr altLang="zh-CN" sz="2000" dirty="0">
                <a:solidFill>
                  <a:srgbClr val="FF0000"/>
                </a:solidFill>
                <a:ea typeface="微软雅黑" panose="020B0503020204020204" charset="-122"/>
                <a:cs typeface="+mn-lt"/>
                <a:sym typeface="+mn-ea"/>
              </a:rPr>
              <a:t>cannot detect 6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altLang="zh-CN" sz="2000" dirty="0">
                <a:solidFill>
                  <a:srgbClr val="FF0000"/>
                </a:solidFill>
                <a:ea typeface="微软雅黑" panose="020B0503020204020204" charset="-122"/>
                <a:cs typeface="+mn-lt"/>
                <a:sym typeface="+mn-ea"/>
              </a:rPr>
              <a:t>logic bugs</a:t>
            </a:r>
            <a:r>
              <a:rPr lang="zh-CN" altLang="en-US" sz="2000" dirty="0">
                <a:ea typeface="微软雅黑" panose="020B0503020204020204" charset="-122"/>
                <a:cs typeface="+mn-lt"/>
                <a:sym typeface="+mn-ea"/>
              </a:rPr>
              <a:t>，</a:t>
            </a:r>
            <a:r>
              <a:rPr altLang="zh-CN" sz="2000" dirty="0">
                <a:ea typeface="微软雅黑" panose="020B0503020204020204" charset="-122"/>
                <a:cs typeface="+mn-lt"/>
                <a:sym typeface="+mn-ea"/>
              </a:rPr>
              <a:t>and reports </a:t>
            </a:r>
            <a:r>
              <a:rPr altLang="zh-CN" sz="2000" dirty="0">
                <a:solidFill>
                  <a:srgbClr val="FF0000"/>
                </a:solidFill>
                <a:ea typeface="微软雅黑" panose="020B0503020204020204" charset="-122"/>
                <a:cs typeface="+mn-lt"/>
                <a:sym typeface="+mn-ea"/>
              </a:rPr>
              <a:t>2 false positives</a:t>
            </a:r>
          </a:p>
          <a:p>
            <a:pPr marL="365760" lvl="1" indent="0">
              <a:buNone/>
            </a:pP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95865" y="3008658"/>
          <a:ext cx="6699925" cy="298016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8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QuDi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Grand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GDBMeter</a:t>
                      </a:r>
                      <a:endParaRPr lang="zh-CN" altLang="en-US" sz="1800" b="1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25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19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6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6463031" y="3008658"/>
            <a:ext cx="873760" cy="2980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RQ3: Comparison with Existing Approaches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140440" cy="1282402"/>
          </a:xfrm>
        </p:spPr>
        <p:txBody>
          <a:bodyPr wrap="square"/>
          <a:lstStyle/>
          <a:p>
            <a:r>
              <a:rPr lang="en-US" altLang="zh-CN" sz="2400" dirty="0"/>
              <a:t>QuDi can find new bugs that Grand and GDBMeter cannot detect</a:t>
            </a:r>
          </a:p>
          <a:p>
            <a:pPr lvl="1">
              <a:buFont typeface="Wingdings" panose="05000000000000000000" charset="0"/>
              <a:buChar char="n"/>
            </a:pPr>
            <a:r>
              <a:rPr altLang="zh-CN" sz="2000" dirty="0" err="1">
                <a:ea typeface="微软雅黑" panose="020B0503020204020204" charset="-122"/>
                <a:cs typeface="+mn-lt"/>
                <a:sym typeface="+mn-ea"/>
              </a:rPr>
              <a:t>GDBMeter</a:t>
            </a:r>
            <a:r>
              <a:rPr altLang="zh-CN" sz="2000" dirty="0">
                <a:ea typeface="微软雅黑" panose="020B0503020204020204" charset="-122"/>
                <a:cs typeface="+mn-lt"/>
                <a:sym typeface="+mn-ea"/>
              </a:rPr>
              <a:t> (i.e., query partitioning) </a:t>
            </a:r>
            <a:r>
              <a:rPr altLang="zh-CN" sz="2000" dirty="0">
                <a:solidFill>
                  <a:srgbClr val="FF0000"/>
                </a:solidFill>
                <a:ea typeface="微软雅黑" panose="020B0503020204020204" charset="-122"/>
                <a:cs typeface="+mn-lt"/>
                <a:sym typeface="+mn-ea"/>
              </a:rPr>
              <a:t>cannot detect 19 logic bugs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+mn-lt"/>
              <a:sym typeface="+mn-ea"/>
            </a:endParaRPr>
          </a:p>
          <a:p>
            <a:pPr lvl="1">
              <a:buFont typeface="Wingdings" panose="05000000000000000000" charset="0"/>
              <a:buChar char="n"/>
            </a:pPr>
            <a:endParaRPr lang="en-US" altLang="zh-CN" sz="2000" b="1" dirty="0">
              <a:solidFill>
                <a:srgbClr val="FF0000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95865" y="3008658"/>
          <a:ext cx="6699925" cy="298016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8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QuDi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Grand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GDBMeter</a:t>
                      </a:r>
                      <a:endParaRPr lang="zh-CN" altLang="en-US" sz="1800" b="1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6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25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19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6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7924800" y="3008658"/>
            <a:ext cx="1395046" cy="29801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80" y="2491747"/>
            <a:ext cx="1733758" cy="680894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Database Systems (GDBs)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08" y="3682539"/>
            <a:ext cx="2998904" cy="7401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947" y="2415513"/>
            <a:ext cx="1869057" cy="7994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72395" y="4813620"/>
            <a:ext cx="2306647" cy="66598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162" y="3766867"/>
            <a:ext cx="2047875" cy="5715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2804" y="4639975"/>
            <a:ext cx="2438400" cy="889000"/>
          </a:xfrm>
          <a:prstGeom prst="rect">
            <a:avLst/>
          </a:prstGeom>
        </p:spPr>
      </p:pic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36181"/>
          </a:xfrm>
        </p:spPr>
        <p:txBody>
          <a:bodyPr/>
          <a:lstStyle/>
          <a:p>
            <a:r>
              <a:rPr lang="en-US" altLang="zh-CN" sz="2400" dirty="0"/>
              <a:t>GDBs support efficient </a:t>
            </a:r>
            <a:r>
              <a:rPr lang="en-US" altLang="zh-CN" sz="2400" dirty="0">
                <a:solidFill>
                  <a:schemeClr val="tx1"/>
                </a:solidFill>
              </a:rPr>
              <a:t>storage and queries f</a:t>
            </a:r>
            <a:r>
              <a:rPr lang="en-US" altLang="zh-CN" sz="2400" dirty="0"/>
              <a:t>or graph data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595" y="1349414"/>
            <a:ext cx="4041626" cy="2269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4175195" y="6209415"/>
            <a:ext cx="606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u="sng" dirty="0"/>
              <a:t>https://doi.org/10.5281/zenodo.12771889</a:t>
            </a:r>
            <a:endParaRPr lang="zh-CN" altLang="en-US" sz="6000" b="1" u="sng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8790" y="6136946"/>
            <a:ext cx="1916405" cy="5290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326" y="3728085"/>
            <a:ext cx="4035452" cy="2271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325" y="1349375"/>
            <a:ext cx="4034790" cy="2258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745" y="3728085"/>
            <a:ext cx="4042410" cy="228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Query Language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793421" y="1379334"/>
            <a:ext cx="10649839" cy="1246636"/>
          </a:xfrm>
        </p:spPr>
        <p:txBody>
          <a:bodyPr/>
          <a:lstStyle/>
          <a:p>
            <a:r>
              <a:rPr lang="en-US" altLang="zh-CN" sz="2400" dirty="0"/>
              <a:t>GDBs adopt graph query languages to d</a:t>
            </a:r>
            <a:r>
              <a:rPr lang="en-US" altLang="zh-CN" sz="2400" dirty="0">
                <a:solidFill>
                  <a:schemeClr val="tx1"/>
                </a:solidFill>
              </a:rPr>
              <a:t>efine graph patterns, and utilize graph pattern matching to effectively retrieve graph data</a:t>
            </a:r>
          </a:p>
          <a:p>
            <a:pPr marL="365760" lvl="1" indent="0">
              <a:buNone/>
            </a:pPr>
            <a:endParaRPr lang="en-US" altLang="zh-CN" sz="2135" dirty="0">
              <a:solidFill>
                <a:schemeClr val="tx1"/>
              </a:solidFill>
            </a:endParaRPr>
          </a:p>
          <a:p>
            <a:endParaRPr lang="en-US" altLang="zh-CN" sz="2135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884" y="2891472"/>
            <a:ext cx="2277046" cy="8992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28" y="3014043"/>
            <a:ext cx="2420815" cy="7766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342" y="3107107"/>
            <a:ext cx="3095625" cy="590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gray">
          <a:xfrm>
            <a:off x="1600884" y="2672862"/>
            <a:ext cx="2384962" cy="1441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0" y="6531260"/>
            <a:ext cx="12192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>
              <a:lnSpc>
                <a:spcPct val="125000"/>
              </a:lnSpc>
            </a:pP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DB-Engines Ranking of Graph DBMS. Retrieved May 23, 2023 from https://db-engines.com/en/ranking/graph+dbms.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2140088" y="4642291"/>
            <a:ext cx="4446565" cy="838838"/>
          </a:xfrm>
          <a:prstGeom prst="wedgeRoundRectCallout">
            <a:avLst>
              <a:gd name="adj1" fmla="val -29271"/>
              <a:gd name="adj2" fmla="val -10969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4429" y="4738544"/>
            <a:ext cx="4372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About half of the GDBs in DB-Engines Ranking</a:t>
            </a:r>
            <a:r>
              <a:rPr lang="en-US" altLang="zh-CN" b="1" baseline="30000" dirty="0"/>
              <a:t>[1]</a:t>
            </a:r>
            <a:r>
              <a:rPr lang="en-US" altLang="zh-CN" b="1" dirty="0"/>
              <a:t> support Gremlin 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10" grpId="1" animBg="1"/>
      <p:bldP spid="10" grpId="2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Gremlin Query Language</a:t>
            </a:r>
            <a:endParaRPr lang="zh-CN" altLang="en-US" dirty="0"/>
          </a:p>
        </p:txBody>
      </p:sp>
      <p:sp>
        <p:nvSpPr>
          <p:cNvPr id="37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Gremlin allows developers to assemble a sequence of Gremlin APIs (graph traversals) to generate complex queries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2235" y="3209278"/>
            <a:ext cx="193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Get all vertices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8915245" y="3598711"/>
            <a:ext cx="272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Keep persons whose age is less than 30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658013" y="5061518"/>
            <a:ext cx="2861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Keep vertices that have a label person or book</a:t>
            </a:r>
          </a:p>
        </p:txBody>
      </p:sp>
      <p:sp>
        <p:nvSpPr>
          <p:cNvPr id="19" name="文本框 342"/>
          <p:cNvSpPr txBox="1">
            <a:spLocks noChangeArrowheads="1"/>
          </p:cNvSpPr>
          <p:nvPr/>
        </p:nvSpPr>
        <p:spPr bwMode="auto">
          <a:xfrm>
            <a:off x="1547110" y="4899479"/>
            <a:ext cx="2426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A property graph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6444460" y="3132855"/>
            <a:ext cx="1968500" cy="497840"/>
          </a:xfrm>
          <a:prstGeom prst="wedgeRoundRectCallout">
            <a:avLst>
              <a:gd name="adj1" fmla="val -59483"/>
              <a:gd name="adj2" fmla="val 3813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圆角矩形标注 5"/>
          <p:cNvSpPr/>
          <p:nvPr>
            <p:custDataLst>
              <p:tags r:id="rId3"/>
            </p:custDataLst>
          </p:nvPr>
        </p:nvSpPr>
        <p:spPr>
          <a:xfrm>
            <a:off x="8861282" y="3598711"/>
            <a:ext cx="2528570" cy="672465"/>
          </a:xfrm>
          <a:prstGeom prst="wedgeRoundRectCallout">
            <a:avLst>
              <a:gd name="adj1" fmla="val -54001"/>
              <a:gd name="adj2" fmla="val 4719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圆角矩形标注 6"/>
          <p:cNvSpPr/>
          <p:nvPr>
            <p:custDataLst>
              <p:tags r:id="rId4"/>
            </p:custDataLst>
          </p:nvPr>
        </p:nvSpPr>
        <p:spPr>
          <a:xfrm>
            <a:off x="6652933" y="5035083"/>
            <a:ext cx="2729230" cy="712870"/>
          </a:xfrm>
          <a:prstGeom prst="wedgeRoundRectCallout">
            <a:avLst>
              <a:gd name="adj1" fmla="val -6175"/>
              <a:gd name="adj2" fmla="val -8153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96679" y="3406763"/>
            <a:ext cx="33185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 err="1"/>
              <a:t>g.</a:t>
            </a:r>
            <a:r>
              <a:rPr lang="en-US" altLang="zh-CN" b="1" i="1" u="sng" dirty="0" err="1"/>
              <a:t>V</a:t>
            </a:r>
            <a:r>
              <a:rPr lang="en-US" altLang="zh-CN" b="1" dirty="0"/>
              <a:t>()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/>
              <a:t>  .</a:t>
            </a:r>
            <a:r>
              <a:rPr lang="en-US" altLang="zh-CN" b="1" i="1" u="sng" dirty="0"/>
              <a:t>has</a:t>
            </a:r>
            <a:r>
              <a:rPr lang="en-US" altLang="zh-CN" b="1" dirty="0"/>
              <a:t>(‘person’,  ‘age’,  </a:t>
            </a:r>
            <a:r>
              <a:rPr lang="en-US" altLang="zh-CN" b="1" dirty="0" err="1"/>
              <a:t>lt</a:t>
            </a:r>
            <a:r>
              <a:rPr lang="en-US" altLang="zh-CN" b="1" dirty="0"/>
              <a:t>(30))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/>
              <a:t>  .</a:t>
            </a:r>
            <a:r>
              <a:rPr lang="en-US" altLang="zh-CN" b="1" i="1" u="sng" dirty="0" err="1"/>
              <a:t>hasLabel</a:t>
            </a:r>
            <a:r>
              <a:rPr lang="en-US" altLang="zh-CN" b="1" dirty="0"/>
              <a:t>(‘</a:t>
            </a:r>
            <a:r>
              <a:rPr lang="en-US" altLang="zh-CN" b="1" dirty="0" err="1"/>
              <a:t>person’,’book</a:t>
            </a:r>
            <a:r>
              <a:rPr lang="en-US" altLang="zh-CN" b="1" dirty="0"/>
              <a:t>’);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390" y="3153253"/>
            <a:ext cx="4552420" cy="170632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587384" y="2656646"/>
            <a:ext cx="1266430" cy="364989"/>
            <a:chOff x="6587384" y="2656646"/>
            <a:chExt cx="1266430" cy="364989"/>
          </a:xfrm>
        </p:grpSpPr>
        <p:sp>
          <p:nvSpPr>
            <p:cNvPr id="20" name="矩形: 圆角 127"/>
            <p:cNvSpPr/>
            <p:nvPr/>
          </p:nvSpPr>
          <p:spPr>
            <a:xfrm>
              <a:off x="6609396" y="2707241"/>
              <a:ext cx="1244418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587384" y="2659136"/>
              <a:ext cx="417011" cy="338554"/>
              <a:chOff x="6587384" y="2659136"/>
              <a:chExt cx="417011" cy="338554"/>
            </a:xfrm>
          </p:grpSpPr>
          <p:sp>
            <p:nvSpPr>
              <p:cNvPr id="21" name="流程图: 接点 20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40" name="流程图: 接点 39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436803" y="2656646"/>
              <a:ext cx="417011" cy="338554"/>
              <a:chOff x="6587384" y="2659136"/>
              <a:chExt cx="417011" cy="338554"/>
            </a:xfrm>
          </p:grpSpPr>
          <p:sp>
            <p:nvSpPr>
              <p:cNvPr id="43" name="流程图: 接点 42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46" name="流程图: 接点 4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9519323" y="3134996"/>
            <a:ext cx="1266430" cy="364989"/>
            <a:chOff x="9519323" y="3134996"/>
            <a:chExt cx="1266430" cy="364989"/>
          </a:xfrm>
        </p:grpSpPr>
        <p:sp>
          <p:nvSpPr>
            <p:cNvPr id="48" name="矩形: 圆角 127"/>
            <p:cNvSpPr/>
            <p:nvPr/>
          </p:nvSpPr>
          <p:spPr>
            <a:xfrm>
              <a:off x="9541335" y="3185591"/>
              <a:ext cx="1244418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9519323" y="3137486"/>
              <a:ext cx="417011" cy="338554"/>
              <a:chOff x="6587384" y="2659136"/>
              <a:chExt cx="417011" cy="338554"/>
            </a:xfrm>
          </p:grpSpPr>
          <p:sp>
            <p:nvSpPr>
              <p:cNvPr id="50" name="流程图: 接点 49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10368742" y="3134996"/>
              <a:ext cx="417011" cy="338554"/>
              <a:chOff x="6587384" y="2659136"/>
              <a:chExt cx="417011" cy="338554"/>
            </a:xfrm>
          </p:grpSpPr>
          <p:sp>
            <p:nvSpPr>
              <p:cNvPr id="56" name="流程图: 接点 5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7255962" y="5774388"/>
            <a:ext cx="1266430" cy="364989"/>
            <a:chOff x="9519323" y="3134996"/>
            <a:chExt cx="1266430" cy="364989"/>
          </a:xfrm>
        </p:grpSpPr>
        <p:sp>
          <p:nvSpPr>
            <p:cNvPr id="62" name="矩形: 圆角 127"/>
            <p:cNvSpPr/>
            <p:nvPr/>
          </p:nvSpPr>
          <p:spPr>
            <a:xfrm>
              <a:off x="9541335" y="3185591"/>
              <a:ext cx="1244418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519323" y="3137486"/>
              <a:ext cx="417011" cy="338554"/>
              <a:chOff x="6587384" y="2659136"/>
              <a:chExt cx="417011" cy="338554"/>
            </a:xfrm>
          </p:grpSpPr>
          <p:sp>
            <p:nvSpPr>
              <p:cNvPr id="67" name="流程图: 接点 66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0368742" y="3134996"/>
              <a:ext cx="417011" cy="338554"/>
              <a:chOff x="6587384" y="2659136"/>
              <a:chExt cx="417011" cy="338554"/>
            </a:xfrm>
          </p:grpSpPr>
          <p:sp>
            <p:nvSpPr>
              <p:cNvPr id="65" name="流程图: 接点 64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/>
      <p:bldP spid="13" grpId="1"/>
      <p:bldP spid="13" grpId="2"/>
      <p:bldP spid="14" grpId="1"/>
      <p:bldP spid="14" grpId="2"/>
      <p:bldP spid="4" grpId="1" animBg="1"/>
      <p:bldP spid="4" grpId="2" animBg="1"/>
      <p:bldP spid="6" grpId="1" animBg="1"/>
      <p:bldP spid="6" grpId="2" animBg="1"/>
      <p:bldP spid="7" grpId="1" animBg="1"/>
      <p:bldP spid="7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Gremlin Query Execution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1001182" cy="461665"/>
          </a:xfrm>
        </p:spPr>
        <p:txBody>
          <a:bodyPr/>
          <a:lstStyle/>
          <a:p>
            <a:r>
              <a:rPr altLang="zh-CN" sz="2400" dirty="0">
                <a:sym typeface="+mn-ea"/>
              </a:rPr>
              <a:t>GDBs adopt complex execution and optimization strategies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475485" y="2374022"/>
            <a:ext cx="737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/>
              <a:t>g.</a:t>
            </a:r>
            <a:r>
              <a:rPr lang="en-US" altLang="zh-CN" sz="2000" i="1" u="sng" dirty="0" err="1"/>
              <a:t>V</a:t>
            </a:r>
            <a:r>
              <a:rPr lang="en-US" altLang="zh-CN" sz="2000" dirty="0"/>
              <a:t>().</a:t>
            </a:r>
            <a:r>
              <a:rPr lang="en-US" altLang="zh-CN" sz="2000" i="1" u="sng" dirty="0"/>
              <a:t>has</a:t>
            </a:r>
            <a:r>
              <a:rPr lang="en-US" altLang="zh-CN" sz="2000" dirty="0"/>
              <a:t>(‘person’,  ‘age’,  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(30)).</a:t>
            </a:r>
            <a:r>
              <a:rPr lang="en-US" altLang="zh-CN" sz="2000" i="1" u="sng" dirty="0" err="1"/>
              <a:t>hasLabel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person’,’book</a:t>
            </a:r>
            <a:r>
              <a:rPr lang="en-US" altLang="zh-CN" sz="2000" dirty="0"/>
              <a:t>’);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49595" y="3579765"/>
            <a:ext cx="178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Compiling stage</a:t>
            </a:r>
            <a:endParaRPr lang="zh-CN" altLang="en-US" sz="1600" b="1" dirty="0"/>
          </a:p>
        </p:txBody>
      </p:sp>
      <p:grpSp>
        <p:nvGrpSpPr>
          <p:cNvPr id="8" name="组 32"/>
          <p:cNvGrpSpPr/>
          <p:nvPr/>
        </p:nvGrpSpPr>
        <p:grpSpPr>
          <a:xfrm>
            <a:off x="2204297" y="2942996"/>
            <a:ext cx="7175840" cy="419100"/>
            <a:chOff x="4193963" y="2790402"/>
            <a:chExt cx="7175840" cy="419100"/>
          </a:xfrm>
        </p:grpSpPr>
        <p:grpSp>
          <p:nvGrpSpPr>
            <p:cNvPr id="9" name="组合 8"/>
            <p:cNvGrpSpPr/>
            <p:nvPr/>
          </p:nvGrpSpPr>
          <p:grpSpPr>
            <a:xfrm>
              <a:off x="4193963" y="2790402"/>
              <a:ext cx="1445298" cy="419100"/>
              <a:chOff x="2066237" y="3842678"/>
              <a:chExt cx="1445298" cy="41910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2451673" y="3842678"/>
                <a:ext cx="1059862" cy="4191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V()</a:t>
                </a:r>
                <a:endParaRPr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066237" y="3842678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5814364" y="2790402"/>
              <a:ext cx="2484662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has(label1, key, value)</a:t>
              </a:r>
              <a:endParaRPr lang="zh-CN" altLang="en-US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474129" y="2790402"/>
              <a:ext cx="2895674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hasLabel</a:t>
              </a:r>
              <a:r>
                <a:rPr lang="en-US" altLang="zh-CN" dirty="0"/>
                <a:t>(label1, label2)</a:t>
              </a:r>
              <a:endParaRPr lang="zh-CN" altLang="en-US" dirty="0"/>
            </a:p>
          </p:txBody>
        </p:sp>
      </p:grpSp>
      <p:grpSp>
        <p:nvGrpSpPr>
          <p:cNvPr id="15" name="组 32"/>
          <p:cNvGrpSpPr/>
          <p:nvPr/>
        </p:nvGrpSpPr>
        <p:grpSpPr>
          <a:xfrm>
            <a:off x="3296942" y="4073620"/>
            <a:ext cx="4287889" cy="908837"/>
            <a:chOff x="4193963" y="2790402"/>
            <a:chExt cx="4287889" cy="908837"/>
          </a:xfrm>
        </p:grpSpPr>
        <p:grpSp>
          <p:nvGrpSpPr>
            <p:cNvPr id="16" name="组合 15"/>
            <p:cNvGrpSpPr/>
            <p:nvPr/>
          </p:nvGrpSpPr>
          <p:grpSpPr>
            <a:xfrm>
              <a:off x="4193963" y="2790402"/>
              <a:ext cx="1445298" cy="419100"/>
              <a:chOff x="2066237" y="3842678"/>
              <a:chExt cx="1445298" cy="41910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451673" y="3842678"/>
                <a:ext cx="1059862" cy="4191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V()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066237" y="3842678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  <p:sp>
          <p:nvSpPr>
            <p:cNvPr id="17" name="圆角矩形 16"/>
            <p:cNvSpPr/>
            <p:nvPr/>
          </p:nvSpPr>
          <p:spPr>
            <a:xfrm>
              <a:off x="5814364" y="2790402"/>
              <a:ext cx="2484662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has(label1, key, value)</a:t>
              </a:r>
              <a:endParaRPr lang="zh-CN" altLang="en-US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814364" y="3280139"/>
              <a:ext cx="2667488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hasLabel</a:t>
              </a:r>
              <a:r>
                <a:rPr lang="en-US" altLang="zh-CN" dirty="0"/>
                <a:t>(label1, label2)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538756" y="5087218"/>
            <a:ext cx="0" cy="50394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48" y="5614058"/>
            <a:ext cx="1417434" cy="68115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90680" y="5087218"/>
            <a:ext cx="174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Execution stage</a:t>
            </a:r>
            <a:endParaRPr lang="zh-CN" altLang="en-US" sz="16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309360" y="353096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Optimization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38756" y="3496412"/>
            <a:ext cx="0" cy="50394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40549" y="3917006"/>
            <a:ext cx="3137592" cy="12535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/>
              <a:t>Logic Bugs in GDBs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1001182" cy="829945"/>
          </a:xfrm>
        </p:spPr>
        <p:txBody>
          <a:bodyPr/>
          <a:lstStyle/>
          <a:p>
            <a:r>
              <a:rPr altLang="zh-CN" sz="2400" dirty="0">
                <a:sym typeface="+mn-ea"/>
              </a:rPr>
              <a:t>Incorrect implementations and optimizations of graph traversal assembly can introduce logic bugs</a:t>
            </a:r>
            <a:endParaRPr lang="en-US" altLang="zh-CN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475485" y="2374022"/>
            <a:ext cx="737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dirty="0" err="1"/>
              <a:t>g.</a:t>
            </a:r>
            <a:r>
              <a:rPr lang="en-US" altLang="zh-CN" sz="2000" i="1" u="sng" dirty="0" err="1"/>
              <a:t>V</a:t>
            </a:r>
            <a:r>
              <a:rPr lang="en-US" altLang="zh-CN" sz="2000" dirty="0"/>
              <a:t>().</a:t>
            </a:r>
            <a:r>
              <a:rPr lang="en-US" altLang="zh-CN" sz="2000" i="1" u="sng" dirty="0"/>
              <a:t>has</a:t>
            </a:r>
            <a:r>
              <a:rPr lang="en-US" altLang="zh-CN" sz="2000" dirty="0"/>
              <a:t>(‘person’,  ‘age’,  </a:t>
            </a:r>
            <a:r>
              <a:rPr lang="en-US" altLang="zh-CN" sz="2000" dirty="0" err="1"/>
              <a:t>lt</a:t>
            </a:r>
            <a:r>
              <a:rPr lang="en-US" altLang="zh-CN" sz="2000" dirty="0"/>
              <a:t>(30)).</a:t>
            </a:r>
            <a:r>
              <a:rPr lang="en-US" altLang="zh-CN" sz="2000" i="1" u="sng" dirty="0" err="1"/>
              <a:t>hasLabel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person’,’book</a:t>
            </a:r>
            <a:r>
              <a:rPr lang="en-US" altLang="zh-CN" sz="2000" dirty="0"/>
              <a:t>’); </a:t>
            </a:r>
          </a:p>
        </p:txBody>
      </p:sp>
      <p:grpSp>
        <p:nvGrpSpPr>
          <p:cNvPr id="30" name="组 32"/>
          <p:cNvGrpSpPr/>
          <p:nvPr/>
        </p:nvGrpSpPr>
        <p:grpSpPr>
          <a:xfrm>
            <a:off x="2204297" y="2942996"/>
            <a:ext cx="7175840" cy="419100"/>
            <a:chOff x="4193963" y="2790402"/>
            <a:chExt cx="7175840" cy="419100"/>
          </a:xfrm>
        </p:grpSpPr>
        <p:grpSp>
          <p:nvGrpSpPr>
            <p:cNvPr id="31" name="组合 30"/>
            <p:cNvGrpSpPr/>
            <p:nvPr/>
          </p:nvGrpSpPr>
          <p:grpSpPr>
            <a:xfrm>
              <a:off x="4193963" y="2790402"/>
              <a:ext cx="1445298" cy="419100"/>
              <a:chOff x="2066237" y="3842678"/>
              <a:chExt cx="1445298" cy="419100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451673" y="3842678"/>
                <a:ext cx="1059862" cy="4191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V()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066237" y="3842678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  <p:sp>
          <p:nvSpPr>
            <p:cNvPr id="32" name="圆角矩形 31"/>
            <p:cNvSpPr/>
            <p:nvPr/>
          </p:nvSpPr>
          <p:spPr>
            <a:xfrm>
              <a:off x="5814364" y="2790402"/>
              <a:ext cx="2484662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has(label1, key, value)</a:t>
              </a:r>
              <a:endParaRPr lang="zh-CN" altLang="en-US" dirty="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474129" y="2790402"/>
              <a:ext cx="2895674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hasLabel</a:t>
              </a:r>
              <a:r>
                <a:rPr lang="en-US" altLang="zh-CN" dirty="0"/>
                <a:t>(label1, label2)</a:t>
              </a:r>
              <a:endParaRPr lang="zh-CN" altLang="en-US" dirty="0"/>
            </a:p>
          </p:txBody>
        </p:sp>
      </p:grpSp>
      <p:grpSp>
        <p:nvGrpSpPr>
          <p:cNvPr id="36" name="组 32"/>
          <p:cNvGrpSpPr/>
          <p:nvPr/>
        </p:nvGrpSpPr>
        <p:grpSpPr>
          <a:xfrm>
            <a:off x="3296942" y="4073620"/>
            <a:ext cx="4287889" cy="908837"/>
            <a:chOff x="4193963" y="2790402"/>
            <a:chExt cx="4287889" cy="908837"/>
          </a:xfrm>
        </p:grpSpPr>
        <p:grpSp>
          <p:nvGrpSpPr>
            <p:cNvPr id="37" name="组合 36"/>
            <p:cNvGrpSpPr/>
            <p:nvPr/>
          </p:nvGrpSpPr>
          <p:grpSpPr>
            <a:xfrm>
              <a:off x="4193963" y="2790402"/>
              <a:ext cx="1445298" cy="419100"/>
              <a:chOff x="2066237" y="3842678"/>
              <a:chExt cx="1445298" cy="419100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2451673" y="3842678"/>
                <a:ext cx="1059862" cy="4191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V()</a:t>
                </a:r>
                <a:endParaRPr lang="zh-CN" altLang="en-US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066237" y="3842678"/>
                <a:ext cx="39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  <p:sp>
          <p:nvSpPr>
            <p:cNvPr id="38" name="圆角矩形 37"/>
            <p:cNvSpPr/>
            <p:nvPr/>
          </p:nvSpPr>
          <p:spPr>
            <a:xfrm>
              <a:off x="5814364" y="2790402"/>
              <a:ext cx="2484662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has(label1, key, value)</a:t>
              </a:r>
              <a:endParaRPr lang="zh-CN" altLang="en-US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814364" y="3280139"/>
              <a:ext cx="2667488" cy="4191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hasLabel</a:t>
              </a:r>
              <a:r>
                <a:rPr lang="en-US" altLang="zh-CN" dirty="0"/>
                <a:t>(label1, label2)</a:t>
              </a:r>
              <a:endParaRPr lang="zh-CN" altLang="en-US" dirty="0"/>
            </a:p>
          </p:txBody>
        </p:sp>
      </p:grpSp>
      <p:cxnSp>
        <p:nvCxnSpPr>
          <p:cNvPr id="42" name="直接箭头连接符 41"/>
          <p:cNvCxnSpPr/>
          <p:nvPr/>
        </p:nvCxnSpPr>
        <p:spPr>
          <a:xfrm>
            <a:off x="5538756" y="5087218"/>
            <a:ext cx="0" cy="50394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48" y="5614058"/>
            <a:ext cx="1417434" cy="681156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/>
        </p:nvCxnSpPr>
        <p:spPr>
          <a:xfrm>
            <a:off x="5538756" y="3496412"/>
            <a:ext cx="0" cy="503946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6220846" y="5544280"/>
            <a:ext cx="229292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                         </a:t>
            </a:r>
            <a:r>
              <a:rPr lang="zh-CN" altLang="en-US" dirty="0">
                <a:solidFill>
                  <a:srgbClr val="FF0000"/>
                </a:solidFill>
                <a:cs typeface="+mn-lt"/>
                <a:sym typeface="+mn-ea"/>
              </a:rPr>
              <a:t>❌</a:t>
            </a:r>
            <a:endParaRPr lang="en-US" altLang="zh-CN" dirty="0">
              <a:solidFill>
                <a:srgbClr val="FF0000"/>
              </a:solidFill>
              <a:cs typeface="+mn-lt"/>
              <a:sym typeface="+mn-ea"/>
            </a:endParaRPr>
          </a:p>
          <a:p>
            <a:pPr indent="0"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--                          </a:t>
            </a:r>
            <a:r>
              <a:rPr lang="zh-CN" altLang="en-US" dirty="0">
                <a:cs typeface="+mn-lt"/>
                <a:sym typeface="+mn-ea"/>
              </a:rPr>
              <a:t>✔</a:t>
            </a:r>
            <a:endParaRPr lang="zh-CN" altLang="en-US" dirty="0"/>
          </a:p>
        </p:txBody>
      </p:sp>
      <p:sp>
        <p:nvSpPr>
          <p:cNvPr id="50" name="文本框 342"/>
          <p:cNvSpPr txBox="1">
            <a:spLocks noChangeArrowheads="1"/>
          </p:cNvSpPr>
          <p:nvPr/>
        </p:nvSpPr>
        <p:spPr bwMode="auto">
          <a:xfrm>
            <a:off x="4917343" y="6392044"/>
            <a:ext cx="291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A logic bug in </a:t>
            </a:r>
            <a:r>
              <a:rPr kumimoji="1" lang="en-US" altLang="zh-CN" b="1" dirty="0" err="1">
                <a:ea typeface="华文仿宋" panose="02010600040101010101" pitchFamily="2" charset="-122"/>
                <a:cs typeface="Times New Roman" panose="02020603050405020304" pitchFamily="18" charset="0"/>
              </a:rPr>
              <a:t>ArcadeDB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840549" y="3917006"/>
            <a:ext cx="3137592" cy="125356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58109" y="3832369"/>
            <a:ext cx="235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Assembly-related logic bugs</a:t>
            </a:r>
            <a:endParaRPr lang="zh-CN" altLang="en-US" b="1" i="1" dirty="0"/>
          </a:p>
        </p:txBody>
      </p:sp>
      <p:pic>
        <p:nvPicPr>
          <p:cNvPr id="48" name="图形 126" descr="金龟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927" y="4526245"/>
            <a:ext cx="1051560" cy="1051560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3649595" y="3579765"/>
            <a:ext cx="178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Compiling stage</a:t>
            </a:r>
            <a:endParaRPr lang="zh-CN" altLang="en-US" sz="16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3690680" y="5087218"/>
            <a:ext cx="1743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Execution stage</a:t>
            </a:r>
            <a:endParaRPr lang="zh-CN" altLang="en-US" sz="1600" b="1" dirty="0"/>
          </a:p>
        </p:txBody>
      </p:sp>
      <p:grpSp>
        <p:nvGrpSpPr>
          <p:cNvPr id="66" name="组合 65"/>
          <p:cNvGrpSpPr/>
          <p:nvPr/>
        </p:nvGrpSpPr>
        <p:grpSpPr>
          <a:xfrm>
            <a:off x="6632486" y="5531004"/>
            <a:ext cx="1266430" cy="364989"/>
            <a:chOff x="6587384" y="2656646"/>
            <a:chExt cx="1266430" cy="364989"/>
          </a:xfrm>
        </p:grpSpPr>
        <p:sp>
          <p:nvSpPr>
            <p:cNvPr id="67" name="矩形: 圆角 127"/>
            <p:cNvSpPr/>
            <p:nvPr/>
          </p:nvSpPr>
          <p:spPr>
            <a:xfrm>
              <a:off x="6609396" y="2707241"/>
              <a:ext cx="1244418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587384" y="2659136"/>
              <a:ext cx="417011" cy="338554"/>
              <a:chOff x="6587384" y="2659136"/>
              <a:chExt cx="417011" cy="338554"/>
            </a:xfrm>
          </p:grpSpPr>
          <p:sp>
            <p:nvSpPr>
              <p:cNvPr id="78" name="流程图: 接点 77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7157884" y="2657347"/>
              <a:ext cx="417011" cy="338554"/>
              <a:chOff x="6587384" y="2659136"/>
              <a:chExt cx="417011" cy="338554"/>
            </a:xfrm>
          </p:grpSpPr>
          <p:sp>
            <p:nvSpPr>
              <p:cNvPr id="76" name="流程图: 接点 7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7436803" y="2656646"/>
              <a:ext cx="417011" cy="338554"/>
              <a:chOff x="6587384" y="2659136"/>
              <a:chExt cx="417011" cy="338554"/>
            </a:xfrm>
          </p:grpSpPr>
          <p:sp>
            <p:nvSpPr>
              <p:cNvPr id="74" name="流程图: 接点 73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892953" y="2658048"/>
              <a:ext cx="417011" cy="338554"/>
              <a:chOff x="6612182" y="2660201"/>
              <a:chExt cx="417011" cy="338554"/>
            </a:xfrm>
          </p:grpSpPr>
          <p:sp>
            <p:nvSpPr>
              <p:cNvPr id="72" name="流程图: 接点 71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612182" y="2660201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632486" y="5948455"/>
            <a:ext cx="1266430" cy="364989"/>
            <a:chOff x="9519323" y="3134996"/>
            <a:chExt cx="1266430" cy="364989"/>
          </a:xfrm>
        </p:grpSpPr>
        <p:sp>
          <p:nvSpPr>
            <p:cNvPr id="81" name="矩形: 圆角 127"/>
            <p:cNvSpPr/>
            <p:nvPr/>
          </p:nvSpPr>
          <p:spPr>
            <a:xfrm>
              <a:off x="9541335" y="3185591"/>
              <a:ext cx="1244418" cy="314394"/>
            </a:xfrm>
            <a:prstGeom prst="roundRect">
              <a:avLst/>
            </a:prstGeom>
            <a:noFill/>
            <a:ln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9519323" y="3137486"/>
              <a:ext cx="417011" cy="338554"/>
              <a:chOff x="6587384" y="2659136"/>
              <a:chExt cx="417011" cy="338554"/>
            </a:xfrm>
          </p:grpSpPr>
          <p:sp>
            <p:nvSpPr>
              <p:cNvPr id="86" name="流程图: 接点 85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10368742" y="3134996"/>
              <a:ext cx="417011" cy="338554"/>
              <a:chOff x="6587384" y="2659136"/>
              <a:chExt cx="417011" cy="338554"/>
            </a:xfrm>
          </p:grpSpPr>
          <p:sp>
            <p:nvSpPr>
              <p:cNvPr id="84" name="流程图: 接点 83"/>
              <p:cNvSpPr/>
              <p:nvPr/>
            </p:nvSpPr>
            <p:spPr>
              <a:xfrm>
                <a:off x="6646188" y="2736282"/>
                <a:ext cx="251662" cy="258238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2" tIns="45720" rIns="91442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6587384" y="2659136"/>
                <a:ext cx="41701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8" name="文本框 87"/>
          <p:cNvSpPr txBox="1"/>
          <p:nvPr/>
        </p:nvSpPr>
        <p:spPr>
          <a:xfrm>
            <a:off x="6309360" y="3530960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Optimization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89" name="圆角矩形标注 88"/>
          <p:cNvSpPr/>
          <p:nvPr>
            <p:custDataLst>
              <p:tags r:id="rId1"/>
            </p:custDataLst>
          </p:nvPr>
        </p:nvSpPr>
        <p:spPr>
          <a:xfrm>
            <a:off x="8172608" y="3795907"/>
            <a:ext cx="2528570" cy="672465"/>
          </a:xfrm>
          <a:prstGeom prst="wedgeRoundRectCallout">
            <a:avLst>
              <a:gd name="adj1" fmla="val -54001"/>
              <a:gd name="adj2" fmla="val 4719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5" grpId="0"/>
      <p:bldP spid="89" grpId="0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 bwMode="gray">
          <a:xfrm>
            <a:off x="1375842" y="5388115"/>
            <a:ext cx="9166337" cy="7677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Existing Bug Detection Techniques for GDBs</a:t>
            </a:r>
            <a:endParaRPr lang="zh-CN" altLang="en-US" dirty="0"/>
          </a:p>
        </p:txBody>
      </p:sp>
      <p:sp>
        <p:nvSpPr>
          <p:cNvPr id="41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2186240"/>
          </a:xfrm>
        </p:spPr>
        <p:txBody>
          <a:bodyPr/>
          <a:lstStyle/>
          <a:p>
            <a:r>
              <a:rPr lang="en-US" altLang="zh-CN" sz="2400" dirty="0"/>
              <a:t>Differential Testing</a:t>
            </a:r>
          </a:p>
          <a:p>
            <a:pPr lvl="1"/>
            <a:r>
              <a:rPr lang="en-US" altLang="zh-CN" sz="2135" b="0" dirty="0"/>
              <a:t>Grand [1], Gremlin-based GDBs differential testing</a:t>
            </a:r>
          </a:p>
          <a:p>
            <a:pPr lvl="1"/>
            <a:r>
              <a:rPr lang="en-US" altLang="zh-CN" sz="2135" b="0" dirty="0" err="1"/>
              <a:t>GDsmith</a:t>
            </a:r>
            <a:r>
              <a:rPr lang="en-US" altLang="zh-CN" sz="2135" b="0" dirty="0"/>
              <a:t> [2], Cypher-based GDBs differential testing</a:t>
            </a:r>
          </a:p>
          <a:p>
            <a:pPr lvl="1"/>
            <a:r>
              <a:rPr lang="en-US" altLang="zh-CN" sz="2135" b="0" dirty="0"/>
              <a:t>RD</a:t>
            </a:r>
            <a:r>
              <a:rPr lang="en-US" altLang="zh-CN" sz="2135" b="0" baseline="30000" dirty="0"/>
              <a:t>2 </a:t>
            </a:r>
            <a:r>
              <a:rPr lang="en-US" altLang="zh-CN" sz="2135" b="0" dirty="0"/>
              <a:t>[3], SPARQL-based GDBs differential testing</a:t>
            </a:r>
            <a:endParaRPr lang="en-US" altLang="zh-CN" sz="2400" dirty="0"/>
          </a:p>
          <a:p>
            <a:pPr lvl="1"/>
            <a:endParaRPr lang="en-US" altLang="zh-CN" sz="2135" b="0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6211669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Yingying Zheng, et. al., Finding Bugs in Gremlin-Based Graph Database Systems via Randomized Differential Testing. ISSTA. 2022.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[2] Wei Lin, et. al.,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GDsmith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 Detecting Bugs in Graph Database Engines. 2022.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Rui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Yang, et.al., Randomized Differential Testing of RDF Stores. ICSE Demo, 2023.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4315" y="5515606"/>
            <a:ext cx="918337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Differential testing can only test common features in GDBs</a:t>
            </a:r>
          </a:p>
        </p:txBody>
      </p:sp>
      <p:sp>
        <p:nvSpPr>
          <p:cNvPr id="6" name="流程图: 多文档 51"/>
          <p:cNvSpPr/>
          <p:nvPr>
            <p:custDataLst>
              <p:tags r:id="rId1"/>
            </p:custDataLst>
          </p:nvPr>
        </p:nvSpPr>
        <p:spPr>
          <a:xfrm>
            <a:off x="1268437" y="3736971"/>
            <a:ext cx="1506855" cy="95186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55"/>
          <p:cNvCxnSpPr/>
          <p:nvPr>
            <p:custDataLst>
              <p:tags r:id="rId2"/>
            </p:custDataLst>
          </p:nvPr>
        </p:nvCxnSpPr>
        <p:spPr>
          <a:xfrm>
            <a:off x="5959011" y="3491226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流程图: 接点 56"/>
          <p:cNvSpPr/>
          <p:nvPr>
            <p:custDataLst>
              <p:tags r:id="rId3"/>
            </p:custDataLst>
          </p:nvPr>
        </p:nvSpPr>
        <p:spPr>
          <a:xfrm>
            <a:off x="6919132" y="3175631"/>
            <a:ext cx="890770" cy="53324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RS1</a:t>
            </a:r>
            <a:endParaRPr lang="zh-CN" altLang="en-US" dirty="0"/>
          </a:p>
        </p:txBody>
      </p:sp>
      <p:cxnSp>
        <p:nvCxnSpPr>
          <p:cNvPr id="10" name="直接箭头连接符 57"/>
          <p:cNvCxnSpPr/>
          <p:nvPr>
            <p:custDataLst>
              <p:tags r:id="rId4"/>
            </p:custDataLst>
          </p:nvPr>
        </p:nvCxnSpPr>
        <p:spPr>
          <a:xfrm>
            <a:off x="5959011" y="4203061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接点 58"/>
          <p:cNvSpPr/>
          <p:nvPr>
            <p:custDataLst>
              <p:tags r:id="rId5"/>
            </p:custDataLst>
          </p:nvPr>
        </p:nvSpPr>
        <p:spPr>
          <a:xfrm>
            <a:off x="6919131" y="3887466"/>
            <a:ext cx="890771" cy="54418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RS2</a:t>
            </a:r>
            <a:endParaRPr lang="zh-CN" altLang="en-US" dirty="0"/>
          </a:p>
        </p:txBody>
      </p:sp>
      <p:cxnSp>
        <p:nvCxnSpPr>
          <p:cNvPr id="12" name="直接箭头连接符 59"/>
          <p:cNvCxnSpPr/>
          <p:nvPr>
            <p:custDataLst>
              <p:tags r:id="rId6"/>
            </p:custDataLst>
          </p:nvPr>
        </p:nvCxnSpPr>
        <p:spPr>
          <a:xfrm>
            <a:off x="5959011" y="4946646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流程图: 接点 60"/>
          <p:cNvSpPr/>
          <p:nvPr>
            <p:custDataLst>
              <p:tags r:id="rId7"/>
            </p:custDataLst>
          </p:nvPr>
        </p:nvSpPr>
        <p:spPr>
          <a:xfrm>
            <a:off x="6919131" y="4598666"/>
            <a:ext cx="890771" cy="51323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RS3</a:t>
            </a:r>
            <a:endParaRPr lang="zh-CN" altLang="en-US" dirty="0"/>
          </a:p>
        </p:txBody>
      </p:sp>
      <p:cxnSp>
        <p:nvCxnSpPr>
          <p:cNvPr id="14" name="直接箭头连接符 61"/>
          <p:cNvCxnSpPr/>
          <p:nvPr>
            <p:custDataLst>
              <p:tags r:id="rId8"/>
            </p:custDataLst>
          </p:nvPr>
        </p:nvCxnSpPr>
        <p:spPr>
          <a:xfrm>
            <a:off x="2926251" y="4203061"/>
            <a:ext cx="1195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62"/>
          <p:cNvCxnSpPr/>
          <p:nvPr>
            <p:custDataLst>
              <p:tags r:id="rId9"/>
            </p:custDataLst>
          </p:nvPr>
        </p:nvCxnSpPr>
        <p:spPr>
          <a:xfrm flipV="1">
            <a:off x="3535851" y="3491226"/>
            <a:ext cx="673735" cy="712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63"/>
          <p:cNvCxnSpPr/>
          <p:nvPr>
            <p:custDataLst>
              <p:tags r:id="rId10"/>
            </p:custDataLst>
          </p:nvPr>
        </p:nvCxnSpPr>
        <p:spPr>
          <a:xfrm>
            <a:off x="3541566" y="4203061"/>
            <a:ext cx="538480" cy="722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180001" y="3907151"/>
            <a:ext cx="140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Times New Roman" panose="02020603050405020304" pitchFamily="18" charset="0"/>
                <a:cs typeface="Times New Roman" panose="02020603050405020304" pitchFamily="18" charset="0"/>
              </a:rPr>
              <a:t>Gremlin</a:t>
            </a:r>
            <a:r>
              <a:rPr lang="zh-CN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435011" y="3292471"/>
            <a:ext cx="1130300" cy="444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168311" y="4688836"/>
            <a:ext cx="1621155" cy="4679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68311" y="3927471"/>
            <a:ext cx="1702435" cy="475615"/>
          </a:xfrm>
          <a:prstGeom prst="rect">
            <a:avLst/>
          </a:prstGeom>
        </p:spPr>
      </p:pic>
      <p:sp>
        <p:nvSpPr>
          <p:cNvPr id="24" name="右大括号 23"/>
          <p:cNvSpPr/>
          <p:nvPr/>
        </p:nvSpPr>
        <p:spPr>
          <a:xfrm>
            <a:off x="8050701" y="3354066"/>
            <a:ext cx="626110" cy="1689100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99" name="Graphic 20" descr="Paper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52856" y="3717286"/>
            <a:ext cx="948055" cy="948055"/>
          </a:xfrm>
          <a:prstGeom prst="rect">
            <a:avLst/>
          </a:prstGeom>
        </p:spPr>
      </p:pic>
      <p:pic>
        <p:nvPicPr>
          <p:cNvPr id="127" name="图形 126" descr="金龟子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13299" y="3956383"/>
            <a:ext cx="626745" cy="626745"/>
          </a:xfrm>
          <a:prstGeom prst="rect">
            <a:avLst/>
          </a:prstGeom>
        </p:spPr>
      </p:pic>
      <p:sp>
        <p:nvSpPr>
          <p:cNvPr id="134" name="椭圆 133"/>
          <p:cNvSpPr/>
          <p:nvPr/>
        </p:nvSpPr>
        <p:spPr>
          <a:xfrm>
            <a:off x="8871545" y="4003704"/>
            <a:ext cx="415290" cy="39433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</a:p>
        </p:txBody>
      </p:sp>
      <p:cxnSp>
        <p:nvCxnSpPr>
          <p:cNvPr id="135" name="直接箭头连接符 134"/>
          <p:cNvCxnSpPr>
            <a:stCxn id="134" idx="6"/>
          </p:cNvCxnSpPr>
          <p:nvPr/>
        </p:nvCxnSpPr>
        <p:spPr>
          <a:xfrm>
            <a:off x="9287277" y="4201150"/>
            <a:ext cx="743585" cy="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gray">
          <a:xfrm>
            <a:off x="1392209" y="4929838"/>
            <a:ext cx="9166337" cy="76772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Existing Bug Detection Techniques for GDBs</a:t>
            </a:r>
            <a:endParaRPr lang="zh-CN" altLang="en-US" dirty="0"/>
          </a:p>
        </p:txBody>
      </p:sp>
      <p:sp>
        <p:nvSpPr>
          <p:cNvPr id="41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3049905"/>
          </a:xfrm>
        </p:spPr>
        <p:txBody>
          <a:bodyPr/>
          <a:lstStyle/>
          <a:p>
            <a:r>
              <a:rPr lang="en-US" altLang="zh-CN" sz="2400" dirty="0"/>
              <a:t>Metamorphic Testing</a:t>
            </a:r>
          </a:p>
          <a:p>
            <a:pPr lvl="1"/>
            <a:r>
              <a:rPr lang="en-US" altLang="zh-CN" sz="2135" b="0" dirty="0" err="1"/>
              <a:t>GDBMeter</a:t>
            </a:r>
            <a:r>
              <a:rPr lang="en-US" altLang="zh-CN" sz="2135" b="0" dirty="0"/>
              <a:t> [1] proposes a Predicate Partition approach</a:t>
            </a:r>
          </a:p>
          <a:p>
            <a:pPr lvl="1"/>
            <a:r>
              <a:rPr lang="en-US" altLang="zh-CN" sz="2135" b="0" dirty="0" err="1"/>
              <a:t>Gamera</a:t>
            </a:r>
            <a:r>
              <a:rPr lang="en-US" altLang="zh-CN" sz="2135" b="0" dirty="0"/>
              <a:t> [2] designs three types of graph-aware metamorphic relations</a:t>
            </a:r>
          </a:p>
          <a:p>
            <a:pPr lvl="1"/>
            <a:r>
              <a:rPr lang="en-US" altLang="zh-CN" sz="2135" b="0" dirty="0" err="1"/>
              <a:t>GraphGenie</a:t>
            </a:r>
            <a:r>
              <a:rPr lang="en-US" altLang="zh-CN" sz="2135" b="0" dirty="0"/>
              <a:t> [3]  uses injective and surjective graph query transformation</a:t>
            </a:r>
          </a:p>
          <a:p>
            <a:pPr lvl="1"/>
            <a:r>
              <a:rPr lang="en-US" altLang="zh-CN" sz="2135" b="0" dirty="0" err="1"/>
              <a:t>Grev</a:t>
            </a:r>
            <a:r>
              <a:rPr lang="en-US" altLang="zh-CN" sz="2135" b="0" dirty="0"/>
              <a:t> [4] rewrites a query into equivalent queries that trigger distinct query plans</a:t>
            </a:r>
          </a:p>
          <a:p>
            <a:pPr lvl="1"/>
            <a:r>
              <a:rPr lang="en-US" altLang="zh-CN" sz="2135" b="0" dirty="0"/>
              <a:t>DOT [5] tests GDBs using two different optimization configurations</a:t>
            </a:r>
          </a:p>
          <a:p>
            <a:pPr lvl="1"/>
            <a:endParaRPr lang="en-US" altLang="zh-CN" sz="2135" b="0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5843270"/>
            <a:ext cx="121920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Matteo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Kamm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et.al., Testing Graph Database Engines via Query Partitioning. ISSTA 2023.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[2] Zeyang Zhuang, et. al., Testing Graph Database Systems via Graph-Aware Metamorphic Relations. VLDB 2024.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[3] Yuancheng Jiang, et. al., Detecting Logic Bugs in Graph Database Management Systems via Injective and Surjective Graph Query Transformation. ICSE 2024.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[4] Qiuyang Mang, et. al., Testing Graph Database Systems via Equivalent Query Rewriting.  ICSE 2024.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[5] Yingying Zheng, et. al., Differential Optimization Testing of Gremlin-Based Graph Database Systems. ICST 2024.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0701" y="4888617"/>
            <a:ext cx="867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They can detect different types of logic bugs, but cannot effectively reveal assembly-related logic bugs in GDBs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5c431c3-18b8-4f8a-a2fd-96ad15f5b467"/>
  <p:tag name="COMMONDATA" val="eyJoZGlkIjoiY2JmMzg0ODExZWE0OGE3ZWVmZGM5MDJkY2Y0MTg3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4,&quot;left&quot;:740.3,&quot;top&quot;:261.55,&quot;width&quot;:225.7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fee1e9-670c-4b07-b80a-99c510c110cb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fee1e9-670c-4b07-b80a-99c510c110cb}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fee1e9-670c-4b07-b80a-99c510c110cb}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fee1e9-670c-4b07-b80a-99c510c110cb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530998d-eade-4d3a-bb0d-8559ea833eb4}"/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530998d-eade-4d3a-bb0d-8559ea833eb4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4,&quot;left&quot;:740.3,&quot;top&quot;:261.55,&quot;width&quot;:225.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4,&quot;left&quot;:740.3,&quot;top&quot;:261.55,&quot;width&quot;:225.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4,&quot;left&quot;:740.3,&quot;top&quot;:261.55,&quot;width&quot;:225.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4,&quot;left&quot;:740.3,&quot;top&quot;:261.55,&quot;width&quot;:225.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</a:ln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20</TotalTime>
  <Words>2367</Words>
  <Application>Microsoft Office PowerPoint</Application>
  <PresentationFormat>宽屏</PresentationFormat>
  <Paragraphs>646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华文仿宋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主题1</vt:lpstr>
      <vt:lpstr>PowerPoint 演示文稿</vt:lpstr>
      <vt:lpstr>Graph Data</vt:lpstr>
      <vt:lpstr>Graph Database Systems (GDBs)</vt:lpstr>
      <vt:lpstr>Graph Query Language</vt:lpstr>
      <vt:lpstr>Gremlin Query Language</vt:lpstr>
      <vt:lpstr>Gremlin Query Execution</vt:lpstr>
      <vt:lpstr>Logic Bugs in GDBs</vt:lpstr>
      <vt:lpstr>Existing Bug Detection Techniques for GDBs</vt:lpstr>
      <vt:lpstr>Existing Bug Detection Techniques for GDBs</vt:lpstr>
      <vt:lpstr>Insight</vt:lpstr>
      <vt:lpstr>Our Approach: Query Disassembling (QuDi)</vt:lpstr>
      <vt:lpstr>Graph Database Generation</vt:lpstr>
      <vt:lpstr>Gremlin Query Generation</vt:lpstr>
      <vt:lpstr>Query Disassembling</vt:lpstr>
      <vt:lpstr>Atomic Graph Traversal</vt:lpstr>
      <vt:lpstr>Obtaining Atomic Graph Traversal</vt:lpstr>
      <vt:lpstr>Execution of Atomic Graph Traversal</vt:lpstr>
      <vt:lpstr>1. Parameter Passing Strategy (ParaPass)</vt:lpstr>
      <vt:lpstr>2. Temporary ID Table Strategy (TempID)</vt:lpstr>
      <vt:lpstr>3. Barrier Strategy (Barrier)</vt:lpstr>
      <vt:lpstr>Evaluation</vt:lpstr>
      <vt:lpstr>Research Questions</vt:lpstr>
      <vt:lpstr>RQ1: Bug Detection</vt:lpstr>
      <vt:lpstr>RQ1: Bug Detection</vt:lpstr>
      <vt:lpstr>RQ1: Bug Detection</vt:lpstr>
      <vt:lpstr>RQ1: Bug Detection</vt:lpstr>
      <vt:lpstr>RQ2: Comparison of Execution Strategies </vt:lpstr>
      <vt:lpstr>RQ3: Comparison with Existing Approaches</vt:lpstr>
      <vt:lpstr>RQ3: Comparison with Existing Approaches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Wensheng Dou</cp:lastModifiedBy>
  <cp:revision>8496</cp:revision>
  <cp:lastPrinted>2024-09-09T11:23:00Z</cp:lastPrinted>
  <dcterms:created xsi:type="dcterms:W3CDTF">2018-10-10T02:25:00Z</dcterms:created>
  <dcterms:modified xsi:type="dcterms:W3CDTF">2025-09-26T00:10:32Z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E5BE3DC6FE344E3989249E6A39FDF063</vt:lpwstr>
  </property>
  <property fmtid="{D5CDD505-2E9C-101B-9397-08002B2CF9AE}" pid="3" name="KSOProductBuildVer">
    <vt:lpwstr>2052-12.1.0.18240</vt:lpwstr>
  </property>
</Properties>
</file>