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483" r:id="rId2"/>
    <p:sldId id="374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505" r:id="rId12"/>
    <p:sldId id="515" r:id="rId13"/>
    <p:sldId id="504" r:id="rId14"/>
    <p:sldId id="494" r:id="rId15"/>
    <p:sldId id="506" r:id="rId16"/>
    <p:sldId id="503" r:id="rId17"/>
    <p:sldId id="496" r:id="rId18"/>
    <p:sldId id="497" r:id="rId19"/>
    <p:sldId id="507" r:id="rId20"/>
    <p:sldId id="498" r:id="rId21"/>
    <p:sldId id="499" r:id="rId22"/>
    <p:sldId id="500" r:id="rId23"/>
    <p:sldId id="501" r:id="rId24"/>
    <p:sldId id="519" r:id="rId25"/>
    <p:sldId id="514" r:id="rId26"/>
    <p:sldId id="508" r:id="rId27"/>
    <p:sldId id="523" r:id="rId28"/>
    <p:sldId id="522" r:id="rId29"/>
    <p:sldId id="509" r:id="rId30"/>
    <p:sldId id="510" r:id="rId31"/>
    <p:sldId id="511" r:id="rId3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tor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33B"/>
    <a:srgbClr val="5BA5C8"/>
    <a:srgbClr val="0A729B"/>
    <a:srgbClr val="0693BA"/>
    <a:srgbClr val="01A4E6"/>
    <a:srgbClr val="40D5F8"/>
    <a:srgbClr val="FFDF7F"/>
    <a:srgbClr val="ED7D31"/>
    <a:srgbClr val="A1B8E1"/>
    <a:srgbClr val="D2D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5" autoAdjust="0"/>
    <p:restoredTop sz="78566" autoAdjust="0"/>
  </p:normalViewPr>
  <p:slideViewPr>
    <p:cSldViewPr snapToGrid="0">
      <p:cViewPr varScale="1">
        <p:scale>
          <a:sx n="81" d="100"/>
          <a:sy n="81" d="100"/>
        </p:scale>
        <p:origin x="71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72F3E19-E97C-41C7-17C7-9FD816B339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A7D5EC-4768-4F11-C2A7-4B637286EB2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BC9410F-F7AD-4416-BB29-344DF7486F5C}" type="datetimeFigureOut">
              <a:rPr lang="zh-CN" altLang="en-US"/>
              <a:pPr>
                <a:defRPr/>
              </a:pPr>
              <a:t>2025/9/26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56898519-571A-DDEC-10DF-533D154667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ECB225D-AFBA-71D8-DB76-7F736DFB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620553-4BDA-FDB8-4842-55A46A2C54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CAF2A-AFDA-7DF3-9961-3AEB1A3699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B77ECECB-4838-4517-A7A6-12BA4C06E4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8C15C7-6650-47BF-ACB5-45A5D0E931A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138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7781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Next, before we go deep into our approach, we first introduce a key concept in Cypher query semantics——the multiplicity. Multiplicity, denoted as g(t), refers to the number of times a tuple t appears in the result of a query. (click) Take this Cypher query as an example: we’re looking for books that have been read by a person. (click) In our property graph, both Jack(click) and Alice (click) have read </a:t>
                </a:r>
                <a:r>
                  <a:rPr lang="en-US" altLang="zh-CN" i="1" dirty="0"/>
                  <a:t>Harry Potter</a:t>
                </a:r>
                <a:r>
                  <a:rPr lang="en-US" altLang="zh-CN" dirty="0"/>
                  <a:t>, (click) so the tuple (Harry Potter) appears twice in the result. So (click) </a:t>
                </a:r>
                <a:r>
                  <a:rPr lang="en-US" altLang="zh-CN" sz="1200" b="1" i="0">
                    <a:latin typeface="Cambria Math" panose="02040503050406030204" pitchFamily="18" charset="0"/>
                  </a:rPr>
                  <a:t>𝒈(𝑯𝒂𝒓𝒓𝒚 𝑷𝒐𝒕𝒕𝒆𝒓)</a:t>
                </a:r>
                <a:r>
                  <a:rPr lang="en-US" altLang="zh-CN" dirty="0"/>
                  <a:t> is two. In </a:t>
                </a:r>
                <a:r>
                  <a:rPr lang="en-US" altLang="zh-CN" dirty="0" err="1"/>
                  <a:t>GraphQE</a:t>
                </a:r>
                <a:r>
                  <a:rPr lang="en-US" altLang="zh-CN" dirty="0"/>
                  <a:t>, we precisely model Cypher semantics by modeling these multiplicities in their query results. </a:t>
                </a:r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774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1456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2146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2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542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3279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7264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i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321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3924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372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538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248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975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834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7486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9462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4D544-BFEA-6191-5C71-56E31DB0A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43A8479-5E77-D450-6DA0-FB6A3ADD8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F2C950-6159-8C0F-E13C-5A5599B09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3DC13B-09F4-AC38-4B40-730D7A9D73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31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8455D-E709-C2B5-DA4D-61B10A66E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07AB8D-CDAD-CE15-0171-4969AE6DE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CECBAF-8617-9572-18C9-A02AA4E59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03622E-D659-301E-E3C5-C84A942A2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813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925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3142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2535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613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0687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strike="noStrik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5810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47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655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8298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77ECECB-4838-4517-A7A6-12BA4C06E4A8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038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15085A-7487-3F26-7C11-BA8789F3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0A7C12-6419-4140-B132-E0C86420402A}" type="datetimeFigureOut">
              <a:rPr lang="zh-CN" altLang="en-US"/>
              <a:pPr>
                <a:defRPr/>
              </a:pPr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21E04D-59B1-05EF-BCB1-2DE49A5E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F3B4A-8AED-E09A-8567-3A7B583E7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F90D3-AD2E-4322-88AA-4C8A2A834C5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5225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6F4E-DED4-D591-BDF9-1D585D12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065" y="6411477"/>
            <a:ext cx="685800" cy="3651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BC6D25D-DCAC-5F4E-A202-0146C889AB71}"/>
              </a:ext>
            </a:extLst>
          </p:cNvPr>
          <p:cNvSpPr/>
          <p:nvPr userDrawn="1"/>
        </p:nvSpPr>
        <p:spPr>
          <a:xfrm>
            <a:off x="611278" y="330115"/>
            <a:ext cx="193337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78A6B6A-0377-A978-93F8-FB81902B5E4D}"/>
              </a:ext>
            </a:extLst>
          </p:cNvPr>
          <p:cNvSpPr/>
          <p:nvPr userDrawn="1"/>
        </p:nvSpPr>
        <p:spPr>
          <a:xfrm>
            <a:off x="0" y="330115"/>
            <a:ext cx="193337" cy="5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44FE2A-211E-30A0-7A71-D9FF09201BB2}"/>
              </a:ext>
            </a:extLst>
          </p:cNvPr>
          <p:cNvSpPr/>
          <p:nvPr userDrawn="1"/>
        </p:nvSpPr>
        <p:spPr>
          <a:xfrm>
            <a:off x="305639" y="330115"/>
            <a:ext cx="193337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D852746-9A58-05E5-0128-F920C802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621" y="230971"/>
            <a:ext cx="10869344" cy="523220"/>
          </a:xfrm>
        </p:spPr>
        <p:txBody>
          <a:bodyPr/>
          <a:lstStyle>
            <a:lvl1pPr>
              <a:defRPr sz="2800" b="1">
                <a:solidFill>
                  <a:srgbClr val="4472C4"/>
                </a:solidFill>
                <a:ea typeface="思源宋体 CN" panose="0202070000000000000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C6FD4F0-B290-A805-D047-37837F19709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1808" y="1040920"/>
            <a:ext cx="11504832" cy="5196391"/>
          </a:xfrm>
        </p:spPr>
        <p:txBody>
          <a:bodyPr>
            <a:normAutofit/>
          </a:bodyPr>
          <a:lstStyle>
            <a:lvl1pPr marL="2286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Font typeface="Wingdings" panose="05000000000000000000" pitchFamily="2" charset="2"/>
              <a:buChar char="p"/>
              <a:defRPr lang="zh-CN" altLang="en-US" sz="2600" b="1" kern="1200" dirty="0" smtClean="0">
                <a:solidFill>
                  <a:srgbClr val="4472C4"/>
                </a:solidFill>
                <a:latin typeface="+mn-lt"/>
                <a:ea typeface="思源宋体 CN" panose="02020700000000000000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Font typeface="Wingdings" panose="05000000000000000000" pitchFamily="2" charset="2"/>
              <a:buChar char="Ø"/>
              <a:defRPr lang="zh-CN" altLang="en-US" sz="2200" kern="1200" dirty="0" smtClean="0">
                <a:solidFill>
                  <a:schemeClr val="tx1"/>
                </a:solidFill>
                <a:latin typeface="+mn-lt"/>
                <a:ea typeface="思源宋体 CN" panose="02020700000000000000"/>
                <a:cs typeface="+mn-cs"/>
              </a:defRPr>
            </a:lvl2pPr>
            <a:lvl3pPr marL="1143000" indent="-22860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4472C4"/>
              </a:buClr>
              <a:buFont typeface="Wingdings" panose="05000000000000000000" pitchFamily="2" charset="2"/>
              <a:buChar char="ü"/>
              <a:defRPr lang="zh-CN" altLang="en-US" sz="2000" kern="1200" dirty="0" smtClean="0">
                <a:solidFill>
                  <a:schemeClr val="tx1"/>
                </a:solidFill>
                <a:latin typeface="+mn-lt"/>
                <a:ea typeface="思源宋体 CN" panose="02020700000000000000"/>
                <a:cs typeface="+mn-cs"/>
              </a:defRPr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 三级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F47D3B8F-0660-7DC9-FD37-E1143D80AB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0249" y="688313"/>
            <a:ext cx="7855382" cy="286729"/>
          </a:xfrm>
        </p:spPr>
        <p:txBody>
          <a:bodyPr/>
          <a:lstStyle>
            <a:lvl1pPr marL="0" indent="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1200" b="1" kern="1200" dirty="0" smtClean="0">
                <a:solidFill>
                  <a:srgbClr val="4472C4"/>
                </a:solidFill>
                <a:latin typeface="+mj-lt"/>
                <a:ea typeface="思源宋体 CN" panose="02020700000000000000"/>
                <a:cs typeface="+mj-cs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809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6F4E-DED4-D591-BDF9-1D585D12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065" y="6411477"/>
            <a:ext cx="685800" cy="3651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D852746-9A58-05E5-0128-F920C802C3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3584" y="183358"/>
            <a:ext cx="11504831" cy="523220"/>
          </a:xfrm>
        </p:spPr>
        <p:txBody>
          <a:bodyPr/>
          <a:lstStyle>
            <a:lvl1pPr>
              <a:defRPr sz="4000" b="1">
                <a:solidFill>
                  <a:schemeClr val="tx1"/>
                </a:solidFill>
                <a:latin typeface="+mj-lt"/>
                <a:ea typeface="思源宋体 CN" panose="0202070000000000000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205C41F-CEA8-ADA7-8338-2639E80B1D6B}"/>
              </a:ext>
            </a:extLst>
          </p:cNvPr>
          <p:cNvGrpSpPr/>
          <p:nvPr userDrawn="1"/>
        </p:nvGrpSpPr>
        <p:grpSpPr>
          <a:xfrm>
            <a:off x="351807" y="828503"/>
            <a:ext cx="11504831" cy="136423"/>
            <a:chOff x="351807" y="730331"/>
            <a:chExt cx="11504831" cy="136423"/>
          </a:xfrm>
        </p:grpSpPr>
        <p:sp>
          <p:nvSpPr>
            <p:cNvPr id="3" name="平行四边形 2">
              <a:extLst>
                <a:ext uri="{FF2B5EF4-FFF2-40B4-BE49-F238E27FC236}">
                  <a16:creationId xmlns:a16="http://schemas.microsoft.com/office/drawing/2014/main" id="{8B345651-4A8C-32FE-B45A-4A14666DE05D}"/>
                </a:ext>
              </a:extLst>
            </p:cNvPr>
            <p:cNvSpPr/>
            <p:nvPr userDrawn="1"/>
          </p:nvSpPr>
          <p:spPr>
            <a:xfrm rot="10800000" flipH="1">
              <a:off x="351807" y="730332"/>
              <a:ext cx="11504831" cy="136422"/>
            </a:xfrm>
            <a:prstGeom prst="parallelogram">
              <a:avLst/>
            </a:prstGeom>
            <a:solidFill>
              <a:srgbClr val="D9D9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" name="平行四边形 4">
              <a:extLst>
                <a:ext uri="{FF2B5EF4-FFF2-40B4-BE49-F238E27FC236}">
                  <a16:creationId xmlns:a16="http://schemas.microsoft.com/office/drawing/2014/main" id="{B84CBD16-BF56-AC71-071D-49491B8B54AB}"/>
                </a:ext>
              </a:extLst>
            </p:cNvPr>
            <p:cNvSpPr/>
            <p:nvPr userDrawn="1"/>
          </p:nvSpPr>
          <p:spPr>
            <a:xfrm flipV="1">
              <a:off x="469075" y="730331"/>
              <a:ext cx="2683824" cy="136423"/>
            </a:xfrm>
            <a:prstGeom prst="parallelogram">
              <a:avLst/>
            </a:prstGeom>
            <a:solidFill>
              <a:srgbClr val="40D5F8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A84ABD8A-2471-BDB9-B050-E6E3C7A82D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1808" y="1055367"/>
            <a:ext cx="11504830" cy="5370967"/>
          </a:xfrm>
        </p:spPr>
        <p:txBody>
          <a:bodyPr/>
          <a:lstStyle>
            <a:lvl1pPr>
              <a:lnSpc>
                <a:spcPct val="110000"/>
              </a:lnSpc>
              <a:defRPr sz="2400" b="1"/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987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26F4E-DED4-D591-BDF9-1D585D12C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81065" y="6411477"/>
            <a:ext cx="685800" cy="365125"/>
          </a:xfrm>
        </p:spPr>
        <p:txBody>
          <a:bodyPr/>
          <a:lstStyle>
            <a:lvl1pPr>
              <a:defRPr sz="14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E6DCD6-0E05-9246-2427-AF1860D97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13889"/>
            <a:ext cx="9132125" cy="455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58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77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>
            <a:extLst>
              <a:ext uri="{FF2B5EF4-FFF2-40B4-BE49-F238E27FC236}">
                <a16:creationId xmlns:a16="http://schemas.microsoft.com/office/drawing/2014/main" id="{29C8C96D-4F04-AE77-F48A-906B898FA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0" y="1660525"/>
            <a:ext cx="2565400" cy="148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>
            <a:extLst>
              <a:ext uri="{FF2B5EF4-FFF2-40B4-BE49-F238E27FC236}">
                <a16:creationId xmlns:a16="http://schemas.microsoft.com/office/drawing/2014/main" id="{58CC5A70-2FEB-D713-EB36-9C9547662C75}"/>
              </a:ext>
            </a:extLst>
          </p:cNvPr>
          <p:cNvSpPr txBox="1">
            <a:spLocks/>
          </p:cNvSpPr>
          <p:nvPr/>
        </p:nvSpPr>
        <p:spPr>
          <a:xfrm>
            <a:off x="2209800" y="3500438"/>
            <a:ext cx="7772400" cy="1362075"/>
          </a:xfrm>
          <a:prstGeom prst="rect">
            <a:avLst/>
          </a:prstGeom>
        </p:spPr>
        <p:txBody>
          <a:bodyPr/>
          <a:lstStyle>
            <a:lvl1pPr algn="ctr" defTabSz="1219170" rtl="0" eaLnBrk="1" latinLnBrk="0" hangingPunct="1">
              <a:lnSpc>
                <a:spcPts val="4667"/>
              </a:lnSpc>
              <a:spcBef>
                <a:spcPct val="0"/>
              </a:spcBef>
              <a:buNone/>
              <a:defRPr lang="en-US" sz="4267" b="1" kern="1200" smtClean="0">
                <a:solidFill>
                  <a:schemeClr val="tx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altLang="zh-CN" sz="7200" dirty="0">
                <a:solidFill>
                  <a:srgbClr val="C00000"/>
                </a:solidFill>
                <a:latin typeface="+mj-ea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4147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2752" y="4571999"/>
            <a:ext cx="10826496" cy="543675"/>
          </a:xfrm>
          <a:noFill/>
          <a:ln w="9525" algn="ctr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eaLnBrk="1" fontAlgn="base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6"/>
              </a:buClr>
              <a:buNone/>
              <a:defRPr lang="en-US" sz="2935" b="1" i="1" baseline="0" smtClean="0">
                <a:solidFill>
                  <a:schemeClr val="accent6"/>
                </a:solidFill>
                <a:latin typeface="+mj-lt"/>
                <a:ea typeface="+mn-ea"/>
                <a:cs typeface="+mn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Clicdk</a:t>
            </a:r>
            <a:r>
              <a:rPr lang="en-US" dirty="0"/>
              <a:t>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586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FBB15942-B22D-6F5F-5917-1AD71D00D4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E1474A27-A726-1A09-281C-D3BAA1C52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1C03CD-9D05-0B72-24D4-90207618F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6022C-2D7B-2B54-E14D-BABB3902A7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281145-1319-1667-FF38-E84027B9D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52D0FB5-6916-42D4-8126-CC41023B7E2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6" r:id="rId3"/>
    <p:sldLayoutId id="2147483665" r:id="rId4"/>
    <p:sldLayoutId id="2147483664" r:id="rId5"/>
    <p:sldLayoutId id="2147483662" r:id="rId6"/>
    <p:sldLayoutId id="2147483668" r:id="rId7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ia-tech-db/Qizhou2020spes/blob/main/testData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0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507297" y="1529107"/>
            <a:ext cx="111773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>
                <a:latin typeface="+mj-lt"/>
                <a:sym typeface="+mn-ea"/>
              </a:rPr>
              <a:t>Proving Cypher Query Equivalence</a:t>
            </a:r>
            <a:endParaRPr lang="zh-CN" altLang="en-US" sz="4400" b="1" dirty="0">
              <a:latin typeface="+mj-lt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61375" y="3222021"/>
            <a:ext cx="834311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800" i="0" dirty="0">
                <a:solidFill>
                  <a:schemeClr val="tx1"/>
                </a:solidFill>
                <a:latin typeface="Calibri (标题)"/>
                <a:ea typeface="+mj-ea"/>
              </a:rPr>
              <a:t>Lei Tang</a:t>
            </a:r>
            <a:r>
              <a:rPr lang="en-US" altLang="zh-CN" sz="2800" b="0" i="0" dirty="0">
                <a:solidFill>
                  <a:schemeClr val="tx1"/>
                </a:solidFill>
                <a:latin typeface="Calibri (标题)"/>
                <a:ea typeface="+mj-ea"/>
              </a:rPr>
              <a:t>,</a:t>
            </a:r>
            <a:r>
              <a:rPr lang="en-US" altLang="zh-CN" sz="2800" i="0" dirty="0">
                <a:solidFill>
                  <a:schemeClr val="tx1"/>
                </a:solidFill>
                <a:latin typeface="Calibri (标题)"/>
                <a:ea typeface="+mj-ea"/>
              </a:rPr>
              <a:t> </a:t>
            </a:r>
            <a:r>
              <a:rPr lang="en-US" altLang="zh-CN" sz="2800" b="0" i="0" dirty="0" err="1">
                <a:solidFill>
                  <a:schemeClr val="tx1"/>
                </a:solidFill>
                <a:latin typeface="Calibri (标题)"/>
                <a:ea typeface="+mj-ea"/>
              </a:rPr>
              <a:t>Wensheng</a:t>
            </a:r>
            <a:r>
              <a:rPr lang="en-US" altLang="zh-CN" sz="2800" b="0" i="0" dirty="0">
                <a:solidFill>
                  <a:schemeClr val="tx1"/>
                </a:solidFill>
                <a:latin typeface="Calibri (标题)"/>
                <a:ea typeface="+mj-ea"/>
              </a:rPr>
              <a:t> Dou, Yingying Zheng, </a:t>
            </a:r>
            <a:r>
              <a:rPr lang="en-US" altLang="zh-CN" sz="2800" b="0" i="0" dirty="0" err="1">
                <a:solidFill>
                  <a:schemeClr val="tx1"/>
                </a:solidFill>
                <a:latin typeface="Calibri (标题)"/>
                <a:ea typeface="+mj-ea"/>
              </a:rPr>
              <a:t>Lijie</a:t>
            </a:r>
            <a:r>
              <a:rPr lang="en-US" altLang="zh-CN" sz="2800" b="0" i="0" dirty="0">
                <a:solidFill>
                  <a:schemeClr val="tx1"/>
                </a:solidFill>
                <a:latin typeface="Calibri (标题)"/>
                <a:ea typeface="+mj-ea"/>
              </a:rPr>
              <a:t> Xu, </a:t>
            </a:r>
          </a:p>
          <a:p>
            <a:pPr algn="ctr" eaLnBrk="0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CN" sz="2800" b="0" i="0" dirty="0">
                <a:solidFill>
                  <a:schemeClr val="tx1"/>
                </a:solidFill>
                <a:latin typeface="Calibri (标题)"/>
                <a:ea typeface="+mj-ea"/>
              </a:rPr>
              <a:t>Wei Wang, Jun Wei, Tao Huang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1542" y="5656367"/>
            <a:ext cx="2856679" cy="10202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715786" y="4479735"/>
            <a:ext cx="4911088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sz="2000" b="1" i="0" u="none" strike="noStrike" cap="none" normalizeH="0" baseline="0" smtClean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lang="en-US"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US"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z="1800" b="0" dirty="0">
                <a:latin typeface="Calibri (标题)"/>
              </a:rPr>
              <a:t>Institute of Software Chinese Academy of Sciences</a:t>
            </a:r>
            <a:endParaRPr lang="zh-CN" altLang="en-US" sz="1800" b="0" dirty="0">
              <a:latin typeface="Calibri (标题)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571" y="5316783"/>
            <a:ext cx="1448606" cy="14377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47257" y="4864466"/>
            <a:ext cx="4171719" cy="369332"/>
          </a:xfrm>
          <a:prstGeom prst="rect">
            <a:avLst/>
          </a:prstGeom>
          <a:noFill/>
          <a:ln w="9525" algn="ctr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>
            <a:defPPr>
              <a:defRPr lang="en-US"/>
            </a:defPPr>
            <a:lvl1pPr marR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b="0" i="0" u="none" strike="noStrike" cap="none" normalizeH="0" baseline="0">
                <a:ln>
                  <a:noFill/>
                </a:ln>
                <a:effectLst/>
                <a:latin typeface="+mj-ea"/>
                <a:ea typeface="+mj-ea"/>
              </a:defRPr>
            </a:lvl1pPr>
            <a:lvl2pPr marL="6096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anose="05000000000000000000" pitchFamily="2" charset="2"/>
              <a:buNone/>
              <a:defRPr sz="2935" b="1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665" b="1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400" b="1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 defTabSz="1219200" fontAlgn="base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2135" b="1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 defTabSz="1219200">
              <a:spcBef>
                <a:spcPct val="20000"/>
              </a:spcBef>
              <a:buFont typeface="Arial" panose="020B0604020202020204" pitchFamily="34" charset="0"/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>
                <a:latin typeface="Calibri (标题)"/>
              </a:rPr>
              <a:t>University of Chinese Academy of Sciences</a:t>
            </a:r>
            <a:endParaRPr lang="zh-CN" altLang="en-US" dirty="0">
              <a:latin typeface="Calibri (标题)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39744" y="181390"/>
            <a:ext cx="9912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/>
              <a:t>41th International Conference on Data Engineering (ICDE 2025)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9F3A5F7-D389-18AC-CD94-3BC82B1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9139641-CEDE-995A-8884-C33D68BB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Existing Approaches cannot Model Cypher Queries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707E1D-36DE-AE2E-165C-38B33AB5C41F}"/>
              </a:ext>
            </a:extLst>
          </p:cNvPr>
          <p:cNvSpPr txBox="1"/>
          <p:nvPr/>
        </p:nvSpPr>
        <p:spPr>
          <a:xfrm>
            <a:off x="7436823" y="2450441"/>
            <a:ext cx="3362795" cy="1441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MATCH</a:t>
            </a:r>
            <a:r>
              <a:rPr lang="en-US" altLang="zh-CN" sz="1800" b="1" dirty="0"/>
              <a:t> (p :Person) -[]-&gt; (b)</a:t>
            </a: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WHERE</a:t>
            </a:r>
            <a:r>
              <a:rPr lang="en-US" altLang="zh-CN" sz="1800" b="1" dirty="0"/>
              <a:t> p.name = </a:t>
            </a:r>
            <a:r>
              <a:rPr lang="zh-CN" altLang="en-US" b="1" dirty="0"/>
              <a:t>'</a:t>
            </a:r>
            <a:r>
              <a:rPr lang="en-US" altLang="zh-CN" sz="1800" b="1" dirty="0"/>
              <a:t>Alice</a:t>
            </a:r>
            <a:r>
              <a:rPr lang="zh-CN" altLang="en-US" b="1" dirty="0"/>
              <a:t>'</a:t>
            </a:r>
            <a:endParaRPr lang="en-US" altLang="zh-CN" sz="1800" b="1" dirty="0"/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RETURN</a:t>
            </a:r>
            <a:r>
              <a:rPr lang="en-US" altLang="zh-CN" sz="1800" b="1" dirty="0"/>
              <a:t> </a:t>
            </a:r>
            <a:r>
              <a:rPr lang="en-US" altLang="zh-CN" sz="1800" b="1" dirty="0" err="1"/>
              <a:t>p.age</a:t>
            </a:r>
            <a:endParaRPr lang="en-US" altLang="zh-CN" sz="18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C7582BC-E6C3-7884-C8EB-EFA39169B892}"/>
              </a:ext>
            </a:extLst>
          </p:cNvPr>
          <p:cNvSpPr txBox="1"/>
          <p:nvPr/>
        </p:nvSpPr>
        <p:spPr>
          <a:xfrm>
            <a:off x="2395141" y="1909846"/>
            <a:ext cx="258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u="sng" dirty="0"/>
              <a:t>SQL query</a:t>
            </a:r>
            <a:endParaRPr lang="zh-CN" altLang="en-US" sz="2000" b="1" i="1" u="sng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B8853E9-3448-D910-4952-6369E15E7A43}"/>
              </a:ext>
            </a:extLst>
          </p:cNvPr>
          <p:cNvSpPr txBox="1"/>
          <p:nvPr/>
        </p:nvSpPr>
        <p:spPr>
          <a:xfrm>
            <a:off x="7621976" y="1909846"/>
            <a:ext cx="258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1" u="sng" dirty="0"/>
              <a:t>Cypher query</a:t>
            </a:r>
            <a:endParaRPr lang="zh-CN" altLang="en-US" sz="2000" b="1" i="1" u="sng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047EC1F-5782-698D-D461-149A63412B79}"/>
              </a:ext>
            </a:extLst>
          </p:cNvPr>
          <p:cNvSpPr txBox="1"/>
          <p:nvPr/>
        </p:nvSpPr>
        <p:spPr>
          <a:xfrm>
            <a:off x="2395141" y="5853824"/>
            <a:ext cx="2589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Relational calculus</a:t>
            </a:r>
            <a:endParaRPr lang="zh-CN" altLang="en-US" sz="2000" b="1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3C75EB-7EB5-E52F-D890-3F44982A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0871" y="4107305"/>
            <a:ext cx="5085980" cy="169532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8F8326B-D4C6-48A5-3FD4-9BDE59583C6B}"/>
              </a:ext>
            </a:extLst>
          </p:cNvPr>
          <p:cNvSpPr txBox="1"/>
          <p:nvPr/>
        </p:nvSpPr>
        <p:spPr>
          <a:xfrm>
            <a:off x="7379276" y="5853824"/>
            <a:ext cx="3075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/>
              <a:t>Graph pattern matching</a:t>
            </a:r>
            <a:endParaRPr lang="zh-CN" altLang="en-US" sz="2000" b="1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37468DFA-536C-66DA-BDB0-D8381CDD482A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8"/>
            <a:ext cx="11504830" cy="750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Cypher significantly differs from SQL in both syntaxes and semantics</a:t>
            </a:r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FD5560F-819E-1F2B-16D5-C130BDB12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0942"/>
              </p:ext>
            </p:extLst>
          </p:nvPr>
        </p:nvGraphicFramePr>
        <p:xfrm>
          <a:off x="1751272" y="4339592"/>
          <a:ext cx="3877439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78">
                  <a:extLst>
                    <a:ext uri="{9D8B030D-6E8A-4147-A177-3AD203B41FA5}">
                      <a16:colId xmlns:a16="http://schemas.microsoft.com/office/drawing/2014/main" val="1208074024"/>
                    </a:ext>
                  </a:extLst>
                </a:gridCol>
              </a:tblGrid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Name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Age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Job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Student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Teacher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Rowling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Writer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4CE8EB6-AAC9-BFB0-FA74-3C49BA35C688}"/>
              </a:ext>
            </a:extLst>
          </p:cNvPr>
          <p:cNvSpPr txBox="1"/>
          <p:nvPr/>
        </p:nvSpPr>
        <p:spPr>
          <a:xfrm>
            <a:off x="966929" y="2450441"/>
            <a:ext cx="5446124" cy="1441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SELECT </a:t>
            </a:r>
            <a:r>
              <a:rPr lang="en-US" altLang="zh-CN" sz="1800" b="1" dirty="0"/>
              <a:t>p</a:t>
            </a:r>
            <a:r>
              <a:rPr lang="en-US" altLang="zh-CN" sz="1800" b="1" dirty="0">
                <a:solidFill>
                  <a:srgbClr val="0070C0"/>
                </a:solidFill>
              </a:rPr>
              <a:t> FROM ( SELECT </a:t>
            </a:r>
            <a:r>
              <a:rPr lang="en-US" altLang="zh-CN" sz="1800" b="1" dirty="0" err="1"/>
              <a:t>Person.age</a:t>
            </a:r>
            <a:r>
              <a:rPr lang="en-US" altLang="zh-CN" sz="1800" b="1" dirty="0">
                <a:solidFill>
                  <a:srgbClr val="0070C0"/>
                </a:solidFill>
              </a:rPr>
              <a:t> AS </a:t>
            </a:r>
            <a:r>
              <a:rPr lang="en-US" altLang="zh-CN" sz="1800" b="1" dirty="0"/>
              <a:t>p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0070C0"/>
                </a:solidFill>
              </a:rPr>
              <a:t>FROM </a:t>
            </a:r>
            <a:r>
              <a:rPr lang="en-US" altLang="zh-CN" b="1" dirty="0"/>
              <a:t>Person</a:t>
            </a:r>
            <a:r>
              <a:rPr lang="en-US" altLang="zh-CN" b="1" dirty="0">
                <a:solidFill>
                  <a:srgbClr val="0070C0"/>
                </a:solidFill>
              </a:rPr>
              <a:t> JOIN </a:t>
            </a:r>
            <a:r>
              <a:rPr lang="en-US" altLang="zh-CN" b="1" dirty="0"/>
              <a:t>Book</a:t>
            </a:r>
            <a:r>
              <a:rPr lang="en-US" altLang="zh-CN" b="1" dirty="0">
                <a:solidFill>
                  <a:srgbClr val="0070C0"/>
                </a:solidFill>
              </a:rPr>
              <a:t> ON </a:t>
            </a:r>
            <a:r>
              <a:rPr lang="en-US" altLang="zh-CN" b="1" dirty="0"/>
              <a:t>Person.id = </a:t>
            </a:r>
            <a:endParaRPr lang="en-US" altLang="zh-CN" sz="1800" b="1" dirty="0"/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/>
              <a:t>Book.id</a:t>
            </a:r>
            <a:r>
              <a:rPr lang="en-US" altLang="zh-CN" b="1" dirty="0">
                <a:solidFill>
                  <a:srgbClr val="0070C0"/>
                </a:solidFill>
              </a:rPr>
              <a:t> WHERE </a:t>
            </a:r>
            <a:r>
              <a:rPr lang="en-US" altLang="zh-CN" b="1" dirty="0"/>
              <a:t>Person.name = 'Alice' )</a:t>
            </a:r>
            <a:r>
              <a:rPr lang="en-US" altLang="zh-CN" b="1" dirty="0">
                <a:solidFill>
                  <a:srgbClr val="0070C0"/>
                </a:solidFill>
              </a:rPr>
              <a:t> AS </a:t>
            </a:r>
            <a:r>
              <a:rPr lang="en-US" altLang="zh-CN" b="1" dirty="0"/>
              <a:t>sub</a:t>
            </a:r>
            <a:endParaRPr lang="en-US" altLang="zh-CN" sz="1800" b="1" dirty="0"/>
          </a:p>
        </p:txBody>
      </p:sp>
    </p:spTree>
    <p:extLst>
      <p:ext uri="{BB962C8B-B14F-4D97-AF65-F5344CB8AC3E}">
        <p14:creationId xmlns:p14="http://schemas.microsoft.com/office/powerpoint/2010/main" val="11548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3824CCD-5C4A-FF9D-7A1F-BC4E74F3B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F9F468B-EA65-E8A9-67A1-E0CCFC85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Approach: GraphQE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FEE692-D6DD-2236-D7A2-A272E096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8"/>
            <a:ext cx="11504830" cy="1327614"/>
          </a:xfrm>
        </p:spPr>
        <p:txBody>
          <a:bodyPr/>
          <a:lstStyle/>
          <a:p>
            <a:r>
              <a:rPr lang="en-US" altLang="zh-CN" dirty="0"/>
              <a:t>GraphQE models Cypher queries as graph-oriented algebraic expressions, i.e., G-expressions</a:t>
            </a:r>
          </a:p>
          <a:p>
            <a:r>
              <a:rPr lang="en-US" altLang="zh-CN" dirty="0"/>
              <a:t>GraphQE solves the equivalence of G-expressions using SMT solvers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4776EA-F879-D622-9F03-225A741D6ECC}"/>
              </a:ext>
            </a:extLst>
          </p:cNvPr>
          <p:cNvSpPr txBox="1"/>
          <p:nvPr/>
        </p:nvSpPr>
        <p:spPr>
          <a:xfrm>
            <a:off x="633234" y="3071873"/>
            <a:ext cx="2836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MATCH</a:t>
            </a:r>
            <a:r>
              <a:rPr lang="en-US" altLang="zh-CN" sz="1600" b="1" dirty="0"/>
              <a:t> () --&gt; (n) </a:t>
            </a:r>
            <a:r>
              <a:rPr lang="en-US" altLang="zh-CN" sz="1600" b="1" dirty="0">
                <a:solidFill>
                  <a:srgbClr val="0070C0"/>
                </a:solidFill>
              </a:rPr>
              <a:t>RETURN</a:t>
            </a:r>
            <a:r>
              <a:rPr lang="en-US" altLang="zh-CN" sz="1600" b="1" dirty="0"/>
              <a:t> n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0FE8E9-82FE-B768-0901-286E3D343943}"/>
              </a:ext>
            </a:extLst>
          </p:cNvPr>
          <p:cNvSpPr txBox="1"/>
          <p:nvPr/>
        </p:nvSpPr>
        <p:spPr>
          <a:xfrm>
            <a:off x="633234" y="3831212"/>
            <a:ext cx="28366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</a:rPr>
              <a:t>MATCH</a:t>
            </a:r>
            <a:r>
              <a:rPr lang="en-US" altLang="zh-CN" sz="1600" b="1" dirty="0"/>
              <a:t> (n) &lt;-- () </a:t>
            </a:r>
            <a:r>
              <a:rPr lang="en-US" altLang="zh-CN" sz="1600" b="1" dirty="0">
                <a:solidFill>
                  <a:srgbClr val="0070C0"/>
                </a:solidFill>
              </a:rPr>
              <a:t>RETURN</a:t>
            </a:r>
            <a:r>
              <a:rPr lang="en-US" altLang="zh-CN" sz="1600" b="1" dirty="0"/>
              <a:t> n</a:t>
            </a:r>
            <a:endParaRPr lang="zh-CN" altLang="en-US" sz="1600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9CB92F-445C-AD13-2BA8-01A5102B9366}"/>
              </a:ext>
            </a:extLst>
          </p:cNvPr>
          <p:cNvSpPr/>
          <p:nvPr/>
        </p:nvSpPr>
        <p:spPr bwMode="gray">
          <a:xfrm>
            <a:off x="515969" y="3029893"/>
            <a:ext cx="3071225" cy="422514"/>
          </a:xfrm>
          <a:prstGeom prst="round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5C32121-0274-5E29-E3CA-6A9D6537641B}"/>
              </a:ext>
            </a:extLst>
          </p:cNvPr>
          <p:cNvSpPr/>
          <p:nvPr/>
        </p:nvSpPr>
        <p:spPr bwMode="gray">
          <a:xfrm>
            <a:off x="515969" y="3789232"/>
            <a:ext cx="3071225" cy="422514"/>
          </a:xfrm>
          <a:prstGeom prst="roundRect">
            <a:avLst/>
          </a:prstGeom>
          <a:noFill/>
          <a:ln w="12700" algn="ctr">
            <a:solidFill>
              <a:schemeClr val="tx1"/>
            </a:solidFill>
            <a:prstDash val="dash"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FC24F-6BC8-5720-4F23-BB377C54DA6C}"/>
              </a:ext>
            </a:extLst>
          </p:cNvPr>
          <p:cNvSpPr txBox="1"/>
          <p:nvPr/>
        </p:nvSpPr>
        <p:spPr>
          <a:xfrm>
            <a:off x="688007" y="4539250"/>
            <a:ext cx="27271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Two Cypher queries</a:t>
            </a:r>
            <a:endParaRPr lang="zh-CN" altLang="en-US" sz="2000" b="1" dirty="0"/>
          </a:p>
        </p:txBody>
      </p:sp>
      <p:sp>
        <p:nvSpPr>
          <p:cNvPr id="10" name="箭头: 虚尾 9">
            <a:extLst>
              <a:ext uri="{FF2B5EF4-FFF2-40B4-BE49-F238E27FC236}">
                <a16:creationId xmlns:a16="http://schemas.microsoft.com/office/drawing/2014/main" id="{EFCE3171-899B-8503-C8AE-1FE77679F556}"/>
              </a:ext>
            </a:extLst>
          </p:cNvPr>
          <p:cNvSpPr/>
          <p:nvPr/>
        </p:nvSpPr>
        <p:spPr bwMode="gray">
          <a:xfrm>
            <a:off x="3872218" y="3382053"/>
            <a:ext cx="624217" cy="404445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7361E27-4975-8AAA-2D9B-7A473E48075D}"/>
              </a:ext>
            </a:extLst>
          </p:cNvPr>
          <p:cNvSpPr txBox="1"/>
          <p:nvPr/>
        </p:nvSpPr>
        <p:spPr>
          <a:xfrm>
            <a:off x="5226227" y="4521631"/>
            <a:ext cx="20700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G-expressions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BD0BE8-DA4F-950A-F3E8-504C70FDF39C}"/>
                  </a:ext>
                </a:extLst>
              </p:cNvPr>
              <p:cNvSpPr txBox="1"/>
              <p:nvPr/>
            </p:nvSpPr>
            <p:spPr>
              <a:xfrm>
                <a:off x="4686604" y="3073348"/>
                <a:ext cx="3430555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×…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7BD0BE8-DA4F-950A-F3E8-504C70FDF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3073348"/>
                <a:ext cx="3430555" cy="335605"/>
              </a:xfrm>
              <a:prstGeom prst="rect">
                <a:avLst/>
              </a:prstGeom>
              <a:blipFill>
                <a:blip r:embed="rId3"/>
                <a:stretch>
                  <a:fillRect l="-2664" t="-158182" b="-2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6667E7-B853-3C40-F3A8-08F0649E909D}"/>
                  </a:ext>
                </a:extLst>
              </p:cNvPr>
              <p:cNvSpPr txBox="1"/>
              <p:nvPr/>
            </p:nvSpPr>
            <p:spPr>
              <a:xfrm>
                <a:off x="9166771" y="3430387"/>
                <a:ext cx="21006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C6667E7-B853-3C40-F3A8-08F0649E9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6771" y="3430387"/>
                <a:ext cx="2100640" cy="307777"/>
              </a:xfrm>
              <a:prstGeom prst="rect">
                <a:avLst/>
              </a:prstGeom>
              <a:blipFill>
                <a:blip r:embed="rId4"/>
                <a:stretch>
                  <a:fillRect l="-581" r="-872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箭头: 虚尾 16">
            <a:extLst>
              <a:ext uri="{FF2B5EF4-FFF2-40B4-BE49-F238E27FC236}">
                <a16:creationId xmlns:a16="http://schemas.microsoft.com/office/drawing/2014/main" id="{5DCA1C04-3524-3981-E0F0-781DF95F59A4}"/>
              </a:ext>
            </a:extLst>
          </p:cNvPr>
          <p:cNvSpPr/>
          <p:nvPr/>
        </p:nvSpPr>
        <p:spPr bwMode="gray">
          <a:xfrm>
            <a:off x="8206682" y="3382053"/>
            <a:ext cx="624217" cy="404445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23015D3-59C3-D279-1EEF-62B9DCBD3CEF}"/>
              </a:ext>
            </a:extLst>
          </p:cNvPr>
          <p:cNvSpPr txBox="1"/>
          <p:nvPr/>
        </p:nvSpPr>
        <p:spPr>
          <a:xfrm>
            <a:off x="9282283" y="4521631"/>
            <a:ext cx="18696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SMT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8E4C67-1C46-D6C6-6428-ED56682250C6}"/>
                  </a:ext>
                </a:extLst>
              </p:cNvPr>
              <p:cNvSpPr txBox="1"/>
              <p:nvPr/>
            </p:nvSpPr>
            <p:spPr>
              <a:xfrm>
                <a:off x="4686604" y="3832687"/>
                <a:ext cx="3442481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×…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8E4C67-1C46-D6C6-6428-ED5668225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604" y="3832687"/>
                <a:ext cx="3442481" cy="335605"/>
              </a:xfrm>
              <a:prstGeom prst="rect">
                <a:avLst/>
              </a:prstGeom>
              <a:blipFill>
                <a:blip r:embed="rId5"/>
                <a:stretch>
                  <a:fillRect l="-2655" t="-160000" b="-2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590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CDC6DA49-429E-0974-A93F-CF8979F3B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73" y="2215261"/>
            <a:ext cx="5249519" cy="174984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D37DB98-9CA7-5188-3827-D13DCA4F5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77E3544-5CE6-441C-3068-49B14F81E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4875D3-68D2-A90D-7B7B-DA33E0F5D9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808" y="1055368"/>
                <a:ext cx="11504830" cy="9720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𝒈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altLang="zh-CN" dirty="0"/>
                  <a:t> returns a tuple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dirty="0"/>
                  <a:t>’s multiplicity in the query result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634875D3-68D2-A90D-7B7B-DA33E0F5D9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808" y="1055368"/>
                <a:ext cx="11504830" cy="972070"/>
              </a:xfrm>
              <a:blipFill>
                <a:blip r:embed="rId4"/>
                <a:stretch>
                  <a:fillRect l="-742" t="-3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C4D0DAD-E572-B51D-E80E-6210F8C90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30497"/>
              </p:ext>
            </p:extLst>
          </p:nvPr>
        </p:nvGraphicFramePr>
        <p:xfrm>
          <a:off x="1276360" y="4411899"/>
          <a:ext cx="1460142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601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b.name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Harry Potter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Harry Potter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8F1F1174-1BD9-7301-452E-A67916E01F8E}"/>
              </a:ext>
            </a:extLst>
          </p:cNvPr>
          <p:cNvSpPr txBox="1"/>
          <p:nvPr/>
        </p:nvSpPr>
        <p:spPr>
          <a:xfrm>
            <a:off x="1276360" y="2622830"/>
            <a:ext cx="5285254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MATCH</a:t>
            </a:r>
            <a:r>
              <a:rPr lang="en-US" altLang="zh-CN" sz="1800" b="1" dirty="0"/>
              <a:t> (</a:t>
            </a:r>
            <a:r>
              <a:rPr lang="en-US" altLang="zh-CN" b="1" dirty="0"/>
              <a:t>b :Book</a:t>
            </a:r>
            <a:r>
              <a:rPr lang="en-US" altLang="zh-CN" sz="1800" b="1" dirty="0"/>
              <a:t>) &lt;-[ :Read]- (p :Person)</a:t>
            </a: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RETURN</a:t>
            </a:r>
            <a:r>
              <a:rPr lang="en-US" altLang="zh-CN" sz="1800" b="1" dirty="0"/>
              <a:t> b.name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686F144-D241-5E7C-CE96-6F16CE8D59B4}"/>
              </a:ext>
            </a:extLst>
          </p:cNvPr>
          <p:cNvSpPr/>
          <p:nvPr/>
        </p:nvSpPr>
        <p:spPr>
          <a:xfrm rot="20590858">
            <a:off x="7919013" y="2459546"/>
            <a:ext cx="2439837" cy="626903"/>
          </a:xfrm>
          <a:prstGeom prst="roundRect">
            <a:avLst/>
          </a:prstGeom>
          <a:noFill/>
          <a:ln w="222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B91C840-1157-EA05-CFDF-86B71759B9D1}"/>
              </a:ext>
            </a:extLst>
          </p:cNvPr>
          <p:cNvSpPr/>
          <p:nvPr/>
        </p:nvSpPr>
        <p:spPr>
          <a:xfrm rot="1203662">
            <a:off x="7891520" y="3034524"/>
            <a:ext cx="2515886" cy="663091"/>
          </a:xfrm>
          <a:prstGeom prst="roundRect">
            <a:avLst/>
          </a:prstGeom>
          <a:noFill/>
          <a:ln w="22225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2" name="箭头: 虚尾 21">
            <a:extLst>
              <a:ext uri="{FF2B5EF4-FFF2-40B4-BE49-F238E27FC236}">
                <a16:creationId xmlns:a16="http://schemas.microsoft.com/office/drawing/2014/main" id="{1D848DA9-7B33-C1EF-0E32-E52E59CA5AC0}"/>
              </a:ext>
            </a:extLst>
          </p:cNvPr>
          <p:cNvSpPr/>
          <p:nvPr/>
        </p:nvSpPr>
        <p:spPr bwMode="gray">
          <a:xfrm>
            <a:off x="3059057" y="4528481"/>
            <a:ext cx="694544" cy="404445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A26FF30E-3C12-F2A3-D407-B2BF81BB24FC}"/>
              </a:ext>
            </a:extLst>
          </p:cNvPr>
          <p:cNvSpPr/>
          <p:nvPr/>
        </p:nvSpPr>
        <p:spPr bwMode="gray">
          <a:xfrm rot="5400000">
            <a:off x="1694322" y="3789631"/>
            <a:ext cx="624217" cy="404445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E7377F5-2F15-30E2-175E-89C2DE08CFD7}"/>
              </a:ext>
            </a:extLst>
          </p:cNvPr>
          <p:cNvSpPr txBox="1"/>
          <p:nvPr/>
        </p:nvSpPr>
        <p:spPr>
          <a:xfrm>
            <a:off x="977730" y="3746807"/>
            <a:ext cx="1028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Result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8457-980C-1474-6E39-8B4480F09CD7}"/>
                  </a:ext>
                </a:extLst>
              </p:cNvPr>
              <p:cNvSpPr txBox="1"/>
              <p:nvPr/>
            </p:nvSpPr>
            <p:spPr>
              <a:xfrm>
                <a:off x="3918987" y="4530648"/>
                <a:ext cx="33521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𝑯𝒂𝒓𝒓𝒚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𝑷𝒐𝒕𝒕𝒆𝒓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C3E8457-980C-1474-6E39-8B4480F09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87" y="4530648"/>
                <a:ext cx="3352175" cy="400110"/>
              </a:xfrm>
              <a:prstGeom prst="rect">
                <a:avLst/>
              </a:prstGeom>
              <a:blipFill>
                <a:blip r:embed="rId5"/>
                <a:stretch>
                  <a:fillRect l="-182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33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23" grpId="0" animBg="1"/>
      <p:bldP spid="25" grpId="0"/>
      <p:bldP spid="2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79AF51-EE9B-B1E7-8647-A72FD55DC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0C5A4F37-1FEA-96E5-0C29-818AA7C2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Cypher Query Equivalence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71F8BFB-FBEC-CFA8-0161-D7F9ABF52F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1808" y="1055367"/>
                <a:ext cx="11504830" cy="2707163"/>
              </a:xfrm>
            </p:spPr>
            <p:txBody>
              <a:bodyPr/>
              <a:lstStyle/>
              <a:p>
                <a:r>
                  <a:rPr lang="en-US" altLang="zh-CN" sz="2400" b="1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If two Cypher queries are equivalent, they should satisfy the following conditions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sz="24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Their query results contain the same tuples</a:t>
                </a:r>
                <a:endParaRPr lang="zh-CN" altLang="en-US" sz="2400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sz="2400" dirty="0">
                    <a:ea typeface="微软雅黑" panose="020B0503020204020204" pitchFamily="34" charset="-122"/>
                    <a:cs typeface="Calibri" panose="020F0502020204030204" pitchFamily="34" charset="0"/>
                  </a:rPr>
                  <a:t>The multiplicity of any tuple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ea typeface="微软雅黑" panose="020B0503020204020204" pitchFamily="34" charset="-122"/>
                    <a:cs typeface="Calibri" panose="020F0502020204030204" pitchFamily="34" charset="0"/>
                  </a:rPr>
                  <a:t> in their query results is equal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altLang="zh-CN" sz="2400" dirty="0">
                    <a:ea typeface="微软雅黑" panose="020B0503020204020204" pitchFamily="34" charset="-122"/>
                    <a:cs typeface="Calibri" panose="020F0502020204030204" pitchFamily="34" charset="0"/>
                  </a:rPr>
                  <a:t>If the queries have </a:t>
                </a:r>
                <a:r>
                  <a:rPr lang="en-US" altLang="zh-CN" sz="2400" u="sng" dirty="0">
                    <a:ea typeface="微软雅黑" panose="020B0503020204020204" pitchFamily="34" charset="-122"/>
                    <a:cs typeface="Calibri" panose="020F0502020204030204" pitchFamily="34" charset="0"/>
                  </a:rPr>
                  <a:t>ORDER BY</a:t>
                </a:r>
                <a:r>
                  <a:rPr lang="en-US" altLang="zh-CN" sz="2400" dirty="0">
                    <a:ea typeface="微软雅黑" panose="020B0503020204020204" pitchFamily="34" charset="-122"/>
                    <a:cs typeface="Calibri" panose="020F0502020204030204" pitchFamily="34" charset="0"/>
                  </a:rPr>
                  <a:t>, their query results are sorted in the same order</a:t>
                </a:r>
                <a:endParaRPr lang="zh-CN" altLang="en-US" sz="2400" b="1" kern="1200" dirty="0"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871F8BFB-FBEC-CFA8-0161-D7F9ABF52F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1808" y="1055367"/>
                <a:ext cx="11504830" cy="2707163"/>
              </a:xfrm>
              <a:blipFill>
                <a:blip r:embed="rId3"/>
                <a:stretch>
                  <a:fillRect l="-742" t="-1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C1D10405-5362-E079-F00D-69DAE7AFFEAA}"/>
              </a:ext>
            </a:extLst>
          </p:cNvPr>
          <p:cNvSpPr txBox="1"/>
          <p:nvPr/>
        </p:nvSpPr>
        <p:spPr>
          <a:xfrm>
            <a:off x="827832" y="3968430"/>
            <a:ext cx="5185722" cy="11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400" b="1" dirty="0">
                <a:solidFill>
                  <a:srgbClr val="0070C0"/>
                </a:solidFill>
              </a:rPr>
              <a:t>MATCH</a:t>
            </a:r>
            <a:r>
              <a:rPr lang="en-US" altLang="zh-CN" sz="1400" b="1" dirty="0"/>
              <a:t> (reader :Person) -[ :Read]-&gt; (book :Book) 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400" b="1" dirty="0">
                <a:solidFill>
                  <a:srgbClr val="0070C0"/>
                </a:solidFill>
              </a:rPr>
              <a:t>WHERE</a:t>
            </a:r>
            <a:r>
              <a:rPr lang="en-US" altLang="zh-CN" sz="1400" b="1" dirty="0"/>
              <a:t> book.name = 'Harry Potter'</a:t>
            </a:r>
          </a:p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400" b="1" dirty="0">
                <a:solidFill>
                  <a:srgbClr val="0070C0"/>
                </a:solidFill>
              </a:rPr>
              <a:t>RETURN</a:t>
            </a:r>
            <a:r>
              <a:rPr lang="en-US" altLang="zh-CN" sz="1400" b="1" dirty="0"/>
              <a:t> reader.name, book.name 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EB8A91D-C5B7-C62B-E166-EB03A8D425E1}"/>
              </a:ext>
            </a:extLst>
          </p:cNvPr>
          <p:cNvSpPr txBox="1"/>
          <p:nvPr/>
        </p:nvSpPr>
        <p:spPr>
          <a:xfrm>
            <a:off x="5726243" y="3968430"/>
            <a:ext cx="6178446" cy="775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400" b="1" dirty="0">
                <a:solidFill>
                  <a:srgbClr val="0070C0"/>
                </a:solidFill>
              </a:rPr>
              <a:t>MATCH</a:t>
            </a:r>
            <a:r>
              <a:rPr lang="en-US" altLang="zh-CN" sz="1400" b="1" dirty="0"/>
              <a:t> (reader :Person) -[ :Read]-&gt; (book :Book {name: 'Harry Potter'})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400" b="1" dirty="0">
                <a:solidFill>
                  <a:srgbClr val="0070C0"/>
                </a:solidFill>
              </a:rPr>
              <a:t>RETURN</a:t>
            </a:r>
            <a:r>
              <a:rPr lang="en-US" altLang="zh-CN" sz="1400" b="1" dirty="0"/>
              <a:t> reader.name, book.name 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E12335AC-EC92-F916-FF22-C718D8504165}"/>
              </a:ext>
            </a:extLst>
          </p:cNvPr>
          <p:cNvSpPr/>
          <p:nvPr/>
        </p:nvSpPr>
        <p:spPr>
          <a:xfrm>
            <a:off x="3630333" y="5708549"/>
            <a:ext cx="4691784" cy="885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These two queries return the same query results for any property graph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D3B1F8D-76E3-96F1-A624-C18E425C39CE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420693" y="5144201"/>
            <a:ext cx="2305550" cy="484606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5F05015F-3158-6ABD-BB31-54B9E7383539}"/>
              </a:ext>
            </a:extLst>
          </p:cNvPr>
          <p:cNvCxnSpPr>
            <a:cxnSpLocks/>
          </p:cNvCxnSpPr>
          <p:nvPr/>
        </p:nvCxnSpPr>
        <p:spPr>
          <a:xfrm flipV="1">
            <a:off x="6178448" y="5119141"/>
            <a:ext cx="2140656" cy="509666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517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2EED37-FAF2-8683-D4B9-40CFD5CB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5083F25-0ED5-7124-4485-3293C5546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9851E25-4871-4C89-B9E8-3FE80B799416}"/>
              </a:ext>
            </a:extLst>
          </p:cNvPr>
          <p:cNvGrpSpPr/>
          <p:nvPr/>
        </p:nvGrpSpPr>
        <p:grpSpPr>
          <a:xfrm>
            <a:off x="9871266" y="4621301"/>
            <a:ext cx="1198245" cy="914400"/>
            <a:chOff x="7105" y="4985"/>
            <a:chExt cx="1887" cy="1440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8C9462E5-87AA-9D67-7E90-414758F42EA9}"/>
                </a:ext>
              </a:extLst>
            </p:cNvPr>
            <p:cNvSpPr/>
            <p:nvPr/>
          </p:nvSpPr>
          <p:spPr>
            <a:xfrm>
              <a:off x="7105" y="4985"/>
              <a:ext cx="1475" cy="1440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A6B1D3E-6D6B-6DE6-745C-234F515906A2}"/>
                </a:ext>
              </a:extLst>
            </p:cNvPr>
            <p:cNvSpPr txBox="1"/>
            <p:nvPr/>
          </p:nvSpPr>
          <p:spPr>
            <a:xfrm>
              <a:off x="7341" y="561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31BBCFE-666B-566A-A7E4-4FF861424DA1}"/>
                </a:ext>
              </a:extLst>
            </p:cNvPr>
            <p:cNvSpPr txBox="1"/>
            <p:nvPr/>
          </p:nvSpPr>
          <p:spPr>
            <a:xfrm>
              <a:off x="7559" y="5175"/>
              <a:ext cx="75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16BBE8B-FCDF-FE5A-EF55-CFB9D6EC2ADF}"/>
              </a:ext>
            </a:extLst>
          </p:cNvPr>
          <p:cNvCxnSpPr/>
          <p:nvPr/>
        </p:nvCxnSpPr>
        <p:spPr>
          <a:xfrm>
            <a:off x="7920049" y="5085062"/>
            <a:ext cx="141248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CFA1DF43-6DBB-EC12-CC01-CD2522D21B96}"/>
              </a:ext>
            </a:extLst>
          </p:cNvPr>
          <p:cNvSpPr txBox="1"/>
          <p:nvPr/>
        </p:nvSpPr>
        <p:spPr>
          <a:xfrm>
            <a:off x="8193764" y="4659107"/>
            <a:ext cx="769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502F630-35F2-A892-4EE4-ED8108C501B2}"/>
              </a:ext>
            </a:extLst>
          </p:cNvPr>
          <p:cNvGrpSpPr/>
          <p:nvPr/>
        </p:nvGrpSpPr>
        <p:grpSpPr>
          <a:xfrm>
            <a:off x="6511494" y="4621301"/>
            <a:ext cx="1139190" cy="914400"/>
            <a:chOff x="3405" y="4985"/>
            <a:chExt cx="1794" cy="1440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30355DC-AE0F-374F-4A84-36FEC1D49DFA}"/>
                </a:ext>
              </a:extLst>
            </p:cNvPr>
            <p:cNvGrpSpPr/>
            <p:nvPr/>
          </p:nvGrpSpPr>
          <p:grpSpPr>
            <a:xfrm>
              <a:off x="3405" y="4985"/>
              <a:ext cx="1475" cy="1440"/>
              <a:chOff x="2263697" y="1750742"/>
              <a:chExt cx="936703" cy="914400"/>
            </a:xfrm>
            <a:solidFill>
              <a:schemeClr val="bg1"/>
            </a:solidFill>
          </p:grpSpPr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11C5C41A-7F9E-9225-8EF5-AD9356191EB1}"/>
                  </a:ext>
                </a:extLst>
              </p:cNvPr>
              <p:cNvSpPr/>
              <p:nvPr/>
            </p:nvSpPr>
            <p:spPr>
              <a:xfrm>
                <a:off x="2263697" y="1750742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585A49CF-0173-B4DC-9619-594B1F20883E}"/>
                  </a:ext>
                </a:extLst>
              </p:cNvPr>
              <p:cNvSpPr txBox="1"/>
              <p:nvPr/>
            </p:nvSpPr>
            <p:spPr>
              <a:xfrm>
                <a:off x="2519172" y="1871380"/>
                <a:ext cx="5079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35C82D8-1CF6-45BE-FE17-A7181FF19A40}"/>
                </a:ext>
              </a:extLst>
            </p:cNvPr>
            <p:cNvSpPr txBox="1"/>
            <p:nvPr/>
          </p:nvSpPr>
          <p:spPr>
            <a:xfrm>
              <a:off x="3549" y="5606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4EDA8E-DAA1-F1C1-5D92-679904E3D63F}"/>
                  </a:ext>
                </a:extLst>
              </p:cNvPr>
              <p:cNvSpPr txBox="1"/>
              <p:nvPr/>
            </p:nvSpPr>
            <p:spPr>
              <a:xfrm>
                <a:off x="506620" y="3350845"/>
                <a:ext cx="133728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𝑵𝒐𝒅𝒆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C4EDA8E-DAA1-F1C1-5D92-679904E3D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20" y="3350845"/>
                <a:ext cx="1337289" cy="307777"/>
              </a:xfrm>
              <a:prstGeom prst="rect">
                <a:avLst/>
              </a:prstGeom>
              <a:blipFill>
                <a:blip r:embed="rId3"/>
                <a:stretch>
                  <a:fillRect l="-3653" r="-1370"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141CE71-D2C1-5366-DCD2-5D672EF52043}"/>
                  </a:ext>
                </a:extLst>
              </p:cNvPr>
              <p:cNvSpPr txBox="1"/>
              <p:nvPr/>
            </p:nvSpPr>
            <p:spPr>
              <a:xfrm>
                <a:off x="2138880" y="2923438"/>
                <a:ext cx="235063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𝐧𝐨𝐝𝐞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141CE71-D2C1-5366-DCD2-5D672EF52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80" y="2923438"/>
                <a:ext cx="2350638" cy="400110"/>
              </a:xfrm>
              <a:prstGeom prst="rect">
                <a:avLst/>
              </a:prstGeom>
              <a:blipFill>
                <a:blip r:embed="rId4"/>
                <a:stretch>
                  <a:fillRect r="-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E27AA2-53D5-ADFB-5658-73D817317F8D}"/>
                  </a:ext>
                </a:extLst>
              </p:cNvPr>
              <p:cNvSpPr txBox="1"/>
              <p:nvPr/>
            </p:nvSpPr>
            <p:spPr>
              <a:xfrm>
                <a:off x="2138880" y="3688067"/>
                <a:ext cx="2016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𝐨𝐭𝐡𝐞𝐫𝐰𝐢𝐬𝐞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7E27AA2-53D5-ADFB-5658-73D817317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80" y="3688067"/>
                <a:ext cx="2016409" cy="400110"/>
              </a:xfrm>
              <a:prstGeom prst="rect">
                <a:avLst/>
              </a:prstGeom>
              <a:blipFill>
                <a:blip r:embed="rId5"/>
                <a:stretch>
                  <a:fillRect r="-4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左大括号 25">
            <a:extLst>
              <a:ext uri="{FF2B5EF4-FFF2-40B4-BE49-F238E27FC236}">
                <a16:creationId xmlns:a16="http://schemas.microsoft.com/office/drawing/2014/main" id="{813C6681-DCBE-9784-C353-68ABAA6A42B4}"/>
              </a:ext>
            </a:extLst>
          </p:cNvPr>
          <p:cNvSpPr/>
          <p:nvPr/>
        </p:nvSpPr>
        <p:spPr>
          <a:xfrm>
            <a:off x="1899844" y="3104631"/>
            <a:ext cx="207316" cy="800204"/>
          </a:xfrm>
          <a:prstGeom prst="leftBrace">
            <a:avLst>
              <a:gd name="adj1" fmla="val 17424"/>
              <a:gd name="adj2" fmla="val 48486"/>
            </a:avLst>
          </a:prstGeom>
          <a:ln w="2222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06288E-6FF8-74E7-3012-5C43DD1D3AC7}"/>
                  </a:ext>
                </a:extLst>
              </p:cNvPr>
              <p:cNvSpPr txBox="1"/>
              <p:nvPr/>
            </p:nvSpPr>
            <p:spPr>
              <a:xfrm>
                <a:off x="742261" y="5024379"/>
                <a:ext cx="110164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006288E-6FF8-74E7-3012-5C43DD1D3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61" y="5024379"/>
                <a:ext cx="1101648" cy="307777"/>
              </a:xfrm>
              <a:prstGeom prst="rect">
                <a:avLst/>
              </a:prstGeom>
              <a:blipFill>
                <a:blip r:embed="rId6"/>
                <a:stretch>
                  <a:fillRect l="-5556" r="-1667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C2828E-315F-D48F-CF41-FA90794AB6A1}"/>
                  </a:ext>
                </a:extLst>
              </p:cNvPr>
              <p:cNvSpPr txBox="1"/>
              <p:nvPr/>
            </p:nvSpPr>
            <p:spPr>
              <a:xfrm>
                <a:off x="2138880" y="4621301"/>
                <a:ext cx="310484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𝐫𝐞𝐥𝐚𝐭𝐢𝐨𝐧𝐬𝐡𝐢𝐩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C2828E-315F-D48F-CF41-FA90794AB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80" y="4621301"/>
                <a:ext cx="3104842" cy="400110"/>
              </a:xfrm>
              <a:prstGeom prst="rect">
                <a:avLst/>
              </a:prstGeom>
              <a:blipFill>
                <a:blip r:embed="rId7"/>
                <a:stretch>
                  <a:fillRect r="-6680"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D7D104-9C2D-3A8C-BBD0-97C780994562}"/>
                  </a:ext>
                </a:extLst>
              </p:cNvPr>
              <p:cNvSpPr txBox="1"/>
              <p:nvPr/>
            </p:nvSpPr>
            <p:spPr>
              <a:xfrm>
                <a:off x="2138880" y="5385930"/>
                <a:ext cx="201640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𝐨𝐭𝐡𝐞𝐫𝐰𝐢𝐬𝐞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41D7D104-9C2D-3A8C-BBD0-97C7809945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880" y="5385930"/>
                <a:ext cx="2016409" cy="400110"/>
              </a:xfrm>
              <a:prstGeom prst="rect">
                <a:avLst/>
              </a:prstGeom>
              <a:blipFill>
                <a:blip r:embed="rId8"/>
                <a:stretch>
                  <a:fillRect r="-4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41A32B8F-EE34-4D0A-6901-7E7AE05008BB}"/>
              </a:ext>
            </a:extLst>
          </p:cNvPr>
          <p:cNvSpPr/>
          <p:nvPr/>
        </p:nvSpPr>
        <p:spPr>
          <a:xfrm>
            <a:off x="1899844" y="4778165"/>
            <a:ext cx="207316" cy="800204"/>
          </a:xfrm>
          <a:prstGeom prst="leftBrace">
            <a:avLst>
              <a:gd name="adj1" fmla="val 17424"/>
              <a:gd name="adj2" fmla="val 48486"/>
            </a:avLst>
          </a:prstGeom>
          <a:ln w="2222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453AE49-7AC3-D791-4455-537B99E306B5}"/>
                  </a:ext>
                </a:extLst>
              </p:cNvPr>
              <p:cNvSpPr txBox="1"/>
              <p:nvPr/>
            </p:nvSpPr>
            <p:spPr>
              <a:xfrm>
                <a:off x="6096000" y="3334132"/>
                <a:ext cx="19677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𝒍𝒂𝒃𝒆</m:t>
                          </m:r>
                          <m:sSub>
                            <m:sSub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453AE49-7AC3-D791-4455-537B99E30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34132"/>
                <a:ext cx="1967783" cy="307777"/>
              </a:xfrm>
              <a:prstGeom prst="rect">
                <a:avLst/>
              </a:prstGeom>
              <a:blipFill>
                <a:blip r:embed="rId9"/>
                <a:stretch>
                  <a:fillRect l="-2477" r="-310" b="-2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9E62F93-561B-EDE8-709C-765D46FECAD3}"/>
                  </a:ext>
                </a:extLst>
              </p:cNvPr>
              <p:cNvSpPr txBox="1"/>
              <p:nvPr/>
            </p:nvSpPr>
            <p:spPr>
              <a:xfrm>
                <a:off x="8390282" y="2905954"/>
                <a:ext cx="3398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9E62F93-561B-EDE8-709C-765D46FEC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82" y="2905954"/>
                <a:ext cx="33988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B8FDC1-3788-1973-EE9E-6DAC38068388}"/>
                  </a:ext>
                </a:extLst>
              </p:cNvPr>
              <p:cNvSpPr txBox="1"/>
              <p:nvPr/>
            </p:nvSpPr>
            <p:spPr>
              <a:xfrm>
                <a:off x="8390283" y="3670583"/>
                <a:ext cx="3398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6B8FDC1-3788-1973-EE9E-6DAC38068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283" y="3670583"/>
                <a:ext cx="33988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左大括号 33">
            <a:extLst>
              <a:ext uri="{FF2B5EF4-FFF2-40B4-BE49-F238E27FC236}">
                <a16:creationId xmlns:a16="http://schemas.microsoft.com/office/drawing/2014/main" id="{95900D64-9CC6-8895-18AB-1344F8E471C7}"/>
              </a:ext>
            </a:extLst>
          </p:cNvPr>
          <p:cNvSpPr/>
          <p:nvPr/>
        </p:nvSpPr>
        <p:spPr>
          <a:xfrm>
            <a:off x="8123121" y="3087918"/>
            <a:ext cx="207316" cy="800204"/>
          </a:xfrm>
          <a:prstGeom prst="leftBrace">
            <a:avLst>
              <a:gd name="adj1" fmla="val 17424"/>
              <a:gd name="adj2" fmla="val 48486"/>
            </a:avLst>
          </a:prstGeom>
          <a:ln w="2222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24185A-FC6D-CC8B-296B-5003CEE8E121}"/>
                  </a:ext>
                </a:extLst>
              </p:cNvPr>
              <p:cNvSpPr txBox="1"/>
              <p:nvPr/>
            </p:nvSpPr>
            <p:spPr>
              <a:xfrm>
                <a:off x="9129893" y="2903251"/>
                <a:ext cx="178627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𝐢𝐟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𝐡𝐚𝐬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𝒍𝒂𝒃𝒆</m:t>
                      </m:r>
                      <m:sSub>
                        <m:sSub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  <m:sub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000" i="1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024185A-FC6D-CC8B-296B-5003CEE8E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893" y="2903251"/>
                <a:ext cx="1786279" cy="400110"/>
              </a:xfrm>
              <a:prstGeom prst="rect">
                <a:avLst/>
              </a:prstGeom>
              <a:blipFill>
                <a:blip r:embed="rId1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49C2ADE-9D32-7DC1-6C2E-A907672EB1D3}"/>
                  </a:ext>
                </a:extLst>
              </p:cNvPr>
              <p:cNvSpPr txBox="1"/>
              <p:nvPr/>
            </p:nvSpPr>
            <p:spPr>
              <a:xfrm>
                <a:off x="9129893" y="3674824"/>
                <a:ext cx="14351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𝐨𝐭𝐡𝐞𝐫𝐰𝐢𝐬𝐞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A49C2ADE-9D32-7DC1-6C2E-A907672EB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9893" y="3674824"/>
                <a:ext cx="1435100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3">
                <a:extLst>
                  <a:ext uri="{FF2B5EF4-FFF2-40B4-BE49-F238E27FC236}">
                    <a16:creationId xmlns:a16="http://schemas.microsoft.com/office/drawing/2014/main" id="{09FA1C4C-7A64-6808-48BA-8CC40802BD75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808" y="1055368"/>
                <a:ext cx="11925136" cy="10402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1" fontAlgn="base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1" fontAlgn="base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Each node and relationship is uniformly represented as a graph element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We define two functions to distinguish </a:t>
                </a:r>
                <a:r>
                  <a:rPr lang="zh-CN" altLang="en-US" dirty="0"/>
                  <a:t>𝒆</a:t>
                </a:r>
                <a:r>
                  <a:rPr lang="en-US" altLang="zh-CN" dirty="0"/>
                  <a:t>’s type: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 or relationship</a:t>
                </a:r>
              </a:p>
              <a:p>
                <a:r>
                  <a:rPr lang="en-US" altLang="zh-CN" dirty="0"/>
                  <a:t>We define a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𝑳𝒂𝒃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𝒍𝒂𝒃𝒆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 to return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zh-CN" dirty="0"/>
                  <a:t> if has label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𝒍𝒂𝒃𝒆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6" name="内容占位符 3">
                <a:extLst>
                  <a:ext uri="{FF2B5EF4-FFF2-40B4-BE49-F238E27FC236}">
                    <a16:creationId xmlns:a16="http://schemas.microsoft.com/office/drawing/2014/main" id="{09FA1C4C-7A64-6808-48BA-8CC40802B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808" y="1055368"/>
                <a:ext cx="11925136" cy="1040236"/>
              </a:xfrm>
              <a:prstGeom prst="rect">
                <a:avLst/>
              </a:prstGeom>
              <a:blipFill>
                <a:blip r:embed="rId14"/>
                <a:stretch>
                  <a:fillRect l="-716" t="-3509" b="-5964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78D4515-DAAE-907B-F163-02AEE1E2523B}"/>
                  </a:ext>
                </a:extLst>
              </p:cNvPr>
              <p:cNvSpPr txBox="1"/>
              <p:nvPr/>
            </p:nvSpPr>
            <p:spPr>
              <a:xfrm>
                <a:off x="5863910" y="5553082"/>
                <a:ext cx="1786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B8E1"/>
                          </a:solidFill>
                          <a:latin typeface="Cambria Math" panose="02040503050406030204" pitchFamily="18" charset="0"/>
                        </a:rPr>
                        <m:t>𝑵𝒐𝒅𝒆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B8E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A1B8E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A1B8E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A1B8E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78D4515-DAAE-907B-F163-02AEE1E25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3910" y="5553082"/>
                <a:ext cx="1786279" cy="400110"/>
              </a:xfrm>
              <a:prstGeom prst="rect">
                <a:avLst/>
              </a:prstGeom>
              <a:blipFill>
                <a:blip r:embed="rId15"/>
                <a:stretch>
                  <a:fillRect l="-341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15FA59F-8B02-ED7F-43E6-92C0962292B1}"/>
                  </a:ext>
                </a:extLst>
              </p:cNvPr>
              <p:cNvSpPr txBox="1"/>
              <p:nvPr/>
            </p:nvSpPr>
            <p:spPr>
              <a:xfrm>
                <a:off x="7886345" y="5553082"/>
                <a:ext cx="1597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15FA59F-8B02-ED7F-43E6-92C096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345" y="5553082"/>
                <a:ext cx="1597760" cy="400110"/>
              </a:xfrm>
              <a:prstGeom prst="rect">
                <a:avLst/>
              </a:prstGeom>
              <a:blipFill>
                <a:blip r:embed="rId16"/>
                <a:stretch>
                  <a:fillRect l="-382"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12550B9-91DB-6A5E-5ECD-35E01B5BD6B2}"/>
                  </a:ext>
                </a:extLst>
              </p:cNvPr>
              <p:cNvSpPr txBox="1"/>
              <p:nvPr/>
            </p:nvSpPr>
            <p:spPr>
              <a:xfrm>
                <a:off x="9632572" y="5553082"/>
                <a:ext cx="2350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𝑩𝒐𝒐𝒌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12550B9-91DB-6A5E-5ECD-35E01B5BD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2572" y="5553082"/>
                <a:ext cx="2350638" cy="400110"/>
              </a:xfrm>
              <a:prstGeom prst="rect">
                <a:avLst/>
              </a:prstGeom>
              <a:blipFill>
                <a:blip r:embed="rId1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8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 animBg="1"/>
      <p:bldP spid="31" grpId="0"/>
      <p:bldP spid="32" grpId="0"/>
      <p:bldP spid="33" grpId="0"/>
      <p:bldP spid="34" grpId="0" animBg="1"/>
      <p:bldP spid="35" grpId="0"/>
      <p:bldP spid="36" grpId="0"/>
      <p:bldP spid="17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054399C-C994-8F64-2F33-D865952DB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5253B7A-2979-2DF3-DFA0-E229E1DE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Model</a:t>
            </a:r>
            <a:r>
              <a:rPr lang="zh-CN" altLang="en-US" dirty="0"/>
              <a:t> </a:t>
            </a:r>
            <a:r>
              <a:rPr lang="en-US" altLang="zh-CN" dirty="0"/>
              <a:t>Property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C64A360-B96A-6D9C-2A66-08A92313D7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We define two functions (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𝒐𝒖𝒕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) to model the source and target nodes of a relationship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EC64A360-B96A-6D9C-2A66-08A92313D7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2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F575E5-A7A0-13F8-110A-898533960FE1}"/>
                  </a:ext>
                </a:extLst>
              </p:cNvPr>
              <p:cNvSpPr txBox="1"/>
              <p:nvPr/>
            </p:nvSpPr>
            <p:spPr>
              <a:xfrm>
                <a:off x="3776540" y="3166919"/>
                <a:ext cx="3398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F575E5-A7A0-13F8-110A-898533960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540" y="3166919"/>
                <a:ext cx="339882" cy="400110"/>
              </a:xfrm>
              <a:prstGeom prst="rect">
                <a:avLst/>
              </a:prstGeom>
              <a:blipFill>
                <a:blip r:embed="rId4"/>
                <a:stretch>
                  <a:fillRect r="-145455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40D001-F38D-4006-B920-0DCE5344696F}"/>
                  </a:ext>
                </a:extLst>
              </p:cNvPr>
              <p:cNvSpPr txBox="1"/>
              <p:nvPr/>
            </p:nvSpPr>
            <p:spPr>
              <a:xfrm>
                <a:off x="5313263" y="3166919"/>
                <a:ext cx="21984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𝐢𝐧𝐜𝐨𝐦𝐢𝐧𝐠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𝐧𝐨𝐝𝐞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040D001-F38D-4006-B920-0DCE53446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63" y="3166919"/>
                <a:ext cx="2198439" cy="400110"/>
              </a:xfrm>
              <a:prstGeom prst="rect">
                <a:avLst/>
              </a:prstGeom>
              <a:blipFill>
                <a:blip r:embed="rId5"/>
                <a:stretch>
                  <a:fillRect r="-722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6EC103-3F4A-0FA0-1258-1C630202A37A}"/>
                  </a:ext>
                </a:extLst>
              </p:cNvPr>
              <p:cNvSpPr txBox="1"/>
              <p:nvPr/>
            </p:nvSpPr>
            <p:spPr>
              <a:xfrm>
                <a:off x="5313263" y="2388158"/>
                <a:ext cx="21984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𝐨𝐮𝐭𝐠𝐨𝐢𝐧𝐠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𝐧𝐨𝐝𝐞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F6EC103-3F4A-0FA0-1258-1C630202A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263" y="2388158"/>
                <a:ext cx="2198439" cy="400110"/>
              </a:xfrm>
              <a:prstGeom prst="rect">
                <a:avLst/>
              </a:prstGeom>
              <a:blipFill>
                <a:blip r:embed="rId6"/>
                <a:stretch>
                  <a:fillRect r="-4722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4C35A6-2A9C-6B29-6C9A-477E070B3EFB}"/>
                  </a:ext>
                </a:extLst>
              </p:cNvPr>
              <p:cNvSpPr txBox="1"/>
              <p:nvPr/>
            </p:nvSpPr>
            <p:spPr>
              <a:xfrm>
                <a:off x="3776540" y="2388158"/>
                <a:ext cx="33988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𝒐𝒖𝒕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04C35A6-2A9C-6B29-6C9A-477E070B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540" y="2388158"/>
                <a:ext cx="339882" cy="400110"/>
              </a:xfrm>
              <a:prstGeom prst="rect">
                <a:avLst/>
              </a:prstGeom>
              <a:blipFill>
                <a:blip r:embed="rId7"/>
                <a:stretch>
                  <a:fillRect r="-19272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8944EB54-AF71-AACD-1526-F0B789E2928C}"/>
              </a:ext>
            </a:extLst>
          </p:cNvPr>
          <p:cNvGrpSpPr/>
          <p:nvPr/>
        </p:nvGrpSpPr>
        <p:grpSpPr>
          <a:xfrm>
            <a:off x="6958669" y="4272166"/>
            <a:ext cx="1198245" cy="914400"/>
            <a:chOff x="7105" y="4985"/>
            <a:chExt cx="1887" cy="1440"/>
          </a:xfrm>
        </p:grpSpPr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47DD4F61-7CA1-A53C-F614-A27D42BD4627}"/>
                </a:ext>
              </a:extLst>
            </p:cNvPr>
            <p:cNvSpPr/>
            <p:nvPr/>
          </p:nvSpPr>
          <p:spPr>
            <a:xfrm>
              <a:off x="7105" y="4985"/>
              <a:ext cx="1475" cy="1440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173AF4A-4318-19E7-241A-00DE6EE4A6EF}"/>
                </a:ext>
              </a:extLst>
            </p:cNvPr>
            <p:cNvSpPr txBox="1"/>
            <p:nvPr/>
          </p:nvSpPr>
          <p:spPr>
            <a:xfrm>
              <a:off x="7341" y="561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54E01F3-AF72-776F-24AE-95030F27283B}"/>
                </a:ext>
              </a:extLst>
            </p:cNvPr>
            <p:cNvSpPr txBox="1"/>
            <p:nvPr/>
          </p:nvSpPr>
          <p:spPr>
            <a:xfrm>
              <a:off x="7559" y="5175"/>
              <a:ext cx="75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b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5D0303-7671-6488-03B3-FDAC97EA4AC0}"/>
              </a:ext>
            </a:extLst>
          </p:cNvPr>
          <p:cNvCxnSpPr>
            <a:cxnSpLocks/>
          </p:cNvCxnSpPr>
          <p:nvPr/>
        </p:nvCxnSpPr>
        <p:spPr>
          <a:xfrm>
            <a:off x="5194102" y="4733357"/>
            <a:ext cx="141248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A914956-BCDE-2E66-8CDA-8AB1672DAC92}"/>
              </a:ext>
            </a:extLst>
          </p:cNvPr>
          <p:cNvSpPr txBox="1"/>
          <p:nvPr/>
        </p:nvSpPr>
        <p:spPr>
          <a:xfrm>
            <a:off x="5467817" y="4307402"/>
            <a:ext cx="769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6029AB8-FB31-4F82-BB1C-8CFB07E38A71}"/>
              </a:ext>
            </a:extLst>
          </p:cNvPr>
          <p:cNvGrpSpPr/>
          <p:nvPr/>
        </p:nvGrpSpPr>
        <p:grpSpPr>
          <a:xfrm>
            <a:off x="3776540" y="4272430"/>
            <a:ext cx="1139190" cy="914400"/>
            <a:chOff x="3405" y="4985"/>
            <a:chExt cx="1794" cy="144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AB7D6E8F-9838-66CE-6B81-8EF8354A2A24}"/>
                </a:ext>
              </a:extLst>
            </p:cNvPr>
            <p:cNvGrpSpPr/>
            <p:nvPr/>
          </p:nvGrpSpPr>
          <p:grpSpPr>
            <a:xfrm>
              <a:off x="3405" y="4985"/>
              <a:ext cx="1475" cy="1440"/>
              <a:chOff x="2263697" y="1750742"/>
              <a:chExt cx="936703" cy="914400"/>
            </a:xfrm>
            <a:solidFill>
              <a:schemeClr val="bg1"/>
            </a:solidFill>
          </p:grpSpPr>
          <p:sp>
            <p:nvSpPr>
              <p:cNvPr id="20" name="流程图: 接点 19">
                <a:extLst>
                  <a:ext uri="{FF2B5EF4-FFF2-40B4-BE49-F238E27FC236}">
                    <a16:creationId xmlns:a16="http://schemas.microsoft.com/office/drawing/2014/main" id="{8E70DC04-F51A-C7EC-D9FD-3100B6FCDB4A}"/>
                  </a:ext>
                </a:extLst>
              </p:cNvPr>
              <p:cNvSpPr/>
              <p:nvPr/>
            </p:nvSpPr>
            <p:spPr>
              <a:xfrm>
                <a:off x="2263697" y="1750742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5110A8CE-E850-BC47-E9A4-331C15E539D8}"/>
                  </a:ext>
                </a:extLst>
              </p:cNvPr>
              <p:cNvSpPr txBox="1"/>
              <p:nvPr/>
            </p:nvSpPr>
            <p:spPr>
              <a:xfrm>
                <a:off x="2519172" y="1871380"/>
                <a:ext cx="5079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2B64C1FB-AB5E-E2A5-7EB7-259483FD7050}"/>
                </a:ext>
              </a:extLst>
            </p:cNvPr>
            <p:cNvSpPr txBox="1"/>
            <p:nvPr/>
          </p:nvSpPr>
          <p:spPr>
            <a:xfrm>
              <a:off x="3549" y="5606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F0260-F95C-FE34-2EA5-CB4C1317875A}"/>
                  </a:ext>
                </a:extLst>
              </p:cNvPr>
              <p:cNvSpPr txBox="1"/>
              <p:nvPr/>
            </p:nvSpPr>
            <p:spPr>
              <a:xfrm>
                <a:off x="3375866" y="5337238"/>
                <a:ext cx="17862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A1B8E1"/>
                          </a:solidFill>
                          <a:latin typeface="Cambria Math" panose="02040503050406030204" pitchFamily="18" charset="0"/>
                        </a:rPr>
                        <m:t>𝒐𝒖𝒕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A1B8E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A1B8E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A1B8E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rgbClr val="A1B8E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smtClean="0">
                              <a:solidFill>
                                <a:srgbClr val="A1B8E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000" b="1" i="1" smtClean="0">
                              <a:solidFill>
                                <a:srgbClr val="A1B8E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A1B8E1"/>
                  </a:solidFill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14F0260-F95C-FE34-2EA5-CB4C13178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66" y="5337238"/>
                <a:ext cx="1786279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36AB40A-7F90-C7DC-442E-0D54EC091B8A}"/>
                  </a:ext>
                </a:extLst>
              </p:cNvPr>
              <p:cNvSpPr txBox="1"/>
              <p:nvPr/>
            </p:nvSpPr>
            <p:spPr>
              <a:xfrm>
                <a:off x="5162145" y="5337238"/>
                <a:ext cx="15977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 smtClean="0">
                              <a:solidFill>
                                <a:srgbClr val="ED7D3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sz="2000" b="1" i="1" smtClean="0">
                                  <a:solidFill>
                                    <a:srgbClr val="ED7D3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ED7D3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>
                  <a:solidFill>
                    <a:srgbClr val="ED7D3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36AB40A-7F90-C7DC-442E-0D54EC091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145" y="5337238"/>
                <a:ext cx="1597760" cy="400110"/>
              </a:xfrm>
              <a:prstGeom prst="rect">
                <a:avLst/>
              </a:prstGeom>
              <a:blipFill>
                <a:blip r:embed="rId9"/>
                <a:stretch>
                  <a:fillRect l="-382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9CC3B99-DB1E-BCEA-4E8B-EA8150FEF408}"/>
                  </a:ext>
                </a:extLst>
              </p:cNvPr>
              <p:cNvSpPr txBox="1"/>
              <p:nvPr/>
            </p:nvSpPr>
            <p:spPr>
              <a:xfrm>
                <a:off x="6958669" y="5337238"/>
                <a:ext cx="23506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</m:t>
                      </m:r>
                      <m:r>
                        <a:rPr lang="ar-AE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ar-AE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ar-AE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ar-AE" altLang="zh-CN" sz="2000" b="1" i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ar-AE" altLang="zh-CN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2000" b="1" i="1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lang="zh-CN" altLang="ar-AE" sz="2000" b="1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ar-AE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09CC3B99-DB1E-BCEA-4E8B-EA8150FE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669" y="5337238"/>
                <a:ext cx="2350638" cy="400110"/>
              </a:xfrm>
              <a:prstGeom prst="rect">
                <a:avLst/>
              </a:prstGeom>
              <a:blipFill>
                <a:blip r:embed="rId10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798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 animBg="1"/>
      <p:bldP spid="22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7F05BB-67DB-A8C8-F2F3-C3339499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525E36F-669D-135E-5BDF-98E247F41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Cypher Query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85371-F064-6416-C441-0EF4CED8B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8"/>
            <a:ext cx="11504830" cy="947604"/>
          </a:xfrm>
        </p:spPr>
        <p:txBody>
          <a:bodyPr/>
          <a:lstStyle/>
          <a:p>
            <a:r>
              <a:rPr lang="en-US" altLang="zh-CN" dirty="0"/>
              <a:t>We model a Cypher graph pattern by modeling its node and relationship patterns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AE59FA-8BDE-919A-1F3A-6F7A9415F843}"/>
                  </a:ext>
                </a:extLst>
              </p:cNvPr>
              <p:cNvSpPr txBox="1"/>
              <p:nvPr/>
            </p:nvSpPr>
            <p:spPr>
              <a:xfrm>
                <a:off x="529393" y="4916785"/>
                <a:ext cx="366785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𝑵𝒐𝒅𝒆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𝑷𝒆𝒓𝒔𝒐𝒏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8AE59FA-8BDE-919A-1F3A-6F7A9415F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393" y="4916785"/>
                <a:ext cx="3667853" cy="400110"/>
              </a:xfrm>
              <a:prstGeom prst="rect">
                <a:avLst/>
              </a:prstGeom>
              <a:blipFill>
                <a:blip r:embed="rId3"/>
                <a:stretch>
                  <a:fillRect l="-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C62A6B-4483-B13A-B515-283BD2B30598}"/>
                  </a:ext>
                </a:extLst>
              </p:cNvPr>
              <p:cNvSpPr txBox="1"/>
              <p:nvPr/>
            </p:nvSpPr>
            <p:spPr>
              <a:xfrm>
                <a:off x="4281132" y="4916785"/>
                <a:ext cx="3914835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𝑹𝒆𝒂𝒅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2C62A6B-4483-B13A-B515-283BD2B30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132" y="4916785"/>
                <a:ext cx="3914835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687F24A-C8CA-3E7B-7297-5457B7364C71}"/>
              </a:ext>
            </a:extLst>
          </p:cNvPr>
          <p:cNvSpPr txBox="1"/>
          <p:nvPr/>
        </p:nvSpPr>
        <p:spPr>
          <a:xfrm>
            <a:off x="3121397" y="3087020"/>
            <a:ext cx="52125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(n1 :Person)   -[ r1 :Read ]-&gt;   (n2 :Book)</a:t>
            </a:r>
            <a:endParaRPr lang="zh-CN" altLang="en-US" sz="2000" dirty="0"/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57A32109-FBA8-C2FF-6F9F-2E56F18609E2}"/>
              </a:ext>
            </a:extLst>
          </p:cNvPr>
          <p:cNvSpPr/>
          <p:nvPr/>
        </p:nvSpPr>
        <p:spPr>
          <a:xfrm rot="5400000">
            <a:off x="3863601" y="2343262"/>
            <a:ext cx="256681" cy="1289320"/>
          </a:xfrm>
          <a:prstGeom prst="leftBrace">
            <a:avLst/>
          </a:prstGeom>
          <a:ln w="2222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E69BA2B-3DFC-CAEF-ADFA-F81C28E113D3}"/>
              </a:ext>
            </a:extLst>
          </p:cNvPr>
          <p:cNvSpPr txBox="1"/>
          <p:nvPr/>
        </p:nvSpPr>
        <p:spPr>
          <a:xfrm>
            <a:off x="3198759" y="2351762"/>
            <a:ext cx="1930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u="sng" kern="12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Node pattern</a:t>
            </a:r>
            <a:endParaRPr lang="zh-CN" altLang="en-US" sz="2000" i="1" u="sng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CF5BAC-7F3E-1243-BBEB-84064ACBF9EB}"/>
              </a:ext>
            </a:extLst>
          </p:cNvPr>
          <p:cNvSpPr txBox="1"/>
          <p:nvPr/>
        </p:nvSpPr>
        <p:spPr>
          <a:xfrm>
            <a:off x="4980514" y="2056855"/>
            <a:ext cx="1930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u="sng" kern="12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Relationship pattern</a:t>
            </a:r>
            <a:endParaRPr lang="zh-CN" altLang="en-US" sz="2000" i="1" u="sng" dirty="0"/>
          </a:p>
        </p:txBody>
      </p:sp>
      <p:sp>
        <p:nvSpPr>
          <p:cNvPr id="24" name="左大括号 23">
            <a:extLst>
              <a:ext uri="{FF2B5EF4-FFF2-40B4-BE49-F238E27FC236}">
                <a16:creationId xmlns:a16="http://schemas.microsoft.com/office/drawing/2014/main" id="{B9A89329-D8F1-1958-ACB4-ACCDB95B3731}"/>
              </a:ext>
            </a:extLst>
          </p:cNvPr>
          <p:cNvSpPr/>
          <p:nvPr/>
        </p:nvSpPr>
        <p:spPr>
          <a:xfrm rot="5400000">
            <a:off x="5593281" y="2182885"/>
            <a:ext cx="256683" cy="1610075"/>
          </a:xfrm>
          <a:prstGeom prst="leftBrace">
            <a:avLst/>
          </a:prstGeom>
          <a:ln w="2222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C67E7E-6E80-E19C-D9BE-4FB91CBFCAE1}"/>
              </a:ext>
            </a:extLst>
          </p:cNvPr>
          <p:cNvSpPr txBox="1"/>
          <p:nvPr/>
        </p:nvSpPr>
        <p:spPr>
          <a:xfrm>
            <a:off x="6689409" y="2351762"/>
            <a:ext cx="17817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i="1" u="sng" kern="1200" dirty="0">
                <a:solidFill>
                  <a:schemeClr val="tx1"/>
                </a:solidFill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Node pattern</a:t>
            </a:r>
            <a:endParaRPr lang="zh-CN" altLang="en-US" sz="2000" i="1" u="sng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7152EDC4-39EA-244B-F353-F23618F3DFFB}"/>
              </a:ext>
            </a:extLst>
          </p:cNvPr>
          <p:cNvSpPr/>
          <p:nvPr/>
        </p:nvSpPr>
        <p:spPr>
          <a:xfrm rot="5400000">
            <a:off x="7268930" y="2409435"/>
            <a:ext cx="261300" cy="1156975"/>
          </a:xfrm>
          <a:prstGeom prst="leftBrace">
            <a:avLst/>
          </a:prstGeom>
          <a:ln w="2222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69AB9F1-1FF2-8038-6C01-E70FE938947B}"/>
                  </a:ext>
                </a:extLst>
              </p:cNvPr>
              <p:cNvSpPr txBox="1"/>
              <p:nvPr/>
            </p:nvSpPr>
            <p:spPr>
              <a:xfrm>
                <a:off x="7615600" y="4916785"/>
                <a:ext cx="381387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𝑵𝒐𝒅𝒆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𝑳𝒂𝒃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𝑩𝒐𝒐𝒌</m:t>
                        </m:r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B69AB9F1-1FF2-8038-6C01-E70FE938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600" y="4916785"/>
                <a:ext cx="381387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41694067-8980-955D-24AC-05B9171E4A2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363320" y="3487130"/>
            <a:ext cx="1543061" cy="1429655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874ABB07-BD4E-BB59-802A-2395A41A5652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727658" y="3487130"/>
            <a:ext cx="2061" cy="1429655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CB178571-E681-3CE4-1489-B3D42FE048A1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7615600" y="3487130"/>
            <a:ext cx="1906939" cy="1429655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1D7E7CF-A02E-BB41-0619-AFCCFF5D54AA}"/>
                  </a:ext>
                </a:extLst>
              </p:cNvPr>
              <p:cNvSpPr txBox="1"/>
              <p:nvPr/>
            </p:nvSpPr>
            <p:spPr>
              <a:xfrm>
                <a:off x="3908655" y="4932174"/>
                <a:ext cx="5640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1D7E7CF-A02E-BB41-0619-AFCCFF5D5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655" y="4932174"/>
                <a:ext cx="5640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36CB99-87E0-1D8E-9AC1-B51C27915B1C}"/>
                  </a:ext>
                </a:extLst>
              </p:cNvPr>
              <p:cNvSpPr txBox="1"/>
              <p:nvPr/>
            </p:nvSpPr>
            <p:spPr>
              <a:xfrm>
                <a:off x="7206310" y="4932174"/>
                <a:ext cx="5640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036CB99-87E0-1D8E-9AC1-B51C27915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310" y="4932174"/>
                <a:ext cx="5640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824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33" grpId="0"/>
      <p:bldP spid="49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2A21D9C-F40F-A464-DBC8-0270F47DD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D1BBC52-28EC-662F-DE85-FBDA111B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Cypher Query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C8C9CF-78C0-ED5C-1966-8D75D4AD9739}"/>
              </a:ext>
            </a:extLst>
          </p:cNvPr>
          <p:cNvSpPr txBox="1"/>
          <p:nvPr/>
        </p:nvSpPr>
        <p:spPr>
          <a:xfrm>
            <a:off x="2624349" y="2357597"/>
            <a:ext cx="6468406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MATCH</a:t>
            </a:r>
            <a:r>
              <a:rPr lang="en-US" altLang="zh-CN" sz="2000" b="1" dirty="0"/>
              <a:t> (n1 :Person) -[ r1 :Read ]-&gt; (n2 :Book)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3FDF1A-57DB-9E93-44AC-C1712B514655}"/>
                  </a:ext>
                </a:extLst>
              </p:cNvPr>
              <p:cNvSpPr txBox="1"/>
              <p:nvPr/>
            </p:nvSpPr>
            <p:spPr>
              <a:xfrm>
                <a:off x="1544641" y="3773647"/>
                <a:ext cx="8603700" cy="6489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eqArr>
                            <m:eqArr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𝑵𝒐𝒅𝒆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𝑳𝒂𝒃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𝑷𝒆𝒓𝒔𝒐𝒏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𝑵𝒐𝒅𝒆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m:rPr>
                                  <m:nor/>
                                </m:rPr>
                                <a:rPr lang="en-US" altLang="zh-CN" sz="2000" b="1" dirty="0"/>
                                <m:t>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𝑳𝒂𝒃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𝑩𝒐𝒐𝒌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𝑹𝒆𝒍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𝑳𝒂𝒃</m:t>
                              </m:r>
                              <m:d>
                                <m:d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𝑹𝒆𝒂𝒅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𝒐𝒖𝒕</m:t>
                                  </m:r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𝒊𝒏</m:t>
                                  </m:r>
                                  <m:d>
                                    <m:dPr>
                                      <m:ctrlP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altLang="zh-CN" sz="2000" b="1" i="1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e>
                              </m:d>
                            </m:e>
                          </m:eqAr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3FDF1A-57DB-9E93-44AC-C1712B514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41" y="3773647"/>
                <a:ext cx="8603700" cy="6489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7881DD0-DFF3-1792-113A-AB7B382DA878}"/>
              </a:ext>
            </a:extLst>
          </p:cNvPr>
          <p:cNvSpPr/>
          <p:nvPr/>
        </p:nvSpPr>
        <p:spPr>
          <a:xfrm>
            <a:off x="1647143" y="4742107"/>
            <a:ext cx="8356058" cy="849224"/>
          </a:xfrm>
          <a:prstGeom prst="wedgeRoundRectCallout">
            <a:avLst>
              <a:gd name="adj1" fmla="val -42246"/>
              <a:gd name="adj2" fmla="val -82544"/>
              <a:gd name="adj3" fmla="val 16667"/>
            </a:avLst>
          </a:prstGeom>
          <a:solidFill>
            <a:schemeClr val="bg1"/>
          </a:solidFill>
          <a:ln w="28575">
            <a:solidFill>
              <a:srgbClr val="2C2C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Enumerate all property graph elements 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 </a:t>
            </a:r>
            <a:r>
              <a:rPr lang="en-US" altLang="zh-CN" sz="2400" b="1" i="1" dirty="0">
                <a:solidFill>
                  <a:schemeClr val="tx1"/>
                </a:solidFill>
              </a:rPr>
              <a:t>r</a:t>
            </a:r>
            <a:r>
              <a:rPr lang="en-US" altLang="zh-CN" sz="2400" b="1" dirty="0">
                <a:solidFill>
                  <a:schemeClr val="tx1"/>
                </a:solidFill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, and 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2</a:t>
            </a:r>
            <a:r>
              <a:rPr lang="en-US" altLang="zh-CN" sz="2400" dirty="0">
                <a:solidFill>
                  <a:schemeClr val="tx1"/>
                </a:solidFill>
              </a:rPr>
              <a:t>, and calculate the number of times the graph pattern matches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23" name="箭头: 虚尾 22">
            <a:extLst>
              <a:ext uri="{FF2B5EF4-FFF2-40B4-BE49-F238E27FC236}">
                <a16:creationId xmlns:a16="http://schemas.microsoft.com/office/drawing/2014/main" id="{1C9BF543-A474-34F6-E251-FD0CEE7B2578}"/>
              </a:ext>
            </a:extLst>
          </p:cNvPr>
          <p:cNvSpPr/>
          <p:nvPr/>
        </p:nvSpPr>
        <p:spPr>
          <a:xfrm rot="5400000">
            <a:off x="5809868" y="3043457"/>
            <a:ext cx="496995" cy="46638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内容占位符 3">
                <a:extLst>
                  <a:ext uri="{FF2B5EF4-FFF2-40B4-BE49-F238E27FC236}">
                    <a16:creationId xmlns:a16="http://schemas.microsoft.com/office/drawing/2014/main" id="{51316BB8-E74D-1B27-79E5-17FDC222C57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808" y="1055367"/>
                <a:ext cx="11504830" cy="9575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1" fontAlgn="base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1" fontAlgn="base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Summation operator (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𝚺</m:t>
                    </m:r>
                  </m:oMath>
                </a14:m>
                <a:r>
                  <a:rPr lang="en-US" altLang="zh-CN" dirty="0"/>
                  <a:t>) is used for calculating the number of times a graph pattern matches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内容占位符 3">
                <a:extLst>
                  <a:ext uri="{FF2B5EF4-FFF2-40B4-BE49-F238E27FC236}">
                    <a16:creationId xmlns:a16="http://schemas.microsoft.com/office/drawing/2014/main" id="{51316BB8-E74D-1B27-79E5-17FDC222C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808" y="1055367"/>
                <a:ext cx="11504830" cy="957583"/>
              </a:xfrm>
              <a:prstGeom prst="rect">
                <a:avLst/>
              </a:prstGeom>
              <a:blipFill>
                <a:blip r:embed="rId4"/>
                <a:stretch>
                  <a:fillRect l="-742" t="-3822" r="-106" b="-573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81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693E3CF-CB3A-AAB4-9357-A8B1733F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DBA6A61-82B7-F031-A03E-8B0C8A0CA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Cypher Predicates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01B836-A59B-75FE-1652-A98D08F15150}"/>
                  </a:ext>
                </a:extLst>
              </p:cNvPr>
              <p:cNvSpPr txBox="1"/>
              <p:nvPr/>
            </p:nvSpPr>
            <p:spPr>
              <a:xfrm>
                <a:off x="1753686" y="2245389"/>
                <a:ext cx="36714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=′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𝑯𝒂𝒓𝒓𝒚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𝑷𝒐𝒕𝒕𝒆𝒓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7501B836-A59B-75FE-1652-A98D08F15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686" y="2245389"/>
                <a:ext cx="3671454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69CBA2-9258-162B-26F4-D07ED7A1A674}"/>
                  </a:ext>
                </a:extLst>
              </p:cNvPr>
              <p:cNvSpPr txBox="1"/>
              <p:nvPr/>
            </p:nvSpPr>
            <p:spPr>
              <a:xfrm>
                <a:off x="6551173" y="1906850"/>
                <a:ext cx="38871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If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altLang="zh-CN" b="1" dirty="0"/>
                  <a:t>.</a:t>
                </a:r>
                <a:r>
                  <a:rPr lang="en-US" altLang="zh-CN" b="1" i="1" dirty="0"/>
                  <a:t>name</a:t>
                </a:r>
                <a:r>
                  <a:rPr lang="en-US" altLang="zh-CN" b="1" dirty="0"/>
                  <a:t> equals 'Harry Potter'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569CBA2-9258-162B-26F4-D07ED7A1A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73" y="1906850"/>
                <a:ext cx="3887141" cy="369332"/>
              </a:xfrm>
              <a:prstGeom prst="rect">
                <a:avLst/>
              </a:prstGeom>
              <a:blipFill>
                <a:blip r:embed="rId4"/>
                <a:stretch>
                  <a:fillRect l="-141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1E43ADB-F8E0-D3CC-DAB8-C58E6EE9A202}"/>
              </a:ext>
            </a:extLst>
          </p:cNvPr>
          <p:cNvSpPr txBox="1"/>
          <p:nvPr/>
        </p:nvSpPr>
        <p:spPr>
          <a:xfrm>
            <a:off x="5641248" y="1891462"/>
            <a:ext cx="42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1</a:t>
            </a:r>
            <a:endParaRPr lang="zh-CN" altLang="en-US" sz="2000" b="1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65AF83-E893-728D-9494-0819A67321EC}"/>
              </a:ext>
            </a:extLst>
          </p:cNvPr>
          <p:cNvSpPr txBox="1"/>
          <p:nvPr/>
        </p:nvSpPr>
        <p:spPr>
          <a:xfrm>
            <a:off x="5641248" y="2661102"/>
            <a:ext cx="425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0</a:t>
            </a:r>
            <a:endParaRPr lang="zh-CN" altLang="en-US" sz="20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15D46CF-0887-7736-697D-1A946FA2D570}"/>
              </a:ext>
            </a:extLst>
          </p:cNvPr>
          <p:cNvSpPr txBox="1"/>
          <p:nvPr/>
        </p:nvSpPr>
        <p:spPr>
          <a:xfrm>
            <a:off x="627652" y="3399536"/>
            <a:ext cx="592352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MATCH</a:t>
            </a:r>
            <a:r>
              <a:rPr lang="en-US" altLang="zh-CN" sz="2000" b="1" dirty="0"/>
              <a:t> (n1 :Person) -[ r1 : Read ]-&gt; (n2 :Book)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01CF7D-8A88-012A-76D8-DAB25FBA8831}"/>
              </a:ext>
            </a:extLst>
          </p:cNvPr>
          <p:cNvSpPr txBox="1"/>
          <p:nvPr/>
        </p:nvSpPr>
        <p:spPr>
          <a:xfrm>
            <a:off x="624478" y="5009736"/>
            <a:ext cx="6096000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WHERE</a:t>
            </a:r>
            <a:r>
              <a:rPr lang="en-US" altLang="zh-CN" sz="2000" b="1" dirty="0"/>
              <a:t> n2.name = </a:t>
            </a:r>
            <a:r>
              <a:rPr lang="zh-CN" altLang="en-US" sz="2000" b="1" dirty="0"/>
              <a:t>'</a:t>
            </a:r>
            <a:r>
              <a:rPr lang="en-US" altLang="zh-CN" sz="2000" b="1" dirty="0"/>
              <a:t>Harry Potter</a:t>
            </a:r>
            <a:r>
              <a:rPr lang="zh-CN" altLang="en-US" sz="2000" b="1" dirty="0"/>
              <a:t>'</a:t>
            </a:r>
            <a:endParaRPr lang="en-US" altLang="zh-CN" sz="2000" b="1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B6CD6083-72AA-DABE-950A-7D3D72F7C007}"/>
              </a:ext>
            </a:extLst>
          </p:cNvPr>
          <p:cNvSpPr/>
          <p:nvPr/>
        </p:nvSpPr>
        <p:spPr>
          <a:xfrm>
            <a:off x="5369008" y="2091516"/>
            <a:ext cx="207316" cy="800204"/>
          </a:xfrm>
          <a:prstGeom prst="leftBrace">
            <a:avLst>
              <a:gd name="adj1" fmla="val 17424"/>
              <a:gd name="adj2" fmla="val 48486"/>
            </a:avLst>
          </a:prstGeom>
          <a:ln w="22225" cap="rnd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114AF6-4D0B-A2BA-4B88-4C968B9675C0}"/>
              </a:ext>
            </a:extLst>
          </p:cNvPr>
          <p:cNvSpPr txBox="1"/>
          <p:nvPr/>
        </p:nvSpPr>
        <p:spPr>
          <a:xfrm>
            <a:off x="6551174" y="2660674"/>
            <a:ext cx="2754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otherwise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E0F9196-8C2B-9282-BE9D-66AE09F2D0D9}"/>
                  </a:ext>
                </a:extLst>
              </p:cNvPr>
              <p:cNvSpPr txBox="1"/>
              <p:nvPr/>
            </p:nvSpPr>
            <p:spPr>
              <a:xfrm>
                <a:off x="7504109" y="3399536"/>
                <a:ext cx="4629566" cy="1622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𝑵𝒐𝒅𝒆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𝑳𝒂𝒃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𝑷𝒆𝒓𝒔𝒐𝒏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     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𝑵𝒐𝒅𝒆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𝑳𝒂𝒃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𝑩𝒐𝒐𝒌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𝑹𝒆𝒂𝒅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 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E0F9196-8C2B-9282-BE9D-66AE09F2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109" y="3399536"/>
                <a:ext cx="4629566" cy="16224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箭头: 虚尾 28">
            <a:extLst>
              <a:ext uri="{FF2B5EF4-FFF2-40B4-BE49-F238E27FC236}">
                <a16:creationId xmlns:a16="http://schemas.microsoft.com/office/drawing/2014/main" id="{39E5087D-2E29-906C-E2F2-A23369145C02}"/>
              </a:ext>
            </a:extLst>
          </p:cNvPr>
          <p:cNvSpPr/>
          <p:nvPr/>
        </p:nvSpPr>
        <p:spPr>
          <a:xfrm>
            <a:off x="6663160" y="3856174"/>
            <a:ext cx="696712" cy="46638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30" name="箭头: 虚尾 29">
            <a:extLst>
              <a:ext uri="{FF2B5EF4-FFF2-40B4-BE49-F238E27FC236}">
                <a16:creationId xmlns:a16="http://schemas.microsoft.com/office/drawing/2014/main" id="{F726A528-0D6A-EA32-E2FC-9DEB7096D1AE}"/>
              </a:ext>
            </a:extLst>
          </p:cNvPr>
          <p:cNvSpPr/>
          <p:nvPr/>
        </p:nvSpPr>
        <p:spPr>
          <a:xfrm>
            <a:off x="6663160" y="5025041"/>
            <a:ext cx="696712" cy="46638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B71CFF-A2C4-995E-01D2-14772B2D5659}"/>
                  </a:ext>
                </a:extLst>
              </p:cNvPr>
              <p:cNvSpPr txBox="1"/>
              <p:nvPr/>
            </p:nvSpPr>
            <p:spPr>
              <a:xfrm>
                <a:off x="7844311" y="5058179"/>
                <a:ext cx="391819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=′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𝑯𝒂𝒓𝒓𝒚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𝑷𝒐𝒕𝒕𝒆𝒓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EB71CFF-A2C4-995E-01D2-14772B2D5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4311" y="5058179"/>
                <a:ext cx="3918198" cy="400110"/>
              </a:xfrm>
              <a:prstGeom prst="rect">
                <a:avLst/>
              </a:prstGeom>
              <a:blipFill>
                <a:blip r:embed="rId6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内容占位符 3">
                <a:extLst>
                  <a:ext uri="{FF2B5EF4-FFF2-40B4-BE49-F238E27FC236}">
                    <a16:creationId xmlns:a16="http://schemas.microsoft.com/office/drawing/2014/main" id="{79191AEA-B426-AD8F-E935-36CA216B30D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51808" y="1055367"/>
                <a:ext cx="11504830" cy="6666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28600" indent="-228600" algn="l" rtl="0" eaLnBrk="1" fontAlgn="base" hangingPunct="1">
                  <a:lnSpc>
                    <a:spcPct val="110000"/>
                  </a:lnSpc>
                  <a:spcBef>
                    <a:spcPts val="1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400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rtl="0" eaLnBrk="1" fontAlgn="base" hangingPunct="1">
                  <a:lnSpc>
                    <a:spcPct val="100000"/>
                  </a:lnSpc>
                  <a:spcBef>
                    <a:spcPts val="50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  <a:defRPr sz="2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1" fontAlgn="base" hangingPunct="1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The operator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transforms Boolean expressions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altLang="zh-CN" dirty="0"/>
                  <a:t> into 1 for true and 0 for false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内容占位符 3">
                <a:extLst>
                  <a:ext uri="{FF2B5EF4-FFF2-40B4-BE49-F238E27FC236}">
                    <a16:creationId xmlns:a16="http://schemas.microsoft.com/office/drawing/2014/main" id="{79191AEA-B426-AD8F-E935-36CA216B3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1808" y="1055367"/>
                <a:ext cx="11504830" cy="666619"/>
              </a:xfrm>
              <a:prstGeom prst="rect">
                <a:avLst/>
              </a:prstGeom>
              <a:blipFill>
                <a:blip r:embed="rId7"/>
                <a:stretch>
                  <a:fillRect l="-742" t="-5505" b="-5229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88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8" grpId="0"/>
      <p:bldP spid="29" grpId="0" animBg="1"/>
      <p:bldP spid="30" grpId="0" animBg="1"/>
      <p:bldP spid="3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F7EFC0-415A-A1EC-9A43-3FFD328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19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4375FC0-437C-FE62-002F-3872DE823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Cypher Results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79ABCCF-7A13-E6D7-DACD-0F6AEF0D11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dirty="0"/>
                  <a:t>We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zh-CN" sz="2400" dirty="0"/>
                  <a:t> to denote the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sz="2400" dirty="0"/>
                  <a:t>-</a:t>
                </a:r>
                <a:r>
                  <a:rPr lang="en-US" altLang="zh-CN" sz="2400" dirty="0" err="1"/>
                  <a:t>th</a:t>
                </a:r>
                <a:r>
                  <a:rPr lang="en-US" altLang="zh-CN" sz="2400" dirty="0"/>
                  <a:t> column of any tuple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CN" sz="2400" dirty="0"/>
                  <a:t> in the query result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A79ABCCF-7A13-E6D7-DACD-0F6AEF0D11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42" t="-6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虚尾 17">
            <a:extLst>
              <a:ext uri="{FF2B5EF4-FFF2-40B4-BE49-F238E27FC236}">
                <a16:creationId xmlns:a16="http://schemas.microsoft.com/office/drawing/2014/main" id="{055D41F7-254B-9DAA-B0E3-CBAE17DFD3B1}"/>
              </a:ext>
            </a:extLst>
          </p:cNvPr>
          <p:cNvSpPr/>
          <p:nvPr/>
        </p:nvSpPr>
        <p:spPr bwMode="gray">
          <a:xfrm>
            <a:off x="6263403" y="4210469"/>
            <a:ext cx="462413" cy="33234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F5E076-B863-2031-F0F3-42378B4297DB}"/>
                  </a:ext>
                </a:extLst>
              </p:cNvPr>
              <p:cNvSpPr txBox="1"/>
              <p:nvPr/>
            </p:nvSpPr>
            <p:spPr>
              <a:xfrm>
                <a:off x="7199197" y="4095131"/>
                <a:ext cx="499280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𝒏𝒂𝒎𝒆</m:t>
                          </m:r>
                        </m:e>
                      </m:d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4F5E076-B863-2031-F0F3-42378B429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97" y="4095131"/>
                <a:ext cx="4992803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7F5E781E-1588-1766-B392-A10F1115BFCB}"/>
              </a:ext>
            </a:extLst>
          </p:cNvPr>
          <p:cNvSpPr/>
          <p:nvPr/>
        </p:nvSpPr>
        <p:spPr bwMode="gray">
          <a:xfrm>
            <a:off x="7651092" y="4644343"/>
            <a:ext cx="1800958" cy="628650"/>
          </a:xfrm>
          <a:prstGeom prst="wedgeRoundRectCallout">
            <a:avLst>
              <a:gd name="adj1" fmla="val -31719"/>
              <a:gd name="adj2" fmla="val -76117"/>
              <a:gd name="adj3" fmla="val 16667"/>
            </a:avLst>
          </a:prstGeom>
          <a:noFill/>
          <a:ln w="22225" algn="ctr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b="1" dirty="0"/>
              <a:t>First column</a:t>
            </a:r>
            <a:endParaRPr lang="zh-CN" altLang="en-US" sz="2000" b="1" dirty="0"/>
          </a:p>
        </p:txBody>
      </p:sp>
      <p:sp>
        <p:nvSpPr>
          <p:cNvPr id="21" name="对话气泡: 圆角矩形 20">
            <a:extLst>
              <a:ext uri="{FF2B5EF4-FFF2-40B4-BE49-F238E27FC236}">
                <a16:creationId xmlns:a16="http://schemas.microsoft.com/office/drawing/2014/main" id="{7C26CBC1-0A18-0E9F-0E59-94B79FB35D23}"/>
              </a:ext>
            </a:extLst>
          </p:cNvPr>
          <p:cNvSpPr/>
          <p:nvPr/>
        </p:nvSpPr>
        <p:spPr bwMode="gray">
          <a:xfrm>
            <a:off x="9915819" y="4644343"/>
            <a:ext cx="2151046" cy="628650"/>
          </a:xfrm>
          <a:prstGeom prst="wedgeRoundRectCallout">
            <a:avLst>
              <a:gd name="adj1" fmla="val -31814"/>
              <a:gd name="adj2" fmla="val -82644"/>
              <a:gd name="adj3" fmla="val 16667"/>
            </a:avLst>
          </a:prstGeom>
          <a:noFill/>
          <a:ln w="22225" algn="ctr">
            <a:solidFill>
              <a:schemeClr val="tx1"/>
            </a:solidFill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sz="2000" b="1" dirty="0"/>
              <a:t>Second column</a:t>
            </a:r>
            <a:endParaRPr lang="zh-CN" altLang="en-US" sz="2000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6591FC6-3B3C-61C7-8AB2-8A436578EF38}"/>
              </a:ext>
            </a:extLst>
          </p:cNvPr>
          <p:cNvSpPr txBox="1"/>
          <p:nvPr/>
        </p:nvSpPr>
        <p:spPr>
          <a:xfrm>
            <a:off x="354982" y="2030055"/>
            <a:ext cx="592352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MATCH</a:t>
            </a:r>
            <a:r>
              <a:rPr lang="en-US" altLang="zh-CN" sz="2000" b="1" dirty="0"/>
              <a:t> (n1 :Person) -[ r1 : Read ]-&gt; (n2 :Book)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D7C382-D0AF-213B-CF80-EF3ACC82C094}"/>
              </a:ext>
            </a:extLst>
          </p:cNvPr>
          <p:cNvSpPr txBox="1"/>
          <p:nvPr/>
        </p:nvSpPr>
        <p:spPr>
          <a:xfrm>
            <a:off x="351808" y="2980354"/>
            <a:ext cx="443451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WHERE</a:t>
            </a:r>
            <a:r>
              <a:rPr lang="en-US" altLang="zh-CN" sz="2000" b="1" dirty="0"/>
              <a:t> n2.name = </a:t>
            </a:r>
            <a:r>
              <a:rPr lang="zh-CN" altLang="en-US" sz="2000" b="1" dirty="0"/>
              <a:t>'</a:t>
            </a:r>
            <a:r>
              <a:rPr lang="en-US" altLang="zh-CN" sz="2000" b="1" dirty="0"/>
              <a:t>Harry Potter</a:t>
            </a:r>
            <a:r>
              <a:rPr lang="zh-CN" altLang="en-US" sz="2000" b="1" dirty="0"/>
              <a:t>'</a:t>
            </a:r>
            <a:endParaRPr lang="en-US" altLang="zh-CN" sz="20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F969C8D-BD48-AD04-A2B5-736411C25DD2}"/>
              </a:ext>
            </a:extLst>
          </p:cNvPr>
          <p:cNvSpPr txBox="1"/>
          <p:nvPr/>
        </p:nvSpPr>
        <p:spPr>
          <a:xfrm>
            <a:off x="351807" y="3950798"/>
            <a:ext cx="35828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en-US" altLang="zh-CN" sz="2000" b="1" dirty="0"/>
              <a:t> n1.name, n2.name</a:t>
            </a:r>
            <a:endParaRPr lang="zh-CN" altLang="en-US" sz="2000" dirty="0"/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EE56803A-EDED-A6D5-0EB2-F8F301D90D21}"/>
              </a:ext>
            </a:extLst>
          </p:cNvPr>
          <p:cNvSpPr/>
          <p:nvPr/>
        </p:nvSpPr>
        <p:spPr bwMode="gray">
          <a:xfrm>
            <a:off x="6263404" y="2923390"/>
            <a:ext cx="462413" cy="33234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35" name="表格 34">
            <a:extLst>
              <a:ext uri="{FF2B5EF4-FFF2-40B4-BE49-F238E27FC236}">
                <a16:creationId xmlns:a16="http://schemas.microsoft.com/office/drawing/2014/main" id="{180191C7-00CD-C491-A500-C3915A70A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264194"/>
              </p:ext>
            </p:extLst>
          </p:nvPr>
        </p:nvGraphicFramePr>
        <p:xfrm>
          <a:off x="2783450" y="4452038"/>
          <a:ext cx="2436001" cy="7315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5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9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c1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c2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5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Alice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Harry Potter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4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Jack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Harry Potter</a:t>
                      </a:r>
                      <a:endParaRPr lang="zh-CN" altLang="en-US" sz="16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F08B99-48D7-8BEF-A6EF-70B73F9E9A88}"/>
                  </a:ext>
                </a:extLst>
              </p:cNvPr>
              <p:cNvSpPr txBox="1"/>
              <p:nvPr/>
            </p:nvSpPr>
            <p:spPr>
              <a:xfrm>
                <a:off x="6947537" y="2030055"/>
                <a:ext cx="4629566" cy="1915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𝑵𝒐𝒅𝒆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𝑳𝒂𝒃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𝑷𝒆𝒓𝒔𝒐𝒏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b="1" dirty="0"/>
                  <a:t>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𝑵𝒐𝒅𝒆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𝑳𝒂𝒃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𝑩𝒐𝒐𝒌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𝑹𝒆𝒂𝒅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𝑯𝒂𝒓𝒓𝒚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𝑷𝒐𝒕𝒕𝒆𝒓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A0F08B99-48D7-8BEF-A6EF-70B73F9E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537" y="2030055"/>
                <a:ext cx="4629566" cy="1915974"/>
              </a:xfrm>
              <a:prstGeom prst="rect">
                <a:avLst/>
              </a:prstGeom>
              <a:blipFill>
                <a:blip r:embed="rId5"/>
                <a:stretch>
                  <a:fillRect b="-4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C7547C0-3BA1-B4FE-8723-086496014644}"/>
              </a:ext>
            </a:extLst>
          </p:cNvPr>
          <p:cNvSpPr txBox="1"/>
          <p:nvPr/>
        </p:nvSpPr>
        <p:spPr>
          <a:xfrm>
            <a:off x="3216580" y="5132936"/>
            <a:ext cx="15697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1" u="sng" dirty="0"/>
              <a:t>Query result</a:t>
            </a:r>
            <a:endParaRPr lang="zh-CN" altLang="en-US" i="1" u="sng" dirty="0"/>
          </a:p>
        </p:txBody>
      </p:sp>
    </p:spTree>
    <p:extLst>
      <p:ext uri="{BB962C8B-B14F-4D97-AF65-F5344CB8AC3E}">
        <p14:creationId xmlns:p14="http://schemas.microsoft.com/office/powerpoint/2010/main" val="23847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9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EF297B-D37C-15F7-AAC0-3B82E87CE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D3E4438-F18B-3A77-D56A-5F00BDB0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Database Systems (GDBs)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7EB663-6FCC-F0FA-C211-6B6F154AC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GDBs support efficient </a:t>
            </a:r>
            <a:r>
              <a:rPr lang="en-US" altLang="zh-CN" sz="2400" dirty="0">
                <a:solidFill>
                  <a:schemeClr val="tx1"/>
                </a:solidFill>
              </a:rPr>
              <a:t>storage and queries f</a:t>
            </a:r>
            <a:r>
              <a:rPr lang="en-US" altLang="zh-CN" sz="2400" dirty="0"/>
              <a:t>or graph data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A61ED1-5EC3-BC29-8596-2F0028F48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230" y="1876908"/>
            <a:ext cx="2680172" cy="15520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F857BE2-2E0F-E4AA-5CA9-31E01D31B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24" y="3095749"/>
            <a:ext cx="3529853" cy="185317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C99887F-FF8C-145A-F71D-5C4185BD6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5386" y="2287998"/>
            <a:ext cx="1733758" cy="6808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1979F0-E02A-CAE8-64E9-E95DC1A20F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5310" y="4928794"/>
            <a:ext cx="2998904" cy="7401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DC08CFA-3F11-C774-F3DB-AA913F8994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4214" y="4869533"/>
            <a:ext cx="1869057" cy="7994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628A926-9D54-D9EA-BB4D-F11372C2E8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87707" y="4948922"/>
            <a:ext cx="2306647" cy="6659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9135D5C-7BB9-BBFE-FC50-E50698DAC5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6024" y="3498825"/>
            <a:ext cx="2438400" cy="889000"/>
          </a:xfrm>
          <a:prstGeom prst="rect">
            <a:avLst/>
          </a:prstGeom>
        </p:spPr>
      </p:pic>
      <p:pic>
        <p:nvPicPr>
          <p:cNvPr id="12" name="Picture 2" descr="Memgraph - Bloor Research">
            <a:extLst>
              <a:ext uri="{FF2B5EF4-FFF2-40B4-BE49-F238E27FC236}">
                <a16:creationId xmlns:a16="http://schemas.microsoft.com/office/drawing/2014/main" id="{BBED90CF-ABB4-0089-8DA3-90FADF9E5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242" y="1825764"/>
            <a:ext cx="2570069" cy="1640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0F0ACB-47CB-874C-B265-CDD1A660FD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14041" y="3329085"/>
            <a:ext cx="19050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31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62B487-EE3D-1445-98B3-8C9900E6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519727D-C556-5589-7FB8-7E4E6960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Cypher Sorting and Truncation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C70E11-9DCE-8743-C9B8-7386CDF50264}"/>
              </a:ext>
            </a:extLst>
          </p:cNvPr>
          <p:cNvSpPr txBox="1"/>
          <p:nvPr/>
        </p:nvSpPr>
        <p:spPr>
          <a:xfrm>
            <a:off x="469276" y="3486463"/>
            <a:ext cx="4120843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en-US" altLang="zh-CN" sz="2000" b="1" dirty="0"/>
              <a:t> n1.name, n2.name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D44BA5-0BED-E7CF-C885-33B2931D2E37}"/>
                  </a:ext>
                </a:extLst>
              </p:cNvPr>
              <p:cNvSpPr txBox="1"/>
              <p:nvPr/>
            </p:nvSpPr>
            <p:spPr>
              <a:xfrm>
                <a:off x="7086418" y="4590305"/>
                <a:ext cx="5105582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𝑺𝑪</m:t>
                          </m:r>
                          <m:d>
                            <m:dPr>
                              <m:ctrlP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𝒂𝒈𝒆</m:t>
                          </m:r>
                        </m:e>
                      </m:d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𝑺𝑲𝑰𝑷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𝑳𝑰𝑴𝑰𝑻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DD44BA5-0BED-E7CF-C885-33B2931D2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18" y="4590305"/>
                <a:ext cx="5105582" cy="1015663"/>
              </a:xfrm>
              <a:prstGeom prst="rect">
                <a:avLst/>
              </a:prstGeom>
              <a:blipFill>
                <a:blip r:embed="rId3"/>
                <a:stretch>
                  <a:fillRect b="-65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F2D08D7-5DDC-7188-09BC-6612535AE6BF}"/>
              </a:ext>
            </a:extLst>
          </p:cNvPr>
          <p:cNvSpPr txBox="1"/>
          <p:nvPr/>
        </p:nvSpPr>
        <p:spPr>
          <a:xfrm>
            <a:off x="469276" y="2339733"/>
            <a:ext cx="5923522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MATCH</a:t>
            </a:r>
            <a:r>
              <a:rPr lang="en-US" altLang="zh-CN" sz="2000" b="1" dirty="0"/>
              <a:t> (n1 :Person) -[ r1 :Read ]-&gt; (n2 :Book)</a:t>
            </a:r>
          </a:p>
        </p:txBody>
      </p:sp>
      <p:sp>
        <p:nvSpPr>
          <p:cNvPr id="20" name="箭头: 虚尾 19">
            <a:extLst>
              <a:ext uri="{FF2B5EF4-FFF2-40B4-BE49-F238E27FC236}">
                <a16:creationId xmlns:a16="http://schemas.microsoft.com/office/drawing/2014/main" id="{D5291ECC-9949-F89B-BE89-EE2C2BCE61C1}"/>
              </a:ext>
            </a:extLst>
          </p:cNvPr>
          <p:cNvSpPr/>
          <p:nvPr/>
        </p:nvSpPr>
        <p:spPr bwMode="gray">
          <a:xfrm>
            <a:off x="6508401" y="2913098"/>
            <a:ext cx="462413" cy="33234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箭头: 虚尾 20">
            <a:extLst>
              <a:ext uri="{FF2B5EF4-FFF2-40B4-BE49-F238E27FC236}">
                <a16:creationId xmlns:a16="http://schemas.microsoft.com/office/drawing/2014/main" id="{A4F2AB04-EC4A-9D4B-9D35-A00FD480F131}"/>
              </a:ext>
            </a:extLst>
          </p:cNvPr>
          <p:cNvSpPr/>
          <p:nvPr/>
        </p:nvSpPr>
        <p:spPr bwMode="gray">
          <a:xfrm>
            <a:off x="6508401" y="4648171"/>
            <a:ext cx="462413" cy="332347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32E97A-7488-7FC0-F2AE-F80DE6FEC578}"/>
              </a:ext>
            </a:extLst>
          </p:cNvPr>
          <p:cNvSpPr txBox="1"/>
          <p:nvPr/>
        </p:nvSpPr>
        <p:spPr>
          <a:xfrm>
            <a:off x="469276" y="4439802"/>
            <a:ext cx="3921799" cy="1574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ORDER BY</a:t>
            </a:r>
            <a:r>
              <a:rPr lang="en-US" altLang="zh-CN" sz="2000" b="1" dirty="0"/>
              <a:t> n1.age </a:t>
            </a:r>
            <a:r>
              <a:rPr lang="en-US" altLang="zh-CN" sz="2000" b="1" dirty="0">
                <a:solidFill>
                  <a:srgbClr val="0070C0"/>
                </a:solidFill>
              </a:rPr>
              <a:t>ASC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SKIP </a:t>
            </a:r>
            <a:r>
              <a:rPr lang="en-US" altLang="zh-CN" sz="2000" b="1" dirty="0"/>
              <a:t>1 </a:t>
            </a:r>
          </a:p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LIMIT</a:t>
            </a:r>
            <a:r>
              <a:rPr lang="en-US" altLang="zh-CN" sz="2000" b="1" dirty="0"/>
              <a:t> 2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3C1C5EB5-5A81-F681-39D6-A6E2AC23B250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7"/>
            <a:ext cx="11504830" cy="1305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We cannot directly model </a:t>
            </a:r>
            <a:r>
              <a:rPr lang="en-US" altLang="zh-CN" u="sng" dirty="0"/>
              <a:t>ORDER BY</a:t>
            </a:r>
            <a:r>
              <a:rPr lang="en-US" altLang="zh-CN" dirty="0"/>
              <a:t>, </a:t>
            </a:r>
            <a:r>
              <a:rPr lang="en-US" altLang="zh-CN" u="sng" dirty="0"/>
              <a:t>LIMIT</a:t>
            </a:r>
            <a:r>
              <a:rPr lang="en-US" altLang="zh-CN" dirty="0"/>
              <a:t> and </a:t>
            </a:r>
            <a:r>
              <a:rPr lang="en-US" altLang="zh-CN" u="sng" dirty="0"/>
              <a:t>SKIP</a:t>
            </a:r>
          </a:p>
          <a:p>
            <a:pPr lvl="1"/>
            <a:r>
              <a:rPr lang="en-US" altLang="zh-CN" dirty="0"/>
              <a:t>We treat </a:t>
            </a:r>
            <a:r>
              <a:rPr lang="en-US" altLang="zh-CN" u="sng" dirty="0"/>
              <a:t>ORDER BY</a:t>
            </a:r>
            <a:r>
              <a:rPr lang="en-US" altLang="zh-CN" dirty="0"/>
              <a:t>, </a:t>
            </a:r>
            <a:r>
              <a:rPr lang="en-US" altLang="zh-CN" u="sng" dirty="0"/>
              <a:t>LIMIT</a:t>
            </a:r>
            <a:r>
              <a:rPr lang="en-US" altLang="zh-CN" dirty="0"/>
              <a:t> and </a:t>
            </a:r>
            <a:r>
              <a:rPr lang="en-US" altLang="zh-CN" u="sng" dirty="0"/>
              <a:t>SKIP</a:t>
            </a:r>
            <a:r>
              <a:rPr lang="en-US" altLang="zh-CN" dirty="0"/>
              <a:t> as black-box functions without modeling their concrete semantics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66BE37-8EE9-974A-B4AC-BB02E730ED9C}"/>
                  </a:ext>
                </a:extLst>
              </p:cNvPr>
              <p:cNvSpPr txBox="1"/>
              <p:nvPr/>
            </p:nvSpPr>
            <p:spPr>
              <a:xfrm>
                <a:off x="7086417" y="2216052"/>
                <a:ext cx="5105583" cy="22237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/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𝑵𝒐𝒅𝒆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𝑳𝒂𝒃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𝑷𝒆𝒓𝒔𝒐𝒏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dirty="0"/>
              </a:p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   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𝑵𝒐𝒅𝒆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sz="20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𝑳𝒂𝒃</m:t>
                    </m:r>
                    <m:d>
                      <m:d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𝑩𝒐𝒐𝒌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×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𝑹𝒆𝒍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𝑳𝒂𝒃</m:t>
                      </m:r>
                      <m:d>
                        <m:d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𝑹𝒆𝒂𝒅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𝒐𝒖𝒕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𝒊𝒏</m:t>
                          </m:r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=′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𝑯𝒂𝒓𝒓𝒚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000" b="1" i="1">
                          <a:latin typeface="Cambria Math" panose="02040503050406030204" pitchFamily="18" charset="0"/>
                        </a:rPr>
                        <m:t>𝑷𝒐𝒕𝒕𝒆𝒓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′]</m:t>
                      </m:r>
                    </m:oMath>
                  </m:oMathPara>
                </a14:m>
                <a:endParaRPr lang="en-US" altLang="zh-CN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𝒏𝒂𝒎𝒆</m:t>
                          </m:r>
                        </m:e>
                      </m:d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×[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𝒏𝒂𝒎𝒆</m:t>
                      </m:r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C66BE37-8EE9-974A-B4AC-BB02E730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417" y="2216052"/>
                <a:ext cx="5105583" cy="2223750"/>
              </a:xfrm>
              <a:prstGeom prst="rect">
                <a:avLst/>
              </a:prstGeom>
              <a:blipFill>
                <a:blip r:embed="rId4"/>
                <a:stretch>
                  <a:fillRect r="-239" b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A18126F8-E13A-D2EF-C02D-716203018C0A}"/>
              </a:ext>
            </a:extLst>
          </p:cNvPr>
          <p:cNvSpPr txBox="1"/>
          <p:nvPr/>
        </p:nvSpPr>
        <p:spPr>
          <a:xfrm>
            <a:off x="469276" y="2913098"/>
            <a:ext cx="443451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2000" b="1" dirty="0">
                <a:solidFill>
                  <a:srgbClr val="0070C0"/>
                </a:solidFill>
              </a:rPr>
              <a:t>WHERE</a:t>
            </a:r>
            <a:r>
              <a:rPr lang="en-US" altLang="zh-CN" sz="2000" b="1" dirty="0"/>
              <a:t> n2.name = </a:t>
            </a:r>
            <a:r>
              <a:rPr lang="zh-CN" altLang="en-US" sz="2000" b="1" dirty="0"/>
              <a:t>'</a:t>
            </a:r>
            <a:r>
              <a:rPr lang="en-US" altLang="zh-CN" sz="2000" b="1" dirty="0"/>
              <a:t>Harry Potter</a:t>
            </a:r>
            <a:r>
              <a:rPr lang="zh-CN" altLang="en-US" sz="2000" b="1" dirty="0"/>
              <a:t>'</a:t>
            </a:r>
            <a:endParaRPr lang="en-US" altLang="zh-CN" sz="2000" b="1" dirty="0"/>
          </a:p>
        </p:txBody>
      </p:sp>
    </p:spTree>
    <p:extLst>
      <p:ext uri="{BB962C8B-B14F-4D97-AF65-F5344CB8AC3E}">
        <p14:creationId xmlns:p14="http://schemas.microsoft.com/office/powerpoint/2010/main" val="27724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1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F43477-736B-54F4-79A8-225B03D31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BA58A955-4D56-B52D-08B0-45E0AA02A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More Cypher Features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A44A18F-F038-931E-9C21-4AAE21684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7"/>
            <a:ext cx="11504830" cy="1750895"/>
          </a:xfrm>
        </p:spPr>
        <p:txBody>
          <a:bodyPr/>
          <a:lstStyle/>
          <a:p>
            <a:r>
              <a:rPr lang="en-US" altLang="zh-CN" dirty="0" err="1"/>
              <a:t>GraphQE</a:t>
            </a:r>
            <a:r>
              <a:rPr lang="en-US" altLang="zh-CN" dirty="0"/>
              <a:t> supports most common Cypher features and some complex features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192FA5-96CE-9D75-9A59-CC91DE949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53" y="2263194"/>
            <a:ext cx="11435539" cy="3118643"/>
          </a:xfrm>
          <a:prstGeom prst="rect">
            <a:avLst/>
          </a:prstGeom>
        </p:spPr>
      </p:pic>
      <p:sp>
        <p:nvSpPr>
          <p:cNvPr id="7" name="圆角矩形 9">
            <a:extLst>
              <a:ext uri="{FF2B5EF4-FFF2-40B4-BE49-F238E27FC236}">
                <a16:creationId xmlns:a16="http://schemas.microsoft.com/office/drawing/2014/main" id="{1CF77460-A589-B9D7-0863-11B4D824AF50}"/>
              </a:ext>
            </a:extLst>
          </p:cNvPr>
          <p:cNvSpPr/>
          <p:nvPr/>
        </p:nvSpPr>
        <p:spPr bwMode="gray">
          <a:xfrm>
            <a:off x="1057790" y="5631004"/>
            <a:ext cx="10424675" cy="958660"/>
          </a:xfrm>
          <a:prstGeom prst="roundRect">
            <a:avLst/>
          </a:prstGeom>
          <a:solidFill>
            <a:srgbClr val="0A72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More details can be found in our paper</a:t>
            </a:r>
          </a:p>
        </p:txBody>
      </p:sp>
    </p:spTree>
    <p:extLst>
      <p:ext uri="{BB962C8B-B14F-4D97-AF65-F5344CB8AC3E}">
        <p14:creationId xmlns:p14="http://schemas.microsoft.com/office/powerpoint/2010/main" val="489500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9B792C7-E5B4-ACD8-B6BF-35FEBBAD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22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4DCBDFC-96F6-A9D7-29A8-A65D7EBC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Prove G-expression Equivalence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5ED111-62B7-B76E-0D08-F9EC24490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7"/>
            <a:ext cx="11504830" cy="2843702"/>
          </a:xfrm>
        </p:spPr>
        <p:txBody>
          <a:bodyPr/>
          <a:lstStyle/>
          <a:p>
            <a:r>
              <a:rPr lang="en-US" altLang="zh-CN" dirty="0" err="1"/>
              <a:t>GraphQE</a:t>
            </a:r>
            <a:r>
              <a:rPr lang="en-US" altLang="zh-CN" dirty="0"/>
              <a:t> uses SMT solvers to prove the equivalence of G-expressions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4696F0-B28F-98F1-91F0-7098C9950773}"/>
              </a:ext>
            </a:extLst>
          </p:cNvPr>
          <p:cNvSpPr txBox="1"/>
          <p:nvPr/>
        </p:nvSpPr>
        <p:spPr>
          <a:xfrm>
            <a:off x="1467378" y="4213945"/>
            <a:ext cx="2078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G-expressions</a:t>
            </a:r>
            <a:endParaRPr lang="zh-CN" altLang="en-US" sz="2000" b="1" dirty="0"/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C9678E4C-719F-7C11-4637-97479D209633}"/>
              </a:ext>
            </a:extLst>
          </p:cNvPr>
          <p:cNvSpPr/>
          <p:nvPr/>
        </p:nvSpPr>
        <p:spPr bwMode="gray">
          <a:xfrm flipV="1">
            <a:off x="8932411" y="2961066"/>
            <a:ext cx="539352" cy="1101916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BB0130-61C4-EEAF-3A57-A91BD5D46637}"/>
              </a:ext>
            </a:extLst>
          </p:cNvPr>
          <p:cNvSpPr txBox="1"/>
          <p:nvPr/>
        </p:nvSpPr>
        <p:spPr>
          <a:xfrm>
            <a:off x="9759488" y="4213945"/>
            <a:ext cx="20343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/>
              <a:t>SMT solvers</a:t>
            </a:r>
            <a:endParaRPr lang="zh-CN" altLang="en-US" sz="2000" b="1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FB1FB1-EEA8-D361-440D-819DF631453D}"/>
              </a:ext>
            </a:extLst>
          </p:cNvPr>
          <p:cNvSpPr txBox="1"/>
          <p:nvPr/>
        </p:nvSpPr>
        <p:spPr>
          <a:xfrm>
            <a:off x="165258" y="6476269"/>
            <a:ext cx="80777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H. Ding, et al., Proving query equivalence using linear integer arithmetic. SIGMOD 2023.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35C157-FACC-B032-3BA9-818BB7BFA98E}"/>
                  </a:ext>
                </a:extLst>
              </p:cNvPr>
              <p:cNvSpPr txBox="1"/>
              <p:nvPr/>
            </p:nvSpPr>
            <p:spPr>
              <a:xfrm>
                <a:off x="333774" y="3061244"/>
                <a:ext cx="4579459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435C157-FACC-B032-3BA9-818BB7BFA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4" y="3061244"/>
                <a:ext cx="4579459" cy="335605"/>
              </a:xfrm>
              <a:prstGeom prst="rect">
                <a:avLst/>
              </a:prstGeom>
              <a:blipFill>
                <a:blip r:embed="rId3"/>
                <a:stretch>
                  <a:fillRect l="-1997" t="-158182" b="-2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0C97A9-5939-725E-95FB-A03FCEB652BE}"/>
                  </a:ext>
                </a:extLst>
              </p:cNvPr>
              <p:cNvSpPr txBox="1"/>
              <p:nvPr/>
            </p:nvSpPr>
            <p:spPr>
              <a:xfrm>
                <a:off x="333774" y="3557689"/>
                <a:ext cx="4579459" cy="335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m:rPr>
                                <m:brk m:alnAt="9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𝑁𝑜𝑑𝑒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nary>
                  </m:oMath>
                </a14:m>
                <a:r>
                  <a:rPr lang="en-US" altLang="zh-CN" sz="2000" dirty="0"/>
                  <a:t>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CD0C97A9-5939-725E-95FB-A03FCEB65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74" y="3557689"/>
                <a:ext cx="4579459" cy="335605"/>
              </a:xfrm>
              <a:prstGeom prst="rect">
                <a:avLst/>
              </a:prstGeom>
              <a:blipFill>
                <a:blip r:embed="rId4"/>
                <a:stretch>
                  <a:fillRect l="-1997" t="-160000" b="-2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27EBA890-8ED3-9885-B37E-CB705EE6C769}"/>
              </a:ext>
            </a:extLst>
          </p:cNvPr>
          <p:cNvSpPr/>
          <p:nvPr/>
        </p:nvSpPr>
        <p:spPr>
          <a:xfrm>
            <a:off x="4859541" y="2033074"/>
            <a:ext cx="353994" cy="2900597"/>
          </a:xfrm>
          <a:prstGeom prst="leftBrace">
            <a:avLst>
              <a:gd name="adj1" fmla="val 6962"/>
              <a:gd name="adj2" fmla="val 50000"/>
            </a:avLst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8D49F6-A80A-D57B-09BA-E6157BA8DBF8}"/>
                  </a:ext>
                </a:extLst>
              </p:cNvPr>
              <p:cNvSpPr txBox="1"/>
              <p:nvPr/>
            </p:nvSpPr>
            <p:spPr>
              <a:xfrm>
                <a:off x="5348568" y="1843868"/>
                <a:ext cx="2870617" cy="760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Σ</m:t>
                    </m:r>
                  </m:oMath>
                </a14:m>
                <a:r>
                  <a:rPr lang="zh-CN" altLang="en-US" sz="2000" kern="1200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sz="2000" kern="1200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is eliminated using LIA* theory</a:t>
                </a:r>
                <a:endParaRPr lang="zh-CN" altLang="en-US" sz="2000" kern="1200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D8D49F6-A80A-D57B-09BA-E6157BA8D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8" y="1843868"/>
                <a:ext cx="2870617" cy="760914"/>
              </a:xfrm>
              <a:prstGeom prst="rect">
                <a:avLst/>
              </a:prstGeom>
              <a:blipFill>
                <a:blip r:embed="rId5"/>
                <a:stretch>
                  <a:fillRect l="-2123" b="-136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730191-FA34-23A2-E87B-12056B0C6793}"/>
                  </a:ext>
                </a:extLst>
              </p:cNvPr>
              <p:cNvSpPr txBox="1"/>
              <p:nvPr/>
            </p:nvSpPr>
            <p:spPr>
              <a:xfrm>
                <a:off x="5348568" y="3045315"/>
                <a:ext cx="359751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defTabSz="914400" rtl="0" eaLnBrk="1" latinLnBrk="0" hangingPunct="1">
                  <a:lnSpc>
                    <a:spcPct val="100000"/>
                  </a:lnSpc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14:m>
                  <m:oMath xmlns:m="http://schemas.openxmlformats.org/officeDocument/2006/math"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𝑁𝑜𝑑𝑒</m:t>
                    </m:r>
                    <m:d>
                      <m:dPr>
                        <m:ctrlPr>
                          <a:rPr lang="en-US" altLang="zh-CN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𝑅𝑒𝑙</m:t>
                    </m:r>
                    <m:d>
                      <m:dPr>
                        <m:ctrlPr>
                          <a:rPr lang="en-US" altLang="zh-CN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𝑒</m:t>
                        </m:r>
                      </m:e>
                    </m:d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𝐿𝑎𝑏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𝑒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𝑙𝑎𝑏𝑒</m:t>
                    </m:r>
                    <m:sSub>
                      <m:sSubPr>
                        <m:ctrlPr>
                          <a:rPr lang="en-US" altLang="zh-CN" sz="200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2000" b="0" i="1" kern="1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zh-CN" altLang="en-US" sz="2000" kern="1200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are modeled as uninterpreted functions</a:t>
                </a:r>
                <a:endParaRPr lang="zh-CN" altLang="en-US" sz="2000" kern="1200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5730191-FA34-23A2-E87B-12056B0C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8" y="3045315"/>
                <a:ext cx="3597517" cy="1015663"/>
              </a:xfrm>
              <a:prstGeom prst="rect">
                <a:avLst/>
              </a:prstGeom>
              <a:blipFill>
                <a:blip r:embed="rId6"/>
                <a:stretch>
                  <a:fillRect l="-1692" r="-846" b="-10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D28775-2D08-A0B2-75B5-ADF77E7ADBF1}"/>
                  </a:ext>
                </a:extLst>
              </p:cNvPr>
              <p:cNvSpPr txBox="1"/>
              <p:nvPr/>
            </p:nvSpPr>
            <p:spPr>
              <a:xfrm>
                <a:off x="5348568" y="4501510"/>
                <a:ext cx="359751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eaLnBrk="1" hangingPunct="1">
                  <a:spcBef>
                    <a:spcPts val="0"/>
                  </a:spcBef>
                  <a:buClr>
                    <a:schemeClr val="accent1">
                      <a:lumMod val="50000"/>
                    </a:schemeClr>
                  </a:buClr>
                  <a:buFont typeface="Wingdings" panose="05000000000000000000" pitchFamily="2" charset="2"/>
                </a:pPr>
                <a14:m>
                  <m:oMath xmlns:m="http://schemas.openxmlformats.org/officeDocument/2006/math"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𝜎</m:t>
                    </m:r>
                    <m:r>
                      <a:rPr lang="en-US" altLang="zh-CN" sz="2000" b="0" i="1" kern="12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sz="2000" kern="1200" dirty="0">
                    <a:solidFill>
                      <a:schemeClr val="tx1"/>
                    </a:solidFill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is modeled as if </a:t>
                </a:r>
                <a14:m>
                  <m:oMath xmlns:m="http://schemas.openxmlformats.org/officeDocument/2006/math">
                    <m:r>
                      <a:rPr lang="en-US" altLang="zh-CN" sz="2000" b="0" i="1">
                        <a:latin typeface="Cambria Math" panose="02040503050406030204" pitchFamily="18" charset="0"/>
                        <a:ea typeface="微软雅黑" panose="020B0503020204020204" pitchFamily="34" charset="-122"/>
                        <a:cs typeface="Calibri" panose="020F0502020204030204" pitchFamily="34" charset="0"/>
                      </a:rPr>
                      <m:t>𝜎</m:t>
                    </m:r>
                  </m:oMath>
                </a14:m>
                <a:r>
                  <a:rPr lang="en-US" altLang="zh-CN" sz="2000" dirty="0">
                    <a:latin typeface="+mj-lt"/>
                    <a:ea typeface="微软雅黑" panose="020B0503020204020204" pitchFamily="34" charset="-122"/>
                    <a:cs typeface="Calibri" panose="020F0502020204030204" pitchFamily="34" charset="0"/>
                  </a:rPr>
                  <a:t> then 1 else 0 in SMT solvers</a:t>
                </a:r>
                <a:endParaRPr lang="zh-CN" altLang="en-US" sz="2000" kern="1200" dirty="0">
                  <a:solidFill>
                    <a:schemeClr val="tx1"/>
                  </a:solidFill>
                  <a:latin typeface="+mj-lt"/>
                  <a:ea typeface="微软雅黑" panose="020B0503020204020204" pitchFamily="34" charset="-122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9D28775-2D08-A0B2-75B5-ADF77E7A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8568" y="4501510"/>
                <a:ext cx="3597517" cy="707886"/>
              </a:xfrm>
              <a:prstGeom prst="rect">
                <a:avLst/>
              </a:prstGeom>
              <a:blipFill>
                <a:blip r:embed="rId7"/>
                <a:stretch>
                  <a:fillRect l="-1692" t="-3419" b="-14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5C0A312-029C-DDB4-A885-2C9126349BC5}"/>
                  </a:ext>
                </a:extLst>
              </p:cNvPr>
              <p:cNvSpPr txBox="1"/>
              <p:nvPr/>
            </p:nvSpPr>
            <p:spPr>
              <a:xfrm>
                <a:off x="9588730" y="3311969"/>
                <a:ext cx="238490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?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5C0A312-029C-DDB4-A885-2C912634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8730" y="3311969"/>
                <a:ext cx="2384908" cy="400110"/>
              </a:xfrm>
              <a:prstGeom prst="rect">
                <a:avLst/>
              </a:prstGeom>
              <a:blipFill>
                <a:blip r:embed="rId8"/>
                <a:stretch>
                  <a:fillRect t="-606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067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DF7EA5-8811-526B-8625-BAF0914B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3882853-5CB9-0239-8360-DD12D9CC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内容占位符 3">
            <a:extLst>
              <a:ext uri="{FF2B5EF4-FFF2-40B4-BE49-F238E27FC236}">
                <a16:creationId xmlns:a16="http://schemas.microsoft.com/office/drawing/2014/main" id="{0A79FFB6-BC81-51B3-4FBE-86EDE13A5DC7}"/>
              </a:ext>
            </a:extLst>
          </p:cNvPr>
          <p:cNvSpPr txBox="1">
            <a:spLocks/>
          </p:cNvSpPr>
          <p:nvPr/>
        </p:nvSpPr>
        <p:spPr bwMode="auto">
          <a:xfrm>
            <a:off x="343584" y="2875621"/>
            <a:ext cx="11504830" cy="947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RQ2 (Performance)</a:t>
            </a:r>
          </a:p>
          <a:p>
            <a:pPr lvl="1"/>
            <a:r>
              <a:rPr lang="en-US" altLang="zh-CN" sz="2400" b="0" dirty="0"/>
              <a:t>How fast is GraphQE in proving Cypher query equivalence?</a:t>
            </a:r>
            <a:endParaRPr lang="zh-CN" altLang="en-US" sz="2400" b="0" dirty="0"/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68E2B8AB-A928-2DBA-BB9D-8F1BC10B54DB}"/>
              </a:ext>
            </a:extLst>
          </p:cNvPr>
          <p:cNvSpPr txBox="1">
            <a:spLocks/>
          </p:cNvSpPr>
          <p:nvPr/>
        </p:nvSpPr>
        <p:spPr bwMode="auto">
          <a:xfrm>
            <a:off x="343584" y="1055367"/>
            <a:ext cx="11504830" cy="149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RQ1 (Effectiveness)</a:t>
            </a:r>
          </a:p>
          <a:p>
            <a:pPr lvl="1"/>
            <a:r>
              <a:rPr lang="en-US" altLang="zh-CN" sz="2400" b="0" dirty="0"/>
              <a:t>How effective is GraphQE in proving Cypher query equivalence?</a:t>
            </a:r>
          </a:p>
        </p:txBody>
      </p:sp>
    </p:spTree>
    <p:extLst>
      <p:ext uri="{BB962C8B-B14F-4D97-AF65-F5344CB8AC3E}">
        <p14:creationId xmlns:p14="http://schemas.microsoft.com/office/powerpoint/2010/main" val="1156321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4F86947-A4DF-128B-E9F5-6A6403F8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41D9701-7549-A255-9850-C00820E14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Dataset Construction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160BCAB-0025-DA02-7D49-2D480895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Translate SQL equivalent query</a:t>
            </a:r>
            <a:r>
              <a:rPr lang="zh-CN" altLang="en-US" dirty="0"/>
              <a:t> </a:t>
            </a:r>
            <a:r>
              <a:rPr lang="en-US" altLang="zh-CN" dirty="0"/>
              <a:t>dataset </a:t>
            </a:r>
            <a:r>
              <a:rPr lang="en-US" altLang="zh-CN" i="1" dirty="0"/>
              <a:t>Calcite</a:t>
            </a:r>
            <a:r>
              <a:rPr lang="en-US" altLang="zh-CN" dirty="0"/>
              <a:t> [1]</a:t>
            </a:r>
          </a:p>
          <a:p>
            <a:pPr lvl="1"/>
            <a:r>
              <a:rPr lang="en-US" altLang="zh-CN" dirty="0"/>
              <a:t>We use the translation principles of </a:t>
            </a:r>
            <a:r>
              <a:rPr lang="en-US" altLang="zh-CN" b="1" i="1" dirty="0" err="1"/>
              <a:t>Cytosm</a:t>
            </a:r>
            <a:r>
              <a:rPr lang="en-US" altLang="zh-CN" dirty="0"/>
              <a:t> [1], which is an automated SQL-Cypher translator</a:t>
            </a:r>
          </a:p>
          <a:p>
            <a:pPr lvl="1"/>
            <a:r>
              <a:rPr lang="en-US" altLang="zh-CN" dirty="0"/>
              <a:t>We obtain 80 pairs of equivalent Cypher queries</a:t>
            </a:r>
          </a:p>
          <a:p>
            <a:pPr lvl="1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436FB57E-EC64-0295-CBF5-C7DD7F3DBBB9}"/>
              </a:ext>
            </a:extLst>
          </p:cNvPr>
          <p:cNvSpPr/>
          <p:nvPr/>
        </p:nvSpPr>
        <p:spPr>
          <a:xfrm>
            <a:off x="4534955" y="3333818"/>
            <a:ext cx="346364" cy="2154870"/>
          </a:xfrm>
          <a:prstGeom prst="leftBrace">
            <a:avLst/>
          </a:prstGeom>
          <a:ln w="28575">
            <a:solidFill>
              <a:srgbClr val="2C2C2C"/>
            </a:solidFill>
            <a:prstDash val="solid"/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A6DA1-28F6-F726-692E-34EEE2536905}"/>
              </a:ext>
            </a:extLst>
          </p:cNvPr>
          <p:cNvSpPr txBox="1"/>
          <p:nvPr/>
        </p:nvSpPr>
        <p:spPr>
          <a:xfrm>
            <a:off x="4929217" y="3050514"/>
            <a:ext cx="382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SQL query pairs cannot be translated into Cypher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908382-BA4A-02DC-A005-ED116E4BD66A}"/>
              </a:ext>
            </a:extLst>
          </p:cNvPr>
          <p:cNvSpPr txBox="1"/>
          <p:nvPr/>
        </p:nvSpPr>
        <p:spPr>
          <a:xfrm>
            <a:off x="4937440" y="5156302"/>
            <a:ext cx="3922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SQL query pairs are translated into the same Cypher query</a:t>
            </a:r>
            <a:endParaRPr lang="zh-CN" altLang="en-US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148F62-D8E5-1420-B125-0CECE04ABC79}"/>
              </a:ext>
            </a:extLst>
          </p:cNvPr>
          <p:cNvSpPr txBox="1"/>
          <p:nvPr/>
        </p:nvSpPr>
        <p:spPr>
          <a:xfrm>
            <a:off x="2359791" y="4190421"/>
            <a:ext cx="21751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Untranslated cases </a:t>
            </a:r>
            <a:r>
              <a:rPr lang="en-US" altLang="zh-CN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(152 pairs)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0B72EA0-D0E0-C18E-D48F-3B9912FD910C}"/>
              </a:ext>
            </a:extLst>
          </p:cNvPr>
          <p:cNvSpPr txBox="1"/>
          <p:nvPr/>
        </p:nvSpPr>
        <p:spPr>
          <a:xfrm>
            <a:off x="180248" y="6411477"/>
            <a:ext cx="101870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“Calcite test suite,” 2021. Available: </a:t>
            </a:r>
            <a:r>
              <a:rPr lang="en-US" altLang="zh-CN" sz="1200" dirty="0">
                <a:hlinkClick r:id="rId3"/>
              </a:rPr>
              <a:t>https://github.com/georgia-tech-db/Qizhou2020spes/blob/main/testData</a:t>
            </a:r>
            <a:endParaRPr lang="en-US" altLang="zh-CN" sz="1200" dirty="0"/>
          </a:p>
          <a:p>
            <a:r>
              <a:rPr lang="en-US" altLang="zh-CN" sz="1200" dirty="0"/>
              <a:t>[2] </a:t>
            </a:r>
            <a:r>
              <a:rPr lang="zh-CN" altLang="en-US" sz="1200" dirty="0"/>
              <a:t>B. A. Steer, </a:t>
            </a:r>
            <a:r>
              <a:rPr lang="en-US" altLang="zh-CN" sz="1200" dirty="0"/>
              <a:t>et al</a:t>
            </a:r>
            <a:r>
              <a:rPr lang="zh-CN" altLang="en-US" sz="1200" dirty="0"/>
              <a:t>,</a:t>
            </a:r>
            <a:r>
              <a:rPr lang="en-US" altLang="zh-CN" sz="1200" dirty="0"/>
              <a:t>.</a:t>
            </a:r>
            <a:r>
              <a:rPr lang="zh-CN" altLang="en-US" sz="1200" dirty="0"/>
              <a:t> Cytosm: Declarative property graph queries without datamigration</a:t>
            </a:r>
            <a:r>
              <a:rPr lang="en-US" altLang="zh-CN" sz="1200" dirty="0"/>
              <a:t>.</a:t>
            </a:r>
            <a:r>
              <a:rPr lang="zh-CN" altLang="en-US" sz="1200" dirty="0"/>
              <a:t> GRADES, 2017.</a:t>
            </a:r>
          </a:p>
        </p:txBody>
      </p:sp>
    </p:spTree>
    <p:extLst>
      <p:ext uri="{BB962C8B-B14F-4D97-AF65-F5344CB8AC3E}">
        <p14:creationId xmlns:p14="http://schemas.microsoft.com/office/powerpoint/2010/main" val="302462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E15A4D-31B8-8BF4-8ADF-CD8579ED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7C0A2AE-5654-A55F-8E11-CE00136E0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Dataset Construction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A416B61-A245-18AC-07FF-9D6615C1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Rewrite real-world Cypher queries using equivalent transformation rules</a:t>
            </a:r>
          </a:p>
          <a:p>
            <a:pPr lvl="1"/>
            <a:r>
              <a:rPr lang="en-US" altLang="zh-CN" dirty="0"/>
              <a:t>Rename variables</a:t>
            </a:r>
          </a:p>
          <a:p>
            <a:pPr lvl="1"/>
            <a:r>
              <a:rPr lang="en-US" altLang="zh-CN" dirty="0"/>
              <a:t>Reverse path direction</a:t>
            </a:r>
          </a:p>
          <a:p>
            <a:pPr lvl="1"/>
            <a:r>
              <a:rPr lang="en-US" altLang="zh-CN" dirty="0" err="1"/>
              <a:t>Splitte</a:t>
            </a:r>
            <a:r>
              <a:rPr lang="en-US" altLang="zh-CN" dirty="0"/>
              <a:t> graph pattern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25E7386-1492-5B1A-AAEA-DA8CF264EDEC}"/>
              </a:ext>
            </a:extLst>
          </p:cNvPr>
          <p:cNvSpPr txBox="1"/>
          <p:nvPr/>
        </p:nvSpPr>
        <p:spPr>
          <a:xfrm>
            <a:off x="125135" y="6128792"/>
            <a:ext cx="112394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</a:t>
            </a:r>
            <a:r>
              <a:rPr lang="zh-CN" altLang="en-US" sz="1200" dirty="0"/>
              <a:t>O. Erling, </a:t>
            </a:r>
            <a:r>
              <a:rPr lang="en-US" altLang="zh-CN" sz="1200" dirty="0"/>
              <a:t>et al</a:t>
            </a:r>
            <a:r>
              <a:rPr lang="zh-CN" altLang="en-US" sz="1200" dirty="0"/>
              <a:t>,</a:t>
            </a:r>
            <a:r>
              <a:rPr lang="en-US" altLang="zh-CN" sz="1200" dirty="0"/>
              <a:t>.</a:t>
            </a:r>
            <a:r>
              <a:rPr lang="zh-CN" altLang="en-US" sz="1200" dirty="0"/>
              <a:t> The LDBC social network benchmark:Interactive workload</a:t>
            </a:r>
            <a:r>
              <a:rPr lang="en-US" altLang="zh-CN" sz="1200" dirty="0"/>
              <a:t>.</a:t>
            </a:r>
            <a:r>
              <a:rPr lang="zh-CN" altLang="en-US" sz="1200" dirty="0"/>
              <a:t> SIGMOD, 2015.</a:t>
            </a:r>
            <a:endParaRPr lang="en-US" altLang="zh-CN" sz="1200" dirty="0"/>
          </a:p>
          <a:p>
            <a:r>
              <a:rPr lang="en-US" altLang="zh-CN" sz="1200" dirty="0"/>
              <a:t>[2] M. </a:t>
            </a:r>
            <a:r>
              <a:rPr lang="en-US" altLang="zh-CN" sz="1200" dirty="0" err="1"/>
              <a:t>Brandizi</a:t>
            </a:r>
            <a:r>
              <a:rPr lang="en-US" altLang="zh-CN" sz="1200" dirty="0"/>
              <a:t>, et al,. Getting the best of </a:t>
            </a:r>
            <a:r>
              <a:rPr lang="en-US" altLang="zh-CN" sz="1200" dirty="0" err="1"/>
              <a:t>linkeddata</a:t>
            </a:r>
            <a:r>
              <a:rPr lang="en-US" altLang="zh-CN" sz="1200" dirty="0"/>
              <a:t> and property graphs: Rdf2neo and the </a:t>
            </a:r>
            <a:r>
              <a:rPr lang="en-US" altLang="zh-CN" sz="1200" dirty="0" err="1"/>
              <a:t>KnetMiner</a:t>
            </a:r>
            <a:r>
              <a:rPr lang="en-US" altLang="zh-CN" sz="1200" dirty="0"/>
              <a:t> use case. SWAT4LS, 2018.</a:t>
            </a:r>
          </a:p>
          <a:p>
            <a:r>
              <a:rPr lang="en-US" altLang="zh-CN" sz="1200" dirty="0"/>
              <a:t>[3] https://github.com/opencypher/cypher-for-gremlin, 2024.</a:t>
            </a:r>
            <a:endParaRPr lang="zh-CN" altLang="en-US" sz="12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316A4CB-B9C1-38A5-8211-4AE5CC4EE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13399"/>
              </p:ext>
            </p:extLst>
          </p:nvPr>
        </p:nvGraphicFramePr>
        <p:xfrm>
          <a:off x="1163352" y="3076911"/>
          <a:ext cx="9511575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882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6782">
                  <a:extLst>
                    <a:ext uri="{9D8B030D-6E8A-4147-A177-3AD203B41FA5}">
                      <a16:colId xmlns:a16="http://schemas.microsoft.com/office/drawing/2014/main" val="4052629077"/>
                    </a:ext>
                  </a:extLst>
                </a:gridCol>
                <a:gridCol w="1946564">
                  <a:extLst>
                    <a:ext uri="{9D8B030D-6E8A-4147-A177-3AD203B41FA5}">
                      <a16:colId xmlns:a16="http://schemas.microsoft.com/office/drawing/2014/main" val="2024310845"/>
                    </a:ext>
                  </a:extLst>
                </a:gridCol>
                <a:gridCol w="237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Query source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Description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Cypher queries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Equivalent Cypher </a:t>
                      </a:r>
                    </a:p>
                    <a:p>
                      <a:pPr algn="ctr"/>
                      <a:r>
                        <a:rPr lang="en-US" altLang="zh-CN" sz="1800" dirty="0"/>
                        <a:t>query pairs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LDBC</a:t>
                      </a:r>
                      <a:r>
                        <a:rPr lang="en-US" altLang="zh-CN" sz="1800" b="1" dirty="0"/>
                        <a:t> [1]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GDB benchmark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/>
                        <a:t>Cypher-for-Gremlin</a:t>
                      </a:r>
                      <a:r>
                        <a:rPr lang="en-US" altLang="zh-CN" sz="1800" b="1" dirty="0"/>
                        <a:t> [2]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Cypher query plugin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14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err="1"/>
                        <a:t>Graphdb</a:t>
                      </a:r>
                      <a:r>
                        <a:rPr lang="en-US" altLang="zh-CN" sz="1800" b="1" i="1" dirty="0"/>
                        <a:t>-benchmarks</a:t>
                      </a:r>
                      <a:r>
                        <a:rPr lang="en-US" altLang="zh-CN" sz="1800" b="1" dirty="0"/>
                        <a:t> [3] 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GDB benchmark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15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圆角矩形 9">
            <a:extLst>
              <a:ext uri="{FF2B5EF4-FFF2-40B4-BE49-F238E27FC236}">
                <a16:creationId xmlns:a16="http://schemas.microsoft.com/office/drawing/2014/main" id="{4AEAE3D0-56F8-4E2B-B3D1-3EB8FC0B889B}"/>
              </a:ext>
            </a:extLst>
          </p:cNvPr>
          <p:cNvSpPr/>
          <p:nvPr/>
        </p:nvSpPr>
        <p:spPr bwMode="gray">
          <a:xfrm>
            <a:off x="883661" y="4995738"/>
            <a:ext cx="10424675" cy="958660"/>
          </a:xfrm>
          <a:prstGeom prst="roundRect">
            <a:avLst/>
          </a:prstGeom>
          <a:solidFill>
            <a:srgbClr val="0A72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/>
              <a:t>Our dataset contains 148 (80+68) pairs of equivalent Cypher queries</a:t>
            </a:r>
            <a:endParaRPr lang="en-US" altLang="zh-C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833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0B87C7-6C10-127C-383A-FF3A016F7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44435E-D950-55E2-D38D-02FF33DA3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Effectiveness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021F95-F107-8A0D-B0EC-2D12E1972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7"/>
            <a:ext cx="11504830" cy="855565"/>
          </a:xfrm>
        </p:spPr>
        <p:txBody>
          <a:bodyPr/>
          <a:lstStyle/>
          <a:p>
            <a:r>
              <a:rPr lang="en-US" altLang="zh-CN" sz="2400" dirty="0"/>
              <a:t>GraphQE has proven 138 out of 148 (93%) pairs of equivalent Cypher queries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F260647-E7CC-4BC2-080E-09F131468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248317"/>
              </p:ext>
            </p:extLst>
          </p:nvPr>
        </p:nvGraphicFramePr>
        <p:xfrm>
          <a:off x="1549224" y="2639291"/>
          <a:ext cx="909355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Project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Query pairs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Proven</a:t>
                      </a:r>
                      <a:endParaRPr lang="zh-CN" altLang="en-US" sz="20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Calcite-Cypher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80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LDBC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Cypher-for-Gremlin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Graphdb</a:t>
                      </a:r>
                      <a:r>
                        <a:rPr lang="en-US" altLang="zh-CN" sz="2000" dirty="0"/>
                        <a:t>-benchmarks 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32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29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none" dirty="0"/>
                        <a:t>Total</a:t>
                      </a:r>
                      <a:endParaRPr lang="zh-CN" altLang="en-US" sz="2000" b="1" u="none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148</a:t>
                      </a:r>
                      <a:endParaRPr lang="zh-CN" altLang="en-US" sz="2000" b="1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138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231277CE-547D-4FC4-19A8-65A47442A554}"/>
              </a:ext>
            </a:extLst>
          </p:cNvPr>
          <p:cNvSpPr/>
          <p:nvPr/>
        </p:nvSpPr>
        <p:spPr>
          <a:xfrm>
            <a:off x="7391400" y="2542308"/>
            <a:ext cx="3332018" cy="3089565"/>
          </a:xfrm>
          <a:prstGeom prst="roundRect">
            <a:avLst>
              <a:gd name="adj" fmla="val 42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63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9E214-A330-6B2C-6279-962027BEB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733BFDB-F52E-C677-4C6C-41D6ABB26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FC35DD-7ACF-A0B0-E31C-0547670DD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Effectiveness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918655-31D7-CAC7-2AB2-51759C97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7"/>
            <a:ext cx="11504830" cy="855565"/>
          </a:xfrm>
        </p:spPr>
        <p:txBody>
          <a:bodyPr/>
          <a:lstStyle/>
          <a:p>
            <a:r>
              <a:rPr lang="en-US" altLang="zh-CN" sz="2400" dirty="0"/>
              <a:t>GraphQE has proven 138 out of 148 (93%) pairs of equivalent Cypher queries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815AAF8-315D-711F-7E5B-7EABB7935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64735"/>
              </p:ext>
            </p:extLst>
          </p:nvPr>
        </p:nvGraphicFramePr>
        <p:xfrm>
          <a:off x="1549224" y="2639291"/>
          <a:ext cx="909355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查询来源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等价查询对总数</a:t>
                      </a:r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成功证明数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Calcite-Cypher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80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LDBC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Cypher-for-Gremlin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Graphdb</a:t>
                      </a:r>
                      <a:r>
                        <a:rPr lang="en-US" altLang="zh-CN" sz="2000" dirty="0"/>
                        <a:t>-benchmarks 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32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29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none" dirty="0"/>
                        <a:t>Total</a:t>
                      </a:r>
                      <a:endParaRPr lang="zh-CN" altLang="en-US" sz="2000" b="1" u="none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148</a:t>
                      </a:r>
                      <a:endParaRPr lang="zh-CN" altLang="en-US" sz="2000" b="1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138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CD9AADFC-2CDD-F794-24D7-BC1133B6B8C3}"/>
              </a:ext>
            </a:extLst>
          </p:cNvPr>
          <p:cNvSpPr/>
          <p:nvPr/>
        </p:nvSpPr>
        <p:spPr>
          <a:xfrm>
            <a:off x="7391400" y="2542308"/>
            <a:ext cx="3332018" cy="3089565"/>
          </a:xfrm>
          <a:prstGeom prst="roundRect">
            <a:avLst>
              <a:gd name="adj" fmla="val 42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92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67675-FD62-8C21-5520-BB397AC99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9F67A3-7E32-73AA-CAF8-F29FBC71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658BF31-A4F1-D5EF-CB39-B5018D1C6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Effectiveness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78049B-7E57-32ED-7F2B-F4789286B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7"/>
            <a:ext cx="11504830" cy="855565"/>
          </a:xfrm>
        </p:spPr>
        <p:txBody>
          <a:bodyPr/>
          <a:lstStyle/>
          <a:p>
            <a:r>
              <a:rPr lang="en-US" altLang="zh-CN" sz="2400" dirty="0"/>
              <a:t>GraphQE has proven 138 out of 148 (93%) pairs of equivalent Cypher queries</a:t>
            </a:r>
            <a:endParaRPr lang="zh-CN" altLang="en-US" sz="2400" dirty="0"/>
          </a:p>
          <a:p>
            <a:endParaRPr lang="zh-CN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0E4B729-82C1-BFDE-E56E-93C78AB02B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248790"/>
              </p:ext>
            </p:extLst>
          </p:nvPr>
        </p:nvGraphicFramePr>
        <p:xfrm>
          <a:off x="1549224" y="2639291"/>
          <a:ext cx="9093550" cy="29260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250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Project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Query pairs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Proven</a:t>
                      </a:r>
                      <a:endParaRPr lang="zh-CN" altLang="en-US" sz="2000" dirty="0"/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Calcite-Cypher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80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73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LDBC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Cypher-for-Gremlin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23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/>
                        <a:t>Graphdb</a:t>
                      </a:r>
                      <a:r>
                        <a:rPr lang="en-US" altLang="zh-CN" sz="2000" dirty="0"/>
                        <a:t>-benchmarks 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32</a:t>
                      </a:r>
                      <a:endParaRPr lang="zh-CN" altLang="en-US" sz="2000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29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4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u="none" dirty="0"/>
                        <a:t>Total</a:t>
                      </a:r>
                      <a:endParaRPr lang="zh-CN" altLang="en-US" sz="2000" b="1" u="none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148</a:t>
                      </a:r>
                      <a:endParaRPr lang="zh-CN" altLang="en-US" sz="2000" b="1" dirty="0"/>
                    </a:p>
                  </a:txBody>
                  <a:tcPr marT="91440" marB="914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138</a:t>
                      </a:r>
                    </a:p>
                  </a:txBody>
                  <a:tcPr marT="91440" marB="91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5A64BD-1DF1-C2E8-A2EB-C76ADDF10BB4}"/>
              </a:ext>
            </a:extLst>
          </p:cNvPr>
          <p:cNvSpPr/>
          <p:nvPr/>
        </p:nvSpPr>
        <p:spPr>
          <a:xfrm>
            <a:off x="7391400" y="2542308"/>
            <a:ext cx="3332018" cy="3089565"/>
          </a:xfrm>
          <a:prstGeom prst="roundRect">
            <a:avLst>
              <a:gd name="adj" fmla="val 4274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909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6230291-CD74-C7EF-C6D1-A5CC86322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29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CADBE85-5ADD-427B-DFA3-89B37C8A2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Unproven Cases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180698-23A0-583D-0574-DDF45AE66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808" y="1055368"/>
            <a:ext cx="11504830" cy="647498"/>
          </a:xfrm>
        </p:spPr>
        <p:txBody>
          <a:bodyPr/>
          <a:lstStyle/>
          <a:p>
            <a:r>
              <a:rPr lang="en-US" altLang="zh-CN" sz="2400" dirty="0"/>
              <a:t>Unsupported built-in functions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ACE7D5-F3FA-A497-9AFF-756742EC5B41}"/>
              </a:ext>
            </a:extLst>
          </p:cNvPr>
          <p:cNvSpPr txBox="1"/>
          <p:nvPr/>
        </p:nvSpPr>
        <p:spPr>
          <a:xfrm>
            <a:off x="1048609" y="1929544"/>
            <a:ext cx="700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MATCH </a:t>
            </a:r>
            <a:r>
              <a:rPr lang="en-US" altLang="zh-CN" b="1" dirty="0"/>
              <a:t>(n) </a:t>
            </a:r>
            <a:r>
              <a:rPr lang="en-US" altLang="zh-CN" b="1" dirty="0">
                <a:solidFill>
                  <a:srgbClr val="0070C0"/>
                </a:solidFill>
              </a:rPr>
              <a:t>WHERE  </a:t>
            </a:r>
            <a:r>
              <a:rPr lang="en-US" altLang="zh-CN" b="1" dirty="0" err="1">
                <a:highlight>
                  <a:srgbClr val="FFFF00"/>
                </a:highlight>
              </a:rPr>
              <a:t>n.license</a:t>
            </a:r>
            <a:r>
              <a:rPr lang="en-US" altLang="zh-CN" b="1" dirty="0">
                <a:highlight>
                  <a:srgbClr val="FFFF00"/>
                </a:highlight>
              </a:rPr>
              <a:t> =~ "^[a-z][a-z][a-z]$"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RETURN </a:t>
            </a:r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75A478-3AEA-C5A1-D67F-871F7628FC0E}"/>
              </a:ext>
            </a:extLst>
          </p:cNvPr>
          <p:cNvSpPr txBox="1"/>
          <p:nvPr/>
        </p:nvSpPr>
        <p:spPr>
          <a:xfrm>
            <a:off x="1048609" y="2411022"/>
            <a:ext cx="7002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MATCH </a:t>
            </a:r>
            <a:r>
              <a:rPr lang="en-US" altLang="zh-CN" b="1" dirty="0"/>
              <a:t>(n) </a:t>
            </a:r>
            <a:r>
              <a:rPr lang="en-US" altLang="zh-CN" b="1" dirty="0">
                <a:solidFill>
                  <a:srgbClr val="0070C0"/>
                </a:solidFill>
              </a:rPr>
              <a:t>WHERE  </a:t>
            </a:r>
            <a:r>
              <a:rPr lang="en-US" altLang="zh-CN" b="1" dirty="0" err="1">
                <a:highlight>
                  <a:srgbClr val="FFFF00"/>
                </a:highlight>
              </a:rPr>
              <a:t>n.license</a:t>
            </a:r>
            <a:r>
              <a:rPr lang="en-US" altLang="zh-CN" b="1" dirty="0">
                <a:highlight>
                  <a:srgbClr val="FFFF00"/>
                </a:highlight>
              </a:rPr>
              <a:t> =~ "^[a-z]{3}$"</a:t>
            </a:r>
            <a:r>
              <a:rPr lang="en-US" altLang="zh-CN" b="1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RETURN </a:t>
            </a:r>
            <a:r>
              <a:rPr lang="en-US" altLang="zh-CN" b="1" dirty="0"/>
              <a:t>n</a:t>
            </a:r>
            <a:endParaRPr lang="zh-CN" altLang="en-US" b="1" dirty="0"/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EF2F177-D0B5-2F18-A5F2-12743BDD3892}"/>
              </a:ext>
            </a:extLst>
          </p:cNvPr>
          <p:cNvSpPr txBox="1">
            <a:spLocks/>
          </p:cNvSpPr>
          <p:nvPr/>
        </p:nvSpPr>
        <p:spPr bwMode="auto">
          <a:xfrm>
            <a:off x="351808" y="3911428"/>
            <a:ext cx="11504830" cy="647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Ignore concrete semantics for</a:t>
            </a:r>
            <a:r>
              <a:rPr lang="en-US" altLang="zh-CN" sz="2400" dirty="0"/>
              <a:t> </a:t>
            </a:r>
            <a:r>
              <a:rPr lang="en-US" altLang="zh-CN" sz="2400" u="sng" dirty="0"/>
              <a:t>ORDER BY</a:t>
            </a:r>
            <a:endParaRPr lang="en-US" altLang="zh-CN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B0ABED-C852-D058-D050-6EF29A16F730}"/>
              </a:ext>
            </a:extLst>
          </p:cNvPr>
          <p:cNvSpPr txBox="1"/>
          <p:nvPr/>
        </p:nvSpPr>
        <p:spPr>
          <a:xfrm>
            <a:off x="1048609" y="4706418"/>
            <a:ext cx="1021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MATCH </a:t>
            </a:r>
            <a:r>
              <a:rPr lang="zh-CN" altLang="en-US" b="1" dirty="0"/>
              <a:t>(</a:t>
            </a:r>
            <a:r>
              <a:rPr lang="en-US" altLang="zh-CN" b="1" dirty="0"/>
              <a:t>n</a:t>
            </a:r>
            <a:r>
              <a:rPr lang="zh-CN" altLang="en-US" b="1" dirty="0"/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 WITH </a:t>
            </a:r>
            <a:r>
              <a:rPr lang="en-US" altLang="zh-CN" b="1" dirty="0" err="1"/>
              <a:t>n.num</a:t>
            </a:r>
            <a:r>
              <a:rPr lang="zh-CN" alt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 ORDER BY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 err="1">
                <a:highlight>
                  <a:srgbClr val="FFFF00"/>
                </a:highlight>
              </a:rPr>
              <a:t>n.num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highlight>
                  <a:srgbClr val="FFFF00"/>
                </a:highlight>
              </a:rPr>
              <a:t>ASC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highlight>
                  <a:srgbClr val="FFFF00"/>
                </a:highlight>
              </a:rPr>
              <a:t>RETURN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b="1" dirty="0" err="1">
                <a:highlight>
                  <a:srgbClr val="FFFF00"/>
                </a:highlight>
              </a:rPr>
              <a:t>n.num</a:t>
            </a:r>
            <a:r>
              <a:rPr lang="en-US" altLang="zh-CN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highlight>
                  <a:srgbClr val="FFFF00"/>
                </a:highlight>
              </a:rPr>
              <a:t>LIMIT</a:t>
            </a:r>
            <a:r>
              <a:rPr lang="en-US" altLang="zh-CN" b="1" dirty="0">
                <a:highlight>
                  <a:srgbClr val="FFFF00"/>
                </a:highlight>
              </a:rPr>
              <a:t> 1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13EE8E-E18D-EC41-3C29-F1B418112D6D}"/>
              </a:ext>
            </a:extLst>
          </p:cNvPr>
          <p:cNvSpPr txBox="1"/>
          <p:nvPr/>
        </p:nvSpPr>
        <p:spPr>
          <a:xfrm>
            <a:off x="1048609" y="5296325"/>
            <a:ext cx="378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MATCH </a:t>
            </a:r>
            <a:r>
              <a:rPr lang="zh-CN" altLang="en-US" b="1" dirty="0"/>
              <a:t>(</a:t>
            </a:r>
            <a:r>
              <a:rPr lang="en-US" altLang="zh-CN" b="1" dirty="0"/>
              <a:t>n</a:t>
            </a:r>
            <a:r>
              <a:rPr lang="zh-CN" altLang="en-US" b="1" dirty="0"/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 RETURN </a:t>
            </a:r>
            <a:r>
              <a:rPr lang="en-US" altLang="zh-CN" b="1" dirty="0">
                <a:highlight>
                  <a:srgbClr val="FFFF00"/>
                </a:highlight>
              </a:rPr>
              <a:t>MIN(</a:t>
            </a:r>
            <a:r>
              <a:rPr lang="en-US" altLang="zh-CN" b="1" dirty="0" err="1">
                <a:highlight>
                  <a:srgbClr val="FFFF00"/>
                </a:highlight>
              </a:rPr>
              <a:t>n.num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E88B6F6C-0D77-9367-FD84-39765167B5AD}"/>
              </a:ext>
            </a:extLst>
          </p:cNvPr>
          <p:cNvSpPr/>
          <p:nvPr/>
        </p:nvSpPr>
        <p:spPr>
          <a:xfrm>
            <a:off x="3854516" y="5962259"/>
            <a:ext cx="7412084" cy="759003"/>
          </a:xfrm>
          <a:prstGeom prst="wedgeRoundRectCallout">
            <a:avLst>
              <a:gd name="adj1" fmla="val -40427"/>
              <a:gd name="adj2" fmla="val -68556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The MIN aggregation is equivalent to sorting the result in ascending order and taking the first tuple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2F833461-C7B1-7378-B6D5-C7924B0B5CED}"/>
              </a:ext>
            </a:extLst>
          </p:cNvPr>
          <p:cNvSpPr/>
          <p:nvPr/>
        </p:nvSpPr>
        <p:spPr>
          <a:xfrm>
            <a:off x="3854516" y="3000929"/>
            <a:ext cx="7412084" cy="759003"/>
          </a:xfrm>
          <a:prstGeom prst="wedgeRoundRectCallout">
            <a:avLst>
              <a:gd name="adj1" fmla="val -40427"/>
              <a:gd name="adj2" fmla="val -68556"/>
              <a:gd name="adj3" fmla="val 16667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Different regular expressions match the same string values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5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959FDD-C281-5BA4-232F-BF515B48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3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27158C7-DB5C-5ECD-479B-87EB345AF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Property Graph Model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7D8EB58-2BFC-BD59-94A7-D076C2AD6B13}"/>
              </a:ext>
            </a:extLst>
          </p:cNvPr>
          <p:cNvGrpSpPr/>
          <p:nvPr/>
        </p:nvGrpSpPr>
        <p:grpSpPr>
          <a:xfrm>
            <a:off x="4616970" y="3198784"/>
            <a:ext cx="1198245" cy="914400"/>
            <a:chOff x="7105" y="4985"/>
            <a:chExt cx="1887" cy="1440"/>
          </a:xfrm>
        </p:grpSpPr>
        <p:sp>
          <p:nvSpPr>
            <p:cNvPr id="6" name="流程图: 接点 5">
              <a:extLst>
                <a:ext uri="{FF2B5EF4-FFF2-40B4-BE49-F238E27FC236}">
                  <a16:creationId xmlns:a16="http://schemas.microsoft.com/office/drawing/2014/main" id="{30C63902-EAEA-6181-7C56-5A0EFA36621F}"/>
                </a:ext>
              </a:extLst>
            </p:cNvPr>
            <p:cNvSpPr/>
            <p:nvPr/>
          </p:nvSpPr>
          <p:spPr>
            <a:xfrm>
              <a:off x="7105" y="4985"/>
              <a:ext cx="1475" cy="1440"/>
            </a:xfrm>
            <a:prstGeom prst="flowChartConnector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26617F11-AAB1-65E1-2279-F74632471451}"/>
                </a:ext>
              </a:extLst>
            </p:cNvPr>
            <p:cNvSpPr txBox="1"/>
            <p:nvPr/>
          </p:nvSpPr>
          <p:spPr>
            <a:xfrm>
              <a:off x="7341" y="561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Book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FD1E196-0CFF-FC2F-6588-528DB1F3DF4F}"/>
                </a:ext>
              </a:extLst>
            </p:cNvPr>
            <p:cNvSpPr txBox="1"/>
            <p:nvPr/>
          </p:nvSpPr>
          <p:spPr>
            <a:xfrm>
              <a:off x="7559" y="5175"/>
              <a:ext cx="757" cy="6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en-US" altLang="zh-CN" sz="2000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4E2DD17-E75E-0DFC-10B0-74E6E0379204}"/>
              </a:ext>
            </a:extLst>
          </p:cNvPr>
          <p:cNvCxnSpPr/>
          <p:nvPr/>
        </p:nvCxnSpPr>
        <p:spPr>
          <a:xfrm>
            <a:off x="3204429" y="3656220"/>
            <a:ext cx="1412487" cy="0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C329F7C-18A1-2D7B-E117-B44EA15E2EF4}"/>
              </a:ext>
            </a:extLst>
          </p:cNvPr>
          <p:cNvCxnSpPr/>
          <p:nvPr/>
        </p:nvCxnSpPr>
        <p:spPr>
          <a:xfrm flipH="1">
            <a:off x="5542318" y="2835771"/>
            <a:ext cx="1889217" cy="816968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9490CEC-4F7D-9BF8-7730-3453CDE2C7F8}"/>
              </a:ext>
            </a:extLst>
          </p:cNvPr>
          <p:cNvSpPr txBox="1"/>
          <p:nvPr/>
        </p:nvSpPr>
        <p:spPr>
          <a:xfrm>
            <a:off x="3478144" y="3230265"/>
            <a:ext cx="769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DFBCAD9-334C-1BB1-6752-FCBBEE2A55C7}"/>
              </a:ext>
            </a:extLst>
          </p:cNvPr>
          <p:cNvSpPr txBox="1"/>
          <p:nvPr/>
        </p:nvSpPr>
        <p:spPr>
          <a:xfrm>
            <a:off x="6405655" y="2764153"/>
            <a:ext cx="769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圆角矩形 31">
            <a:extLst>
              <a:ext uri="{FF2B5EF4-FFF2-40B4-BE49-F238E27FC236}">
                <a16:creationId xmlns:a16="http://schemas.microsoft.com/office/drawing/2014/main" id="{6785D735-0CCD-329B-B921-EEFCD58C1439}"/>
              </a:ext>
            </a:extLst>
          </p:cNvPr>
          <p:cNvSpPr/>
          <p:nvPr/>
        </p:nvSpPr>
        <p:spPr>
          <a:xfrm>
            <a:off x="1751215" y="4176049"/>
            <a:ext cx="2149475" cy="72453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A867F45-4278-1B3A-1740-7984115A968B}"/>
              </a:ext>
            </a:extLst>
          </p:cNvPr>
          <p:cNvSpPr txBox="1"/>
          <p:nvPr/>
        </p:nvSpPr>
        <p:spPr>
          <a:xfrm>
            <a:off x="1751214" y="4352087"/>
            <a:ext cx="2149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J. L. Rowling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E7205EE4-3983-131F-C332-534F62506E5B}"/>
              </a:ext>
            </a:extLst>
          </p:cNvPr>
          <p:cNvGrpSpPr/>
          <p:nvPr/>
        </p:nvGrpSpPr>
        <p:grpSpPr>
          <a:xfrm>
            <a:off x="8463541" y="2442388"/>
            <a:ext cx="1800225" cy="724535"/>
            <a:chOff x="12839" y="3804"/>
            <a:chExt cx="2835" cy="1141"/>
          </a:xfrm>
        </p:grpSpPr>
        <p:sp>
          <p:nvSpPr>
            <p:cNvPr id="16" name="圆角矩形 35">
              <a:extLst>
                <a:ext uri="{FF2B5EF4-FFF2-40B4-BE49-F238E27FC236}">
                  <a16:creationId xmlns:a16="http://schemas.microsoft.com/office/drawing/2014/main" id="{0B1CB1F7-AD75-429E-7430-6231B571D359}"/>
                </a:ext>
              </a:extLst>
            </p:cNvPr>
            <p:cNvSpPr/>
            <p:nvPr/>
          </p:nvSpPr>
          <p:spPr>
            <a:xfrm>
              <a:off x="12839" y="3804"/>
              <a:ext cx="2835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3598F3-624A-9959-75AB-E5A0C1455C45}"/>
                </a:ext>
              </a:extLst>
            </p:cNvPr>
            <p:cNvSpPr txBox="1"/>
            <p:nvPr/>
          </p:nvSpPr>
          <p:spPr>
            <a:xfrm>
              <a:off x="12995" y="4061"/>
              <a:ext cx="265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Jack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33CD3C3-2E50-EF23-9AF9-91021A9BD8F8}"/>
              </a:ext>
            </a:extLst>
          </p:cNvPr>
          <p:cNvGrpSpPr/>
          <p:nvPr/>
        </p:nvGrpSpPr>
        <p:grpSpPr>
          <a:xfrm>
            <a:off x="4062615" y="4183034"/>
            <a:ext cx="2146935" cy="724535"/>
            <a:chOff x="6232" y="6535"/>
            <a:chExt cx="3381" cy="1141"/>
          </a:xfrm>
        </p:grpSpPr>
        <p:sp>
          <p:nvSpPr>
            <p:cNvPr id="19" name="圆角矩形 38">
              <a:extLst>
                <a:ext uri="{FF2B5EF4-FFF2-40B4-BE49-F238E27FC236}">
                  <a16:creationId xmlns:a16="http://schemas.microsoft.com/office/drawing/2014/main" id="{72644CA7-69FE-6FA1-FDA9-F62931741228}"/>
                </a:ext>
              </a:extLst>
            </p:cNvPr>
            <p:cNvSpPr/>
            <p:nvPr/>
          </p:nvSpPr>
          <p:spPr>
            <a:xfrm>
              <a:off x="6232" y="6535"/>
              <a:ext cx="3022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543DE3D-06D0-C1BF-8662-8DD39FC89BBF}"/>
                </a:ext>
              </a:extLst>
            </p:cNvPr>
            <p:cNvSpPr txBox="1"/>
            <p:nvPr/>
          </p:nvSpPr>
          <p:spPr>
            <a:xfrm>
              <a:off x="6301" y="6803"/>
              <a:ext cx="331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title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Harry Potter </a:t>
              </a: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DB73A770-52DC-E8DF-F693-16F25A54674B}"/>
              </a:ext>
            </a:extLst>
          </p:cNvPr>
          <p:cNvGrpSpPr/>
          <p:nvPr/>
        </p:nvGrpSpPr>
        <p:grpSpPr>
          <a:xfrm>
            <a:off x="2267470" y="3198784"/>
            <a:ext cx="1139190" cy="914400"/>
            <a:chOff x="3405" y="4985"/>
            <a:chExt cx="1794" cy="144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E49A884A-B6AD-97F6-E64E-56C4B45261FC}"/>
                </a:ext>
              </a:extLst>
            </p:cNvPr>
            <p:cNvGrpSpPr/>
            <p:nvPr/>
          </p:nvGrpSpPr>
          <p:grpSpPr>
            <a:xfrm>
              <a:off x="3405" y="4985"/>
              <a:ext cx="1475" cy="1440"/>
              <a:chOff x="2263697" y="1750742"/>
              <a:chExt cx="936703" cy="914400"/>
            </a:xfrm>
            <a:solidFill>
              <a:schemeClr val="bg1"/>
            </a:solidFill>
          </p:grpSpPr>
          <p:sp>
            <p:nvSpPr>
              <p:cNvPr id="24" name="流程图: 接点 23">
                <a:extLst>
                  <a:ext uri="{FF2B5EF4-FFF2-40B4-BE49-F238E27FC236}">
                    <a16:creationId xmlns:a16="http://schemas.microsoft.com/office/drawing/2014/main" id="{B7084AFB-F758-857E-1610-D37456C16544}"/>
                  </a:ext>
                </a:extLst>
              </p:cNvPr>
              <p:cNvSpPr/>
              <p:nvPr/>
            </p:nvSpPr>
            <p:spPr>
              <a:xfrm>
                <a:off x="2263697" y="1750742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38A0613-5935-A473-B0EA-D6D82CD72715}"/>
                  </a:ext>
                </a:extLst>
              </p:cNvPr>
              <p:cNvSpPr txBox="1"/>
              <p:nvPr/>
            </p:nvSpPr>
            <p:spPr>
              <a:xfrm>
                <a:off x="2519172" y="1871380"/>
                <a:ext cx="50794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F0CE175E-A38D-0BC6-3278-3B31A23B5CF7}"/>
                </a:ext>
              </a:extLst>
            </p:cNvPr>
            <p:cNvSpPr txBox="1"/>
            <p:nvPr/>
          </p:nvSpPr>
          <p:spPr>
            <a:xfrm>
              <a:off x="3549" y="5606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2176235F-7063-CEAA-FC39-173B970565EF}"/>
              </a:ext>
            </a:extLst>
          </p:cNvPr>
          <p:cNvGrpSpPr/>
          <p:nvPr/>
        </p:nvGrpSpPr>
        <p:grpSpPr>
          <a:xfrm>
            <a:off x="7449446" y="2376983"/>
            <a:ext cx="1113790" cy="914400"/>
            <a:chOff x="11242" y="3701"/>
            <a:chExt cx="1754" cy="1440"/>
          </a:xfrm>
        </p:grpSpPr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49440150-A6B6-ED21-416E-5880CD202AB8}"/>
                </a:ext>
              </a:extLst>
            </p:cNvPr>
            <p:cNvGrpSpPr/>
            <p:nvPr/>
          </p:nvGrpSpPr>
          <p:grpSpPr>
            <a:xfrm>
              <a:off x="11242" y="3701"/>
              <a:ext cx="1475" cy="1440"/>
              <a:chOff x="2263697" y="3776547"/>
              <a:chExt cx="936703" cy="914400"/>
            </a:xfrm>
            <a:solidFill>
              <a:schemeClr val="bg1"/>
            </a:solidFill>
          </p:grpSpPr>
          <p:sp>
            <p:nvSpPr>
              <p:cNvPr id="29" name="流程图: 接点 28">
                <a:extLst>
                  <a:ext uri="{FF2B5EF4-FFF2-40B4-BE49-F238E27FC236}">
                    <a16:creationId xmlns:a16="http://schemas.microsoft.com/office/drawing/2014/main" id="{B6713B26-58F2-C76A-7214-A9A65192848E}"/>
                  </a:ext>
                </a:extLst>
              </p:cNvPr>
              <p:cNvSpPr/>
              <p:nvPr/>
            </p:nvSpPr>
            <p:spPr>
              <a:xfrm>
                <a:off x="2263697" y="3776547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F22300E-C02C-D322-1229-1E8D056388A7}"/>
                  </a:ext>
                </a:extLst>
              </p:cNvPr>
              <p:cNvSpPr txBox="1"/>
              <p:nvPr/>
            </p:nvSpPr>
            <p:spPr>
              <a:xfrm>
                <a:off x="2506267" y="3897197"/>
                <a:ext cx="491676" cy="6771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07531CF-9E50-D204-D1CC-80584DE01377}"/>
                </a:ext>
              </a:extLst>
            </p:cNvPr>
            <p:cNvSpPr txBox="1"/>
            <p:nvPr/>
          </p:nvSpPr>
          <p:spPr>
            <a:xfrm>
              <a:off x="11346" y="4327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5B2F34C-7F58-A465-05D4-DA9A55C0A0FA}"/>
              </a:ext>
            </a:extLst>
          </p:cNvPr>
          <p:cNvGrpSpPr/>
          <p:nvPr/>
        </p:nvGrpSpPr>
        <p:grpSpPr>
          <a:xfrm>
            <a:off x="7450081" y="4280713"/>
            <a:ext cx="1113790" cy="914400"/>
            <a:chOff x="11243" y="6699"/>
            <a:chExt cx="1754" cy="144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CDEF57B4-2E72-2944-AE5A-2462750E4738}"/>
                </a:ext>
              </a:extLst>
            </p:cNvPr>
            <p:cNvGrpSpPr/>
            <p:nvPr/>
          </p:nvGrpSpPr>
          <p:grpSpPr>
            <a:xfrm>
              <a:off x="11243" y="6699"/>
              <a:ext cx="1475" cy="1440"/>
              <a:chOff x="2263697" y="3776547"/>
              <a:chExt cx="936703" cy="914400"/>
            </a:xfrm>
            <a:solidFill>
              <a:schemeClr val="bg1"/>
            </a:solidFill>
          </p:grpSpPr>
          <p:sp>
            <p:nvSpPr>
              <p:cNvPr id="34" name="流程图: 接点 6">
                <a:extLst>
                  <a:ext uri="{FF2B5EF4-FFF2-40B4-BE49-F238E27FC236}">
                    <a16:creationId xmlns:a16="http://schemas.microsoft.com/office/drawing/2014/main" id="{480DA1BC-B1CA-6872-2D07-A82F6204B9F7}"/>
                  </a:ext>
                </a:extLst>
              </p:cNvPr>
              <p:cNvSpPr/>
              <p:nvPr/>
            </p:nvSpPr>
            <p:spPr>
              <a:xfrm>
                <a:off x="2263697" y="3776547"/>
                <a:ext cx="936703" cy="914400"/>
              </a:xfrm>
              <a:prstGeom prst="flowChartConnector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FB6FA82-39EB-3DD7-4170-147FFFE80FC8}"/>
                  </a:ext>
                </a:extLst>
              </p:cNvPr>
              <p:cNvSpPr txBox="1"/>
              <p:nvPr/>
            </p:nvSpPr>
            <p:spPr>
              <a:xfrm>
                <a:off x="2506902" y="3896562"/>
                <a:ext cx="490856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zh-CN" altLang="en-US" b="1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55F5733-7381-CAA6-CE7D-BA6139E15BCC}"/>
                </a:ext>
              </a:extLst>
            </p:cNvPr>
            <p:cNvSpPr txBox="1"/>
            <p:nvPr/>
          </p:nvSpPr>
          <p:spPr>
            <a:xfrm>
              <a:off x="11347" y="7354"/>
              <a:ext cx="1651" cy="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Person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6C956F95-5065-8A46-3A24-6349F98B032C}"/>
              </a:ext>
            </a:extLst>
          </p:cNvPr>
          <p:cNvGrpSpPr/>
          <p:nvPr/>
        </p:nvGrpSpPr>
        <p:grpSpPr>
          <a:xfrm>
            <a:off x="8463541" y="4401363"/>
            <a:ext cx="1800225" cy="724535"/>
            <a:chOff x="12839" y="6889"/>
            <a:chExt cx="2835" cy="1141"/>
          </a:xfrm>
        </p:grpSpPr>
        <p:sp>
          <p:nvSpPr>
            <p:cNvPr id="37" name="圆角矩形 18">
              <a:extLst>
                <a:ext uri="{FF2B5EF4-FFF2-40B4-BE49-F238E27FC236}">
                  <a16:creationId xmlns:a16="http://schemas.microsoft.com/office/drawing/2014/main" id="{249A468E-DE7F-4282-E4A8-DB9788461299}"/>
                </a:ext>
              </a:extLst>
            </p:cNvPr>
            <p:cNvSpPr/>
            <p:nvPr/>
          </p:nvSpPr>
          <p:spPr>
            <a:xfrm>
              <a:off x="12839" y="6889"/>
              <a:ext cx="2835" cy="1141"/>
            </a:xfrm>
            <a:prstGeom prst="round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F8366C3-C0C8-4D05-5870-5A96572705FD}"/>
                </a:ext>
              </a:extLst>
            </p:cNvPr>
            <p:cNvSpPr txBox="1"/>
            <p:nvPr/>
          </p:nvSpPr>
          <p:spPr>
            <a:xfrm>
              <a:off x="13010" y="7168"/>
              <a:ext cx="2652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 Alice</a:t>
              </a:r>
            </a:p>
          </p:txBody>
        </p:sp>
      </p:grp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0421F1F-AA73-1BD7-AEA3-F447C46E6C9B}"/>
              </a:ext>
            </a:extLst>
          </p:cNvPr>
          <p:cNvCxnSpPr/>
          <p:nvPr/>
        </p:nvCxnSpPr>
        <p:spPr>
          <a:xfrm flipH="1" flipV="1">
            <a:off x="5542335" y="3640068"/>
            <a:ext cx="1890225" cy="1159155"/>
          </a:xfrm>
          <a:prstGeom prst="straightConnector1">
            <a:avLst/>
          </a:prstGeom>
          <a:ln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7250CD5-FEFE-C08F-6E0D-2529BF8A5EB6}"/>
              </a:ext>
            </a:extLst>
          </p:cNvPr>
          <p:cNvSpPr txBox="1"/>
          <p:nvPr/>
        </p:nvSpPr>
        <p:spPr>
          <a:xfrm>
            <a:off x="8069206" y="3393618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Label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DFDBBFA-A25D-3531-FA0D-7FE13A7AB25A}"/>
              </a:ext>
            </a:extLst>
          </p:cNvPr>
          <p:cNvSpPr txBox="1"/>
          <p:nvPr/>
        </p:nvSpPr>
        <p:spPr>
          <a:xfrm>
            <a:off x="9033136" y="1908988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FF0000"/>
                </a:solidFill>
              </a:rPr>
              <a:t>Property</a:t>
            </a: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740818C-CCF6-1409-8B67-E1DDE6B80E59}"/>
              </a:ext>
            </a:extLst>
          </p:cNvPr>
          <p:cNvCxnSpPr/>
          <p:nvPr/>
        </p:nvCxnSpPr>
        <p:spPr>
          <a:xfrm flipH="1" flipV="1">
            <a:off x="7935221" y="3065958"/>
            <a:ext cx="447040" cy="346710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E364C6AB-419C-F58C-8770-C419739C43AE}"/>
              </a:ext>
            </a:extLst>
          </p:cNvPr>
          <p:cNvCxnSpPr/>
          <p:nvPr/>
        </p:nvCxnSpPr>
        <p:spPr>
          <a:xfrm flipH="1">
            <a:off x="8975351" y="2192833"/>
            <a:ext cx="391795" cy="391795"/>
          </a:xfrm>
          <a:prstGeom prst="straightConnector1">
            <a:avLst/>
          </a:prstGeom>
          <a:ln w="31750" cap="rnd">
            <a:solidFill>
              <a:srgbClr val="FF0000"/>
            </a:solidFill>
            <a:round/>
            <a:headEnd type="none" w="med" len="med"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1C52635-BB6B-23A1-0A65-EBF5A7AFEE6A}"/>
              </a:ext>
            </a:extLst>
          </p:cNvPr>
          <p:cNvSpPr txBox="1"/>
          <p:nvPr/>
        </p:nvSpPr>
        <p:spPr>
          <a:xfrm>
            <a:off x="6390516" y="4050307"/>
            <a:ext cx="76943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内容占位符 3">
            <a:extLst>
              <a:ext uri="{FF2B5EF4-FFF2-40B4-BE49-F238E27FC236}">
                <a16:creationId xmlns:a16="http://schemas.microsoft.com/office/drawing/2014/main" id="{E47A6A18-3FB3-299B-DFFF-D1454E7D35ED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7"/>
            <a:ext cx="11504830" cy="5370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Many GDBs use property graph model to store graph data, which consists of labeled nodes and relationships with properties</a:t>
            </a:r>
          </a:p>
        </p:txBody>
      </p:sp>
    </p:spTree>
    <p:extLst>
      <p:ext uri="{BB962C8B-B14F-4D97-AF65-F5344CB8AC3E}">
        <p14:creationId xmlns:p14="http://schemas.microsoft.com/office/powerpoint/2010/main" val="2792689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36BC7F-D16F-41ED-6A37-0F9A48D47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30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88352A-C47C-468E-7579-B34DF3DAE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Performance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2FD0E8-67E0-5C45-5D1C-AE3CD592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The </a:t>
            </a:r>
            <a:r>
              <a:rPr lang="en-US" altLang="zh-CN" dirty="0"/>
              <a:t>a</a:t>
            </a:r>
            <a:r>
              <a:rPr lang="en-US" altLang="zh-CN" sz="2400" dirty="0"/>
              <a:t>verage Cypher equivalence proving latency is 38 </a:t>
            </a:r>
            <a:r>
              <a:rPr lang="en-US" altLang="zh-CN" sz="2400" dirty="0" err="1"/>
              <a:t>ms</a:t>
            </a:r>
            <a:endParaRPr lang="zh-CN" altLang="en-US" sz="2400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59B1EF3-E4DA-46F4-4589-5BCD8AB3A1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15" b="5299"/>
          <a:stretch>
            <a:fillRect/>
          </a:stretch>
        </p:blipFill>
        <p:spPr>
          <a:xfrm>
            <a:off x="1762791" y="2498545"/>
            <a:ext cx="8666418" cy="32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009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30B91D-8F03-9870-895A-04D5B1DD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31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1ECB6E-5EEC-9103-E96A-7A7C07B2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1796E1F-3D3F-9D63-4A29-DF8C9DCBB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84153" y="1168640"/>
            <a:ext cx="4030087" cy="22669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86E5C04-CB00-76C0-66B9-EC9364E27F02}"/>
              </a:ext>
            </a:extLst>
          </p:cNvPr>
          <p:cNvSpPr txBox="1"/>
          <p:nvPr/>
        </p:nvSpPr>
        <p:spPr>
          <a:xfrm>
            <a:off x="4459746" y="6177583"/>
            <a:ext cx="4173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https://github.com/choeoe/GraphQe</a:t>
            </a:r>
            <a:endParaRPr lang="zh-CN" altLang="en-US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8ABFDFE-1C50-4831-FC97-F84A36CED5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813" y="5966782"/>
            <a:ext cx="790933" cy="7909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96561C4-3268-5542-F7CE-E9B2D9A42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4609" y="1168639"/>
            <a:ext cx="4030089" cy="2266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8043CCB-AE76-9CCC-02C6-B187609D46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4153" y="3570993"/>
            <a:ext cx="4030087" cy="22669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7541AE9-D258-D4D3-4B0B-00CC7D1A62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4608" y="3570992"/>
            <a:ext cx="4030089" cy="2266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7927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733B9C-EF92-461B-3C64-1FC6D060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4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6825EC1-CDAB-70B8-D44F-C30A14F8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Graph Query Language</a:t>
            </a:r>
            <a:endParaRPr lang="zh-CN" alt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41AB0DB1-12D6-D39B-DE2A-A765E6A83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31260"/>
            <a:ext cx="12192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anose="020B0604030504040204" pitchFamily="34" charset="0"/>
                <a:ea typeface="楷体_GB2312" pitchFamily="49" charset="-122"/>
              </a:defRPr>
            </a:lvl9pPr>
          </a:lstStyle>
          <a:p>
            <a:pPr marL="252095" indent="-347980" eaLnBrk="1" hangingPunct="1">
              <a:lnSpc>
                <a:spcPct val="125000"/>
              </a:lnSpc>
            </a:pPr>
            <a:r>
              <a:rPr lang="en-US" altLang="zh-CN" sz="1200" b="0" dirty="0">
                <a:solidFill>
                  <a:srgbClr val="000000"/>
                </a:solidFill>
                <a:latin typeface="+mn-lt"/>
                <a:ea typeface="宋体" panose="02010600030101010101" pitchFamily="2" charset="-122"/>
                <a:cs typeface="Times New Roman" panose="02020603050405020304" pitchFamily="18" charset="0"/>
              </a:rPr>
              <a:t>[1] DB-Engines Ranking of Graph DBMS. Retrieved May 23, 2023 from https://db-engines.com/en/ranking/graph+dbms.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7C4FC77-C699-826A-2AD9-B6996C8E7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93582"/>
              </p:ext>
            </p:extLst>
          </p:nvPr>
        </p:nvGraphicFramePr>
        <p:xfrm>
          <a:off x="5143684" y="1895302"/>
          <a:ext cx="6157502" cy="402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95316">
                  <a:extLst>
                    <a:ext uri="{9D8B030D-6E8A-4147-A177-3AD203B41FA5}">
                      <a16:colId xmlns:a16="http://schemas.microsoft.com/office/drawing/2014/main" val="1424783285"/>
                    </a:ext>
                  </a:extLst>
                </a:gridCol>
                <a:gridCol w="2762186">
                  <a:extLst>
                    <a:ext uri="{9D8B030D-6E8A-4147-A177-3AD203B41FA5}">
                      <a16:colId xmlns:a16="http://schemas.microsoft.com/office/drawing/2014/main" val="3767981191"/>
                    </a:ext>
                  </a:extLst>
                </a:gridCol>
              </a:tblGrid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GDB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DB-Engines ranking [1]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8525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Neo4j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952419"/>
                  </a:ext>
                </a:extLst>
              </a:tr>
              <a:tr h="26265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Microsoft Azure Cosmos DB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530397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Aerospike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236325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ArangoDB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385883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Virtuoso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81784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OrientDB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179990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GraphDB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7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4163613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Memgraph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8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102688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Amazon Neptune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9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16391"/>
                  </a:ext>
                </a:extLst>
              </a:tr>
              <a:tr h="269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/>
                        <a:t>JanusGraph</a:t>
                      </a:r>
                      <a:endParaRPr lang="zh-CN" altLang="en-US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10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337840"/>
                  </a:ext>
                </a:extLst>
              </a:tr>
            </a:tbl>
          </a:graphicData>
        </a:graphic>
      </p:graphicFrame>
      <p:pic>
        <p:nvPicPr>
          <p:cNvPr id="7" name="Picture 2" descr="Neo4j documentation - Neo4j Documentation">
            <a:extLst>
              <a:ext uri="{FF2B5EF4-FFF2-40B4-BE49-F238E27FC236}">
                <a16:creationId xmlns:a16="http://schemas.microsoft.com/office/drawing/2014/main" id="{3B793695-59A3-51C0-9B59-24CF65B5C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410" y="2608896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5878D70-8F21-191C-CC5C-6223825165A9}"/>
              </a:ext>
            </a:extLst>
          </p:cNvPr>
          <p:cNvSpPr txBox="1"/>
          <p:nvPr/>
        </p:nvSpPr>
        <p:spPr>
          <a:xfrm>
            <a:off x="2014607" y="2762782"/>
            <a:ext cx="1444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Cypher </a:t>
            </a:r>
            <a:endParaRPr lang="zh-CN" altLang="en-US" sz="2800" b="1" i="1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6C9E3F4-97B2-328F-1BCA-68872CDDBDF8}"/>
              </a:ext>
            </a:extLst>
          </p:cNvPr>
          <p:cNvSpPr/>
          <p:nvPr/>
        </p:nvSpPr>
        <p:spPr bwMode="gray">
          <a:xfrm>
            <a:off x="5063805" y="2244696"/>
            <a:ext cx="6317260" cy="403597"/>
          </a:xfrm>
          <a:prstGeom prst="roundRect">
            <a:avLst/>
          </a:prstGeom>
          <a:solidFill>
            <a:srgbClr val="C00000">
              <a:alpha val="30000"/>
            </a:srgb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94CF5EA-C205-8A31-9BCE-8F42D542E1A9}"/>
              </a:ext>
            </a:extLst>
          </p:cNvPr>
          <p:cNvSpPr/>
          <p:nvPr/>
        </p:nvSpPr>
        <p:spPr bwMode="gray">
          <a:xfrm>
            <a:off x="5063803" y="4807014"/>
            <a:ext cx="6317261" cy="801368"/>
          </a:xfrm>
          <a:prstGeom prst="roundRect">
            <a:avLst/>
          </a:prstGeom>
          <a:solidFill>
            <a:srgbClr val="C00000">
              <a:alpha val="30000"/>
            </a:srgb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63D3456-5653-0E59-22DB-3C53B7400DB1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459183" y="2446495"/>
            <a:ext cx="1604622" cy="577897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3F5E19-8236-74E0-3A88-2995300CD46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9183" y="3024392"/>
            <a:ext cx="1590050" cy="2064679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C2B41F8-D7AB-3CB8-1F5E-8A4B42F62FA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59183" y="3024392"/>
            <a:ext cx="1590050" cy="2377778"/>
          </a:xfrm>
          <a:prstGeom prst="straightConnector1">
            <a:avLst/>
          </a:prstGeom>
          <a:ln w="28575" cap="rnd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6E075DB6-8CCD-CBF3-3AB6-77D015877F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82177" y="3442667"/>
            <a:ext cx="2237065" cy="883460"/>
          </a:xfrm>
          <a:prstGeom prst="rect">
            <a:avLst/>
          </a:prstGeom>
        </p:spPr>
      </p:pic>
      <p:sp>
        <p:nvSpPr>
          <p:cNvPr id="20" name="内容占位符 3">
            <a:extLst>
              <a:ext uri="{FF2B5EF4-FFF2-40B4-BE49-F238E27FC236}">
                <a16:creationId xmlns:a16="http://schemas.microsoft.com/office/drawing/2014/main" id="{61C7A67D-EE8C-EAFA-D96C-D91F23AF8411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7"/>
            <a:ext cx="11504830" cy="839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Graph query languages are designed for efficiently querying and updating property graphs</a:t>
            </a:r>
            <a:endParaRPr lang="en-US" altLang="zh-CN" sz="2400" dirty="0">
              <a:solidFill>
                <a:schemeClr val="tx1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B8E31B2-68A1-212E-A1E0-A82DB5BCD0F2}"/>
              </a:ext>
            </a:extLst>
          </p:cNvPr>
          <p:cNvSpPr/>
          <p:nvPr/>
        </p:nvSpPr>
        <p:spPr>
          <a:xfrm>
            <a:off x="1596829" y="4478840"/>
            <a:ext cx="1407757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GQL</a:t>
            </a:r>
            <a:endParaRPr lang="zh-CN" altLang="en-US" sz="4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27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CF87024-DC0D-32E5-6049-46A1EFA25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5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CBD5BAB-2CB6-98E5-2E00-FE905DE29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Cypher Query Language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BF974525-F599-4A83-020C-AD68530D32B9}"/>
              </a:ext>
            </a:extLst>
          </p:cNvPr>
          <p:cNvSpPr/>
          <p:nvPr/>
        </p:nvSpPr>
        <p:spPr bwMode="gray">
          <a:xfrm>
            <a:off x="1091999" y="5876232"/>
            <a:ext cx="7560165" cy="584202"/>
          </a:xfrm>
          <a:prstGeom prst="roundRect">
            <a:avLst>
              <a:gd name="adj" fmla="val 8611"/>
            </a:avLst>
          </a:prstGeom>
          <a:solidFill>
            <a:srgbClr val="00B0F0">
              <a:alpha val="30000"/>
            </a:srgb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E1FE4703-EA04-0ADC-901D-69931111A02A}"/>
              </a:ext>
            </a:extLst>
          </p:cNvPr>
          <p:cNvSpPr/>
          <p:nvPr/>
        </p:nvSpPr>
        <p:spPr bwMode="gray">
          <a:xfrm>
            <a:off x="1091998" y="4934727"/>
            <a:ext cx="7560166" cy="584202"/>
          </a:xfrm>
          <a:prstGeom prst="roundRect">
            <a:avLst>
              <a:gd name="adj" fmla="val 8611"/>
            </a:avLst>
          </a:prstGeom>
          <a:solidFill>
            <a:srgbClr val="92D050">
              <a:alpha val="30000"/>
            </a:srgb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21C93-0974-E933-FD96-1FB916A03FAF}"/>
              </a:ext>
            </a:extLst>
          </p:cNvPr>
          <p:cNvSpPr/>
          <p:nvPr/>
        </p:nvSpPr>
        <p:spPr bwMode="gray">
          <a:xfrm>
            <a:off x="1091999" y="3993222"/>
            <a:ext cx="7560165" cy="584202"/>
          </a:xfrm>
          <a:prstGeom prst="roundRect">
            <a:avLst>
              <a:gd name="adj" fmla="val 8611"/>
            </a:avLst>
          </a:prstGeom>
          <a:solidFill>
            <a:srgbClr val="FFFF00">
              <a:alpha val="30000"/>
            </a:srgb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7C14FE-3510-7C63-F53F-1704DE20DB46}"/>
              </a:ext>
            </a:extLst>
          </p:cNvPr>
          <p:cNvSpPr txBox="1"/>
          <p:nvPr/>
        </p:nvSpPr>
        <p:spPr>
          <a:xfrm>
            <a:off x="1144468" y="4057056"/>
            <a:ext cx="7860336" cy="45653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b="1" dirty="0">
                <a:solidFill>
                  <a:srgbClr val="0070C0"/>
                </a:solidFill>
              </a:rPr>
              <a:t>MATCH</a:t>
            </a:r>
            <a:r>
              <a:rPr lang="en-US" altLang="zh-CN" b="1" dirty="0"/>
              <a:t> (writer :Person) -[ :Write]-&gt; (book :Book) &lt;-[ :Read]- (reader)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84D927-7E25-2367-78A3-E3ACBF58F1C8}"/>
              </a:ext>
            </a:extLst>
          </p:cNvPr>
          <p:cNvSpPr txBox="1"/>
          <p:nvPr/>
        </p:nvSpPr>
        <p:spPr>
          <a:xfrm>
            <a:off x="122608" y="3632758"/>
            <a:ext cx="23209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u="sng" dirty="0"/>
              <a:t>Graph pattern</a:t>
            </a:r>
            <a:endParaRPr lang="zh-CN" altLang="en-US" sz="2000" i="1" u="sng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B72D2E-0154-5D2C-80D3-95492040A72B}"/>
              </a:ext>
            </a:extLst>
          </p:cNvPr>
          <p:cNvSpPr txBox="1"/>
          <p:nvPr/>
        </p:nvSpPr>
        <p:spPr>
          <a:xfrm>
            <a:off x="1144468" y="4998561"/>
            <a:ext cx="6094878" cy="45653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WHERE</a:t>
            </a:r>
            <a:r>
              <a:rPr lang="en-US" altLang="zh-CN" sz="1800" b="1" dirty="0"/>
              <a:t> book.name = </a:t>
            </a:r>
            <a:r>
              <a:rPr lang="zh-CN" altLang="en-US" b="1" dirty="0"/>
              <a:t>'</a:t>
            </a:r>
            <a:r>
              <a:rPr lang="en-US" altLang="zh-CN" b="1" dirty="0"/>
              <a:t>Harry Potter</a:t>
            </a:r>
            <a:r>
              <a:rPr lang="zh-CN" altLang="en-US" b="1" dirty="0"/>
              <a:t>'</a:t>
            </a:r>
            <a:endParaRPr lang="en-US" altLang="zh-CN" sz="18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68A5BBA-9FF8-0604-3AAF-B651ED1AAD78}"/>
              </a:ext>
            </a:extLst>
          </p:cNvPr>
          <p:cNvSpPr txBox="1"/>
          <p:nvPr/>
        </p:nvSpPr>
        <p:spPr>
          <a:xfrm>
            <a:off x="1144468" y="5940066"/>
            <a:ext cx="6094878" cy="456535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indent="0" fontAlgn="auto">
              <a:lnSpc>
                <a:spcPct val="150000"/>
              </a:lnSpc>
              <a:spcAft>
                <a:spcPts val="600"/>
              </a:spcAft>
            </a:pPr>
            <a:r>
              <a:rPr lang="en-US" altLang="zh-CN" sz="1800" b="1" dirty="0">
                <a:solidFill>
                  <a:srgbClr val="0070C0"/>
                </a:solidFill>
              </a:rPr>
              <a:t>RETURN</a:t>
            </a:r>
            <a:r>
              <a:rPr lang="en-US" altLang="zh-CN" sz="1800" b="1" dirty="0"/>
              <a:t> book.name, reader.name 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258930-FDF6-54BB-D245-DBA2B924CFD3}"/>
              </a:ext>
            </a:extLst>
          </p:cNvPr>
          <p:cNvSpPr txBox="1"/>
          <p:nvPr/>
        </p:nvSpPr>
        <p:spPr>
          <a:xfrm>
            <a:off x="122608" y="4568214"/>
            <a:ext cx="1833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u="sng" dirty="0"/>
              <a:t>Predicate</a:t>
            </a:r>
            <a:endParaRPr lang="zh-CN" altLang="en-US" sz="2000" i="1" u="sng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5DC9A72-057B-3111-50FE-06B8F3C3296D}"/>
              </a:ext>
            </a:extLst>
          </p:cNvPr>
          <p:cNvSpPr txBox="1"/>
          <p:nvPr/>
        </p:nvSpPr>
        <p:spPr>
          <a:xfrm>
            <a:off x="125135" y="5503669"/>
            <a:ext cx="2152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i="1" u="sng" dirty="0"/>
              <a:t>Query result</a:t>
            </a:r>
            <a:endParaRPr lang="zh-CN" altLang="en-US" sz="2000" i="1" u="sng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9410312A-9203-F474-A632-D44BCB27C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11380"/>
              </p:ext>
            </p:extLst>
          </p:nvPr>
        </p:nvGraphicFramePr>
        <p:xfrm>
          <a:off x="9370334" y="4707543"/>
          <a:ext cx="2696531" cy="1005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97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2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book.name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dirty="0"/>
                        <a:t>reader.name 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Harry Potter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Jack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Harry Potter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Alice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791C93F9-B78B-9199-BB7F-D6EDBADEF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616" y="1709394"/>
            <a:ext cx="6493214" cy="2164405"/>
          </a:xfrm>
          <a:prstGeom prst="rect">
            <a:avLst/>
          </a:prstGeom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7B8D83AE-6E20-9C0A-0A2A-F1C5C4BC451D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8"/>
            <a:ext cx="11504830" cy="69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Cypher is a declarative graph query language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BD3EB525-63B3-453B-ABD9-6982340F8984}"/>
              </a:ext>
            </a:extLst>
          </p:cNvPr>
          <p:cNvSpPr/>
          <p:nvPr/>
        </p:nvSpPr>
        <p:spPr>
          <a:xfrm>
            <a:off x="8783782" y="4825891"/>
            <a:ext cx="543918" cy="801874"/>
          </a:xfrm>
          <a:prstGeom prst="stripedRightArrow">
            <a:avLst/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4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/>
      <p:bldP spid="13" grpId="0"/>
      <p:bldP spid="14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E4D0938-CA98-7B38-E616-D5F1E431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6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710601F-69C4-2AE8-890D-8273DF997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Query Equivalence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B12DBB-85C8-BDED-184C-811658B6ABD7}"/>
              </a:ext>
            </a:extLst>
          </p:cNvPr>
          <p:cNvSpPr txBox="1"/>
          <p:nvPr/>
        </p:nvSpPr>
        <p:spPr>
          <a:xfrm>
            <a:off x="1467631" y="1922625"/>
            <a:ext cx="398356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MATCH</a:t>
            </a:r>
            <a:r>
              <a:rPr lang="zh-CN" altLang="en-US" sz="2000" b="1" dirty="0"/>
              <a:t> (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 :Person)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WHERE</a:t>
            </a:r>
            <a:r>
              <a:rPr lang="zh-CN" altLang="en-US" sz="2000" b="1" dirty="0"/>
              <a:t> </a:t>
            </a:r>
            <a:r>
              <a:rPr lang="en-US" altLang="zh-CN" sz="2000" b="1" dirty="0">
                <a:highlight>
                  <a:srgbClr val="FFFF00"/>
                </a:highlight>
              </a:rPr>
              <a:t>p</a:t>
            </a:r>
            <a:r>
              <a:rPr lang="zh-CN" altLang="en-US" sz="2000" b="1" dirty="0">
                <a:highlight>
                  <a:srgbClr val="FFFF00"/>
                </a:highlight>
              </a:rPr>
              <a:t>.name = 'Alice'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.</a:t>
            </a:r>
            <a:r>
              <a:rPr lang="en-US" altLang="zh-CN" sz="2000" b="1" dirty="0"/>
              <a:t>age</a:t>
            </a:r>
            <a:endParaRPr lang="zh-CN" altLang="en-US" sz="20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4885A8-494C-6784-55C8-658E7FDB279F}"/>
              </a:ext>
            </a:extLst>
          </p:cNvPr>
          <p:cNvSpPr txBox="1"/>
          <p:nvPr/>
        </p:nvSpPr>
        <p:spPr>
          <a:xfrm>
            <a:off x="6420078" y="1922625"/>
            <a:ext cx="483108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MATCH</a:t>
            </a:r>
            <a:r>
              <a:rPr lang="zh-CN" altLang="en-US" sz="2000" b="1" dirty="0"/>
              <a:t> (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 :Person </a:t>
            </a:r>
            <a:r>
              <a:rPr lang="en-US" altLang="zh-CN" sz="2000" b="1" dirty="0">
                <a:highlight>
                  <a:srgbClr val="FFFF00"/>
                </a:highlight>
              </a:rPr>
              <a:t>{name: </a:t>
            </a:r>
            <a:r>
              <a:rPr lang="zh-CN" altLang="en-US" sz="2000" b="1" dirty="0">
                <a:highlight>
                  <a:srgbClr val="FFFF00"/>
                </a:highlight>
              </a:rPr>
              <a:t> 'Alice' </a:t>
            </a:r>
            <a:r>
              <a:rPr lang="en-US" altLang="zh-CN" sz="2000" b="1" dirty="0">
                <a:highlight>
                  <a:srgbClr val="FFFF00"/>
                </a:highlight>
              </a:rPr>
              <a:t>}</a:t>
            </a:r>
            <a:r>
              <a:rPr lang="zh-CN" altLang="en-US" sz="2000" b="1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/>
              <a:t> </a:t>
            </a:r>
            <a:r>
              <a:rPr lang="en-US" altLang="zh-CN" sz="2000" b="1" dirty="0"/>
              <a:t>p</a:t>
            </a:r>
            <a:r>
              <a:rPr lang="zh-CN" altLang="en-US" sz="2000" b="1" dirty="0"/>
              <a:t>.</a:t>
            </a:r>
            <a:r>
              <a:rPr lang="en-US" altLang="zh-CN" sz="2000" b="1" dirty="0"/>
              <a:t>age</a:t>
            </a:r>
            <a:endParaRPr lang="zh-CN" altLang="en-US" sz="2000" b="1" dirty="0"/>
          </a:p>
        </p:txBody>
      </p:sp>
      <p:sp>
        <p:nvSpPr>
          <p:cNvPr id="7" name="圆角矩形 9">
            <a:extLst>
              <a:ext uri="{FF2B5EF4-FFF2-40B4-BE49-F238E27FC236}">
                <a16:creationId xmlns:a16="http://schemas.microsoft.com/office/drawing/2014/main" id="{78733AD4-972A-DBCE-49C9-EC70D01C68DD}"/>
              </a:ext>
            </a:extLst>
          </p:cNvPr>
          <p:cNvSpPr/>
          <p:nvPr/>
        </p:nvSpPr>
        <p:spPr bwMode="gray">
          <a:xfrm>
            <a:off x="780472" y="5151978"/>
            <a:ext cx="10631053" cy="958660"/>
          </a:xfrm>
          <a:prstGeom prst="roundRect">
            <a:avLst/>
          </a:prstGeom>
          <a:solidFill>
            <a:srgbClr val="0A72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Query equivalence can be used for query deduplication, query optimization, etc.</a:t>
            </a:r>
            <a:endParaRPr lang="zh-CN" altLang="en-US" sz="2800" b="1" dirty="0">
              <a:solidFill>
                <a:schemeClr val="bg1"/>
              </a:solidFill>
            </a:endParaRPr>
          </a:p>
        </p:txBody>
      </p:sp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422B1EDC-E9ED-3D3E-EC0A-529B11AD78D2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8"/>
            <a:ext cx="11504830" cy="69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Queries always return the same results on any database instance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32BFBF4-8529-BB3A-6695-B5D6869D177A}"/>
              </a:ext>
            </a:extLst>
          </p:cNvPr>
          <p:cNvSpPr txBox="1"/>
          <p:nvPr/>
        </p:nvSpPr>
        <p:spPr>
          <a:xfrm>
            <a:off x="4790714" y="1706022"/>
            <a:ext cx="110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Equal</a:t>
            </a:r>
            <a:endParaRPr lang="zh-CN" altLang="en-US" sz="20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14" name="等号 13">
            <a:extLst>
              <a:ext uri="{FF2B5EF4-FFF2-40B4-BE49-F238E27FC236}">
                <a16:creationId xmlns:a16="http://schemas.microsoft.com/office/drawing/2014/main" id="{86CFDE54-C586-5D97-59A3-85A797125CA0}"/>
              </a:ext>
            </a:extLst>
          </p:cNvPr>
          <p:cNvSpPr/>
          <p:nvPr/>
        </p:nvSpPr>
        <p:spPr>
          <a:xfrm>
            <a:off x="4786409" y="1922625"/>
            <a:ext cx="1117882" cy="693551"/>
          </a:xfrm>
          <a:prstGeom prst="mathEqual">
            <a:avLst>
              <a:gd name="adj1" fmla="val 12723"/>
              <a:gd name="adj2" fmla="val 15686"/>
            </a:avLst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AB292FD-9A4D-85B9-A5DA-612412A758FE}"/>
              </a:ext>
            </a:extLst>
          </p:cNvPr>
          <p:cNvSpPr/>
          <p:nvPr/>
        </p:nvSpPr>
        <p:spPr>
          <a:xfrm>
            <a:off x="3605272" y="3905457"/>
            <a:ext cx="3691848" cy="88549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The two queries filter nodes in different locations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F74F95C-3A52-4AE4-12F8-DF2926C52596}"/>
              </a:ext>
            </a:extLst>
          </p:cNvPr>
          <p:cNvCxnSpPr>
            <a:cxnSpLocks/>
          </p:cNvCxnSpPr>
          <p:nvPr/>
        </p:nvCxnSpPr>
        <p:spPr>
          <a:xfrm flipH="1" flipV="1">
            <a:off x="3613916" y="2946797"/>
            <a:ext cx="1414419" cy="885490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4CDFFC8-2118-E3B2-5828-D3080DB3198A}"/>
              </a:ext>
            </a:extLst>
          </p:cNvPr>
          <p:cNvCxnSpPr>
            <a:cxnSpLocks/>
          </p:cNvCxnSpPr>
          <p:nvPr/>
        </p:nvCxnSpPr>
        <p:spPr>
          <a:xfrm flipV="1">
            <a:off x="5755573" y="2427898"/>
            <a:ext cx="3467496" cy="1390907"/>
          </a:xfrm>
          <a:prstGeom prst="straightConnector1">
            <a:avLst/>
          </a:prstGeom>
          <a:ln w="28575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70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F7974A3-DDA7-1D71-B0D0-627D3A552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7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FD7C0ED-FA6D-2607-F881-1E9E9826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SQL Query Equivalence Provers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C63F2D9-CD93-2E0C-6E42-A95F86CCEE24}"/>
              </a:ext>
            </a:extLst>
          </p:cNvPr>
          <p:cNvSpPr txBox="1"/>
          <p:nvPr/>
        </p:nvSpPr>
        <p:spPr>
          <a:xfrm>
            <a:off x="166684" y="6273970"/>
            <a:ext cx="117910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S. Chu, et al., Axiomatic foundations and algorithms for deciding semantic equivalences of SQL queries. VLDB 2018.</a:t>
            </a:r>
          </a:p>
          <a:p>
            <a:r>
              <a:rPr lang="en-US" altLang="zh-CN" sz="1200" dirty="0"/>
              <a:t>[2] Q. Zhou, et al., Spes: A symbolic approach to proving query equivalence under bag semantics. ICDE 2022.</a:t>
            </a:r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9BB7730F-6E5D-0DF0-7C4C-D16D54D90535}"/>
              </a:ext>
            </a:extLst>
          </p:cNvPr>
          <p:cNvSpPr/>
          <p:nvPr/>
        </p:nvSpPr>
        <p:spPr bwMode="gray">
          <a:xfrm>
            <a:off x="3843420" y="2730234"/>
            <a:ext cx="915364" cy="525685"/>
          </a:xfrm>
          <a:prstGeom prst="ellipse">
            <a:avLst/>
          </a:prstGeom>
          <a:solidFill>
            <a:srgbClr val="0693BA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SUM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13B64B9-1C65-C823-10FD-5DC27B7C848D}"/>
              </a:ext>
            </a:extLst>
          </p:cNvPr>
          <p:cNvSpPr/>
          <p:nvPr/>
        </p:nvSpPr>
        <p:spPr bwMode="gray">
          <a:xfrm>
            <a:off x="3843420" y="3428154"/>
            <a:ext cx="915364" cy="525685"/>
          </a:xfrm>
          <a:prstGeom prst="ellipse">
            <a:avLst/>
          </a:prstGeom>
          <a:solidFill>
            <a:srgbClr val="0693BA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SELECT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87592BD-E86C-1615-BB7C-04372D1BE194}"/>
              </a:ext>
            </a:extLst>
          </p:cNvPr>
          <p:cNvSpPr/>
          <p:nvPr/>
        </p:nvSpPr>
        <p:spPr bwMode="gray">
          <a:xfrm>
            <a:off x="3199493" y="4126074"/>
            <a:ext cx="915364" cy="525685"/>
          </a:xfrm>
          <a:prstGeom prst="ellipse">
            <a:avLst/>
          </a:prstGeom>
          <a:solidFill>
            <a:srgbClr val="0693BA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52C48709-8295-C4F5-2145-21A821997B9A}"/>
              </a:ext>
            </a:extLst>
          </p:cNvPr>
          <p:cNvSpPr/>
          <p:nvPr/>
        </p:nvSpPr>
        <p:spPr bwMode="gray">
          <a:xfrm>
            <a:off x="4530055" y="4126074"/>
            <a:ext cx="915364" cy="525685"/>
          </a:xfrm>
          <a:prstGeom prst="ellipse">
            <a:avLst/>
          </a:prstGeom>
          <a:solidFill>
            <a:srgbClr val="0693BA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E9FB02DC-91CE-2C9B-2764-EAF73662026B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4301102" y="3255919"/>
            <a:ext cx="0" cy="172235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619A54C2-7C82-2142-F020-D94D357236E8}"/>
              </a:ext>
            </a:extLst>
          </p:cNvPr>
          <p:cNvCxnSpPr>
            <a:stCxn id="63" idx="0"/>
          </p:cNvCxnSpPr>
          <p:nvPr/>
        </p:nvCxnSpPr>
        <p:spPr>
          <a:xfrm flipV="1">
            <a:off x="3657175" y="3953838"/>
            <a:ext cx="453326" cy="172236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A77A1F0F-AE11-4A67-ECA9-D0736922A3B3}"/>
              </a:ext>
            </a:extLst>
          </p:cNvPr>
          <p:cNvCxnSpPr>
            <a:stCxn id="64" idx="0"/>
          </p:cNvCxnSpPr>
          <p:nvPr/>
        </p:nvCxnSpPr>
        <p:spPr>
          <a:xfrm flipH="1" flipV="1">
            <a:off x="4485750" y="3953838"/>
            <a:ext cx="501987" cy="172236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2818720A-EF62-F127-4FE0-48B7D4437CBF}"/>
              </a:ext>
            </a:extLst>
          </p:cNvPr>
          <p:cNvSpPr/>
          <p:nvPr/>
        </p:nvSpPr>
        <p:spPr bwMode="gray">
          <a:xfrm>
            <a:off x="7045602" y="2730234"/>
            <a:ext cx="915364" cy="5256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SUM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05AA43E5-31E7-D40B-1FA4-2D0A1F6F9E95}"/>
              </a:ext>
            </a:extLst>
          </p:cNvPr>
          <p:cNvSpPr/>
          <p:nvPr/>
        </p:nvSpPr>
        <p:spPr bwMode="gray">
          <a:xfrm>
            <a:off x="7045602" y="3428154"/>
            <a:ext cx="915364" cy="5256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SELECT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7727A49-2A8F-78D0-5159-076295757487}"/>
              </a:ext>
            </a:extLst>
          </p:cNvPr>
          <p:cNvSpPr/>
          <p:nvPr/>
        </p:nvSpPr>
        <p:spPr bwMode="gray">
          <a:xfrm>
            <a:off x="7814670" y="4126074"/>
            <a:ext cx="915364" cy="5256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71" name="椭圆 70">
            <a:extLst>
              <a:ext uri="{FF2B5EF4-FFF2-40B4-BE49-F238E27FC236}">
                <a16:creationId xmlns:a16="http://schemas.microsoft.com/office/drawing/2014/main" id="{CD1919A0-301E-38E9-8070-FED8D52E80AF}"/>
              </a:ext>
            </a:extLst>
          </p:cNvPr>
          <p:cNvSpPr/>
          <p:nvPr/>
        </p:nvSpPr>
        <p:spPr bwMode="gray">
          <a:xfrm>
            <a:off x="6441624" y="4126074"/>
            <a:ext cx="915364" cy="52568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t2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F83D52F1-D3EA-0DEC-DECA-D5F472E9B0F7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V="1">
            <a:off x="7503284" y="3255919"/>
            <a:ext cx="0" cy="172235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5DE75C95-1334-B475-A63A-E8A4D02246F3}"/>
              </a:ext>
            </a:extLst>
          </p:cNvPr>
          <p:cNvCxnSpPr>
            <a:stCxn id="70" idx="0"/>
          </p:cNvCxnSpPr>
          <p:nvPr/>
        </p:nvCxnSpPr>
        <p:spPr>
          <a:xfrm flipH="1" flipV="1">
            <a:off x="7732237" y="3953838"/>
            <a:ext cx="540115" cy="172236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4B76EA1-5B17-ACE7-6439-146D5DA98742}"/>
              </a:ext>
            </a:extLst>
          </p:cNvPr>
          <p:cNvCxnSpPr>
            <a:stCxn id="71" idx="0"/>
          </p:cNvCxnSpPr>
          <p:nvPr/>
        </p:nvCxnSpPr>
        <p:spPr>
          <a:xfrm flipV="1">
            <a:off x="6899306" y="3953838"/>
            <a:ext cx="457682" cy="172236"/>
          </a:xfrm>
          <a:prstGeom prst="straightConnector1">
            <a:avLst/>
          </a:prstGeom>
          <a:ln w="22225" cap="rnd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B420D644-4965-D1D8-46A1-962F1FFBD710}"/>
              </a:ext>
            </a:extLst>
          </p:cNvPr>
          <p:cNvSpPr txBox="1"/>
          <p:nvPr/>
        </p:nvSpPr>
        <p:spPr>
          <a:xfrm>
            <a:off x="5610309" y="2668284"/>
            <a:ext cx="91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Equal</a:t>
            </a:r>
            <a:endParaRPr lang="zh-CN" altLang="en-US" sz="1400" b="1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6F88BA7-0CBC-F5D3-AADA-D6B1C5621F2E}"/>
              </a:ext>
            </a:extLst>
          </p:cNvPr>
          <p:cNvSpPr txBox="1"/>
          <p:nvPr/>
        </p:nvSpPr>
        <p:spPr>
          <a:xfrm>
            <a:off x="5610309" y="3392021"/>
            <a:ext cx="91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Equal</a:t>
            </a:r>
            <a:endParaRPr lang="zh-CN" altLang="en-US" sz="1400" b="1" dirty="0"/>
          </a:p>
        </p:txBody>
      </p:sp>
      <p:sp>
        <p:nvSpPr>
          <p:cNvPr id="79" name="弧形 78">
            <a:extLst>
              <a:ext uri="{FF2B5EF4-FFF2-40B4-BE49-F238E27FC236}">
                <a16:creationId xmlns:a16="http://schemas.microsoft.com/office/drawing/2014/main" id="{5799FF0A-95A6-CE7D-ECB3-20ED0265773A}"/>
              </a:ext>
            </a:extLst>
          </p:cNvPr>
          <p:cNvSpPr/>
          <p:nvPr/>
        </p:nvSpPr>
        <p:spPr>
          <a:xfrm rot="5400000">
            <a:off x="4320937" y="1591960"/>
            <a:ext cx="3172409" cy="3327917"/>
          </a:xfrm>
          <a:prstGeom prst="arc">
            <a:avLst>
              <a:gd name="adj1" fmla="val 19901503"/>
              <a:gd name="adj2" fmla="val 1679435"/>
            </a:avLst>
          </a:prstGeom>
          <a:ln w="44450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F2AC95E8-0D1E-FC7F-D3BE-43E28FA8C7A5}"/>
              </a:ext>
            </a:extLst>
          </p:cNvPr>
          <p:cNvSpPr txBox="1"/>
          <p:nvPr/>
        </p:nvSpPr>
        <p:spPr>
          <a:xfrm>
            <a:off x="5610309" y="4896213"/>
            <a:ext cx="91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Equal</a:t>
            </a:r>
            <a:endParaRPr lang="zh-CN" altLang="en-US" sz="1400" b="1" dirty="0"/>
          </a:p>
        </p:txBody>
      </p:sp>
      <p:sp>
        <p:nvSpPr>
          <p:cNvPr id="81" name="弧形 80">
            <a:extLst>
              <a:ext uri="{FF2B5EF4-FFF2-40B4-BE49-F238E27FC236}">
                <a16:creationId xmlns:a16="http://schemas.microsoft.com/office/drawing/2014/main" id="{CED57D87-BDC9-F4C2-D0C1-858917030233}"/>
              </a:ext>
            </a:extLst>
          </p:cNvPr>
          <p:cNvSpPr/>
          <p:nvPr/>
        </p:nvSpPr>
        <p:spPr>
          <a:xfrm rot="5400000">
            <a:off x="4282625" y="1038993"/>
            <a:ext cx="3356305" cy="5538509"/>
          </a:xfrm>
          <a:prstGeom prst="arc">
            <a:avLst>
              <a:gd name="adj1" fmla="val 17527369"/>
              <a:gd name="adj2" fmla="val 4069929"/>
            </a:avLst>
          </a:prstGeom>
          <a:ln w="44450" cap="rnd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0E7CF397-E544-6B2B-5839-3361C3F57D67}"/>
              </a:ext>
            </a:extLst>
          </p:cNvPr>
          <p:cNvSpPr txBox="1"/>
          <p:nvPr/>
        </p:nvSpPr>
        <p:spPr>
          <a:xfrm>
            <a:off x="5604517" y="5535802"/>
            <a:ext cx="915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Equal</a:t>
            </a:r>
            <a:endParaRPr lang="zh-CN" altLang="en-US" sz="1400" b="1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0758A7A-967B-1F81-9874-3DED9BF6BC82}"/>
              </a:ext>
            </a:extLst>
          </p:cNvPr>
          <p:cNvSpPr txBox="1"/>
          <p:nvPr/>
        </p:nvSpPr>
        <p:spPr>
          <a:xfrm>
            <a:off x="1152122" y="2735000"/>
            <a:ext cx="2364510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70C0"/>
                </a:solidFill>
              </a:rPr>
              <a:t>SELECT</a:t>
            </a:r>
            <a:r>
              <a:rPr lang="en-US" altLang="zh-CN" sz="20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SUM (c1)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en-US" altLang="zh-CN" sz="20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t1, t2</a:t>
            </a:r>
            <a:endParaRPr lang="zh-CN" altLang="en-US" sz="20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815A8A4E-0D1E-1108-3393-E93DBD5DC367}"/>
              </a:ext>
            </a:extLst>
          </p:cNvPr>
          <p:cNvSpPr txBox="1"/>
          <p:nvPr/>
        </p:nvSpPr>
        <p:spPr>
          <a:xfrm>
            <a:off x="8366057" y="2730234"/>
            <a:ext cx="2397885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sz="2000" b="1" dirty="0">
                <a:solidFill>
                  <a:srgbClr val="0070C0"/>
                </a:solidFill>
              </a:rPr>
              <a:t>SELECT</a:t>
            </a:r>
            <a:r>
              <a:rPr lang="en-US" altLang="zh-CN" sz="20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SUM (c1)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en-US" altLang="zh-CN" sz="2000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t2, t1</a:t>
            </a:r>
            <a:endParaRPr lang="zh-CN" altLang="en-US" sz="2000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6" name="内容占位符 3">
            <a:extLst>
              <a:ext uri="{FF2B5EF4-FFF2-40B4-BE49-F238E27FC236}">
                <a16:creationId xmlns:a16="http://schemas.microsoft.com/office/drawing/2014/main" id="{B7EDEE7B-F9EA-25F0-2DD8-9B6F3D0472E9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8"/>
            <a:ext cx="11504830" cy="134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Syntax-based approaches</a:t>
            </a:r>
          </a:p>
          <a:p>
            <a:pPr lvl="1">
              <a:lnSpc>
                <a:spcPct val="110000"/>
              </a:lnSpc>
            </a:pPr>
            <a:r>
              <a:rPr lang="en-US" altLang="zh-CN" sz="2200" b="0" dirty="0"/>
              <a:t>UDP [1] and SPES [2] normalize SQL queries </a:t>
            </a:r>
            <a:r>
              <a:rPr lang="en-US" altLang="zh-CN" dirty="0"/>
              <a:t>into canonical forms,</a:t>
            </a:r>
            <a:r>
              <a:rPr lang="en-US" altLang="zh-CN" sz="2200" b="0" dirty="0"/>
              <a:t> and check if they are isomorphic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4D9EA53B-8D6F-F499-F4F9-E496DAF48B07}"/>
              </a:ext>
            </a:extLst>
          </p:cNvPr>
          <p:cNvCxnSpPr>
            <a:cxnSpLocks/>
          </p:cNvCxnSpPr>
          <p:nvPr/>
        </p:nvCxnSpPr>
        <p:spPr>
          <a:xfrm flipV="1">
            <a:off x="4972493" y="3025205"/>
            <a:ext cx="1926813" cy="9637"/>
          </a:xfrm>
          <a:prstGeom prst="straightConnector1">
            <a:avLst/>
          </a:prstGeom>
          <a:ln w="44450" cap="rnd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1BCFE430-323D-5271-8FB1-B70316E7246D}"/>
              </a:ext>
            </a:extLst>
          </p:cNvPr>
          <p:cNvCxnSpPr>
            <a:cxnSpLocks/>
          </p:cNvCxnSpPr>
          <p:nvPr/>
        </p:nvCxnSpPr>
        <p:spPr>
          <a:xfrm flipV="1">
            <a:off x="4972493" y="3721016"/>
            <a:ext cx="1926813" cy="9637"/>
          </a:xfrm>
          <a:prstGeom prst="straightConnector1">
            <a:avLst/>
          </a:prstGeom>
          <a:ln w="44450" cap="rnd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787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8" grpId="0" animBg="1"/>
      <p:bldP spid="69" grpId="0" animBg="1"/>
      <p:bldP spid="70" grpId="0" animBg="1"/>
      <p:bldP spid="71" grpId="0" animBg="1"/>
      <p:bldP spid="76" grpId="0"/>
      <p:bldP spid="78" grpId="0"/>
      <p:bldP spid="79" grpId="0" animBg="1"/>
      <p:bldP spid="80" grpId="0"/>
      <p:bldP spid="81" grpId="0" animBg="1"/>
      <p:bldP spid="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B1AAEC-CEFA-28F5-A5BD-2F1B23A7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8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2A935A6-4A79-3F25-E477-0498045B5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SQL Query Equivalence Provers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A9878A-5674-DB22-4D33-A58C9FDE196B}"/>
              </a:ext>
            </a:extLst>
          </p:cNvPr>
          <p:cNvSpPr txBox="1"/>
          <p:nvPr/>
        </p:nvSpPr>
        <p:spPr>
          <a:xfrm>
            <a:off x="176286" y="6256375"/>
            <a:ext cx="91928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[1] H. Ding, et al., Proving query equivalence using linear integer arithmetic. SIGMOD 2023.</a:t>
            </a:r>
          </a:p>
          <a:p>
            <a:r>
              <a:rPr lang="en-US" altLang="zh-CN" sz="1200" dirty="0"/>
              <a:t>[2] S. Wang, et al., </a:t>
            </a:r>
            <a:r>
              <a:rPr lang="en-US" altLang="zh-CN" sz="1200" dirty="0" err="1"/>
              <a:t>Qed</a:t>
            </a:r>
            <a:r>
              <a:rPr lang="en-US" altLang="zh-CN" sz="1200" dirty="0"/>
              <a:t>: A powerful query equivalence decider for SQL. VLDB 2024. </a:t>
            </a:r>
            <a:endParaRPr lang="zh-CN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4BC78-1DE9-1DE6-E687-FCCF9B896434}"/>
                  </a:ext>
                </a:extLst>
              </p:cNvPr>
              <p:cNvSpPr txBox="1"/>
              <p:nvPr/>
            </p:nvSpPr>
            <p:spPr>
              <a:xfrm>
                <a:off x="2968315" y="2838432"/>
                <a:ext cx="3807623" cy="4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4BC78-1DE9-1DE6-E687-FCCF9B896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15" y="2838432"/>
                <a:ext cx="3807623" cy="484363"/>
              </a:xfrm>
              <a:prstGeom prst="rect">
                <a:avLst/>
              </a:prstGeom>
              <a:blipFill>
                <a:blip r:embed="rId3"/>
                <a:stretch>
                  <a:fillRect l="-1440" t="-192405" r="-1280" b="-26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箭头: 虚尾 12">
            <a:extLst>
              <a:ext uri="{FF2B5EF4-FFF2-40B4-BE49-F238E27FC236}">
                <a16:creationId xmlns:a16="http://schemas.microsoft.com/office/drawing/2014/main" id="{1D9616E2-9231-998B-0917-528603D5C91F}"/>
              </a:ext>
            </a:extLst>
          </p:cNvPr>
          <p:cNvSpPr/>
          <p:nvPr/>
        </p:nvSpPr>
        <p:spPr bwMode="gray">
          <a:xfrm>
            <a:off x="2329917" y="2838432"/>
            <a:ext cx="544606" cy="366756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15" name="箭头: 虚尾 14">
            <a:extLst>
              <a:ext uri="{FF2B5EF4-FFF2-40B4-BE49-F238E27FC236}">
                <a16:creationId xmlns:a16="http://schemas.microsoft.com/office/drawing/2014/main" id="{92600C09-0A73-2A1E-BFD6-2E9BCF5B9042}"/>
              </a:ext>
            </a:extLst>
          </p:cNvPr>
          <p:cNvSpPr/>
          <p:nvPr/>
        </p:nvSpPr>
        <p:spPr bwMode="gray">
          <a:xfrm>
            <a:off x="2329917" y="4162425"/>
            <a:ext cx="544606" cy="366756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3611B1-4FF0-81FE-0221-8E7395118FD5}"/>
                  </a:ext>
                </a:extLst>
              </p:cNvPr>
              <p:cNvSpPr txBox="1"/>
              <p:nvPr/>
            </p:nvSpPr>
            <p:spPr>
              <a:xfrm>
                <a:off x="7393771" y="3434955"/>
                <a:ext cx="231133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 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153611B1-4FF0-81FE-0221-8E7395118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3771" y="3434955"/>
                <a:ext cx="2311338" cy="461665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对话气泡: 椭圆形 18">
            <a:extLst>
              <a:ext uri="{FF2B5EF4-FFF2-40B4-BE49-F238E27FC236}">
                <a16:creationId xmlns:a16="http://schemas.microsoft.com/office/drawing/2014/main" id="{C61B1BFD-722B-FEE5-CC25-1715510F55A3}"/>
              </a:ext>
            </a:extLst>
          </p:cNvPr>
          <p:cNvSpPr/>
          <p:nvPr/>
        </p:nvSpPr>
        <p:spPr bwMode="gray">
          <a:xfrm>
            <a:off x="8439562" y="2391480"/>
            <a:ext cx="3285702" cy="968228"/>
          </a:xfrm>
          <a:prstGeom prst="wedgeEllipseCallout">
            <a:avLst>
              <a:gd name="adj1" fmla="val -41556"/>
              <a:gd name="adj2" fmla="val 54538"/>
            </a:avLst>
          </a:prstGeom>
          <a:solidFill>
            <a:schemeClr val="bg1"/>
          </a:solidFill>
          <a:ln w="12700" algn="ctr">
            <a:solidFill>
              <a:schemeClr val="tx1"/>
            </a:solidFill>
            <a:miter lim="800000"/>
          </a:ln>
        </p:spPr>
        <p:txBody>
          <a:bodyPr wrap="none" rtlCol="0" anchor="ctr">
            <a:normAutofit/>
          </a:bodyPr>
          <a:lstStyle/>
          <a:p>
            <a:pPr algn="ctr"/>
            <a:r>
              <a:rPr lang="en-US" altLang="zh-CN" sz="1800" b="1" dirty="0"/>
              <a:t>Solved by SMT solvers</a:t>
            </a:r>
            <a:endParaRPr lang="zh-CN" altLang="en-US" dirty="0"/>
          </a:p>
        </p:txBody>
      </p:sp>
      <p:sp>
        <p:nvSpPr>
          <p:cNvPr id="20" name="圆角矩形 9">
            <a:extLst>
              <a:ext uri="{FF2B5EF4-FFF2-40B4-BE49-F238E27FC236}">
                <a16:creationId xmlns:a16="http://schemas.microsoft.com/office/drawing/2014/main" id="{502DA46A-BBEF-B1A4-6C8A-AB52423B6270}"/>
              </a:ext>
            </a:extLst>
          </p:cNvPr>
          <p:cNvSpPr/>
          <p:nvPr/>
        </p:nvSpPr>
        <p:spPr bwMode="gray">
          <a:xfrm>
            <a:off x="794977" y="5098426"/>
            <a:ext cx="10794934" cy="767728"/>
          </a:xfrm>
          <a:prstGeom prst="roundRect">
            <a:avLst/>
          </a:prstGeom>
          <a:solidFill>
            <a:srgbClr val="0A729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</a:rPr>
              <a:t>These provers are designed to model SQL queries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625059A-1AC1-A841-4855-0A2408A28249}"/>
              </a:ext>
            </a:extLst>
          </p:cNvPr>
          <p:cNvSpPr txBox="1"/>
          <p:nvPr/>
        </p:nvSpPr>
        <p:spPr>
          <a:xfrm>
            <a:off x="657184" y="2729384"/>
            <a:ext cx="1672733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70C0"/>
                </a:solidFill>
              </a:rPr>
              <a:t>SELECT</a:t>
            </a: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R.c1 </a:t>
            </a:r>
          </a:p>
          <a:p>
            <a:pPr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70C0"/>
                </a:solidFill>
              </a:rPr>
              <a:t>FROM</a:t>
            </a: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R, S</a:t>
            </a:r>
            <a:endParaRPr lang="zh-CN" altLang="en-US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B201F0D-D0A6-204B-3004-1CF0775CBBF6}"/>
              </a:ext>
            </a:extLst>
          </p:cNvPr>
          <p:cNvSpPr txBox="1"/>
          <p:nvPr/>
        </p:nvSpPr>
        <p:spPr>
          <a:xfrm>
            <a:off x="657184" y="4072275"/>
            <a:ext cx="163463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70C0"/>
                </a:solidFill>
              </a:rPr>
              <a:t>SELECT</a:t>
            </a: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R.c1</a:t>
            </a: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>
                  <a:lumMod val="50000"/>
                </a:schemeClr>
              </a:buClr>
              <a:buFont typeface="Wingdings" panose="05000000000000000000" pitchFamily="2" charset="2"/>
            </a:pPr>
            <a:r>
              <a:rPr lang="en-US" altLang="zh-CN" b="1" dirty="0">
                <a:solidFill>
                  <a:srgbClr val="0070C0"/>
                </a:solidFill>
              </a:rPr>
              <a:t>FROM</a:t>
            </a:r>
            <a:r>
              <a:rPr lang="en-US" altLang="zh-CN" b="1" kern="1200" dirty="0">
                <a:latin typeface="+mj-lt"/>
                <a:ea typeface="微软雅黑" panose="020B0503020204020204" pitchFamily="34" charset="-122"/>
                <a:cs typeface="Calibri" panose="020F0502020204030204" pitchFamily="34" charset="0"/>
              </a:rPr>
              <a:t> S, R</a:t>
            </a:r>
            <a:endParaRPr lang="zh-CN" altLang="en-US" b="1" kern="1200" dirty="0">
              <a:latin typeface="+mj-lt"/>
              <a:ea typeface="微软雅黑" panose="020B0503020204020204" pitchFamily="34" charset="-122"/>
              <a:cs typeface="Calibri" panose="020F0502020204030204" pitchFamily="34" charset="0"/>
            </a:endParaRPr>
          </a:p>
        </p:txBody>
      </p:sp>
      <p:sp>
        <p:nvSpPr>
          <p:cNvPr id="24" name="箭头: 虚尾 23">
            <a:extLst>
              <a:ext uri="{FF2B5EF4-FFF2-40B4-BE49-F238E27FC236}">
                <a16:creationId xmlns:a16="http://schemas.microsoft.com/office/drawing/2014/main" id="{6E7E3FC2-74E9-C2E0-4341-15CDEF44B8FF}"/>
              </a:ext>
            </a:extLst>
          </p:cNvPr>
          <p:cNvSpPr/>
          <p:nvPr/>
        </p:nvSpPr>
        <p:spPr bwMode="gray">
          <a:xfrm>
            <a:off x="6775938" y="3529864"/>
            <a:ext cx="544606" cy="366756"/>
          </a:xfrm>
          <a:prstGeom prst="stripedRightArrow">
            <a:avLst/>
          </a:prstGeom>
          <a:solidFill>
            <a:srgbClr val="0070C0"/>
          </a:solidFill>
          <a:ln w="6350" algn="ctr">
            <a:noFill/>
            <a:miter lim="800000"/>
          </a:ln>
        </p:spPr>
        <p:txBody>
          <a:bodyPr wrap="none"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598BF5F-769C-3D9D-F077-75F68A7C6618}"/>
                  </a:ext>
                </a:extLst>
              </p:cNvPr>
              <p:cNvSpPr txBox="1"/>
              <p:nvPr/>
            </p:nvSpPr>
            <p:spPr>
              <a:xfrm>
                <a:off x="2968315" y="4161686"/>
                <a:ext cx="3721654" cy="4843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m:rPr>
                              <m:brk m:alnAt="9"/>
                            </m:r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m:rPr>
                                  <m:brk m:alnAt="9"/>
                                </m:r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𝑺</m:t>
                          </m:r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)×</m:t>
                          </m:r>
                          <m:r>
                            <a:rPr lang="en-US" altLang="zh-CN" sz="1600" b="1" i="1">
                              <a:latin typeface="Cambria Math" panose="02040503050406030204" pitchFamily="18" charset="0"/>
                            </a:rPr>
                            <m:t>𝑹</m:t>
                          </m:r>
                          <m:d>
                            <m:dPr>
                              <m:ctrlP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598BF5F-769C-3D9D-F077-75F68A7C6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315" y="4161686"/>
                <a:ext cx="3721654" cy="484363"/>
              </a:xfrm>
              <a:prstGeom prst="rect">
                <a:avLst/>
              </a:prstGeom>
              <a:blipFill>
                <a:blip r:embed="rId5"/>
                <a:stretch>
                  <a:fillRect l="-2623" t="-192405" b="-2670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3">
            <a:extLst>
              <a:ext uri="{FF2B5EF4-FFF2-40B4-BE49-F238E27FC236}">
                <a16:creationId xmlns:a16="http://schemas.microsoft.com/office/drawing/2014/main" id="{B45495B7-AFA9-C434-4190-223C81C6C758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7"/>
            <a:ext cx="11504830" cy="122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Semantics-based approaches</a:t>
            </a:r>
          </a:p>
          <a:p>
            <a:pPr lvl="1"/>
            <a:r>
              <a:rPr lang="en-US" altLang="zh-CN" sz="2200" b="0" dirty="0" err="1"/>
              <a:t>SQLSolver</a:t>
            </a:r>
            <a:r>
              <a:rPr lang="en-US" altLang="zh-CN" sz="2200" b="0" dirty="0"/>
              <a:t> [1] and QED [2] model SQL queries as algebraic expressions, and use SMT solvers to prove their equivalence</a:t>
            </a:r>
            <a:endParaRPr lang="zh-CN" altLang="en-US" sz="22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740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75AC6E0-3F08-8775-32FD-C1120A5B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617421-B62A-471A-AEFE-D13E9624929B}" type="slidenum">
              <a:rPr lang="zh-CN" altLang="en-US" smtClean="0"/>
              <a:pPr>
                <a:defRPr/>
              </a:pPr>
              <a:t>9</a:t>
            </a:fld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DBD136C-A565-CF51-AEC1-756049F8F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585" y="183358"/>
            <a:ext cx="11626062" cy="523220"/>
          </a:xfrm>
        </p:spPr>
        <p:txBody>
          <a:bodyPr/>
          <a:lstStyle/>
          <a:p>
            <a:r>
              <a:rPr lang="en-US" altLang="zh-CN" sz="3600" dirty="0"/>
              <a:t>Existing Approaches cannot Model Property Graphs</a:t>
            </a:r>
            <a:endParaRPr lang="zh-CN" altLang="en-US" sz="3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96B5A26-5D01-0AA3-AFBE-CD00C71E3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877973"/>
              </p:ext>
            </p:extLst>
          </p:nvPr>
        </p:nvGraphicFramePr>
        <p:xfrm>
          <a:off x="1226712" y="2572645"/>
          <a:ext cx="3877439" cy="146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2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5278">
                  <a:extLst>
                    <a:ext uri="{9D8B030D-6E8A-4147-A177-3AD203B41FA5}">
                      <a16:colId xmlns:a16="http://schemas.microsoft.com/office/drawing/2014/main" val="1208074024"/>
                    </a:ext>
                  </a:extLst>
                </a:gridCol>
              </a:tblGrid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Name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Age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Job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Jack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Student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Alice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26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Teacher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Rowling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50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Writer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2D263C0E-9C82-DFDC-5C87-4D5C5BBBE459}"/>
              </a:ext>
            </a:extLst>
          </p:cNvPr>
          <p:cNvSpPr txBox="1"/>
          <p:nvPr/>
        </p:nvSpPr>
        <p:spPr>
          <a:xfrm>
            <a:off x="2153055" y="4105687"/>
            <a:ext cx="258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Relational model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79D94F-4DA4-8FA5-FEBD-F6FAE63BA2B3}"/>
              </a:ext>
            </a:extLst>
          </p:cNvPr>
          <p:cNvSpPr txBox="1"/>
          <p:nvPr/>
        </p:nvSpPr>
        <p:spPr>
          <a:xfrm>
            <a:off x="7469187" y="4105687"/>
            <a:ext cx="258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Property graph model</a:t>
            </a:r>
            <a:endParaRPr lang="zh-CN" altLang="en-US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F98E7B2-E75B-385F-A4C2-E31D4CCFD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30699"/>
            <a:ext cx="5114957" cy="1704986"/>
          </a:xfrm>
          <a:prstGeom prst="rect">
            <a:avLst/>
          </a:prstGeom>
        </p:spPr>
      </p:pic>
      <p:sp>
        <p:nvSpPr>
          <p:cNvPr id="7" name="内容占位符 3">
            <a:extLst>
              <a:ext uri="{FF2B5EF4-FFF2-40B4-BE49-F238E27FC236}">
                <a16:creationId xmlns:a16="http://schemas.microsoft.com/office/drawing/2014/main" id="{02A8B367-BD6C-936C-2A2B-295972072E30}"/>
              </a:ext>
            </a:extLst>
          </p:cNvPr>
          <p:cNvSpPr txBox="1">
            <a:spLocks/>
          </p:cNvSpPr>
          <p:nvPr/>
        </p:nvSpPr>
        <p:spPr bwMode="auto">
          <a:xfrm>
            <a:off x="351808" y="1055368"/>
            <a:ext cx="11504830" cy="1327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Nodes and relationships in property graphs cannot be modeled as tabular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992213"/>
      </p:ext>
    </p:extLst>
  </p:cSld>
  <p:clrMapOvr>
    <a:masterClrMapping/>
  </p:clrMapOvr>
</p:sld>
</file>

<file path=ppt/theme/theme1.xml><?xml version="1.0" encoding="utf-8"?>
<a:theme xmlns:a="http://schemas.openxmlformats.org/drawingml/2006/main" name="Style_ta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371BD"/>
        </a:solidFill>
        <a:ln w="28575">
          <a:noFill/>
        </a:ln>
      </a:spPr>
      <a:bodyPr rtlCol="0" anchor="ctr"/>
      <a:lstStyle>
        <a:defPPr algn="ctr">
          <a:defRPr sz="2000" b="1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rgbClr val="2C2C2C"/>
          </a:solidFill>
          <a:prstDash val="solid"/>
          <a:headEnd type="none" w="lg" len="lg"/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>
        <a:spAutoFit/>
      </a:bodyPr>
      <a:lstStyle>
        <a:defPPr algn="l" defTabSz="914400" rtl="0" eaLnBrk="1" latinLnBrk="0" hangingPunct="1">
          <a:lnSpc>
            <a:spcPct val="100000"/>
          </a:lnSpc>
          <a:spcBef>
            <a:spcPts val="0"/>
          </a:spcBef>
          <a:buClr>
            <a:schemeClr val="accent1">
              <a:lumMod val="50000"/>
            </a:schemeClr>
          </a:buClr>
          <a:buFont typeface="Wingdings" panose="05000000000000000000" pitchFamily="2" charset="2"/>
          <a:defRPr sz="2200" b="1" kern="1200" dirty="0">
            <a:solidFill>
              <a:srgbClr val="C00000"/>
            </a:solidFill>
            <a:latin typeface="+mj-lt"/>
            <a:ea typeface="微软雅黑" panose="020B0503020204020204" pitchFamily="34" charset="-122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.pptx" id="{49C48C45-BA8C-42AB-87D7-B0FC6CEAD1F1}" vid="{ADEC8DA2-C46B-441D-B85B-31761E02144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蓝色简约模板taos</Template>
  <TotalTime>3319</TotalTime>
  <Words>2206</Words>
  <Application>Microsoft Office PowerPoint</Application>
  <PresentationFormat>宽屏</PresentationFormat>
  <Paragraphs>482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Calibri (标题)</vt:lpstr>
      <vt:lpstr>等线</vt:lpstr>
      <vt:lpstr>思源宋体 CN</vt:lpstr>
      <vt:lpstr>宋体</vt:lpstr>
      <vt:lpstr>微软雅黑</vt:lpstr>
      <vt:lpstr>Arial</vt:lpstr>
      <vt:lpstr>Cambria Math</vt:lpstr>
      <vt:lpstr>Times New Roman</vt:lpstr>
      <vt:lpstr>Wingdings</vt:lpstr>
      <vt:lpstr>Style_tao</vt:lpstr>
      <vt:lpstr>PowerPoint 演示文稿</vt:lpstr>
      <vt:lpstr>Graph Database Systems (GDBs)</vt:lpstr>
      <vt:lpstr>Property Graph Model</vt:lpstr>
      <vt:lpstr>Graph Query Language</vt:lpstr>
      <vt:lpstr>Cypher Query Language</vt:lpstr>
      <vt:lpstr>Query Equivalence</vt:lpstr>
      <vt:lpstr>Existing SQL Query Equivalence Provers</vt:lpstr>
      <vt:lpstr>Existing SQL Query Equivalence Provers</vt:lpstr>
      <vt:lpstr>Existing Approaches cannot Model Property Graphs</vt:lpstr>
      <vt:lpstr>Existing Approaches cannot Model Cypher Queries</vt:lpstr>
      <vt:lpstr>Our Approach: GraphQE</vt:lpstr>
      <vt:lpstr>Multiplicity</vt:lpstr>
      <vt:lpstr>Cypher Query Equivalence</vt:lpstr>
      <vt:lpstr>Model Property Graph</vt:lpstr>
      <vt:lpstr>Model Property Graph</vt:lpstr>
      <vt:lpstr>Model Cypher Query</vt:lpstr>
      <vt:lpstr>Model Cypher Query</vt:lpstr>
      <vt:lpstr>Model Cypher Predicates</vt:lpstr>
      <vt:lpstr>Model Cypher Results</vt:lpstr>
      <vt:lpstr>Model Cypher Sorting and Truncation</vt:lpstr>
      <vt:lpstr>Model More Cypher Features</vt:lpstr>
      <vt:lpstr>Prove G-expression Equivalence</vt:lpstr>
      <vt:lpstr>Evaluation</vt:lpstr>
      <vt:lpstr>Dataset Construction</vt:lpstr>
      <vt:lpstr>Dataset Construction</vt:lpstr>
      <vt:lpstr>RQ1: Effectiveness</vt:lpstr>
      <vt:lpstr>RQ1: Effectiveness</vt:lpstr>
      <vt:lpstr>RQ1: Effectiveness</vt:lpstr>
      <vt:lpstr>Unproven Cases</vt:lpstr>
      <vt:lpstr>RQ2: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汪 涛</dc:creator>
  <cp:lastModifiedBy>Wensheng Dou</cp:lastModifiedBy>
  <cp:revision>132</cp:revision>
  <dcterms:created xsi:type="dcterms:W3CDTF">2022-09-19T01:50:15Z</dcterms:created>
  <dcterms:modified xsi:type="dcterms:W3CDTF">2025-09-26T00:12:58Z</dcterms:modified>
</cp:coreProperties>
</file>