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3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4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5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6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7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8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9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10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11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12.xml" ContentType="application/vnd.openxmlformats-officedocument.presentationml.notesSlide+xml"/>
  <Override PartName="/ppt/tags/tag186.xml" ContentType="application/vnd.openxmlformats-officedocument.presentationml.tags+xml"/>
  <Override PartName="/ppt/tags/tag188.xml" ContentType="application/vnd.openxmlformats-officedocument.presentationml.tags+xml"/>
  <Override PartName="/ppt/notesSlides/notesSlide13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14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15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16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17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18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9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20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21.xml" ContentType="application/vnd.openxmlformats-officedocument.presentationml.notesSlide+xml"/>
  <Override PartName="/ppt/tags/tag275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22.xml" ContentType="application/vnd.openxmlformats-officedocument.presentationml.notesSlide+xml"/>
  <Override PartName="/ppt/tags/tag283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9.xml" ContentType="application/vnd.openxmlformats-officedocument.presentationml.tags+xml"/>
  <Override PartName="/ppt/notesSlides/notesSlide23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24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25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26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27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28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29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notesSlides/notesSlide30.xml" ContentType="application/vnd.openxmlformats-officedocument.presentationml.notesSlide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31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32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33.xml" ContentType="application/vnd.openxmlformats-officedocument.presentationml.notesSlide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34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35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36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37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38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39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40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41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42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43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44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4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4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notesSlides/notesSlide47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1010.xml" ContentType="application/vnd.openxmlformats-officedocument.presentationml.tags+xml"/>
  <Override PartName="/ppt/tags/tag1060.xml" ContentType="application/vnd.openxmlformats-officedocument.presentationml.tags+xml"/>
  <Override PartName="/ppt/tags/tag1090.xml" ContentType="application/vnd.openxmlformats-officedocument.presentationml.tags+xml"/>
  <Override PartName="/ppt/tags/tag1130.xml" ContentType="application/vnd.openxmlformats-officedocument.presentationml.tags+xml"/>
  <Override PartName="/ppt/tags/tag1180.xml" ContentType="application/vnd.openxmlformats-officedocument.presentationml.tags+xml"/>
  <Override PartName="/ppt/tags/tag1220.xml" ContentType="application/vnd.openxmlformats-officedocument.presentationml.tags+xml"/>
  <Override PartName="/ppt/tags/tag1350.xml" ContentType="application/vnd.openxmlformats-officedocument.presentationml.tags+xml"/>
  <Override PartName="/ppt/tags/tag1400.xml" ContentType="application/vnd.openxmlformats-officedocument.presentationml.tags+xml"/>
  <Override PartName="/ppt/tags/tag1430.xml" ContentType="application/vnd.openxmlformats-officedocument.presentationml.tags+xml"/>
  <Override PartName="/ppt/tags/tag1470.xml" ContentType="application/vnd.openxmlformats-officedocument.presentationml.tags+xml"/>
  <Override PartName="/ppt/tags/tag1520.xml" ContentType="application/vnd.openxmlformats-officedocument.presentationml.tags+xml"/>
  <Override PartName="/ppt/tags/tag1560.xml" ContentType="application/vnd.openxmlformats-officedocument.presentationml.tags+xml"/>
  <Override PartName="/ppt/tags/tag1660.xml" ContentType="application/vnd.openxmlformats-officedocument.presentationml.tags+xml"/>
  <Override PartName="/ppt/tags/tag1710.xml" ContentType="application/vnd.openxmlformats-officedocument.presentationml.tags+xml"/>
  <Override PartName="/ppt/tags/tag1740.xml" ContentType="application/vnd.openxmlformats-officedocument.presentationml.tags+xml"/>
  <Override PartName="/ppt/tags/tag178.xml" ContentType="application/vnd.openxmlformats-officedocument.presentationml.tags+xml"/>
  <Override PartName="/ppt/tags/tag183.xml" ContentType="application/vnd.openxmlformats-officedocument.presentationml.tags+xml"/>
  <Override PartName="/ppt/tags/tag187.xml" ContentType="application/vnd.openxmlformats-officedocument.presentationml.tags+xml"/>
  <Override PartName="/ppt/tags/tag2170.xml" ContentType="application/vnd.openxmlformats-officedocument.presentationml.tags+xml"/>
  <Override PartName="/ppt/tags/tag2220.xml" ContentType="application/vnd.openxmlformats-officedocument.presentationml.tags+xml"/>
  <Override PartName="/ppt/tags/tag2250.xml" ContentType="application/vnd.openxmlformats-officedocument.presentationml.tags+xml"/>
  <Override PartName="/ppt/tags/tag2280.xml" ContentType="application/vnd.openxmlformats-officedocument.presentationml.tags+xml"/>
  <Override PartName="/ppt/tags/tag233.xml" ContentType="application/vnd.openxmlformats-officedocument.presentationml.tags+xml"/>
  <Override PartName="/ppt/tags/tag237.xml" ContentType="application/vnd.openxmlformats-officedocument.presentationml.tags+xml"/>
  <Override PartName="/ppt/tags/tag241.xml" ContentType="application/vnd.openxmlformats-officedocument.presentationml.tags+xml"/>
  <Override PartName="/ppt/tags/tag245.xml" ContentType="application/vnd.openxmlformats-officedocument.presentationml.tags+xml"/>
  <Override PartName="/ppt/tags/tag249.xml" ContentType="application/vnd.openxmlformats-officedocument.presentationml.tags+xml"/>
  <Override PartName="/ppt/tags/tag2600.xml" ContentType="application/vnd.openxmlformats-officedocument.presentationml.tags+xml"/>
  <Override PartName="/ppt/tags/tag2650.xml" ContentType="application/vnd.openxmlformats-officedocument.presentationml.tags+xml"/>
  <Override PartName="/ppt/tags/tag2680.xml" ContentType="application/vnd.openxmlformats-officedocument.presentationml.tags+xml"/>
  <Override PartName="/ppt/tags/tag2710.xml" ContentType="application/vnd.openxmlformats-officedocument.presentationml.tags+xml"/>
  <Override PartName="/ppt/tags/tag276.xml" ContentType="application/vnd.openxmlformats-officedocument.presentationml.tags+xml"/>
  <Override PartName="/ppt/tags/tag280.xml" ContentType="application/vnd.openxmlformats-officedocument.presentationml.tags+xml"/>
  <Override PartName="/ppt/tags/tag284.xml" ContentType="application/vnd.openxmlformats-officedocument.presentationml.tags+xml"/>
  <Override PartName="/ppt/tags/tag288.xml" ContentType="application/vnd.openxmlformats-officedocument.presentationml.tags+xml"/>
  <Override PartName="/ppt/tags/tag29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1603" r:id="rId3"/>
    <p:sldId id="1640" r:id="rId4"/>
    <p:sldId id="1605" r:id="rId5"/>
    <p:sldId id="1607" r:id="rId6"/>
    <p:sldId id="1606" r:id="rId7"/>
    <p:sldId id="1641" r:id="rId8"/>
    <p:sldId id="1609" r:id="rId9"/>
    <p:sldId id="1610" r:id="rId10"/>
    <p:sldId id="1611" r:id="rId11"/>
    <p:sldId id="1656" r:id="rId12"/>
    <p:sldId id="1657" r:id="rId13"/>
    <p:sldId id="1642" r:id="rId14"/>
    <p:sldId id="1643" r:id="rId15"/>
    <p:sldId id="1644" r:id="rId16"/>
    <p:sldId id="1645" r:id="rId17"/>
    <p:sldId id="1612" r:id="rId18"/>
    <p:sldId id="1613" r:id="rId19"/>
    <p:sldId id="1614" r:id="rId20"/>
    <p:sldId id="1615" r:id="rId21"/>
    <p:sldId id="1617" r:id="rId22"/>
    <p:sldId id="1618" r:id="rId23"/>
    <p:sldId id="1619" r:id="rId24"/>
    <p:sldId id="1658" r:id="rId25"/>
    <p:sldId id="1659" r:id="rId26"/>
    <p:sldId id="1621" r:id="rId27"/>
    <p:sldId id="1622" r:id="rId28"/>
    <p:sldId id="1623" r:id="rId29"/>
    <p:sldId id="1635" r:id="rId30"/>
    <p:sldId id="1636" r:id="rId31"/>
    <p:sldId id="1624" r:id="rId32"/>
    <p:sldId id="1652" r:id="rId33"/>
    <p:sldId id="1647" r:id="rId34"/>
    <p:sldId id="1625" r:id="rId35"/>
    <p:sldId id="1626" r:id="rId36"/>
    <p:sldId id="1627" r:id="rId37"/>
    <p:sldId id="1629" r:id="rId38"/>
    <p:sldId id="1628" r:id="rId39"/>
    <p:sldId id="1630" r:id="rId40"/>
    <p:sldId id="1637" r:id="rId41"/>
    <p:sldId id="1638" r:id="rId42"/>
    <p:sldId id="1639" r:id="rId43"/>
    <p:sldId id="1631" r:id="rId44"/>
    <p:sldId id="1632" r:id="rId45"/>
    <p:sldId id="1633" r:id="rId46"/>
    <p:sldId id="1649" r:id="rId47"/>
    <p:sldId id="1650" r:id="rId48"/>
    <p:sldId id="1634" r:id="rId49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5" userDrawn="1">
          <p15:clr>
            <a:srgbClr val="A4A3A4"/>
          </p15:clr>
        </p15:guide>
        <p15:guide id="2" pos="37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in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A4A94"/>
    <a:srgbClr val="AA5D07"/>
    <a:srgbClr val="000000"/>
    <a:srgbClr val="D2DDF5"/>
    <a:srgbClr val="00ABD7"/>
    <a:srgbClr val="DB380E"/>
    <a:srgbClr val="ED6D00"/>
    <a:srgbClr val="7928A1"/>
    <a:srgbClr val="EE8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87825" autoAdjust="0"/>
  </p:normalViewPr>
  <p:slideViewPr>
    <p:cSldViewPr snapToGrid="0" showGuides="1">
      <p:cViewPr varScale="1">
        <p:scale>
          <a:sx n="91" d="100"/>
          <a:sy n="91" d="100"/>
        </p:scale>
        <p:origin x="432" y="57"/>
      </p:cViewPr>
      <p:guideLst>
        <p:guide orient="horz" pos="2435"/>
        <p:guide pos="37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G:\&#36328;&#36816;&#34892;&#26102;&#27979;&#35797;\statistics\small-round\log_stats_stack_6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G:\&#36328;&#36816;&#34892;&#26102;&#27979;&#35797;\statistics\small-round\log_stats_stack_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36328;&#36816;&#34892;&#26102;&#27979;&#35797;\statistics\round3\log_stats_web_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36328;&#36816;&#34892;&#26102;&#27979;&#35797;\statistics\round3\log_stats_web_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G:\&#36328;&#36816;&#34892;&#26102;&#27979;&#35797;\statistics\round4\log_stats_tree_4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G:\&#36328;&#36816;&#34892;&#26102;&#27979;&#35797;\statistics\round4\log_stats_tree_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log_stats_stack_6.xlsx!$AY$84</c:f>
              <c:strCache>
                <c:ptCount val="1"/>
                <c:pt idx="0">
                  <c:v>Array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log_stats_stack_6.xlsx!$BE$83:$BG$83</c:f>
              <c:strCache>
                <c:ptCount val="3"/>
                <c:pt idx="0">
                  <c:v>Heap Size 1x</c:v>
                </c:pt>
                <c:pt idx="1">
                  <c:v>Heap Size 2x</c:v>
                </c:pt>
                <c:pt idx="2">
                  <c:v>Heap Size 3x</c:v>
                </c:pt>
              </c:strCache>
            </c:strRef>
          </c:cat>
          <c:val>
            <c:numRef>
              <c:f>log_stats_stack_6.xlsx!$BE$84:$BG$84</c:f>
              <c:numCache>
                <c:formatCode>General</c:formatCode>
                <c:ptCount val="3"/>
                <c:pt idx="0">
                  <c:v>9463.9338333333108</c:v>
                </c:pt>
                <c:pt idx="1">
                  <c:v>4450.0343333333303</c:v>
                </c:pt>
                <c:pt idx="2">
                  <c:v>3107.2109999999998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B1-4513-9208-72D61350DCAD}"/>
            </c:ext>
          </c:extLst>
        </c:ser>
        <c:ser>
          <c:idx val="1"/>
          <c:order val="1"/>
          <c:tx>
            <c:strRef>
              <c:f>log_stats_stack_6.xlsx!$AY$85</c:f>
              <c:strCache>
                <c:ptCount val="1"/>
                <c:pt idx="0">
                  <c:v>Stack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log_stats_stack_6.xlsx!$BE$83:$BG$83</c:f>
              <c:strCache>
                <c:ptCount val="3"/>
                <c:pt idx="0">
                  <c:v>Heap Size 1x</c:v>
                </c:pt>
                <c:pt idx="1">
                  <c:v>Heap Size 2x</c:v>
                </c:pt>
                <c:pt idx="2">
                  <c:v>Heap Size 3x</c:v>
                </c:pt>
              </c:strCache>
            </c:strRef>
          </c:cat>
          <c:val>
            <c:numRef>
              <c:f>log_stats_stack_6.xlsx!$BE$85:$BG$85</c:f>
              <c:numCache>
                <c:formatCode>General</c:formatCode>
                <c:ptCount val="3"/>
                <c:pt idx="0">
                  <c:v>11096.135749999999</c:v>
                </c:pt>
                <c:pt idx="1">
                  <c:v>5381.0010833333299</c:v>
                </c:pt>
                <c:pt idx="2">
                  <c:v>3565.4557500000001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B1-4513-9208-72D61350DC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126683008"/>
        <c:axId val="126684544"/>
      </c:barChart>
      <c:catAx>
        <c:axId val="12668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  <a:alpha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126684544"/>
        <c:crosses val="autoZero"/>
        <c:auto val="1"/>
        <c:lblAlgn val="ctr"/>
        <c:lblOffset val="100"/>
        <c:noMultiLvlLbl val="0"/>
      </c:catAx>
      <c:valAx>
        <c:axId val="126684544"/>
        <c:scaling>
          <c:orientation val="minMax"/>
        </c:scaling>
        <c:delete val="0"/>
        <c:axPos val="l"/>
        <c:majorGridlines>
          <c:spPr>
            <a:ln w="6350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r>
                  <a:rPr lang="en-US" altLang="zh-CN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GC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lang="en-US" alt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1000" b="1" i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12668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1200" b="1" i="0" u="none" strike="noStrike" kern="1200" cap="none" spc="0" normalizeH="0" baseline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chemeClr val="tx1">
                    <a:lumMod val="75000"/>
                    <a:lumOff val="25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fd14432-ab67-4959-aaf2-a261ee39d427}"/>
      </c:ext>
    </c:extLst>
  </c:chart>
  <c:spPr>
    <a:solidFill>
      <a:schemeClr val="bg1"/>
    </a:solidFill>
    <a:ln w="6350" cap="flat" cmpd="sng" algn="ctr">
      <a:noFill/>
      <a:round/>
    </a:ln>
    <a:effectLst/>
  </c:spPr>
  <c:txPr>
    <a:bodyPr/>
    <a:lstStyle/>
    <a:p>
      <a:pPr>
        <a:defRPr lang="zh-CN" b="1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log_stats_stack_6.xlsx!$AY$89</c:f>
              <c:strCache>
                <c:ptCount val="1"/>
                <c:pt idx="0">
                  <c:v>Array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log_stats_stack_6.xlsx!$AZ$83:$BB$83</c:f>
              <c:strCache>
                <c:ptCount val="3"/>
                <c:pt idx="0">
                  <c:v>Heap Size 1x</c:v>
                </c:pt>
                <c:pt idx="1">
                  <c:v>Heap Size 2x</c:v>
                </c:pt>
                <c:pt idx="2">
                  <c:v>Heap Size 3x</c:v>
                </c:pt>
              </c:strCache>
            </c:strRef>
          </c:cat>
          <c:val>
            <c:numRef>
              <c:f>log_stats_stack_6.xlsx!$AZ$89:$BB$89</c:f>
              <c:numCache>
                <c:formatCode>General</c:formatCode>
                <c:ptCount val="3"/>
                <c:pt idx="0">
                  <c:v>5734.25</c:v>
                </c:pt>
                <c:pt idx="1">
                  <c:v>2837.7916666666702</c:v>
                </c:pt>
                <c:pt idx="2">
                  <c:v>1887.93333333333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9-43EB-9DB5-108A6FE51B58}"/>
            </c:ext>
          </c:extLst>
        </c:ser>
        <c:ser>
          <c:idx val="1"/>
          <c:order val="1"/>
          <c:tx>
            <c:strRef>
              <c:f>log_stats_stack_6.xlsx!$AY$90</c:f>
              <c:strCache>
                <c:ptCount val="1"/>
                <c:pt idx="0">
                  <c:v>Stack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log_stats_stack_6.xlsx!$AZ$83:$BB$83</c:f>
              <c:strCache>
                <c:ptCount val="3"/>
                <c:pt idx="0">
                  <c:v>Heap Size 1x</c:v>
                </c:pt>
                <c:pt idx="1">
                  <c:v>Heap Size 2x</c:v>
                </c:pt>
                <c:pt idx="2">
                  <c:v>Heap Size 3x</c:v>
                </c:pt>
              </c:strCache>
            </c:strRef>
          </c:cat>
          <c:val>
            <c:numRef>
              <c:f>log_stats_stack_6.xlsx!$AZ$90:$BB$90</c:f>
              <c:numCache>
                <c:formatCode>General</c:formatCode>
                <c:ptCount val="3"/>
                <c:pt idx="0">
                  <c:v>14638.991666666599</c:v>
                </c:pt>
                <c:pt idx="1">
                  <c:v>7323.3499999999904</c:v>
                </c:pt>
                <c:pt idx="2">
                  <c:v>4822.7666666666701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9-43EB-9DB5-108A6FE51B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126745984"/>
        <c:axId val="153486464"/>
      </c:barChart>
      <c:catAx>
        <c:axId val="12674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  <a:alpha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153486464"/>
        <c:crosses val="autoZero"/>
        <c:auto val="1"/>
        <c:lblAlgn val="ctr"/>
        <c:lblOffset val="100"/>
        <c:noMultiLvlLbl val="0"/>
      </c:catAx>
      <c:valAx>
        <c:axId val="153486464"/>
        <c:scaling>
          <c:orientation val="minMax"/>
        </c:scaling>
        <c:delete val="0"/>
        <c:axPos val="l"/>
        <c:majorGridlines>
          <c:spPr>
            <a:ln w="6350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  <a:r>
                  <a:rPr lang="en-US" altLang="zh-CN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uFillTx/>
                  </a:rPr>
                  <a:t>GC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lang="en-US" alt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1000" b="1" i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  <c:crossAx val="12674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1200" b="1" i="0" u="none" strike="noStrike" kern="1200" cap="none" spc="0" normalizeH="0" baseline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chemeClr val="tx1">
                    <a:lumMod val="75000"/>
                    <a:lumOff val="25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fd14432-ab67-4959-aaf2-a261ee39d427}"/>
      </c:ext>
    </c:extLst>
  </c:chart>
  <c:spPr>
    <a:solidFill>
      <a:schemeClr val="bg1"/>
    </a:solidFill>
    <a:ln w="6350" cap="flat" cmpd="sng" algn="ctr">
      <a:noFill/>
      <a:round/>
    </a:ln>
    <a:effectLst/>
  </c:spPr>
  <c:txPr>
    <a:bodyPr/>
    <a:lstStyle/>
    <a:p>
      <a:pPr>
        <a:defRPr lang="zh-CN" b="1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285714285714"/>
          <c:y val="9.4795101271785198E-2"/>
          <c:w val="0.81516787360105303"/>
          <c:h val="0.71330664154498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log_stats_web_2.xlsx!$AJ$116</c:f>
              <c:strCache>
                <c:ptCount val="1"/>
                <c:pt idx="0">
                  <c:v>Java ZGC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rgbClr val="1F78B5"/>
              </a:bgClr>
            </a:pattFill>
            <a:ln>
              <a:noFill/>
            </a:ln>
            <a:effectLst/>
          </c:spPr>
          <c:invertIfNegative val="0"/>
          <c:cat>
            <c:strRef>
              <c:f>log_stats_web_2.xlsx!$AK$99:$AM$99</c:f>
              <c:strCache>
                <c:ptCount val="3"/>
                <c:pt idx="0">
                  <c:v>Heap Size 1x</c:v>
                </c:pt>
                <c:pt idx="1">
                  <c:v>Heap Size 2x</c:v>
                </c:pt>
                <c:pt idx="2">
                  <c:v>Heap Size 3x</c:v>
                </c:pt>
              </c:strCache>
            </c:strRef>
          </c:cat>
          <c:val>
            <c:numRef>
              <c:f>log_stats_web_2.xlsx!$AK$116:$AM$116</c:f>
              <c:numCache>
                <c:formatCode>General</c:formatCode>
                <c:ptCount val="3"/>
                <c:pt idx="0">
                  <c:v>1324.5215335821999</c:v>
                </c:pt>
                <c:pt idx="1">
                  <c:v>1976.38950685547</c:v>
                </c:pt>
                <c:pt idx="2">
                  <c:v>2813.28473143052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2C-47AF-BE87-5C20C4269BBF}"/>
            </c:ext>
          </c:extLst>
        </c:ser>
        <c:ser>
          <c:idx val="1"/>
          <c:order val="1"/>
          <c:tx>
            <c:strRef>
              <c:f>log_stats_web_2.xlsx!$AJ$117</c:f>
              <c:strCache>
                <c:ptCount val="1"/>
                <c:pt idx="0">
                  <c:v>Go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rgbClr val="FF820E"/>
              </a:bgClr>
            </a:pattFill>
            <a:ln>
              <a:noFill/>
            </a:ln>
            <a:effectLst/>
          </c:spPr>
          <c:invertIfNegative val="0"/>
          <c:cat>
            <c:strRef>
              <c:f>log_stats_web_2.xlsx!$AK$99:$AM$99</c:f>
              <c:strCache>
                <c:ptCount val="3"/>
                <c:pt idx="0">
                  <c:v>Heap Size 1x</c:v>
                </c:pt>
                <c:pt idx="1">
                  <c:v>Heap Size 2x</c:v>
                </c:pt>
                <c:pt idx="2">
                  <c:v>Heap Size 3x</c:v>
                </c:pt>
              </c:strCache>
            </c:strRef>
          </c:cat>
          <c:val>
            <c:numRef>
              <c:f>log_stats_web_2.xlsx!$AK$117:$AM$117</c:f>
              <c:numCache>
                <c:formatCode>General</c:formatCode>
                <c:ptCount val="3"/>
                <c:pt idx="0">
                  <c:v>344.60779859836799</c:v>
                </c:pt>
                <c:pt idx="1">
                  <c:v>505.56701377533199</c:v>
                </c:pt>
                <c:pt idx="2">
                  <c:v>677.66890798236898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2C-47AF-BE87-5C20C4269BBF}"/>
            </c:ext>
          </c:extLst>
        </c:ser>
        <c:ser>
          <c:idx val="2"/>
          <c:order val="2"/>
          <c:tx>
            <c:strRef>
              <c:f>log_stats_web_2.xlsx!$AJ$118</c:f>
              <c:strCache>
                <c:ptCount val="1"/>
                <c:pt idx="0">
                  <c:v>C#</c:v>
                </c:pt>
              </c:strCache>
            </c:strRef>
          </c:tx>
          <c:spPr>
            <a:pattFill prst="openDmnd">
              <a:fgClr>
                <a:schemeClr val="tx1"/>
              </a:fgClr>
              <a:bgClr>
                <a:srgbClr val="2CA12C"/>
              </a:bgClr>
            </a:pattFill>
            <a:ln>
              <a:noFill/>
            </a:ln>
            <a:effectLst/>
          </c:spPr>
          <c:invertIfNegative val="0"/>
          <c:cat>
            <c:strRef>
              <c:f>log_stats_web_2.xlsx!$AK$99:$AM$99</c:f>
              <c:strCache>
                <c:ptCount val="3"/>
                <c:pt idx="0">
                  <c:v>Heap Size 1x</c:v>
                </c:pt>
                <c:pt idx="1">
                  <c:v>Heap Size 2x</c:v>
                </c:pt>
                <c:pt idx="2">
                  <c:v>Heap Size 3x</c:v>
                </c:pt>
              </c:strCache>
            </c:strRef>
          </c:cat>
          <c:val>
            <c:numRef>
              <c:f>log_stats_web_2.xlsx!$AK$118:$AM$118</c:f>
              <c:numCache>
                <c:formatCode>General</c:formatCode>
                <c:ptCount val="3"/>
                <c:pt idx="0">
                  <c:v>769.294036788227</c:v>
                </c:pt>
                <c:pt idx="1">
                  <c:v>1297.5333330108399</c:v>
                </c:pt>
                <c:pt idx="2">
                  <c:v>2298.2441411751201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2C-47AF-BE87-5C20C4269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55538432"/>
        <c:axId val="55539968"/>
      </c:barChart>
      <c:catAx>
        <c:axId val="555384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539968"/>
        <c:crosses val="autoZero"/>
        <c:auto val="1"/>
        <c:lblAlgn val="ctr"/>
        <c:lblOffset val="100"/>
        <c:noMultiLvlLbl val="0"/>
      </c:catAx>
      <c:valAx>
        <c:axId val="55539968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>
                    <a:solidFill>
                      <a:sysClr val="windowText" lastClr="000000"/>
                    </a:solidFill>
                  </a:rPr>
                  <a:t>Memory Usage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53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245424621461488"/>
          <c:y val="0.91285916156382596"/>
          <c:w val="0.51797235023041499"/>
          <c:h val="8.0075365049458405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4e8a139-19d6-4256-bf4c-b102ec00323b}"/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 sz="1200" b="1">
          <a:solidFill>
            <a:sysClr val="windowText" lastClr="000000"/>
          </a:solidFill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285714285714"/>
          <c:y val="9.4795101271785198E-2"/>
          <c:w val="0.81516787360105303"/>
          <c:h val="0.71330664154498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log_stats_web_2.xlsx!$AJ$123</c:f>
              <c:strCache>
                <c:ptCount val="1"/>
                <c:pt idx="0">
                  <c:v>Java ZGC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rgbClr val="1F78B5"/>
              </a:bgClr>
            </a:pattFill>
            <a:ln>
              <a:noFill/>
            </a:ln>
            <a:effectLst/>
          </c:spPr>
          <c:invertIfNegative val="0"/>
          <c:cat>
            <c:strRef>
              <c:f>log_stats_web_2.xlsx!$AK$99:$AM$99</c:f>
              <c:strCache>
                <c:ptCount val="3"/>
                <c:pt idx="0">
                  <c:v>Heap Size 1x</c:v>
                </c:pt>
                <c:pt idx="1">
                  <c:v>Heap Size 2x</c:v>
                </c:pt>
                <c:pt idx="2">
                  <c:v>Heap Size 3x</c:v>
                </c:pt>
              </c:strCache>
            </c:strRef>
          </c:cat>
          <c:val>
            <c:numRef>
              <c:f>log_stats_web_2.xlsx!$AK$123:$AM$123</c:f>
              <c:numCache>
                <c:formatCode>General</c:formatCode>
                <c:ptCount val="3"/>
                <c:pt idx="0">
                  <c:v>14.6666666666667</c:v>
                </c:pt>
                <c:pt idx="1">
                  <c:v>14.75</c:v>
                </c:pt>
                <c:pt idx="2">
                  <c:v>15.4166666666667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6E-49B4-BE79-91662F4AE432}"/>
            </c:ext>
          </c:extLst>
        </c:ser>
        <c:ser>
          <c:idx val="1"/>
          <c:order val="1"/>
          <c:tx>
            <c:strRef>
              <c:f>log_stats_web_2.xlsx!$AJ$124</c:f>
              <c:strCache>
                <c:ptCount val="1"/>
                <c:pt idx="0">
                  <c:v>Go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rgbClr val="FF820E"/>
              </a:bgClr>
            </a:pattFill>
            <a:ln>
              <a:noFill/>
            </a:ln>
            <a:effectLst/>
          </c:spPr>
          <c:invertIfNegative val="0"/>
          <c:cat>
            <c:strRef>
              <c:f>log_stats_web_2.xlsx!$AK$99:$AM$99</c:f>
              <c:strCache>
                <c:ptCount val="3"/>
                <c:pt idx="0">
                  <c:v>Heap Size 1x</c:v>
                </c:pt>
                <c:pt idx="1">
                  <c:v>Heap Size 2x</c:v>
                </c:pt>
                <c:pt idx="2">
                  <c:v>Heap Size 3x</c:v>
                </c:pt>
              </c:strCache>
            </c:strRef>
          </c:cat>
          <c:val>
            <c:numRef>
              <c:f>log_stats_web_2.xlsx!$AK$124:$AM$124</c:f>
              <c:numCache>
                <c:formatCode>General</c:formatCode>
                <c:ptCount val="3"/>
                <c:pt idx="0">
                  <c:v>38</c:v>
                </c:pt>
                <c:pt idx="1">
                  <c:v>27.8333333333333</c:v>
                </c:pt>
                <c:pt idx="2">
                  <c:v>24.3333333333333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6E-49B4-BE79-91662F4AE432}"/>
            </c:ext>
          </c:extLst>
        </c:ser>
        <c:ser>
          <c:idx val="2"/>
          <c:order val="2"/>
          <c:tx>
            <c:strRef>
              <c:f>log_stats_web_2.xlsx!$AJ$125</c:f>
              <c:strCache>
                <c:ptCount val="1"/>
                <c:pt idx="0">
                  <c:v>C#</c:v>
                </c:pt>
              </c:strCache>
            </c:strRef>
          </c:tx>
          <c:spPr>
            <a:pattFill prst="openDmnd">
              <a:fgClr>
                <a:schemeClr val="tx1"/>
              </a:fgClr>
              <a:bgClr>
                <a:srgbClr val="2CA12C"/>
              </a:bgClr>
            </a:pattFill>
            <a:ln>
              <a:noFill/>
            </a:ln>
            <a:effectLst/>
          </c:spPr>
          <c:invertIfNegative val="0"/>
          <c:cat>
            <c:strRef>
              <c:f>log_stats_web_2.xlsx!$AK$99:$AM$99</c:f>
              <c:strCache>
                <c:ptCount val="3"/>
                <c:pt idx="0">
                  <c:v>Heap Size 1x</c:v>
                </c:pt>
                <c:pt idx="1">
                  <c:v>Heap Size 2x</c:v>
                </c:pt>
                <c:pt idx="2">
                  <c:v>Heap Size 3x</c:v>
                </c:pt>
              </c:strCache>
            </c:strRef>
          </c:cat>
          <c:val>
            <c:numRef>
              <c:f>log_stats_web_2.xlsx!$AK$125:$AM$125</c:f>
              <c:numCache>
                <c:formatCode>General</c:formatCode>
                <c:ptCount val="3"/>
                <c:pt idx="0">
                  <c:v>12.4166666666667</c:v>
                </c:pt>
                <c:pt idx="1">
                  <c:v>12.0833333333333</c:v>
                </c:pt>
                <c:pt idx="2">
                  <c:v>12.3333333333333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6E-49B4-BE79-91662F4AE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79151219"/>
        <c:axId val="252021354"/>
      </c:barChart>
      <c:catAx>
        <c:axId val="17915121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2021354"/>
        <c:crosses val="autoZero"/>
        <c:auto val="1"/>
        <c:lblAlgn val="ctr"/>
        <c:lblOffset val="100"/>
        <c:noMultiLvlLbl val="0"/>
      </c:catAx>
      <c:valAx>
        <c:axId val="252021354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>
                    <a:solidFill>
                      <a:sysClr val="windowText" lastClr="000000"/>
                    </a:solidFill>
                  </a:rPr>
                  <a:t>Execution 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 alt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1512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245424621461488"/>
          <c:y val="0.91285916156382496"/>
          <c:w val="0.51797235023041499"/>
          <c:h val="8.0075365049458294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4e8a139-19d6-4256-bf4c-b102ec00323b}"/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 sz="1200" b="1">
          <a:solidFill>
            <a:sysClr val="windowText" lastClr="000000"/>
          </a:solidFill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1947368421053"/>
          <c:y val="5.6828703703703701E-2"/>
          <c:w val="0.81713157894736799"/>
          <c:h val="0.67868055555555695"/>
        </c:manualLayout>
      </c:layout>
      <c:lineChart>
        <c:grouping val="standard"/>
        <c:varyColors val="0"/>
        <c:ser>
          <c:idx val="0"/>
          <c:order val="0"/>
          <c:tx>
            <c:strRef>
              <c:f>[log_stats_tree_4.xlsx]log_stats_tree_2!$AD$150</c:f>
              <c:strCache>
                <c:ptCount val="1"/>
                <c:pt idx="0">
                  <c:v>Java ZGC</c:v>
                </c:pt>
              </c:strCache>
            </c:strRef>
          </c:tx>
          <c:spPr>
            <a:ln w="38100" cap="rnd">
              <a:solidFill>
                <a:srgbClr val="4472C4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[log_stats_tree_4.xlsx]log_stats_tree_2!$AE$149:$AF$149</c:f>
              <c:strCache>
                <c:ptCount val="2"/>
                <c:pt idx="0">
                  <c:v>10-Thread</c:v>
                </c:pt>
                <c:pt idx="1">
                  <c:v>20-Thread</c:v>
                </c:pt>
              </c:strCache>
            </c:strRef>
          </c:cat>
          <c:val>
            <c:numRef>
              <c:f>[log_stats_tree_4.xlsx]log_stats_tree_2!$AE$150:$AF$150</c:f>
              <c:numCache>
                <c:formatCode>General</c:formatCode>
                <c:ptCount val="2"/>
                <c:pt idx="0">
                  <c:v>1</c:v>
                </c:pt>
                <c:pt idx="1">
                  <c:v>0.86725663716814305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DB-406F-8D16-B013A6C7FB61}"/>
            </c:ext>
          </c:extLst>
        </c:ser>
        <c:ser>
          <c:idx val="1"/>
          <c:order val="1"/>
          <c:tx>
            <c:strRef>
              <c:f>[log_stats_tree_4.xlsx]log_stats_tree_2!$AD$151</c:f>
              <c:strCache>
                <c:ptCount val="1"/>
                <c:pt idx="0">
                  <c:v>Go</c:v>
                </c:pt>
              </c:strCache>
            </c:strRef>
          </c:tx>
          <c:spPr>
            <a:ln w="38100" cap="rnd">
              <a:solidFill>
                <a:srgbClr val="ED7D31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[log_stats_tree_4.xlsx]log_stats_tree_2!$AE$149:$AF$149</c:f>
              <c:strCache>
                <c:ptCount val="2"/>
                <c:pt idx="0">
                  <c:v>10-Thread</c:v>
                </c:pt>
                <c:pt idx="1">
                  <c:v>20-Thread</c:v>
                </c:pt>
              </c:strCache>
            </c:strRef>
          </c:cat>
          <c:val>
            <c:numRef>
              <c:f>[log_stats_tree_4.xlsx]log_stats_tree_2!$AE$151:$AF$151</c:f>
              <c:numCache>
                <c:formatCode>General</c:formatCode>
                <c:ptCount val="2"/>
                <c:pt idx="0">
                  <c:v>1</c:v>
                </c:pt>
                <c:pt idx="1">
                  <c:v>1.2385321100917399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DB-406F-8D16-B013A6C7FB61}"/>
            </c:ext>
          </c:extLst>
        </c:ser>
        <c:ser>
          <c:idx val="2"/>
          <c:order val="2"/>
          <c:tx>
            <c:strRef>
              <c:f>[log_stats_tree_4.xlsx]log_stats_tree_2!$AD$152</c:f>
              <c:strCache>
                <c:ptCount val="1"/>
                <c:pt idx="0">
                  <c:v>C#</c:v>
                </c:pt>
              </c:strCache>
            </c:strRef>
          </c:tx>
          <c:spPr>
            <a:ln w="38100" cap="rnd">
              <a:solidFill>
                <a:srgbClr val="70AD47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[log_stats_tree_4.xlsx]log_stats_tree_2!$AE$149:$AF$149</c:f>
              <c:strCache>
                <c:ptCount val="2"/>
                <c:pt idx="0">
                  <c:v>10-Thread</c:v>
                </c:pt>
                <c:pt idx="1">
                  <c:v>20-Thread</c:v>
                </c:pt>
              </c:strCache>
            </c:strRef>
          </c:cat>
          <c:val>
            <c:numRef>
              <c:f>[log_stats_tree_4.xlsx]log_stats_tree_2!$AE$152:$AF$152</c:f>
              <c:numCache>
                <c:formatCode>General</c:formatCode>
                <c:ptCount val="2"/>
                <c:pt idx="0">
                  <c:v>1</c:v>
                </c:pt>
                <c:pt idx="1">
                  <c:v>1.0387096774193501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DB-406F-8D16-B013A6C7F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060864"/>
        <c:axId val="153062400"/>
      </c:lineChart>
      <c:catAx>
        <c:axId val="153060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endParaRPr lang="zh-CN"/>
          </a:p>
        </c:txPr>
        <c:crossAx val="153062400"/>
        <c:crosses val="autoZero"/>
        <c:auto val="1"/>
        <c:lblAlgn val="ctr"/>
        <c:lblOffset val="100"/>
        <c:noMultiLvlLbl val="0"/>
      </c:catAx>
      <c:valAx>
        <c:axId val="153062400"/>
        <c:scaling>
          <c:orientation val="minMax"/>
          <c:max val="1.25"/>
          <c:min val="0.8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90200"/>
                </a:sys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400" b="1" i="0" u="none" strike="noStrike" kern="1200" baseline="0">
                    <a:solidFill>
                      <a:sysClr val="windowText" lastClr="000000"/>
                    </a:solidFill>
                    <a:latin typeface="Calibri" panose="020F0502020204030204" charset="0"/>
                    <a:ea typeface="宋体" panose="02010600030101010101" pitchFamily="2" charset="-122"/>
                    <a:cs typeface="+mn-ea"/>
                  </a:defRPr>
                </a:pPr>
                <a:r>
                  <a:rPr lang="en-US" altLang="zh-CN" sz="14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400" b="1" i="0" u="none" strike="noStrike" kern="1200" baseline="0">
                  <a:solidFill>
                    <a:sysClr val="windowText" lastClr="000000"/>
                  </a:solidFill>
                  <a:latin typeface="Calibri" panose="020F0502020204030204" charset="0"/>
                  <a:ea typeface="宋体" panose="02010600030101010101" pitchFamily="2" charset="-122"/>
                  <a:cs typeface="+mn-ea"/>
                </a:defRPr>
              </a:pPr>
              <a:endParaRPr lang="en-US" alt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endParaRPr lang="zh-CN"/>
          </a:p>
        </c:txPr>
        <c:crossAx val="15306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ysClr val="windowText" lastClr="000000"/>
              </a:solidFill>
              <a:latin typeface="Calibri" panose="020F0502020204030204" charset="0"/>
              <a:ea typeface="宋体" panose="02010600030101010101" pitchFamily="2" charset="-122"/>
              <a:cs typeface="+mn-ea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580ac8d1-0f33-45e6-900c-223e28b6919d}"/>
      </c:ext>
    </c:extLst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 lang="zh-CN" sz="1200" b="1">
          <a:solidFill>
            <a:sysClr val="windowText" lastClr="000000"/>
          </a:solidFill>
        </a:defRPr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1947368421053"/>
          <c:y val="5.6828703703703701E-2"/>
          <c:w val="0.81713157894736799"/>
          <c:h val="0.67868055555555695"/>
        </c:manualLayout>
      </c:layout>
      <c:lineChart>
        <c:grouping val="standard"/>
        <c:varyColors val="0"/>
        <c:ser>
          <c:idx val="0"/>
          <c:order val="0"/>
          <c:tx>
            <c:strRef>
              <c:f>[log_stats_tree_4.xlsx]log_stats_tree_2!$AD$156</c:f>
              <c:strCache>
                <c:ptCount val="1"/>
                <c:pt idx="0">
                  <c:v>Java ZGC</c:v>
                </c:pt>
              </c:strCache>
            </c:strRef>
          </c:tx>
          <c:spPr>
            <a:ln w="38100" cap="rnd">
              <a:solidFill>
                <a:srgbClr val="4472C4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[log_stats_tree_4.xlsx]log_stats_tree_2!$AE$149:$AF$149</c:f>
              <c:strCache>
                <c:ptCount val="2"/>
                <c:pt idx="0">
                  <c:v>10-Thread</c:v>
                </c:pt>
                <c:pt idx="1">
                  <c:v>20-Thread</c:v>
                </c:pt>
              </c:strCache>
            </c:strRef>
          </c:cat>
          <c:val>
            <c:numRef>
              <c:f>[log_stats_tree_4.xlsx]log_stats_tree_2!$AE$156:$AF$156</c:f>
              <c:numCache>
                <c:formatCode>General</c:formatCode>
                <c:ptCount val="2"/>
                <c:pt idx="0">
                  <c:v>1</c:v>
                </c:pt>
                <c:pt idx="1">
                  <c:v>1.1231884057971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E9-4425-9CB9-2656EBA8B0E5}"/>
            </c:ext>
          </c:extLst>
        </c:ser>
        <c:ser>
          <c:idx val="1"/>
          <c:order val="1"/>
          <c:tx>
            <c:strRef>
              <c:f>[log_stats_tree_4.xlsx]log_stats_tree_2!$AD$157</c:f>
              <c:strCache>
                <c:ptCount val="1"/>
                <c:pt idx="0">
                  <c:v>Go</c:v>
                </c:pt>
              </c:strCache>
            </c:strRef>
          </c:tx>
          <c:spPr>
            <a:ln w="38100" cap="rnd">
              <a:solidFill>
                <a:srgbClr val="ED7D31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[log_stats_tree_4.xlsx]log_stats_tree_2!$AE$149:$AF$149</c:f>
              <c:strCache>
                <c:ptCount val="2"/>
                <c:pt idx="0">
                  <c:v>10-Thread</c:v>
                </c:pt>
                <c:pt idx="1">
                  <c:v>20-Thread</c:v>
                </c:pt>
              </c:strCache>
            </c:strRef>
          </c:cat>
          <c:val>
            <c:numRef>
              <c:f>[log_stats_tree_4.xlsx]log_stats_tree_2!$AE$157:$AF$157</c:f>
              <c:numCache>
                <c:formatCode>General</c:formatCode>
                <c:ptCount val="2"/>
                <c:pt idx="0">
                  <c:v>1</c:v>
                </c:pt>
                <c:pt idx="1">
                  <c:v>1.4933333333333401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E9-4425-9CB9-2656EBA8B0E5}"/>
            </c:ext>
          </c:extLst>
        </c:ser>
        <c:ser>
          <c:idx val="2"/>
          <c:order val="2"/>
          <c:tx>
            <c:strRef>
              <c:f>[log_stats_tree_4.xlsx]log_stats_tree_2!$AD$158</c:f>
              <c:strCache>
                <c:ptCount val="1"/>
                <c:pt idx="0">
                  <c:v>C#</c:v>
                </c:pt>
              </c:strCache>
            </c:strRef>
          </c:tx>
          <c:spPr>
            <a:ln w="38100" cap="rnd">
              <a:solidFill>
                <a:srgbClr val="70AD47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[log_stats_tree_4.xlsx]log_stats_tree_2!$AE$149:$AF$149</c:f>
              <c:strCache>
                <c:ptCount val="2"/>
                <c:pt idx="0">
                  <c:v>10-Thread</c:v>
                </c:pt>
                <c:pt idx="1">
                  <c:v>20-Thread</c:v>
                </c:pt>
              </c:strCache>
            </c:strRef>
          </c:cat>
          <c:val>
            <c:numRef>
              <c:f>[log_stats_tree_4.xlsx]log_stats_tree_2!$AE$158:$AF$158</c:f>
              <c:numCache>
                <c:formatCode>General</c:formatCode>
                <c:ptCount val="2"/>
                <c:pt idx="0">
                  <c:v>1</c:v>
                </c:pt>
                <c:pt idx="1">
                  <c:v>1.35782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E9-4425-9CB9-2656EBA8B0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032000"/>
        <c:axId val="154033536"/>
      </c:lineChart>
      <c:catAx>
        <c:axId val="1540320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endParaRPr lang="zh-CN"/>
          </a:p>
        </c:txPr>
        <c:crossAx val="154033536"/>
        <c:crosses val="autoZero"/>
        <c:auto val="1"/>
        <c:lblAlgn val="ctr"/>
        <c:lblOffset val="100"/>
        <c:noMultiLvlLbl val="0"/>
      </c:catAx>
      <c:valAx>
        <c:axId val="154033536"/>
        <c:scaling>
          <c:orientation val="minMax"/>
          <c:max val="1.55"/>
          <c:min val="0.9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90200"/>
                </a:sys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400" b="1" i="0" u="none" strike="noStrike" kern="1200" baseline="0">
                    <a:solidFill>
                      <a:sysClr val="windowText" lastClr="000000"/>
                    </a:solidFill>
                    <a:latin typeface="Calibri" panose="020F0502020204030204" charset="0"/>
                    <a:ea typeface="宋体" panose="02010600030101010101" pitchFamily="2" charset="-122"/>
                    <a:cs typeface="+mn-ea"/>
                  </a:defRPr>
                </a:pPr>
                <a:r>
                  <a:rPr lang="en-US" altLang="zh-CN" sz="14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400" b="1" i="0" u="none" strike="noStrike" kern="1200" baseline="0">
                  <a:solidFill>
                    <a:sysClr val="windowText" lastClr="000000"/>
                  </a:solidFill>
                  <a:latin typeface="Calibri" panose="020F0502020204030204" charset="0"/>
                  <a:ea typeface="宋体" panose="02010600030101010101" pitchFamily="2" charset="-122"/>
                  <a:cs typeface="+mn-ea"/>
                </a:defRPr>
              </a:pPr>
              <a:endParaRPr lang="en-US" alt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endParaRPr lang="zh-CN"/>
          </a:p>
        </c:txPr>
        <c:crossAx val="15403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ysClr val="windowText" lastClr="00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ysClr val="windowText" lastClr="000000"/>
              </a:solidFill>
              <a:latin typeface="Calibri" panose="020F0502020204030204" charset="0"/>
              <a:ea typeface="宋体" panose="02010600030101010101" pitchFamily="2" charset="-122"/>
              <a:cs typeface="+mn-ea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7c2c02ac-71e9-4408-89dd-f1d1a1c21566}"/>
      </c:ext>
    </c:extLst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 lang="zh-CN" sz="1200" b="1">
          <a:solidFill>
            <a:sysClr val="windowText" lastClr="000000"/>
          </a:solidFill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10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0">
      <cs:styleClr val="auto"/>
    </cs:fillRef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65000"/>
          <a:lumOff val="35000"/>
        </a:sysClr>
      </a:solidFill>
      <a:ln w="9525">
        <a:solidFill>
          <a:sysClr val="windowText" lastClr="000000">
            <a:lumMod val="65000"/>
            <a:lumOff val="35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" lastClr="FFFFFF">
            <a:lumMod val="902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75000"/>
        <a:lumOff val="25000"/>
      </a:sysClr>
    </cs:fontRef>
    <cs:defRPr sz="1400" b="1" kern="120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10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0">
      <cs:styleClr val="auto"/>
    </cs:fillRef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65000"/>
          <a:lumOff val="35000"/>
        </a:sysClr>
      </a:solidFill>
      <a:ln w="9525">
        <a:solidFill>
          <a:sysClr val="windowText" lastClr="000000">
            <a:lumMod val="65000"/>
            <a:lumOff val="35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" lastClr="FFFFFF">
            <a:lumMod val="902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75000"/>
        <a:lumOff val="25000"/>
      </a:sysClr>
    </cs:fontRef>
    <cs:defRPr sz="1400" b="1" kern="120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notesSlide" Target="../notesSlides/notesSlide11.xml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tags" Target="../tags/tag185.xml"/><Relationship Id="rId16" Type="http://schemas.openxmlformats.org/officeDocument/2006/relationships/image" Target="../media/image47.png"/><Relationship Id="rId1" Type="http://schemas.openxmlformats.org/officeDocument/2006/relationships/tags" Target="../tags/tag184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tags" Target="../tags/tag188.xml"/><Relationship Id="rId1" Type="http://schemas.openxmlformats.org/officeDocument/2006/relationships/tags" Target="../tags/tag186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2.png"/><Relationship Id="rId12" Type="http://schemas.openxmlformats.org/officeDocument/2006/relationships/image" Target="../media/image62.png"/><Relationship Id="rId2" Type="http://schemas.openxmlformats.org/officeDocument/2006/relationships/tags" Target="../tags/tag190.xml"/><Relationship Id="rId16" Type="http://schemas.openxmlformats.org/officeDocument/2006/relationships/image" Target="../media/image58.png"/><Relationship Id="rId1" Type="http://schemas.openxmlformats.org/officeDocument/2006/relationships/tags" Target="../tags/tag189.xml"/><Relationship Id="rId6" Type="http://schemas.openxmlformats.org/officeDocument/2006/relationships/image" Target="../media/image51.png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5" Type="http://schemas.openxmlformats.org/officeDocument/2006/relationships/image" Target="../media/image65.png"/><Relationship Id="rId10" Type="http://schemas.openxmlformats.org/officeDocument/2006/relationships/image" Target="../media/image61.png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60.png"/><Relationship Id="rId1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2.png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18" Type="http://schemas.openxmlformats.org/officeDocument/2006/relationships/image" Target="../media/image6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2.png"/><Relationship Id="rId12" Type="http://schemas.openxmlformats.org/officeDocument/2006/relationships/image" Target="../media/image62.png"/><Relationship Id="rId17" Type="http://schemas.openxmlformats.org/officeDocument/2006/relationships/image" Target="../media/image66.png"/><Relationship Id="rId2" Type="http://schemas.openxmlformats.org/officeDocument/2006/relationships/tags" Target="../tags/tag194.xml"/><Relationship Id="rId16" Type="http://schemas.openxmlformats.org/officeDocument/2006/relationships/image" Target="../media/image58.png"/><Relationship Id="rId20" Type="http://schemas.openxmlformats.org/officeDocument/2006/relationships/image" Target="../media/image69.png"/><Relationship Id="rId1" Type="http://schemas.openxmlformats.org/officeDocument/2006/relationships/tags" Target="../tags/tag193.xml"/><Relationship Id="rId6" Type="http://schemas.openxmlformats.org/officeDocument/2006/relationships/image" Target="../media/image51.png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5" Type="http://schemas.openxmlformats.org/officeDocument/2006/relationships/image" Target="../media/image65.png"/><Relationship Id="rId10" Type="http://schemas.openxmlformats.org/officeDocument/2006/relationships/image" Target="../media/image61.png"/><Relationship Id="rId19" Type="http://schemas.openxmlformats.org/officeDocument/2006/relationships/image" Target="../media/image68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60.png"/><Relationship Id="rId1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2.png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26" Type="http://schemas.openxmlformats.org/officeDocument/2006/relationships/tags" Target="../tags/tag224.xml"/><Relationship Id="rId39" Type="http://schemas.openxmlformats.org/officeDocument/2006/relationships/tags" Target="../tags/tag2220.xml"/><Relationship Id="rId21" Type="http://schemas.openxmlformats.org/officeDocument/2006/relationships/tags" Target="../tags/tag219.xml"/><Relationship Id="rId34" Type="http://schemas.openxmlformats.org/officeDocument/2006/relationships/tags" Target="../tags/tag232.xml"/><Relationship Id="rId42" Type="http://schemas.openxmlformats.org/officeDocument/2006/relationships/image" Target="../media/image52.png"/><Relationship Id="rId47" Type="http://schemas.openxmlformats.org/officeDocument/2006/relationships/tags" Target="../tags/tag237.xml"/><Relationship Id="rId50" Type="http://schemas.openxmlformats.org/officeDocument/2006/relationships/image" Target="../media/image56.png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9" Type="http://schemas.openxmlformats.org/officeDocument/2006/relationships/tags" Target="../tags/tag227.xml"/><Relationship Id="rId11" Type="http://schemas.openxmlformats.org/officeDocument/2006/relationships/tags" Target="../tags/tag209.xml"/><Relationship Id="rId24" Type="http://schemas.openxmlformats.org/officeDocument/2006/relationships/tags" Target="../tags/tag222.xml"/><Relationship Id="rId32" Type="http://schemas.openxmlformats.org/officeDocument/2006/relationships/tags" Target="../tags/tag230.xml"/><Relationship Id="rId37" Type="http://schemas.openxmlformats.org/officeDocument/2006/relationships/tags" Target="../tags/tag2170.xml"/><Relationship Id="rId40" Type="http://schemas.openxmlformats.org/officeDocument/2006/relationships/image" Target="../media/image51.png"/><Relationship Id="rId45" Type="http://schemas.openxmlformats.org/officeDocument/2006/relationships/tags" Target="../tags/tag233.xml"/><Relationship Id="rId53" Type="http://schemas.openxmlformats.org/officeDocument/2006/relationships/tags" Target="../tags/tag249.xml"/><Relationship Id="rId5" Type="http://schemas.openxmlformats.org/officeDocument/2006/relationships/tags" Target="../tags/tag203.xml"/><Relationship Id="rId10" Type="http://schemas.openxmlformats.org/officeDocument/2006/relationships/tags" Target="../tags/tag208.xml"/><Relationship Id="rId19" Type="http://schemas.openxmlformats.org/officeDocument/2006/relationships/tags" Target="../tags/tag217.xml"/><Relationship Id="rId31" Type="http://schemas.openxmlformats.org/officeDocument/2006/relationships/tags" Target="../tags/tag229.xml"/><Relationship Id="rId44" Type="http://schemas.openxmlformats.org/officeDocument/2006/relationships/image" Target="../media/image53.png"/><Relationship Id="rId52" Type="http://schemas.openxmlformats.org/officeDocument/2006/relationships/image" Target="../media/image57.png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tags" Target="../tags/tag212.xml"/><Relationship Id="rId22" Type="http://schemas.openxmlformats.org/officeDocument/2006/relationships/tags" Target="../tags/tag220.xml"/><Relationship Id="rId27" Type="http://schemas.openxmlformats.org/officeDocument/2006/relationships/tags" Target="../tags/tag225.xml"/><Relationship Id="rId30" Type="http://schemas.openxmlformats.org/officeDocument/2006/relationships/tags" Target="../tags/tag228.xml"/><Relationship Id="rId35" Type="http://schemas.openxmlformats.org/officeDocument/2006/relationships/slideLayout" Target="../slideLayouts/slideLayout2.xml"/><Relationship Id="rId43" Type="http://schemas.openxmlformats.org/officeDocument/2006/relationships/tags" Target="../tags/tag2280.xml"/><Relationship Id="rId48" Type="http://schemas.openxmlformats.org/officeDocument/2006/relationships/image" Target="../media/image55.png"/><Relationship Id="rId8" Type="http://schemas.openxmlformats.org/officeDocument/2006/relationships/tags" Target="../tags/tag206.xml"/><Relationship Id="rId51" Type="http://schemas.openxmlformats.org/officeDocument/2006/relationships/tags" Target="../tags/tag245.xml"/><Relationship Id="rId3" Type="http://schemas.openxmlformats.org/officeDocument/2006/relationships/tags" Target="../tags/tag201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5" Type="http://schemas.openxmlformats.org/officeDocument/2006/relationships/tags" Target="../tags/tag223.xml"/><Relationship Id="rId33" Type="http://schemas.openxmlformats.org/officeDocument/2006/relationships/tags" Target="../tags/tag231.xml"/><Relationship Id="rId38" Type="http://schemas.openxmlformats.org/officeDocument/2006/relationships/image" Target="../media/image50.png"/><Relationship Id="rId46" Type="http://schemas.openxmlformats.org/officeDocument/2006/relationships/image" Target="../media/image54.png"/><Relationship Id="rId20" Type="http://schemas.openxmlformats.org/officeDocument/2006/relationships/tags" Target="../tags/tag218.xml"/><Relationship Id="rId41" Type="http://schemas.openxmlformats.org/officeDocument/2006/relationships/tags" Target="../tags/tag2250.xml"/><Relationship Id="rId54" Type="http://schemas.openxmlformats.org/officeDocument/2006/relationships/image" Target="../media/image75.png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5" Type="http://schemas.openxmlformats.org/officeDocument/2006/relationships/tags" Target="../tags/tag213.xml"/><Relationship Id="rId23" Type="http://schemas.openxmlformats.org/officeDocument/2006/relationships/tags" Target="../tags/tag221.xml"/><Relationship Id="rId28" Type="http://schemas.openxmlformats.org/officeDocument/2006/relationships/tags" Target="../tags/tag226.xml"/><Relationship Id="rId36" Type="http://schemas.openxmlformats.org/officeDocument/2006/relationships/notesSlide" Target="../notesSlides/notesSlide19.xml"/><Relationship Id="rId49" Type="http://schemas.openxmlformats.org/officeDocument/2006/relationships/tags" Target="../tags/tag2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250.xml"/><Relationship Id="rId18" Type="http://schemas.openxmlformats.org/officeDocument/2006/relationships/tags" Target="../tags/tag255.xml"/><Relationship Id="rId26" Type="http://schemas.openxmlformats.org/officeDocument/2006/relationships/tags" Target="../tags/tag263.xml"/><Relationship Id="rId39" Type="http://schemas.openxmlformats.org/officeDocument/2006/relationships/image" Target="../media/image50.png"/><Relationship Id="rId21" Type="http://schemas.openxmlformats.org/officeDocument/2006/relationships/tags" Target="../tags/tag258.xml"/><Relationship Id="rId34" Type="http://schemas.openxmlformats.org/officeDocument/2006/relationships/tags" Target="../tags/tag271.xml"/><Relationship Id="rId42" Type="http://schemas.openxmlformats.org/officeDocument/2006/relationships/tags" Target="../tags/tag2680.xml"/><Relationship Id="rId47" Type="http://schemas.openxmlformats.org/officeDocument/2006/relationships/image" Target="../media/image54.png"/><Relationship Id="rId50" Type="http://schemas.openxmlformats.org/officeDocument/2006/relationships/tags" Target="../tags/tag284.xml"/><Relationship Id="rId55" Type="http://schemas.openxmlformats.org/officeDocument/2006/relationships/image" Target="../media/image76.png"/><Relationship Id="rId7" Type="http://schemas.openxmlformats.org/officeDocument/2006/relationships/tags" Target="../tags/tag242.xml"/><Relationship Id="rId2" Type="http://schemas.openxmlformats.org/officeDocument/2006/relationships/tags" Target="../tags/tag235.xml"/><Relationship Id="rId16" Type="http://schemas.openxmlformats.org/officeDocument/2006/relationships/tags" Target="../tags/tag253.xml"/><Relationship Id="rId29" Type="http://schemas.openxmlformats.org/officeDocument/2006/relationships/tags" Target="../tags/tag266.xml"/><Relationship Id="rId11" Type="http://schemas.openxmlformats.org/officeDocument/2006/relationships/tags" Target="../tags/tag247.xml"/><Relationship Id="rId24" Type="http://schemas.openxmlformats.org/officeDocument/2006/relationships/tags" Target="../tags/tag261.xml"/><Relationship Id="rId32" Type="http://schemas.openxmlformats.org/officeDocument/2006/relationships/tags" Target="../tags/tag269.xml"/><Relationship Id="rId37" Type="http://schemas.openxmlformats.org/officeDocument/2006/relationships/notesSlide" Target="../notesSlides/notesSlide20.xml"/><Relationship Id="rId40" Type="http://schemas.openxmlformats.org/officeDocument/2006/relationships/tags" Target="../tags/tag2650.xml"/><Relationship Id="rId45" Type="http://schemas.openxmlformats.org/officeDocument/2006/relationships/image" Target="../media/image53.png"/><Relationship Id="rId53" Type="http://schemas.openxmlformats.org/officeDocument/2006/relationships/image" Target="../media/image57.png"/><Relationship Id="rId5" Type="http://schemas.openxmlformats.org/officeDocument/2006/relationships/tags" Target="../tags/tag239.xml"/><Relationship Id="rId10" Type="http://schemas.openxmlformats.org/officeDocument/2006/relationships/tags" Target="../tags/tag246.xml"/><Relationship Id="rId19" Type="http://schemas.openxmlformats.org/officeDocument/2006/relationships/tags" Target="../tags/tag256.xml"/><Relationship Id="rId31" Type="http://schemas.openxmlformats.org/officeDocument/2006/relationships/tags" Target="../tags/tag268.xml"/><Relationship Id="rId44" Type="http://schemas.openxmlformats.org/officeDocument/2006/relationships/tags" Target="../tags/tag2710.xml"/><Relationship Id="rId52" Type="http://schemas.openxmlformats.org/officeDocument/2006/relationships/tags" Target="../tags/tag288.xml"/><Relationship Id="rId4" Type="http://schemas.openxmlformats.org/officeDocument/2006/relationships/tags" Target="../tags/tag238.xml"/><Relationship Id="rId9" Type="http://schemas.openxmlformats.org/officeDocument/2006/relationships/tags" Target="../tags/tag244.xml"/><Relationship Id="rId14" Type="http://schemas.openxmlformats.org/officeDocument/2006/relationships/tags" Target="../tags/tag251.xml"/><Relationship Id="rId22" Type="http://schemas.openxmlformats.org/officeDocument/2006/relationships/tags" Target="../tags/tag259.xml"/><Relationship Id="rId27" Type="http://schemas.openxmlformats.org/officeDocument/2006/relationships/tags" Target="../tags/tag264.xml"/><Relationship Id="rId30" Type="http://schemas.openxmlformats.org/officeDocument/2006/relationships/tags" Target="../tags/tag267.xml"/><Relationship Id="rId35" Type="http://schemas.openxmlformats.org/officeDocument/2006/relationships/tags" Target="../tags/tag272.xml"/><Relationship Id="rId43" Type="http://schemas.openxmlformats.org/officeDocument/2006/relationships/image" Target="../media/image52.png"/><Relationship Id="rId48" Type="http://schemas.openxmlformats.org/officeDocument/2006/relationships/tags" Target="../tags/tag280.xml"/><Relationship Id="rId8" Type="http://schemas.openxmlformats.org/officeDocument/2006/relationships/tags" Target="../tags/tag243.xml"/><Relationship Id="rId51" Type="http://schemas.openxmlformats.org/officeDocument/2006/relationships/image" Target="../media/image56.png"/><Relationship Id="rId3" Type="http://schemas.openxmlformats.org/officeDocument/2006/relationships/tags" Target="../tags/tag236.xml"/><Relationship Id="rId12" Type="http://schemas.openxmlformats.org/officeDocument/2006/relationships/tags" Target="../tags/tag248.xml"/><Relationship Id="rId17" Type="http://schemas.openxmlformats.org/officeDocument/2006/relationships/tags" Target="../tags/tag254.xml"/><Relationship Id="rId25" Type="http://schemas.openxmlformats.org/officeDocument/2006/relationships/tags" Target="../tags/tag262.xml"/><Relationship Id="rId33" Type="http://schemas.openxmlformats.org/officeDocument/2006/relationships/tags" Target="../tags/tag270.xml"/><Relationship Id="rId38" Type="http://schemas.openxmlformats.org/officeDocument/2006/relationships/tags" Target="../tags/tag2600.xml"/><Relationship Id="rId46" Type="http://schemas.openxmlformats.org/officeDocument/2006/relationships/tags" Target="../tags/tag276.xml"/><Relationship Id="rId20" Type="http://schemas.openxmlformats.org/officeDocument/2006/relationships/tags" Target="../tags/tag257.xml"/><Relationship Id="rId41" Type="http://schemas.openxmlformats.org/officeDocument/2006/relationships/image" Target="../media/image51.png"/><Relationship Id="rId54" Type="http://schemas.openxmlformats.org/officeDocument/2006/relationships/tags" Target="../tags/tag292.xml"/><Relationship Id="rId1" Type="http://schemas.openxmlformats.org/officeDocument/2006/relationships/tags" Target="../tags/tag234.xml"/><Relationship Id="rId6" Type="http://schemas.openxmlformats.org/officeDocument/2006/relationships/tags" Target="../tags/tag240.xml"/><Relationship Id="rId15" Type="http://schemas.openxmlformats.org/officeDocument/2006/relationships/tags" Target="../tags/tag252.xml"/><Relationship Id="rId23" Type="http://schemas.openxmlformats.org/officeDocument/2006/relationships/tags" Target="../tags/tag260.xml"/><Relationship Id="rId28" Type="http://schemas.openxmlformats.org/officeDocument/2006/relationships/tags" Target="../tags/tag265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9.png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27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277.xml"/><Relationship Id="rId1" Type="http://schemas.openxmlformats.org/officeDocument/2006/relationships/tags" Target="../tags/tag275.xml"/><Relationship Id="rId6" Type="http://schemas.openxmlformats.org/officeDocument/2006/relationships/tags" Target="../tags/tag282.xml"/><Relationship Id="rId11" Type="http://schemas.openxmlformats.org/officeDocument/2006/relationships/image" Target="../media/image81.png"/><Relationship Id="rId5" Type="http://schemas.openxmlformats.org/officeDocument/2006/relationships/tags" Target="../tags/tag281.xml"/><Relationship Id="rId10" Type="http://schemas.openxmlformats.org/officeDocument/2006/relationships/image" Target="../media/image80.png"/><Relationship Id="rId4" Type="http://schemas.openxmlformats.org/officeDocument/2006/relationships/tags" Target="../tags/tag279.xml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286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285.xml"/><Relationship Id="rId1" Type="http://schemas.openxmlformats.org/officeDocument/2006/relationships/tags" Target="../tags/tag28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tags" Target="../tags/tag289.xml"/><Relationship Id="rId10" Type="http://schemas.openxmlformats.org/officeDocument/2006/relationships/image" Target="../media/image83.png"/><Relationship Id="rId4" Type="http://schemas.openxmlformats.org/officeDocument/2006/relationships/tags" Target="../tags/tag287.xml"/><Relationship Id="rId9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6.png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6.png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notesSlide" Target="../notesSlides/notesSlide25.xml"/><Relationship Id="rId9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2.png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notesSlide" Target="../notesSlides/notesSlide26.xml"/><Relationship Id="rId9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5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4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7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image" Target="../media/image95.png"/><Relationship Id="rId4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8.png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81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tags" Target="../tags/tag82.xml"/><Relationship Id="rId9" Type="http://schemas.openxmlformats.org/officeDocument/2006/relationships/image" Target="../media/image12.png"/><Relationship Id="rId1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85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tags" Target="../tags/tag84.xml"/><Relationship Id="rId16" Type="http://schemas.openxmlformats.org/officeDocument/2006/relationships/image" Target="../media/image18.png"/><Relationship Id="rId1" Type="http://schemas.openxmlformats.org/officeDocument/2006/relationships/tags" Target="../tags/tag83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tags" Target="../tags/tag86.xml"/><Relationship Id="rId9" Type="http://schemas.openxmlformats.org/officeDocument/2006/relationships/image" Target="../media/image12.png"/><Relationship Id="rId1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tags" Target="../tags/tag89.xml"/><Relationship Id="rId21" Type="http://schemas.openxmlformats.org/officeDocument/2006/relationships/image" Target="../media/image29.png"/><Relationship Id="rId7" Type="http://schemas.openxmlformats.org/officeDocument/2006/relationships/tags" Target="../tags/tag93.xml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tags" Target="../tags/tag88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tags" Target="../tags/tag91.xml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notesSlide" Target="../notesSlides/notesSlide8.xml"/><Relationship Id="rId19" Type="http://schemas.openxmlformats.org/officeDocument/2006/relationships/image" Target="../media/image27.png"/><Relationship Id="rId4" Type="http://schemas.openxmlformats.org/officeDocument/2006/relationships/tags" Target="../tags/tag9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120.xml"/><Relationship Id="rId21" Type="http://schemas.openxmlformats.org/officeDocument/2006/relationships/tags" Target="../tags/tag115.xml"/><Relationship Id="rId42" Type="http://schemas.openxmlformats.org/officeDocument/2006/relationships/tags" Target="../tags/tag136.xml"/><Relationship Id="rId47" Type="http://schemas.openxmlformats.org/officeDocument/2006/relationships/tags" Target="../tags/tag141.xml"/><Relationship Id="rId63" Type="http://schemas.openxmlformats.org/officeDocument/2006/relationships/tags" Target="../tags/tag157.xml"/><Relationship Id="rId68" Type="http://schemas.openxmlformats.org/officeDocument/2006/relationships/tags" Target="../tags/tag162.xml"/><Relationship Id="rId84" Type="http://schemas.openxmlformats.org/officeDocument/2006/relationships/slideLayout" Target="../slideLayouts/slideLayout2.xml"/><Relationship Id="rId89" Type="http://schemas.openxmlformats.org/officeDocument/2006/relationships/image" Target="../media/image21.png"/><Relationship Id="rId112" Type="http://schemas.openxmlformats.org/officeDocument/2006/relationships/tags" Target="../tags/tag183.xml"/><Relationship Id="rId16" Type="http://schemas.openxmlformats.org/officeDocument/2006/relationships/tags" Target="../tags/tag110.xml"/><Relationship Id="rId107" Type="http://schemas.openxmlformats.org/officeDocument/2006/relationships/tags" Target="../tags/tag1560.xml"/><Relationship Id="rId11" Type="http://schemas.openxmlformats.org/officeDocument/2006/relationships/tags" Target="../tags/tag105.xml"/><Relationship Id="rId32" Type="http://schemas.openxmlformats.org/officeDocument/2006/relationships/tags" Target="../tags/tag126.xml"/><Relationship Id="rId37" Type="http://schemas.openxmlformats.org/officeDocument/2006/relationships/tags" Target="../tags/tag131.xml"/><Relationship Id="rId53" Type="http://schemas.openxmlformats.org/officeDocument/2006/relationships/tags" Target="../tags/tag147.xml"/><Relationship Id="rId58" Type="http://schemas.openxmlformats.org/officeDocument/2006/relationships/tags" Target="../tags/tag152.xml"/><Relationship Id="rId74" Type="http://schemas.openxmlformats.org/officeDocument/2006/relationships/tags" Target="../tags/tag168.xml"/><Relationship Id="rId79" Type="http://schemas.openxmlformats.org/officeDocument/2006/relationships/tags" Target="../tags/tag173.xml"/><Relationship Id="rId102" Type="http://schemas.openxmlformats.org/officeDocument/2006/relationships/tags" Target="../tags/tag1350.xml"/><Relationship Id="rId5" Type="http://schemas.openxmlformats.org/officeDocument/2006/relationships/tags" Target="../tags/tag99.xml"/><Relationship Id="rId90" Type="http://schemas.openxmlformats.org/officeDocument/2006/relationships/tags" Target="../tags/tag1010.xml"/><Relationship Id="rId95" Type="http://schemas.openxmlformats.org/officeDocument/2006/relationships/image" Target="../media/image24.png"/><Relationship Id="rId22" Type="http://schemas.openxmlformats.org/officeDocument/2006/relationships/tags" Target="../tags/tag116.xml"/><Relationship Id="rId27" Type="http://schemas.openxmlformats.org/officeDocument/2006/relationships/tags" Target="../tags/tag121.xml"/><Relationship Id="rId43" Type="http://schemas.openxmlformats.org/officeDocument/2006/relationships/tags" Target="../tags/tag137.xml"/><Relationship Id="rId48" Type="http://schemas.openxmlformats.org/officeDocument/2006/relationships/tags" Target="../tags/tag142.xml"/><Relationship Id="rId64" Type="http://schemas.openxmlformats.org/officeDocument/2006/relationships/tags" Target="../tags/tag158.xml"/><Relationship Id="rId69" Type="http://schemas.openxmlformats.org/officeDocument/2006/relationships/tags" Target="../tags/tag163.xml"/><Relationship Id="rId113" Type="http://schemas.openxmlformats.org/officeDocument/2006/relationships/tags" Target="../tags/tag187.xml"/><Relationship Id="rId80" Type="http://schemas.openxmlformats.org/officeDocument/2006/relationships/tags" Target="../tags/tag174.xml"/><Relationship Id="rId85" Type="http://schemas.openxmlformats.org/officeDocument/2006/relationships/notesSlide" Target="../notesSlides/notesSlide9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33" Type="http://schemas.openxmlformats.org/officeDocument/2006/relationships/tags" Target="../tags/tag127.xml"/><Relationship Id="rId38" Type="http://schemas.openxmlformats.org/officeDocument/2006/relationships/tags" Target="../tags/tag132.xml"/><Relationship Id="rId59" Type="http://schemas.openxmlformats.org/officeDocument/2006/relationships/tags" Target="../tags/tag153.xml"/><Relationship Id="rId103" Type="http://schemas.openxmlformats.org/officeDocument/2006/relationships/tags" Target="../tags/tag1400.xml"/><Relationship Id="rId108" Type="http://schemas.openxmlformats.org/officeDocument/2006/relationships/tags" Target="../tags/tag1660.xml"/><Relationship Id="rId54" Type="http://schemas.openxmlformats.org/officeDocument/2006/relationships/tags" Target="../tags/tag148.xml"/><Relationship Id="rId70" Type="http://schemas.openxmlformats.org/officeDocument/2006/relationships/tags" Target="../tags/tag164.xml"/><Relationship Id="rId75" Type="http://schemas.openxmlformats.org/officeDocument/2006/relationships/tags" Target="../tags/tag169.xml"/><Relationship Id="rId91" Type="http://schemas.openxmlformats.org/officeDocument/2006/relationships/image" Target="../media/image22.png"/><Relationship Id="rId96" Type="http://schemas.openxmlformats.org/officeDocument/2006/relationships/tags" Target="../tags/tag1130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5" Type="http://schemas.openxmlformats.org/officeDocument/2006/relationships/tags" Target="../tags/tag109.xml"/><Relationship Id="rId23" Type="http://schemas.openxmlformats.org/officeDocument/2006/relationships/tags" Target="../tags/tag117.xml"/><Relationship Id="rId28" Type="http://schemas.openxmlformats.org/officeDocument/2006/relationships/tags" Target="../tags/tag122.xml"/><Relationship Id="rId36" Type="http://schemas.openxmlformats.org/officeDocument/2006/relationships/tags" Target="../tags/tag130.xml"/><Relationship Id="rId49" Type="http://schemas.openxmlformats.org/officeDocument/2006/relationships/tags" Target="../tags/tag143.xml"/><Relationship Id="rId57" Type="http://schemas.openxmlformats.org/officeDocument/2006/relationships/tags" Target="../tags/tag151.xml"/><Relationship Id="rId106" Type="http://schemas.openxmlformats.org/officeDocument/2006/relationships/tags" Target="../tags/tag1520.xml"/><Relationship Id="rId10" Type="http://schemas.openxmlformats.org/officeDocument/2006/relationships/tags" Target="../tags/tag104.xml"/><Relationship Id="rId31" Type="http://schemas.openxmlformats.org/officeDocument/2006/relationships/tags" Target="../tags/tag125.xml"/><Relationship Id="rId44" Type="http://schemas.openxmlformats.org/officeDocument/2006/relationships/tags" Target="../tags/tag138.xml"/><Relationship Id="rId52" Type="http://schemas.openxmlformats.org/officeDocument/2006/relationships/tags" Target="../tags/tag146.xml"/><Relationship Id="rId60" Type="http://schemas.openxmlformats.org/officeDocument/2006/relationships/tags" Target="../tags/tag154.xml"/><Relationship Id="rId65" Type="http://schemas.openxmlformats.org/officeDocument/2006/relationships/tags" Target="../tags/tag159.xml"/><Relationship Id="rId73" Type="http://schemas.openxmlformats.org/officeDocument/2006/relationships/tags" Target="../tags/tag167.xml"/><Relationship Id="rId78" Type="http://schemas.openxmlformats.org/officeDocument/2006/relationships/tags" Target="../tags/tag172.xml"/><Relationship Id="rId81" Type="http://schemas.openxmlformats.org/officeDocument/2006/relationships/tags" Target="../tags/tag175.xml"/><Relationship Id="rId86" Type="http://schemas.openxmlformats.org/officeDocument/2006/relationships/image" Target="../media/image36.png"/><Relationship Id="rId94" Type="http://schemas.openxmlformats.org/officeDocument/2006/relationships/tags" Target="../tags/tag1090.xml"/><Relationship Id="rId99" Type="http://schemas.openxmlformats.org/officeDocument/2006/relationships/image" Target="../media/image26.png"/><Relationship Id="rId101" Type="http://schemas.openxmlformats.org/officeDocument/2006/relationships/image" Target="../media/image27.png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3" Type="http://schemas.openxmlformats.org/officeDocument/2006/relationships/tags" Target="../tags/tag107.xml"/><Relationship Id="rId18" Type="http://schemas.openxmlformats.org/officeDocument/2006/relationships/tags" Target="../tags/tag112.xml"/><Relationship Id="rId39" Type="http://schemas.openxmlformats.org/officeDocument/2006/relationships/tags" Target="../tags/tag133.xml"/><Relationship Id="rId109" Type="http://schemas.openxmlformats.org/officeDocument/2006/relationships/tags" Target="../tags/tag1710.xml"/><Relationship Id="rId34" Type="http://schemas.openxmlformats.org/officeDocument/2006/relationships/tags" Target="../tags/tag128.xml"/><Relationship Id="rId50" Type="http://schemas.openxmlformats.org/officeDocument/2006/relationships/tags" Target="../tags/tag144.xml"/><Relationship Id="rId55" Type="http://schemas.openxmlformats.org/officeDocument/2006/relationships/tags" Target="../tags/tag149.xml"/><Relationship Id="rId76" Type="http://schemas.openxmlformats.org/officeDocument/2006/relationships/tags" Target="../tags/tag170.xml"/><Relationship Id="rId97" Type="http://schemas.openxmlformats.org/officeDocument/2006/relationships/image" Target="../media/image25.png"/><Relationship Id="rId104" Type="http://schemas.openxmlformats.org/officeDocument/2006/relationships/tags" Target="../tags/tag1430.xml"/><Relationship Id="rId7" Type="http://schemas.openxmlformats.org/officeDocument/2006/relationships/tags" Target="../tags/tag101.xml"/><Relationship Id="rId71" Type="http://schemas.openxmlformats.org/officeDocument/2006/relationships/tags" Target="../tags/tag165.xml"/><Relationship Id="rId92" Type="http://schemas.openxmlformats.org/officeDocument/2006/relationships/tags" Target="../tags/tag1060.xml"/><Relationship Id="rId2" Type="http://schemas.openxmlformats.org/officeDocument/2006/relationships/tags" Target="../tags/tag96.xml"/><Relationship Id="rId29" Type="http://schemas.openxmlformats.org/officeDocument/2006/relationships/tags" Target="../tags/tag123.xml"/><Relationship Id="rId24" Type="http://schemas.openxmlformats.org/officeDocument/2006/relationships/tags" Target="../tags/tag118.xml"/><Relationship Id="rId40" Type="http://schemas.openxmlformats.org/officeDocument/2006/relationships/tags" Target="../tags/tag134.xml"/><Relationship Id="rId45" Type="http://schemas.openxmlformats.org/officeDocument/2006/relationships/tags" Target="../tags/tag139.xml"/><Relationship Id="rId66" Type="http://schemas.openxmlformats.org/officeDocument/2006/relationships/tags" Target="../tags/tag160.xml"/><Relationship Id="rId87" Type="http://schemas.openxmlformats.org/officeDocument/2006/relationships/image" Target="../media/image19.png"/><Relationship Id="rId110" Type="http://schemas.openxmlformats.org/officeDocument/2006/relationships/tags" Target="../tags/tag1740.xml"/><Relationship Id="rId61" Type="http://schemas.openxmlformats.org/officeDocument/2006/relationships/tags" Target="../tags/tag155.xml"/><Relationship Id="rId82" Type="http://schemas.openxmlformats.org/officeDocument/2006/relationships/tags" Target="../tags/tag176.xml"/><Relationship Id="rId19" Type="http://schemas.openxmlformats.org/officeDocument/2006/relationships/tags" Target="../tags/tag113.xml"/><Relationship Id="rId14" Type="http://schemas.openxmlformats.org/officeDocument/2006/relationships/tags" Target="../tags/tag108.xml"/><Relationship Id="rId30" Type="http://schemas.openxmlformats.org/officeDocument/2006/relationships/tags" Target="../tags/tag124.xml"/><Relationship Id="rId35" Type="http://schemas.openxmlformats.org/officeDocument/2006/relationships/tags" Target="../tags/tag129.xml"/><Relationship Id="rId56" Type="http://schemas.openxmlformats.org/officeDocument/2006/relationships/tags" Target="../tags/tag150.xml"/><Relationship Id="rId77" Type="http://schemas.openxmlformats.org/officeDocument/2006/relationships/tags" Target="../tags/tag171.xml"/><Relationship Id="rId100" Type="http://schemas.openxmlformats.org/officeDocument/2006/relationships/tags" Target="../tags/tag1220.xml"/><Relationship Id="rId105" Type="http://schemas.openxmlformats.org/officeDocument/2006/relationships/tags" Target="../tags/tag1470.xml"/><Relationship Id="rId8" Type="http://schemas.openxmlformats.org/officeDocument/2006/relationships/tags" Target="../tags/tag102.xml"/><Relationship Id="rId51" Type="http://schemas.openxmlformats.org/officeDocument/2006/relationships/tags" Target="../tags/tag145.xml"/><Relationship Id="rId72" Type="http://schemas.openxmlformats.org/officeDocument/2006/relationships/tags" Target="../tags/tag166.xml"/><Relationship Id="rId93" Type="http://schemas.openxmlformats.org/officeDocument/2006/relationships/image" Target="../media/image23.png"/><Relationship Id="rId98" Type="http://schemas.openxmlformats.org/officeDocument/2006/relationships/tags" Target="../tags/tag1180.xml"/><Relationship Id="rId3" Type="http://schemas.openxmlformats.org/officeDocument/2006/relationships/tags" Target="../tags/tag97.xml"/><Relationship Id="rId25" Type="http://schemas.openxmlformats.org/officeDocument/2006/relationships/tags" Target="../tags/tag119.xml"/><Relationship Id="rId46" Type="http://schemas.openxmlformats.org/officeDocument/2006/relationships/tags" Target="../tags/tag140.xml"/><Relationship Id="rId67" Type="http://schemas.openxmlformats.org/officeDocument/2006/relationships/tags" Target="../tags/tag161.xml"/><Relationship Id="rId20" Type="http://schemas.openxmlformats.org/officeDocument/2006/relationships/tags" Target="../tags/tag114.xml"/><Relationship Id="rId41" Type="http://schemas.openxmlformats.org/officeDocument/2006/relationships/tags" Target="../tags/tag135.xml"/><Relationship Id="rId62" Type="http://schemas.openxmlformats.org/officeDocument/2006/relationships/tags" Target="../tags/tag156.xml"/><Relationship Id="rId83" Type="http://schemas.openxmlformats.org/officeDocument/2006/relationships/tags" Target="../tags/tag177.xml"/><Relationship Id="rId88" Type="http://schemas.openxmlformats.org/officeDocument/2006/relationships/image" Target="../media/image20.png"/><Relationship Id="rId111" Type="http://schemas.openxmlformats.org/officeDocument/2006/relationships/tags" Target="../tags/tag1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965835" y="2799080"/>
            <a:ext cx="10260330" cy="0"/>
          </a:xfrm>
          <a:prstGeom prst="line">
            <a:avLst/>
          </a:prstGeom>
          <a:ln w="63500">
            <a:solidFill>
              <a:srgbClr val="0A4A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65835" y="2944495"/>
            <a:ext cx="10260330" cy="0"/>
          </a:xfrm>
          <a:prstGeom prst="line">
            <a:avLst/>
          </a:prstGeom>
          <a:ln w="63500">
            <a:solidFill>
              <a:srgbClr val="ED6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8845" y="215647"/>
            <a:ext cx="117743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mbria" panose="02040503050406030204" charset="0"/>
                <a:ea typeface="Cambria" panose="02040503050406030204" charset="0"/>
              </a:rPr>
              <a:t>47th IEEE/ACM International Conference on Software Engineering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7304" y="1167157"/>
            <a:ext cx="1117739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Cambria" panose="02040503050406030204" charset="0"/>
                <a:ea typeface="Cambria" panose="02040503050406030204" charset="0"/>
              </a:rPr>
              <a:t>Evaluating Garbage Collection Performance Across Managed Language Runtimes</a:t>
            </a:r>
          </a:p>
        </p:txBody>
      </p:sp>
      <p:sp>
        <p:nvSpPr>
          <p:cNvPr id="14" name="Rectangle 2"/>
          <p:cNvSpPr>
            <a:spLocks noGrp="1" noChangeArrowheads="1"/>
          </p:cNvSpPr>
          <p:nvPr/>
        </p:nvSpPr>
        <p:spPr bwMode="auto">
          <a:xfrm>
            <a:off x="971841" y="3375439"/>
            <a:ext cx="10248318" cy="829945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472C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ysClr val="windowText" lastClr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marL="0" indent="0" algn="l" defTabSz="12192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0AD47"/>
              </a:buClr>
              <a:buFont typeface="Wingdings" panose="05000000000000000000" pitchFamily="2" charset="2"/>
              <a:buNone/>
              <a:defRPr lang="en-US" sz="2935" b="1" i="1" kern="1200" baseline="0" smtClean="0">
                <a:solidFill>
                  <a:srgbClr val="70AD47"/>
                </a:solidFill>
                <a:latin typeface="Cambria" panose="02040503050406030204" charset="0"/>
                <a:ea typeface="+mn-ea"/>
                <a:cs typeface="+mn-ea"/>
              </a:defRPr>
            </a:lvl1pPr>
            <a:lvl2pPr marL="609600" indent="0" algn="ctr" defTabSz="1219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4472C4"/>
              </a:buClr>
              <a:buSzPct val="90000"/>
              <a:buFont typeface="Wingdings" panose="05000000000000000000" pitchFamily="2" charset="2"/>
              <a:buNone/>
              <a:defRPr lang="en-US" sz="2000" b="0" kern="1200" smtClean="0">
                <a:solidFill>
                  <a:sysClr val="windowText" lastClr="000000">
                    <a:tint val="75000"/>
                  </a:sysClr>
                </a:solidFill>
                <a:latin typeface="Cambria" panose="02040503050406030204" charset="0"/>
                <a:ea typeface="Cambria" panose="02040503050406030204" charset="0"/>
                <a:cs typeface="+mn-ea"/>
              </a:defRPr>
            </a:lvl2pPr>
            <a:lvl3pPr marL="1219200" indent="0" algn="ctr" defTabSz="1219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4472C4"/>
              </a:buClr>
              <a:buFont typeface="Wingdings" panose="05000000000000000000" pitchFamily="2" charset="2"/>
              <a:buNone/>
              <a:defRPr lang="en-US" sz="1800" b="0" kern="1200" smtClean="0">
                <a:solidFill>
                  <a:sysClr val="windowText" lastClr="000000">
                    <a:tint val="75000"/>
                  </a:sysClr>
                </a:solidFill>
                <a:latin typeface="Cambria" panose="02040503050406030204" charset="0"/>
                <a:ea typeface="Cambria" panose="02040503050406030204" charset="0"/>
                <a:cs typeface="+mn-ea"/>
              </a:defRPr>
            </a:lvl3pPr>
            <a:lvl4pPr marL="1828800" indent="0" algn="ctr" defTabSz="1219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4472C4"/>
              </a:buClr>
              <a:buFont typeface="Wingdings" panose="05000000000000000000" pitchFamily="2" charset="2"/>
              <a:buNone/>
              <a:defRPr lang="en-US" sz="1600" b="0" kern="1200" smtClean="0">
                <a:solidFill>
                  <a:sysClr val="windowText" lastClr="000000">
                    <a:tint val="75000"/>
                  </a:sysClr>
                </a:solidFill>
                <a:latin typeface="Cambria" panose="02040503050406030204" charset="0"/>
                <a:ea typeface="Cambria" panose="02040503050406030204" charset="0"/>
                <a:cs typeface="+mn-ea"/>
              </a:defRPr>
            </a:lvl4pPr>
            <a:lvl5pPr marL="2438400" indent="0" algn="ctr" defTabSz="1219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4472C4"/>
              </a:buClr>
              <a:buFont typeface="Wingdings" panose="05000000000000000000" pitchFamily="2" charset="2"/>
              <a:buNone/>
              <a:defRPr lang="en-US" sz="1400" b="0" kern="1200" dirty="0" smtClean="0">
                <a:solidFill>
                  <a:sysClr val="windowText" lastClr="000000">
                    <a:tint val="75000"/>
                  </a:sysClr>
                </a:solidFill>
                <a:latin typeface="Cambria" panose="02040503050406030204" charset="0"/>
                <a:ea typeface="Cambria" panose="02040503050406030204" charset="0"/>
                <a:cs typeface="+mn-ea"/>
              </a:defRPr>
            </a:lvl5pPr>
            <a:lvl6pPr marL="3048000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5" kern="1200">
                <a:solidFill>
                  <a:sysClr val="windowText" lastClr="000000">
                    <a:tint val="75000"/>
                  </a:sysClr>
                </a:solidFill>
                <a:latin typeface="Cambria" panose="02040503050406030204" charset="0"/>
                <a:ea typeface="+mn-ea"/>
                <a:cs typeface="+mn-ea"/>
              </a:defRPr>
            </a:lvl6pPr>
            <a:lvl7pPr marL="3657600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5" kern="1200">
                <a:solidFill>
                  <a:sysClr val="windowText" lastClr="000000">
                    <a:tint val="75000"/>
                  </a:sysClr>
                </a:solidFill>
                <a:latin typeface="Cambria" panose="02040503050406030204" charset="0"/>
                <a:ea typeface="+mn-ea"/>
                <a:cs typeface="+mn-ea"/>
              </a:defRPr>
            </a:lvl7pPr>
            <a:lvl8pPr marL="4267200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5" kern="1200">
                <a:solidFill>
                  <a:sysClr val="windowText" lastClr="000000">
                    <a:tint val="75000"/>
                  </a:sysClr>
                </a:solidFill>
                <a:latin typeface="Cambria" panose="02040503050406030204" charset="0"/>
                <a:ea typeface="+mn-ea"/>
                <a:cs typeface="+mn-ea"/>
              </a:defRPr>
            </a:lvl8pPr>
            <a:lvl9pPr marL="4876800" indent="0" algn="ctr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5" kern="1200">
                <a:solidFill>
                  <a:sysClr val="windowText" lastClr="000000">
                    <a:tint val="75000"/>
                  </a:sysClr>
                </a:solidFill>
                <a:latin typeface="Cambria" panose="02040503050406030204" charset="0"/>
                <a:ea typeface="+mn-ea"/>
                <a:cs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sng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mbria" panose="02040503050406030204" charset="0"/>
                <a:ea typeface="Cambria" panose="02040503050406030204" charset="0"/>
              </a:rPr>
              <a:t>Yicheng Wang</a:t>
            </a:r>
            <a:r>
              <a:rPr kumimoji="0" lang="en-US" altLang="zh-CN" sz="2400" b="0" i="0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mbria" panose="02040503050406030204" charset="0"/>
                <a:ea typeface="Cambria" panose="02040503050406030204" charset="0"/>
              </a:rPr>
              <a:t>, </a:t>
            </a:r>
            <a:r>
              <a:rPr kumimoji="0" lang="en-US" altLang="zh-CN" sz="2400" b="0" i="0" strike="noStrike" cap="none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latin typeface="Cambria" panose="02040503050406030204" charset="0"/>
                <a:ea typeface="Cambria" panose="02040503050406030204" charset="0"/>
              </a:rPr>
              <a:t>Wensheng</a:t>
            </a:r>
            <a:r>
              <a:rPr kumimoji="0" lang="en-US" altLang="zh-CN" sz="2400" b="0" i="0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mbria" panose="02040503050406030204" charset="0"/>
                <a:ea typeface="Cambria" panose="02040503050406030204" charset="0"/>
              </a:rPr>
              <a:t> Dou, Yu Liang, Yi Wang,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mbria" panose="02040503050406030204" charset="0"/>
                <a:ea typeface="Cambria" panose="02040503050406030204" charset="0"/>
              </a:rPr>
              <a:t>Wei Wang, Jun Wei, Tao Huang</a:t>
            </a:r>
            <a:endParaRPr kumimoji="0" lang="zh-CN" altLang="en-US" sz="2400" b="0" i="0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Cambria" panose="02040503050406030204" charset="0"/>
              <a:ea typeface="宋体" panose="02010600030101010101" pitchFamily="2" charset="-122"/>
            </a:endParaRPr>
          </a:p>
        </p:txBody>
      </p:sp>
      <p:pic>
        <p:nvPicPr>
          <p:cNvPr id="20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" t="19760" r="7832" b="23031"/>
          <a:stretch>
            <a:fillRect/>
          </a:stretch>
        </p:blipFill>
        <p:spPr>
          <a:xfrm>
            <a:off x="2185416" y="4833828"/>
            <a:ext cx="2295144" cy="54864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76" y="4464433"/>
            <a:ext cx="1098691" cy="109049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34136" y="5554925"/>
            <a:ext cx="64282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mbria" panose="02040503050406030204" charset="0"/>
                <a:ea typeface="Cambria" panose="02040503050406030204" charset="0"/>
                <a:cs typeface="+mn-ea"/>
              </a:rPr>
              <a:t>Institute of Software </a:t>
            </a:r>
          </a:p>
          <a:p>
            <a:pPr algn="ctr"/>
            <a:r>
              <a:rPr lang="en-US" altLang="zh-CN" sz="200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mbria" panose="02040503050406030204" charset="0"/>
                <a:ea typeface="Cambria" panose="02040503050406030204" charset="0"/>
                <a:cs typeface="+mn-ea"/>
              </a:rPr>
              <a:t>Chinese Academy of Sciences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377328" y="5554925"/>
            <a:ext cx="62651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mbria" panose="02040503050406030204" charset="0"/>
                <a:ea typeface="Cambria" panose="02040503050406030204" charset="0"/>
                <a:cs typeface="+mn-ea"/>
              </a:rPr>
              <a:t>University of Chinese </a:t>
            </a:r>
          </a:p>
          <a:p>
            <a:pPr algn="ctr"/>
            <a:r>
              <a:rPr lang="en-US" altLang="zh-CN" sz="200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Cambria" panose="02040503050406030204" charset="0"/>
                <a:ea typeface="Cambria" panose="02040503050406030204" charset="0"/>
                <a:cs typeface="+mn-ea"/>
              </a:rPr>
              <a:t>Academy of Sciences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u="sng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G</a:t>
            </a:r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C </a:t>
            </a:r>
            <a:r>
              <a:rPr lang="en-US" altLang="zh-CN" sz="3600" b="1" u="sng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E</a:t>
            </a:r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valuation </a:t>
            </a:r>
            <a:r>
              <a:rPr lang="en-US" altLang="zh-CN" sz="3600" b="1" u="sng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A</a:t>
            </a:r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cross </a:t>
            </a:r>
            <a:r>
              <a:rPr lang="en-US" altLang="zh-CN" sz="3600" b="1" u="sng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R</a:t>
            </a:r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untimes (GEAR)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3082" name="组合 12"/>
          <p:cNvGrpSpPr/>
          <p:nvPr/>
        </p:nvGrpSpPr>
        <p:grpSpPr bwMode="auto">
          <a:xfrm>
            <a:off x="3044825" y="3908425"/>
            <a:ext cx="1484630" cy="1233146"/>
            <a:chOff x="7636" y="4229"/>
            <a:chExt cx="2809" cy="2332"/>
          </a:xfrm>
        </p:grpSpPr>
        <p:pic>
          <p:nvPicPr>
            <p:cNvPr id="3083" name="图片 10" descr="pap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0" y="4229"/>
              <a:ext cx="1376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4" name="文本框 11"/>
            <p:cNvSpPr txBox="1">
              <a:spLocks noChangeArrowheads="1"/>
            </p:cNvSpPr>
            <p:nvPr/>
          </p:nvSpPr>
          <p:spPr bwMode="auto">
            <a:xfrm>
              <a:off x="7636" y="5690"/>
              <a:ext cx="2809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Object Operation Trace</a:t>
              </a:r>
              <a:endParaRPr lang="zh-CN" altLang="en-US" sz="1200" b="1" dirty="0">
                <a:solidFill>
                  <a:srgbClr val="373735"/>
                </a:solidFill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>
            <a:off x="1735455" y="3545840"/>
            <a:ext cx="1501775" cy="3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6" name="文本框 22"/>
          <p:cNvSpPr txBox="1">
            <a:spLocks noChangeArrowheads="1"/>
          </p:cNvSpPr>
          <p:nvPr/>
        </p:nvSpPr>
        <p:spPr bwMode="auto">
          <a:xfrm>
            <a:off x="1839595" y="3188970"/>
            <a:ext cx="1125855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b="1">
                <a:latin typeface="Times New Roman" panose="02020603050405020304" charset="0"/>
              </a:rPr>
              <a:t>Trace </a:t>
            </a:r>
          </a:p>
          <a:p>
            <a:pPr algn="ctr">
              <a:lnSpc>
                <a:spcPct val="130000"/>
              </a:lnSpc>
            </a:pPr>
            <a:r>
              <a:rPr lang="en-US" altLang="zh-CN" sz="1400" b="1">
                <a:latin typeface="Times New Roman" panose="02020603050405020304" charset="0"/>
              </a:rPr>
              <a:t>Collection</a:t>
            </a:r>
          </a:p>
        </p:txBody>
      </p:sp>
      <p:grpSp>
        <p:nvGrpSpPr>
          <p:cNvPr id="3129" name="组合 13"/>
          <p:cNvGrpSpPr>
            <a:grpSpLocks noChangeAspect="1"/>
          </p:cNvGrpSpPr>
          <p:nvPr/>
        </p:nvGrpSpPr>
        <p:grpSpPr bwMode="auto">
          <a:xfrm>
            <a:off x="680720" y="2039620"/>
            <a:ext cx="1125855" cy="1255981"/>
            <a:chOff x="4486" y="1062"/>
            <a:chExt cx="2029" cy="2264"/>
          </a:xfrm>
        </p:grpSpPr>
        <p:pic>
          <p:nvPicPr>
            <p:cNvPr id="3130" name="图片 6" descr="benchmark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1062"/>
              <a:ext cx="159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1" name="文本框 8"/>
            <p:cNvSpPr txBox="1">
              <a:spLocks noChangeArrowheads="1"/>
            </p:cNvSpPr>
            <p:nvPr/>
          </p:nvSpPr>
          <p:spPr bwMode="auto">
            <a:xfrm>
              <a:off x="4486" y="2496"/>
              <a:ext cx="2029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Real-world </a:t>
              </a:r>
              <a:endParaRPr lang="en-US" altLang="zh-CN" sz="1200" b="1" dirty="0">
                <a:solidFill>
                  <a:srgbClr val="373735"/>
                </a:solidFill>
              </a:endParaRPr>
            </a:p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Applications</a:t>
              </a:r>
              <a:endParaRPr lang="zh-CN" altLang="en-US" sz="1200" b="1" dirty="0">
                <a:solidFill>
                  <a:srgbClr val="373735"/>
                </a:solidFill>
              </a:endParaRPr>
            </a:p>
          </p:txBody>
        </p:sp>
      </p:grpSp>
      <p:grpSp>
        <p:nvGrpSpPr>
          <p:cNvPr id="3132" name="组合 2"/>
          <p:cNvGrpSpPr/>
          <p:nvPr/>
        </p:nvGrpSpPr>
        <p:grpSpPr bwMode="auto">
          <a:xfrm>
            <a:off x="613410" y="3803015"/>
            <a:ext cx="1238885" cy="1254125"/>
            <a:chOff x="4231" y="4399"/>
            <a:chExt cx="2343" cy="2372"/>
          </a:xfrm>
        </p:grpSpPr>
        <p:grpSp>
          <p:nvGrpSpPr>
            <p:cNvPr id="3133" name="组合 7"/>
            <p:cNvGrpSpPr/>
            <p:nvPr/>
          </p:nvGrpSpPr>
          <p:grpSpPr bwMode="auto">
            <a:xfrm>
              <a:off x="4572" y="4399"/>
              <a:ext cx="1502" cy="1376"/>
              <a:chOff x="5665" y="4261"/>
              <a:chExt cx="1503" cy="1376"/>
            </a:xfrm>
          </p:grpSpPr>
          <p:pic>
            <p:nvPicPr>
              <p:cNvPr id="3134" name="图片 144" descr="java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5" y="4261"/>
                <a:ext cx="1376" cy="1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35" name="图片 5" descr="hammer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8" y="4480"/>
                <a:ext cx="630" cy="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36" name="文本框 9"/>
            <p:cNvSpPr txBox="1">
              <a:spLocks noChangeArrowheads="1"/>
            </p:cNvSpPr>
            <p:nvPr/>
          </p:nvSpPr>
          <p:spPr bwMode="auto">
            <a:xfrm>
              <a:off x="4231" y="5900"/>
              <a:ext cx="2343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Instrumented</a:t>
              </a:r>
              <a:endParaRPr lang="en-US" altLang="zh-CN" sz="1200" b="1" dirty="0">
                <a:solidFill>
                  <a:srgbClr val="373735"/>
                </a:solidFill>
              </a:endParaRPr>
            </a:p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Java Runtime</a:t>
              </a:r>
              <a:endParaRPr lang="zh-CN" altLang="en-US" sz="1200" b="1" dirty="0">
                <a:solidFill>
                  <a:srgbClr val="373735"/>
                </a:solidFill>
              </a:endParaRPr>
            </a:p>
          </p:txBody>
        </p:sp>
      </p:grpSp>
      <p:pic>
        <p:nvPicPr>
          <p:cNvPr id="3137" name="图片 7" descr="ad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" y="336867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8" name="图片 24" descr="fil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80" y="2080895"/>
            <a:ext cx="734695" cy="73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9" name="文本框 8"/>
          <p:cNvSpPr txBox="1">
            <a:spLocks noChangeArrowheads="1"/>
          </p:cNvSpPr>
          <p:nvPr/>
        </p:nvSpPr>
        <p:spPr bwMode="auto">
          <a:xfrm>
            <a:off x="3008630" y="2868930"/>
            <a:ext cx="1558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 b="1">
                <a:solidFill>
                  <a:srgbClr val="373735"/>
                </a:solidFill>
                <a:sym typeface="+mn-ea"/>
              </a:rPr>
              <a:t>Object Class</a:t>
            </a:r>
            <a:endParaRPr lang="en-US" altLang="zh-CN" sz="1200" b="1">
              <a:solidFill>
                <a:srgbClr val="373735"/>
              </a:solidFill>
            </a:endParaRPr>
          </a:p>
          <a:p>
            <a:pPr algn="ctr"/>
            <a:r>
              <a:rPr lang="en-US" altLang="zh-CN" sz="1200" b="1">
                <a:solidFill>
                  <a:srgbClr val="373735"/>
                </a:solidFill>
                <a:sym typeface="+mn-ea"/>
              </a:rPr>
              <a:t>Information</a:t>
            </a:r>
            <a:endParaRPr lang="zh-CN" altLang="en-US" sz="1200" b="1">
              <a:solidFill>
                <a:srgbClr val="373735"/>
              </a:solidFill>
            </a:endParaRPr>
          </a:p>
        </p:txBody>
      </p:sp>
      <p:pic>
        <p:nvPicPr>
          <p:cNvPr id="3140" name="图片 28" descr="ad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05" y="336867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37210" y="1595755"/>
            <a:ext cx="4029710" cy="466471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Collect memory operation trace of a real-world application</a:t>
            </a:r>
            <a:endParaRPr lang="en-US" altLang="zh-CN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u="sng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G</a:t>
            </a:r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C </a:t>
            </a:r>
            <a:r>
              <a:rPr lang="en-US" altLang="zh-CN" sz="3600" b="1" u="sng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E</a:t>
            </a:r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valuation </a:t>
            </a:r>
            <a:r>
              <a:rPr lang="en-US" altLang="zh-CN" sz="3600" b="1" u="sng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A</a:t>
            </a:r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cross </a:t>
            </a:r>
            <a:r>
              <a:rPr lang="en-US" altLang="zh-CN" sz="3600" b="1" u="sng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R</a:t>
            </a:r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untimes (GEAR)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3082" name="组合 12"/>
          <p:cNvGrpSpPr/>
          <p:nvPr/>
        </p:nvGrpSpPr>
        <p:grpSpPr bwMode="auto">
          <a:xfrm>
            <a:off x="3044825" y="3908425"/>
            <a:ext cx="1484630" cy="1233146"/>
            <a:chOff x="7636" y="4229"/>
            <a:chExt cx="2809" cy="2332"/>
          </a:xfrm>
        </p:grpSpPr>
        <p:pic>
          <p:nvPicPr>
            <p:cNvPr id="3083" name="图片 10" descr="pap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0" y="4229"/>
              <a:ext cx="1376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4" name="文本框 11"/>
            <p:cNvSpPr txBox="1">
              <a:spLocks noChangeArrowheads="1"/>
            </p:cNvSpPr>
            <p:nvPr/>
          </p:nvSpPr>
          <p:spPr bwMode="auto">
            <a:xfrm>
              <a:off x="7636" y="5690"/>
              <a:ext cx="2809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Object Operation Trace</a:t>
              </a:r>
              <a:endParaRPr lang="zh-CN" altLang="en-US" sz="1200" b="1" dirty="0">
                <a:solidFill>
                  <a:srgbClr val="373735"/>
                </a:solidFill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>
            <a:off x="1735455" y="3545840"/>
            <a:ext cx="1501775" cy="3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6" name="文本框 22"/>
          <p:cNvSpPr txBox="1">
            <a:spLocks noChangeArrowheads="1"/>
          </p:cNvSpPr>
          <p:nvPr/>
        </p:nvSpPr>
        <p:spPr bwMode="auto">
          <a:xfrm>
            <a:off x="1839595" y="3188970"/>
            <a:ext cx="1125855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b="1">
                <a:latin typeface="Times New Roman" panose="02020603050405020304" charset="0"/>
              </a:rPr>
              <a:t>Trace </a:t>
            </a:r>
          </a:p>
          <a:p>
            <a:pPr algn="ctr">
              <a:lnSpc>
                <a:spcPct val="130000"/>
              </a:lnSpc>
            </a:pPr>
            <a:r>
              <a:rPr lang="en-US" altLang="zh-CN" sz="1400" b="1">
                <a:latin typeface="Times New Roman" panose="02020603050405020304" charset="0"/>
              </a:rPr>
              <a:t>Collection</a:t>
            </a:r>
          </a:p>
        </p:txBody>
      </p:sp>
      <p:grpSp>
        <p:nvGrpSpPr>
          <p:cNvPr id="3129" name="组合 13"/>
          <p:cNvGrpSpPr>
            <a:grpSpLocks noChangeAspect="1"/>
          </p:cNvGrpSpPr>
          <p:nvPr/>
        </p:nvGrpSpPr>
        <p:grpSpPr bwMode="auto">
          <a:xfrm>
            <a:off x="680720" y="2039620"/>
            <a:ext cx="1125855" cy="1255981"/>
            <a:chOff x="4486" y="1062"/>
            <a:chExt cx="2029" cy="2264"/>
          </a:xfrm>
        </p:grpSpPr>
        <p:pic>
          <p:nvPicPr>
            <p:cNvPr id="3130" name="图片 6" descr="benchmark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1062"/>
              <a:ext cx="159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1" name="文本框 8"/>
            <p:cNvSpPr txBox="1">
              <a:spLocks noChangeArrowheads="1"/>
            </p:cNvSpPr>
            <p:nvPr/>
          </p:nvSpPr>
          <p:spPr bwMode="auto">
            <a:xfrm>
              <a:off x="4486" y="2496"/>
              <a:ext cx="2029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Real-world </a:t>
              </a:r>
              <a:endParaRPr lang="en-US" altLang="zh-CN" sz="1200" b="1" dirty="0">
                <a:solidFill>
                  <a:srgbClr val="373735"/>
                </a:solidFill>
              </a:endParaRPr>
            </a:p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Applications</a:t>
              </a:r>
              <a:endParaRPr lang="zh-CN" altLang="en-US" sz="1200" b="1" dirty="0">
                <a:solidFill>
                  <a:srgbClr val="373735"/>
                </a:solidFill>
              </a:endParaRPr>
            </a:p>
          </p:txBody>
        </p:sp>
      </p:grpSp>
      <p:grpSp>
        <p:nvGrpSpPr>
          <p:cNvPr id="3132" name="组合 2"/>
          <p:cNvGrpSpPr/>
          <p:nvPr/>
        </p:nvGrpSpPr>
        <p:grpSpPr bwMode="auto">
          <a:xfrm>
            <a:off x="613410" y="3803015"/>
            <a:ext cx="1238885" cy="1254125"/>
            <a:chOff x="4231" y="4399"/>
            <a:chExt cx="2343" cy="2372"/>
          </a:xfrm>
        </p:grpSpPr>
        <p:grpSp>
          <p:nvGrpSpPr>
            <p:cNvPr id="3133" name="组合 7"/>
            <p:cNvGrpSpPr/>
            <p:nvPr/>
          </p:nvGrpSpPr>
          <p:grpSpPr bwMode="auto">
            <a:xfrm>
              <a:off x="4572" y="4399"/>
              <a:ext cx="1502" cy="1376"/>
              <a:chOff x="5665" y="4261"/>
              <a:chExt cx="1503" cy="1376"/>
            </a:xfrm>
          </p:grpSpPr>
          <p:pic>
            <p:nvPicPr>
              <p:cNvPr id="3134" name="图片 144" descr="java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5" y="4261"/>
                <a:ext cx="1376" cy="1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35" name="图片 5" descr="hammer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8" y="4480"/>
                <a:ext cx="630" cy="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36" name="文本框 9"/>
            <p:cNvSpPr txBox="1">
              <a:spLocks noChangeArrowheads="1"/>
            </p:cNvSpPr>
            <p:nvPr/>
          </p:nvSpPr>
          <p:spPr bwMode="auto">
            <a:xfrm>
              <a:off x="4231" y="5900"/>
              <a:ext cx="2343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Instrumented</a:t>
              </a:r>
              <a:endParaRPr lang="en-US" altLang="zh-CN" sz="1200" b="1" dirty="0">
                <a:solidFill>
                  <a:srgbClr val="373735"/>
                </a:solidFill>
              </a:endParaRPr>
            </a:p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Java Runtime</a:t>
              </a:r>
              <a:endParaRPr lang="zh-CN" altLang="en-US" sz="1200" b="1" dirty="0">
                <a:solidFill>
                  <a:srgbClr val="373735"/>
                </a:solidFill>
              </a:endParaRPr>
            </a:p>
          </p:txBody>
        </p:sp>
      </p:grpSp>
      <p:pic>
        <p:nvPicPr>
          <p:cNvPr id="3137" name="图片 7" descr="ad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" y="336867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8" name="图片 24" descr="fil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80" y="2080895"/>
            <a:ext cx="734695" cy="73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9" name="文本框 8"/>
          <p:cNvSpPr txBox="1">
            <a:spLocks noChangeArrowheads="1"/>
          </p:cNvSpPr>
          <p:nvPr/>
        </p:nvSpPr>
        <p:spPr bwMode="auto">
          <a:xfrm>
            <a:off x="3008630" y="2868930"/>
            <a:ext cx="1558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 b="1">
                <a:solidFill>
                  <a:srgbClr val="373735"/>
                </a:solidFill>
                <a:sym typeface="+mn-ea"/>
              </a:rPr>
              <a:t>Object Class</a:t>
            </a:r>
            <a:endParaRPr lang="en-US" altLang="zh-CN" sz="1200" b="1">
              <a:solidFill>
                <a:srgbClr val="373735"/>
              </a:solidFill>
            </a:endParaRPr>
          </a:p>
          <a:p>
            <a:pPr algn="ctr"/>
            <a:r>
              <a:rPr lang="en-US" altLang="zh-CN" sz="1200" b="1">
                <a:solidFill>
                  <a:srgbClr val="373735"/>
                </a:solidFill>
                <a:sym typeface="+mn-ea"/>
              </a:rPr>
              <a:t>Information</a:t>
            </a:r>
            <a:endParaRPr lang="zh-CN" altLang="en-US" sz="1200" b="1">
              <a:solidFill>
                <a:srgbClr val="373735"/>
              </a:solidFill>
            </a:endParaRPr>
          </a:p>
        </p:txBody>
      </p:sp>
      <p:pic>
        <p:nvPicPr>
          <p:cNvPr id="3140" name="图片 28" descr="ad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05" y="336867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4" name="组合 133"/>
          <p:cNvGrpSpPr/>
          <p:nvPr/>
        </p:nvGrpSpPr>
        <p:grpSpPr bwMode="auto">
          <a:xfrm>
            <a:off x="6054090" y="2717165"/>
            <a:ext cx="789305" cy="788670"/>
            <a:chOff x="6803" y="4969"/>
            <a:chExt cx="2436" cy="2436"/>
          </a:xfrm>
        </p:grpSpPr>
        <p:grpSp>
          <p:nvGrpSpPr>
            <p:cNvPr id="3075" name="组合 128"/>
            <p:cNvGrpSpPr/>
            <p:nvPr/>
          </p:nvGrpSpPr>
          <p:grpSpPr bwMode="auto">
            <a:xfrm>
              <a:off x="6803" y="4969"/>
              <a:ext cx="2437" cy="2437"/>
              <a:chOff x="6658" y="4576"/>
              <a:chExt cx="2437" cy="2437"/>
            </a:xfrm>
          </p:grpSpPr>
          <p:pic>
            <p:nvPicPr>
              <p:cNvPr id="3076" name="图片 129" descr="3044874_extension_file_java_program_programming_icon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8" y="4576"/>
                <a:ext cx="2437" cy="2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圆角矩形 2"/>
              <p:cNvSpPr/>
              <p:nvPr/>
            </p:nvSpPr>
            <p:spPr>
              <a:xfrm>
                <a:off x="6721" y="5870"/>
                <a:ext cx="1513" cy="600"/>
              </a:xfrm>
              <a:prstGeom prst="roundRect">
                <a:avLst/>
              </a:prstGeom>
              <a:solidFill>
                <a:srgbClr val="3737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r>
                  <a:rPr lang="en-US" altLang="zh-CN" sz="1000" b="1" noProof="1">
                    <a:latin typeface="Calibri" panose="020F0502020204030204" charset="0"/>
                    <a:cs typeface="Calibri" panose="020F0502020204030204" charset="0"/>
                  </a:rPr>
                  <a:t>MOP</a:t>
                </a:r>
              </a:p>
            </p:txBody>
          </p:sp>
        </p:grpSp>
        <p:pic>
          <p:nvPicPr>
            <p:cNvPr id="3078" name="图片 132" descr="图片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01" t="14523" r="59695" b="63135"/>
            <a:stretch>
              <a:fillRect/>
            </a:stretch>
          </p:blipFill>
          <p:spPr bwMode="auto">
            <a:xfrm>
              <a:off x="7477" y="4973"/>
              <a:ext cx="533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87" name="组合 30"/>
          <p:cNvGrpSpPr/>
          <p:nvPr/>
        </p:nvGrpSpPr>
        <p:grpSpPr bwMode="auto">
          <a:xfrm>
            <a:off x="5591810" y="3554095"/>
            <a:ext cx="2599055" cy="1236884"/>
            <a:chOff x="13151" y="2239"/>
            <a:chExt cx="4917" cy="2340"/>
          </a:xfrm>
        </p:grpSpPr>
        <p:grpSp>
          <p:nvGrpSpPr>
            <p:cNvPr id="3088" name="组合 143"/>
            <p:cNvGrpSpPr>
              <a:grpSpLocks noChangeAspect="1"/>
            </p:cNvGrpSpPr>
            <p:nvPr/>
          </p:nvGrpSpPr>
          <p:grpSpPr bwMode="auto">
            <a:xfrm>
              <a:off x="13151" y="2239"/>
              <a:ext cx="3455" cy="2239"/>
              <a:chOff x="5788" y="666"/>
              <a:chExt cx="4177" cy="2707"/>
            </a:xfrm>
          </p:grpSpPr>
          <p:grpSp>
            <p:nvGrpSpPr>
              <p:cNvPr id="3089" name="组合 37"/>
              <p:cNvGrpSpPr>
                <a:grpSpLocks noChangeAspect="1"/>
              </p:cNvGrpSpPr>
              <p:nvPr/>
            </p:nvGrpSpPr>
            <p:grpSpPr bwMode="auto">
              <a:xfrm>
                <a:off x="5788" y="1356"/>
                <a:ext cx="4177" cy="2017"/>
                <a:chOff x="5171" y="1356"/>
                <a:chExt cx="6525" cy="3151"/>
              </a:xfrm>
            </p:grpSpPr>
            <p:pic>
              <p:nvPicPr>
                <p:cNvPr id="3090" name="图片 3" descr="DSL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12" t="15277" r="49699" b="17935"/>
                <a:stretch>
                  <a:fillRect/>
                </a:stretch>
              </p:blipFill>
              <p:spPr bwMode="auto">
                <a:xfrm>
                  <a:off x="7024" y="1356"/>
                  <a:ext cx="2820" cy="2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91" name="文本框 4"/>
                <p:cNvSpPr txBox="1">
                  <a:spLocks noChangeArrowheads="1"/>
                </p:cNvSpPr>
                <p:nvPr/>
              </p:nvSpPr>
              <p:spPr bwMode="auto">
                <a:xfrm>
                  <a:off x="5171" y="3576"/>
                  <a:ext cx="6525" cy="9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endParaRPr lang="zh-CN" altLang="en-US" sz="800">
                    <a:solidFill>
                      <a:srgbClr val="373735"/>
                    </a:solidFill>
                  </a:endParaRPr>
                </a:p>
              </p:txBody>
            </p:sp>
          </p:grpSp>
          <p:pic>
            <p:nvPicPr>
              <p:cNvPr id="3092" name="图片 137" descr="2799205_creative_idea_light_energy_power_ico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2" y="666"/>
                <a:ext cx="690" cy="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5" name="文本框 174"/>
            <p:cNvSpPr txBox="1">
              <a:spLocks noChangeArrowheads="1"/>
            </p:cNvSpPr>
            <p:nvPr/>
          </p:nvSpPr>
          <p:spPr bwMode="auto">
            <a:xfrm>
              <a:off x="14258" y="3999"/>
              <a:ext cx="38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algn="l"/>
              <a:r>
                <a:rPr lang="en-US" altLang="zh-CN" sz="1400" b="1" u="sng">
                  <a:latin typeface="Times New Roman" panose="02020603050405020304" charset="0"/>
                </a:rPr>
                <a:t>M</a:t>
              </a:r>
              <a:r>
                <a:rPr lang="en-US" altLang="zh-CN" sz="1400" b="1">
                  <a:latin typeface="Times New Roman" panose="02020603050405020304" charset="0"/>
                </a:rPr>
                <a:t>emory </a:t>
              </a:r>
              <a:r>
                <a:rPr lang="en-US" altLang="zh-CN" sz="1400" b="1" u="sng">
                  <a:latin typeface="Times New Roman" panose="02020603050405020304" charset="0"/>
                </a:rPr>
                <a:t>O</a:t>
              </a:r>
              <a:r>
                <a:rPr lang="en-US" altLang="zh-CN" sz="1400" b="1">
                  <a:latin typeface="Times New Roman" panose="02020603050405020304" charset="0"/>
                </a:rPr>
                <a:t>pertaion </a:t>
              </a:r>
              <a:r>
                <a:rPr lang="en-US" altLang="zh-CN" sz="1400" b="1" u="sng">
                  <a:latin typeface="Times New Roman" panose="02020603050405020304" charset="0"/>
                </a:rPr>
                <a:t>P</a:t>
              </a:r>
              <a:r>
                <a:rPr lang="en-US" altLang="zh-CN" sz="1400" b="1">
                  <a:latin typeface="Times New Roman" panose="02020603050405020304" charset="0"/>
                </a:rPr>
                <a:t>rimitives (MOP)</a:t>
              </a:r>
              <a:endParaRPr lang="zh-CN" altLang="en-US" sz="1400" b="1">
                <a:latin typeface="Times New Roman" panose="02020603050405020304" charset="0"/>
              </a:endParaRPr>
            </a:p>
          </p:txBody>
        </p:sp>
      </p:grpSp>
      <p:cxnSp>
        <p:nvCxnSpPr>
          <p:cNvPr id="5" name="直接箭头连接符 4"/>
          <p:cNvCxnSpPr/>
          <p:nvPr/>
        </p:nvCxnSpPr>
        <p:spPr bwMode="auto">
          <a:xfrm>
            <a:off x="4223385" y="3521710"/>
            <a:ext cx="1499870" cy="3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8" name="文本框 170"/>
          <p:cNvSpPr txBox="1">
            <a:spLocks noChangeArrowheads="1"/>
          </p:cNvSpPr>
          <p:nvPr/>
        </p:nvSpPr>
        <p:spPr bwMode="auto">
          <a:xfrm>
            <a:off x="4223385" y="3188335"/>
            <a:ext cx="1350645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>
                <a:latin typeface="Times New Roman" panose="02020603050405020304" charset="0"/>
              </a:rPr>
              <a:t>Trace</a:t>
            </a:r>
          </a:p>
          <a:p>
            <a:pPr algn="ctr">
              <a:lnSpc>
                <a:spcPct val="130000"/>
              </a:lnSpc>
            </a:pPr>
            <a:r>
              <a:rPr lang="en-US" sz="1400" b="1">
                <a:latin typeface="Times New Roman" panose="02020603050405020304" charset="0"/>
              </a:rPr>
              <a:t>to MOP</a:t>
            </a:r>
          </a:p>
        </p:txBody>
      </p:sp>
      <p:sp>
        <p:nvSpPr>
          <p:cNvPr id="2" name="矩形 1"/>
          <p:cNvSpPr/>
          <p:nvPr/>
        </p:nvSpPr>
        <p:spPr>
          <a:xfrm>
            <a:off x="2998470" y="1595755"/>
            <a:ext cx="4824095" cy="466471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Transform memory trace into a </a:t>
            </a:r>
            <a:endParaRPr lang="en-US" altLang="zh-CN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runtime-agnostic</a:t>
            </a:r>
            <a:r>
              <a:rPr lang="en-US" altLang="zh-CN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MOP program </a:t>
            </a:r>
            <a:endParaRPr lang="en-US" altLang="zh-CN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u="sng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G</a:t>
            </a:r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C </a:t>
            </a:r>
            <a:r>
              <a:rPr lang="en-US" altLang="zh-CN" sz="3600" b="1" u="sng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E</a:t>
            </a:r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valuation </a:t>
            </a:r>
            <a:r>
              <a:rPr lang="en-US" altLang="zh-CN" sz="3600" b="1" u="sng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A</a:t>
            </a:r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cross </a:t>
            </a:r>
            <a:r>
              <a:rPr lang="en-US" altLang="zh-CN" sz="3600" b="1" u="sng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R</a:t>
            </a:r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untimes (GEAR)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3082" name="组合 12"/>
          <p:cNvGrpSpPr/>
          <p:nvPr/>
        </p:nvGrpSpPr>
        <p:grpSpPr bwMode="auto">
          <a:xfrm>
            <a:off x="3044825" y="3908425"/>
            <a:ext cx="1484630" cy="1233146"/>
            <a:chOff x="7636" y="4229"/>
            <a:chExt cx="2809" cy="2332"/>
          </a:xfrm>
        </p:grpSpPr>
        <p:pic>
          <p:nvPicPr>
            <p:cNvPr id="3083" name="图片 10" descr="pap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0" y="4229"/>
              <a:ext cx="1376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4" name="文本框 11"/>
            <p:cNvSpPr txBox="1">
              <a:spLocks noChangeArrowheads="1"/>
            </p:cNvSpPr>
            <p:nvPr/>
          </p:nvSpPr>
          <p:spPr bwMode="auto">
            <a:xfrm>
              <a:off x="7636" y="5690"/>
              <a:ext cx="2809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Object Operation Trace</a:t>
              </a:r>
              <a:endParaRPr lang="zh-CN" altLang="en-US" sz="1200" b="1" dirty="0">
                <a:solidFill>
                  <a:srgbClr val="373735"/>
                </a:solidFill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>
            <a:off x="1735455" y="3545840"/>
            <a:ext cx="1501775" cy="3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6" name="文本框 22"/>
          <p:cNvSpPr txBox="1">
            <a:spLocks noChangeArrowheads="1"/>
          </p:cNvSpPr>
          <p:nvPr/>
        </p:nvSpPr>
        <p:spPr bwMode="auto">
          <a:xfrm>
            <a:off x="1839595" y="3188970"/>
            <a:ext cx="1125855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b="1">
                <a:latin typeface="Times New Roman" panose="02020603050405020304" charset="0"/>
              </a:rPr>
              <a:t>Trace </a:t>
            </a:r>
          </a:p>
          <a:p>
            <a:pPr algn="ctr">
              <a:lnSpc>
                <a:spcPct val="130000"/>
              </a:lnSpc>
            </a:pPr>
            <a:r>
              <a:rPr lang="en-US" altLang="zh-CN" sz="1400" b="1">
                <a:latin typeface="Times New Roman" panose="02020603050405020304" charset="0"/>
              </a:rPr>
              <a:t>Collection</a:t>
            </a:r>
          </a:p>
        </p:txBody>
      </p:sp>
      <p:grpSp>
        <p:nvGrpSpPr>
          <p:cNvPr id="3129" name="组合 13"/>
          <p:cNvGrpSpPr>
            <a:grpSpLocks noChangeAspect="1"/>
          </p:cNvGrpSpPr>
          <p:nvPr/>
        </p:nvGrpSpPr>
        <p:grpSpPr bwMode="auto">
          <a:xfrm>
            <a:off x="680720" y="2039620"/>
            <a:ext cx="1125855" cy="1255981"/>
            <a:chOff x="4486" y="1062"/>
            <a:chExt cx="2029" cy="2264"/>
          </a:xfrm>
        </p:grpSpPr>
        <p:pic>
          <p:nvPicPr>
            <p:cNvPr id="3130" name="图片 6" descr="benchmark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1062"/>
              <a:ext cx="159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1" name="文本框 8"/>
            <p:cNvSpPr txBox="1">
              <a:spLocks noChangeArrowheads="1"/>
            </p:cNvSpPr>
            <p:nvPr/>
          </p:nvSpPr>
          <p:spPr bwMode="auto">
            <a:xfrm>
              <a:off x="4486" y="2496"/>
              <a:ext cx="2029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Real-world </a:t>
              </a:r>
              <a:endParaRPr lang="en-US" altLang="zh-CN" sz="1200" b="1" dirty="0">
                <a:solidFill>
                  <a:srgbClr val="373735"/>
                </a:solidFill>
              </a:endParaRPr>
            </a:p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Applications</a:t>
              </a:r>
              <a:endParaRPr lang="zh-CN" altLang="en-US" sz="1200" b="1" dirty="0">
                <a:solidFill>
                  <a:srgbClr val="373735"/>
                </a:solidFill>
              </a:endParaRPr>
            </a:p>
          </p:txBody>
        </p:sp>
      </p:grpSp>
      <p:grpSp>
        <p:nvGrpSpPr>
          <p:cNvPr id="3132" name="组合 2"/>
          <p:cNvGrpSpPr/>
          <p:nvPr/>
        </p:nvGrpSpPr>
        <p:grpSpPr bwMode="auto">
          <a:xfrm>
            <a:off x="613410" y="3803015"/>
            <a:ext cx="1238885" cy="1254125"/>
            <a:chOff x="4231" y="4399"/>
            <a:chExt cx="2343" cy="2372"/>
          </a:xfrm>
        </p:grpSpPr>
        <p:grpSp>
          <p:nvGrpSpPr>
            <p:cNvPr id="3133" name="组合 7"/>
            <p:cNvGrpSpPr/>
            <p:nvPr/>
          </p:nvGrpSpPr>
          <p:grpSpPr bwMode="auto">
            <a:xfrm>
              <a:off x="4572" y="4399"/>
              <a:ext cx="1502" cy="1376"/>
              <a:chOff x="5665" y="4261"/>
              <a:chExt cx="1503" cy="1376"/>
            </a:xfrm>
          </p:grpSpPr>
          <p:pic>
            <p:nvPicPr>
              <p:cNvPr id="3134" name="图片 144" descr="java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5" y="4261"/>
                <a:ext cx="1376" cy="1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35" name="图片 5" descr="hammer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8" y="4480"/>
                <a:ext cx="630" cy="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36" name="文本框 9"/>
            <p:cNvSpPr txBox="1">
              <a:spLocks noChangeArrowheads="1"/>
            </p:cNvSpPr>
            <p:nvPr/>
          </p:nvSpPr>
          <p:spPr bwMode="auto">
            <a:xfrm>
              <a:off x="4231" y="5900"/>
              <a:ext cx="2343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Instrumented</a:t>
              </a:r>
              <a:endParaRPr lang="en-US" altLang="zh-CN" sz="1200" b="1" dirty="0">
                <a:solidFill>
                  <a:srgbClr val="373735"/>
                </a:solidFill>
              </a:endParaRPr>
            </a:p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Java Runtime</a:t>
              </a:r>
              <a:endParaRPr lang="zh-CN" altLang="en-US" sz="1200" b="1" dirty="0">
                <a:solidFill>
                  <a:srgbClr val="373735"/>
                </a:solidFill>
              </a:endParaRPr>
            </a:p>
          </p:txBody>
        </p:sp>
      </p:grpSp>
      <p:pic>
        <p:nvPicPr>
          <p:cNvPr id="3137" name="图片 7" descr="ad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0" y="336867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8" name="图片 24" descr="fil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80" y="2080895"/>
            <a:ext cx="734695" cy="73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9" name="文本框 8"/>
          <p:cNvSpPr txBox="1">
            <a:spLocks noChangeArrowheads="1"/>
          </p:cNvSpPr>
          <p:nvPr/>
        </p:nvSpPr>
        <p:spPr bwMode="auto">
          <a:xfrm>
            <a:off x="3008630" y="2868930"/>
            <a:ext cx="1558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 b="1">
                <a:solidFill>
                  <a:srgbClr val="373735"/>
                </a:solidFill>
                <a:sym typeface="+mn-ea"/>
              </a:rPr>
              <a:t>Object Class</a:t>
            </a:r>
            <a:endParaRPr lang="en-US" altLang="zh-CN" sz="1200" b="1">
              <a:solidFill>
                <a:srgbClr val="373735"/>
              </a:solidFill>
            </a:endParaRPr>
          </a:p>
          <a:p>
            <a:pPr algn="ctr"/>
            <a:r>
              <a:rPr lang="en-US" altLang="zh-CN" sz="1200" b="1">
                <a:solidFill>
                  <a:srgbClr val="373735"/>
                </a:solidFill>
                <a:sym typeface="+mn-ea"/>
              </a:rPr>
              <a:t>Information</a:t>
            </a:r>
            <a:endParaRPr lang="zh-CN" altLang="en-US" sz="1200" b="1">
              <a:solidFill>
                <a:srgbClr val="373735"/>
              </a:solidFill>
            </a:endParaRPr>
          </a:p>
        </p:txBody>
      </p:sp>
      <p:pic>
        <p:nvPicPr>
          <p:cNvPr id="3140" name="图片 28" descr="ad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05" y="3368675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4" name="组合 133"/>
          <p:cNvGrpSpPr/>
          <p:nvPr/>
        </p:nvGrpSpPr>
        <p:grpSpPr bwMode="auto">
          <a:xfrm>
            <a:off x="6054090" y="2717165"/>
            <a:ext cx="789305" cy="788670"/>
            <a:chOff x="6803" y="4969"/>
            <a:chExt cx="2436" cy="2436"/>
          </a:xfrm>
        </p:grpSpPr>
        <p:grpSp>
          <p:nvGrpSpPr>
            <p:cNvPr id="3075" name="组合 128"/>
            <p:cNvGrpSpPr/>
            <p:nvPr/>
          </p:nvGrpSpPr>
          <p:grpSpPr bwMode="auto">
            <a:xfrm>
              <a:off x="6803" y="4969"/>
              <a:ext cx="2437" cy="2437"/>
              <a:chOff x="6658" y="4576"/>
              <a:chExt cx="2437" cy="2437"/>
            </a:xfrm>
          </p:grpSpPr>
          <p:pic>
            <p:nvPicPr>
              <p:cNvPr id="3076" name="图片 129" descr="3044874_extension_file_java_program_programming_icon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8" y="4576"/>
                <a:ext cx="2437" cy="2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圆角矩形 2"/>
              <p:cNvSpPr/>
              <p:nvPr/>
            </p:nvSpPr>
            <p:spPr>
              <a:xfrm>
                <a:off x="6721" y="5870"/>
                <a:ext cx="1513" cy="600"/>
              </a:xfrm>
              <a:prstGeom prst="roundRect">
                <a:avLst/>
              </a:prstGeom>
              <a:solidFill>
                <a:srgbClr val="3737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r>
                  <a:rPr lang="en-US" altLang="zh-CN" sz="1000" b="1" noProof="1">
                    <a:latin typeface="Calibri" panose="020F0502020204030204" charset="0"/>
                    <a:cs typeface="Calibri" panose="020F0502020204030204" charset="0"/>
                  </a:rPr>
                  <a:t>MOP</a:t>
                </a:r>
              </a:p>
            </p:txBody>
          </p:sp>
        </p:grpSp>
        <p:pic>
          <p:nvPicPr>
            <p:cNvPr id="3078" name="图片 132" descr="图片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01" t="14523" r="59695" b="63135"/>
            <a:stretch>
              <a:fillRect/>
            </a:stretch>
          </p:blipFill>
          <p:spPr bwMode="auto">
            <a:xfrm>
              <a:off x="7477" y="4973"/>
              <a:ext cx="533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87" name="组合 30"/>
          <p:cNvGrpSpPr/>
          <p:nvPr/>
        </p:nvGrpSpPr>
        <p:grpSpPr bwMode="auto">
          <a:xfrm>
            <a:off x="5591810" y="3554095"/>
            <a:ext cx="2599055" cy="1236884"/>
            <a:chOff x="13151" y="2239"/>
            <a:chExt cx="4917" cy="2340"/>
          </a:xfrm>
        </p:grpSpPr>
        <p:grpSp>
          <p:nvGrpSpPr>
            <p:cNvPr id="3088" name="组合 143"/>
            <p:cNvGrpSpPr>
              <a:grpSpLocks noChangeAspect="1"/>
            </p:cNvGrpSpPr>
            <p:nvPr/>
          </p:nvGrpSpPr>
          <p:grpSpPr bwMode="auto">
            <a:xfrm>
              <a:off x="13151" y="2239"/>
              <a:ext cx="3455" cy="2239"/>
              <a:chOff x="5788" y="666"/>
              <a:chExt cx="4177" cy="2707"/>
            </a:xfrm>
          </p:grpSpPr>
          <p:grpSp>
            <p:nvGrpSpPr>
              <p:cNvPr id="3089" name="组合 37"/>
              <p:cNvGrpSpPr>
                <a:grpSpLocks noChangeAspect="1"/>
              </p:cNvGrpSpPr>
              <p:nvPr/>
            </p:nvGrpSpPr>
            <p:grpSpPr bwMode="auto">
              <a:xfrm>
                <a:off x="5788" y="1356"/>
                <a:ext cx="4177" cy="2017"/>
                <a:chOff x="5171" y="1356"/>
                <a:chExt cx="6525" cy="3151"/>
              </a:xfrm>
            </p:grpSpPr>
            <p:pic>
              <p:nvPicPr>
                <p:cNvPr id="3090" name="图片 3" descr="DSL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12" t="15277" r="49699" b="17935"/>
                <a:stretch>
                  <a:fillRect/>
                </a:stretch>
              </p:blipFill>
              <p:spPr bwMode="auto">
                <a:xfrm>
                  <a:off x="7024" y="1356"/>
                  <a:ext cx="2820" cy="2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91" name="文本框 4"/>
                <p:cNvSpPr txBox="1">
                  <a:spLocks noChangeArrowheads="1"/>
                </p:cNvSpPr>
                <p:nvPr/>
              </p:nvSpPr>
              <p:spPr bwMode="auto">
                <a:xfrm>
                  <a:off x="5171" y="3576"/>
                  <a:ext cx="6525" cy="9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endParaRPr lang="zh-CN" altLang="en-US" sz="800">
                    <a:solidFill>
                      <a:srgbClr val="373735"/>
                    </a:solidFill>
                  </a:endParaRPr>
                </a:p>
              </p:txBody>
            </p:sp>
          </p:grpSp>
          <p:pic>
            <p:nvPicPr>
              <p:cNvPr id="3092" name="图片 137" descr="2799205_creative_idea_light_energy_power_ico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2" y="666"/>
                <a:ext cx="690" cy="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5" name="文本框 174"/>
            <p:cNvSpPr txBox="1">
              <a:spLocks noChangeArrowheads="1"/>
            </p:cNvSpPr>
            <p:nvPr/>
          </p:nvSpPr>
          <p:spPr bwMode="auto">
            <a:xfrm>
              <a:off x="14258" y="3999"/>
              <a:ext cx="38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algn="l"/>
              <a:r>
                <a:rPr lang="en-US" altLang="zh-CN" sz="1400" b="1" u="sng">
                  <a:latin typeface="Times New Roman" panose="02020603050405020304" charset="0"/>
                </a:rPr>
                <a:t>M</a:t>
              </a:r>
              <a:r>
                <a:rPr lang="en-US" altLang="zh-CN" sz="1400" b="1">
                  <a:latin typeface="Times New Roman" panose="02020603050405020304" charset="0"/>
                </a:rPr>
                <a:t>emory </a:t>
              </a:r>
              <a:r>
                <a:rPr lang="en-US" altLang="zh-CN" sz="1400" b="1" u="sng">
                  <a:latin typeface="Times New Roman" panose="02020603050405020304" charset="0"/>
                </a:rPr>
                <a:t>O</a:t>
              </a:r>
              <a:r>
                <a:rPr lang="en-US" altLang="zh-CN" sz="1400" b="1">
                  <a:latin typeface="Times New Roman" panose="02020603050405020304" charset="0"/>
                </a:rPr>
                <a:t>pertaion </a:t>
              </a:r>
              <a:r>
                <a:rPr lang="en-US" altLang="zh-CN" sz="1400" b="1" u="sng">
                  <a:latin typeface="Times New Roman" panose="02020603050405020304" charset="0"/>
                </a:rPr>
                <a:t>P</a:t>
              </a:r>
              <a:r>
                <a:rPr lang="en-US" altLang="zh-CN" sz="1400" b="1">
                  <a:latin typeface="Times New Roman" panose="02020603050405020304" charset="0"/>
                </a:rPr>
                <a:t>rimitives (MOP)</a:t>
              </a:r>
              <a:endParaRPr lang="zh-CN" altLang="en-US" sz="1400" b="1">
                <a:latin typeface="Times New Roman" panose="02020603050405020304" charset="0"/>
              </a:endParaRPr>
            </a:p>
          </p:txBody>
        </p:sp>
      </p:grpSp>
      <p:cxnSp>
        <p:nvCxnSpPr>
          <p:cNvPr id="5" name="直接箭头连接符 4"/>
          <p:cNvCxnSpPr/>
          <p:nvPr/>
        </p:nvCxnSpPr>
        <p:spPr bwMode="auto">
          <a:xfrm>
            <a:off x="4223385" y="3521710"/>
            <a:ext cx="1499870" cy="3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8" name="文本框 170"/>
          <p:cNvSpPr txBox="1">
            <a:spLocks noChangeArrowheads="1"/>
          </p:cNvSpPr>
          <p:nvPr/>
        </p:nvSpPr>
        <p:spPr bwMode="auto">
          <a:xfrm>
            <a:off x="4223385" y="3188335"/>
            <a:ext cx="1350645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>
                <a:latin typeface="Times New Roman" panose="02020603050405020304" charset="0"/>
              </a:rPr>
              <a:t>Trace</a:t>
            </a:r>
          </a:p>
          <a:p>
            <a:pPr algn="ctr">
              <a:lnSpc>
                <a:spcPct val="130000"/>
              </a:lnSpc>
            </a:pPr>
            <a:r>
              <a:rPr lang="en-US" sz="1400" b="1">
                <a:latin typeface="Times New Roman" panose="02020603050405020304" charset="0"/>
              </a:rPr>
              <a:t>to MOP</a:t>
            </a:r>
          </a:p>
        </p:txBody>
      </p:sp>
      <p:sp>
        <p:nvSpPr>
          <p:cNvPr id="2" name="矩形 1"/>
          <p:cNvSpPr/>
          <p:nvPr/>
        </p:nvSpPr>
        <p:spPr>
          <a:xfrm>
            <a:off x="6004560" y="1595755"/>
            <a:ext cx="5290820" cy="466471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Convert a MOP program to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runtime-specific</a:t>
            </a:r>
            <a:r>
              <a:rPr lang="en-US" altLang="zh-CN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 programs</a:t>
            </a:r>
          </a:p>
        </p:txBody>
      </p:sp>
      <p:grpSp>
        <p:nvGrpSpPr>
          <p:cNvPr id="3119" name="组合 119"/>
          <p:cNvGrpSpPr/>
          <p:nvPr/>
        </p:nvGrpSpPr>
        <p:grpSpPr bwMode="auto">
          <a:xfrm>
            <a:off x="8680450" y="2900680"/>
            <a:ext cx="803910" cy="828675"/>
            <a:chOff x="11448" y="4109"/>
            <a:chExt cx="2436" cy="2508"/>
          </a:xfrm>
        </p:grpSpPr>
        <p:grpSp>
          <p:nvGrpSpPr>
            <p:cNvPr id="3120" name="组合 66"/>
            <p:cNvGrpSpPr/>
            <p:nvPr/>
          </p:nvGrpSpPr>
          <p:grpSpPr bwMode="auto">
            <a:xfrm>
              <a:off x="11448" y="4181"/>
              <a:ext cx="2437" cy="2437"/>
              <a:chOff x="6658" y="4576"/>
              <a:chExt cx="2437" cy="2437"/>
            </a:xfrm>
          </p:grpSpPr>
          <p:pic>
            <p:nvPicPr>
              <p:cNvPr id="3121" name="图片 73" descr="3044874_extension_file_java_program_programming_ico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8" y="4576"/>
                <a:ext cx="2437" cy="2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圆角矩形 21"/>
              <p:cNvSpPr/>
              <p:nvPr/>
            </p:nvSpPr>
            <p:spPr>
              <a:xfrm>
                <a:off x="6724" y="5870"/>
                <a:ext cx="1514" cy="600"/>
              </a:xfrm>
              <a:prstGeom prst="roundRect">
                <a:avLst/>
              </a:prstGeom>
              <a:solidFill>
                <a:srgbClr val="2F56A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r>
                  <a:rPr lang="en-US" altLang="zh-CN" sz="900" b="1" noProof="1">
                    <a:latin typeface="Calibri" panose="020F0502020204030204" charset="0"/>
                    <a:cs typeface="Calibri" panose="020F0502020204030204" charset="0"/>
                  </a:rPr>
                  <a:t>C#</a:t>
                </a:r>
              </a:p>
            </p:txBody>
          </p:sp>
        </p:grpSp>
        <p:pic>
          <p:nvPicPr>
            <p:cNvPr id="3123" name="图片 116" descr="图片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0" t="12077" r="59135" b="65036"/>
            <a:stretch>
              <a:fillRect/>
            </a:stretch>
          </p:blipFill>
          <p:spPr bwMode="auto">
            <a:xfrm>
              <a:off x="12084" y="4109"/>
              <a:ext cx="617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10" name="组合 83"/>
          <p:cNvGrpSpPr/>
          <p:nvPr/>
        </p:nvGrpSpPr>
        <p:grpSpPr bwMode="auto">
          <a:xfrm>
            <a:off x="8680450" y="2054860"/>
            <a:ext cx="803910" cy="804545"/>
            <a:chOff x="6658" y="4576"/>
            <a:chExt cx="2436" cy="2436"/>
          </a:xfrm>
        </p:grpSpPr>
        <p:pic>
          <p:nvPicPr>
            <p:cNvPr id="3111" name="图片 84" descr="3044874_extension_file_java_program_programming_icon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8" y="4576"/>
              <a:ext cx="2437" cy="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12" name="图片 105" descr="图片4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60" t="14130" r="58414" b="63768"/>
            <a:stretch>
              <a:fillRect/>
            </a:stretch>
          </p:blipFill>
          <p:spPr bwMode="auto">
            <a:xfrm>
              <a:off x="7326" y="4581"/>
              <a:ext cx="547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圆角矩形 48"/>
            <p:cNvSpPr/>
            <p:nvPr/>
          </p:nvSpPr>
          <p:spPr>
            <a:xfrm>
              <a:off x="6724" y="5870"/>
              <a:ext cx="1514" cy="600"/>
            </a:xfrm>
            <a:prstGeom prst="roundRect">
              <a:avLst/>
            </a:prstGeom>
            <a:solidFill>
              <a:srgbClr val="588E3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r>
                <a:rPr lang="en-US" altLang="zh-CN" sz="900" b="1" noProof="1">
                  <a:latin typeface="Calibri" panose="020F0502020204030204" charset="0"/>
                  <a:cs typeface="Calibri" panose="020F0502020204030204" charset="0"/>
                </a:rPr>
                <a:t>JAVA</a:t>
              </a:r>
            </a:p>
          </p:txBody>
        </p:sp>
      </p:grpSp>
      <p:cxnSp>
        <p:nvCxnSpPr>
          <p:cNvPr id="6" name="直接箭头连接符 5"/>
          <p:cNvCxnSpPr/>
          <p:nvPr/>
        </p:nvCxnSpPr>
        <p:spPr bwMode="auto">
          <a:xfrm>
            <a:off x="7011670" y="3549650"/>
            <a:ext cx="1499870" cy="4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文本框 12"/>
          <p:cNvSpPr txBox="1">
            <a:spLocks noChangeArrowheads="1"/>
          </p:cNvSpPr>
          <p:nvPr/>
        </p:nvSpPr>
        <p:spPr bwMode="auto">
          <a:xfrm>
            <a:off x="6899275" y="3212465"/>
            <a:ext cx="1574165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>
                <a:latin typeface="Times New Roman" panose="02020603050405020304" charset="0"/>
              </a:rPr>
              <a:t>MOP </a:t>
            </a:r>
          </a:p>
          <a:p>
            <a:pPr algn="ctr">
              <a:lnSpc>
                <a:spcPct val="130000"/>
              </a:lnSpc>
            </a:pPr>
            <a:r>
              <a:rPr lang="en-US" sz="1400" b="1">
                <a:latin typeface="Times New Roman" panose="02020603050405020304" charset="0"/>
              </a:rPr>
              <a:t>to Programs</a:t>
            </a:r>
          </a:p>
        </p:txBody>
      </p:sp>
      <p:grpSp>
        <p:nvGrpSpPr>
          <p:cNvPr id="3124" name="组合 120"/>
          <p:cNvGrpSpPr/>
          <p:nvPr/>
        </p:nvGrpSpPr>
        <p:grpSpPr bwMode="auto">
          <a:xfrm>
            <a:off x="8680450" y="3783965"/>
            <a:ext cx="803910" cy="804545"/>
            <a:chOff x="11301" y="6903"/>
            <a:chExt cx="2436" cy="2436"/>
          </a:xfrm>
        </p:grpSpPr>
        <p:grpSp>
          <p:nvGrpSpPr>
            <p:cNvPr id="3125" name="组合 77"/>
            <p:cNvGrpSpPr/>
            <p:nvPr/>
          </p:nvGrpSpPr>
          <p:grpSpPr bwMode="auto">
            <a:xfrm>
              <a:off x="11301" y="6903"/>
              <a:ext cx="2437" cy="2437"/>
              <a:chOff x="6658" y="4576"/>
              <a:chExt cx="2437" cy="2437"/>
            </a:xfrm>
          </p:grpSpPr>
          <p:pic>
            <p:nvPicPr>
              <p:cNvPr id="3126" name="图片 78" descr="3044874_extension_file_java_program_programming_ico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8" y="4576"/>
                <a:ext cx="2437" cy="2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圆角矩形 64"/>
              <p:cNvSpPr/>
              <p:nvPr/>
            </p:nvSpPr>
            <p:spPr>
              <a:xfrm>
                <a:off x="6724" y="5870"/>
                <a:ext cx="1514" cy="600"/>
              </a:xfrm>
              <a:prstGeom prst="roundRect">
                <a:avLst/>
              </a:prstGeom>
              <a:solidFill>
                <a:srgbClr val="C65F10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r>
                  <a:rPr lang="en-US" altLang="zh-CN" sz="900" b="1" noProof="1">
                    <a:latin typeface="Calibri" panose="020F0502020204030204" charset="0"/>
                    <a:cs typeface="Calibri" panose="020F0502020204030204" charset="0"/>
                  </a:rPr>
                  <a:t>Go</a:t>
                </a:r>
              </a:p>
            </p:txBody>
          </p:sp>
        </p:grpSp>
        <p:pic>
          <p:nvPicPr>
            <p:cNvPr id="3128" name="图片 118" descr="图片7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0" t="14432" r="59135" b="64694"/>
            <a:stretch>
              <a:fillRect/>
            </a:stretch>
          </p:blipFill>
          <p:spPr bwMode="auto">
            <a:xfrm>
              <a:off x="11945" y="6903"/>
              <a:ext cx="587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组合 34"/>
          <p:cNvGrpSpPr/>
          <p:nvPr/>
        </p:nvGrpSpPr>
        <p:grpSpPr>
          <a:xfrm>
            <a:off x="9805035" y="2082800"/>
            <a:ext cx="1489710" cy="2449830"/>
            <a:chOff x="11289" y="5849"/>
            <a:chExt cx="3898" cy="4283"/>
          </a:xfrm>
        </p:grpSpPr>
        <p:cxnSp>
          <p:nvCxnSpPr>
            <p:cNvPr id="36" name="直接箭头连接符 35"/>
            <p:cNvCxnSpPr/>
            <p:nvPr/>
          </p:nvCxnSpPr>
          <p:spPr bwMode="auto">
            <a:xfrm flipH="1" flipV="1">
              <a:off x="13260" y="5932"/>
              <a:ext cx="7" cy="13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 bwMode="auto">
            <a:xfrm flipH="1">
              <a:off x="13267" y="8772"/>
              <a:ext cx="4" cy="13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12048" y="5849"/>
              <a:ext cx="2481" cy="3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12048" y="10129"/>
              <a:ext cx="2481" cy="3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1289" y="7354"/>
              <a:ext cx="3898" cy="1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600" b="1" dirty="0">
                  <a:latin typeface="Cambria" panose="02040503050406030204" charset="0"/>
                  <a:ea typeface="微软雅黑" panose="020B0503020204020204" charset="-122"/>
                  <a:cs typeface="Cambria" panose="02040503050406030204" charset="0"/>
                  <a:sym typeface="+mn-ea"/>
                </a:rPr>
                <a:t>Consistent GC workload</a:t>
              </a:r>
              <a:endParaRPr lang="zh-CN" altLang="en-US" sz="1600" b="1"/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Typical GC workflow analysis</a:t>
            </a:r>
          </a:p>
          <a:p>
            <a:pPr lvl="1">
              <a:buFont typeface="Wingdings" panose="05000000000000000000" charset="0"/>
              <a:buChar char="Ø"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Influencing Factors of GC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314825" y="3557270"/>
            <a:ext cx="4238625" cy="2655570"/>
            <a:chOff x="6795" y="5602"/>
            <a:chExt cx="6675" cy="4182"/>
          </a:xfrm>
          <a:solidFill>
            <a:schemeClr val="bg2"/>
          </a:solidFill>
        </p:grpSpPr>
        <p:sp>
          <p:nvSpPr>
            <p:cNvPr id="20" name="圆角矩形 19"/>
            <p:cNvSpPr/>
            <p:nvPr/>
          </p:nvSpPr>
          <p:spPr>
            <a:xfrm>
              <a:off x="6795" y="6273"/>
              <a:ext cx="6675" cy="3511"/>
            </a:xfrm>
            <a:prstGeom prst="roundRect">
              <a:avLst>
                <a:gd name="adj" fmla="val 8815"/>
              </a:avLst>
            </a:prstGeom>
            <a:grp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844" y="5602"/>
              <a:ext cx="27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Heap Memory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34"/>
              <p:cNvSpPr/>
              <p:nvPr/>
            </p:nvSpPr>
            <p:spPr>
              <a:xfrm>
                <a:off x="4857115" y="4318000"/>
                <a:ext cx="8039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15" y="4318000"/>
                <a:ext cx="803910" cy="318135"/>
              </a:xfrm>
              <a:prstGeom prst="roundRect">
                <a:avLst/>
              </a:prstGeom>
              <a:blipFill rotWithShape="1">
                <a:blip r:embed="rId5"/>
                <a:stretch>
                  <a:fillRect l="-790" t="-1996" r="-790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15"/>
          <p:cNvSpPr/>
          <p:nvPr/>
        </p:nvSpPr>
        <p:spPr>
          <a:xfrm>
            <a:off x="5272405" y="43491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11" name="矩形: 圆角 15"/>
          <p:cNvSpPr/>
          <p:nvPr/>
        </p:nvSpPr>
        <p:spPr>
          <a:xfrm>
            <a:off x="5371465" y="434911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13" name="矩形: 圆角 15"/>
          <p:cNvSpPr/>
          <p:nvPr/>
        </p:nvSpPr>
        <p:spPr>
          <a:xfrm>
            <a:off x="5539740" y="43491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34"/>
              <p:cNvSpPr/>
              <p:nvPr/>
            </p:nvSpPr>
            <p:spPr>
              <a:xfrm>
                <a:off x="4857115" y="4980940"/>
                <a:ext cx="51435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15" y="4980940"/>
                <a:ext cx="514350" cy="318135"/>
              </a:xfrm>
              <a:prstGeom prst="roundRect">
                <a:avLst/>
              </a:prstGeom>
              <a:blipFill rotWithShape="1">
                <a:blip r:embed="rId6"/>
                <a:stretch>
                  <a:fillRect l="-1235" t="-1996" r="-1235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5"/>
          <p:cNvSpPr/>
          <p:nvPr/>
        </p:nvSpPr>
        <p:spPr>
          <a:xfrm>
            <a:off x="5272405" y="5139690"/>
            <a:ext cx="76200" cy="129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34"/>
              <p:cNvSpPr/>
              <p:nvPr/>
            </p:nvSpPr>
            <p:spPr>
              <a:xfrm>
                <a:off x="6203315" y="4318000"/>
                <a:ext cx="702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15" y="4318000"/>
                <a:ext cx="702310" cy="318135"/>
              </a:xfrm>
              <a:prstGeom prst="roundRect">
                <a:avLst/>
              </a:prstGeom>
              <a:blipFill rotWithShape="1">
                <a:blip r:embed="rId7"/>
                <a:stretch>
                  <a:fillRect l="-904" t="-1996" r="-904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: 圆角 15"/>
          <p:cNvSpPr/>
          <p:nvPr/>
        </p:nvSpPr>
        <p:spPr>
          <a:xfrm>
            <a:off x="6781800" y="43491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: 圆角 34"/>
              <p:cNvSpPr/>
              <p:nvPr/>
            </p:nvSpPr>
            <p:spPr>
              <a:xfrm>
                <a:off x="4857115" y="5617210"/>
                <a:ext cx="702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15" y="5617210"/>
                <a:ext cx="702310" cy="318135"/>
              </a:xfrm>
              <a:prstGeom prst="roundRect">
                <a:avLst/>
              </a:prstGeom>
              <a:blipFill rotWithShape="1">
                <a:blip r:embed="rId8"/>
                <a:stretch>
                  <a:fillRect l="-904" t="-1996" r="-904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15"/>
          <p:cNvSpPr/>
          <p:nvPr/>
        </p:nvSpPr>
        <p:spPr>
          <a:xfrm>
            <a:off x="5272405" y="5777230"/>
            <a:ext cx="76200" cy="127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24" name="矩形: 圆角 15"/>
          <p:cNvSpPr/>
          <p:nvPr/>
        </p:nvSpPr>
        <p:spPr>
          <a:xfrm>
            <a:off x="5372735" y="5647690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25" name="直接箭头连接符 24"/>
          <p:cNvCxnSpPr>
            <a:stCxn id="13" idx="3"/>
            <a:endCxn id="16" idx="1"/>
          </p:cNvCxnSpPr>
          <p:nvPr/>
        </p:nvCxnSpPr>
        <p:spPr>
          <a:xfrm>
            <a:off x="5615940" y="4477385"/>
            <a:ext cx="58737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34"/>
              <p:cNvSpPr/>
              <p:nvPr/>
            </p:nvSpPr>
            <p:spPr>
              <a:xfrm>
                <a:off x="5749290" y="4980940"/>
                <a:ext cx="62484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290" y="4980940"/>
                <a:ext cx="624840" cy="318135"/>
              </a:xfrm>
              <a:prstGeom prst="roundRect">
                <a:avLst/>
              </a:prstGeom>
              <a:blipFill rotWithShape="1">
                <a:blip r:embed="rId9"/>
                <a:stretch>
                  <a:fillRect l="-1016" t="-1996" r="-1016" b="-1996"/>
                </a:stretch>
              </a:blip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: 圆角 15"/>
          <p:cNvSpPr/>
          <p:nvPr/>
        </p:nvSpPr>
        <p:spPr>
          <a:xfrm>
            <a:off x="6164580" y="5012690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58" name="直接箭头连接符 57"/>
          <p:cNvCxnSpPr>
            <a:stCxn id="10" idx="2"/>
            <a:endCxn id="14" idx="0"/>
          </p:cNvCxnSpPr>
          <p:nvPr/>
        </p:nvCxnSpPr>
        <p:spPr>
          <a:xfrm flipH="1">
            <a:off x="5114290" y="4605655"/>
            <a:ext cx="196215" cy="3752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: 圆角 34"/>
              <p:cNvSpPr/>
              <p:nvPr/>
            </p:nvSpPr>
            <p:spPr>
              <a:xfrm>
                <a:off x="5981065" y="5617210"/>
                <a:ext cx="445135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065" y="5617210"/>
                <a:ext cx="445135" cy="318135"/>
              </a:xfrm>
              <a:prstGeom prst="roundRect">
                <a:avLst/>
              </a:prstGeom>
              <a:blipFill rotWithShape="1">
                <a:blip r:embed="rId10"/>
                <a:stretch>
                  <a:fillRect l="-1427" t="-1996" r="-1427" b="-1996"/>
                </a:stretch>
              </a:blip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/>
          <p:cNvCxnSpPr>
            <a:stCxn id="55" idx="2"/>
            <a:endCxn id="59" idx="0"/>
          </p:cNvCxnSpPr>
          <p:nvPr/>
        </p:nvCxnSpPr>
        <p:spPr>
          <a:xfrm>
            <a:off x="6202680" y="5269230"/>
            <a:ext cx="1270" cy="347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矩形: 圆角 15"/>
          <p:cNvSpPr/>
          <p:nvPr/>
        </p:nvSpPr>
        <p:spPr>
          <a:xfrm>
            <a:off x="6263640" y="5012690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: 圆角 34"/>
              <p:cNvSpPr/>
              <p:nvPr/>
            </p:nvSpPr>
            <p:spPr>
              <a:xfrm>
                <a:off x="6733540" y="4980940"/>
                <a:ext cx="51435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540" y="4980940"/>
                <a:ext cx="514350" cy="318135"/>
              </a:xfrm>
              <a:prstGeom prst="roundRect">
                <a:avLst/>
              </a:prstGeom>
              <a:blipFill rotWithShape="1">
                <a:blip r:embed="rId11"/>
                <a:stretch>
                  <a:fillRect l="-1235" t="-1996" r="-1235" b="-1996"/>
                </a:stretch>
              </a:blip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: 圆角 15"/>
          <p:cNvSpPr/>
          <p:nvPr/>
        </p:nvSpPr>
        <p:spPr>
          <a:xfrm>
            <a:off x="6613525" y="434911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72" name="直接箭头连接符 71"/>
          <p:cNvCxnSpPr>
            <a:stCxn id="67" idx="3"/>
            <a:endCxn id="70" idx="1"/>
          </p:cNvCxnSpPr>
          <p:nvPr/>
        </p:nvCxnSpPr>
        <p:spPr>
          <a:xfrm flipV="1">
            <a:off x="6339840" y="5140325"/>
            <a:ext cx="393700" cy="63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: 圆角 34"/>
              <p:cNvSpPr/>
              <p:nvPr/>
            </p:nvSpPr>
            <p:spPr>
              <a:xfrm>
                <a:off x="6858000" y="5617210"/>
                <a:ext cx="702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8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617210"/>
                <a:ext cx="702310" cy="318135"/>
              </a:xfrm>
              <a:prstGeom prst="roundRect">
                <a:avLst/>
              </a:prstGeom>
              <a:blipFill rotWithShape="1">
                <a:blip r:embed="rId12"/>
                <a:stretch>
                  <a:fillRect l="-904" t="-1996" r="-904" b="-1996"/>
                </a:stretch>
              </a:blip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矩形: 圆角 15"/>
          <p:cNvSpPr/>
          <p:nvPr/>
        </p:nvSpPr>
        <p:spPr>
          <a:xfrm>
            <a:off x="7436485" y="564832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170" name="矩形: 圆角 15"/>
          <p:cNvSpPr/>
          <p:nvPr/>
        </p:nvSpPr>
        <p:spPr>
          <a:xfrm>
            <a:off x="7268210" y="564832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34"/>
              <p:cNvSpPr/>
              <p:nvPr/>
            </p:nvSpPr>
            <p:spPr>
              <a:xfrm>
                <a:off x="7613015" y="4980940"/>
                <a:ext cx="829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5" y="4980940"/>
                <a:ext cx="829310" cy="318135"/>
              </a:xfrm>
              <a:prstGeom prst="roundRect">
                <a:avLst/>
              </a:prstGeom>
              <a:blipFill rotWithShape="1">
                <a:blip r:embed="rId13"/>
                <a:stretch>
                  <a:fillRect l="-766" t="-1996" r="-766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: 圆角 15"/>
          <p:cNvSpPr/>
          <p:nvPr/>
        </p:nvSpPr>
        <p:spPr>
          <a:xfrm>
            <a:off x="8127365" y="501205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75" name="矩形: 圆角 15"/>
          <p:cNvSpPr/>
          <p:nvPr/>
        </p:nvSpPr>
        <p:spPr>
          <a:xfrm>
            <a:off x="8028305" y="501205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76" name="矩形: 圆角 15"/>
          <p:cNvSpPr/>
          <p:nvPr/>
        </p:nvSpPr>
        <p:spPr>
          <a:xfrm>
            <a:off x="8225790" y="501205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6858000" y="4477385"/>
            <a:ext cx="781050" cy="4895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矩形: 圆角 15"/>
          <p:cNvSpPr/>
          <p:nvPr/>
        </p:nvSpPr>
        <p:spPr>
          <a:xfrm>
            <a:off x="7148830" y="5012690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Typical GC workflow analysis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Traverse the reference graph to </a:t>
            </a:r>
            <a:r>
              <a:rPr lang="en-US" altLang="zh-CN" sz="2140" b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mark</a:t>
            </a: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live objects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Influencing Factors of GC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314825" y="3557270"/>
            <a:ext cx="4238625" cy="2655570"/>
            <a:chOff x="6795" y="5602"/>
            <a:chExt cx="6675" cy="4182"/>
          </a:xfrm>
          <a:solidFill>
            <a:schemeClr val="bg2"/>
          </a:solidFill>
        </p:grpSpPr>
        <p:sp>
          <p:nvSpPr>
            <p:cNvPr id="28" name="圆角矩形 27"/>
            <p:cNvSpPr/>
            <p:nvPr/>
          </p:nvSpPr>
          <p:spPr>
            <a:xfrm>
              <a:off x="6795" y="6273"/>
              <a:ext cx="6675" cy="3511"/>
            </a:xfrm>
            <a:prstGeom prst="roundRect">
              <a:avLst>
                <a:gd name="adj" fmla="val 8815"/>
              </a:avLst>
            </a:prstGeom>
            <a:grp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844" y="5602"/>
              <a:ext cx="27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sym typeface="+mn-ea"/>
                </a:rPr>
                <a:t>Heap Memory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97"/>
          <p:cNvSpPr txBox="1"/>
          <p:nvPr/>
        </p:nvSpPr>
        <p:spPr>
          <a:xfrm>
            <a:off x="2821305" y="4231005"/>
            <a:ext cx="1065530" cy="1658620"/>
          </a:xfrm>
          <a:prstGeom prst="rect">
            <a:avLst/>
          </a:prstGeom>
          <a:noFill/>
          <a:ln w="19050" cmpd="sng">
            <a:noFill/>
            <a:prstDash val="solid"/>
          </a:ln>
        </p:spPr>
        <p:txBody>
          <a:bodyPr wrap="square" lIns="90174" tIns="71758" anchor="t" anchorCtr="0">
            <a:noAutofit/>
          </a:bodyPr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rPr>
              <a:t>GC Roots</a:t>
            </a:r>
          </a:p>
        </p:txBody>
      </p:sp>
      <p:cxnSp>
        <p:nvCxnSpPr>
          <p:cNvPr id="34" name="直接箭头连接符 33"/>
          <p:cNvCxnSpPr>
            <a:stCxn id="43" idx="3"/>
            <a:endCxn id="35" idx="1"/>
          </p:cNvCxnSpPr>
          <p:nvPr/>
        </p:nvCxnSpPr>
        <p:spPr>
          <a:xfrm flipV="1">
            <a:off x="3776980" y="4477385"/>
            <a:ext cx="1080135" cy="344805"/>
          </a:xfrm>
          <a:prstGeom prst="straightConnector1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: 圆角 34"/>
              <p:cNvSpPr/>
              <p:nvPr/>
            </p:nvSpPr>
            <p:spPr>
              <a:xfrm>
                <a:off x="4857115" y="4318000"/>
                <a:ext cx="8039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15" y="4318000"/>
                <a:ext cx="803910" cy="318135"/>
              </a:xfrm>
              <a:prstGeom prst="roundRect">
                <a:avLst/>
              </a:prstGeom>
              <a:blipFill rotWithShape="1">
                <a:blip r:embed="rId5"/>
                <a:stretch>
                  <a:fillRect l="-790" t="-1996" r="-790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15"/>
          <p:cNvSpPr/>
          <p:nvPr/>
        </p:nvSpPr>
        <p:spPr>
          <a:xfrm>
            <a:off x="5272405" y="43491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37" name="矩形: 圆角 15"/>
          <p:cNvSpPr/>
          <p:nvPr/>
        </p:nvSpPr>
        <p:spPr>
          <a:xfrm>
            <a:off x="5371465" y="434911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38" name="矩形: 圆角 15"/>
          <p:cNvSpPr/>
          <p:nvPr/>
        </p:nvSpPr>
        <p:spPr>
          <a:xfrm>
            <a:off x="5539740" y="43491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圆角 34"/>
              <p:cNvSpPr/>
              <p:nvPr/>
            </p:nvSpPr>
            <p:spPr>
              <a:xfrm>
                <a:off x="4857115" y="4980940"/>
                <a:ext cx="51435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15" y="4980940"/>
                <a:ext cx="514350" cy="318135"/>
              </a:xfrm>
              <a:prstGeom prst="roundRect">
                <a:avLst/>
              </a:prstGeom>
              <a:blipFill rotWithShape="1">
                <a:blip r:embed="rId6"/>
                <a:stretch>
                  <a:fillRect l="-1235" t="-1996" r="-1235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15"/>
          <p:cNvSpPr/>
          <p:nvPr/>
        </p:nvSpPr>
        <p:spPr>
          <a:xfrm>
            <a:off x="5272405" y="5139690"/>
            <a:ext cx="76200" cy="129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: 圆角 34"/>
              <p:cNvSpPr/>
              <p:nvPr/>
            </p:nvSpPr>
            <p:spPr>
              <a:xfrm>
                <a:off x="6203315" y="4318000"/>
                <a:ext cx="702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15" y="4318000"/>
                <a:ext cx="702310" cy="318135"/>
              </a:xfrm>
              <a:prstGeom prst="roundRect">
                <a:avLst/>
              </a:prstGeom>
              <a:blipFill rotWithShape="1">
                <a:blip r:embed="rId7"/>
                <a:stretch>
                  <a:fillRect l="-904" t="-1996" r="-904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: 圆角 15"/>
          <p:cNvSpPr/>
          <p:nvPr/>
        </p:nvSpPr>
        <p:spPr>
          <a:xfrm>
            <a:off x="6781800" y="43491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: 圆角 34"/>
              <p:cNvSpPr/>
              <p:nvPr/>
            </p:nvSpPr>
            <p:spPr>
              <a:xfrm>
                <a:off x="3035300" y="4662805"/>
                <a:ext cx="741680" cy="31813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0" y="4662805"/>
                <a:ext cx="741680" cy="318135"/>
              </a:xfrm>
              <a:prstGeom prst="roundRect">
                <a:avLst/>
              </a:prstGeom>
              <a:blipFill rotWithShape="1">
                <a:blip r:embed="rId8"/>
                <a:stretch>
                  <a:fillRect l="-856" t="-1996" r="-856" b="-1996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: 圆角 34"/>
              <p:cNvSpPr/>
              <p:nvPr/>
            </p:nvSpPr>
            <p:spPr>
              <a:xfrm>
                <a:off x="3035300" y="4980940"/>
                <a:ext cx="741680" cy="31813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0" y="4980940"/>
                <a:ext cx="741680" cy="318135"/>
              </a:xfrm>
              <a:prstGeom prst="roundRect">
                <a:avLst/>
              </a:prstGeom>
              <a:blipFill rotWithShape="1">
                <a:blip r:embed="rId9"/>
                <a:stretch>
                  <a:fillRect l="-856" t="-1996" r="-856" b="-1996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/>
          <p:cNvSpPr txBox="1"/>
          <p:nvPr/>
        </p:nvSpPr>
        <p:spPr>
          <a:xfrm>
            <a:off x="3034665" y="5521325"/>
            <a:ext cx="705485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: 圆角 34"/>
              <p:cNvSpPr/>
              <p:nvPr/>
            </p:nvSpPr>
            <p:spPr>
              <a:xfrm>
                <a:off x="3034665" y="5299075"/>
                <a:ext cx="742315" cy="31813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665" y="5299075"/>
                <a:ext cx="742315" cy="318135"/>
              </a:xfrm>
              <a:prstGeom prst="roundRect">
                <a:avLst/>
              </a:prstGeom>
              <a:blipFill rotWithShape="1">
                <a:blip r:embed="rId10"/>
                <a:stretch>
                  <a:fillRect l="-855" t="-1996" r="-855" b="-1996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/>
          <p:cNvCxnSpPr>
            <a:stCxn id="44" idx="3"/>
            <a:endCxn id="39" idx="1"/>
          </p:cNvCxnSpPr>
          <p:nvPr/>
        </p:nvCxnSpPr>
        <p:spPr>
          <a:xfrm>
            <a:off x="3776980" y="5140325"/>
            <a:ext cx="1080135" cy="0"/>
          </a:xfrm>
          <a:prstGeom prst="straightConnector1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: 圆角 34"/>
              <p:cNvSpPr/>
              <p:nvPr/>
            </p:nvSpPr>
            <p:spPr>
              <a:xfrm>
                <a:off x="4857115" y="5617210"/>
                <a:ext cx="702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15" y="5617210"/>
                <a:ext cx="702310" cy="318135"/>
              </a:xfrm>
              <a:prstGeom prst="roundRect">
                <a:avLst/>
              </a:prstGeom>
              <a:blipFill rotWithShape="1">
                <a:blip r:embed="rId11"/>
                <a:stretch>
                  <a:fillRect l="-904" t="-1996" r="-904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: 圆角 15"/>
          <p:cNvSpPr/>
          <p:nvPr/>
        </p:nvSpPr>
        <p:spPr>
          <a:xfrm>
            <a:off x="5272405" y="5777230"/>
            <a:ext cx="76200" cy="127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50" name="矩形: 圆角 15"/>
          <p:cNvSpPr/>
          <p:nvPr/>
        </p:nvSpPr>
        <p:spPr>
          <a:xfrm>
            <a:off x="5372735" y="5647690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51" name="直接箭头连接符 50"/>
          <p:cNvCxnSpPr>
            <a:stCxn id="46" idx="3"/>
            <a:endCxn id="48" idx="1"/>
          </p:cNvCxnSpPr>
          <p:nvPr/>
        </p:nvCxnSpPr>
        <p:spPr>
          <a:xfrm>
            <a:off x="3776980" y="5458460"/>
            <a:ext cx="1080135" cy="318135"/>
          </a:xfrm>
          <a:prstGeom prst="straightConnector1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8" idx="3"/>
            <a:endCxn id="41" idx="1"/>
          </p:cNvCxnSpPr>
          <p:nvPr/>
        </p:nvCxnSpPr>
        <p:spPr>
          <a:xfrm>
            <a:off x="5615940" y="4477385"/>
            <a:ext cx="587375" cy="0"/>
          </a:xfrm>
          <a:prstGeom prst="straightConnector1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: 圆角 34"/>
              <p:cNvSpPr/>
              <p:nvPr/>
            </p:nvSpPr>
            <p:spPr>
              <a:xfrm>
                <a:off x="5749290" y="4980940"/>
                <a:ext cx="624840" cy="318135"/>
              </a:xfrm>
              <a:prstGeom prst="roundRect">
                <a:avLst/>
              </a:prstGeom>
              <a:noFill/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290" y="4980940"/>
                <a:ext cx="624840" cy="318135"/>
              </a:xfrm>
              <a:prstGeom prst="roundRect">
                <a:avLst/>
              </a:prstGeom>
              <a:blipFill rotWithShape="1">
                <a:blip r:embed="rId12"/>
                <a:stretch>
                  <a:fillRect l="-1016" t="-1996" r="-1016" b="-1996"/>
                </a:stretch>
              </a:blipFill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15"/>
          <p:cNvSpPr/>
          <p:nvPr/>
        </p:nvSpPr>
        <p:spPr>
          <a:xfrm>
            <a:off x="6164580" y="5012690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56" name="直接箭头连接符 55"/>
          <p:cNvCxnSpPr>
            <a:stCxn id="36" idx="2"/>
            <a:endCxn id="39" idx="0"/>
          </p:cNvCxnSpPr>
          <p:nvPr/>
        </p:nvCxnSpPr>
        <p:spPr>
          <a:xfrm flipH="1">
            <a:off x="5114290" y="4605655"/>
            <a:ext cx="196215" cy="375285"/>
          </a:xfrm>
          <a:prstGeom prst="straightConnector1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: 圆角 34"/>
              <p:cNvSpPr/>
              <p:nvPr/>
            </p:nvSpPr>
            <p:spPr>
              <a:xfrm>
                <a:off x="5981065" y="5617210"/>
                <a:ext cx="445135" cy="318135"/>
              </a:xfrm>
              <a:prstGeom prst="roundRect">
                <a:avLst/>
              </a:prstGeom>
              <a:noFill/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065" y="5617210"/>
                <a:ext cx="445135" cy="318135"/>
              </a:xfrm>
              <a:prstGeom prst="roundRect">
                <a:avLst/>
              </a:prstGeom>
              <a:blipFill rotWithShape="1">
                <a:blip r:embed="rId13"/>
                <a:stretch>
                  <a:fillRect l="-1427" t="-1996" r="-1427" b="-1996"/>
                </a:stretch>
              </a:blipFill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>
            <a:stCxn id="54" idx="2"/>
            <a:endCxn id="57" idx="0"/>
          </p:cNvCxnSpPr>
          <p:nvPr/>
        </p:nvCxnSpPr>
        <p:spPr>
          <a:xfrm>
            <a:off x="6202680" y="5269230"/>
            <a:ext cx="1270" cy="347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矩形: 圆角 15"/>
          <p:cNvSpPr/>
          <p:nvPr/>
        </p:nvSpPr>
        <p:spPr>
          <a:xfrm>
            <a:off x="6263640" y="5012690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: 圆角 34"/>
              <p:cNvSpPr/>
              <p:nvPr/>
            </p:nvSpPr>
            <p:spPr>
              <a:xfrm>
                <a:off x="6733540" y="4980940"/>
                <a:ext cx="514350" cy="318135"/>
              </a:xfrm>
              <a:prstGeom prst="roundRect">
                <a:avLst/>
              </a:prstGeom>
              <a:noFill/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540" y="4980940"/>
                <a:ext cx="514350" cy="318135"/>
              </a:xfrm>
              <a:prstGeom prst="roundRect">
                <a:avLst/>
              </a:prstGeom>
              <a:blipFill rotWithShape="1">
                <a:blip r:embed="rId14"/>
                <a:stretch>
                  <a:fillRect l="-1235" t="-1996" r="-1235" b="-1996"/>
                </a:stretch>
              </a:blipFill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: 圆角 15"/>
          <p:cNvSpPr/>
          <p:nvPr/>
        </p:nvSpPr>
        <p:spPr>
          <a:xfrm>
            <a:off x="6613525" y="434911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65" name="直接箭头连接符 64"/>
          <p:cNvCxnSpPr>
            <a:stCxn id="62" idx="3"/>
            <a:endCxn id="63" idx="1"/>
          </p:cNvCxnSpPr>
          <p:nvPr/>
        </p:nvCxnSpPr>
        <p:spPr>
          <a:xfrm flipV="1">
            <a:off x="6339840" y="5140325"/>
            <a:ext cx="393700" cy="63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: 圆角 34"/>
              <p:cNvSpPr/>
              <p:nvPr/>
            </p:nvSpPr>
            <p:spPr>
              <a:xfrm>
                <a:off x="6858000" y="5617210"/>
                <a:ext cx="702310" cy="318135"/>
              </a:xfrm>
              <a:prstGeom prst="roundRect">
                <a:avLst/>
              </a:prstGeom>
              <a:noFill/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617210"/>
                <a:ext cx="702310" cy="318135"/>
              </a:xfrm>
              <a:prstGeom prst="roundRect">
                <a:avLst/>
              </a:prstGeom>
              <a:blipFill rotWithShape="1">
                <a:blip r:embed="rId15"/>
                <a:stretch>
                  <a:fillRect l="-904" t="-1996" r="-904" b="-1996"/>
                </a:stretch>
              </a:blipFill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: 圆角 15"/>
          <p:cNvSpPr/>
          <p:nvPr/>
        </p:nvSpPr>
        <p:spPr>
          <a:xfrm>
            <a:off x="7436485" y="564832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69" name="矩形: 圆角 15"/>
          <p:cNvSpPr/>
          <p:nvPr/>
        </p:nvSpPr>
        <p:spPr>
          <a:xfrm>
            <a:off x="7268210" y="564832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065780" y="5497830"/>
            <a:ext cx="642620" cy="278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: 圆角 34"/>
              <p:cNvSpPr/>
              <p:nvPr/>
            </p:nvSpPr>
            <p:spPr>
              <a:xfrm>
                <a:off x="7613015" y="4980940"/>
                <a:ext cx="829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5" y="4980940"/>
                <a:ext cx="829310" cy="318135"/>
              </a:xfrm>
              <a:prstGeom prst="roundRect">
                <a:avLst/>
              </a:prstGeom>
              <a:blipFill rotWithShape="1">
                <a:blip r:embed="rId16"/>
                <a:stretch>
                  <a:fillRect l="-766" t="-1996" r="-766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角 15"/>
          <p:cNvSpPr/>
          <p:nvPr/>
        </p:nvSpPr>
        <p:spPr>
          <a:xfrm>
            <a:off x="8127365" y="501205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82" name="矩形: 圆角 15"/>
          <p:cNvSpPr/>
          <p:nvPr/>
        </p:nvSpPr>
        <p:spPr>
          <a:xfrm>
            <a:off x="8028305" y="501205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83" name="矩形: 圆角 15"/>
          <p:cNvSpPr/>
          <p:nvPr/>
        </p:nvSpPr>
        <p:spPr>
          <a:xfrm>
            <a:off x="8225790" y="501205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6858000" y="4477385"/>
            <a:ext cx="781050" cy="489585"/>
          </a:xfrm>
          <a:prstGeom prst="straightConnector1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矩形: 圆角 15"/>
          <p:cNvSpPr/>
          <p:nvPr/>
        </p:nvSpPr>
        <p:spPr>
          <a:xfrm>
            <a:off x="7148830" y="5012690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Typical GC workflow analysis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Traverse the reference graph to </a:t>
            </a:r>
            <a:r>
              <a:rPr lang="en-US" altLang="zh-CN" sz="2140" b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mark</a:t>
            </a: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live objects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</a:t>
            </a:r>
            <a:r>
              <a:rPr lang="en-US" altLang="zh-CN" sz="2140" b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Reclaim</a:t>
            </a: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dead objects and </a:t>
            </a:r>
            <a:r>
              <a:rPr lang="en-US" altLang="zh-CN" sz="2140" b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relocate</a:t>
            </a: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the survived objects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Influencing Factors of GC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314825" y="3557270"/>
            <a:ext cx="4238625" cy="2655570"/>
            <a:chOff x="6795" y="5602"/>
            <a:chExt cx="6675" cy="4182"/>
          </a:xfrm>
          <a:solidFill>
            <a:schemeClr val="bg2"/>
          </a:solidFill>
        </p:grpSpPr>
        <p:sp>
          <p:nvSpPr>
            <p:cNvPr id="3" name="圆角矩形 2"/>
            <p:cNvSpPr/>
            <p:nvPr/>
          </p:nvSpPr>
          <p:spPr>
            <a:xfrm>
              <a:off x="6795" y="6273"/>
              <a:ext cx="6675" cy="3511"/>
            </a:xfrm>
            <a:prstGeom prst="roundRect">
              <a:avLst>
                <a:gd name="adj" fmla="val 8815"/>
              </a:avLst>
            </a:prstGeom>
            <a:grp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844" y="5602"/>
              <a:ext cx="27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Heap Memory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: 圆角 34"/>
              <p:cNvSpPr/>
              <p:nvPr/>
            </p:nvSpPr>
            <p:spPr>
              <a:xfrm>
                <a:off x="4857115" y="4318000"/>
                <a:ext cx="8039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15" y="4318000"/>
                <a:ext cx="803910" cy="318135"/>
              </a:xfrm>
              <a:prstGeom prst="roundRect">
                <a:avLst/>
              </a:prstGeom>
              <a:blipFill rotWithShape="1">
                <a:blip r:embed="rId5"/>
                <a:stretch>
                  <a:fillRect l="-790" t="-1996" r="-790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: 圆角 15"/>
          <p:cNvSpPr/>
          <p:nvPr/>
        </p:nvSpPr>
        <p:spPr>
          <a:xfrm>
            <a:off x="5272405" y="43491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99" name="矩形: 圆角 15"/>
          <p:cNvSpPr/>
          <p:nvPr/>
        </p:nvSpPr>
        <p:spPr>
          <a:xfrm>
            <a:off x="5371465" y="434911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100" name="矩形: 圆角 15"/>
          <p:cNvSpPr/>
          <p:nvPr/>
        </p:nvSpPr>
        <p:spPr>
          <a:xfrm>
            <a:off x="5539740" y="43491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: 圆角 34"/>
              <p:cNvSpPr/>
              <p:nvPr/>
            </p:nvSpPr>
            <p:spPr>
              <a:xfrm>
                <a:off x="4857115" y="4980940"/>
                <a:ext cx="51435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15" y="4980940"/>
                <a:ext cx="514350" cy="318135"/>
              </a:xfrm>
              <a:prstGeom prst="roundRect">
                <a:avLst/>
              </a:prstGeom>
              <a:blipFill rotWithShape="1">
                <a:blip r:embed="rId6"/>
                <a:stretch>
                  <a:fillRect l="-1235" t="-1996" r="-1235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矩形: 圆角 15"/>
          <p:cNvSpPr/>
          <p:nvPr/>
        </p:nvSpPr>
        <p:spPr>
          <a:xfrm>
            <a:off x="5272405" y="5139690"/>
            <a:ext cx="76200" cy="129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: 圆角 34"/>
              <p:cNvSpPr/>
              <p:nvPr/>
            </p:nvSpPr>
            <p:spPr>
              <a:xfrm>
                <a:off x="6203315" y="4318000"/>
                <a:ext cx="702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5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15" y="4318000"/>
                <a:ext cx="702310" cy="318135"/>
              </a:xfrm>
              <a:prstGeom prst="roundRect">
                <a:avLst/>
              </a:prstGeom>
              <a:blipFill rotWithShape="1">
                <a:blip r:embed="rId7"/>
                <a:stretch>
                  <a:fillRect l="-904" t="-1996" r="-904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矩形: 圆角 15"/>
          <p:cNvSpPr/>
          <p:nvPr/>
        </p:nvSpPr>
        <p:spPr>
          <a:xfrm>
            <a:off x="6781800" y="43491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矩形: 圆角 34"/>
              <p:cNvSpPr/>
              <p:nvPr/>
            </p:nvSpPr>
            <p:spPr>
              <a:xfrm>
                <a:off x="4857115" y="5617210"/>
                <a:ext cx="702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4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15" y="5617210"/>
                <a:ext cx="702310" cy="318135"/>
              </a:xfrm>
              <a:prstGeom prst="roundRect">
                <a:avLst/>
              </a:prstGeom>
              <a:blipFill rotWithShape="1">
                <a:blip r:embed="rId8"/>
                <a:stretch>
                  <a:fillRect l="-904" t="-1996" r="-904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矩形: 圆角 15"/>
          <p:cNvSpPr/>
          <p:nvPr/>
        </p:nvSpPr>
        <p:spPr>
          <a:xfrm>
            <a:off x="5272405" y="5777230"/>
            <a:ext cx="76200" cy="127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156" name="矩形: 圆角 15"/>
          <p:cNvSpPr/>
          <p:nvPr/>
        </p:nvSpPr>
        <p:spPr>
          <a:xfrm>
            <a:off x="5372735" y="5647690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158" name="直接箭头连接符 157"/>
          <p:cNvCxnSpPr>
            <a:stCxn id="100" idx="3"/>
            <a:endCxn id="145" idx="1"/>
          </p:cNvCxnSpPr>
          <p:nvPr/>
        </p:nvCxnSpPr>
        <p:spPr>
          <a:xfrm>
            <a:off x="5615940" y="4477385"/>
            <a:ext cx="58737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98" idx="2"/>
            <a:endCxn id="102" idx="0"/>
          </p:cNvCxnSpPr>
          <p:nvPr/>
        </p:nvCxnSpPr>
        <p:spPr>
          <a:xfrm flipH="1">
            <a:off x="5114290" y="4605655"/>
            <a:ext cx="196215" cy="3752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6" name="矩形: 圆角 15"/>
          <p:cNvSpPr/>
          <p:nvPr/>
        </p:nvSpPr>
        <p:spPr>
          <a:xfrm>
            <a:off x="6613525" y="434911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: 圆角 34"/>
              <p:cNvSpPr/>
              <p:nvPr/>
            </p:nvSpPr>
            <p:spPr>
              <a:xfrm>
                <a:off x="6076315" y="4980940"/>
                <a:ext cx="829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315" y="4980940"/>
                <a:ext cx="829310" cy="318135"/>
              </a:xfrm>
              <a:prstGeom prst="roundRect">
                <a:avLst/>
              </a:prstGeom>
              <a:blipFill rotWithShape="1">
                <a:blip r:embed="rId9"/>
                <a:stretch>
                  <a:fillRect l="-766" t="-1996" r="-766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矩形: 圆角 15"/>
          <p:cNvSpPr/>
          <p:nvPr/>
        </p:nvSpPr>
        <p:spPr>
          <a:xfrm>
            <a:off x="6590665" y="501205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116" name="矩形: 圆角 15"/>
          <p:cNvSpPr/>
          <p:nvPr/>
        </p:nvSpPr>
        <p:spPr>
          <a:xfrm>
            <a:off x="6491605" y="501205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5" name="矩形: 圆角 15"/>
          <p:cNvSpPr/>
          <p:nvPr/>
        </p:nvSpPr>
        <p:spPr>
          <a:xfrm>
            <a:off x="6689090" y="501205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6" name="直接箭头连接符 5"/>
          <p:cNvCxnSpPr>
            <a:stCxn id="146" idx="2"/>
            <a:endCxn id="114" idx="0"/>
          </p:cNvCxnSpPr>
          <p:nvPr/>
        </p:nvCxnSpPr>
        <p:spPr>
          <a:xfrm flipH="1">
            <a:off x="6490970" y="4605655"/>
            <a:ext cx="328930" cy="3752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Influential memory information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Mark phase: object </a:t>
            </a:r>
            <a:r>
              <a:rPr lang="en-US" altLang="zh-CN" sz="2140" b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number</a:t>
            </a: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, object </a:t>
            </a:r>
            <a:r>
              <a:rPr lang="en-US" altLang="zh-CN" sz="2140" b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reference relationship</a:t>
            </a: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Reclaim phase: object </a:t>
            </a:r>
            <a:r>
              <a:rPr lang="en-US" altLang="zh-CN" sz="2140" b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size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Influencing Factors of GC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314825" y="3557270"/>
            <a:ext cx="4238625" cy="2655570"/>
            <a:chOff x="6795" y="5602"/>
            <a:chExt cx="6675" cy="4182"/>
          </a:xfrm>
          <a:solidFill>
            <a:schemeClr val="bg2"/>
          </a:solidFill>
        </p:grpSpPr>
        <p:sp>
          <p:nvSpPr>
            <p:cNvPr id="20" name="圆角矩形 19"/>
            <p:cNvSpPr/>
            <p:nvPr/>
          </p:nvSpPr>
          <p:spPr>
            <a:xfrm>
              <a:off x="6795" y="6273"/>
              <a:ext cx="6675" cy="3511"/>
            </a:xfrm>
            <a:prstGeom prst="roundRect">
              <a:avLst>
                <a:gd name="adj" fmla="val 8815"/>
              </a:avLst>
            </a:prstGeom>
            <a:grp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844" y="5602"/>
              <a:ext cx="27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sym typeface="+mn-ea"/>
                </a:rPr>
                <a:t>Heap Memory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90" name="文本框 97"/>
          <p:cNvSpPr txBox="1"/>
          <p:nvPr/>
        </p:nvSpPr>
        <p:spPr>
          <a:xfrm>
            <a:off x="2821305" y="4231005"/>
            <a:ext cx="1065530" cy="1658620"/>
          </a:xfrm>
          <a:prstGeom prst="rect">
            <a:avLst/>
          </a:prstGeom>
          <a:noFill/>
          <a:ln w="19050" cmpd="sng">
            <a:noFill/>
            <a:prstDash val="solid"/>
          </a:ln>
        </p:spPr>
        <p:txBody>
          <a:bodyPr wrap="square" lIns="90174" tIns="71758" anchor="t" anchorCtr="0">
            <a:noAutofit/>
          </a:bodyPr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rPr>
              <a:t>GC Roots</a:t>
            </a:r>
          </a:p>
        </p:txBody>
      </p:sp>
      <p:cxnSp>
        <p:nvCxnSpPr>
          <p:cNvPr id="94" name="直接箭头连接符 93"/>
          <p:cNvCxnSpPr>
            <a:stCxn id="147" idx="3"/>
            <a:endCxn id="9" idx="1"/>
          </p:cNvCxnSpPr>
          <p:nvPr/>
        </p:nvCxnSpPr>
        <p:spPr>
          <a:xfrm flipV="1">
            <a:off x="3776980" y="4477385"/>
            <a:ext cx="1080135" cy="34480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34"/>
              <p:cNvSpPr/>
              <p:nvPr/>
            </p:nvSpPr>
            <p:spPr>
              <a:xfrm>
                <a:off x="4857115" y="4318000"/>
                <a:ext cx="8039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15" y="4318000"/>
                <a:ext cx="803910" cy="318135"/>
              </a:xfrm>
              <a:prstGeom prst="roundRect">
                <a:avLst/>
              </a:prstGeom>
              <a:blipFill rotWithShape="1">
                <a:blip r:embed="rId5"/>
                <a:stretch>
                  <a:fillRect l="-790" t="-1996" r="-790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15"/>
          <p:cNvSpPr/>
          <p:nvPr/>
        </p:nvSpPr>
        <p:spPr>
          <a:xfrm>
            <a:off x="5272405" y="43491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11" name="矩形: 圆角 15"/>
          <p:cNvSpPr/>
          <p:nvPr/>
        </p:nvSpPr>
        <p:spPr>
          <a:xfrm>
            <a:off x="5371465" y="434911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13" name="矩形: 圆角 15"/>
          <p:cNvSpPr/>
          <p:nvPr/>
        </p:nvSpPr>
        <p:spPr>
          <a:xfrm>
            <a:off x="5539740" y="43491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34"/>
              <p:cNvSpPr/>
              <p:nvPr/>
            </p:nvSpPr>
            <p:spPr>
              <a:xfrm>
                <a:off x="4857115" y="4980940"/>
                <a:ext cx="51435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15" y="4980940"/>
                <a:ext cx="514350" cy="318135"/>
              </a:xfrm>
              <a:prstGeom prst="roundRect">
                <a:avLst/>
              </a:prstGeom>
              <a:blipFill rotWithShape="1">
                <a:blip r:embed="rId6"/>
                <a:stretch>
                  <a:fillRect l="-1235" t="-1996" r="-1235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5"/>
          <p:cNvSpPr/>
          <p:nvPr/>
        </p:nvSpPr>
        <p:spPr>
          <a:xfrm>
            <a:off x="5272405" y="5139690"/>
            <a:ext cx="76200" cy="129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34"/>
              <p:cNvSpPr/>
              <p:nvPr/>
            </p:nvSpPr>
            <p:spPr>
              <a:xfrm>
                <a:off x="6203315" y="4318000"/>
                <a:ext cx="702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15" y="4318000"/>
                <a:ext cx="702310" cy="318135"/>
              </a:xfrm>
              <a:prstGeom prst="roundRect">
                <a:avLst/>
              </a:prstGeom>
              <a:blipFill rotWithShape="1">
                <a:blip r:embed="rId7"/>
                <a:stretch>
                  <a:fillRect l="-904" t="-1996" r="-904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: 圆角 15"/>
          <p:cNvSpPr/>
          <p:nvPr/>
        </p:nvSpPr>
        <p:spPr>
          <a:xfrm>
            <a:off x="6781800" y="43491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: 圆角 34"/>
              <p:cNvSpPr/>
              <p:nvPr/>
            </p:nvSpPr>
            <p:spPr>
              <a:xfrm>
                <a:off x="3035300" y="4662805"/>
                <a:ext cx="741680" cy="31813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7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0" y="4662805"/>
                <a:ext cx="741680" cy="318135"/>
              </a:xfrm>
              <a:prstGeom prst="roundRect">
                <a:avLst/>
              </a:prstGeom>
              <a:blipFill rotWithShape="1">
                <a:blip r:embed="rId8"/>
                <a:stretch>
                  <a:fillRect l="-856" t="-1996" r="-856" b="-1996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: 圆角 34"/>
              <p:cNvSpPr/>
              <p:nvPr/>
            </p:nvSpPr>
            <p:spPr>
              <a:xfrm>
                <a:off x="3035300" y="4980940"/>
                <a:ext cx="741680" cy="31813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8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0" y="4980940"/>
                <a:ext cx="741680" cy="318135"/>
              </a:xfrm>
              <a:prstGeom prst="roundRect">
                <a:avLst/>
              </a:prstGeom>
              <a:blipFill rotWithShape="1">
                <a:blip r:embed="rId9"/>
                <a:stretch>
                  <a:fillRect l="-856" t="-1996" r="-856" b="-1996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文本框 148"/>
          <p:cNvSpPr txBox="1"/>
          <p:nvPr/>
        </p:nvSpPr>
        <p:spPr>
          <a:xfrm>
            <a:off x="3034665" y="5521325"/>
            <a:ext cx="705485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矩形: 圆角 34"/>
              <p:cNvSpPr/>
              <p:nvPr/>
            </p:nvSpPr>
            <p:spPr>
              <a:xfrm>
                <a:off x="3034665" y="5299075"/>
                <a:ext cx="742315" cy="31813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2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665" y="5299075"/>
                <a:ext cx="742315" cy="318135"/>
              </a:xfrm>
              <a:prstGeom prst="roundRect">
                <a:avLst/>
              </a:prstGeom>
              <a:blipFill rotWithShape="1">
                <a:blip r:embed="rId10"/>
                <a:stretch>
                  <a:fillRect l="-855" t="-1996" r="-855" b="-1996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箭头连接符 152"/>
          <p:cNvCxnSpPr>
            <a:stCxn id="148" idx="3"/>
            <a:endCxn id="14" idx="1"/>
          </p:cNvCxnSpPr>
          <p:nvPr/>
        </p:nvCxnSpPr>
        <p:spPr>
          <a:xfrm>
            <a:off x="3776980" y="5140325"/>
            <a:ext cx="108013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: 圆角 34"/>
              <p:cNvSpPr/>
              <p:nvPr/>
            </p:nvSpPr>
            <p:spPr>
              <a:xfrm>
                <a:off x="4857115" y="5617210"/>
                <a:ext cx="702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15" y="5617210"/>
                <a:ext cx="702310" cy="318135"/>
              </a:xfrm>
              <a:prstGeom prst="roundRect">
                <a:avLst/>
              </a:prstGeom>
              <a:blipFill rotWithShape="1">
                <a:blip r:embed="rId11"/>
                <a:stretch>
                  <a:fillRect l="-904" t="-1996" r="-904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15"/>
          <p:cNvSpPr/>
          <p:nvPr/>
        </p:nvSpPr>
        <p:spPr>
          <a:xfrm>
            <a:off x="5272405" y="5777230"/>
            <a:ext cx="76200" cy="127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23" name="矩形: 圆角 15"/>
          <p:cNvSpPr/>
          <p:nvPr/>
        </p:nvSpPr>
        <p:spPr>
          <a:xfrm>
            <a:off x="5372735" y="5647690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157" name="直接箭头连接符 156"/>
          <p:cNvCxnSpPr>
            <a:stCxn id="152" idx="3"/>
            <a:endCxn id="18" idx="1"/>
          </p:cNvCxnSpPr>
          <p:nvPr/>
        </p:nvCxnSpPr>
        <p:spPr>
          <a:xfrm>
            <a:off x="3776980" y="5458460"/>
            <a:ext cx="1080135" cy="31813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3"/>
            <a:endCxn id="16" idx="1"/>
          </p:cNvCxnSpPr>
          <p:nvPr/>
        </p:nvCxnSpPr>
        <p:spPr>
          <a:xfrm>
            <a:off x="5615940" y="4477385"/>
            <a:ext cx="58737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矩形: 圆角 34"/>
              <p:cNvSpPr/>
              <p:nvPr/>
            </p:nvSpPr>
            <p:spPr>
              <a:xfrm>
                <a:off x="5749290" y="4980940"/>
                <a:ext cx="624840" cy="318135"/>
              </a:xfrm>
              <a:prstGeom prst="roundRect">
                <a:avLst/>
              </a:prstGeom>
              <a:noFill/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9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290" y="4980940"/>
                <a:ext cx="624840" cy="318135"/>
              </a:xfrm>
              <a:prstGeom prst="roundRect">
                <a:avLst/>
              </a:prstGeom>
              <a:blipFill rotWithShape="1">
                <a:blip r:embed="rId12"/>
                <a:stretch>
                  <a:fillRect l="-1016" t="-1996" r="-1016" b="-1996"/>
                </a:stretch>
              </a:blipFill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: 圆角 15"/>
          <p:cNvSpPr/>
          <p:nvPr/>
        </p:nvSpPr>
        <p:spPr>
          <a:xfrm>
            <a:off x="6164580" y="5012690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25" name="直接箭头连接符 24"/>
          <p:cNvCxnSpPr>
            <a:stCxn id="10" idx="2"/>
            <a:endCxn id="14" idx="0"/>
          </p:cNvCxnSpPr>
          <p:nvPr/>
        </p:nvCxnSpPr>
        <p:spPr>
          <a:xfrm flipH="1">
            <a:off x="5114290" y="4605655"/>
            <a:ext cx="196215" cy="3752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: 圆角 34"/>
              <p:cNvSpPr/>
              <p:nvPr/>
            </p:nvSpPr>
            <p:spPr>
              <a:xfrm>
                <a:off x="5981065" y="5617210"/>
                <a:ext cx="445135" cy="318135"/>
              </a:xfrm>
              <a:prstGeom prst="roundRect">
                <a:avLst/>
              </a:prstGeom>
              <a:noFill/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065" y="5617210"/>
                <a:ext cx="445135" cy="318135"/>
              </a:xfrm>
              <a:prstGeom prst="roundRect">
                <a:avLst/>
              </a:prstGeom>
              <a:blipFill rotWithShape="1">
                <a:blip r:embed="rId13"/>
                <a:stretch>
                  <a:fillRect l="-1427" t="-1996" r="-1427" b="-1996"/>
                </a:stretch>
              </a:blipFill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直接箭头连接符 162"/>
          <p:cNvCxnSpPr>
            <a:stCxn id="160" idx="2"/>
            <a:endCxn id="162" idx="0"/>
          </p:cNvCxnSpPr>
          <p:nvPr/>
        </p:nvCxnSpPr>
        <p:spPr>
          <a:xfrm>
            <a:off x="6202680" y="5269230"/>
            <a:ext cx="1270" cy="347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4" name="矩形: 圆角 15"/>
          <p:cNvSpPr/>
          <p:nvPr/>
        </p:nvSpPr>
        <p:spPr>
          <a:xfrm>
            <a:off x="6263640" y="5012690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矩形: 圆角 34"/>
              <p:cNvSpPr/>
              <p:nvPr/>
            </p:nvSpPr>
            <p:spPr>
              <a:xfrm>
                <a:off x="6733540" y="4980940"/>
                <a:ext cx="514350" cy="318135"/>
              </a:xfrm>
              <a:prstGeom prst="roundRect">
                <a:avLst/>
              </a:prstGeom>
              <a:noFill/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5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540" y="4980940"/>
                <a:ext cx="514350" cy="318135"/>
              </a:xfrm>
              <a:prstGeom prst="roundRect">
                <a:avLst/>
              </a:prstGeom>
              <a:blipFill rotWithShape="1">
                <a:blip r:embed="rId14"/>
                <a:stretch>
                  <a:fillRect l="-1235" t="-1996" r="-1235" b="-1996"/>
                </a:stretch>
              </a:blipFill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: 圆角 15"/>
          <p:cNvSpPr/>
          <p:nvPr/>
        </p:nvSpPr>
        <p:spPr>
          <a:xfrm>
            <a:off x="6613525" y="434911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167" name="直接箭头连接符 166"/>
          <p:cNvCxnSpPr>
            <a:stCxn id="164" idx="3"/>
            <a:endCxn id="165" idx="1"/>
          </p:cNvCxnSpPr>
          <p:nvPr/>
        </p:nvCxnSpPr>
        <p:spPr>
          <a:xfrm flipV="1">
            <a:off x="6339840" y="5140325"/>
            <a:ext cx="393700" cy="63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: 圆角 34"/>
              <p:cNvSpPr/>
              <p:nvPr/>
            </p:nvSpPr>
            <p:spPr>
              <a:xfrm>
                <a:off x="6858000" y="5617210"/>
                <a:ext cx="702310" cy="318135"/>
              </a:xfrm>
              <a:prstGeom prst="roundRect">
                <a:avLst/>
              </a:prstGeom>
              <a:noFill/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8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617210"/>
                <a:ext cx="702310" cy="318135"/>
              </a:xfrm>
              <a:prstGeom prst="roundRect">
                <a:avLst/>
              </a:prstGeom>
              <a:blipFill rotWithShape="1">
                <a:blip r:embed="rId15"/>
                <a:stretch>
                  <a:fillRect l="-904" t="-1996" r="-904" b="-1996"/>
                </a:stretch>
              </a:blipFill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矩形: 圆角 15"/>
          <p:cNvSpPr/>
          <p:nvPr/>
        </p:nvSpPr>
        <p:spPr>
          <a:xfrm>
            <a:off x="7436485" y="564832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170" name="矩形: 圆角 15"/>
          <p:cNvSpPr/>
          <p:nvPr/>
        </p:nvSpPr>
        <p:spPr>
          <a:xfrm>
            <a:off x="7268210" y="564832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3065780" y="5497830"/>
            <a:ext cx="642620" cy="278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34"/>
              <p:cNvSpPr/>
              <p:nvPr/>
            </p:nvSpPr>
            <p:spPr>
              <a:xfrm>
                <a:off x="7613015" y="4980940"/>
                <a:ext cx="829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5" y="4980940"/>
                <a:ext cx="829310" cy="318135"/>
              </a:xfrm>
              <a:prstGeom prst="roundRect">
                <a:avLst/>
              </a:prstGeom>
              <a:blipFill rotWithShape="1">
                <a:blip r:embed="rId16"/>
                <a:stretch>
                  <a:fillRect l="-766" t="-1996" r="-766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: 圆角 15"/>
          <p:cNvSpPr/>
          <p:nvPr/>
        </p:nvSpPr>
        <p:spPr>
          <a:xfrm>
            <a:off x="8127365" y="501205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32" name="矩形: 圆角 15"/>
          <p:cNvSpPr/>
          <p:nvPr/>
        </p:nvSpPr>
        <p:spPr>
          <a:xfrm>
            <a:off x="8028305" y="501205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34" name="矩形: 圆角 15"/>
          <p:cNvSpPr/>
          <p:nvPr/>
        </p:nvSpPr>
        <p:spPr>
          <a:xfrm>
            <a:off x="8225790" y="501205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858000" y="4477385"/>
            <a:ext cx="781050" cy="4895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6" name="矩形: 圆角 15"/>
          <p:cNvSpPr/>
          <p:nvPr/>
        </p:nvSpPr>
        <p:spPr>
          <a:xfrm>
            <a:off x="7148830" y="5012690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grpSp>
        <p:nvGrpSpPr>
          <p:cNvPr id="36" name="组合 35"/>
          <p:cNvGrpSpPr>
            <a:grpSpLocks noChangeAspect="1"/>
          </p:cNvGrpSpPr>
          <p:nvPr/>
        </p:nvGrpSpPr>
        <p:grpSpPr>
          <a:xfrm>
            <a:off x="8434070" y="4104005"/>
            <a:ext cx="1903730" cy="1906270"/>
            <a:chOff x="13353" y="6024"/>
            <a:chExt cx="3756" cy="3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: 圆角 34"/>
                <p:cNvSpPr/>
                <p:nvPr/>
              </p:nvSpPr>
              <p:spPr>
                <a:xfrm>
                  <a:off x="15067" y="6024"/>
                  <a:ext cx="2043" cy="37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zh-CN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7" y="6024"/>
                  <a:ext cx="2043" cy="3760"/>
                </a:xfrm>
                <a:prstGeom prst="roundRect">
                  <a:avLst/>
                </a:prstGeom>
                <a:blipFill rotWithShape="1">
                  <a:blip r:embed="rId17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/>
            <p:cNvCxnSpPr/>
            <p:nvPr/>
          </p:nvCxnSpPr>
          <p:spPr>
            <a:xfrm flipV="1">
              <a:off x="13360" y="6090"/>
              <a:ext cx="1805" cy="1662"/>
            </a:xfrm>
            <a:prstGeom prst="line">
              <a:avLst/>
            </a:prstGeom>
            <a:ln w="22225" cap="flat" cmpd="sng" algn="ctr">
              <a:solidFill>
                <a:schemeClr val="tx1"/>
              </a:solidFill>
              <a:prstDash val="sys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3353" y="8441"/>
              <a:ext cx="1868" cy="1275"/>
            </a:xfrm>
            <a:prstGeom prst="line">
              <a:avLst/>
            </a:prstGeom>
            <a:ln w="22225" cap="flat" cmpd="sng" algn="ctr">
              <a:solidFill>
                <a:schemeClr val="tx1"/>
              </a:solidFill>
              <a:prstDash val="sys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: 圆角 15"/>
                <p:cNvSpPr/>
                <p:nvPr/>
              </p:nvSpPr>
              <p:spPr>
                <a:xfrm>
                  <a:off x="15276" y="7023"/>
                  <a:ext cx="1577" cy="579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𝑖𝑛𝑡</m:t>
                        </m:r>
                      </m:oMath>
                    </m:oMathPara>
                  </a14:m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矩形: 圆角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6" y="7023"/>
                  <a:ext cx="1577" cy="579"/>
                </a:xfrm>
                <a:prstGeom prst="roundRect">
                  <a:avLst/>
                </a:prstGeom>
                <a:blipFill rotWithShape="1">
                  <a:blip r:embed="rId1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: 圆角 15"/>
                <p:cNvSpPr/>
                <p:nvPr/>
              </p:nvSpPr>
              <p:spPr>
                <a:xfrm>
                  <a:off x="15278" y="7602"/>
                  <a:ext cx="1593" cy="57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𝑜𝑏𝑗</m:t>
                        </m:r>
                      </m:oMath>
                    </m:oMathPara>
                  </a14:m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矩形: 圆角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8" y="7602"/>
                  <a:ext cx="1593" cy="577"/>
                </a:xfrm>
                <a:prstGeom prst="roundRect">
                  <a:avLst/>
                </a:prstGeom>
                <a:blipFill rotWithShape="1">
                  <a:blip r:embed="rId1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: 圆角 15"/>
                <p:cNvSpPr/>
                <p:nvPr/>
              </p:nvSpPr>
              <p:spPr>
                <a:xfrm>
                  <a:off x="15278" y="8179"/>
                  <a:ext cx="1593" cy="115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𝑙𝑜𝑛𝑔</m:t>
                        </m:r>
                      </m:oMath>
                    </m:oMathPara>
                  </a14:m>
                  <a:endParaRPr lang="en-US" altLang="zh-CN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矩形: 圆角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8" y="8179"/>
                  <a:ext cx="1593" cy="1155"/>
                </a:xfrm>
                <a:prstGeom prst="roundRect">
                  <a:avLst/>
                </a:prstGeom>
                <a:blipFill rotWithShape="1">
                  <a:blip r:embed="rId20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Portray the memory operation that influence GC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Object structure → Object size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Object creation → Object number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Object reference update → Reference relationships</a:t>
            </a:r>
          </a:p>
          <a:p>
            <a:pPr lvl="1">
              <a:buFont typeface="Wingdings" panose="05000000000000000000" charset="0"/>
              <a:buChar char="Ø"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p"/>
            </a:pPr>
            <a:r>
              <a:rPr lang="en-US" altLang="zh-CN" sz="280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</a:t>
            </a: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Exclude computational operations</a:t>
            </a:r>
          </a:p>
          <a:p>
            <a:pPr marL="685800" lvl="1" indent="-228600">
              <a:buFont typeface="Wingdings" panose="05000000000000000000" charset="0"/>
              <a:buChar char="Ø"/>
            </a:pP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Arithmetic operations (+, -, ×, </a:t>
            </a:r>
            <a:r>
              <a:rPr lang="zh-CN" altLang="en-US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÷</a:t>
            </a: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) </a:t>
            </a:r>
          </a:p>
          <a:p>
            <a:pPr marL="685800" lvl="1" indent="-228600">
              <a:buFont typeface="Wingdings" panose="05000000000000000000" charset="0"/>
              <a:buChar char="Ø"/>
            </a:pP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Comparison opeartions (&gt;, ==, &lt;)</a:t>
            </a:r>
            <a:endParaRPr lang="en-US" altLang="zh-CN" sz="2800" b="1" dirty="0" err="1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Memory Opertaion Primitives (MOP)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Object structure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Use primitive types to build complex classes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Exclude runtime-specific built-in types (such as String, HashMap)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Memory Opertaion Primitives (MOP)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168390" y="3275965"/>
            <a:ext cx="3550920" cy="2386965"/>
            <a:chOff x="11989" y="6642"/>
            <a:chExt cx="4050" cy="26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: 圆角 34"/>
                <p:cNvSpPr/>
                <p:nvPr/>
              </p:nvSpPr>
              <p:spPr>
                <a:xfrm>
                  <a:off x="11989" y="7844"/>
                  <a:ext cx="1306" cy="50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zh-CN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9" y="7844"/>
                  <a:ext cx="1306" cy="501"/>
                </a:xfrm>
                <a:prstGeom prst="roundRect">
                  <a:avLst/>
                </a:prstGeom>
                <a:blipFill rotWithShape="1">
                  <a:blip r:embed="rId5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: 圆角 15"/>
            <p:cNvSpPr/>
            <p:nvPr/>
          </p:nvSpPr>
          <p:spPr>
            <a:xfrm>
              <a:off x="12799" y="7893"/>
              <a:ext cx="120" cy="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9" name="矩形: 圆角 15"/>
            <p:cNvSpPr/>
            <p:nvPr/>
          </p:nvSpPr>
          <p:spPr>
            <a:xfrm>
              <a:off x="12643" y="7893"/>
              <a:ext cx="120" cy="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10" name="矩形: 圆角 15"/>
            <p:cNvSpPr/>
            <p:nvPr/>
          </p:nvSpPr>
          <p:spPr>
            <a:xfrm>
              <a:off x="12954" y="7893"/>
              <a:ext cx="228" cy="4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: 圆角 34"/>
                <p:cNvSpPr/>
                <p:nvPr/>
              </p:nvSpPr>
              <p:spPr>
                <a:xfrm>
                  <a:off x="14559" y="6642"/>
                  <a:ext cx="1480" cy="263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zh-CN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9" y="6642"/>
                  <a:ext cx="1480" cy="2631"/>
                </a:xfrm>
                <a:prstGeom prst="roundRect">
                  <a:avLst/>
                </a:prstGeom>
                <a:blipFill rotWithShape="1">
                  <a:blip r:embed="rId6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直接连接符 91"/>
            <p:cNvCxnSpPr/>
            <p:nvPr/>
          </p:nvCxnSpPr>
          <p:spPr>
            <a:xfrm flipV="1">
              <a:off x="13323" y="6688"/>
              <a:ext cx="1307" cy="1163"/>
            </a:xfrm>
            <a:prstGeom prst="line">
              <a:avLst/>
            </a:prstGeom>
            <a:ln w="12700" cap="flat" cmpd="sng" algn="ctr">
              <a:solidFill>
                <a:srgbClr val="373735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13318" y="8333"/>
              <a:ext cx="1353" cy="892"/>
            </a:xfrm>
            <a:prstGeom prst="line">
              <a:avLst/>
            </a:prstGeom>
            <a:ln w="12700" cap="flat" cmpd="sng" algn="ctr">
              <a:solidFill>
                <a:srgbClr val="373735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: 圆角 15"/>
                <p:cNvSpPr/>
                <p:nvPr/>
              </p:nvSpPr>
              <p:spPr>
                <a:xfrm>
                  <a:off x="14711" y="7341"/>
                  <a:ext cx="1142" cy="4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𝑖𝑛𝑡</m:t>
                        </m:r>
                      </m:oMath>
                    </m:oMathPara>
                  </a14:m>
                  <a:endParaRPr lang="en-US" altLang="zh-CN" sz="16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6" name="矩形: 圆角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1" y="7341"/>
                  <a:ext cx="1142" cy="405"/>
                </a:xfrm>
                <a:prstGeom prst="roundRect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: 圆角 15"/>
                <p:cNvSpPr/>
                <p:nvPr/>
              </p:nvSpPr>
              <p:spPr>
                <a:xfrm>
                  <a:off x="14712" y="7746"/>
                  <a:ext cx="1154" cy="40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𝑜𝑏𝑗</m:t>
                        </m:r>
                      </m:oMath>
                    </m:oMathPara>
                  </a14:m>
                  <a:endParaRPr lang="en-US" altLang="zh-CN" sz="16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7" name="矩形: 圆角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2" y="7746"/>
                  <a:ext cx="1154" cy="404"/>
                </a:xfrm>
                <a:prstGeom prst="roundRect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: 圆角 15"/>
                <p:cNvSpPr/>
                <p:nvPr/>
              </p:nvSpPr>
              <p:spPr>
                <a:xfrm>
                  <a:off x="14712" y="8150"/>
                  <a:ext cx="1154" cy="80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𝑙𝑜𝑛𝑔</m:t>
                        </m:r>
                      </m:oMath>
                    </m:oMathPara>
                  </a14:m>
                  <a:endParaRPr lang="en-US" altLang="zh-CN" sz="16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1" name="矩形: 圆角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2" y="8150"/>
                  <a:ext cx="1154" cy="808"/>
                </a:xfrm>
                <a:prstGeom prst="roundRect">
                  <a:avLst/>
                </a:prstGeom>
                <a:blipFill rotWithShape="1">
                  <a:blip r:embed="rId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文本框 14"/>
          <p:cNvSpPr txBox="1"/>
          <p:nvPr/>
        </p:nvSpPr>
        <p:spPr>
          <a:xfrm>
            <a:off x="1780540" y="3584575"/>
            <a:ext cx="365950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b="1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 class</a:t>
            </a:r>
            <a:r>
              <a:rPr lang="en-US" altLang="zh-CN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</a:t>
            </a:r>
            <a:r>
              <a:rPr lang="en-US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{</a:t>
            </a:r>
          </a:p>
          <a:p>
            <a:pPr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  Object </a:t>
            </a:r>
            <a:r>
              <a:rPr lang="en-US" altLang="zh-CN" b="1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super</a:t>
            </a:r>
            <a:r>
              <a:rPr lang="en-US" altLang="zh-CN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  </a:t>
            </a:r>
            <a:r>
              <a:rPr lang="en-US" altLang="zh-CN" b="1">
                <a:solidFill>
                  <a:srgbClr val="5C5C5C"/>
                </a:solidFill>
                <a:latin typeface="Consolas" panose="020B0609020204030204"/>
                <a:ea typeface="Consolas" panose="020B0609020204030204"/>
                <a:sym typeface="+mn-ea"/>
              </a:rPr>
              <a:t>int</a:t>
            </a:r>
            <a:r>
              <a:rPr lang="en-US" altLang="zh-CN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f1;</a:t>
            </a:r>
          </a:p>
          <a:p>
            <a:pPr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   Object f2;</a:t>
            </a:r>
          </a:p>
          <a:p>
            <a:pPr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   long f3;</a:t>
            </a:r>
          </a:p>
          <a:p>
            <a:pPr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 }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686550" y="4468816"/>
            <a:ext cx="986155" cy="19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Object creation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Creation of specific type object that will be allocated in heap memory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Exclude runtime-specific object creation (clone, unsafeAllocate)</a:t>
            </a:r>
            <a:endParaRPr lang="zh-CN" altLang="en-US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Memory Opertaion Primitives (MOP)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66825" y="4266565"/>
            <a:ext cx="3419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ClrTx/>
              <a:buSzTx/>
              <a:buFontTx/>
              <a:buNone/>
            </a:pPr>
            <a:r>
              <a:rPr lang="en-US" altLang="zh-CN" b="1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/>
                <a:ea typeface="Consolas" panose="020B0609020204030204"/>
              </a:rPr>
              <a:t>NewInstance</a:t>
            </a:r>
            <a:r>
              <a:rPr lang="en-US" altLang="zh-CN" b="1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(manager);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686550" y="4468816"/>
            <a:ext cx="986155" cy="19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>
            <p:custDataLst>
              <p:tags r:id="rId3"/>
            </p:custDataLst>
          </p:nvPr>
        </p:nvSpPr>
        <p:spPr>
          <a:xfrm>
            <a:off x="6304280" y="3754755"/>
            <a:ext cx="4238625" cy="2229485"/>
          </a:xfrm>
          <a:prstGeom prst="roundRect">
            <a:avLst>
              <a:gd name="adj" fmla="val 8815"/>
            </a:avLst>
          </a:prstGeom>
          <a:solidFill>
            <a:schemeClr val="bg2"/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圆角 34"/>
              <p:cNvSpPr/>
              <p:nvPr>
                <p:custDataLst>
                  <p:tags r:id="rId4"/>
                </p:custDataLst>
              </p:nvPr>
            </p:nvSpPr>
            <p:spPr>
              <a:xfrm>
                <a:off x="6846570" y="4089400"/>
                <a:ext cx="8039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7"/>
                </p:custDataLst>
              </p:nvPr>
            </p:nvSpPr>
            <p:spPr>
              <a:xfrm>
                <a:off x="6846570" y="4089400"/>
                <a:ext cx="803910" cy="318135"/>
              </a:xfrm>
              <a:prstGeom prst="roundRect">
                <a:avLst/>
              </a:prstGeom>
              <a:blipFill rotWithShape="1">
                <a:blip r:embed="rId38"/>
                <a:stretch>
                  <a:fillRect l="-790" t="-1996" r="-790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: 圆角 15"/>
          <p:cNvSpPr/>
          <p:nvPr>
            <p:custDataLst>
              <p:tags r:id="rId5"/>
            </p:custDataLst>
          </p:nvPr>
        </p:nvSpPr>
        <p:spPr>
          <a:xfrm>
            <a:off x="7261860" y="41205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32" name="矩形: 圆角 15"/>
          <p:cNvSpPr/>
          <p:nvPr>
            <p:custDataLst>
              <p:tags r:id="rId6"/>
            </p:custDataLst>
          </p:nvPr>
        </p:nvSpPr>
        <p:spPr>
          <a:xfrm>
            <a:off x="7360920" y="412051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34" name="矩形: 圆角 15"/>
          <p:cNvSpPr/>
          <p:nvPr>
            <p:custDataLst>
              <p:tags r:id="rId7"/>
            </p:custDataLst>
          </p:nvPr>
        </p:nvSpPr>
        <p:spPr>
          <a:xfrm>
            <a:off x="7529195" y="41205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: 圆角 34"/>
              <p:cNvSpPr/>
              <p:nvPr>
                <p:custDataLst>
                  <p:tags r:id="rId8"/>
                </p:custDataLst>
              </p:nvPr>
            </p:nvSpPr>
            <p:spPr>
              <a:xfrm>
                <a:off x="6846570" y="4752340"/>
                <a:ext cx="51435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9"/>
                </p:custDataLst>
              </p:nvPr>
            </p:nvSpPr>
            <p:spPr>
              <a:xfrm>
                <a:off x="6846570" y="4752340"/>
                <a:ext cx="514350" cy="318135"/>
              </a:xfrm>
              <a:prstGeom prst="roundRect">
                <a:avLst/>
              </a:prstGeom>
              <a:blipFill rotWithShape="1">
                <a:blip r:embed="rId40"/>
                <a:stretch>
                  <a:fillRect l="-1235" t="-1996" r="-1235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15"/>
          <p:cNvSpPr/>
          <p:nvPr>
            <p:custDataLst>
              <p:tags r:id="rId9"/>
            </p:custDataLst>
          </p:nvPr>
        </p:nvSpPr>
        <p:spPr>
          <a:xfrm>
            <a:off x="7261860" y="4911090"/>
            <a:ext cx="76200" cy="129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4"/>
              <p:cNvSpPr/>
              <p:nvPr>
                <p:custDataLst>
                  <p:tags r:id="rId10"/>
                </p:custDataLst>
              </p:nvPr>
            </p:nvSpPr>
            <p:spPr>
              <a:xfrm>
                <a:off x="8192770" y="4089400"/>
                <a:ext cx="702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1"/>
                </p:custDataLst>
              </p:nvPr>
            </p:nvSpPr>
            <p:spPr>
              <a:xfrm>
                <a:off x="8192770" y="4089400"/>
                <a:ext cx="702310" cy="318135"/>
              </a:xfrm>
              <a:prstGeom prst="roundRect">
                <a:avLst/>
              </a:prstGeom>
              <a:blipFill rotWithShape="1">
                <a:blip r:embed="rId42"/>
                <a:stretch>
                  <a:fillRect l="-904" t="-1996" r="-904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15"/>
          <p:cNvSpPr/>
          <p:nvPr>
            <p:custDataLst>
              <p:tags r:id="rId11"/>
            </p:custDataLst>
          </p:nvPr>
        </p:nvSpPr>
        <p:spPr>
          <a:xfrm>
            <a:off x="8771255" y="41205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圆角 3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846570" y="5388610"/>
                <a:ext cx="702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3"/>
                </p:custDataLst>
              </p:nvPr>
            </p:nvSpPr>
            <p:spPr>
              <a:xfrm>
                <a:off x="6846570" y="5388610"/>
                <a:ext cx="702310" cy="318135"/>
              </a:xfrm>
              <a:prstGeom prst="roundRect">
                <a:avLst/>
              </a:prstGeom>
              <a:blipFill rotWithShape="1">
                <a:blip r:embed="rId44"/>
                <a:stretch>
                  <a:fillRect l="-904" t="-1996" r="-904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15"/>
          <p:cNvSpPr/>
          <p:nvPr>
            <p:custDataLst>
              <p:tags r:id="rId13"/>
            </p:custDataLst>
          </p:nvPr>
        </p:nvSpPr>
        <p:spPr>
          <a:xfrm>
            <a:off x="7261860" y="5548630"/>
            <a:ext cx="76200" cy="127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41" name="矩形: 圆角 15"/>
          <p:cNvSpPr/>
          <p:nvPr>
            <p:custDataLst>
              <p:tags r:id="rId14"/>
            </p:custDataLst>
          </p:nvPr>
        </p:nvSpPr>
        <p:spPr>
          <a:xfrm>
            <a:off x="7362190" y="5419090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42" name="直接箭头连接符 41"/>
          <p:cNvCxnSpPr>
            <a:stCxn id="34" idx="3"/>
            <a:endCxn id="37" idx="1"/>
          </p:cNvCxnSpPr>
          <p:nvPr>
            <p:custDataLst>
              <p:tags r:id="rId15"/>
            </p:custDataLst>
          </p:nvPr>
        </p:nvCxnSpPr>
        <p:spPr>
          <a:xfrm>
            <a:off x="7605395" y="4248785"/>
            <a:ext cx="58737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: 圆角 34"/>
              <p:cNvSpPr/>
              <p:nvPr>
                <p:custDataLst>
                  <p:tags r:id="rId16"/>
                </p:custDataLst>
              </p:nvPr>
            </p:nvSpPr>
            <p:spPr>
              <a:xfrm>
                <a:off x="7738745" y="4752340"/>
                <a:ext cx="62484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5"/>
                </p:custDataLst>
              </p:nvPr>
            </p:nvSpPr>
            <p:spPr>
              <a:xfrm>
                <a:off x="7738745" y="4752340"/>
                <a:ext cx="624840" cy="318135"/>
              </a:xfrm>
              <a:prstGeom prst="roundRect">
                <a:avLst/>
              </a:prstGeom>
              <a:blipFill rotWithShape="1">
                <a:blip r:embed="rId46"/>
                <a:stretch>
                  <a:fillRect l="-1016" t="-1996" r="-1016" b="-1996"/>
                </a:stretch>
              </a:blip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: 圆角 15"/>
          <p:cNvSpPr/>
          <p:nvPr>
            <p:custDataLst>
              <p:tags r:id="rId17"/>
            </p:custDataLst>
          </p:nvPr>
        </p:nvSpPr>
        <p:spPr>
          <a:xfrm>
            <a:off x="8154035" y="4784090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45" name="直接箭头连接符 44"/>
          <p:cNvCxnSpPr>
            <a:stCxn id="31" idx="2"/>
            <a:endCxn id="35" idx="0"/>
          </p:cNvCxnSpPr>
          <p:nvPr>
            <p:custDataLst>
              <p:tags r:id="rId18"/>
            </p:custDataLst>
          </p:nvPr>
        </p:nvCxnSpPr>
        <p:spPr>
          <a:xfrm flipH="1">
            <a:off x="7103745" y="4377055"/>
            <a:ext cx="196215" cy="3752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: 圆角 34"/>
              <p:cNvSpPr/>
              <p:nvPr>
                <p:custDataLst>
                  <p:tags r:id="rId19"/>
                </p:custDataLst>
              </p:nvPr>
            </p:nvSpPr>
            <p:spPr>
              <a:xfrm>
                <a:off x="7970520" y="5388610"/>
                <a:ext cx="445135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7"/>
                </p:custDataLst>
              </p:nvPr>
            </p:nvSpPr>
            <p:spPr>
              <a:xfrm>
                <a:off x="7970520" y="5388610"/>
                <a:ext cx="445135" cy="318135"/>
              </a:xfrm>
              <a:prstGeom prst="roundRect">
                <a:avLst/>
              </a:prstGeom>
              <a:blipFill rotWithShape="1">
                <a:blip r:embed="rId48"/>
                <a:stretch>
                  <a:fillRect l="-1427" t="-1996" r="-1427" b="-1996"/>
                </a:stretch>
              </a:blip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/>
          <p:cNvCxnSpPr>
            <a:stCxn id="44" idx="2"/>
            <a:endCxn id="46" idx="0"/>
          </p:cNvCxnSpPr>
          <p:nvPr>
            <p:custDataLst>
              <p:tags r:id="rId20"/>
            </p:custDataLst>
          </p:nvPr>
        </p:nvCxnSpPr>
        <p:spPr>
          <a:xfrm>
            <a:off x="8192135" y="5040630"/>
            <a:ext cx="1270" cy="347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矩形: 圆角 15"/>
          <p:cNvSpPr/>
          <p:nvPr>
            <p:custDataLst>
              <p:tags r:id="rId21"/>
            </p:custDataLst>
          </p:nvPr>
        </p:nvSpPr>
        <p:spPr>
          <a:xfrm>
            <a:off x="8253095" y="4784090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34"/>
              <p:cNvSpPr/>
              <p:nvPr>
                <p:custDataLst>
                  <p:tags r:id="rId22"/>
                </p:custDataLst>
              </p:nvPr>
            </p:nvSpPr>
            <p:spPr>
              <a:xfrm>
                <a:off x="8722995" y="4752340"/>
                <a:ext cx="51435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9"/>
                </p:custDataLst>
              </p:nvPr>
            </p:nvSpPr>
            <p:spPr>
              <a:xfrm>
                <a:off x="8722995" y="4752340"/>
                <a:ext cx="514350" cy="318135"/>
              </a:xfrm>
              <a:prstGeom prst="roundRect">
                <a:avLst/>
              </a:prstGeom>
              <a:blipFill rotWithShape="1">
                <a:blip r:embed="rId50"/>
                <a:stretch>
                  <a:fillRect l="-1235" t="-1996" r="-1235" b="-1996"/>
                </a:stretch>
              </a:blip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15"/>
          <p:cNvSpPr/>
          <p:nvPr>
            <p:custDataLst>
              <p:tags r:id="rId23"/>
            </p:custDataLst>
          </p:nvPr>
        </p:nvSpPr>
        <p:spPr>
          <a:xfrm>
            <a:off x="8602980" y="412051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51" name="直接箭头连接符 50"/>
          <p:cNvCxnSpPr>
            <a:stCxn id="48" idx="3"/>
            <a:endCxn id="49" idx="1"/>
          </p:cNvCxnSpPr>
          <p:nvPr>
            <p:custDataLst>
              <p:tags r:id="rId24"/>
            </p:custDataLst>
          </p:nvPr>
        </p:nvCxnSpPr>
        <p:spPr>
          <a:xfrm flipV="1">
            <a:off x="8329295" y="4911725"/>
            <a:ext cx="393700" cy="63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: 圆角 34"/>
              <p:cNvSpPr/>
              <p:nvPr>
                <p:custDataLst>
                  <p:tags r:id="rId25"/>
                </p:custDataLst>
              </p:nvPr>
            </p:nvSpPr>
            <p:spPr>
              <a:xfrm>
                <a:off x="8847455" y="5388610"/>
                <a:ext cx="702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1"/>
                </p:custDataLst>
              </p:nvPr>
            </p:nvSpPr>
            <p:spPr>
              <a:xfrm>
                <a:off x="8847455" y="5388610"/>
                <a:ext cx="702310" cy="318135"/>
              </a:xfrm>
              <a:prstGeom prst="roundRect">
                <a:avLst/>
              </a:prstGeom>
              <a:blipFill rotWithShape="1">
                <a:blip r:embed="rId52"/>
                <a:stretch>
                  <a:fillRect l="-904" t="-1996" r="-904" b="-1996"/>
                </a:stretch>
              </a:blip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: 圆角 15"/>
          <p:cNvSpPr/>
          <p:nvPr>
            <p:custDataLst>
              <p:tags r:id="rId26"/>
            </p:custDataLst>
          </p:nvPr>
        </p:nvSpPr>
        <p:spPr>
          <a:xfrm>
            <a:off x="9425940" y="541972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54" name="矩形: 圆角 15"/>
          <p:cNvSpPr/>
          <p:nvPr>
            <p:custDataLst>
              <p:tags r:id="rId27"/>
            </p:custDataLst>
          </p:nvPr>
        </p:nvSpPr>
        <p:spPr>
          <a:xfrm>
            <a:off x="9257665" y="541972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: 圆角 34"/>
              <p:cNvSpPr/>
              <p:nvPr>
                <p:custDataLst>
                  <p:tags r:id="rId28"/>
                </p:custDataLst>
              </p:nvPr>
            </p:nvSpPr>
            <p:spPr>
              <a:xfrm>
                <a:off x="9602470" y="4752340"/>
                <a:ext cx="829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3"/>
                </p:custDataLst>
              </p:nvPr>
            </p:nvSpPr>
            <p:spPr>
              <a:xfrm>
                <a:off x="9602470" y="4752340"/>
                <a:ext cx="829310" cy="318135"/>
              </a:xfrm>
              <a:prstGeom prst="roundRect">
                <a:avLst/>
              </a:prstGeom>
              <a:blipFill rotWithShape="1">
                <a:blip r:embed="rId54"/>
                <a:stretch>
                  <a:fillRect l="-1531" t="-3992" r="-1531" b="-3992"/>
                </a:stretch>
              </a:blip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角 15"/>
          <p:cNvSpPr/>
          <p:nvPr>
            <p:custDataLst>
              <p:tags r:id="rId29"/>
            </p:custDataLst>
          </p:nvPr>
        </p:nvSpPr>
        <p:spPr>
          <a:xfrm>
            <a:off x="10116820" y="478345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61" name="矩形: 圆角 15"/>
          <p:cNvSpPr/>
          <p:nvPr>
            <p:custDataLst>
              <p:tags r:id="rId30"/>
            </p:custDataLst>
          </p:nvPr>
        </p:nvSpPr>
        <p:spPr>
          <a:xfrm>
            <a:off x="10017760" y="478345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62" name="矩形: 圆角 15"/>
          <p:cNvSpPr/>
          <p:nvPr>
            <p:custDataLst>
              <p:tags r:id="rId31"/>
            </p:custDataLst>
          </p:nvPr>
        </p:nvSpPr>
        <p:spPr>
          <a:xfrm>
            <a:off x="10215245" y="478345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64" name="矩形: 圆角 15"/>
          <p:cNvSpPr/>
          <p:nvPr>
            <p:custDataLst>
              <p:tags r:id="rId32"/>
            </p:custDataLst>
          </p:nvPr>
        </p:nvSpPr>
        <p:spPr>
          <a:xfrm>
            <a:off x="9138285" y="4784090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65" name="直接箭头连接符 64"/>
          <p:cNvCxnSpPr/>
          <p:nvPr>
            <p:custDataLst>
              <p:tags r:id="rId33"/>
            </p:custDataLst>
          </p:nvPr>
        </p:nvCxnSpPr>
        <p:spPr>
          <a:xfrm>
            <a:off x="9176385" y="5039995"/>
            <a:ext cx="1270" cy="347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>
            <p:custDataLst>
              <p:tags r:id="rId34"/>
            </p:custDataLst>
          </p:nvPr>
        </p:nvSpPr>
        <p:spPr>
          <a:xfrm>
            <a:off x="7287895" y="3328670"/>
            <a:ext cx="2340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Heap Memory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Manage memory leveraging g</a:t>
            </a:r>
            <a:r>
              <a:rPr lang="en-US" altLang="zh-CN" sz="2800" b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arbage collection (GC) </a:t>
            </a:r>
            <a:endParaRPr lang="en-US" altLang="zh-CN" sz="2800" b="1" dirty="0" err="1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Managed Language Runtimes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28055" y="2220595"/>
            <a:ext cx="1760855" cy="357124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092190" y="2501900"/>
            <a:ext cx="1758315" cy="12630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92190" y="4133850"/>
            <a:ext cx="1758315" cy="6502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8247380" y="3792855"/>
            <a:ext cx="3468370" cy="941070"/>
            <a:chOff x="1868397" y="3456042"/>
            <a:chExt cx="2481491" cy="823152"/>
          </a:xfrm>
        </p:grpSpPr>
        <p:sp>
          <p:nvSpPr>
            <p:cNvPr id="34" name="圆角矩形标注 33"/>
            <p:cNvSpPr/>
            <p:nvPr/>
          </p:nvSpPr>
          <p:spPr bwMode="gray">
            <a:xfrm>
              <a:off x="1868397" y="3456042"/>
              <a:ext cx="2481491" cy="823152"/>
            </a:xfrm>
            <a:prstGeom prst="wedgeRoundRectCallout">
              <a:avLst>
                <a:gd name="adj1" fmla="val -54155"/>
                <a:gd name="adj2" fmla="val 18556"/>
                <a:gd name="adj3" fmla="val 16667"/>
              </a:avLst>
            </a:prstGeom>
            <a:solidFill>
              <a:srgbClr val="0A4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931786" y="3586013"/>
              <a:ext cx="2354712" cy="618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Cambria" panose="02040503050406030204" charset="0"/>
                  <a:cs typeface="Cambria" panose="02040503050406030204" charset="0"/>
                </a:rPr>
                <a:t>7 of top 10 languages rely on garbage collection </a:t>
              </a:r>
              <a:r>
                <a:rPr lang="en-US" altLang="zh-CN" sz="2000" b="1" baseline="30000" dirty="0">
                  <a:solidFill>
                    <a:schemeClr val="bg1"/>
                  </a:solidFill>
                  <a:latin typeface="Cambria" panose="02040503050406030204" charset="0"/>
                  <a:cs typeface="Cambria" panose="02040503050406030204" charset="0"/>
                </a:rPr>
                <a:t>[1]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6092825" y="5429885"/>
            <a:ext cx="1757680" cy="354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78840" y="6398895"/>
            <a:ext cx="10805160" cy="340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95" indent="-347980" eaLnBrk="1" hangingPunct="1">
              <a:lnSpc>
                <a:spcPct val="125000"/>
              </a:lnSpc>
            </a:pPr>
            <a:r>
              <a:rPr lang="en-US" altLang="zh-CN" sz="1300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[1] https://tjpalmer.github.io/languish/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29055" y="4371975"/>
            <a:ext cx="3967480" cy="88328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r>
              <a:rPr lang="en-US" sz="21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Java:</a:t>
            </a:r>
          </a:p>
          <a:p>
            <a:pPr>
              <a:lnSpc>
                <a:spcPct val="60000"/>
              </a:lnSpc>
            </a:pPr>
            <a:endParaRPr lang="en-US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Object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newObj =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new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Object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Object[]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newArray =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new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Object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[5];</a:t>
            </a:r>
          </a:p>
          <a:p>
            <a:endParaRPr lang="en-US" sz="16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endParaRPr lang="en-US" altLang="en-US" sz="16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29055" y="2306955"/>
            <a:ext cx="4240530" cy="88328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r>
              <a:rPr lang="en-US" sz="21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C++:</a:t>
            </a:r>
          </a:p>
          <a:p>
            <a:pPr>
              <a:lnSpc>
                <a:spcPct val="60000"/>
              </a:lnSpc>
            </a:pPr>
            <a:endParaRPr lang="en-US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Object</a:t>
            </a:r>
            <a:r>
              <a:rPr lang="en-US" altLang="zh-CN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*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newObj =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new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Object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Object[]</a:t>
            </a:r>
            <a:r>
              <a:rPr lang="en-US" altLang="zh-CN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*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newArray =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new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Object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[5];</a:t>
            </a:r>
          </a:p>
          <a:p>
            <a:pPr>
              <a:lnSpc>
                <a:spcPct val="110000"/>
              </a:lnSpc>
            </a:pP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delete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newObj;</a:t>
            </a:r>
          </a:p>
          <a:p>
            <a:pPr>
              <a:lnSpc>
                <a:spcPct val="110000"/>
              </a:lnSpc>
            </a:pP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delete[]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newArray;</a:t>
            </a:r>
          </a:p>
          <a:p>
            <a:endParaRPr lang="en-US" sz="16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endParaRPr lang="en-US" altLang="en-US" sz="16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19530" y="3385185"/>
            <a:ext cx="4102100" cy="55626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altLang="zh-CN" b="1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29" grpId="1" animBg="1"/>
      <p:bldP spid="31" grpId="0" bldLvl="0" animBg="1"/>
      <p:bldP spid="31" grpId="1" animBg="1"/>
      <p:bldP spid="43" grpId="0" bldLvl="0" animBg="1"/>
      <p:bldP spid="43" grpId="1" animBg="1"/>
      <p:bldP spid="44" grpId="0"/>
      <p:bldP spid="4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Reference update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Change of object fields or array members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Exclude runtime-specific object reference updates (arrayCopy, putObject)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Memory Opertaion Primitives (MOP)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90650" y="3894708"/>
            <a:ext cx="3419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ClrTx/>
              <a:buSz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/>
                <a:ea typeface="Consolas" panose="020B0609020204030204"/>
              </a:rPr>
              <a:t>Obj5.f1 = null;</a:t>
            </a:r>
            <a:r>
              <a:rPr lang="en-US" altLang="zh-CN" b="1" dirty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 </a:t>
            </a:r>
            <a:endParaRPr lang="zh-CN" altLang="en-US" b="1" dirty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1125" y="4588024"/>
            <a:ext cx="3419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</a:pP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Consolas" panose="020B0609020204030204"/>
                <a:ea typeface="Consolas" panose="020B0609020204030204"/>
              </a:rPr>
              <a:t>Obj2.</a:t>
            </a:r>
            <a:r>
              <a:rPr lang="en-US" altLang="zh-CN" b="1">
                <a:solidFill>
                  <a:schemeClr val="accent3">
                    <a:lumMod val="75000"/>
                  </a:schemeClr>
                </a:solidFill>
                <a:latin typeface="Consolas" panose="020B0609020204030204"/>
                <a:ea typeface="Consolas" panose="020B0609020204030204"/>
              </a:rPr>
              <a:t>f2 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Consolas" panose="020B0609020204030204"/>
                <a:ea typeface="Consolas" panose="020B0609020204030204"/>
              </a:rPr>
              <a:t>= Obj6;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nsolas" panose="020B0609020204030204"/>
                <a:ea typeface="Consolas" panose="020B0609020204030204"/>
              </a:rPr>
              <a:t> 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4686550" y="4468816"/>
            <a:ext cx="986155" cy="19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>
            <a:off x="6304280" y="3754755"/>
            <a:ext cx="4238625" cy="2229485"/>
          </a:xfrm>
          <a:prstGeom prst="roundRect">
            <a:avLst>
              <a:gd name="adj" fmla="val 8815"/>
            </a:avLst>
          </a:prstGeom>
          <a:solidFill>
            <a:schemeClr val="bg2"/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34"/>
              <p:cNvSpPr/>
              <p:nvPr>
                <p:custDataLst>
                  <p:tags r:id="rId4"/>
                </p:custDataLst>
              </p:nvPr>
            </p:nvSpPr>
            <p:spPr>
              <a:xfrm>
                <a:off x="6846570" y="4089400"/>
                <a:ext cx="8039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8"/>
                </p:custDataLst>
              </p:nvPr>
            </p:nvSpPr>
            <p:spPr>
              <a:xfrm>
                <a:off x="6846570" y="4089400"/>
                <a:ext cx="803910" cy="318135"/>
              </a:xfrm>
              <a:prstGeom prst="roundRect">
                <a:avLst/>
              </a:prstGeom>
              <a:blipFill rotWithShape="1">
                <a:blip r:embed="rId39"/>
                <a:stretch>
                  <a:fillRect l="-790" t="-1996" r="-790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15"/>
          <p:cNvSpPr/>
          <p:nvPr>
            <p:custDataLst>
              <p:tags r:id="rId5"/>
            </p:custDataLst>
          </p:nvPr>
        </p:nvSpPr>
        <p:spPr>
          <a:xfrm>
            <a:off x="7261860" y="41205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11" name="矩形: 圆角 15"/>
          <p:cNvSpPr/>
          <p:nvPr>
            <p:custDataLst>
              <p:tags r:id="rId6"/>
            </p:custDataLst>
          </p:nvPr>
        </p:nvSpPr>
        <p:spPr>
          <a:xfrm>
            <a:off x="7360920" y="412051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14" name="矩形: 圆角 15"/>
          <p:cNvSpPr/>
          <p:nvPr>
            <p:custDataLst>
              <p:tags r:id="rId7"/>
            </p:custDataLst>
          </p:nvPr>
        </p:nvSpPr>
        <p:spPr>
          <a:xfrm>
            <a:off x="7529195" y="41205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34"/>
              <p:cNvSpPr/>
              <p:nvPr>
                <p:custDataLst>
                  <p:tags r:id="rId8"/>
                </p:custDataLst>
              </p:nvPr>
            </p:nvSpPr>
            <p:spPr>
              <a:xfrm>
                <a:off x="6846570" y="4752340"/>
                <a:ext cx="51435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0"/>
                </p:custDataLst>
              </p:nvPr>
            </p:nvSpPr>
            <p:spPr>
              <a:xfrm>
                <a:off x="6846570" y="4752340"/>
                <a:ext cx="514350" cy="318135"/>
              </a:xfrm>
              <a:prstGeom prst="roundRect">
                <a:avLst/>
              </a:prstGeom>
              <a:blipFill rotWithShape="1">
                <a:blip r:embed="rId41"/>
                <a:stretch>
                  <a:fillRect l="-1235" t="-1996" r="-1235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/>
          <p:cNvSpPr/>
          <p:nvPr>
            <p:custDataLst>
              <p:tags r:id="rId9"/>
            </p:custDataLst>
          </p:nvPr>
        </p:nvSpPr>
        <p:spPr>
          <a:xfrm>
            <a:off x="7261860" y="4911090"/>
            <a:ext cx="76200" cy="129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34"/>
              <p:cNvSpPr/>
              <p:nvPr>
                <p:custDataLst>
                  <p:tags r:id="rId10"/>
                </p:custDataLst>
              </p:nvPr>
            </p:nvSpPr>
            <p:spPr>
              <a:xfrm>
                <a:off x="8192770" y="4089400"/>
                <a:ext cx="702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2"/>
                </p:custDataLst>
              </p:nvPr>
            </p:nvSpPr>
            <p:spPr>
              <a:xfrm>
                <a:off x="8192770" y="4089400"/>
                <a:ext cx="702310" cy="318135"/>
              </a:xfrm>
              <a:prstGeom prst="roundRect">
                <a:avLst/>
              </a:prstGeom>
              <a:blipFill rotWithShape="1">
                <a:blip r:embed="rId43"/>
                <a:stretch>
                  <a:fillRect l="-904" t="-1996" r="-904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圆角 15"/>
          <p:cNvSpPr/>
          <p:nvPr>
            <p:custDataLst>
              <p:tags r:id="rId11"/>
            </p:custDataLst>
          </p:nvPr>
        </p:nvSpPr>
        <p:spPr>
          <a:xfrm>
            <a:off x="8771255" y="412051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3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846570" y="5388610"/>
                <a:ext cx="702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4"/>
                </p:custDataLst>
              </p:nvPr>
            </p:nvSpPr>
            <p:spPr>
              <a:xfrm>
                <a:off x="6846570" y="5388610"/>
                <a:ext cx="702310" cy="318135"/>
              </a:xfrm>
              <a:prstGeom prst="roundRect">
                <a:avLst/>
              </a:prstGeom>
              <a:blipFill rotWithShape="1">
                <a:blip r:embed="rId45"/>
                <a:stretch>
                  <a:fillRect l="-904" t="-1996" r="-904" b="-199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15"/>
          <p:cNvSpPr/>
          <p:nvPr>
            <p:custDataLst>
              <p:tags r:id="rId13"/>
            </p:custDataLst>
          </p:nvPr>
        </p:nvSpPr>
        <p:spPr>
          <a:xfrm>
            <a:off x="7261860" y="5548630"/>
            <a:ext cx="76200" cy="127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22" name="矩形: 圆角 15"/>
          <p:cNvSpPr/>
          <p:nvPr>
            <p:custDataLst>
              <p:tags r:id="rId14"/>
            </p:custDataLst>
          </p:nvPr>
        </p:nvSpPr>
        <p:spPr>
          <a:xfrm>
            <a:off x="7362190" y="5419090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24" name="直接箭头连接符 23"/>
          <p:cNvCxnSpPr>
            <a:stCxn id="14" idx="3"/>
            <a:endCxn id="17" idx="1"/>
          </p:cNvCxnSpPr>
          <p:nvPr>
            <p:custDataLst>
              <p:tags r:id="rId15"/>
            </p:custDataLst>
          </p:nvPr>
        </p:nvCxnSpPr>
        <p:spPr>
          <a:xfrm>
            <a:off x="7605395" y="4248785"/>
            <a:ext cx="58737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圆角 34"/>
              <p:cNvSpPr/>
              <p:nvPr>
                <p:custDataLst>
                  <p:tags r:id="rId16"/>
                </p:custDataLst>
              </p:nvPr>
            </p:nvSpPr>
            <p:spPr>
              <a:xfrm>
                <a:off x="7738745" y="4752340"/>
                <a:ext cx="62484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6"/>
                </p:custDataLst>
              </p:nvPr>
            </p:nvSpPr>
            <p:spPr>
              <a:xfrm>
                <a:off x="7738745" y="4752340"/>
                <a:ext cx="624840" cy="318135"/>
              </a:xfrm>
              <a:prstGeom prst="roundRect">
                <a:avLst/>
              </a:prstGeom>
              <a:blipFill rotWithShape="1">
                <a:blip r:embed="rId47"/>
                <a:stretch>
                  <a:fillRect l="-1016" t="-1996" r="-1016" b="-1996"/>
                </a:stretch>
              </a:blip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15"/>
          <p:cNvSpPr/>
          <p:nvPr>
            <p:custDataLst>
              <p:tags r:id="rId17"/>
            </p:custDataLst>
          </p:nvPr>
        </p:nvSpPr>
        <p:spPr>
          <a:xfrm>
            <a:off x="8154035" y="4784090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55" name="直接箭头连接符 54"/>
          <p:cNvCxnSpPr>
            <a:stCxn id="10" idx="2"/>
            <a:endCxn id="15" idx="0"/>
          </p:cNvCxnSpPr>
          <p:nvPr>
            <p:custDataLst>
              <p:tags r:id="rId18"/>
            </p:custDataLst>
          </p:nvPr>
        </p:nvCxnSpPr>
        <p:spPr>
          <a:xfrm flipH="1">
            <a:off x="7103745" y="4377055"/>
            <a:ext cx="196215" cy="3752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圆角 34"/>
              <p:cNvSpPr/>
              <p:nvPr>
                <p:custDataLst>
                  <p:tags r:id="rId19"/>
                </p:custDataLst>
              </p:nvPr>
            </p:nvSpPr>
            <p:spPr>
              <a:xfrm>
                <a:off x="7970520" y="5388610"/>
                <a:ext cx="445135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8"/>
                </p:custDataLst>
              </p:nvPr>
            </p:nvSpPr>
            <p:spPr>
              <a:xfrm>
                <a:off x="7970520" y="5388610"/>
                <a:ext cx="445135" cy="318135"/>
              </a:xfrm>
              <a:prstGeom prst="roundRect">
                <a:avLst/>
              </a:prstGeom>
              <a:blipFill rotWithShape="1">
                <a:blip r:embed="rId49"/>
                <a:stretch>
                  <a:fillRect l="-1427" t="-1996" r="-1427" b="-1996"/>
                </a:stretch>
              </a:blip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/>
          <p:cNvCxnSpPr>
            <a:stCxn id="29" idx="2"/>
            <a:endCxn id="58" idx="0"/>
          </p:cNvCxnSpPr>
          <p:nvPr>
            <p:custDataLst>
              <p:tags r:id="rId20"/>
            </p:custDataLst>
          </p:nvPr>
        </p:nvCxnSpPr>
        <p:spPr>
          <a:xfrm>
            <a:off x="8192135" y="5040630"/>
            <a:ext cx="1270" cy="347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矩形: 圆角 15"/>
          <p:cNvSpPr/>
          <p:nvPr>
            <p:custDataLst>
              <p:tags r:id="rId21"/>
            </p:custDataLst>
          </p:nvPr>
        </p:nvSpPr>
        <p:spPr>
          <a:xfrm>
            <a:off x="8253095" y="4784090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: 圆角 34"/>
              <p:cNvSpPr/>
              <p:nvPr>
                <p:custDataLst>
                  <p:tags r:id="rId22"/>
                </p:custDataLst>
              </p:nvPr>
            </p:nvSpPr>
            <p:spPr>
              <a:xfrm>
                <a:off x="8722995" y="4752340"/>
                <a:ext cx="51435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0"/>
                </p:custDataLst>
              </p:nvPr>
            </p:nvSpPr>
            <p:spPr>
              <a:xfrm>
                <a:off x="8722995" y="4752340"/>
                <a:ext cx="514350" cy="318135"/>
              </a:xfrm>
              <a:prstGeom prst="roundRect">
                <a:avLst/>
              </a:prstGeom>
              <a:blipFill rotWithShape="1">
                <a:blip r:embed="rId51"/>
                <a:stretch>
                  <a:fillRect l="-1235" t="-1996" r="-1235" b="-1996"/>
                </a:stretch>
              </a:blip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: 圆角 15"/>
          <p:cNvSpPr/>
          <p:nvPr>
            <p:custDataLst>
              <p:tags r:id="rId23"/>
            </p:custDataLst>
          </p:nvPr>
        </p:nvSpPr>
        <p:spPr>
          <a:xfrm>
            <a:off x="8602980" y="412051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67" name="直接箭头连接符 66"/>
          <p:cNvCxnSpPr>
            <a:stCxn id="60" idx="3"/>
            <a:endCxn id="63" idx="1"/>
          </p:cNvCxnSpPr>
          <p:nvPr>
            <p:custDataLst>
              <p:tags r:id="rId24"/>
            </p:custDataLst>
          </p:nvPr>
        </p:nvCxnSpPr>
        <p:spPr>
          <a:xfrm flipV="1">
            <a:off x="8329295" y="4911725"/>
            <a:ext cx="393700" cy="63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: 圆角 34"/>
              <p:cNvSpPr/>
              <p:nvPr>
                <p:custDataLst>
                  <p:tags r:id="rId25"/>
                </p:custDataLst>
              </p:nvPr>
            </p:nvSpPr>
            <p:spPr>
              <a:xfrm>
                <a:off x="8847455" y="5388610"/>
                <a:ext cx="702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2"/>
                </p:custDataLst>
              </p:nvPr>
            </p:nvSpPr>
            <p:spPr>
              <a:xfrm>
                <a:off x="8847455" y="5388610"/>
                <a:ext cx="702310" cy="318135"/>
              </a:xfrm>
              <a:prstGeom prst="roundRect">
                <a:avLst/>
              </a:prstGeom>
              <a:blipFill rotWithShape="1">
                <a:blip r:embed="rId53"/>
                <a:stretch>
                  <a:fillRect l="-904" t="-1996" r="-904" b="-1996"/>
                </a:stretch>
              </a:blip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矩形: 圆角 15"/>
          <p:cNvSpPr/>
          <p:nvPr>
            <p:custDataLst>
              <p:tags r:id="rId26"/>
            </p:custDataLst>
          </p:nvPr>
        </p:nvSpPr>
        <p:spPr>
          <a:xfrm>
            <a:off x="9425940" y="541972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71" name="矩形: 圆角 15"/>
          <p:cNvSpPr/>
          <p:nvPr>
            <p:custDataLst>
              <p:tags r:id="rId27"/>
            </p:custDataLst>
          </p:nvPr>
        </p:nvSpPr>
        <p:spPr>
          <a:xfrm>
            <a:off x="9257665" y="541972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: 圆角 34"/>
              <p:cNvSpPr/>
              <p:nvPr>
                <p:custDataLst>
                  <p:tags r:id="rId28"/>
                </p:custDataLst>
              </p:nvPr>
            </p:nvSpPr>
            <p:spPr>
              <a:xfrm>
                <a:off x="9602470" y="4752340"/>
                <a:ext cx="829310" cy="3181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4"/>
                </p:custDataLst>
              </p:nvPr>
            </p:nvSpPr>
            <p:spPr>
              <a:xfrm>
                <a:off x="9602470" y="4752340"/>
                <a:ext cx="829310" cy="318135"/>
              </a:xfrm>
              <a:prstGeom prst="roundRect">
                <a:avLst/>
              </a:prstGeom>
              <a:blipFill rotWithShape="1">
                <a:blip r:embed="rId55"/>
                <a:stretch>
                  <a:fillRect l="-766" t="-1996" r="-766" b="-1996"/>
                </a:stretch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: 圆角 15"/>
          <p:cNvSpPr/>
          <p:nvPr>
            <p:custDataLst>
              <p:tags r:id="rId29"/>
            </p:custDataLst>
          </p:nvPr>
        </p:nvSpPr>
        <p:spPr>
          <a:xfrm>
            <a:off x="10116820" y="478345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74" name="矩形: 圆角 15"/>
          <p:cNvSpPr/>
          <p:nvPr>
            <p:custDataLst>
              <p:tags r:id="rId30"/>
            </p:custDataLst>
          </p:nvPr>
        </p:nvSpPr>
        <p:spPr>
          <a:xfrm>
            <a:off x="10017760" y="4783455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75" name="矩形: 圆角 15"/>
          <p:cNvSpPr/>
          <p:nvPr>
            <p:custDataLst>
              <p:tags r:id="rId31"/>
            </p:custDataLst>
          </p:nvPr>
        </p:nvSpPr>
        <p:spPr>
          <a:xfrm>
            <a:off x="10215245" y="4783455"/>
            <a:ext cx="14478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76" name="矩形: 圆角 15"/>
          <p:cNvSpPr/>
          <p:nvPr>
            <p:custDataLst>
              <p:tags r:id="rId32"/>
            </p:custDataLst>
          </p:nvPr>
        </p:nvSpPr>
        <p:spPr>
          <a:xfrm>
            <a:off x="9138285" y="4784090"/>
            <a:ext cx="76200" cy="2565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77" name="直接箭头连接符 76"/>
          <p:cNvCxnSpPr/>
          <p:nvPr>
            <p:custDataLst>
              <p:tags r:id="rId33"/>
            </p:custDataLst>
          </p:nvPr>
        </p:nvCxnSpPr>
        <p:spPr>
          <a:xfrm>
            <a:off x="9176385" y="5039995"/>
            <a:ext cx="1270" cy="347980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>
            <p:custDataLst>
              <p:tags r:id="rId34"/>
            </p:custDataLst>
          </p:nvPr>
        </p:nvSpPr>
        <p:spPr>
          <a:xfrm>
            <a:off x="7287895" y="3328670"/>
            <a:ext cx="2340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Heap Memory</a:t>
            </a:r>
          </a:p>
        </p:txBody>
      </p:sp>
      <p:cxnSp>
        <p:nvCxnSpPr>
          <p:cNvPr id="79" name="直接箭头连接符 78"/>
          <p:cNvCxnSpPr>
            <a:stCxn id="18" idx="3"/>
            <a:endCxn id="72" idx="1"/>
          </p:cNvCxnSpPr>
          <p:nvPr>
            <p:custDataLst>
              <p:tags r:id="rId35"/>
            </p:custDataLst>
          </p:nvPr>
        </p:nvCxnSpPr>
        <p:spPr>
          <a:xfrm>
            <a:off x="8847455" y="4248785"/>
            <a:ext cx="755015" cy="662940"/>
          </a:xfrm>
          <a:prstGeom prst="straightConnector1">
            <a:avLst/>
          </a:prstGeom>
          <a:ln w="28575" cmpd="sng">
            <a:solidFill>
              <a:schemeClr val="accent3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Code structures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Method definition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Loop structure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Thread creation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Memory Opertaion Primitives (MOP)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19090" y="6408420"/>
            <a:ext cx="886460" cy="2266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8870" y="3730625"/>
            <a:ext cx="34480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A626A4"/>
                </a:solidFill>
                <a:latin typeface="Consolas" panose="020B0609020204030204" charset="0"/>
                <a:ea typeface="宋体" panose="02010600030101010101" pitchFamily="2" charset="-122"/>
              </a:rPr>
              <a:t>public void</a:t>
            </a:r>
            <a:r>
              <a:rPr lang="en-US" b="1">
                <a:solidFill>
                  <a:srgbClr val="5C5C5C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4078F2"/>
                </a:solidFill>
                <a:latin typeface="Consolas" panose="020B0609020204030204" charset="0"/>
                <a:ea typeface="宋体" panose="02010600030101010101" pitchFamily="2" charset="-122"/>
              </a:rPr>
              <a:t>method</a:t>
            </a:r>
            <a:r>
              <a:rPr lang="en-US" b="1">
                <a:solidFill>
                  <a:srgbClr val="5C5C5C"/>
                </a:solidFill>
                <a:latin typeface="Consolas" panose="020B0609020204030204" charset="0"/>
                <a:ea typeface="宋体" panose="02010600030101010101" pitchFamily="2" charset="-122"/>
              </a:rPr>
              <a:t>() {</a:t>
            </a:r>
          </a:p>
          <a:p>
            <a:pPr marL="228600" indent="-228600"/>
            <a:r>
              <a:rPr lang="en-US" b="1">
                <a:solidFill>
                  <a:srgbClr val="5C5C5C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xxx;</a:t>
            </a:r>
            <a:endParaRPr lang="en-US" b="1">
              <a:solidFill>
                <a:srgbClr val="5C5C5C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b="1">
                <a:solidFill>
                  <a:srgbClr val="5C5C5C"/>
                </a:solidFill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b="1">
              <a:solidFill>
                <a:srgbClr val="5C5C5C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pic>
        <p:nvPicPr>
          <p:cNvPr id="10" name="图片 9" descr="loo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99380" y="4940300"/>
            <a:ext cx="1325880" cy="1325880"/>
          </a:xfrm>
          <a:prstGeom prst="rect">
            <a:avLst/>
          </a:prstGeom>
        </p:spPr>
      </p:pic>
      <p:pic>
        <p:nvPicPr>
          <p:cNvPr id="11" name="图片 10" descr="proces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13890" y="4836795"/>
            <a:ext cx="1571625" cy="1571625"/>
          </a:xfrm>
          <a:prstGeom prst="rect">
            <a:avLst/>
          </a:prstGeom>
        </p:spPr>
      </p:pic>
      <p:pic>
        <p:nvPicPr>
          <p:cNvPr id="14" name="图片 13" descr="图片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06602" y="4561598"/>
            <a:ext cx="1901766" cy="190176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13935" y="3730625"/>
            <a:ext cx="30670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b="1">
                <a:solidFill>
                  <a:srgbClr val="5C5C5C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Loop(i, </a:t>
            </a:r>
            <a:r>
              <a:rPr lang="en-US" b="1">
                <a:solidFill>
                  <a:srgbClr val="98680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b="1">
                <a:solidFill>
                  <a:srgbClr val="5C5C5C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b="1">
                <a:solidFill>
                  <a:srgbClr val="98680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10</a:t>
            </a:r>
            <a:r>
              <a:rPr lang="en-US" b="1">
                <a:solidFill>
                  <a:srgbClr val="5C5C5C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b="1">
                <a:solidFill>
                  <a:srgbClr val="98680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b="1">
                <a:solidFill>
                  <a:srgbClr val="5C5C5C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){</a:t>
            </a:r>
            <a:endParaRPr lang="en-US" b="1">
              <a:solidFill>
                <a:srgbClr val="5C5C5C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228600" indent="-228600"/>
            <a:r>
              <a:rPr lang="en-US" b="1">
                <a:solidFill>
                  <a:srgbClr val="5C5C5C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xxx;</a:t>
            </a:r>
            <a:endParaRPr lang="en-US" b="1">
              <a:solidFill>
                <a:srgbClr val="5C5C5C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pPr marL="228600" indent="-228600"/>
            <a:r>
              <a:rPr lang="en-US" b="1">
                <a:solidFill>
                  <a:srgbClr val="5C5C5C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}</a:t>
            </a:r>
            <a:r>
              <a:rPr lang="en-US" b="1">
                <a:solidFill>
                  <a:srgbClr val="5C5C5C"/>
                </a:solidFill>
                <a:latin typeface="Consolas" panose="020B0609020204030204" charset="0"/>
                <a:ea typeface="宋体" panose="02010600030101010101" pitchFamily="2" charset="-122"/>
              </a:rPr>
              <a:t>   </a:t>
            </a:r>
            <a:endParaRPr lang="en-US" altLang="en-US" b="1">
              <a:solidFill>
                <a:srgbClr val="5C5C5C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99450" y="4007485"/>
            <a:ext cx="30670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b="1">
                <a:solidFill>
                  <a:srgbClr val="5C5C5C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spawn </a:t>
            </a:r>
            <a:r>
              <a:rPr lang="en-US" b="1">
                <a:solidFill>
                  <a:srgbClr val="4078F2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method</a:t>
            </a:r>
            <a:r>
              <a:rPr lang="en-US" b="1">
                <a:solidFill>
                  <a:srgbClr val="5C5C5C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(stu);</a:t>
            </a:r>
            <a:r>
              <a:rPr lang="en-US" b="1">
                <a:solidFill>
                  <a:srgbClr val="5C5C5C"/>
                </a:solidFill>
                <a:latin typeface="Consolas" panose="020B0609020204030204" charset="0"/>
                <a:ea typeface="宋体" panose="02010600030101010101" pitchFamily="2" charset="-122"/>
              </a:rPr>
              <a:t>   </a:t>
            </a:r>
            <a:endParaRPr lang="en-US" altLang="en-US" b="1">
              <a:solidFill>
                <a:srgbClr val="5C5C5C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Conversion relations between MOP &amp; target languages</a:t>
            </a:r>
          </a:p>
          <a:p>
            <a:pPr lvl="1">
              <a:buFont typeface="Wingdings" panose="05000000000000000000" charset="0"/>
              <a:buChar char="Ø"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MOP Programs to Runtime-Specific Programs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3090" name="图片 3" descr="DS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" t="15277" r="49699" b="17935"/>
          <a:stretch>
            <a:fillRect/>
          </a:stretch>
        </p:blipFill>
        <p:spPr bwMode="auto">
          <a:xfrm>
            <a:off x="3108960" y="2280285"/>
            <a:ext cx="904240" cy="71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图片 53" descr="java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346065" y="2192655"/>
            <a:ext cx="862965" cy="863600"/>
          </a:xfrm>
          <a:prstGeom prst="rect">
            <a:avLst/>
          </a:prstGeom>
        </p:spPr>
      </p:pic>
      <p:pic>
        <p:nvPicPr>
          <p:cNvPr id="56" name="图片 55" descr="web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9874885" y="2280285"/>
            <a:ext cx="800100" cy="800100"/>
          </a:xfrm>
          <a:prstGeom prst="rect">
            <a:avLst/>
          </a:prstGeom>
        </p:spPr>
      </p:pic>
      <p:pic>
        <p:nvPicPr>
          <p:cNvPr id="57" name="图片 56" descr="images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 l="591" t="15625" r="591" b="23818"/>
          <a:stretch>
            <a:fillRect/>
          </a:stretch>
        </p:blipFill>
        <p:spPr>
          <a:xfrm>
            <a:off x="7446645" y="2343785"/>
            <a:ext cx="953770" cy="58483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6"/>
            </p:custDataLst>
          </p:nvPr>
        </p:nvGraphicFramePr>
        <p:xfrm>
          <a:off x="842645" y="3174365"/>
          <a:ext cx="10735310" cy="322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2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C#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Primitive Types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int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int</a:t>
                      </a:r>
                      <a:endParaRPr lang="en-US" altLang="zh-CN" sz="18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int32</a:t>
                      </a:r>
                      <a:endParaRPr lang="en-US" altLang="zh-CN" sz="18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int</a:t>
                      </a:r>
                      <a:endParaRPr lang="en-US" altLang="zh-CN" sz="18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float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float</a:t>
                      </a:r>
                      <a:endParaRPr lang="en-US" altLang="zh-CN" sz="18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float32</a:t>
                      </a:r>
                      <a:endParaRPr lang="en-US" altLang="zh-CN" sz="18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float</a:t>
                      </a:r>
                      <a:endParaRPr lang="en-US" altLang="zh-CN" sz="18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double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double</a:t>
                      </a:r>
                      <a:endParaRPr lang="en-US" altLang="zh-CN" sz="18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int64</a:t>
                      </a:r>
                      <a:endParaRPr lang="en-US" altLang="zh-CN" sz="18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80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double</a:t>
                      </a:r>
                      <a:endParaRPr lang="en-US" altLang="zh-CN" sz="18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Array Creation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NewArray(Type, len)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new Type[]</a:t>
                      </a:r>
                      <a:endParaRPr lang="en-US" altLang="zh-CN" sz="18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make([]Type)</a:t>
                      </a:r>
                      <a:endParaRPr lang="en-US" altLang="zh-CN" sz="18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new Type[]</a:t>
                      </a:r>
                      <a:endParaRPr lang="en-US" altLang="zh-CN" sz="18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Arial" panose="020B0604020202020204" pitchFamily="34" charset="0"/>
                          <a:sym typeface="+mn-ea"/>
                        </a:rPr>
                        <a:t>Thread creation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spawn f()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new Thread(()-&gt;f())</a:t>
                      </a:r>
                      <a:endParaRPr lang="en-US" altLang="zh-CN" sz="18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go func()</a:t>
                      </a:r>
                      <a:endParaRPr lang="en-US" altLang="zh-CN" sz="18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ClrTx/>
                        <a:buSzTx/>
                        <a:buNone/>
                      </a:pPr>
                      <a:r>
                        <a:rPr lang="en-US" sz="1800" b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new Thread(()=&gt;f())</a:t>
                      </a:r>
                      <a:endParaRPr lang="en-US" altLang="zh-CN" sz="1800" b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...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...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...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...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Convert MOP programs to target languages</a:t>
            </a:r>
          </a:p>
          <a:p>
            <a:pPr lvl="1">
              <a:buFont typeface="Wingdings" panose="05000000000000000000" charset="0"/>
              <a:buChar char="Ø"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MOP Programs to Runtime-Specific Programs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3" descr="DS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" t="15277" r="49699" b="17935"/>
          <a:stretch>
            <a:fillRect/>
          </a:stretch>
        </p:blipFill>
        <p:spPr bwMode="auto">
          <a:xfrm>
            <a:off x="2183765" y="3399155"/>
            <a:ext cx="1033780" cy="81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java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758180" y="2535555"/>
            <a:ext cx="986155" cy="986790"/>
          </a:xfrm>
          <a:prstGeom prst="rect">
            <a:avLst/>
          </a:prstGeom>
        </p:spPr>
      </p:pic>
      <p:pic>
        <p:nvPicPr>
          <p:cNvPr id="11" name="图片 10" descr="web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855335" y="5045710"/>
            <a:ext cx="914400" cy="914400"/>
          </a:xfrm>
          <a:prstGeom prst="rect">
            <a:avLst/>
          </a:prstGeom>
        </p:spPr>
      </p:pic>
      <p:pic>
        <p:nvPicPr>
          <p:cNvPr id="13" name="图片 12" descr="images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rcRect l="591" t="15625" r="591" b="23818"/>
          <a:stretch>
            <a:fillRect/>
          </a:stretch>
        </p:blipFill>
        <p:spPr>
          <a:xfrm>
            <a:off x="5705475" y="3949700"/>
            <a:ext cx="1090295" cy="6686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14070" y="4348480"/>
            <a:ext cx="365252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Loop(j, </a:t>
            </a:r>
            <a:r>
              <a:rPr lang="en-US" altLang="zh-CN" sz="1500" b="1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, Length, </a:t>
            </a:r>
            <a:r>
              <a:rPr lang="en-US" altLang="zh-CN" sz="1500" b="1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){</a:t>
            </a:r>
          </a:p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 tem[j] = NewInstance(Obj);</a:t>
            </a:r>
          </a:p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 Obj_init(tem[j]);</a:t>
            </a:r>
          </a:p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43090" y="2446020"/>
            <a:ext cx="45789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 i="0">
                <a:solidFill>
                  <a:srgbClr val="707070"/>
                </a:solidFill>
                <a:latin typeface="Consolas" panose="020B0609020204030204"/>
                <a:ea typeface="Consolas" panose="020B0609020204030204"/>
              </a:rPr>
              <a:t>for 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500" b="1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j = </a:t>
            </a:r>
            <a:r>
              <a:rPr lang="en-US" altLang="zh-CN" sz="1500" b="1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; j &lt; Length; j += </a:t>
            </a:r>
            <a:r>
              <a:rPr lang="en-US" altLang="zh-CN" sz="1500" b="1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){</a:t>
            </a:r>
          </a:p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  tem[j] = </a:t>
            </a:r>
            <a:r>
              <a:rPr lang="en-US" altLang="zh-CN" sz="1500" b="1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Obj();</a:t>
            </a:r>
          </a:p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>
                <a:solidFill>
                  <a:srgbClr val="5C5C5C"/>
                </a:solidFill>
                <a:latin typeface="Consolas" panose="020B0609020204030204"/>
                <a:ea typeface="Consolas" panose="020B0609020204030204"/>
                <a:sym typeface="+mn-ea"/>
              </a:rPr>
              <a:t>  Obj_init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(tem[j]);</a:t>
            </a:r>
          </a:p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43090" y="3726815"/>
            <a:ext cx="463359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for j := 0; j &lt; </a:t>
            </a:r>
            <a:r>
              <a:rPr lang="en-US" altLang="zh-CN" sz="1500" b="1">
                <a:solidFill>
                  <a:srgbClr val="5C5C5C"/>
                </a:solidFill>
                <a:latin typeface="Consolas" panose="020B0609020204030204"/>
                <a:ea typeface="Consolas" panose="020B0609020204030204"/>
                <a:sym typeface="+mn-ea"/>
              </a:rPr>
              <a:t>Length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; j += </a:t>
            </a:r>
            <a:r>
              <a:rPr lang="en-US" altLang="zh-CN" sz="1500" b="1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1500" b="1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 i="0">
                <a:solidFill>
                  <a:srgbClr val="707070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500" b="1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 tem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lang="en-US" altLang="zh-CN" sz="1500" b="1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j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] = </a:t>
            </a:r>
            <a:r>
              <a:rPr lang="en-US" altLang="zh-CN" sz="1500" b="1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&amp;OBJ{}</a:t>
            </a:r>
          </a:p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 i="0">
                <a:solidFill>
                  <a:srgbClr val="707070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500" b="1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 Obj_init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500" b="1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tem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lang="en-US" altLang="zh-CN" sz="1500" b="1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j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])</a:t>
            </a:r>
          </a:p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943090" y="5038090"/>
            <a:ext cx="45789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 i="0">
                <a:solidFill>
                  <a:srgbClr val="707070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lang="en-US" altLang="zh-CN" sz="1500" b="1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500" b="1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j = </a:t>
            </a:r>
            <a:r>
              <a:rPr lang="en-US" altLang="zh-CN" sz="1500" b="1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; j &lt; Length; j += </a:t>
            </a:r>
            <a:r>
              <a:rPr lang="en-US" altLang="zh-CN" sz="1500" b="1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){</a:t>
            </a:r>
          </a:p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  tem[j] = </a:t>
            </a:r>
            <a:r>
              <a:rPr lang="en-US" altLang="zh-CN" sz="1500" b="1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new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Obj();</a:t>
            </a:r>
          </a:p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>
                <a:solidFill>
                  <a:srgbClr val="5C5C5C"/>
                </a:solidFill>
                <a:latin typeface="Consolas" panose="020B0609020204030204"/>
                <a:ea typeface="Consolas" panose="020B0609020204030204"/>
                <a:sym typeface="+mn-ea"/>
              </a:rPr>
              <a:t>  Obj_init</a:t>
            </a: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(tem[j]);</a:t>
            </a:r>
          </a:p>
          <a:p>
            <a:pPr marL="95250"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5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4312535" y="4244661"/>
            <a:ext cx="986155" cy="19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曲线连接符 1"/>
          <p:cNvCxnSpPr/>
          <p:nvPr/>
        </p:nvCxnSpPr>
        <p:spPr>
          <a:xfrm>
            <a:off x="4304665" y="4547870"/>
            <a:ext cx="1054100" cy="711835"/>
          </a:xfrm>
          <a:prstGeom prst="curvedConnector3">
            <a:avLst>
              <a:gd name="adj1" fmla="val 50060"/>
            </a:avLst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曲线连接符 2"/>
          <p:cNvCxnSpPr/>
          <p:nvPr/>
        </p:nvCxnSpPr>
        <p:spPr>
          <a:xfrm flipV="1">
            <a:off x="4326890" y="3204845"/>
            <a:ext cx="932815" cy="688340"/>
          </a:xfrm>
          <a:prstGeom prst="curvedConnector3">
            <a:avLst>
              <a:gd name="adj1" fmla="val 50034"/>
            </a:avLst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Manual construction has limitations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How to create MOP programs based on real-world memory usages?</a:t>
            </a:r>
            <a:endParaRPr lang="en-US" altLang="zh-CN" sz="214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algn="ctr" defTabSz="914400">
              <a:lnSpc>
                <a:spcPct val="100000"/>
              </a:lnSpc>
              <a:buClrTx/>
              <a:buSzTx/>
              <a:buFontTx/>
              <a:buNone/>
            </a:pPr>
            <a:endParaRPr lang="en-US" altLang="zh-CN" sz="1600" b="1" spc="0">
              <a:solidFill>
                <a:srgbClr val="373735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MOP Programs Construction</a:t>
            </a:r>
            <a:r>
              <a:rPr lang="en-US" sz="3600" b="1" dirty="0">
                <a:solidFill>
                  <a:srgbClr val="0A4A94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232150" y="4412615"/>
            <a:ext cx="1590040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solidFill>
                  <a:srgbClr val="373735"/>
                </a:solidFill>
                <a:sym typeface="+mn-ea"/>
              </a:rPr>
              <a:t>Manual construction</a:t>
            </a:r>
            <a:endParaRPr lang="en-US" altLang="zh-CN" sz="1600" b="1">
              <a:solidFill>
                <a:srgbClr val="373735"/>
              </a:solidFill>
            </a:endParaRPr>
          </a:p>
        </p:txBody>
      </p:sp>
      <p:grpSp>
        <p:nvGrpSpPr>
          <p:cNvPr id="32" name="组合 133"/>
          <p:cNvGrpSpPr/>
          <p:nvPr/>
        </p:nvGrpSpPr>
        <p:grpSpPr bwMode="auto">
          <a:xfrm>
            <a:off x="5749290" y="3592830"/>
            <a:ext cx="892175" cy="891540"/>
            <a:chOff x="6803" y="4969"/>
            <a:chExt cx="2436" cy="2436"/>
          </a:xfrm>
        </p:grpSpPr>
        <p:grpSp>
          <p:nvGrpSpPr>
            <p:cNvPr id="34" name="组合 128"/>
            <p:cNvGrpSpPr/>
            <p:nvPr/>
          </p:nvGrpSpPr>
          <p:grpSpPr bwMode="auto">
            <a:xfrm>
              <a:off x="6803" y="4969"/>
              <a:ext cx="2437" cy="2437"/>
              <a:chOff x="6658" y="4576"/>
              <a:chExt cx="2437" cy="2437"/>
            </a:xfrm>
          </p:grpSpPr>
          <p:pic>
            <p:nvPicPr>
              <p:cNvPr id="36" name="图片 129" descr="3044874_extension_file_java_program_programming_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8" y="4576"/>
                <a:ext cx="2437" cy="2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圆角矩形 36"/>
              <p:cNvSpPr/>
              <p:nvPr/>
            </p:nvSpPr>
            <p:spPr>
              <a:xfrm>
                <a:off x="6721" y="5896"/>
                <a:ext cx="1513" cy="600"/>
              </a:xfrm>
              <a:prstGeom prst="roundRect">
                <a:avLst/>
              </a:prstGeom>
              <a:solidFill>
                <a:srgbClr val="3737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r>
                  <a:rPr lang="en-US" altLang="zh-CN" sz="1200" b="1" noProof="1">
                    <a:latin typeface="Calibri" panose="020F0502020204030204" charset="0"/>
                    <a:cs typeface="Calibri" panose="020F0502020204030204" charset="0"/>
                  </a:rPr>
                  <a:t>MOP</a:t>
                </a:r>
              </a:p>
            </p:txBody>
          </p:sp>
        </p:grpSp>
        <p:pic>
          <p:nvPicPr>
            <p:cNvPr id="38" name="图片 132" descr="图片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01" t="14523" r="59695" b="63135"/>
            <a:stretch>
              <a:fillRect/>
            </a:stretch>
          </p:blipFill>
          <p:spPr bwMode="auto">
            <a:xfrm>
              <a:off x="7477" y="4973"/>
              <a:ext cx="533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9" name="图片 38" descr="write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5685" y="3432175"/>
            <a:ext cx="1007745" cy="1007745"/>
          </a:xfrm>
          <a:prstGeom prst="rect">
            <a:avLst/>
          </a:prstGeom>
        </p:spPr>
      </p:pic>
      <p:pic>
        <p:nvPicPr>
          <p:cNvPr id="42" name="图片 41" descr="fabric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1000" y="3490595"/>
            <a:ext cx="923290" cy="92329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016000" y="4412615"/>
            <a:ext cx="2098675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solidFill>
                  <a:srgbClr val="373735"/>
                </a:solidFill>
              </a:rPr>
              <a:t>Typical memory usage pattern</a:t>
            </a: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2667635" y="4015105"/>
            <a:ext cx="814705" cy="5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 bwMode="auto">
          <a:xfrm flipV="1">
            <a:off x="4785360" y="4020820"/>
            <a:ext cx="814705" cy="5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51865" y="2861310"/>
            <a:ext cx="4734560" cy="339915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simulated GC workloads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Manual construction has limitations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How to create MOP programs based on real-world memory usages?</a:t>
            </a:r>
            <a:endParaRPr lang="en-US" altLang="zh-CN" sz="214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1" algn="ctr" defTabSz="914400">
              <a:lnSpc>
                <a:spcPct val="100000"/>
              </a:lnSpc>
              <a:buClrTx/>
              <a:buSzTx/>
              <a:buFontTx/>
              <a:buNone/>
            </a:pPr>
            <a:endParaRPr lang="en-US" altLang="zh-CN" sz="1600" b="1" spc="0">
              <a:solidFill>
                <a:srgbClr val="373735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MOP Programs Construction</a:t>
            </a:r>
            <a:r>
              <a:rPr lang="en-US" sz="3600" b="1" dirty="0">
                <a:solidFill>
                  <a:srgbClr val="0A4A94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232150" y="4412615"/>
            <a:ext cx="1590040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solidFill>
                  <a:srgbClr val="373735"/>
                </a:solidFill>
                <a:sym typeface="+mn-ea"/>
              </a:rPr>
              <a:t>Manual construction</a:t>
            </a:r>
            <a:endParaRPr lang="en-US" altLang="zh-CN" sz="1600" b="1">
              <a:solidFill>
                <a:srgbClr val="373735"/>
              </a:solidFill>
            </a:endParaRPr>
          </a:p>
        </p:txBody>
      </p:sp>
      <p:grpSp>
        <p:nvGrpSpPr>
          <p:cNvPr id="3" name="组合 133"/>
          <p:cNvGrpSpPr/>
          <p:nvPr/>
        </p:nvGrpSpPr>
        <p:grpSpPr bwMode="auto">
          <a:xfrm>
            <a:off x="5749290" y="3592830"/>
            <a:ext cx="892175" cy="891540"/>
            <a:chOff x="6803" y="4969"/>
            <a:chExt cx="2436" cy="2436"/>
          </a:xfrm>
        </p:grpSpPr>
        <p:grpSp>
          <p:nvGrpSpPr>
            <p:cNvPr id="4" name="组合 128"/>
            <p:cNvGrpSpPr/>
            <p:nvPr/>
          </p:nvGrpSpPr>
          <p:grpSpPr bwMode="auto">
            <a:xfrm>
              <a:off x="6803" y="4969"/>
              <a:ext cx="2437" cy="2437"/>
              <a:chOff x="6658" y="4576"/>
              <a:chExt cx="2437" cy="2437"/>
            </a:xfrm>
          </p:grpSpPr>
          <p:pic>
            <p:nvPicPr>
              <p:cNvPr id="6" name="图片 129" descr="3044874_extension_file_java_program_programming_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8" y="4576"/>
                <a:ext cx="2437" cy="2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圆角矩形 6"/>
              <p:cNvSpPr/>
              <p:nvPr/>
            </p:nvSpPr>
            <p:spPr>
              <a:xfrm>
                <a:off x="6721" y="5896"/>
                <a:ext cx="1513" cy="600"/>
              </a:xfrm>
              <a:prstGeom prst="roundRect">
                <a:avLst/>
              </a:prstGeom>
              <a:solidFill>
                <a:srgbClr val="373735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r>
                  <a:rPr lang="en-US" altLang="zh-CN" sz="1200" b="1" noProof="1">
                    <a:latin typeface="Calibri" panose="020F0502020204030204" charset="0"/>
                    <a:cs typeface="Calibri" panose="020F0502020204030204" charset="0"/>
                  </a:rPr>
                  <a:t>MOP</a:t>
                </a:r>
              </a:p>
            </p:txBody>
          </p:sp>
        </p:grpSp>
        <p:pic>
          <p:nvPicPr>
            <p:cNvPr id="9" name="图片 132" descr="图片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01" t="14523" r="59695" b="63135"/>
            <a:stretch>
              <a:fillRect/>
            </a:stretch>
          </p:blipFill>
          <p:spPr bwMode="auto">
            <a:xfrm>
              <a:off x="7477" y="4973"/>
              <a:ext cx="533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7" descr="write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5685" y="3432175"/>
            <a:ext cx="1007745" cy="1007745"/>
          </a:xfrm>
          <a:prstGeom prst="rect">
            <a:avLst/>
          </a:prstGeom>
        </p:spPr>
      </p:pic>
      <p:pic>
        <p:nvPicPr>
          <p:cNvPr id="15" name="图片 14" descr="fabric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1000" y="3490595"/>
            <a:ext cx="923290" cy="9232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16000" y="4412615"/>
            <a:ext cx="2098675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solidFill>
                  <a:srgbClr val="373735"/>
                </a:solidFill>
              </a:rPr>
              <a:t>Typical memory usage pattern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2667635" y="4015105"/>
            <a:ext cx="814705" cy="5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25</a:t>
            </a:fld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 bwMode="auto">
          <a:xfrm flipV="1">
            <a:off x="4785360" y="4020820"/>
            <a:ext cx="814705" cy="5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51865" y="2861310"/>
            <a:ext cx="4734560" cy="339915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simulated GC workloads</a:t>
            </a:r>
          </a:p>
        </p:txBody>
      </p:sp>
      <p:grpSp>
        <p:nvGrpSpPr>
          <p:cNvPr id="40" name="组合 13"/>
          <p:cNvGrpSpPr>
            <a:grpSpLocks noChangeAspect="1"/>
          </p:cNvGrpSpPr>
          <p:nvPr/>
        </p:nvGrpSpPr>
        <p:grpSpPr bwMode="auto">
          <a:xfrm>
            <a:off x="9609345" y="3361055"/>
            <a:ext cx="1438408" cy="1538360"/>
            <a:chOff x="4440" y="1062"/>
            <a:chExt cx="2119" cy="2267"/>
          </a:xfrm>
        </p:grpSpPr>
        <p:pic>
          <p:nvPicPr>
            <p:cNvPr id="41" name="图片 6" descr="benchmark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1062"/>
              <a:ext cx="159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文本框 8"/>
            <p:cNvSpPr txBox="1">
              <a:spLocks noChangeArrowheads="1"/>
            </p:cNvSpPr>
            <p:nvPr/>
          </p:nvSpPr>
          <p:spPr bwMode="auto">
            <a:xfrm>
              <a:off x="4440" y="2469"/>
              <a:ext cx="2119" cy="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373735"/>
                  </a:solidFill>
                  <a:sym typeface="+mn-ea"/>
                </a:rPr>
                <a:t>Real-world </a:t>
              </a:r>
              <a:endParaRPr lang="en-US" altLang="zh-CN" sz="1600" b="1" dirty="0">
                <a:solidFill>
                  <a:srgbClr val="373735"/>
                </a:solidFill>
              </a:endParaRPr>
            </a:p>
            <a:p>
              <a:pPr algn="ctr"/>
              <a:r>
                <a:rPr lang="en-US" altLang="zh-CN" sz="1600" b="1" dirty="0">
                  <a:solidFill>
                    <a:srgbClr val="373735"/>
                  </a:solidFill>
                  <a:sym typeface="+mn-ea"/>
                </a:rPr>
                <a:t>application</a:t>
              </a:r>
              <a:endParaRPr lang="zh-CN" altLang="en-US" sz="1600" b="1" dirty="0">
                <a:solidFill>
                  <a:srgbClr val="373735"/>
                </a:solidFill>
              </a:endParaRPr>
            </a:p>
          </p:txBody>
        </p:sp>
      </p:grpSp>
      <p:grpSp>
        <p:nvGrpSpPr>
          <p:cNvPr id="10" name="组合 12"/>
          <p:cNvGrpSpPr/>
          <p:nvPr/>
        </p:nvGrpSpPr>
        <p:grpSpPr bwMode="auto">
          <a:xfrm>
            <a:off x="7508875" y="3505200"/>
            <a:ext cx="1545590" cy="1657367"/>
            <a:chOff x="7636" y="4229"/>
            <a:chExt cx="2809" cy="2927"/>
          </a:xfrm>
        </p:grpSpPr>
        <p:pic>
          <p:nvPicPr>
            <p:cNvPr id="11" name="图片 10" descr="pape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0" y="4229"/>
              <a:ext cx="1376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11"/>
            <p:cNvSpPr txBox="1">
              <a:spLocks noChangeArrowheads="1"/>
            </p:cNvSpPr>
            <p:nvPr/>
          </p:nvSpPr>
          <p:spPr bwMode="auto">
            <a:xfrm>
              <a:off x="7636" y="5690"/>
              <a:ext cx="2809" cy="1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373735"/>
                  </a:solidFill>
                  <a:sym typeface="+mn-ea"/>
                </a:rPr>
                <a:t>Memory  trace</a:t>
              </a:r>
              <a:endParaRPr lang="zh-CN" altLang="en-US" sz="1600" b="1" dirty="0">
                <a:solidFill>
                  <a:srgbClr val="373735"/>
                </a:solidFill>
              </a:endParaRPr>
            </a:p>
            <a:p>
              <a:pPr algn="ctr"/>
              <a:endParaRPr lang="zh-CN" altLang="en-US" sz="1600" b="1" dirty="0">
                <a:solidFill>
                  <a:srgbClr val="373735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 bwMode="auto">
          <a:xfrm flipH="1" flipV="1">
            <a:off x="8782050" y="4010660"/>
            <a:ext cx="795655" cy="4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 bwMode="auto">
          <a:xfrm flipH="1" flipV="1">
            <a:off x="6810375" y="3997325"/>
            <a:ext cx="795655" cy="4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733540" y="2861310"/>
            <a:ext cx="4734560" cy="339915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Real-world GC workloads</a:t>
            </a:r>
            <a:endParaRPr lang="en-US" altLang="zh-CN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Instrument the source code of popular Java runtime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85800" lvl="1" indent="-228600" algn="l" defTabSz="914400">
              <a:buClrTx/>
              <a:buSzTx/>
              <a:buFont typeface="Wingdings" panose="05000000000000000000" charset="0"/>
              <a:buChar char="Ø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Collect the memory trace of real-world application during its execution</a:t>
            </a:r>
          </a:p>
          <a:p>
            <a:pPr marL="685800" lvl="1" indent="-228600" algn="l" defTabSz="914400">
              <a:buClrTx/>
              <a:buSzTx/>
              <a:buFont typeface="Wingdings" panose="05000000000000000000" charset="0"/>
              <a:buChar char="Ø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Include class information and memory operation information related to</a:t>
            </a:r>
            <a:b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</a:b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MOP statements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Memory Trace Collection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50" name="组合 2"/>
          <p:cNvGrpSpPr/>
          <p:nvPr/>
        </p:nvGrpSpPr>
        <p:grpSpPr bwMode="auto">
          <a:xfrm>
            <a:off x="4948555" y="3967480"/>
            <a:ext cx="1520825" cy="1480605"/>
            <a:chOff x="4231" y="4399"/>
            <a:chExt cx="2343" cy="2478"/>
          </a:xfrm>
        </p:grpSpPr>
        <p:grpSp>
          <p:nvGrpSpPr>
            <p:cNvPr id="51" name="组合 7"/>
            <p:cNvGrpSpPr/>
            <p:nvPr/>
          </p:nvGrpSpPr>
          <p:grpSpPr bwMode="auto">
            <a:xfrm>
              <a:off x="4572" y="4399"/>
              <a:ext cx="1502" cy="1376"/>
              <a:chOff x="5665" y="4261"/>
              <a:chExt cx="1503" cy="1376"/>
            </a:xfrm>
          </p:grpSpPr>
          <p:pic>
            <p:nvPicPr>
              <p:cNvPr id="52" name="图片 144" descr="java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5" y="4261"/>
                <a:ext cx="1376" cy="1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图片 5" descr="hammer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8" y="4480"/>
                <a:ext cx="630" cy="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6" name="文本框 9"/>
            <p:cNvSpPr txBox="1">
              <a:spLocks noChangeArrowheads="1"/>
            </p:cNvSpPr>
            <p:nvPr/>
          </p:nvSpPr>
          <p:spPr bwMode="auto">
            <a:xfrm>
              <a:off x="4231" y="5900"/>
              <a:ext cx="2343" cy="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73735"/>
                  </a:solidFill>
                </a:rPr>
                <a:t>Instrumented</a:t>
              </a:r>
            </a:p>
            <a:p>
              <a:pPr algn="ctr"/>
              <a:r>
                <a:rPr lang="en-US" sz="1600" b="1" dirty="0">
                  <a:solidFill>
                    <a:srgbClr val="373735"/>
                  </a:solidFill>
                </a:rPr>
                <a:t>Java runtime</a:t>
              </a:r>
            </a:p>
          </p:txBody>
        </p:sp>
      </p:grpSp>
      <p:pic>
        <p:nvPicPr>
          <p:cNvPr id="57" name="图片 7" descr="ad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30" y="4413250"/>
            <a:ext cx="376555" cy="37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组合 13"/>
          <p:cNvGrpSpPr>
            <a:grpSpLocks noChangeAspect="1"/>
          </p:cNvGrpSpPr>
          <p:nvPr/>
        </p:nvGrpSpPr>
        <p:grpSpPr bwMode="auto">
          <a:xfrm>
            <a:off x="1932830" y="4023995"/>
            <a:ext cx="1438408" cy="1538360"/>
            <a:chOff x="4440" y="1062"/>
            <a:chExt cx="2119" cy="2267"/>
          </a:xfrm>
        </p:grpSpPr>
        <p:pic>
          <p:nvPicPr>
            <p:cNvPr id="32" name="图片 6" descr="benchmark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1062"/>
              <a:ext cx="159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文本框 8"/>
            <p:cNvSpPr txBox="1">
              <a:spLocks noChangeArrowheads="1"/>
            </p:cNvSpPr>
            <p:nvPr/>
          </p:nvSpPr>
          <p:spPr bwMode="auto">
            <a:xfrm>
              <a:off x="4440" y="2469"/>
              <a:ext cx="2119" cy="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373735"/>
                  </a:solidFill>
                  <a:sym typeface="+mn-ea"/>
                </a:rPr>
                <a:t>Real-world </a:t>
              </a:r>
              <a:endParaRPr lang="en-US" altLang="zh-CN" sz="1600" b="1" dirty="0">
                <a:solidFill>
                  <a:srgbClr val="373735"/>
                </a:solidFill>
              </a:endParaRPr>
            </a:p>
            <a:p>
              <a:pPr algn="ctr"/>
              <a:r>
                <a:rPr lang="en-US" altLang="zh-CN" sz="1600" b="1" dirty="0">
                  <a:solidFill>
                    <a:srgbClr val="373735"/>
                  </a:solidFill>
                  <a:sym typeface="+mn-ea"/>
                </a:rPr>
                <a:t>applications</a:t>
              </a:r>
              <a:endParaRPr lang="zh-CN" altLang="en-US" sz="1600" b="1" dirty="0">
                <a:solidFill>
                  <a:srgbClr val="373735"/>
                </a:solidFill>
              </a:endParaRPr>
            </a:p>
          </p:txBody>
        </p:sp>
      </p:grpSp>
      <p:grpSp>
        <p:nvGrpSpPr>
          <p:cNvPr id="36" name="组合 12"/>
          <p:cNvGrpSpPr/>
          <p:nvPr/>
        </p:nvGrpSpPr>
        <p:grpSpPr bwMode="auto">
          <a:xfrm>
            <a:off x="8168005" y="4058920"/>
            <a:ext cx="1545590" cy="1657367"/>
            <a:chOff x="7636" y="4229"/>
            <a:chExt cx="2809" cy="2927"/>
          </a:xfrm>
        </p:grpSpPr>
        <p:pic>
          <p:nvPicPr>
            <p:cNvPr id="37" name="图片 36" descr="pap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0" y="4229"/>
              <a:ext cx="1376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文本框 11"/>
            <p:cNvSpPr txBox="1">
              <a:spLocks noChangeArrowheads="1"/>
            </p:cNvSpPr>
            <p:nvPr/>
          </p:nvSpPr>
          <p:spPr bwMode="auto">
            <a:xfrm>
              <a:off x="7636" y="5690"/>
              <a:ext cx="2809" cy="1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373735"/>
                  </a:solidFill>
                  <a:sym typeface="+mn-ea"/>
                </a:rPr>
                <a:t>Memory  trace</a:t>
              </a:r>
              <a:endParaRPr lang="zh-CN" altLang="en-US" sz="1600" b="1" dirty="0">
                <a:solidFill>
                  <a:srgbClr val="373735"/>
                </a:solidFill>
              </a:endParaRPr>
            </a:p>
            <a:p>
              <a:pPr algn="ctr"/>
              <a:endParaRPr lang="zh-CN" altLang="en-US" sz="1600" b="1" dirty="0">
                <a:solidFill>
                  <a:srgbClr val="373735"/>
                </a:solidFill>
              </a:endParaRPr>
            </a:p>
          </p:txBody>
        </p:sp>
      </p:grpSp>
      <p:cxnSp>
        <p:nvCxnSpPr>
          <p:cNvPr id="39" name="直接箭头连接符 38"/>
          <p:cNvCxnSpPr/>
          <p:nvPr/>
        </p:nvCxnSpPr>
        <p:spPr bwMode="auto">
          <a:xfrm flipV="1">
            <a:off x="7047230" y="4601845"/>
            <a:ext cx="814705" cy="5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Class information</a:t>
            </a:r>
            <a:endParaRPr lang="zh-CN" altLang="en-US" sz="2800" b="1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Instument the class loading process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C</a:t>
            </a: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ollect the information during the initialization of the classes</a:t>
            </a:r>
          </a:p>
          <a:p>
            <a:pPr marL="0" lvl="1" algn="ctr" defTabSz="914400">
              <a:lnSpc>
                <a:spcPct val="100000"/>
              </a:lnSpc>
              <a:buClrTx/>
              <a:buSzTx/>
              <a:buFontTx/>
              <a:buNone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Memory Trace Collection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744335" y="3415030"/>
            <a:ext cx="365950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sz="1600" b="1" i="0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java_lang_Object</a:t>
            </a:r>
            <a:r>
              <a:rPr lang="en-US" altLang="zh-CN" sz="1600" b="1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6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{</a:t>
            </a:r>
          </a:p>
          <a:p>
            <a:pPr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  <a:p>
            <a:pPr indent="0" algn="l" fontAlgn="auto">
              <a:lnSpc>
                <a:spcPct val="100000"/>
              </a:lnSpc>
              <a:spcAft>
                <a:spcPct val="0"/>
              </a:spcAft>
              <a:buAutoNum type="arabicPeriod"/>
            </a:pPr>
            <a:endParaRPr lang="en-US" altLang="zh-CN" sz="1600" b="1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lang="en-US" altLang="zh-CN" sz="16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6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{</a:t>
            </a:r>
          </a:p>
          <a:p>
            <a:pPr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java_lang_Object </a:t>
            </a:r>
            <a:r>
              <a:rPr lang="en-US" altLang="zh-CN" sz="1600" b="1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super</a:t>
            </a:r>
            <a:r>
              <a:rPr lang="en-US" altLang="zh-CN" sz="16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1">
                <a:solidFill>
                  <a:srgbClr val="5C5C5C"/>
                </a:solidFill>
                <a:latin typeface="Consolas" panose="020B0609020204030204"/>
                <a:ea typeface="Consolas" panose="020B0609020204030204"/>
                <a:sym typeface="+mn-ea"/>
              </a:rPr>
              <a:t>java_lang_Object</a:t>
            </a:r>
            <a:r>
              <a:rPr lang="en-US" altLang="zh-CN" sz="16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field;</a:t>
            </a:r>
          </a:p>
          <a:p>
            <a:pPr indent="0" algn="l" fontAlgn="auto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18895" y="3324225"/>
            <a:ext cx="4674870" cy="16789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r>
              <a:rPr lang="en-US" sz="16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public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class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manager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{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Object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field</a:t>
            </a:r>
            <a:r>
              <a:rPr lang="zh-CN" alt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；</a:t>
            </a:r>
            <a:endParaRPr lang="en-US" sz="16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public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static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void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main</a:t>
            </a: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{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</a:t>
            </a: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manager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test =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manager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();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test.field = null;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test.fruit(); 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} </a:t>
            </a:r>
          </a:p>
          <a:p>
            <a:r>
              <a:rPr lang="en-US" sz="16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sz="16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8895" y="3324225"/>
            <a:ext cx="3899535" cy="550545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46530" y="5622290"/>
            <a:ext cx="377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Java application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31940" y="5622290"/>
            <a:ext cx="377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Collected trace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Object allocation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Instrument the </a:t>
            </a:r>
            <a:r>
              <a:rPr lang="en-US" altLang="zh-CN" sz="2140" b="1" i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new</a:t>
            </a: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bytecode process logic and JNI methods related to</a:t>
            </a:r>
            <a:b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</a:b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object creation (clone, unsafe)</a:t>
            </a:r>
          </a:p>
          <a:p>
            <a:pPr marL="0" lvl="1" algn="ctr" defTabSz="914400">
              <a:lnSpc>
                <a:spcPct val="100000"/>
              </a:lnSpc>
              <a:buClrTx/>
              <a:buSzTx/>
              <a:buFontTx/>
              <a:buNone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Memory Trace Collection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640705" y="3371850"/>
            <a:ext cx="6137275" cy="751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0x04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New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manager.&lt;init&gt; ()V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Return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manager.&lt;init&gt; ()V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LR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Put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C1: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ID2: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C2: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f:field,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Add PR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manager.fruit ()V 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...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Return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manager.fruit ()V</a:t>
            </a:r>
            <a:endParaRPr lang="en-US" alt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40705" y="3578225"/>
            <a:ext cx="5744845" cy="26289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31940" y="5527040"/>
            <a:ext cx="377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Collected trace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18895" y="3324225"/>
            <a:ext cx="4674870" cy="16789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r>
              <a:rPr lang="en-US" sz="16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public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class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manager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{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Object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field</a:t>
            </a:r>
            <a:r>
              <a:rPr lang="zh-CN" alt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；</a:t>
            </a:r>
            <a:endParaRPr lang="en-US" sz="16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public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static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void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main</a:t>
            </a: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{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</a:t>
            </a: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manager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test =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manager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();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test.field = null;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test.fruit(); 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} </a:t>
            </a:r>
          </a:p>
          <a:p>
            <a:r>
              <a:rPr lang="en-US" sz="16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sz="16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8895" y="4085590"/>
            <a:ext cx="3899535" cy="294005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46530" y="5622290"/>
            <a:ext cx="377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Java application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Reference update</a:t>
            </a: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Instrument the </a:t>
            </a:r>
            <a:r>
              <a:rPr lang="en-US" altLang="zh-CN" sz="2140" b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putfield</a:t>
            </a: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/</a:t>
            </a:r>
            <a:r>
              <a:rPr lang="en-US" altLang="zh-CN" sz="2140" b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aastore</a:t>
            </a: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bytecode process logic and JNI methods related to reference change(arrayCopy)</a:t>
            </a:r>
          </a:p>
          <a:p>
            <a:pPr marL="0" lvl="1" algn="ctr" defTabSz="914400">
              <a:lnSpc>
                <a:spcPct val="100000"/>
              </a:lnSpc>
              <a:buClrTx/>
              <a:buSzTx/>
              <a:buFontTx/>
              <a:buNone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Memory Trace Collection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40705" y="3371850"/>
            <a:ext cx="6137275" cy="751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0x04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New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manager.&lt;init&gt; ()V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Return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manager.&lt;init&gt; ()V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LR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Put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C1: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ID2: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C2: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f:field,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Add PR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manager.fruit ()V 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...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Return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manager.fruit ()V</a:t>
            </a:r>
            <a:endParaRPr lang="en-US" alt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40705" y="4416425"/>
            <a:ext cx="5744845" cy="395605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1940" y="5527040"/>
            <a:ext cx="377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Collected trace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18895" y="3324225"/>
            <a:ext cx="4674870" cy="16789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r>
              <a:rPr lang="en-US" sz="16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public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class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manager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{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Object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field</a:t>
            </a:r>
            <a:r>
              <a:rPr lang="zh-CN" alt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；</a:t>
            </a:r>
            <a:endParaRPr lang="en-US" sz="16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public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static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void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main</a:t>
            </a: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{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</a:t>
            </a: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manager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test =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manager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();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test.field = null;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test.fruit(); 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} </a:t>
            </a:r>
          </a:p>
          <a:p>
            <a:r>
              <a:rPr lang="en-US" sz="16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sz="16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8895" y="4323715"/>
            <a:ext cx="3899535" cy="294005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46530" y="5622290"/>
            <a:ext cx="377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Java application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Identify live objects,  reclaim dead objects</a:t>
            </a:r>
            <a:r>
              <a:rPr lang="en-US" altLang="zh-CN" sz="2800" b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</a:t>
            </a:r>
            <a:endParaRPr lang="en-US" altLang="zh-CN" sz="2800" b="1" dirty="0" err="1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GC Implementations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861060" y="2580005"/>
            <a:ext cx="10781030" cy="2190750"/>
            <a:chOff x="1703" y="5738"/>
            <a:chExt cx="16228" cy="3297"/>
          </a:xfrm>
        </p:grpSpPr>
        <p:grpSp>
          <p:nvGrpSpPr>
            <p:cNvPr id="10" name="组合 9"/>
            <p:cNvGrpSpPr/>
            <p:nvPr/>
          </p:nvGrpSpPr>
          <p:grpSpPr>
            <a:xfrm>
              <a:off x="1703" y="5738"/>
              <a:ext cx="6949" cy="3178"/>
              <a:chOff x="2375" y="5423"/>
              <a:chExt cx="6157" cy="2515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375" y="5423"/>
                <a:ext cx="6157" cy="1884"/>
              </a:xfrm>
              <a:prstGeom prst="rect">
                <a:avLst/>
              </a:prstGeom>
              <a:ln w="19050">
                <a:noFill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lIns="71755" rtlCol="0" anchor="ctr" anchorCtr="0"/>
              <a:lstStyle/>
              <a:p>
                <a:pPr algn="l"/>
                <a:r>
                  <a:rPr lang="en-US" altLang="zh-CN" sz="1400" b="1" kern="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Heap</a:t>
                </a:r>
              </a:p>
              <a:p>
                <a:pPr algn="l"/>
                <a:r>
                  <a:rPr lang="en-US" altLang="zh-CN" sz="1400" b="1" kern="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Memory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4442" y="5915"/>
                <a:ext cx="286" cy="2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07" y="6446"/>
                <a:ext cx="286" cy="2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593" y="6646"/>
                <a:ext cx="286" cy="2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5655" y="6646"/>
                <a:ext cx="286" cy="2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5059" y="6174"/>
                <a:ext cx="286" cy="2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6710" y="5975"/>
                <a:ext cx="286" cy="2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7456" y="5979"/>
                <a:ext cx="286" cy="2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5655" y="5783"/>
                <a:ext cx="286" cy="2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6067" y="6246"/>
                <a:ext cx="286" cy="2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610" y="5904"/>
                <a:ext cx="286" cy="2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6699" y="6646"/>
                <a:ext cx="286" cy="2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7370" y="6575"/>
                <a:ext cx="286" cy="27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" name="圆角矩形 110"/>
              <p:cNvSpPr/>
              <p:nvPr/>
            </p:nvSpPr>
            <p:spPr>
              <a:xfrm>
                <a:off x="3611" y="7499"/>
                <a:ext cx="4399" cy="43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GC</a:t>
                </a:r>
                <a:endParaRPr lang="zh-CN" altLang="en-US" sz="14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直接箭头连接符 113"/>
              <p:cNvCxnSpPr>
                <a:endCxn id="20" idx="4"/>
              </p:cNvCxnSpPr>
              <p:nvPr/>
            </p:nvCxnSpPr>
            <p:spPr>
              <a:xfrm flipH="1" flipV="1">
                <a:off x="4050" y="6717"/>
                <a:ext cx="8" cy="743"/>
              </a:xfrm>
              <a:prstGeom prst="straightConnector1">
                <a:avLst/>
              </a:prstGeom>
              <a:ln w="25400" cmpd="sng">
                <a:solidFill>
                  <a:srgbClr val="E9352F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>
                <a:stCxn id="20" idx="6"/>
                <a:endCxn id="22" idx="2"/>
              </p:cNvCxnSpPr>
              <p:nvPr/>
            </p:nvCxnSpPr>
            <p:spPr>
              <a:xfrm>
                <a:off x="4193" y="6582"/>
                <a:ext cx="400" cy="200"/>
              </a:xfrm>
              <a:prstGeom prst="straightConnector1">
                <a:avLst/>
              </a:prstGeom>
              <a:ln w="25400" cmpd="sng">
                <a:solidFill>
                  <a:srgbClr val="ED6D00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>
                <a:stCxn id="20" idx="1"/>
                <a:endCxn id="108" idx="4"/>
              </p:cNvCxnSpPr>
              <p:nvPr/>
            </p:nvCxnSpPr>
            <p:spPr>
              <a:xfrm flipH="1" flipV="1">
                <a:off x="3753" y="6175"/>
                <a:ext cx="196" cy="311"/>
              </a:xfrm>
              <a:prstGeom prst="straightConnector1">
                <a:avLst/>
              </a:prstGeom>
              <a:ln w="25400" cmpd="sng">
                <a:solidFill>
                  <a:srgbClr val="ED6D00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/>
              <p:cNvCxnSpPr>
                <a:stCxn id="20" idx="7"/>
                <a:endCxn id="18" idx="3"/>
              </p:cNvCxnSpPr>
              <p:nvPr/>
            </p:nvCxnSpPr>
            <p:spPr>
              <a:xfrm flipV="1">
                <a:off x="4151" y="6146"/>
                <a:ext cx="333" cy="340"/>
              </a:xfrm>
              <a:prstGeom prst="straightConnector1">
                <a:avLst/>
              </a:prstGeom>
              <a:ln w="25400" cmpd="sng">
                <a:solidFill>
                  <a:srgbClr val="ED6D00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0"/>
                <a:endCxn id="62" idx="4"/>
              </p:cNvCxnSpPr>
              <p:nvPr/>
            </p:nvCxnSpPr>
            <p:spPr>
              <a:xfrm flipV="1">
                <a:off x="5794" y="6917"/>
                <a:ext cx="4" cy="587"/>
              </a:xfrm>
              <a:prstGeom prst="straightConnector1">
                <a:avLst/>
              </a:prstGeom>
              <a:ln w="25400" cmpd="sng">
                <a:solidFill>
                  <a:srgbClr val="E9352F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62" idx="2"/>
                <a:endCxn id="81" idx="5"/>
              </p:cNvCxnSpPr>
              <p:nvPr/>
            </p:nvCxnSpPr>
            <p:spPr>
              <a:xfrm flipH="1" flipV="1">
                <a:off x="5303" y="6405"/>
                <a:ext cx="352" cy="377"/>
              </a:xfrm>
              <a:prstGeom prst="straightConnector1">
                <a:avLst/>
              </a:prstGeom>
              <a:ln w="25400" cmpd="sng">
                <a:solidFill>
                  <a:srgbClr val="ED6D00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3" idx="0"/>
                <a:endCxn id="110" idx="4"/>
              </p:cNvCxnSpPr>
              <p:nvPr/>
            </p:nvCxnSpPr>
            <p:spPr>
              <a:xfrm flipH="1" flipV="1">
                <a:off x="7513" y="6846"/>
                <a:ext cx="4" cy="668"/>
              </a:xfrm>
              <a:prstGeom prst="straightConnector1">
                <a:avLst/>
              </a:prstGeom>
              <a:ln w="25400" cmpd="sng">
                <a:solidFill>
                  <a:srgbClr val="E9352F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0"/>
                <a:endCxn id="88" idx="4"/>
              </p:cNvCxnSpPr>
              <p:nvPr/>
            </p:nvCxnSpPr>
            <p:spPr>
              <a:xfrm flipV="1">
                <a:off x="7513" y="6250"/>
                <a:ext cx="86" cy="325"/>
              </a:xfrm>
              <a:prstGeom prst="straightConnector1">
                <a:avLst/>
              </a:prstGeom>
              <a:ln w="25400" cmpd="sng">
                <a:solidFill>
                  <a:srgbClr val="ED6D00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0" idx="2"/>
                <a:endCxn id="109" idx="6"/>
              </p:cNvCxnSpPr>
              <p:nvPr/>
            </p:nvCxnSpPr>
            <p:spPr>
              <a:xfrm flipH="1">
                <a:off x="6985" y="6711"/>
                <a:ext cx="385" cy="71"/>
              </a:xfrm>
              <a:prstGeom prst="straightConnector1">
                <a:avLst/>
              </a:prstGeom>
              <a:ln w="25400" cmpd="sng">
                <a:solidFill>
                  <a:srgbClr val="ED6D00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8" idx="7"/>
                <a:endCxn id="106" idx="2"/>
              </p:cNvCxnSpPr>
              <p:nvPr/>
            </p:nvCxnSpPr>
            <p:spPr>
              <a:xfrm flipV="1">
                <a:off x="4686" y="5919"/>
                <a:ext cx="969" cy="36"/>
              </a:xfrm>
              <a:prstGeom prst="straightConnector1">
                <a:avLst/>
              </a:prstGeom>
              <a:ln w="25400" cmpd="sng">
                <a:solidFill>
                  <a:srgbClr val="ED6D00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06" idx="6"/>
                <a:endCxn id="83" idx="2"/>
              </p:cNvCxnSpPr>
              <p:nvPr/>
            </p:nvCxnSpPr>
            <p:spPr>
              <a:xfrm>
                <a:off x="5941" y="5919"/>
                <a:ext cx="769" cy="192"/>
              </a:xfrm>
              <a:prstGeom prst="straightConnector1">
                <a:avLst/>
              </a:prstGeom>
              <a:ln w="25400" cmpd="sng">
                <a:solidFill>
                  <a:srgbClr val="ED6D00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09" idx="1"/>
                <a:endCxn id="107" idx="5"/>
              </p:cNvCxnSpPr>
              <p:nvPr/>
            </p:nvCxnSpPr>
            <p:spPr>
              <a:xfrm flipH="1" flipV="1">
                <a:off x="6311" y="6477"/>
                <a:ext cx="430" cy="209"/>
              </a:xfrm>
              <a:prstGeom prst="straightConnector1">
                <a:avLst/>
              </a:prstGeom>
              <a:ln w="25400" cmpd="sng">
                <a:solidFill>
                  <a:srgbClr val="ED6D00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27" name="椭圆 126"/>
              <p:cNvSpPr/>
              <p:nvPr/>
            </p:nvSpPr>
            <p:spPr>
              <a:xfrm>
                <a:off x="5059" y="6846"/>
                <a:ext cx="286" cy="271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8009" y="5744"/>
                <a:ext cx="286" cy="271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7170" y="5633"/>
                <a:ext cx="286" cy="271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7951" y="6582"/>
                <a:ext cx="286" cy="271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4053" y="5562"/>
                <a:ext cx="286" cy="271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519" y="5779"/>
              <a:ext cx="7349" cy="2282"/>
              <a:chOff x="9653" y="5402"/>
              <a:chExt cx="7169" cy="2036"/>
            </a:xfrm>
          </p:grpSpPr>
          <p:cxnSp>
            <p:nvCxnSpPr>
              <p:cNvPr id="55" name="直接箭头连接符 54"/>
              <p:cNvCxnSpPr/>
              <p:nvPr/>
            </p:nvCxnSpPr>
            <p:spPr>
              <a:xfrm flipV="1">
                <a:off x="14239" y="6200"/>
                <a:ext cx="646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57" name="直接箭头连接符 56"/>
              <p:cNvCxnSpPr/>
              <p:nvPr/>
            </p:nvCxnSpPr>
            <p:spPr>
              <a:xfrm flipV="1">
                <a:off x="12235" y="5665"/>
                <a:ext cx="646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58" name="直接箭头连接符 57"/>
              <p:cNvCxnSpPr/>
              <p:nvPr/>
            </p:nvCxnSpPr>
            <p:spPr>
              <a:xfrm flipV="1">
                <a:off x="12235" y="5806"/>
                <a:ext cx="646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59" name="直接箭头连接符 58"/>
              <p:cNvCxnSpPr/>
              <p:nvPr/>
            </p:nvCxnSpPr>
            <p:spPr>
              <a:xfrm flipV="1">
                <a:off x="14239" y="6487"/>
                <a:ext cx="646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02" name="直接箭头连接符 101"/>
              <p:cNvCxnSpPr/>
              <p:nvPr/>
            </p:nvCxnSpPr>
            <p:spPr>
              <a:xfrm flipV="1">
                <a:off x="12235" y="5508"/>
                <a:ext cx="647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36" name="直接箭头连接符 135"/>
              <p:cNvCxnSpPr/>
              <p:nvPr/>
            </p:nvCxnSpPr>
            <p:spPr>
              <a:xfrm flipV="1">
                <a:off x="11569" y="5518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40" name="直接箭头连接符 139"/>
              <p:cNvCxnSpPr/>
              <p:nvPr/>
            </p:nvCxnSpPr>
            <p:spPr>
              <a:xfrm flipV="1">
                <a:off x="11569" y="5664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41" name="直接箭头连接符 140"/>
              <p:cNvCxnSpPr/>
              <p:nvPr/>
            </p:nvCxnSpPr>
            <p:spPr>
              <a:xfrm flipV="1">
                <a:off x="11569" y="5811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43" name="直接箭头连接符 142"/>
              <p:cNvCxnSpPr/>
              <p:nvPr/>
            </p:nvCxnSpPr>
            <p:spPr>
              <a:xfrm flipV="1">
                <a:off x="12912" y="5516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49" name="直接箭头连接符 148"/>
              <p:cNvCxnSpPr/>
              <p:nvPr/>
            </p:nvCxnSpPr>
            <p:spPr>
              <a:xfrm flipV="1">
                <a:off x="12911" y="5666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57" name="直接箭头连接符 156"/>
              <p:cNvCxnSpPr/>
              <p:nvPr/>
            </p:nvCxnSpPr>
            <p:spPr>
              <a:xfrm flipV="1">
                <a:off x="12911" y="5809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12235" y="5402"/>
                <a:ext cx="0" cy="526"/>
              </a:xfrm>
              <a:prstGeom prst="line">
                <a:avLst/>
              </a:prstGeom>
              <a:solidFill>
                <a:schemeClr val="accent1"/>
              </a:solidFill>
              <a:ln w="66675" cap="flat" cmpd="sng" algn="ctr">
                <a:solidFill>
                  <a:srgbClr val="EB3D3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2912" y="5403"/>
                <a:ext cx="0" cy="526"/>
              </a:xfrm>
              <a:prstGeom prst="line">
                <a:avLst/>
              </a:prstGeom>
              <a:solidFill>
                <a:schemeClr val="accent1"/>
              </a:solidFill>
              <a:ln w="66675" cap="flat" cmpd="sng" algn="ctr">
                <a:solidFill>
                  <a:srgbClr val="EB3D3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0" name="文本框 159"/>
              <p:cNvSpPr txBox="1"/>
              <p:nvPr/>
            </p:nvSpPr>
            <p:spPr>
              <a:xfrm>
                <a:off x="9698" y="5436"/>
                <a:ext cx="2022" cy="596"/>
              </a:xfrm>
              <a:prstGeom prst="rect">
                <a:avLst/>
              </a:prstGeom>
              <a:noFill/>
            </p:spPr>
            <p:txBody>
              <a:bodyPr wrap="square" lIns="71755" rIns="71755" rtlCol="0">
                <a:noAutofit/>
              </a:bodyPr>
              <a:lstStyle/>
              <a:p>
                <a:r>
                  <a:rPr lang="en-US" altLang="zh-CN" sz="1400" b="1"/>
                  <a:t>Parallel GC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9653" y="6156"/>
                <a:ext cx="1666" cy="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CMS GC</a:t>
                </a:r>
              </a:p>
            </p:txBody>
          </p:sp>
          <p:cxnSp>
            <p:nvCxnSpPr>
              <p:cNvPr id="166" name="直接箭头连接符 165"/>
              <p:cNvCxnSpPr/>
              <p:nvPr/>
            </p:nvCxnSpPr>
            <p:spPr>
              <a:xfrm flipV="1">
                <a:off x="12235" y="6327"/>
                <a:ext cx="646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68" name="直接箭头连接符 167"/>
              <p:cNvCxnSpPr/>
              <p:nvPr/>
            </p:nvCxnSpPr>
            <p:spPr>
              <a:xfrm flipV="1">
                <a:off x="11569" y="6198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69" name="直接箭头连接符 168"/>
              <p:cNvCxnSpPr/>
              <p:nvPr/>
            </p:nvCxnSpPr>
            <p:spPr>
              <a:xfrm flipV="1">
                <a:off x="11569" y="6344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70" name="直接箭头连接符 169"/>
              <p:cNvCxnSpPr/>
              <p:nvPr/>
            </p:nvCxnSpPr>
            <p:spPr>
              <a:xfrm flipV="1">
                <a:off x="11569" y="6491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72" name="直接箭头连接符 171"/>
              <p:cNvCxnSpPr/>
              <p:nvPr/>
            </p:nvCxnSpPr>
            <p:spPr>
              <a:xfrm flipV="1">
                <a:off x="12911" y="6346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73" name="直接箭头连接符 172"/>
              <p:cNvCxnSpPr/>
              <p:nvPr/>
            </p:nvCxnSpPr>
            <p:spPr>
              <a:xfrm flipV="1">
                <a:off x="12911" y="6490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12235" y="6082"/>
                <a:ext cx="0" cy="526"/>
              </a:xfrm>
              <a:prstGeom prst="line">
                <a:avLst/>
              </a:prstGeom>
              <a:solidFill>
                <a:schemeClr val="accent1"/>
              </a:solidFill>
              <a:ln w="66675" cap="flat" cmpd="sng" algn="ctr">
                <a:solidFill>
                  <a:srgbClr val="EB3D3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直接连接符 174"/>
              <p:cNvCxnSpPr/>
              <p:nvPr/>
            </p:nvCxnSpPr>
            <p:spPr>
              <a:xfrm>
                <a:off x="12912" y="6083"/>
                <a:ext cx="0" cy="526"/>
              </a:xfrm>
              <a:prstGeom prst="line">
                <a:avLst/>
              </a:prstGeom>
              <a:solidFill>
                <a:schemeClr val="accent1"/>
              </a:solidFill>
              <a:ln w="66675" cap="flat" cmpd="sng" algn="ctr">
                <a:solidFill>
                  <a:srgbClr val="EB3D3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直接箭头连接符 176"/>
              <p:cNvCxnSpPr/>
              <p:nvPr/>
            </p:nvCxnSpPr>
            <p:spPr>
              <a:xfrm flipV="1">
                <a:off x="14237" y="6347"/>
                <a:ext cx="646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79" name="直接箭头连接符 178"/>
              <p:cNvCxnSpPr/>
              <p:nvPr/>
            </p:nvCxnSpPr>
            <p:spPr>
              <a:xfrm flipV="1">
                <a:off x="12882" y="6197"/>
                <a:ext cx="1326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1201A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80" name="直接箭头连接符 179"/>
              <p:cNvCxnSpPr/>
              <p:nvPr/>
            </p:nvCxnSpPr>
            <p:spPr>
              <a:xfrm flipV="1">
                <a:off x="13542" y="6343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81" name="直接箭头连接符 180"/>
              <p:cNvCxnSpPr/>
              <p:nvPr/>
            </p:nvCxnSpPr>
            <p:spPr>
              <a:xfrm flipV="1">
                <a:off x="13542" y="6490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83" name="直接箭头连接符 182"/>
              <p:cNvCxnSpPr/>
              <p:nvPr/>
            </p:nvCxnSpPr>
            <p:spPr>
              <a:xfrm flipV="1">
                <a:off x="14884" y="6345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84" name="直接箭头连接符 183"/>
              <p:cNvCxnSpPr/>
              <p:nvPr/>
            </p:nvCxnSpPr>
            <p:spPr>
              <a:xfrm flipV="1">
                <a:off x="14884" y="6489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14208" y="6081"/>
                <a:ext cx="0" cy="526"/>
              </a:xfrm>
              <a:prstGeom prst="line">
                <a:avLst/>
              </a:prstGeom>
              <a:solidFill>
                <a:schemeClr val="accent1"/>
              </a:solidFill>
              <a:ln w="66675" cap="flat" cmpd="sng" algn="ctr">
                <a:solidFill>
                  <a:srgbClr val="EB3D3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14885" y="6082"/>
                <a:ext cx="0" cy="526"/>
              </a:xfrm>
              <a:prstGeom prst="line">
                <a:avLst/>
              </a:prstGeom>
              <a:solidFill>
                <a:schemeClr val="accent1"/>
              </a:solidFill>
              <a:ln w="66675" cap="flat" cmpd="sng" algn="ctr">
                <a:solidFill>
                  <a:srgbClr val="EB3D3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直接箭头连接符 188"/>
              <p:cNvCxnSpPr/>
              <p:nvPr/>
            </p:nvCxnSpPr>
            <p:spPr>
              <a:xfrm flipV="1">
                <a:off x="14819" y="6195"/>
                <a:ext cx="1326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1201A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90" name="直接箭头连接符 189"/>
              <p:cNvCxnSpPr/>
              <p:nvPr/>
            </p:nvCxnSpPr>
            <p:spPr>
              <a:xfrm flipV="1">
                <a:off x="15479" y="6342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91" name="直接箭头连接符 190"/>
              <p:cNvCxnSpPr/>
              <p:nvPr/>
            </p:nvCxnSpPr>
            <p:spPr>
              <a:xfrm flipV="1">
                <a:off x="15479" y="6489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93" name="直接箭头连接符 192"/>
              <p:cNvCxnSpPr/>
              <p:nvPr/>
            </p:nvCxnSpPr>
            <p:spPr>
              <a:xfrm flipV="1">
                <a:off x="16156" y="6194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94" name="直接箭头连接符 193"/>
              <p:cNvCxnSpPr/>
              <p:nvPr/>
            </p:nvCxnSpPr>
            <p:spPr>
              <a:xfrm flipV="1">
                <a:off x="16156" y="6343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95" name="直接箭头连接符 194"/>
              <p:cNvCxnSpPr/>
              <p:nvPr/>
            </p:nvCxnSpPr>
            <p:spPr>
              <a:xfrm flipV="1">
                <a:off x="16156" y="6487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16145" y="6079"/>
                <a:ext cx="0" cy="526"/>
              </a:xfrm>
              <a:prstGeom prst="line">
                <a:avLst/>
              </a:prstGeom>
              <a:solidFill>
                <a:schemeClr val="accent1"/>
              </a:solidFill>
              <a:ln w="66675" cap="flat" cmpd="sng" algn="ctr">
                <a:solidFill>
                  <a:srgbClr val="EB3D3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直接箭头连接符 203"/>
              <p:cNvCxnSpPr/>
              <p:nvPr/>
            </p:nvCxnSpPr>
            <p:spPr>
              <a:xfrm flipV="1">
                <a:off x="14238" y="7175"/>
                <a:ext cx="646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05" name="直接箭头连接符 204"/>
              <p:cNvCxnSpPr/>
              <p:nvPr/>
            </p:nvCxnSpPr>
            <p:spPr>
              <a:xfrm flipV="1">
                <a:off x="14237" y="7319"/>
                <a:ext cx="646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sp>
            <p:nvSpPr>
              <p:cNvPr id="207" name="文本框 206"/>
              <p:cNvSpPr txBox="1"/>
              <p:nvPr/>
            </p:nvSpPr>
            <p:spPr>
              <a:xfrm>
                <a:off x="9683" y="6898"/>
                <a:ext cx="1679" cy="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G1 GC</a:t>
                </a:r>
              </a:p>
            </p:txBody>
          </p:sp>
          <p:cxnSp>
            <p:nvCxnSpPr>
              <p:cNvPr id="209" name="直接箭头连接符 208"/>
              <p:cNvCxnSpPr/>
              <p:nvPr/>
            </p:nvCxnSpPr>
            <p:spPr>
              <a:xfrm flipV="1">
                <a:off x="12236" y="7152"/>
                <a:ext cx="646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11" name="直接箭头连接符 210"/>
              <p:cNvCxnSpPr/>
              <p:nvPr/>
            </p:nvCxnSpPr>
            <p:spPr>
              <a:xfrm flipV="1">
                <a:off x="11570" y="7024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12" name="直接箭头连接符 211"/>
              <p:cNvCxnSpPr/>
              <p:nvPr/>
            </p:nvCxnSpPr>
            <p:spPr>
              <a:xfrm flipV="1">
                <a:off x="11570" y="7170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16" name="直接箭头连接符 215"/>
              <p:cNvCxnSpPr/>
              <p:nvPr/>
            </p:nvCxnSpPr>
            <p:spPr>
              <a:xfrm flipV="1">
                <a:off x="11570" y="7317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18" name="直接箭头连接符 217"/>
              <p:cNvCxnSpPr/>
              <p:nvPr/>
            </p:nvCxnSpPr>
            <p:spPr>
              <a:xfrm flipV="1">
                <a:off x="12912" y="7171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19" name="直接箭头连接符 218"/>
              <p:cNvCxnSpPr/>
              <p:nvPr/>
            </p:nvCxnSpPr>
            <p:spPr>
              <a:xfrm flipV="1">
                <a:off x="12912" y="7314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20" name="直接连接符 219"/>
              <p:cNvCxnSpPr/>
              <p:nvPr/>
            </p:nvCxnSpPr>
            <p:spPr>
              <a:xfrm>
                <a:off x="12236" y="6908"/>
                <a:ext cx="0" cy="525"/>
              </a:xfrm>
              <a:prstGeom prst="line">
                <a:avLst/>
              </a:prstGeom>
              <a:solidFill>
                <a:schemeClr val="accent1"/>
              </a:solidFill>
              <a:ln w="66675" cap="flat" cmpd="sng" algn="ctr">
                <a:solidFill>
                  <a:srgbClr val="EB3D3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直接连接符 220"/>
              <p:cNvCxnSpPr/>
              <p:nvPr/>
            </p:nvCxnSpPr>
            <p:spPr>
              <a:xfrm>
                <a:off x="12913" y="6909"/>
                <a:ext cx="0" cy="525"/>
              </a:xfrm>
              <a:prstGeom prst="line">
                <a:avLst/>
              </a:prstGeom>
              <a:solidFill>
                <a:schemeClr val="accent1"/>
              </a:solidFill>
              <a:ln w="66675" cap="flat" cmpd="sng" algn="ctr">
                <a:solidFill>
                  <a:srgbClr val="EB3D3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直接箭头连接符 222"/>
              <p:cNvCxnSpPr/>
              <p:nvPr/>
            </p:nvCxnSpPr>
            <p:spPr>
              <a:xfrm flipV="1">
                <a:off x="14241" y="7019"/>
                <a:ext cx="647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25" name="直接箭头连接符 224"/>
              <p:cNvCxnSpPr/>
              <p:nvPr/>
            </p:nvCxnSpPr>
            <p:spPr>
              <a:xfrm flipV="1">
                <a:off x="12883" y="7025"/>
                <a:ext cx="1326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ED6D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26" name="直接箭头连接符 225"/>
              <p:cNvCxnSpPr/>
              <p:nvPr/>
            </p:nvCxnSpPr>
            <p:spPr>
              <a:xfrm flipV="1">
                <a:off x="13543" y="7171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27" name="直接箭头连接符 226"/>
              <p:cNvCxnSpPr/>
              <p:nvPr/>
            </p:nvCxnSpPr>
            <p:spPr>
              <a:xfrm flipV="1">
                <a:off x="13543" y="7318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29" name="直接箭头连接符 228"/>
              <p:cNvCxnSpPr/>
              <p:nvPr/>
            </p:nvCxnSpPr>
            <p:spPr>
              <a:xfrm flipV="1">
                <a:off x="14886" y="7022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30" name="直接箭头连接符 229"/>
              <p:cNvCxnSpPr/>
              <p:nvPr/>
            </p:nvCxnSpPr>
            <p:spPr>
              <a:xfrm flipV="1">
                <a:off x="14885" y="7172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E82F29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31" name="直接箭头连接符 230"/>
              <p:cNvCxnSpPr/>
              <p:nvPr/>
            </p:nvCxnSpPr>
            <p:spPr>
              <a:xfrm flipV="1">
                <a:off x="14885" y="7315"/>
                <a:ext cx="666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32" name="直接连接符 231"/>
              <p:cNvCxnSpPr/>
              <p:nvPr/>
            </p:nvCxnSpPr>
            <p:spPr>
              <a:xfrm>
                <a:off x="14209" y="6909"/>
                <a:ext cx="0" cy="525"/>
              </a:xfrm>
              <a:prstGeom prst="line">
                <a:avLst/>
              </a:prstGeom>
              <a:solidFill>
                <a:schemeClr val="accent1"/>
              </a:solidFill>
              <a:ln w="66675" cap="flat" cmpd="sng" algn="ctr">
                <a:solidFill>
                  <a:srgbClr val="EB3D3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直接连接符 232"/>
              <p:cNvCxnSpPr/>
              <p:nvPr/>
            </p:nvCxnSpPr>
            <p:spPr>
              <a:xfrm>
                <a:off x="14886" y="6910"/>
                <a:ext cx="0" cy="525"/>
              </a:xfrm>
              <a:prstGeom prst="line">
                <a:avLst/>
              </a:prstGeom>
              <a:solidFill>
                <a:schemeClr val="accent1"/>
              </a:solidFill>
              <a:ln w="66675" cap="flat" cmpd="sng" algn="ctr">
                <a:solidFill>
                  <a:srgbClr val="EB3D3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直接箭头连接符 235"/>
              <p:cNvCxnSpPr/>
              <p:nvPr/>
            </p:nvCxnSpPr>
            <p:spPr>
              <a:xfrm flipV="1">
                <a:off x="15612" y="7028"/>
                <a:ext cx="667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37" name="直接箭头连接符 236"/>
              <p:cNvCxnSpPr/>
              <p:nvPr/>
            </p:nvCxnSpPr>
            <p:spPr>
              <a:xfrm flipV="1">
                <a:off x="15612" y="7176"/>
                <a:ext cx="667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38" name="直接箭头连接符 237"/>
              <p:cNvCxnSpPr/>
              <p:nvPr/>
            </p:nvCxnSpPr>
            <p:spPr>
              <a:xfrm flipV="1">
                <a:off x="15612" y="7320"/>
                <a:ext cx="667" cy="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239" name="直接连接符 238"/>
              <p:cNvCxnSpPr/>
              <p:nvPr/>
            </p:nvCxnSpPr>
            <p:spPr>
              <a:xfrm>
                <a:off x="15602" y="6913"/>
                <a:ext cx="0" cy="525"/>
              </a:xfrm>
              <a:prstGeom prst="line">
                <a:avLst/>
              </a:prstGeom>
              <a:solidFill>
                <a:schemeClr val="accent1"/>
              </a:solidFill>
              <a:ln w="66675" cap="flat" cmpd="sng" algn="ctr">
                <a:solidFill>
                  <a:srgbClr val="EB3D3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直接箭头连接符 133"/>
              <p:cNvCxnSpPr/>
              <p:nvPr/>
            </p:nvCxnSpPr>
            <p:spPr>
              <a:xfrm flipV="1">
                <a:off x="12881" y="6197"/>
                <a:ext cx="1326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ED6D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135" name="直接箭头连接符 134"/>
              <p:cNvCxnSpPr/>
              <p:nvPr/>
            </p:nvCxnSpPr>
            <p:spPr>
              <a:xfrm flipV="1">
                <a:off x="14818" y="6195"/>
                <a:ext cx="1326" cy="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ED6D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cxnSp>
          <p:nvCxnSpPr>
            <p:cNvPr id="24" name="直接箭头连接符 23"/>
            <p:cNvCxnSpPr/>
            <p:nvPr/>
          </p:nvCxnSpPr>
          <p:spPr>
            <a:xfrm flipV="1">
              <a:off x="9509" y="8610"/>
              <a:ext cx="683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36" name="文本框 35"/>
            <p:cNvSpPr txBox="1"/>
            <p:nvPr/>
          </p:nvSpPr>
          <p:spPr>
            <a:xfrm>
              <a:off x="10191" y="8361"/>
              <a:ext cx="1886" cy="668"/>
            </a:xfrm>
            <a:prstGeom prst="rect">
              <a:avLst/>
            </a:prstGeom>
            <a:noFill/>
          </p:spPr>
          <p:txBody>
            <a:bodyPr wrap="square" lIns="71755" rIns="71755" rtlCol="0">
              <a:noAutofit/>
            </a:bodyPr>
            <a:lstStyle/>
            <a:p>
              <a:r>
                <a:rPr lang="en-US" altLang="zh-CN" sz="1400" b="1"/>
                <a:t>Application</a:t>
              </a:r>
            </a:p>
            <a:p>
              <a:r>
                <a:rPr lang="en-US" altLang="zh-CN" sz="1400" b="1"/>
                <a:t>Thread</a:t>
              </a:r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12068" y="8616"/>
              <a:ext cx="683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EB3D3D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0" name="文本框 39"/>
            <p:cNvSpPr txBox="1"/>
            <p:nvPr/>
          </p:nvSpPr>
          <p:spPr>
            <a:xfrm>
              <a:off x="12826" y="8367"/>
              <a:ext cx="1847" cy="668"/>
            </a:xfrm>
            <a:prstGeom prst="rect">
              <a:avLst/>
            </a:prstGeom>
            <a:noFill/>
          </p:spPr>
          <p:txBody>
            <a:bodyPr wrap="square" lIns="71755" rIns="71755" rtlCol="0">
              <a:noAutofit/>
            </a:bodyPr>
            <a:lstStyle/>
            <a:p>
              <a:r>
                <a:rPr lang="en-US" altLang="zh-CN" sz="1400" b="1"/>
                <a:t>Parallel GC</a:t>
              </a:r>
            </a:p>
            <a:p>
              <a:r>
                <a:rPr lang="en-US" altLang="zh-CN" sz="1400" b="1"/>
                <a:t>Thread</a:t>
              </a: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V="1">
              <a:off x="14725" y="8610"/>
              <a:ext cx="683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ED6D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42" name="文本框 41"/>
            <p:cNvSpPr txBox="1"/>
            <p:nvPr/>
          </p:nvSpPr>
          <p:spPr>
            <a:xfrm>
              <a:off x="15483" y="8361"/>
              <a:ext cx="2448" cy="668"/>
            </a:xfrm>
            <a:prstGeom prst="rect">
              <a:avLst/>
            </a:prstGeom>
            <a:noFill/>
          </p:spPr>
          <p:txBody>
            <a:bodyPr wrap="square" lIns="71755" rIns="71755" rtlCol="0">
              <a:noAutofit/>
            </a:bodyPr>
            <a:lstStyle/>
            <a:p>
              <a:r>
                <a:rPr lang="en-US" altLang="zh-CN" sz="1400" b="1"/>
                <a:t>Concurrent GC</a:t>
              </a:r>
            </a:p>
            <a:p>
              <a:r>
                <a:rPr lang="en-US" altLang="zh-CN" sz="1400" b="1"/>
                <a:t>Thread</a:t>
              </a: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878840" y="6398895"/>
            <a:ext cx="10805160" cy="340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95" indent="-347980" eaLnBrk="1" hangingPunct="1">
              <a:lnSpc>
                <a:spcPct val="125000"/>
              </a:lnSpc>
            </a:pPr>
            <a:r>
              <a:rPr lang="en-US" altLang="zh-CN" sz="1300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[1] Jones, Hosking</a:t>
            </a:r>
            <a:r>
              <a:rPr lang="en-US" altLang="zh-CN" sz="1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et al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The garbage collection handbook: the art of automatic memory management.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130300" y="5259070"/>
            <a:ext cx="10106660" cy="626745"/>
            <a:chOff x="1868397" y="3456042"/>
            <a:chExt cx="2481491" cy="823152"/>
          </a:xfrm>
        </p:grpSpPr>
        <p:sp>
          <p:nvSpPr>
            <p:cNvPr id="34" name="圆角矩形标注 33"/>
            <p:cNvSpPr/>
            <p:nvPr/>
          </p:nvSpPr>
          <p:spPr bwMode="gray">
            <a:xfrm>
              <a:off x="1868397" y="3456042"/>
              <a:ext cx="2481491" cy="823152"/>
            </a:xfrm>
            <a:prstGeom prst="wedgeRoundRectCallout">
              <a:avLst>
                <a:gd name="adj1" fmla="val 21242"/>
                <a:gd name="adj2" fmla="val -71608"/>
                <a:gd name="adj3" fmla="val 16667"/>
              </a:avLst>
            </a:prstGeom>
            <a:solidFill>
              <a:srgbClr val="0A4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931786" y="3586013"/>
              <a:ext cx="2354712" cy="523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Cambria" panose="02040503050406030204" charset="0"/>
                  <a:cs typeface="Cambria" panose="02040503050406030204" charset="0"/>
                </a:rPr>
                <a:t>More than 50 languages have their own GC implementations </a:t>
              </a:r>
              <a:r>
                <a:rPr lang="en-US" altLang="zh-CN" sz="2000" b="1" baseline="30000" dirty="0">
                  <a:solidFill>
                    <a:schemeClr val="bg1"/>
                  </a:solidFill>
                  <a:latin typeface="Cambria" panose="02040503050406030204" charset="0"/>
                  <a:cs typeface="Cambria" panose="02040503050406030204" charset="0"/>
                </a:rPr>
                <a:t>[1]</a:t>
              </a:r>
            </a:p>
          </p:txBody>
        </p:sp>
      </p:grp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Method &amp; thread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Instrument the method stack frame &amp; current thread handler</a:t>
            </a:r>
          </a:p>
          <a:p>
            <a:pPr marL="0" lvl="1" algn="ctr" defTabSz="914400">
              <a:lnSpc>
                <a:spcPct val="100000"/>
              </a:lnSpc>
              <a:buClrTx/>
              <a:buSzTx/>
              <a:buFontTx/>
              <a:buNone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Memory Trace Collection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40705" y="3371850"/>
            <a:ext cx="6137275" cy="751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0x04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New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manager.&lt;init&gt; ()V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Return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manager.&lt;init&gt; ()V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LR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Put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C1: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ID2: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C2: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f:field,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Add PR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manager.fruit ()V 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...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Return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manager.fruit ()V</a:t>
            </a:r>
            <a:endParaRPr lang="en-US" alt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40705" y="4797425"/>
            <a:ext cx="5744845" cy="652145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1940" y="5527040"/>
            <a:ext cx="377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Collected trace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18895" y="3324225"/>
            <a:ext cx="4674870" cy="16789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r>
              <a:rPr lang="en-US" sz="16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public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class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manager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{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Object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field</a:t>
            </a:r>
            <a:r>
              <a:rPr lang="zh-CN" alt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；</a:t>
            </a:r>
            <a:endParaRPr lang="en-US" sz="16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public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static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void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main</a:t>
            </a: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()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{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</a:t>
            </a:r>
            <a:r>
              <a:rPr lang="en-US" sz="16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manager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test = </a:t>
            </a:r>
            <a:r>
              <a:rPr lang="en-US" sz="16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new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6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manager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();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test.field = null;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test.fruit(); </a:t>
            </a:r>
          </a:p>
          <a:p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} </a:t>
            </a:r>
          </a:p>
          <a:p>
            <a:r>
              <a:rPr lang="en-US" sz="16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6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sz="16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8895" y="4571365"/>
            <a:ext cx="3899535" cy="294005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46530" y="5622290"/>
            <a:ext cx="377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Java application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Trace filtering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Discard the operations of JVM-related threads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Extract the operations between the call and return of the </a:t>
            </a:r>
            <a:r>
              <a:rPr lang="en-US" altLang="zh-CN" sz="2140" b="1" i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Main</a:t>
            </a: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function</a:t>
            </a:r>
          </a:p>
          <a:p>
            <a:pPr marL="0" lvl="1" algn="ctr" defTabSz="914400">
              <a:lnSpc>
                <a:spcPct val="100000"/>
              </a:lnSpc>
              <a:buClrTx/>
              <a:buSzTx/>
              <a:buFontTx/>
              <a:buNone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Memory Trace to MOP Program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31</a:t>
            </a:fld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962785" y="3264169"/>
            <a:ext cx="6642373" cy="3286672"/>
            <a:chOff x="11838" y="738"/>
            <a:chExt cx="18157" cy="9861"/>
          </a:xfrm>
        </p:grpSpPr>
        <p:sp>
          <p:nvSpPr>
            <p:cNvPr id="11" name="文本框 10"/>
            <p:cNvSpPr txBox="1"/>
            <p:nvPr/>
          </p:nvSpPr>
          <p:spPr>
            <a:xfrm>
              <a:off x="12426" y="738"/>
              <a:ext cx="16348" cy="98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/>
            <a:p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 Add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Root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ID:</a:t>
              </a:r>
              <a:r>
                <a:rPr lang="en-US" sz="1300" b="1">
                  <a:solidFill>
                    <a:srgbClr val="AA5D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0x01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Set: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VMGlobal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C: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Class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</a:p>
            <a:p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 Add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Root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ID:</a:t>
              </a:r>
              <a:r>
                <a:rPr lang="en-US" sz="1300" b="1">
                  <a:solidFill>
                    <a:srgbClr val="AA5D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0x80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Set: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ClassLoader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C: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[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Object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</a:p>
            <a:p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 New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ID:</a:t>
              </a:r>
              <a:r>
                <a:rPr lang="en-US" sz="1300" b="1">
                  <a:solidFill>
                    <a:srgbClr val="AA5D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0x03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C: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String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T:</a:t>
              </a:r>
              <a:r>
                <a:rPr lang="en-US" sz="1300" b="1">
                  <a:solidFill>
                    <a:srgbClr val="FF0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Monitor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</a:p>
            <a:p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 Add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LR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H:</a:t>
              </a:r>
              <a:r>
                <a:rPr lang="en-US" sz="1300" b="1">
                  <a:solidFill>
                    <a:srgbClr val="AA5D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0x03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C: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String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T:</a:t>
              </a:r>
              <a:r>
                <a:rPr lang="en-US" sz="1300" b="1">
                  <a:solidFill>
                    <a:srgbClr val="FF0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Monitor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</a:p>
            <a:p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 ... </a:t>
              </a:r>
            </a:p>
            <a:p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 Add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PR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ID:</a:t>
              </a:r>
              <a:r>
                <a:rPr lang="en-US" sz="1300" b="1">
                  <a:solidFill>
                    <a:srgbClr val="AA5D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0x04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C: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[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String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T: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main,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manager.main ([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String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)V </a:t>
              </a:r>
            </a:p>
            <a:p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 New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ID:</a:t>
              </a:r>
              <a:r>
                <a:rPr lang="en-US" sz="1300" b="1">
                  <a:solidFill>
                    <a:srgbClr val="AA5D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0x56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C: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manager,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T: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main,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manager.main ([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String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;)V </a:t>
              </a:r>
            </a:p>
            <a:p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 Add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PR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ID:</a:t>
              </a:r>
              <a:r>
                <a:rPr lang="en-US" sz="1300" b="1">
                  <a:solidFill>
                    <a:srgbClr val="AA5D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0x56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C: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manager,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T: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main,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manager.&lt;init&gt; ()V </a:t>
              </a:r>
            </a:p>
            <a:p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 Return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ID: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NULL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C: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NULL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T: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main,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manager.&lt;init&gt; ()V  </a:t>
              </a:r>
            </a:p>
            <a:p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 ... </a:t>
              </a:r>
            </a:p>
            <a:p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 Return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ID: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NULL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C: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NULL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T: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main,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manager.fruit ()V </a:t>
              </a:r>
            </a:p>
            <a:p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 Return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ID: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NULL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C: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NULL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T: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main,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M: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manager.main ([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String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;)V </a:t>
              </a:r>
            </a:p>
            <a:p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 ... </a:t>
              </a:r>
            </a:p>
            <a:p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 Add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PR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ID:</a:t>
              </a:r>
              <a:r>
                <a:rPr lang="en-US" sz="1300" b="1">
                  <a:solidFill>
                    <a:srgbClr val="AA5D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0x78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C: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Thread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Thread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.exit ()V </a:t>
              </a:r>
            </a:p>
            <a:p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 Add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PR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ID: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NULL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C: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NULL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, </a:t>
              </a:r>
              <a:r>
                <a:rPr lang="en-US" sz="1300" b="1">
                  <a:solidFill>
                    <a:srgbClr val="008000"/>
                  </a:solidFill>
                  <a:latin typeface="Consolas" panose="020B0609020204030204" charset="0"/>
                  <a:ea typeface="宋体" panose="02010600030101010101" pitchFamily="2" charset="-122"/>
                </a:rPr>
                <a:t>M: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Thread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.current ()</a:t>
              </a:r>
              <a:r>
                <a:rPr lang="en-US" sz="1300" b="1">
                  <a:solidFill>
                    <a:srgbClr val="007FAA"/>
                  </a:solidFill>
                  <a:latin typeface="Consolas" panose="020B0609020204030204" charset="0"/>
                  <a:ea typeface="宋体" panose="02010600030101010101" pitchFamily="2" charset="-122"/>
                </a:rPr>
                <a:t>Thread</a:t>
              </a:r>
              <a:r>
                <a:rPr lang="en-US" sz="1300" b="1">
                  <a:solidFill>
                    <a:srgbClr val="545454"/>
                  </a:solidFill>
                  <a:latin typeface="Consolas" panose="020B0609020204030204" charset="0"/>
                  <a:ea typeface="宋体" panose="02010600030101010101" pitchFamily="2" charset="-122"/>
                </a:rPr>
                <a:t>;</a:t>
              </a:r>
              <a:endParaRPr lang="en-US" alt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1887" y="3879"/>
              <a:ext cx="16484" cy="14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ys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26093" y="1671"/>
              <a:ext cx="3525" cy="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charset="0"/>
                  <a:cs typeface="Times New Roman" panose="02020603050405020304" charset="0"/>
                </a:rPr>
                <a:t>JVM initial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322" y="8560"/>
              <a:ext cx="3673" cy="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charset="0"/>
                  <a:cs typeface="Times New Roman" panose="02020603050405020304" charset="0"/>
                </a:rPr>
                <a:t>JVM exit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1838" y="818"/>
              <a:ext cx="16484" cy="14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ys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1838" y="8097"/>
              <a:ext cx="16484" cy="14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ys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868" y="9929"/>
              <a:ext cx="16484" cy="14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ys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5584190" y="4236720"/>
            <a:ext cx="2360930" cy="31496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11140" y="5443220"/>
            <a:ext cx="2512695" cy="31496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138795" y="4315460"/>
            <a:ext cx="2399030" cy="1405890"/>
            <a:chOff x="12048" y="5849"/>
            <a:chExt cx="2481" cy="4283"/>
          </a:xfrm>
        </p:grpSpPr>
        <p:cxnSp>
          <p:nvCxnSpPr>
            <p:cNvPr id="15" name="直接箭头连接符 14"/>
            <p:cNvCxnSpPr/>
            <p:nvPr/>
          </p:nvCxnSpPr>
          <p:spPr bwMode="auto">
            <a:xfrm flipH="1" flipV="1">
              <a:off x="13260" y="5932"/>
              <a:ext cx="7" cy="13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 bwMode="auto">
            <a:xfrm flipH="1">
              <a:off x="13267" y="8772"/>
              <a:ext cx="4" cy="13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2048" y="5849"/>
              <a:ext cx="2481" cy="3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2048" y="10129"/>
              <a:ext cx="2481" cy="3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8555990" y="4875530"/>
            <a:ext cx="1516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Main function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110230" y="6345555"/>
            <a:ext cx="377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Collected trace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3" grpId="0" bldLvl="0" animBg="1"/>
      <p:bldP spid="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Initial transformation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Build the method definitions</a:t>
            </a:r>
          </a:p>
          <a:p>
            <a:pPr lvl="1">
              <a:buFont typeface="Wingdings" panose="05000000000000000000" charset="0"/>
              <a:buChar char="Ø"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Memory Trace to MOP Program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9290" y="2816860"/>
            <a:ext cx="6137275" cy="751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0x04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New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manager.&lt;init&gt; ()V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Return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manager.&lt;init&gt; ()V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LR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Put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C1: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ID2: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C2: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f:field,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Return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</a:t>
            </a:r>
            <a:endParaRPr lang="en-US" alt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9290" y="2851150"/>
            <a:ext cx="5850255" cy="24765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>
            <p:custDataLst>
              <p:tags r:id="rId3"/>
            </p:custDataLst>
          </p:nvPr>
        </p:nvSpPr>
        <p:spPr>
          <a:xfrm>
            <a:off x="1871980" y="6169025"/>
            <a:ext cx="247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Local variable table</a:t>
            </a:r>
          </a:p>
        </p:txBody>
      </p:sp>
      <p:sp>
        <p:nvSpPr>
          <p:cNvPr id="5" name="矩形 4"/>
          <p:cNvSpPr/>
          <p:nvPr/>
        </p:nvSpPr>
        <p:spPr>
          <a:xfrm>
            <a:off x="6910705" y="3571240"/>
            <a:ext cx="4658360" cy="28829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91400" y="4797425"/>
            <a:ext cx="3771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Initially transformed </a:t>
            </a:r>
          </a:p>
          <a:p>
            <a:pPr algn="ctr"/>
            <a:r>
              <a:rPr lang="en-US" altLang="zh-CN" b="1"/>
              <a:t>MOP program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901815" y="3568700"/>
            <a:ext cx="475107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void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manager_main_v0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(String[] string_array_1)</a:t>
            </a:r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{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manager_0 = NewInstance(manager);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manager_init_v0(manager_0);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} </a:t>
            </a:r>
            <a:endParaRPr lang="en-US" alt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14830" y="4766945"/>
          <a:ext cx="239903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Variables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rgbClr val="AA5D00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sym typeface="+mn-ea"/>
                        </a:rPr>
                        <a:t>0x04</a:t>
                      </a:r>
                      <a:endParaRPr lang="en-US" altLang="zh-CN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string_array_1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肘形连接符 9"/>
          <p:cNvCxnSpPr>
            <a:stCxn id="13" idx="1"/>
          </p:cNvCxnSpPr>
          <p:nvPr/>
        </p:nvCxnSpPr>
        <p:spPr>
          <a:xfrm rot="10800000" flipH="1" flipV="1">
            <a:off x="669290" y="2974340"/>
            <a:ext cx="1145540" cy="2385695"/>
          </a:xfrm>
          <a:prstGeom prst="bentConnector4">
            <a:avLst>
              <a:gd name="adj1" fmla="val -20787"/>
              <a:gd name="adj2" fmla="val 99973"/>
            </a:avLst>
          </a:prstGeom>
          <a:ln w="28575" cmpd="sng">
            <a:solidFill>
              <a:srgbClr val="AA5D07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3" idx="3"/>
            <a:endCxn id="5" idx="1"/>
          </p:cNvCxnSpPr>
          <p:nvPr/>
        </p:nvCxnSpPr>
        <p:spPr>
          <a:xfrm>
            <a:off x="6519545" y="2974975"/>
            <a:ext cx="391160" cy="74041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Initial transformation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Transform the operations in trace to MOP statements one-to-one.</a:t>
            </a:r>
          </a:p>
          <a:p>
            <a:pPr lvl="1">
              <a:buFont typeface="Wingdings" panose="05000000000000000000" charset="0"/>
              <a:buChar char="Ø"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Memory Trace to MOP Program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91400" y="4797425"/>
            <a:ext cx="3771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Initially transformed </a:t>
            </a:r>
          </a:p>
          <a:p>
            <a:pPr algn="ctr"/>
            <a:r>
              <a:rPr lang="en-US" altLang="zh-CN" b="1"/>
              <a:t>MOP program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9290" y="2816860"/>
            <a:ext cx="6137275" cy="751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0x04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New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manager.&lt;init&gt; ()V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Return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manager.&lt;init&gt; ()V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LR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Put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C1: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ID2: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C2: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f:field,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Return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</a:t>
            </a:r>
            <a:endParaRPr lang="en-US" alt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9290" y="3032125"/>
            <a:ext cx="5850255" cy="24765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901815" y="3568700"/>
            <a:ext cx="475107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void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manager_main_v0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(String[] string_array_1)</a:t>
            </a:r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{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manager_0 = NewInstance(manager);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manager_init_v0(manager_0);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} </a:t>
            </a:r>
            <a:endParaRPr lang="en-US" alt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1814830" y="4766945"/>
          <a:ext cx="2399030" cy="1181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Variables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rgbClr val="AA5D00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sym typeface="+mn-ea"/>
                        </a:rPr>
                        <a:t>0x04</a:t>
                      </a:r>
                      <a:endParaRPr lang="en-US" altLang="zh-CN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string_array_1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rgbClr val="AA5D00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sym typeface="+mn-ea"/>
                        </a:rPr>
                        <a:t>0x56</a:t>
                      </a:r>
                      <a:endParaRPr lang="en-US" altLang="zh-CN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manager_0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871980" y="6169025"/>
            <a:ext cx="247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Local variable table</a:t>
            </a:r>
          </a:p>
        </p:txBody>
      </p:sp>
      <p:cxnSp>
        <p:nvCxnSpPr>
          <p:cNvPr id="17" name="肘形连接符 16"/>
          <p:cNvCxnSpPr>
            <a:stCxn id="7" idx="1"/>
          </p:cNvCxnSpPr>
          <p:nvPr/>
        </p:nvCxnSpPr>
        <p:spPr>
          <a:xfrm rot="10800000" flipH="1" flipV="1">
            <a:off x="668655" y="3155950"/>
            <a:ext cx="1149985" cy="2621280"/>
          </a:xfrm>
          <a:prstGeom prst="bentConnector4">
            <a:avLst>
              <a:gd name="adj1" fmla="val -20707"/>
              <a:gd name="adj2" fmla="val 99975"/>
            </a:avLst>
          </a:prstGeom>
          <a:ln w="28575" cmpd="sng">
            <a:solidFill>
              <a:srgbClr val="AA5D07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910705" y="3819525"/>
            <a:ext cx="4658360" cy="220345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endCxn id="18" idx="1"/>
          </p:cNvCxnSpPr>
          <p:nvPr/>
        </p:nvCxnSpPr>
        <p:spPr>
          <a:xfrm>
            <a:off x="6519545" y="3189605"/>
            <a:ext cx="391160" cy="74041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Initial transformation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Table of local variables helps determine the source of objects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Memory Trace to MOP Program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91400" y="4797425"/>
            <a:ext cx="3771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Initially transformed </a:t>
            </a:r>
          </a:p>
          <a:p>
            <a:pPr algn="ctr"/>
            <a:r>
              <a:rPr lang="en-US" altLang="zh-CN" b="1"/>
              <a:t>MOP program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9290" y="2816860"/>
            <a:ext cx="6137275" cy="751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0x04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New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manager.&lt;init&gt; ()V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Return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manager.&lt;init&gt; ()V 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Add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LR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Put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0x56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C1: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ID2: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C2: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f:field,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</a:p>
          <a:p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Return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ID: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C: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NULL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T: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main, </a:t>
            </a:r>
            <a:r>
              <a:rPr lang="en-US" sz="1300" b="1">
                <a:solidFill>
                  <a:srgbClr val="0080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M: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manager.main ([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;)V</a:t>
            </a:r>
            <a:endParaRPr lang="en-US" alt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290" y="3251200"/>
            <a:ext cx="5850255" cy="39497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901815" y="3568700"/>
            <a:ext cx="4751070" cy="891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void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manager_main_v0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(String[] string_array_1)</a:t>
            </a:r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{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manager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manager_0 = NewInstance(manager);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manager_init_v0(manager_0);</a:t>
            </a:r>
            <a:endParaRPr 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} </a:t>
            </a:r>
            <a:endParaRPr lang="en-US" alt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1814830" y="4766945"/>
          <a:ext cx="2399030" cy="1181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ID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Variables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rgbClr val="AA5D00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sym typeface="+mn-ea"/>
                        </a:rPr>
                        <a:t>0x04</a:t>
                      </a:r>
                      <a:endParaRPr lang="en-US" altLang="zh-CN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string_array_1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rgbClr val="AA5D00"/>
                          </a:solidFill>
                          <a:latin typeface="Consolas" panose="020B0609020204030204" charset="0"/>
                          <a:ea typeface="宋体" panose="02010600030101010101" pitchFamily="2" charset="-122"/>
                          <a:sym typeface="+mn-ea"/>
                        </a:rPr>
                        <a:t>0x56</a:t>
                      </a:r>
                      <a:endParaRPr lang="en-US" altLang="zh-CN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manager_0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871980" y="6169025"/>
            <a:ext cx="247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Local variable table</a:t>
            </a:r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4204970" y="4171315"/>
            <a:ext cx="2704465" cy="1597660"/>
          </a:xfrm>
          <a:prstGeom prst="bentConnector3">
            <a:avLst>
              <a:gd name="adj1" fmla="val 80817"/>
            </a:avLst>
          </a:prstGeom>
          <a:ln w="28575" cmpd="sng">
            <a:solidFill>
              <a:srgbClr val="AA5D07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910705" y="4020185"/>
            <a:ext cx="4658360" cy="201295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肘形连接符 17"/>
          <p:cNvCxnSpPr/>
          <p:nvPr/>
        </p:nvCxnSpPr>
        <p:spPr>
          <a:xfrm>
            <a:off x="6519545" y="3382010"/>
            <a:ext cx="391160" cy="657225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Merge method de</a:t>
            </a:r>
            <a:r>
              <a:rPr lang="en-US" altLang="en-US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ﬁ</a:t>
            </a: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nitions with the same process </a:t>
            </a:r>
            <a:r>
              <a:rPr lang="en-US" altLang="en-US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ﬂ</a:t>
            </a: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ow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MOP Program Simpli</a:t>
            </a:r>
            <a:r>
              <a:rPr lang="en-US" alt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ﬁ</a:t>
            </a:r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cation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621145" y="3232150"/>
            <a:ext cx="487108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void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manager_fruit__</a:t>
            </a:r>
            <a:r>
              <a:rPr lang="en-US" sz="1300" b="1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</a:rPr>
              <a:t>v0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(manager manager_0)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{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ArrayList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arraylist_0 = NewInstance(ArrayList);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ArrayList_init_v0(arraylist_0);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300" b="1">
                <a:solidFill>
                  <a:srgbClr val="D91E18"/>
                </a:solidFill>
                <a:latin typeface="Consolas" panose="020B0609020204030204" charset="0"/>
                <a:ea typeface="宋体" panose="02010600030101010101" pitchFamily="2" charset="-122"/>
              </a:rPr>
              <a:t>Loop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(i,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,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,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){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string_0 = NewInstance(String);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root[i] = string_0;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ArrayList_add_v0(arraylist_0, i, string_0);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}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0440" y="2226945"/>
            <a:ext cx="487108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void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manager_fruit__</a:t>
            </a:r>
            <a:r>
              <a:rPr lang="en-US" sz="1300" b="1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</a:rPr>
              <a:t>v1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(manager manager_0)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{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ArrayList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arraylist_0 = NewInstance(ArrayList);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ArrayList_init_v0(arraylist_0);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300" b="1">
                <a:solidFill>
                  <a:srgbClr val="D91E18"/>
                </a:solidFill>
                <a:latin typeface="Consolas" panose="020B0609020204030204" charset="0"/>
                <a:ea typeface="宋体" panose="02010600030101010101" pitchFamily="2" charset="-122"/>
              </a:rPr>
              <a:t>Loop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(i,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,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,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){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string_0 = NewInstance(String);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root[i] = string_0;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ArrayList_add_v0(arraylist_0, i, string_0);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}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0440" y="2255520"/>
            <a:ext cx="4629785" cy="23114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80440" y="4206240"/>
            <a:ext cx="487108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void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manager_fruit__</a:t>
            </a:r>
            <a:r>
              <a:rPr lang="en-US" sz="1300" b="1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</a:rPr>
              <a:t>v2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(manager manager_0)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{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ArrayList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arraylist_0 = NewInstance(ArrayList);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ArrayList_init_v0(arraylist_0);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300" b="1">
                <a:solidFill>
                  <a:srgbClr val="D91E18"/>
                </a:solidFill>
                <a:latin typeface="Consolas" panose="020B0609020204030204" charset="0"/>
                <a:ea typeface="宋体" panose="02010600030101010101" pitchFamily="2" charset="-122"/>
              </a:rPr>
              <a:t>Loop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(i,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,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,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){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string_0 = NewInstance(String);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root[i] = string_0;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ArrayList_add_v0(arraylist_0, i, string_0);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}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0440" y="4260215"/>
            <a:ext cx="4630420" cy="21082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30670" y="3260725"/>
            <a:ext cx="4629785" cy="23114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5909310" y="3394710"/>
            <a:ext cx="707390" cy="561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 flipV="1">
            <a:off x="5899150" y="4422140"/>
            <a:ext cx="737235" cy="582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59755" y="4020820"/>
            <a:ext cx="1096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59295" y="5292725"/>
            <a:ext cx="377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Simplified MOP program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09065" y="5959475"/>
            <a:ext cx="3771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Initially transformed </a:t>
            </a:r>
          </a:p>
          <a:p>
            <a:pPr algn="ctr"/>
            <a:r>
              <a:rPr lang="en-US" altLang="zh-CN" b="1"/>
              <a:t>MOP program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Merge consecutive codes with identical statements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MOP Program Simpli</a:t>
            </a:r>
            <a:r>
              <a:rPr lang="en-US" alt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ﬁ</a:t>
            </a:r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cation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14070" y="2571750"/>
            <a:ext cx="4931902" cy="26917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1300" b="1" dirty="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 dirty="0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void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300" b="1" dirty="0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manager_fruit__v0</a:t>
            </a:r>
            <a:r>
              <a:rPr lang="en-US" sz="1300" b="1" dirty="0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(manager manager_0)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{</a:t>
            </a:r>
          </a:p>
          <a:p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</a:t>
            </a:r>
            <a:r>
              <a:rPr lang="en-US" sz="1300" b="1" dirty="0" err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ArrayList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arraylist_0 = </a:t>
            </a:r>
            <a:r>
              <a:rPr lang="en-US" sz="1300" b="1" dirty="0" err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NewInstance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sz="1300" b="1" dirty="0" err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ArrayList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);</a:t>
            </a:r>
          </a:p>
          <a:p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ArrayList_init_v0(arraylist_0);</a:t>
            </a:r>
          </a:p>
          <a:p>
            <a:r>
              <a:rPr lang="en-US" sz="1300" b="1" dirty="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sz="1300" b="1" dirty="0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String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string_0 = </a:t>
            </a:r>
            <a:r>
              <a:rPr lang="en-US" sz="1300" b="1" dirty="0" err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NewInstance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(String);</a:t>
            </a:r>
          </a:p>
          <a:p>
            <a:r>
              <a:rPr lang="en-US" sz="1300" b="1" dirty="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root[</a:t>
            </a:r>
            <a:r>
              <a:rPr lang="en-US" sz="1300" b="1" dirty="0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] = string_0;</a:t>
            </a:r>
            <a:endParaRPr lang="en-US" sz="1300" b="1" dirty="0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 dirty="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ArrayList_add_</a:t>
            </a:r>
            <a:r>
              <a:rPr lang="en-US" sz="1300" b="1" dirty="0">
                <a:solidFill>
                  <a:srgbClr val="D91E18"/>
                </a:solidFill>
                <a:latin typeface="Consolas" panose="020B0609020204030204" charset="0"/>
                <a:ea typeface="宋体" panose="02010600030101010101" pitchFamily="2" charset="-122"/>
              </a:rPr>
              <a:t>v0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(arraylist_0, </a:t>
            </a:r>
            <a:r>
              <a:rPr lang="en-US" sz="1300" b="1" dirty="0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, string_0);</a:t>
            </a:r>
          </a:p>
          <a:p>
            <a:r>
              <a:rPr lang="en-US" sz="1300" b="1" dirty="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sz="1300" b="1" dirty="0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String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string_1 = </a:t>
            </a:r>
            <a:r>
              <a:rPr lang="en-US" sz="1300" b="1" dirty="0" err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NewInstance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(String);</a:t>
            </a:r>
          </a:p>
          <a:p>
            <a:r>
              <a:rPr lang="en-US" sz="1300" b="1" dirty="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root[</a:t>
            </a:r>
            <a:r>
              <a:rPr lang="en-US" sz="1300" b="1" dirty="0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] = string_1;</a:t>
            </a:r>
          </a:p>
          <a:p>
            <a:r>
              <a:rPr lang="en-US" sz="1300" b="1" dirty="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ArrayList_add_</a:t>
            </a:r>
            <a:r>
              <a:rPr lang="en-US" sz="1300" b="1" dirty="0">
                <a:solidFill>
                  <a:srgbClr val="D91E18"/>
                </a:solidFill>
                <a:latin typeface="Consolas" panose="020B0609020204030204" charset="0"/>
                <a:ea typeface="宋体" panose="02010600030101010101" pitchFamily="2" charset="-122"/>
              </a:rPr>
              <a:t>v0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(arraylist_0, </a:t>
            </a:r>
            <a:r>
              <a:rPr lang="en-US" sz="1300" b="1" dirty="0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, string_1);</a:t>
            </a:r>
          </a:p>
          <a:p>
            <a:r>
              <a:rPr lang="en-US" sz="1300" b="1" dirty="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300" b="1" dirty="0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String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string_2 = </a:t>
            </a:r>
            <a:r>
              <a:rPr lang="en-US" sz="1300" b="1" dirty="0" err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NewInstance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(String);</a:t>
            </a:r>
          </a:p>
          <a:p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 root[</a:t>
            </a:r>
            <a:r>
              <a:rPr lang="en-US" sz="1300" b="1" dirty="0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  <a:sym typeface="+mn-ea"/>
              </a:rPr>
              <a:t>] = string_2;</a:t>
            </a:r>
            <a:endParaRPr lang="en-US" sz="1300" b="1" dirty="0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  <a:p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ArrayList_add_</a:t>
            </a:r>
            <a:r>
              <a:rPr lang="en-US" sz="1300" b="1" dirty="0">
                <a:solidFill>
                  <a:srgbClr val="D91E18"/>
                </a:solidFill>
                <a:latin typeface="Consolas" panose="020B0609020204030204" charset="0"/>
                <a:ea typeface="宋体" panose="02010600030101010101" pitchFamily="2" charset="-122"/>
              </a:rPr>
              <a:t>v0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(arraylist_0, </a:t>
            </a:r>
            <a:r>
              <a:rPr lang="en-US" sz="1300" b="1" dirty="0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, string_2); </a:t>
            </a:r>
          </a:p>
          <a:p>
            <a:r>
              <a:rPr lang="en-US" sz="1300" b="1" dirty="0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 dirty="0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sz="1300" b="1" dirty="0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21145" y="3065145"/>
            <a:ext cx="487108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7928A1"/>
                </a:solidFill>
                <a:latin typeface="Consolas" panose="020B0609020204030204" charset="0"/>
                <a:ea typeface="宋体" panose="02010600030101010101" pitchFamily="2" charset="-122"/>
              </a:rPr>
              <a:t>void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300" b="1">
                <a:solidFill>
                  <a:srgbClr val="007FAA"/>
                </a:solidFill>
                <a:latin typeface="Consolas" panose="020B0609020204030204" charset="0"/>
                <a:ea typeface="宋体" panose="02010600030101010101" pitchFamily="2" charset="-122"/>
              </a:rPr>
              <a:t>manager_fruit__v0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(manager manager_0)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{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ArrayList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arraylist_0 = NewInstance(ArrayList);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ArrayList_init_v0(arraylist_0);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300" b="1">
                <a:solidFill>
                  <a:srgbClr val="D91E18"/>
                </a:solidFill>
                <a:latin typeface="Consolas" panose="020B0609020204030204" charset="0"/>
                <a:ea typeface="宋体" panose="02010600030101010101" pitchFamily="2" charset="-122"/>
              </a:rPr>
              <a:t>Loop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(i,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,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,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1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){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</a:t>
            </a:r>
            <a:r>
              <a:rPr lang="en-US" sz="1300" b="1">
                <a:solidFill>
                  <a:srgbClr val="AA5D00"/>
                </a:solidFill>
                <a:latin typeface="Consolas" panose="020B0609020204030204" charset="0"/>
                <a:ea typeface="宋体" panose="02010600030101010101" pitchFamily="2" charset="-122"/>
              </a:rPr>
              <a:t>String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string_0 = NewInstance(String);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 root[i] = string_0;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ArrayList_add_</a:t>
            </a:r>
            <a:r>
              <a:rPr lang="en-US" sz="1300" b="1">
                <a:solidFill>
                  <a:srgbClr val="D91E18"/>
                </a:solidFill>
                <a:latin typeface="Consolas" panose="020B0609020204030204" charset="0"/>
                <a:ea typeface="宋体" panose="02010600030101010101" pitchFamily="2" charset="-122"/>
              </a:rPr>
              <a:t>v0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(arraylist_0, i, string_0);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  }</a:t>
            </a:r>
          </a:p>
          <a:p>
            <a:r>
              <a:rPr lang="en-US" sz="1300" b="1">
                <a:latin typeface="Consolas" panose="020B060902020403020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300" b="1">
                <a:solidFill>
                  <a:srgbClr val="545454"/>
                </a:solidFill>
                <a:latin typeface="Consolas" panose="020B0609020204030204" charset="0"/>
                <a:ea typeface="宋体" panose="02010600030101010101" pitchFamily="2" charset="-122"/>
              </a:rPr>
              <a:t>}</a:t>
            </a:r>
            <a:endParaRPr lang="en-US" altLang="en-US" sz="1300" b="1">
              <a:solidFill>
                <a:srgbClr val="545454"/>
              </a:solidFill>
              <a:latin typeface="Consolas" panose="020B0609020204030204" charset="0"/>
              <a:ea typeface="宋体" panose="02010600030101010101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002030" y="3215640"/>
            <a:ext cx="4413885" cy="31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002030" y="3796665"/>
            <a:ext cx="4413885" cy="31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02030" y="4377690"/>
            <a:ext cx="4413885" cy="31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02030" y="5003165"/>
            <a:ext cx="4413885" cy="31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805295" y="3721100"/>
            <a:ext cx="4413885" cy="31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805295" y="4723765"/>
            <a:ext cx="4413885" cy="31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5909310" y="3394710"/>
            <a:ext cx="707390" cy="561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flipV="1">
            <a:off x="5899150" y="4422140"/>
            <a:ext cx="737235" cy="582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15280" y="3925570"/>
            <a:ext cx="1340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Construct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Loop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59295" y="5292725"/>
            <a:ext cx="377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Simplified MOP program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09065" y="5321300"/>
            <a:ext cx="3771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Initially transformed </a:t>
            </a:r>
          </a:p>
          <a:p>
            <a:pPr algn="ctr"/>
            <a:r>
              <a:rPr lang="en-US" altLang="zh-CN" b="1"/>
              <a:t>MOP program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5304790"/>
          </a:xfrm>
        </p:spPr>
        <p:txBody>
          <a:bodyPr/>
          <a:lstStyle/>
          <a:p>
            <a:pPr marL="228600" lvl="0" indent="-228600" algn="l">
              <a:buFont typeface="Wingdings" panose="05000000000000000000" charset="0"/>
              <a:buChar char="p"/>
            </a:pPr>
            <a:r>
              <a:rPr lang="en-US" sz="280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</a:t>
            </a: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Research questions</a:t>
            </a:r>
          </a:p>
          <a:p>
            <a:pPr marL="685800" lvl="1" indent="-228600" algn="l">
              <a:buFont typeface="Wingdings" panose="05000000000000000000" charset="0"/>
              <a:buChar char="Ø"/>
            </a:pP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RQ1: Can GEAR create consistent GC workloads across different runtimes?</a:t>
            </a:r>
          </a:p>
          <a:p>
            <a:pPr marL="685800" lvl="1" indent="-228600" algn="l">
              <a:buFont typeface="Wingdings" panose="05000000000000000000" charset="0"/>
              <a:buChar char="Ø"/>
            </a:pP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RQ2: Can GEAR create real-world GC workloads for different runtimes?</a:t>
            </a:r>
          </a:p>
          <a:p>
            <a:pPr marL="685800" lvl="1" indent="-228600" algn="l">
              <a:lnSpc>
                <a:spcPct val="70000"/>
              </a:lnSpc>
              <a:buFont typeface="Wingdings" panose="05000000000000000000" charset="0"/>
              <a:buChar char="Ø"/>
            </a:pPr>
            <a:endParaRPr lang="en-US" altLang="zh-CN" sz="2140" dirty="0" err="1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  <a:p>
            <a:pPr lvl="0" indent="-228600" algn="l"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Target runtimes</a:t>
            </a:r>
          </a:p>
          <a:p>
            <a:pPr marL="685800" lvl="1" indent="-228600" algn="l" defTabSz="914400">
              <a:buFont typeface="Wingdings" panose="05000000000000000000" charset="0"/>
              <a:buChar char="Ø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Java, Go, C# </a:t>
            </a:r>
          </a:p>
          <a:p>
            <a:pPr marL="457200" lvl="1" indent="0" algn="l" defTabSz="914400">
              <a:lnSpc>
                <a:spcPct val="70000"/>
              </a:lnSpc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endParaRPr lang="en-US" altLang="zh-CN" sz="2190" dirty="0" err="1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  <a:p>
            <a:pPr lvl="0" indent="-228600" algn="l">
              <a:buFont typeface="Wingdings" panose="05000000000000000000" charset="0"/>
              <a:buChar char="p"/>
            </a:pPr>
            <a:r>
              <a:rPr lang="en-US" altLang="zh-CN" sz="280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Experimental applications</a:t>
            </a:r>
          </a:p>
          <a:p>
            <a:pPr marL="685800" lvl="1" indent="-228600" algn="l" defTabSz="914400">
              <a:buFont typeface="Wingdings" panose="05000000000000000000" charset="0"/>
              <a:buChar char="Ø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3 </a:t>
            </a:r>
            <a:r>
              <a:rPr lang="en-US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manually crafted memory usages (</a:t>
            </a: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WebServer, DataBase, BigData)</a:t>
            </a:r>
            <a:endParaRPr lang="zh-CN" altLang="en-US" sz="2140" dirty="0" err="1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  <a:p>
            <a:pPr marL="685800" lvl="1" indent="-228600" algn="l" defTabSz="914400">
              <a:buFont typeface="Wingdings" panose="05000000000000000000" charset="0"/>
              <a:buChar char="Ø"/>
              <a:tabLst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20 </a:t>
            </a:r>
            <a:r>
              <a:rPr lang="en-US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real-world applications sampled from GitHub, Guava and Rosetta</a:t>
            </a:r>
          </a:p>
          <a:p>
            <a:pPr marL="685800" lvl="1" indent="-228600" algn="l">
              <a:buFont typeface="Wingdings" panose="05000000000000000000" charset="0"/>
              <a:buChar char="Ø"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Evaluation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RQ1: Consistent GC workload creation across runtimes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The maximum difference in object numbers and sizes is less than 5%</a:t>
            </a:r>
          </a:p>
          <a:p>
            <a:pPr marL="228600" lvl="0" indent="-228600">
              <a:buFont typeface="Wingdings" panose="05000000000000000000" charset="0"/>
              <a:buChar char="p"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Evaluation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0495" y="2990215"/>
            <a:ext cx="3914775" cy="2908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5860" y="2983865"/>
            <a:ext cx="3944620" cy="29152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54860" y="6114415"/>
            <a:ext cx="2952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Object Numbers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882130" y="6114415"/>
            <a:ext cx="2952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Object Sizes</a:t>
            </a:r>
            <a:endParaRPr lang="zh-CN" altLang="en-US" b="1"/>
          </a:p>
        </p:txBody>
      </p:sp>
      <p:sp>
        <p:nvSpPr>
          <p:cNvPr id="14" name="矩形 13"/>
          <p:cNvSpPr/>
          <p:nvPr/>
        </p:nvSpPr>
        <p:spPr>
          <a:xfrm>
            <a:off x="6246495" y="2989580"/>
            <a:ext cx="4114800" cy="606425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20495" y="2983865"/>
            <a:ext cx="4114800" cy="61214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RQ2: Real-world GC workload generation</a:t>
            </a:r>
          </a:p>
          <a:p>
            <a:pPr marL="228600" lvl="0" indent="-228600">
              <a:buFont typeface="Wingdings" panose="05000000000000000000" charset="0"/>
              <a:buChar char="p"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Evaluation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39</a:t>
            </a:fld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1170940" y="3098800"/>
          <a:ext cx="9711690" cy="311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Trace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To MOP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Gen Exec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Diff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jvm-gc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34s / 1.2GB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152s / 629KB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1.3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1.7%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gcbench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35s / 1.0GB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242s / 462KB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1.4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3.7%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Guava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71s / 2.3GB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527s / 1354KB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1.4×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Monitor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25s / 0.9GB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105s / 703KB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1.2×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88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Rosetta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Bell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36s / 1.5GB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315s / 4307KB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1.2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2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Numeric Error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21s / 0.9GB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95s / 229KB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1.2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613275" y="2983865"/>
            <a:ext cx="1841500" cy="333121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 wrap="none" anchor="t" anchorCtr="0">
            <a:normAutofit/>
          </a:bodyPr>
          <a:lstStyle/>
          <a:p>
            <a:pPr algn="l"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GC pauses </a:t>
            </a:r>
            <a:r>
              <a:rPr lang="en-US" altLang="zh-CN" sz="2800" b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and</a:t>
            </a:r>
            <a:r>
              <a:rPr lang="en-US" altLang="zh-CN" sz="2800" b="1" dirty="0">
                <a:solidFill>
                  <a:srgbClr val="FF0000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ED6D00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concurrent GC activities </a:t>
            </a: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degrade </a:t>
            </a:r>
            <a:b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</a:b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 application performance</a:t>
            </a:r>
            <a:r>
              <a:rPr lang="en-US" altLang="zh-CN" sz="2140" b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</a:t>
            </a:r>
          </a:p>
          <a:p>
            <a:pPr marL="914400" lvl="2" indent="0">
              <a:buFont typeface="Wingdings" panose="05000000000000000000" charset="0"/>
              <a:buNone/>
            </a:pPr>
            <a:endParaRPr sz="2140" b="1" dirty="0" err="1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GC Performance Overhead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22" name="组合 21"/>
          <p:cNvGrpSpPr/>
          <p:nvPr>
            <p:custDataLst>
              <p:tags r:id="rId3"/>
            </p:custDataLst>
          </p:nvPr>
        </p:nvGrpSpPr>
        <p:grpSpPr>
          <a:xfrm>
            <a:off x="1074420" y="5243830"/>
            <a:ext cx="4785995" cy="624205"/>
            <a:chOff x="1665577" y="3788714"/>
            <a:chExt cx="3110073" cy="545938"/>
          </a:xfrm>
        </p:grpSpPr>
        <p:sp>
          <p:nvSpPr>
            <p:cNvPr id="25" name="圆角矩形标注 24"/>
            <p:cNvSpPr/>
            <p:nvPr>
              <p:custDataLst>
                <p:tags r:id="rId8"/>
              </p:custDataLst>
            </p:nvPr>
          </p:nvSpPr>
          <p:spPr bwMode="gray">
            <a:xfrm>
              <a:off x="1665577" y="3788714"/>
              <a:ext cx="3109582" cy="545938"/>
            </a:xfrm>
            <a:prstGeom prst="wedgeRoundRectCallout">
              <a:avLst>
                <a:gd name="adj1" fmla="val 19340"/>
                <a:gd name="adj2" fmla="val -77792"/>
                <a:gd name="adj3" fmla="val 16667"/>
              </a:avLst>
            </a:prstGeom>
            <a:solidFill>
              <a:srgbClr val="0A4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9"/>
              </p:custDataLst>
            </p:nvPr>
          </p:nvSpPr>
          <p:spPr>
            <a:xfrm>
              <a:off x="1665577" y="3887572"/>
              <a:ext cx="3110073" cy="322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Cambria" panose="02040503050406030204" charset="0"/>
                  <a:cs typeface="Cambria" panose="02040503050406030204" charset="0"/>
                </a:rPr>
                <a:t>GC pauses cause </a:t>
              </a:r>
              <a:r>
                <a:rPr lang="en-US" altLang="zh-CN" b="1" dirty="0">
                  <a:solidFill>
                    <a:schemeClr val="bg1"/>
                  </a:solidFill>
                  <a:latin typeface="Cambria" panose="02040503050406030204" charset="0"/>
                  <a:cs typeface="Cambria" panose="02040503050406030204" charset="0"/>
                  <a:sym typeface="+mn-ea"/>
                </a:rPr>
                <a:t>long tail latency</a:t>
              </a:r>
              <a:r>
                <a:rPr lang="en-US" altLang="zh-CN" b="1" baseline="30000" dirty="0">
                  <a:solidFill>
                    <a:schemeClr val="bg1"/>
                  </a:solidFill>
                  <a:latin typeface="Cambria" panose="02040503050406030204" charset="0"/>
                  <a:cs typeface="Cambria" panose="02040503050406030204" charset="0"/>
                </a:rPr>
                <a:t>[1]</a:t>
              </a:r>
            </a:p>
          </p:txBody>
        </p:sp>
      </p:grpSp>
      <p:sp>
        <p:nvSpPr>
          <p:cNvPr id="37" name="圆角矩形标注 36"/>
          <p:cNvSpPr/>
          <p:nvPr>
            <p:custDataLst>
              <p:tags r:id="rId4"/>
            </p:custDataLst>
          </p:nvPr>
        </p:nvSpPr>
        <p:spPr bwMode="gray">
          <a:xfrm>
            <a:off x="6245225" y="5243830"/>
            <a:ext cx="5140325" cy="624205"/>
          </a:xfrm>
          <a:prstGeom prst="wedgeRoundRectCallout">
            <a:avLst>
              <a:gd name="adj1" fmla="val 19340"/>
              <a:gd name="adj2" fmla="val -77792"/>
              <a:gd name="adj3" fmla="val 16667"/>
            </a:avLst>
          </a:prstGeom>
          <a:solidFill>
            <a:srgbClr val="0A4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5"/>
            </p:custDataLst>
          </p:nvPr>
        </p:nvSpPr>
        <p:spPr>
          <a:xfrm>
            <a:off x="6245860" y="5356860"/>
            <a:ext cx="5139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GC activities decrease application throughput</a:t>
            </a:r>
            <a:r>
              <a:rPr lang="en-US" altLang="zh-CN" b="1" baseline="300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[2]</a:t>
            </a:r>
          </a:p>
        </p:txBody>
      </p:sp>
      <p:pic>
        <p:nvPicPr>
          <p:cNvPr id="44" name="图片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/>
          <a:srcRect r="-505" b="10597"/>
          <a:stretch>
            <a:fillRect/>
          </a:stretch>
        </p:blipFill>
        <p:spPr>
          <a:xfrm>
            <a:off x="1717675" y="2687955"/>
            <a:ext cx="3877310" cy="224409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/>
          <a:srcRect r="-1507" b="30971"/>
          <a:stretch>
            <a:fillRect/>
          </a:stretch>
        </p:blipFill>
        <p:spPr>
          <a:xfrm>
            <a:off x="6884670" y="2799715"/>
            <a:ext cx="3628390" cy="213233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878840" y="6236970"/>
            <a:ext cx="1080516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[1] Wu, Mingyu, et al. Platinum: A CPU-Efficient Concurrent Garbage Collector for Tail-Reduction of Interactive Services. ATC 2020.</a:t>
            </a:r>
          </a:p>
          <a:p>
            <a:r>
              <a:rPr lang="en-US" altLang="zh-CN" sz="1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[2] Nguyen, Khanh, et al. Yak: A High-Performance Big-Data-Friendly Garbage Collector. OSDI 2016.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RQ2: Real-world GC workload generation</a:t>
            </a:r>
          </a:p>
          <a:p>
            <a:pPr marL="228600" lvl="0" indent="-228600">
              <a:buFont typeface="Wingdings" panose="05000000000000000000" charset="0"/>
              <a:buChar char="p"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Evaluation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40</a:t>
            </a:fld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1170940" y="3098800"/>
          <a:ext cx="9711690" cy="311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Trace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To MOP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Gen Exec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Diff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jvm-gc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34s / 1.2GB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152s / 629KB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1.3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1.7%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gcbench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35s / 1.0GB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242s / 462KB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1.4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3.7%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Guava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71s / 2.3GB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527s / 1354KB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1.4×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Monitor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25s / 0.9GB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105s / 703KB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1.2×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88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Rosetta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Bell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36s / 1.5GB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315s / 4307KB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1.2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2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Numeric Error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21s / 0.9GB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95s / 229KB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1.2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365875" y="2983230"/>
            <a:ext cx="1841500" cy="333121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RQ2: Real-world GC workload generation</a:t>
            </a:r>
          </a:p>
          <a:p>
            <a:pPr marL="228600" lvl="0" indent="-228600">
              <a:buFont typeface="Wingdings" panose="05000000000000000000" charset="0"/>
              <a:buChar char="p"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Evaluation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41</a:t>
            </a:fld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1170940" y="3098800"/>
          <a:ext cx="9711690" cy="311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Trace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To MOP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Gen Exec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Diff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jvm-gc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34s / 1.2GB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152s / 629KB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1.3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1.7%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gcbench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35s / 1.0GB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242s / 462KB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1.4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3.7%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Guava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71s / 2.3GB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527s / 1354KB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1.4×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Monitor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25s / 0.9GB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105s / 703KB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1.2×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88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Rosetta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Bell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36s / 1.5GB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315s / 4307KB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1.2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2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Numeric Error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21s / 0.9GB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95s / 229KB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1.2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124190" y="2983230"/>
            <a:ext cx="1599565" cy="333121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RQ2: Real-world GC workload generation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The maximum object statistics difference between original Java</a:t>
            </a:r>
            <a:b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</a:b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programs and generated programs is 4.8%</a:t>
            </a:r>
          </a:p>
          <a:p>
            <a:pPr marL="228600" lvl="0" indent="-228600">
              <a:buFont typeface="Wingdings" panose="05000000000000000000" charset="0"/>
              <a:buChar char="p"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Evaluation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42</a:t>
            </a:fld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1170940" y="3098800"/>
          <a:ext cx="9711690" cy="311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Trace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To MOP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Gen Exec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Diff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jvm-gc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34s / 1.2GB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152s / 629KB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1.3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1.7%</a:t>
                      </a:r>
                    </a:p>
                  </a:txBody>
                  <a:tcPr anchor="ctr">
                    <a:solidFill>
                      <a:srgbClr val="EA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gcbench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35s / 1.0GB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242s / 462KB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1.4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3.7%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Guava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71s / 2.3GB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527s / 1354KB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1.4×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Monitor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25s / 0.9GB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105s / 703KB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1.2×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88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Rosetta</a:t>
                      </a:r>
                    </a:p>
                  </a:txBody>
                  <a:tcPr anchor="ctr">
                    <a:solidFill>
                      <a:srgbClr val="D2DD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Bell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36s / 1.5GB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315s / 4307KB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1.2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2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Numeric Error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21s / 0.9GB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95s / 229KB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1.2</a:t>
                      </a:r>
                      <a:r>
                        <a:rPr lang="en-US" altLang="zh-CN" sz="1800">
                          <a:sym typeface="+mn-ea"/>
                        </a:rPr>
                        <a:t>×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9544050" y="2999105"/>
            <a:ext cx="1416685" cy="333121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Target GC implementations</a:t>
            </a: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sz="2140" dirty="0" err="1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sz="2140" dirty="0" err="1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sz="2140" dirty="0" err="1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  <a:p>
            <a:pPr lvl="1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sz="2140" dirty="0" err="1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Target applications</a:t>
            </a:r>
          </a:p>
          <a:p>
            <a:pPr marL="685800" lvl="1" indent="-228600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3 memory usage patterns</a:t>
            </a:r>
          </a:p>
          <a:p>
            <a:pPr marL="685800" lvl="1" indent="-228600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9 real-world applications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4 data structures (Stack, Queue, Tree, Array)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Cross-Runtime GC Performance Study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43</a:t>
            </a:fld>
            <a:endParaRPr lang="zh-CN" altLang="en-US"/>
          </a:p>
        </p:txBody>
      </p:sp>
      <p:graphicFrame>
        <p:nvGraphicFramePr>
          <p:cNvPr id="11" name="表格 10"/>
          <p:cNvGraphicFramePr/>
          <p:nvPr>
            <p:custDataLst>
              <p:tags r:id="rId3"/>
            </p:custDataLst>
          </p:nvPr>
        </p:nvGraphicFramePr>
        <p:xfrm>
          <a:off x="1386840" y="2217420"/>
          <a:ext cx="8854440" cy="171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GC 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Compact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Generational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Concurrency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>
                          <a:sym typeface="+mn-ea"/>
                        </a:rPr>
                        <a:t>Java ZGC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Moving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Mostly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Go GC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Non-Moving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Implicit 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Partially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C# Server GC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Moving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Average execution time of applications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Cross-Runtime GC Performance Study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8485" y="2291715"/>
            <a:ext cx="11179175" cy="30099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69685" y="2161540"/>
            <a:ext cx="560705" cy="3232785"/>
          </a:xfrm>
          <a:prstGeom prst="rect">
            <a:avLst/>
          </a:prstGeom>
          <a:noFill/>
          <a:ln w="31750" cmpd="sng">
            <a:solidFill>
              <a:srgbClr val="1F77B4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47190" y="2161540"/>
            <a:ext cx="560705" cy="3232785"/>
          </a:xfrm>
          <a:prstGeom prst="rect">
            <a:avLst/>
          </a:prstGeom>
          <a:noFill/>
          <a:ln w="31750" cmpd="sng">
            <a:solidFill>
              <a:srgbClr val="248024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33800" y="2161540"/>
            <a:ext cx="560705" cy="3232785"/>
          </a:xfrm>
          <a:prstGeom prst="rect">
            <a:avLst/>
          </a:prstGeom>
          <a:noFill/>
          <a:ln w="31750" cmpd="sng">
            <a:solidFill>
              <a:srgbClr val="FF800E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130300" y="5668645"/>
            <a:ext cx="10106660" cy="655320"/>
            <a:chOff x="1868397" y="3456042"/>
            <a:chExt cx="2481491" cy="823152"/>
          </a:xfrm>
        </p:grpSpPr>
        <p:sp>
          <p:nvSpPr>
            <p:cNvPr id="34" name="圆角矩形标注 33"/>
            <p:cNvSpPr/>
            <p:nvPr/>
          </p:nvSpPr>
          <p:spPr bwMode="gray">
            <a:xfrm>
              <a:off x="1868397" y="3456042"/>
              <a:ext cx="2481491" cy="823152"/>
            </a:xfrm>
            <a:prstGeom prst="wedgeRoundRectCallout">
              <a:avLst>
                <a:gd name="adj1" fmla="val -18377"/>
                <a:gd name="adj2" fmla="val -74612"/>
                <a:gd name="adj3" fmla="val 16667"/>
              </a:avLst>
            </a:prstGeom>
            <a:solidFill>
              <a:srgbClr val="0A4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931786" y="3586013"/>
              <a:ext cx="2354712" cy="500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Cambria" panose="02040503050406030204" charset="0"/>
                  <a:cs typeface="Cambria" panose="02040503050406030204" charset="0"/>
                </a:rPr>
                <a:t>The performance of GC implementations varies in different applications</a:t>
              </a:r>
              <a:endParaRPr lang="en-US" altLang="zh-CN" sz="2000" b="1" baseline="300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5" grpId="0" bldLvl="0" animBg="1"/>
      <p:bldP spid="5" grpId="1" animBg="1"/>
      <p:bldP spid="6" grpId="0" bldLvl="0" animBg="1"/>
      <p:bldP spid="6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Reference relationships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Java ZGC and Go GC perform significantly worse under the single-linked</a:t>
            </a:r>
            <a:b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</a:b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object reference graph (</a:t>
            </a:r>
            <a:r>
              <a:rPr lang="en-US" altLang="zh-CN" sz="2140" b="1" dirty="0">
                <a:solidFill>
                  <a:srgbClr val="EE822F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Stack</a:t>
            </a: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structure)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C# GC is less affected by object reference relationships</a:t>
            </a:r>
          </a:p>
          <a:p>
            <a:pPr marL="457200" lvl="1" indent="0">
              <a:lnSpc>
                <a:spcPct val="70000"/>
              </a:lnSpc>
              <a:buFont typeface="Wingdings" panose="05000000000000000000" charset="0"/>
              <a:buNone/>
            </a:pPr>
            <a:endParaRPr lang="en-US" altLang="zh-CN" sz="2140" dirty="0" err="1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Findings 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45</a:t>
            </a:fld>
            <a:endParaRPr lang="zh-CN" altLang="en-US"/>
          </a:p>
        </p:txBody>
      </p:sp>
      <p:graphicFrame>
        <p:nvGraphicFramePr>
          <p:cNvPr id="6" name="图表 5" descr="7b0a202020202263686172745265734964223a202234353536333835220a7d0a"/>
          <p:cNvGraphicFramePr/>
          <p:nvPr/>
        </p:nvGraphicFramePr>
        <p:xfrm>
          <a:off x="6492875" y="3428365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图表 6" descr="7b0a202020202263686172745265734964223a202234353536333835220a7d0a"/>
          <p:cNvGraphicFramePr/>
          <p:nvPr/>
        </p:nvGraphicFramePr>
        <p:xfrm>
          <a:off x="1035050" y="3428365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08125" y="6080760"/>
            <a:ext cx="4237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Go</a:t>
            </a:r>
            <a:r>
              <a:rPr lang="en-US" altLang="zh-CN"/>
              <a:t> GC time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86880" y="6080760"/>
            <a:ext cx="4237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C#</a:t>
            </a:r>
            <a:r>
              <a:rPr lang="en-US" altLang="zh-CN"/>
              <a:t> Server GC time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>
            <a:normAutofit/>
          </a:bodyPr>
          <a:lstStyle/>
          <a:p>
            <a:pPr marL="228600" lvl="0" indent="-228600" algn="l">
              <a:buClrTx/>
              <a:buSzTx/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Heap adjustment stragegy</a:t>
            </a:r>
          </a:p>
          <a:p>
            <a:pPr marL="685800" lvl="1" indent="-228600"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Go GC performs relatively worse under adequate memory budget</a:t>
            </a:r>
          </a:p>
          <a:p>
            <a:pPr marL="685800" lvl="1" indent="-228600"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Go GC heuristic heap adjustment is too strict on memory usage</a:t>
            </a:r>
          </a:p>
          <a:p>
            <a:pPr marL="685800" lvl="1" indent="-228600" algn="l">
              <a:lnSpc>
                <a:spcPct val="700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sz="2140" dirty="0" err="1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Findings 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08125" y="6080760"/>
            <a:ext cx="4237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+mn-ea"/>
              </a:rPr>
              <a:t>Average memory usage under </a:t>
            </a:r>
            <a:endParaRPr lang="en-US" altLang="zh-CN" dirty="0"/>
          </a:p>
          <a:p>
            <a:pPr algn="ctr"/>
            <a:r>
              <a:rPr lang="en-US" altLang="zh-CN" dirty="0">
                <a:sym typeface="+mn-ea"/>
              </a:rPr>
              <a:t>application </a:t>
            </a:r>
            <a:r>
              <a:rPr lang="en-US" altLang="zh-CN" b="1" i="1" dirty="0">
                <a:sym typeface="+mn-ea"/>
              </a:rPr>
              <a:t>WebServer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786880" y="6080760"/>
            <a:ext cx="4237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+mn-ea"/>
              </a:rPr>
              <a:t>Execution time</a:t>
            </a:r>
            <a:r>
              <a:rPr lang="en-US" altLang="zh-CN" dirty="0"/>
              <a:t> under </a:t>
            </a:r>
          </a:p>
          <a:p>
            <a:pPr algn="ctr"/>
            <a:r>
              <a:rPr lang="en-US" altLang="zh-CN" dirty="0"/>
              <a:t>application </a:t>
            </a:r>
            <a:r>
              <a:rPr lang="en-US" altLang="zh-CN" b="1" i="1" dirty="0">
                <a:sym typeface="+mn-ea"/>
              </a:rPr>
              <a:t>WebServer</a:t>
            </a:r>
            <a:endParaRPr lang="en-US" altLang="zh-CN" dirty="0"/>
          </a:p>
        </p:txBody>
      </p:sp>
      <p:graphicFrame>
        <p:nvGraphicFramePr>
          <p:cNvPr id="13" name="图表 12"/>
          <p:cNvGraphicFramePr/>
          <p:nvPr/>
        </p:nvGraphicFramePr>
        <p:xfrm>
          <a:off x="1071098" y="3244251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6198235" y="3244215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>
            <a:normAutofit/>
          </a:bodyPr>
          <a:lstStyle/>
          <a:p>
            <a:pPr marL="228600" lvl="0" indent="-228600" algn="l">
              <a:buClrTx/>
              <a:buSzTx/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Parallelism </a:t>
            </a:r>
          </a:p>
          <a:p>
            <a:pPr marL="685800" lvl="1" indent="-228600"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Java ZGC suffers slowdowns when parallelism doubles in some cases</a:t>
            </a:r>
          </a:p>
          <a:p>
            <a:pPr marL="685800" lvl="1" indent="-228600"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Go GC scales better when increasing application parallelism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Findings 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47</a:t>
            </a:fld>
            <a:endParaRPr lang="zh-CN" altLang="en-US"/>
          </a:p>
        </p:txBody>
      </p:sp>
      <p:graphicFrame>
        <p:nvGraphicFramePr>
          <p:cNvPr id="2" name="图表 1"/>
          <p:cNvGraphicFramePr/>
          <p:nvPr/>
        </p:nvGraphicFramePr>
        <p:xfrm>
          <a:off x="1060450" y="301498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6111875" y="301498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508125" y="5647690"/>
            <a:ext cx="4237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Speedup of application </a:t>
            </a:r>
            <a:r>
              <a:rPr lang="en-US" altLang="zh-CN" b="1" i="1">
                <a:sym typeface="+mn-ea"/>
              </a:rPr>
              <a:t>Tree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86880" y="5647690"/>
            <a:ext cx="4237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Speedup of application </a:t>
            </a:r>
            <a:r>
              <a:rPr lang="en-US" altLang="zh-CN" b="1" i="1">
                <a:sym typeface="+mn-ea"/>
              </a:rPr>
              <a:t>Queue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90545" y="6123305"/>
            <a:ext cx="6637655" cy="474980"/>
          </a:xfrm>
          <a:prstGeom prst="roundRect">
            <a:avLst/>
          </a:prstGeom>
          <a:solidFill>
            <a:srgbClr val="0A4A94"/>
          </a:soli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More details and findings can be found in our paper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708005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Conclusions </a:t>
            </a:r>
            <a:r>
              <a:rPr lang="en-US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4440" y="4034790"/>
            <a:ext cx="4822825" cy="2713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440" y="1410970"/>
            <a:ext cx="4836795" cy="2720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225" y="4025265"/>
            <a:ext cx="4840605" cy="2723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7265" y="1405890"/>
            <a:ext cx="4846320" cy="272605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Construct benchmarks with typical applications</a:t>
            </a:r>
          </a:p>
          <a:p>
            <a:pPr lvl="1" defTabSz="914400">
              <a:lnSpc>
                <a:spcPct val="100000"/>
              </a:lnSpc>
              <a:buFont typeface="Wingdings" panose="05000000000000000000" charset="0"/>
              <a:buChar char="Ø"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</a:pPr>
            <a:r>
              <a:rPr lang="en-US" altLang="zh-CN" sz="214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</a:t>
            </a: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Compare GC implementations in </a:t>
            </a:r>
            <a:r>
              <a:rPr lang="en-US" altLang="zh-CN" sz="2140" b="1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individual</a:t>
            </a: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language runtimes</a:t>
            </a:r>
            <a:r>
              <a:rPr lang="en-US" altLang="zh-CN" sz="2140" baseline="3000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[1,2,3]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Evaluate GC in Individual Runtimes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8840" y="6046470"/>
            <a:ext cx="1080516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[1] Zhao, Wenyu, et al. Low-latency, high-throughput garbage collection.PLDI 2022.</a:t>
            </a:r>
          </a:p>
          <a:p>
            <a:r>
              <a:rPr lang="en-US" altLang="zh-CN" sz="13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[2] Liang Mao, et al. Jade: A High-throughput Concurrent Copying Garbage Collector. EuroSys 2024.</a:t>
            </a:r>
          </a:p>
          <a:p>
            <a:r>
              <a:rPr lang="en-US" altLang="zh-CN" sz="13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[3] Wang, Chenxi, et al. MemLiner: Lining up Tracing and Application for a Far-Memory-Friendly Runtime. OSDI 2022.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31940" y="2867660"/>
            <a:ext cx="3535680" cy="2536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94" y="2748820"/>
            <a:ext cx="3272663" cy="7229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" b="52271"/>
          <a:stretch>
            <a:fillRect/>
          </a:stretch>
        </p:blipFill>
        <p:spPr>
          <a:xfrm>
            <a:off x="1796294" y="4558337"/>
            <a:ext cx="3286345" cy="785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964" y="3709885"/>
            <a:ext cx="2863001" cy="67840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Benchmarks in specific language cannot be executed in</a:t>
            </a:r>
            <a:b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</a:b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 other runtimes  </a:t>
            </a:r>
          </a:p>
          <a:p>
            <a:pPr lvl="1">
              <a:buFont typeface="Wingdings" panose="05000000000000000000" charset="0"/>
              <a:buChar char="Ø"/>
            </a:pPr>
            <a:endParaRPr lang="en-US" altLang="zh-CN" sz="2140" baseline="3000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Evaluate GCs across Different Runtimes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2" name="图片 61" descr="0_xVXYUvplTrVcK3jn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3475" y="3324225"/>
            <a:ext cx="1718310" cy="914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53475" y="3002915"/>
            <a:ext cx="1819275" cy="361950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9" cstate="print"/>
        </p:blipFill>
        <p:spPr>
          <a:xfrm>
            <a:off x="9267190" y="4872990"/>
            <a:ext cx="1040130" cy="887095"/>
          </a:xfrm>
          <a:prstGeom prst="rect">
            <a:avLst/>
          </a:prstGeom>
        </p:spPr>
      </p:pic>
      <p:pic>
        <p:nvPicPr>
          <p:cNvPr id="65" name="图片 64" descr="1_i2skbfmDsHayHhqPfwt6pA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96530" y="4853940"/>
            <a:ext cx="1009650" cy="100965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7677785" y="5948680"/>
            <a:ext cx="136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Standard Go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9153525" y="5948680"/>
            <a:ext cx="136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Tiny Go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11" cstate="print"/>
          <a:srcRect b="29810"/>
          <a:stretch>
            <a:fillRect/>
          </a:stretch>
        </p:blipFill>
        <p:spPr>
          <a:xfrm>
            <a:off x="1499870" y="5071110"/>
            <a:ext cx="3207385" cy="375285"/>
          </a:xfrm>
          <a:prstGeom prst="rect">
            <a:avLst/>
          </a:prstGeom>
        </p:spPr>
      </p:pic>
      <p:pic>
        <p:nvPicPr>
          <p:cNvPr id="69" name="图片 68" descr="check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835650" y="3128010"/>
            <a:ext cx="275590" cy="275590"/>
          </a:xfrm>
          <a:prstGeom prst="rect">
            <a:avLst/>
          </a:prstGeom>
        </p:spPr>
      </p:pic>
      <p:pic>
        <p:nvPicPr>
          <p:cNvPr id="70" name="图片 69" descr="check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836920" y="4968875"/>
            <a:ext cx="275590" cy="275590"/>
          </a:xfrm>
          <a:prstGeom prst="rect">
            <a:avLst/>
          </a:prstGeom>
        </p:spPr>
      </p:pic>
      <p:cxnSp>
        <p:nvCxnSpPr>
          <p:cNvPr id="71" name="直接箭头连接符 70"/>
          <p:cNvCxnSpPr/>
          <p:nvPr/>
        </p:nvCxnSpPr>
        <p:spPr>
          <a:xfrm flipV="1">
            <a:off x="4707505" y="3471231"/>
            <a:ext cx="2598420" cy="114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4688455" y="3693481"/>
            <a:ext cx="2617470" cy="13493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图片 82" descr="delete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17235" y="4194175"/>
            <a:ext cx="304800" cy="304800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1400810" y="3870325"/>
            <a:ext cx="319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Written in Java</a:t>
            </a:r>
            <a:endParaRPr lang="en-US" altLang="zh-CN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02" y="3099760"/>
            <a:ext cx="3272663" cy="722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57" y="2782997"/>
            <a:ext cx="1225054" cy="1225054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4712585" y="5311461"/>
            <a:ext cx="2598420" cy="114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00810" y="5571490"/>
            <a:ext cx="319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Written in Go</a:t>
            </a:r>
            <a:endParaRPr lang="en-US" altLang="zh-CN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Implement GCs in the same runtime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GC have high migration costs</a:t>
            </a:r>
            <a:r>
              <a:rPr lang="en-US" altLang="zh-CN" sz="2140" baseline="3000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[1]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Evaluate GCs across Different Runtimes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878840" y="6236970"/>
            <a:ext cx="1080516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</a:p>
          <a:p>
            <a:r>
              <a:rPr lang="en-US" altLang="zh-CN" sz="1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[1] Zhao, Wenyu, et al. Deconstructing the garbage-first collector. VEE 2020.</a:t>
            </a:r>
          </a:p>
        </p:txBody>
      </p:sp>
      <p:pic>
        <p:nvPicPr>
          <p:cNvPr id="5" name="图片 4" descr="0_xVXYUvplTrVcK3jn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3475" y="3324225"/>
            <a:ext cx="1718310" cy="914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53475" y="3002915"/>
            <a:ext cx="1819275" cy="36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 cstate="print"/>
        </p:blipFill>
        <p:spPr>
          <a:xfrm>
            <a:off x="9267190" y="4872990"/>
            <a:ext cx="1040130" cy="887095"/>
          </a:xfrm>
          <a:prstGeom prst="rect">
            <a:avLst/>
          </a:prstGeom>
        </p:spPr>
      </p:pic>
      <p:pic>
        <p:nvPicPr>
          <p:cNvPr id="10" name="图片 9" descr="1_i2skbfmDsHayHhqPfwt6pA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96530" y="4853940"/>
            <a:ext cx="1009650" cy="10096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77785" y="5948680"/>
            <a:ext cx="136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Standard Go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153525" y="5948680"/>
            <a:ext cx="136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Tiny Go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1" cstate="print"/>
          <a:srcRect b="29810"/>
          <a:stretch>
            <a:fillRect/>
          </a:stretch>
        </p:blipFill>
        <p:spPr>
          <a:xfrm>
            <a:off x="1499870" y="5071110"/>
            <a:ext cx="3207385" cy="375285"/>
          </a:xfrm>
          <a:prstGeom prst="rect">
            <a:avLst/>
          </a:prstGeom>
        </p:spPr>
      </p:pic>
      <p:pic>
        <p:nvPicPr>
          <p:cNvPr id="15" name="图片 14" descr="check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835650" y="3128010"/>
            <a:ext cx="275590" cy="275590"/>
          </a:xfrm>
          <a:prstGeom prst="rect">
            <a:avLst/>
          </a:prstGeom>
        </p:spPr>
      </p:pic>
      <p:pic>
        <p:nvPicPr>
          <p:cNvPr id="16" name="图片 15" descr="check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836920" y="4968875"/>
            <a:ext cx="275590" cy="27559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4707505" y="3471231"/>
            <a:ext cx="2598420" cy="114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688455" y="3693481"/>
            <a:ext cx="2617470" cy="13493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delete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17235" y="4194175"/>
            <a:ext cx="304800" cy="3048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00810" y="3870325"/>
            <a:ext cx="319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Written in Java</a:t>
            </a:r>
            <a:endParaRPr lang="en-US" altLang="zh-CN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02" y="3099760"/>
            <a:ext cx="3272663" cy="72294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57" y="2782997"/>
            <a:ext cx="1225054" cy="1225054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V="1">
            <a:off x="4712585" y="5311461"/>
            <a:ext cx="2598420" cy="114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00810" y="5571490"/>
            <a:ext cx="319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mbria" panose="02040503050406030204" charset="0"/>
                <a:cs typeface="Cambria" panose="02040503050406030204" charset="0"/>
                <a:sym typeface="+mn-ea"/>
              </a:rPr>
              <a:t>Written in Go</a:t>
            </a:r>
            <a:endParaRPr lang="en-US" altLang="zh-CN" b="1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8935335" y="4003361"/>
            <a:ext cx="3810" cy="8547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181465" y="4069080"/>
            <a:ext cx="2494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Implement Go GC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in Java runtime</a:t>
            </a:r>
          </a:p>
        </p:txBody>
      </p:sp>
      <p:pic>
        <p:nvPicPr>
          <p:cNvPr id="31" name="图片 30" descr="effort (1)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1020000">
            <a:off x="7874635" y="4098925"/>
            <a:ext cx="766445" cy="76644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Implement the same functions in different languages</a:t>
            </a:r>
            <a:r>
              <a:rPr lang="en-US" altLang="zh-CN" sz="2800" b="1" baseline="30000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[1,2]</a:t>
            </a: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Evaluate GCs across Different Runtimes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961130" y="4035111"/>
            <a:ext cx="986155" cy="19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线连接符 4"/>
          <p:cNvCxnSpPr/>
          <p:nvPr/>
        </p:nvCxnSpPr>
        <p:spPr>
          <a:xfrm>
            <a:off x="1953260" y="4338320"/>
            <a:ext cx="1054100" cy="711835"/>
          </a:xfrm>
          <a:prstGeom prst="curvedConnector3">
            <a:avLst>
              <a:gd name="adj1" fmla="val 50060"/>
            </a:avLst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flipV="1">
            <a:off x="1975485" y="2976245"/>
            <a:ext cx="989965" cy="707390"/>
          </a:xfrm>
          <a:prstGeom prst="curvedConnector3">
            <a:avLst>
              <a:gd name="adj1" fmla="val 50032"/>
            </a:avLst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3"/>
            </p:custDataLst>
          </p:nvPr>
        </p:nvSpPr>
        <p:spPr>
          <a:xfrm>
            <a:off x="4039870" y="2631440"/>
            <a:ext cx="3613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Cambria" panose="02040503050406030204" charset="0"/>
                <a:ea typeface="华光大黑_CNKI" panose="02000500000000000000" charset="-122"/>
                <a:cs typeface="Cambria" panose="02040503050406030204" charset="0"/>
              </a:rPr>
              <a:t>java.util.HashMap: </a:t>
            </a:r>
          </a:p>
          <a:p>
            <a:r>
              <a:rPr lang="en-US" altLang="zh-CN" b="1">
                <a:latin typeface="Cambria" panose="02040503050406030204" charset="0"/>
                <a:ea typeface="华光大黑_CNKI" panose="02000500000000000000" charset="-122"/>
                <a:cs typeface="Cambria" panose="02040503050406030204" charset="0"/>
              </a:rPr>
              <a:t>8 fields, 64 bytes</a:t>
            </a:r>
          </a:p>
        </p:txBody>
      </p:sp>
      <p:sp>
        <p:nvSpPr>
          <p:cNvPr id="35" name="文本框 34"/>
          <p:cNvSpPr txBox="1"/>
          <p:nvPr>
            <p:custDataLst>
              <p:tags r:id="rId4"/>
            </p:custDataLst>
          </p:nvPr>
        </p:nvSpPr>
        <p:spPr>
          <a:xfrm>
            <a:off x="4046855" y="4721225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b="1">
                <a:latin typeface="Cambria" panose="02040503050406030204" charset="0"/>
                <a:ea typeface="华光大黑_CNKI" panose="02000500000000000000" charset="-122"/>
                <a:cs typeface="Cambria" panose="02040503050406030204" charset="0"/>
              </a:rPr>
              <a:t>map: </a:t>
            </a:r>
          </a:p>
          <a:p>
            <a:pPr algn="l">
              <a:buClrTx/>
              <a:buSzTx/>
              <a:buFontTx/>
            </a:pPr>
            <a:r>
              <a:rPr lang="en-US" altLang="zh-CN" b="1">
                <a:latin typeface="Cambria" panose="02040503050406030204" charset="0"/>
                <a:ea typeface="华光大黑_CNKI" panose="02000500000000000000" charset="-122"/>
                <a:cs typeface="Cambria" panose="02040503050406030204" charset="0"/>
              </a:rPr>
              <a:t>9 fields, 48 bytes</a:t>
            </a:r>
          </a:p>
        </p:txBody>
      </p:sp>
      <p:sp>
        <p:nvSpPr>
          <p:cNvPr id="36" name="文本框 35"/>
          <p:cNvSpPr txBox="1"/>
          <p:nvPr>
            <p:custDataLst>
              <p:tags r:id="rId5"/>
            </p:custDataLst>
          </p:nvPr>
        </p:nvSpPr>
        <p:spPr>
          <a:xfrm>
            <a:off x="4004945" y="3808095"/>
            <a:ext cx="3555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b="1" dirty="0">
                <a:latin typeface="Cambria" panose="02040503050406030204" charset="0"/>
                <a:ea typeface="华光大黑_CNKI" panose="02000500000000000000" charset="-122"/>
                <a:cs typeface="Cambria" panose="02040503050406030204" charset="0"/>
              </a:rPr>
              <a:t>Collections.Dictionary: </a:t>
            </a:r>
          </a:p>
          <a:p>
            <a:pPr algn="l">
              <a:buClrTx/>
              <a:buSzTx/>
              <a:buFontTx/>
            </a:pPr>
            <a:r>
              <a:rPr lang="en-US" altLang="zh-CN" b="1" dirty="0">
                <a:latin typeface="Cambria" panose="02040503050406030204" charset="0"/>
                <a:ea typeface="华光大黑_CNKI" panose="02000500000000000000" charset="-122"/>
                <a:cs typeface="Cambria" panose="02040503050406030204" charset="0"/>
              </a:rPr>
              <a:t>4 </a:t>
            </a:r>
            <a:r>
              <a:rPr lang="en-US" altLang="zh-CN" b="1">
                <a:latin typeface="Cambria" panose="02040503050406030204" charset="0"/>
                <a:ea typeface="华光大黑_CNKI" panose="02000500000000000000" charset="-122"/>
                <a:cs typeface="Cambria" panose="02040503050406030204" charset="0"/>
                <a:sym typeface="+mn-ea"/>
              </a:rPr>
              <a:t>fields</a:t>
            </a:r>
            <a:r>
              <a:rPr lang="en-US" altLang="zh-CN" b="1" dirty="0">
                <a:latin typeface="Cambria" panose="02040503050406030204" charset="0"/>
                <a:ea typeface="华光大黑_CNKI" panose="02000500000000000000" charset="-122"/>
                <a:cs typeface="Cambria" panose="02040503050406030204" charset="0"/>
              </a:rPr>
              <a:t>, 32</a:t>
            </a:r>
            <a:r>
              <a:rPr lang="en-US" altLang="zh-CN" b="1">
                <a:latin typeface="Cambria" panose="02040503050406030204" charset="0"/>
                <a:ea typeface="华光大黑_CNKI" panose="02000500000000000000" charset="-122"/>
                <a:cs typeface="Cambria" panose="02040503050406030204" charset="0"/>
                <a:sym typeface="+mn-ea"/>
              </a:rPr>
              <a:t>bytes</a:t>
            </a:r>
            <a:endParaRPr lang="en-US" altLang="zh-CN" b="1" dirty="0">
              <a:latin typeface="Cambria" panose="02040503050406030204" charset="0"/>
              <a:ea typeface="华光大黑_CNKI" panose="02000500000000000000" charset="-122"/>
              <a:cs typeface="Cambria" panose="02040503050406030204" charset="0"/>
              <a:sym typeface="+mn-ea"/>
            </a:endParaRPr>
          </a:p>
        </p:txBody>
      </p:sp>
      <p:pic>
        <p:nvPicPr>
          <p:cNvPr id="37" name="图片 36" descr="java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107055" y="2487295"/>
            <a:ext cx="850900" cy="850900"/>
          </a:xfrm>
          <a:prstGeom prst="rect">
            <a:avLst/>
          </a:prstGeom>
        </p:spPr>
      </p:pic>
      <p:pic>
        <p:nvPicPr>
          <p:cNvPr id="38" name="图片 37" descr="web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3147695" y="3664585"/>
            <a:ext cx="788670" cy="788670"/>
          </a:xfrm>
          <a:prstGeom prst="rect">
            <a:avLst/>
          </a:prstGeom>
        </p:spPr>
      </p:pic>
      <p:pic>
        <p:nvPicPr>
          <p:cNvPr id="39" name="图片 38" descr="images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 cstate="print"/>
          <a:srcRect l="591" t="15625" r="591" b="23818"/>
          <a:stretch>
            <a:fillRect/>
          </a:stretch>
        </p:blipFill>
        <p:spPr>
          <a:xfrm>
            <a:off x="3039110" y="4721225"/>
            <a:ext cx="940435" cy="576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8840" y="6236970"/>
            <a:ext cx="1080516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[1] Lion, David, et al. Investigating Managed Language Runtime Performance. ATC 2020.</a:t>
            </a:r>
          </a:p>
          <a:p>
            <a:r>
              <a:rPr lang="en-US" altLang="zh-CN" sz="13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[2] Nanz, Sebastian, and Carlo A. Furia. A comparative study of programming languages in rosetta code. ICSE 2015.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2275" y="3681095"/>
            <a:ext cx="1863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Calibri" panose="020F0502020204030204" charset="0"/>
                <a:cs typeface="Calibri" panose="020F0502020204030204" charset="0"/>
              </a:rPr>
              <a:t>HashMap </a:t>
            </a:r>
          </a:p>
          <a:p>
            <a:pPr algn="ctr"/>
            <a:r>
              <a:rPr lang="en-US" altLang="zh-CN" sz="2000" b="1">
                <a:latin typeface="Calibri" panose="020F0502020204030204" charset="0"/>
                <a:cs typeface="Calibri" panose="020F0502020204030204" charset="0"/>
              </a:rPr>
              <a:t>Function</a:t>
            </a:r>
          </a:p>
        </p:txBody>
      </p:sp>
      <p:grpSp>
        <p:nvGrpSpPr>
          <p:cNvPr id="185" name="组合 184"/>
          <p:cNvGrpSpPr/>
          <p:nvPr/>
        </p:nvGrpSpPr>
        <p:grpSpPr>
          <a:xfrm>
            <a:off x="7732395" y="2376170"/>
            <a:ext cx="2209800" cy="960755"/>
            <a:chOff x="14052" y="4222"/>
            <a:chExt cx="3480" cy="1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: 圆角 34"/>
                <p:cNvSpPr/>
                <p:nvPr/>
              </p:nvSpPr>
              <p:spPr>
                <a:xfrm>
                  <a:off x="14497" y="4769"/>
                  <a:ext cx="660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7" y="4769"/>
                  <a:ext cx="660" cy="261"/>
                </a:xfrm>
                <a:prstGeom prst="roundRect">
                  <a:avLst/>
                </a:prstGeom>
                <a:blipFill rotWithShape="1">
                  <a:blip r:embed="rId14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矩形: 圆角 15"/>
            <p:cNvSpPr/>
            <p:nvPr/>
          </p:nvSpPr>
          <p:spPr>
            <a:xfrm>
              <a:off x="14838" y="4794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63" name="矩形: 圆角 15"/>
            <p:cNvSpPr/>
            <p:nvPr/>
          </p:nvSpPr>
          <p:spPr>
            <a:xfrm>
              <a:off x="14919" y="4794"/>
              <a:ext cx="119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64" name="矩形: 圆角 15"/>
            <p:cNvSpPr/>
            <p:nvPr/>
          </p:nvSpPr>
          <p:spPr>
            <a:xfrm>
              <a:off x="15058" y="4794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: 圆角 34"/>
                <p:cNvSpPr/>
                <p:nvPr/>
              </p:nvSpPr>
              <p:spPr>
                <a:xfrm>
                  <a:off x="14497" y="5314"/>
                  <a:ext cx="422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5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7" y="5314"/>
                  <a:ext cx="422" cy="261"/>
                </a:xfrm>
                <a:prstGeom prst="roundRect">
                  <a:avLst/>
                </a:prstGeom>
                <a:blipFill rotWithShape="1">
                  <a:blip r:embed="rId15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矩形: 圆角 15"/>
            <p:cNvSpPr/>
            <p:nvPr/>
          </p:nvSpPr>
          <p:spPr>
            <a:xfrm>
              <a:off x="14838" y="5443"/>
              <a:ext cx="62" cy="10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: 圆角 34"/>
                <p:cNvSpPr/>
                <p:nvPr/>
              </p:nvSpPr>
              <p:spPr>
                <a:xfrm>
                  <a:off x="15603" y="4769"/>
                  <a:ext cx="576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3" y="4769"/>
                  <a:ext cx="576" cy="261"/>
                </a:xfrm>
                <a:prstGeom prst="roundRect">
                  <a:avLst/>
                </a:prstGeom>
                <a:blipFill rotWithShape="1">
                  <a:blip r:embed="rId16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矩形: 圆角 15"/>
            <p:cNvSpPr/>
            <p:nvPr/>
          </p:nvSpPr>
          <p:spPr>
            <a:xfrm>
              <a:off x="16077" y="4794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72" name="直接箭头连接符 71"/>
            <p:cNvCxnSpPr>
              <a:stCxn id="64" idx="3"/>
              <a:endCxn id="67" idx="1"/>
            </p:cNvCxnSpPr>
            <p:nvPr/>
          </p:nvCxnSpPr>
          <p:spPr>
            <a:xfrm>
              <a:off x="15120" y="4900"/>
              <a:ext cx="482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: 圆角 34"/>
                <p:cNvSpPr/>
                <p:nvPr/>
              </p:nvSpPr>
              <p:spPr>
                <a:xfrm>
                  <a:off x="15229" y="5314"/>
                  <a:ext cx="513" cy="261"/>
                </a:xfrm>
                <a:prstGeom prst="roundRect">
                  <a:avLst/>
                </a:prstGeom>
                <a:noFill/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3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9" y="5314"/>
                  <a:ext cx="513" cy="261"/>
                </a:xfrm>
                <a:prstGeom prst="roundRect">
                  <a:avLst/>
                </a:prstGeom>
                <a:blipFill rotWithShape="1">
                  <a:blip r:embed="rId17"/>
                </a:blipFill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矩形: 圆角 15"/>
            <p:cNvSpPr/>
            <p:nvPr/>
          </p:nvSpPr>
          <p:spPr>
            <a:xfrm>
              <a:off x="15571" y="5340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75" name="直接箭头连接符 74"/>
            <p:cNvCxnSpPr>
              <a:stCxn id="62" idx="2"/>
              <a:endCxn id="65" idx="0"/>
            </p:cNvCxnSpPr>
            <p:nvPr/>
          </p:nvCxnSpPr>
          <p:spPr>
            <a:xfrm flipH="1">
              <a:off x="14708" y="5005"/>
              <a:ext cx="161" cy="30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8" name="矩形: 圆角 15"/>
            <p:cNvSpPr/>
            <p:nvPr/>
          </p:nvSpPr>
          <p:spPr>
            <a:xfrm>
              <a:off x="15652" y="5340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: 圆角 34"/>
                <p:cNvSpPr/>
                <p:nvPr/>
              </p:nvSpPr>
              <p:spPr>
                <a:xfrm>
                  <a:off x="16037" y="5314"/>
                  <a:ext cx="422" cy="261"/>
                </a:xfrm>
                <a:prstGeom prst="roundRect">
                  <a:avLst/>
                </a:prstGeom>
                <a:noFill/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9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7" y="5314"/>
                  <a:ext cx="422" cy="261"/>
                </a:xfrm>
                <a:prstGeom prst="roundRect">
                  <a:avLst/>
                </a:prstGeom>
                <a:blipFill rotWithShape="1">
                  <a:blip r:embed="rId18"/>
                </a:blipFill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矩形: 圆角 15"/>
            <p:cNvSpPr/>
            <p:nvPr/>
          </p:nvSpPr>
          <p:spPr>
            <a:xfrm>
              <a:off x="15939" y="4794"/>
              <a:ext cx="119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81" name="直接箭头连接符 80"/>
            <p:cNvCxnSpPr>
              <a:stCxn id="78" idx="3"/>
              <a:endCxn id="79" idx="1"/>
            </p:cNvCxnSpPr>
            <p:nvPr/>
          </p:nvCxnSpPr>
          <p:spPr>
            <a:xfrm flipV="1">
              <a:off x="15715" y="5444"/>
              <a:ext cx="323" cy="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: 圆角 34"/>
                <p:cNvSpPr/>
                <p:nvPr/>
              </p:nvSpPr>
              <p:spPr>
                <a:xfrm>
                  <a:off x="16760" y="5314"/>
                  <a:ext cx="681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0" y="5314"/>
                  <a:ext cx="681" cy="261"/>
                </a:xfrm>
                <a:prstGeom prst="roundRect">
                  <a:avLst/>
                </a:prstGeom>
                <a:blipFill rotWithShape="1">
                  <a:blip r:embed="rId19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矩形: 圆角 15"/>
            <p:cNvSpPr/>
            <p:nvPr/>
          </p:nvSpPr>
          <p:spPr>
            <a:xfrm>
              <a:off x="17182" y="5339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87" name="矩形: 圆角 15"/>
            <p:cNvSpPr/>
            <p:nvPr/>
          </p:nvSpPr>
          <p:spPr>
            <a:xfrm>
              <a:off x="17101" y="5339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88" name="矩形: 圆角 15"/>
            <p:cNvSpPr/>
            <p:nvPr/>
          </p:nvSpPr>
          <p:spPr>
            <a:xfrm>
              <a:off x="17263" y="5339"/>
              <a:ext cx="119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89" name="直接箭头连接符 88"/>
            <p:cNvCxnSpPr>
              <a:stCxn id="68" idx="3"/>
            </p:cNvCxnSpPr>
            <p:nvPr/>
          </p:nvCxnSpPr>
          <p:spPr>
            <a:xfrm>
              <a:off x="16140" y="4900"/>
              <a:ext cx="641" cy="40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0" name="矩形: 圆角 15"/>
            <p:cNvSpPr/>
            <p:nvPr/>
          </p:nvSpPr>
          <p:spPr>
            <a:xfrm>
              <a:off x="16379" y="5340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4052" y="4623"/>
              <a:ext cx="3480" cy="1113"/>
            </a:xfrm>
            <a:prstGeom prst="roundRect">
              <a:avLst>
                <a:gd name="adj" fmla="val 8815"/>
              </a:avLst>
            </a:prstGeom>
            <a:noFill/>
            <a:ln w="25400" cmpd="sng">
              <a:solidFill>
                <a:srgbClr val="DB380E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4825" y="4222"/>
              <a:ext cx="19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rgbClr val="DB380E"/>
                  </a:solidFill>
                </a:rPr>
                <a:t>Java Heap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56070" y="3017520"/>
            <a:ext cx="860425" cy="2102485"/>
            <a:chOff x="10482" y="4752"/>
            <a:chExt cx="1552" cy="3311"/>
          </a:xfrm>
        </p:grpSpPr>
        <p:cxnSp>
          <p:nvCxnSpPr>
            <p:cNvPr id="94" name="直接箭头连接符 93"/>
            <p:cNvCxnSpPr/>
            <p:nvPr/>
          </p:nvCxnSpPr>
          <p:spPr>
            <a:xfrm>
              <a:off x="10482" y="4752"/>
              <a:ext cx="1553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10482" y="6424"/>
              <a:ext cx="1553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10482" y="8061"/>
              <a:ext cx="1553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矩形: 圆角 34"/>
              <p:cNvSpPr/>
              <p:nvPr/>
            </p:nvSpPr>
            <p:spPr>
              <a:xfrm>
                <a:off x="8014970" y="3811905"/>
                <a:ext cx="290830" cy="1657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195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7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970" y="3811905"/>
                <a:ext cx="290830" cy="165735"/>
              </a:xfrm>
              <a:prstGeom prst="roundRect">
                <a:avLst/>
              </a:prstGeom>
              <a:blipFill rotWithShape="1">
                <a:blip r:embed="rId20"/>
                <a:stretch>
                  <a:fillRect l="-2183" t="-5364" r="-2183" b="-4981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矩形: 圆角 15"/>
          <p:cNvSpPr/>
          <p:nvPr/>
        </p:nvSpPr>
        <p:spPr>
          <a:xfrm>
            <a:off x="8231505" y="3827780"/>
            <a:ext cx="39370" cy="133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矩形: 圆角 34"/>
              <p:cNvSpPr/>
              <p:nvPr/>
            </p:nvSpPr>
            <p:spPr>
              <a:xfrm>
                <a:off x="8602980" y="3811905"/>
                <a:ext cx="304165" cy="1657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195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3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980" y="3811905"/>
                <a:ext cx="304165" cy="165735"/>
              </a:xfrm>
              <a:prstGeom prst="roundRect">
                <a:avLst/>
              </a:prstGeom>
              <a:blipFill rotWithShape="1">
                <a:blip r:embed="rId21"/>
                <a:stretch>
                  <a:fillRect l="-2088" t="-5364" r="-2088" b="-4981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直接箭头连接符 194"/>
          <p:cNvCxnSpPr/>
          <p:nvPr/>
        </p:nvCxnSpPr>
        <p:spPr>
          <a:xfrm>
            <a:off x="8284845" y="3895090"/>
            <a:ext cx="30607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矩形: 圆角 34"/>
              <p:cNvSpPr/>
              <p:nvPr/>
            </p:nvSpPr>
            <p:spPr>
              <a:xfrm>
                <a:off x="8020685" y="4157980"/>
                <a:ext cx="285115" cy="1657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195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2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6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685" y="4157980"/>
                <a:ext cx="285115" cy="165735"/>
              </a:xfrm>
              <a:prstGeom prst="roundRect">
                <a:avLst/>
              </a:prstGeom>
              <a:blipFill rotWithShape="1">
                <a:blip r:embed="rId22"/>
                <a:stretch>
                  <a:fillRect l="-2227" t="-5364" r="-2227" b="-4981"/>
                </a:stretch>
              </a:blip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矩形: 圆角 15"/>
          <p:cNvSpPr/>
          <p:nvPr/>
        </p:nvSpPr>
        <p:spPr>
          <a:xfrm>
            <a:off x="8237855" y="4174490"/>
            <a:ext cx="39370" cy="133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207" name="直接箭头连接符 206"/>
          <p:cNvCxnSpPr>
            <a:stCxn id="193" idx="3"/>
            <a:endCxn id="236" idx="1"/>
          </p:cNvCxnSpPr>
          <p:nvPr/>
        </p:nvCxnSpPr>
        <p:spPr>
          <a:xfrm>
            <a:off x="8870950" y="3895090"/>
            <a:ext cx="28130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9" name="圆角矩形 208"/>
          <p:cNvSpPr/>
          <p:nvPr/>
        </p:nvSpPr>
        <p:spPr>
          <a:xfrm>
            <a:off x="7732395" y="3719195"/>
            <a:ext cx="2209800" cy="706755"/>
          </a:xfrm>
          <a:prstGeom prst="roundRect">
            <a:avLst>
              <a:gd name="adj" fmla="val 8815"/>
            </a:avLst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文本框 209"/>
          <p:cNvSpPr txBox="1"/>
          <p:nvPr/>
        </p:nvSpPr>
        <p:spPr>
          <a:xfrm>
            <a:off x="8223250" y="3464560"/>
            <a:ext cx="1243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/>
              <a:t>.NET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矩形: 圆角 34"/>
              <p:cNvSpPr/>
              <p:nvPr/>
            </p:nvSpPr>
            <p:spPr>
              <a:xfrm>
                <a:off x="8014970" y="4869180"/>
                <a:ext cx="356235" cy="1657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195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2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970" y="4869180"/>
                <a:ext cx="356235" cy="165735"/>
              </a:xfrm>
              <a:prstGeom prst="roundRect">
                <a:avLst/>
              </a:prstGeom>
              <a:blipFill rotWithShape="1">
                <a:blip r:embed="rId23"/>
                <a:stretch>
                  <a:fillRect l="-1783" t="-5364" r="-1783" b="-4981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矩形: 圆角 15"/>
          <p:cNvSpPr/>
          <p:nvPr/>
        </p:nvSpPr>
        <p:spPr>
          <a:xfrm>
            <a:off x="8231505" y="4885055"/>
            <a:ext cx="39370" cy="133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215" name="矩形: 圆角 15"/>
          <p:cNvSpPr/>
          <p:nvPr/>
        </p:nvSpPr>
        <p:spPr>
          <a:xfrm>
            <a:off x="8295005" y="4885055"/>
            <a:ext cx="39370" cy="133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矩形: 圆角 34"/>
              <p:cNvSpPr/>
              <p:nvPr/>
            </p:nvSpPr>
            <p:spPr>
              <a:xfrm>
                <a:off x="8696960" y="5198745"/>
                <a:ext cx="386080" cy="1657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195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2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6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960" y="5198745"/>
                <a:ext cx="386080" cy="165735"/>
              </a:xfrm>
              <a:prstGeom prst="roundRect">
                <a:avLst/>
              </a:prstGeom>
              <a:blipFill rotWithShape="1">
                <a:blip r:embed="rId24"/>
                <a:stretch>
                  <a:fillRect l="-1645" t="-5364" r="-1645" b="-4981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矩形: 圆角 15"/>
          <p:cNvSpPr/>
          <p:nvPr/>
        </p:nvSpPr>
        <p:spPr>
          <a:xfrm>
            <a:off x="8913495" y="5215890"/>
            <a:ext cx="76200" cy="1327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矩形: 圆角 34"/>
              <p:cNvSpPr/>
              <p:nvPr/>
            </p:nvSpPr>
            <p:spPr>
              <a:xfrm>
                <a:off x="8717280" y="4869180"/>
                <a:ext cx="365760" cy="1657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195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8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280" y="4869180"/>
                <a:ext cx="365760" cy="165735"/>
              </a:xfrm>
              <a:prstGeom prst="roundRect">
                <a:avLst/>
              </a:prstGeom>
              <a:blipFill rotWithShape="1">
                <a:blip r:embed="rId16"/>
                <a:stretch>
                  <a:fillRect l="-1736" t="-5364" r="-1736" b="-4981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矩形: 圆角 15"/>
          <p:cNvSpPr/>
          <p:nvPr/>
        </p:nvSpPr>
        <p:spPr>
          <a:xfrm>
            <a:off x="9018270" y="4885055"/>
            <a:ext cx="39370" cy="133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220" name="直接箭头连接符 219"/>
          <p:cNvCxnSpPr>
            <a:stCxn id="215" idx="3"/>
            <a:endCxn id="218" idx="1"/>
          </p:cNvCxnSpPr>
          <p:nvPr/>
        </p:nvCxnSpPr>
        <p:spPr>
          <a:xfrm>
            <a:off x="8334375" y="4951730"/>
            <a:ext cx="382905" cy="63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矩形: 圆角 34"/>
              <p:cNvSpPr/>
              <p:nvPr/>
            </p:nvSpPr>
            <p:spPr>
              <a:xfrm>
                <a:off x="9451975" y="4869180"/>
                <a:ext cx="325755" cy="165735"/>
              </a:xfrm>
              <a:prstGeom prst="roundRect">
                <a:avLst/>
              </a:prstGeom>
              <a:noFill/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195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2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1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975" y="4869180"/>
                <a:ext cx="325755" cy="165735"/>
              </a:xfrm>
              <a:prstGeom prst="roundRect">
                <a:avLst/>
              </a:prstGeom>
              <a:blipFill rotWithShape="1">
                <a:blip r:embed="rId25"/>
                <a:stretch>
                  <a:fillRect l="-1949" t="-5364" r="-1949" b="-4981"/>
                </a:stretch>
              </a:blipFill>
              <a:ln w="1270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矩形: 圆角 15"/>
          <p:cNvSpPr/>
          <p:nvPr/>
        </p:nvSpPr>
        <p:spPr>
          <a:xfrm>
            <a:off x="9690100" y="4885690"/>
            <a:ext cx="39370" cy="133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224" name="矩形: 圆角 15"/>
          <p:cNvSpPr/>
          <p:nvPr/>
        </p:nvSpPr>
        <p:spPr>
          <a:xfrm>
            <a:off x="9741535" y="4885690"/>
            <a:ext cx="39370" cy="133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226" name="矩形: 圆角 15"/>
          <p:cNvSpPr/>
          <p:nvPr/>
        </p:nvSpPr>
        <p:spPr>
          <a:xfrm>
            <a:off x="8930640" y="4885055"/>
            <a:ext cx="75565" cy="133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: 圆角 34"/>
              <p:cNvSpPr/>
              <p:nvPr/>
            </p:nvSpPr>
            <p:spPr>
              <a:xfrm>
                <a:off x="8001635" y="5198745"/>
                <a:ext cx="478790" cy="1657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195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2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8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635" y="5198745"/>
                <a:ext cx="478790" cy="165735"/>
              </a:xfrm>
              <a:prstGeom prst="roundRect">
                <a:avLst/>
              </a:prstGeom>
              <a:blipFill rotWithShape="1">
                <a:blip r:embed="rId26"/>
                <a:stretch>
                  <a:fillRect l="-1326" t="-5364" r="-1326" b="-4981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矩形: 圆角 15"/>
          <p:cNvSpPr/>
          <p:nvPr/>
        </p:nvSpPr>
        <p:spPr>
          <a:xfrm>
            <a:off x="8269605" y="5214620"/>
            <a:ext cx="39370" cy="133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230" name="矩形: 圆角 15"/>
          <p:cNvSpPr/>
          <p:nvPr/>
        </p:nvSpPr>
        <p:spPr>
          <a:xfrm>
            <a:off x="8218170" y="5214620"/>
            <a:ext cx="39370" cy="133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231" name="矩形: 圆角 15"/>
          <p:cNvSpPr/>
          <p:nvPr/>
        </p:nvSpPr>
        <p:spPr>
          <a:xfrm>
            <a:off x="8321040" y="5214620"/>
            <a:ext cx="75565" cy="133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234" name="圆角矩形 233"/>
          <p:cNvSpPr/>
          <p:nvPr/>
        </p:nvSpPr>
        <p:spPr>
          <a:xfrm>
            <a:off x="7732395" y="4776470"/>
            <a:ext cx="2209800" cy="706755"/>
          </a:xfrm>
          <a:prstGeom prst="roundRect">
            <a:avLst>
              <a:gd name="adj" fmla="val 8815"/>
            </a:avLst>
          </a:prstGeom>
          <a:noFill/>
          <a:ln w="25400" cmpd="sng">
            <a:solidFill>
              <a:srgbClr val="00ABD7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文本框 234"/>
          <p:cNvSpPr txBox="1"/>
          <p:nvPr/>
        </p:nvSpPr>
        <p:spPr>
          <a:xfrm>
            <a:off x="8223250" y="4521835"/>
            <a:ext cx="1243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ABD7"/>
                </a:solidFill>
              </a:rPr>
              <a:t>Go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: 圆角 34"/>
              <p:cNvSpPr/>
              <p:nvPr/>
            </p:nvSpPr>
            <p:spPr>
              <a:xfrm>
                <a:off x="9152255" y="3811905"/>
                <a:ext cx="267970" cy="1657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195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2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6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255" y="3811905"/>
                <a:ext cx="267970" cy="165735"/>
              </a:xfrm>
              <a:prstGeom prst="roundRect">
                <a:avLst/>
              </a:prstGeom>
              <a:blipFill rotWithShape="1">
                <a:blip r:embed="rId15"/>
                <a:stretch>
                  <a:fillRect l="-2370" t="-5364" r="-2370" b="-4981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矩形: 圆角 15"/>
          <p:cNvSpPr/>
          <p:nvPr/>
        </p:nvSpPr>
        <p:spPr>
          <a:xfrm>
            <a:off x="9368790" y="3893820"/>
            <a:ext cx="39370" cy="679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sp>
        <p:nvSpPr>
          <p:cNvPr id="238" name="矩形: 圆角 15"/>
          <p:cNvSpPr/>
          <p:nvPr/>
        </p:nvSpPr>
        <p:spPr>
          <a:xfrm>
            <a:off x="8825230" y="3828415"/>
            <a:ext cx="39370" cy="133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239" name="直接箭头连接符 238"/>
          <p:cNvCxnSpPr>
            <a:stCxn id="219" idx="3"/>
            <a:endCxn id="221" idx="1"/>
          </p:cNvCxnSpPr>
          <p:nvPr/>
        </p:nvCxnSpPr>
        <p:spPr>
          <a:xfrm>
            <a:off x="9057640" y="4951730"/>
            <a:ext cx="394335" cy="63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0" name="矩形: 圆角 15"/>
          <p:cNvSpPr/>
          <p:nvPr/>
        </p:nvSpPr>
        <p:spPr>
          <a:xfrm>
            <a:off x="8410575" y="5215255"/>
            <a:ext cx="39370" cy="133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242" name="直接箭头连接符 241"/>
          <p:cNvCxnSpPr>
            <a:stCxn id="240" idx="3"/>
            <a:endCxn id="216" idx="1"/>
          </p:cNvCxnSpPr>
          <p:nvPr/>
        </p:nvCxnSpPr>
        <p:spPr>
          <a:xfrm>
            <a:off x="8449945" y="5281930"/>
            <a:ext cx="24701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3" name="矩形: 圆角 15"/>
          <p:cNvSpPr/>
          <p:nvPr/>
        </p:nvSpPr>
        <p:spPr>
          <a:xfrm>
            <a:off x="9006205" y="5217160"/>
            <a:ext cx="39370" cy="133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: 圆角 34"/>
              <p:cNvSpPr/>
              <p:nvPr/>
            </p:nvSpPr>
            <p:spPr>
              <a:xfrm>
                <a:off x="9319895" y="5198745"/>
                <a:ext cx="304165" cy="16573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195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12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4" name="矩形: 圆角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95" y="5198745"/>
                <a:ext cx="304165" cy="165735"/>
              </a:xfrm>
              <a:prstGeom prst="roundRect">
                <a:avLst/>
              </a:prstGeom>
              <a:blipFill rotWithShape="1">
                <a:blip r:embed="rId27"/>
                <a:stretch>
                  <a:fillRect l="-2088" t="-5364" r="-2088" b="-4981"/>
                </a:stretch>
              </a:blip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矩形: 圆角 15"/>
          <p:cNvSpPr/>
          <p:nvPr/>
        </p:nvSpPr>
        <p:spPr>
          <a:xfrm>
            <a:off x="9537065" y="5215255"/>
            <a:ext cx="39370" cy="133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ambria" panose="02040503050406030204" charset="0"/>
            </a:endParaRPr>
          </a:p>
        </p:txBody>
      </p:sp>
      <p:cxnSp>
        <p:nvCxnSpPr>
          <p:cNvPr id="246" name="直接箭头连接符 245"/>
          <p:cNvCxnSpPr>
            <a:stCxn id="213" idx="2"/>
            <a:endCxn id="228" idx="0"/>
          </p:cNvCxnSpPr>
          <p:nvPr/>
        </p:nvCxnSpPr>
        <p:spPr>
          <a:xfrm flipH="1">
            <a:off x="8241030" y="5018405"/>
            <a:ext cx="10160" cy="1803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43" idx="3"/>
            <a:endCxn id="244" idx="1"/>
          </p:cNvCxnSpPr>
          <p:nvPr/>
        </p:nvCxnSpPr>
        <p:spPr>
          <a:xfrm flipV="1">
            <a:off x="9045575" y="5281930"/>
            <a:ext cx="274320" cy="190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9991376" y="2440940"/>
            <a:ext cx="1685270" cy="3107055"/>
            <a:chOff x="11458" y="5849"/>
            <a:chExt cx="3667" cy="4283"/>
          </a:xfrm>
        </p:grpSpPr>
        <p:cxnSp>
          <p:nvCxnSpPr>
            <p:cNvPr id="15" name="直接箭头连接符 14"/>
            <p:cNvCxnSpPr/>
            <p:nvPr/>
          </p:nvCxnSpPr>
          <p:spPr bwMode="auto">
            <a:xfrm flipH="1" flipV="1">
              <a:off x="13260" y="5932"/>
              <a:ext cx="7" cy="13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13267" y="8772"/>
              <a:ext cx="4" cy="13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2048" y="5849"/>
              <a:ext cx="2481" cy="3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2048" y="10129"/>
              <a:ext cx="2481" cy="3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1458" y="7384"/>
              <a:ext cx="3667" cy="1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b="1" dirty="0">
                  <a:latin typeface="Cambria" panose="02040503050406030204" charset="0"/>
                  <a:ea typeface="微软雅黑" panose="020B0503020204020204" charset="-122"/>
                  <a:cs typeface="Cambria" panose="02040503050406030204" charset="0"/>
                  <a:sym typeface="+mn-ea"/>
                </a:rPr>
                <a:t>Inconsistent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b="1" dirty="0">
                  <a:latin typeface="Cambria" panose="02040503050406030204" charset="0"/>
                  <a:ea typeface="微软雅黑" panose="020B0503020204020204" charset="-122"/>
                  <a:cs typeface="Cambria" panose="02040503050406030204" charset="0"/>
                </a:rPr>
                <a:t>GC Workload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bldLvl="0" animBg="1"/>
      <p:bldP spid="187" grpId="1" animBg="1"/>
      <p:bldP spid="188" grpId="0" bldLvl="0" animBg="1"/>
      <p:bldP spid="188" grpId="1" animBg="1"/>
      <p:bldP spid="193" grpId="0" bldLvl="0" animBg="1"/>
      <p:bldP spid="193" grpId="1" animBg="1"/>
      <p:bldP spid="196" grpId="0" bldLvl="0" animBg="1"/>
      <p:bldP spid="196" grpId="1" animBg="1"/>
      <p:bldP spid="197" grpId="0" bldLvl="0" animBg="1"/>
      <p:bldP spid="197" grpId="1" animBg="1"/>
      <p:bldP spid="209" grpId="0" bldLvl="0" animBg="1"/>
      <p:bldP spid="209" grpId="1" animBg="1"/>
      <p:bldP spid="210" grpId="0"/>
      <p:bldP spid="210" grpId="1"/>
      <p:bldP spid="212" grpId="0" bldLvl="0" animBg="1"/>
      <p:bldP spid="212" grpId="1" animBg="1"/>
      <p:bldP spid="213" grpId="0" bldLvl="0" animBg="1"/>
      <p:bldP spid="213" grpId="1" animBg="1"/>
      <p:bldP spid="215" grpId="0" bldLvl="0" animBg="1"/>
      <p:bldP spid="215" grpId="1" animBg="1"/>
      <p:bldP spid="216" grpId="0" bldLvl="0" animBg="1"/>
      <p:bldP spid="216" grpId="1" animBg="1"/>
      <p:bldP spid="217" grpId="0" bldLvl="0" animBg="1"/>
      <p:bldP spid="217" grpId="1" animBg="1"/>
      <p:bldP spid="218" grpId="0" bldLvl="0" animBg="1"/>
      <p:bldP spid="218" grpId="1" animBg="1"/>
      <p:bldP spid="219" grpId="0" bldLvl="0" animBg="1"/>
      <p:bldP spid="219" grpId="1" animBg="1"/>
      <p:bldP spid="221" grpId="0" bldLvl="0" animBg="1"/>
      <p:bldP spid="221" grpId="1" animBg="1"/>
      <p:bldP spid="222" grpId="0" bldLvl="0" animBg="1"/>
      <p:bldP spid="222" grpId="1" animBg="1"/>
      <p:bldP spid="224" grpId="0" bldLvl="0" animBg="1"/>
      <p:bldP spid="224" grpId="1" animBg="1"/>
      <p:bldP spid="226" grpId="0" bldLvl="0" animBg="1"/>
      <p:bldP spid="226" grpId="1" animBg="1"/>
      <p:bldP spid="228" grpId="0" bldLvl="0" animBg="1"/>
      <p:bldP spid="228" grpId="1" animBg="1"/>
      <p:bldP spid="229" grpId="0" bldLvl="0" animBg="1"/>
      <p:bldP spid="229" grpId="1" animBg="1"/>
      <p:bldP spid="230" grpId="0" bldLvl="0" animBg="1"/>
      <p:bldP spid="230" grpId="1" animBg="1"/>
      <p:bldP spid="231" grpId="0" bldLvl="0" animBg="1"/>
      <p:bldP spid="231" grpId="1" animBg="1"/>
      <p:bldP spid="234" grpId="0" bldLvl="0" animBg="1"/>
      <p:bldP spid="234" grpId="1" animBg="1"/>
      <p:bldP spid="235" grpId="0"/>
      <p:bldP spid="235" grpId="1"/>
      <p:bldP spid="236" grpId="0" bldLvl="0" animBg="1"/>
      <p:bldP spid="236" grpId="1" animBg="1"/>
      <p:bldP spid="237" grpId="0" bldLvl="0" animBg="1"/>
      <p:bldP spid="237" grpId="1" animBg="1"/>
      <p:bldP spid="238" grpId="0" bldLvl="0" animBg="1"/>
      <p:bldP spid="238" grpId="1" animBg="1"/>
      <p:bldP spid="240" grpId="0" bldLvl="0" animBg="1"/>
      <p:bldP spid="240" grpId="1" animBg="1"/>
      <p:bldP spid="243" grpId="0" bldLvl="0" animBg="1"/>
      <p:bldP spid="243" grpId="1" animBg="1"/>
      <p:bldP spid="244" grpId="0" bldLvl="0" animBg="1"/>
      <p:bldP spid="244" grpId="1" animBg="1"/>
      <p:bldP spid="245" grpId="0" bldLvl="0" animBg="1"/>
      <p:bldP spid="24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669925" y="1395730"/>
            <a:ext cx="10852150" cy="4941570"/>
          </a:xfrm>
        </p:spPr>
        <p:txBody>
          <a:bodyPr/>
          <a:lstStyle/>
          <a:p>
            <a:pPr>
              <a:buFont typeface="Wingdings" panose="05000000000000000000" charset="0"/>
              <a:buChar char="p"/>
            </a:pP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 Scienti</a:t>
            </a:r>
            <a:r>
              <a:rPr lang="en-US" altLang="en-US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ﬁ</a:t>
            </a:r>
            <a:r>
              <a:rPr lang="en-US" altLang="zh-CN" sz="2800" b="1" dirty="0" err="1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cally compare GCs across different runtimes</a:t>
            </a: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40" dirty="0">
                <a:solidFill>
                  <a:schemeClr val="tx1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+mn-ea"/>
              </a:rPr>
              <a:t> How to create a consistent real-world GC workload in different runtimes?</a:t>
            </a:r>
          </a:p>
          <a:p>
            <a:pPr marL="457200" lvl="1" indent="0">
              <a:buFont typeface="Wingdings" panose="05000000000000000000" charset="0"/>
              <a:buNone/>
            </a:pPr>
            <a:endParaRPr lang="en-US" altLang="zh-CN" sz="2140" dirty="0">
              <a:solidFill>
                <a:schemeClr val="tx1"/>
              </a:solidFill>
              <a:latin typeface="Cambria" panose="02040503050406030204" charset="0"/>
              <a:ea typeface="微软雅黑" panose="020B0503020204020204" charset="-122"/>
              <a:cs typeface="Cambria" panose="02040503050406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70" y="530601"/>
            <a:ext cx="79112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95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813796" y="1225684"/>
            <a:ext cx="10571862" cy="51390"/>
            <a:chOff x="741406" y="1252115"/>
            <a:chExt cx="10571862" cy="5139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1406" y="1252115"/>
              <a:ext cx="10571862" cy="0"/>
            </a:xfrm>
            <a:prstGeom prst="line">
              <a:avLst/>
            </a:prstGeom>
            <a:ln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41406" y="1303505"/>
              <a:ext cx="8052398" cy="0"/>
            </a:xfrm>
            <a:prstGeom prst="line">
              <a:avLst/>
            </a:prstGeom>
            <a:ln w="76200">
              <a:solidFill>
                <a:srgbClr val="0A4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H_Others_1"/>
          <p:cNvSpPr txBox="1"/>
          <p:nvPr>
            <p:custDataLst>
              <p:tags r:id="rId1"/>
            </p:custDataLst>
          </p:nvPr>
        </p:nvSpPr>
        <p:spPr>
          <a:xfrm>
            <a:off x="814070" y="588963"/>
            <a:ext cx="1057148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3600" b="1" dirty="0">
                <a:solidFill>
                  <a:srgbClr val="0A4A94"/>
                </a:solidFill>
                <a:latin typeface="Cambria" panose="02040503050406030204" charset="0"/>
                <a:ea typeface="微软雅黑" panose="020B0503020204020204" charset="-122"/>
                <a:cs typeface="Cambria" panose="02040503050406030204" charset="0"/>
                <a:sym typeface="Arial" panose="020B0604020202020204" pitchFamily="34" charset="0"/>
              </a:rPr>
              <a:t>Goal &amp; Challenge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E09368C2-8BE5-4C19-86FB-98954A39BC6E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831580" y="2995930"/>
            <a:ext cx="2309495" cy="2860040"/>
            <a:chOff x="11637" y="5849"/>
            <a:chExt cx="3323" cy="4283"/>
          </a:xfrm>
        </p:grpSpPr>
        <p:cxnSp>
          <p:nvCxnSpPr>
            <p:cNvPr id="15" name="直接箭头连接符 14"/>
            <p:cNvCxnSpPr/>
            <p:nvPr/>
          </p:nvCxnSpPr>
          <p:spPr bwMode="auto">
            <a:xfrm flipH="1" flipV="1">
              <a:off x="13260" y="5932"/>
              <a:ext cx="7" cy="13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13267" y="8772"/>
              <a:ext cx="4" cy="13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2048" y="5849"/>
              <a:ext cx="2481" cy="3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2048" y="10129"/>
              <a:ext cx="2481" cy="3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1637" y="7364"/>
              <a:ext cx="3323" cy="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b="1" dirty="0">
                  <a:latin typeface="Cambria" panose="02040503050406030204" charset="0"/>
                  <a:ea typeface="微软雅黑" panose="020B0503020204020204" charset="-122"/>
                  <a:cs typeface="Cambria" panose="02040503050406030204" charset="0"/>
                  <a:sym typeface="+mn-ea"/>
                </a:rPr>
                <a:t>Consistent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b="1" dirty="0">
                  <a:latin typeface="Cambria" panose="02040503050406030204" charset="0"/>
                  <a:ea typeface="微软雅黑" panose="020B0503020204020204" charset="-122"/>
                  <a:cs typeface="Cambria" panose="02040503050406030204" charset="0"/>
                </a:rPr>
                <a:t>GC Workload</a:t>
              </a:r>
            </a:p>
          </p:txBody>
        </p:sp>
      </p:grpSp>
      <p:grpSp>
        <p:nvGrpSpPr>
          <p:cNvPr id="2" name="组合 13"/>
          <p:cNvGrpSpPr>
            <a:grpSpLocks noChangeAspect="1"/>
          </p:cNvGrpSpPr>
          <p:nvPr/>
        </p:nvGrpSpPr>
        <p:grpSpPr bwMode="auto">
          <a:xfrm>
            <a:off x="1386466" y="3976370"/>
            <a:ext cx="1280112" cy="1255981"/>
            <a:chOff x="4348" y="1062"/>
            <a:chExt cx="2307" cy="2264"/>
          </a:xfrm>
        </p:grpSpPr>
        <p:pic>
          <p:nvPicPr>
            <p:cNvPr id="3" name="图片 6" descr="benchmark"/>
            <p:cNvPicPr>
              <a:picLocks noChangeAspect="1" noChangeArrowheads="1"/>
            </p:cNvPicPr>
            <p:nvPr/>
          </p:nvPicPr>
          <p:blipFill>
            <a:blip r:embed="rId8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1062"/>
              <a:ext cx="159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本框 8"/>
            <p:cNvSpPr txBox="1">
              <a:spLocks noChangeArrowheads="1"/>
            </p:cNvSpPr>
            <p:nvPr/>
          </p:nvSpPr>
          <p:spPr bwMode="auto">
            <a:xfrm>
              <a:off x="4348" y="2496"/>
              <a:ext cx="2307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Real-world </a:t>
              </a:r>
              <a:endParaRPr lang="en-US" altLang="zh-CN" sz="1200" b="1" dirty="0">
                <a:solidFill>
                  <a:srgbClr val="373735"/>
                </a:solidFill>
              </a:endParaRPr>
            </a:p>
            <a:p>
              <a:pPr algn="ctr"/>
              <a:r>
                <a:rPr lang="en-US" altLang="zh-CN" sz="1200" b="1" dirty="0">
                  <a:solidFill>
                    <a:srgbClr val="373735"/>
                  </a:solidFill>
                  <a:sym typeface="+mn-ea"/>
                </a:rPr>
                <a:t>GC Workload</a:t>
              </a:r>
              <a:endParaRPr lang="zh-CN" altLang="en-US" sz="1200" b="1" dirty="0">
                <a:solidFill>
                  <a:srgbClr val="373735"/>
                </a:solidFill>
              </a:endParaRPr>
            </a:p>
          </p:txBody>
        </p:sp>
      </p:grpSp>
      <p:cxnSp>
        <p:nvCxnSpPr>
          <p:cNvPr id="45" name="直接箭头连接符 44"/>
          <p:cNvCxnSpPr/>
          <p:nvPr/>
        </p:nvCxnSpPr>
        <p:spPr>
          <a:xfrm>
            <a:off x="2783455" y="4539936"/>
            <a:ext cx="986155" cy="19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>
            <a:off x="2775585" y="4843145"/>
            <a:ext cx="1054100" cy="711835"/>
          </a:xfrm>
          <a:prstGeom prst="curvedConnector3">
            <a:avLst>
              <a:gd name="adj1" fmla="val 50060"/>
            </a:avLst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flipV="1">
            <a:off x="2797810" y="3452495"/>
            <a:ext cx="959485" cy="735965"/>
          </a:xfrm>
          <a:prstGeom prst="curvedConnector3">
            <a:avLst>
              <a:gd name="adj1" fmla="val 50033"/>
            </a:avLst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41" name="图片 240" descr="java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7" cstate="print"/>
          <a:stretch>
            <a:fillRect/>
          </a:stretch>
        </p:blipFill>
        <p:spPr>
          <a:xfrm>
            <a:off x="4055110" y="3044190"/>
            <a:ext cx="850900" cy="850900"/>
          </a:xfrm>
          <a:prstGeom prst="rect">
            <a:avLst/>
          </a:prstGeom>
        </p:spPr>
      </p:pic>
      <p:pic>
        <p:nvPicPr>
          <p:cNvPr id="248" name="图片 247" descr="web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8" cstate="print"/>
          <a:stretch>
            <a:fillRect/>
          </a:stretch>
        </p:blipFill>
        <p:spPr>
          <a:xfrm>
            <a:off x="4095750" y="4221480"/>
            <a:ext cx="788670" cy="788670"/>
          </a:xfrm>
          <a:prstGeom prst="rect">
            <a:avLst/>
          </a:prstGeom>
        </p:spPr>
      </p:pic>
      <p:pic>
        <p:nvPicPr>
          <p:cNvPr id="249" name="图片 248" descr="images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9" cstate="print"/>
          <a:srcRect l="591" t="15625" r="591" b="23818"/>
          <a:stretch>
            <a:fillRect/>
          </a:stretch>
        </p:blipFill>
        <p:spPr>
          <a:xfrm>
            <a:off x="3987165" y="5278120"/>
            <a:ext cx="940435" cy="576580"/>
          </a:xfrm>
          <a:prstGeom prst="rect">
            <a:avLst/>
          </a:prstGeom>
        </p:spPr>
      </p:pic>
      <p:grpSp>
        <p:nvGrpSpPr>
          <p:cNvPr id="250" name="组合 249"/>
          <p:cNvGrpSpPr/>
          <p:nvPr>
            <p:custDataLst>
              <p:tags r:id="rId6"/>
            </p:custDataLst>
          </p:nvPr>
        </p:nvGrpSpPr>
        <p:grpSpPr>
          <a:xfrm>
            <a:off x="6400165" y="2830830"/>
            <a:ext cx="2209800" cy="960755"/>
            <a:chOff x="14052" y="4222"/>
            <a:chExt cx="3480" cy="1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矩形: 圆角 34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14497" y="4769"/>
                  <a:ext cx="660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1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0"/>
                  </p:custDataLst>
                </p:nvPr>
              </p:nvSpPr>
              <p:spPr>
                <a:xfrm>
                  <a:off x="14497" y="4769"/>
                  <a:ext cx="660" cy="261"/>
                </a:xfrm>
                <a:prstGeom prst="roundRect">
                  <a:avLst/>
                </a:prstGeom>
                <a:blipFill rotWithShape="1">
                  <a:blip r:embed="rId91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2" name="矩形: 圆角 15"/>
            <p:cNvSpPr/>
            <p:nvPr>
              <p:custDataLst>
                <p:tags r:id="rId61"/>
              </p:custDataLst>
            </p:nvPr>
          </p:nvSpPr>
          <p:spPr>
            <a:xfrm>
              <a:off x="14838" y="4794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253" name="矩形: 圆角 15"/>
            <p:cNvSpPr/>
            <p:nvPr>
              <p:custDataLst>
                <p:tags r:id="rId62"/>
              </p:custDataLst>
            </p:nvPr>
          </p:nvSpPr>
          <p:spPr>
            <a:xfrm>
              <a:off x="14919" y="4794"/>
              <a:ext cx="119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254" name="矩形: 圆角 15"/>
            <p:cNvSpPr/>
            <p:nvPr>
              <p:custDataLst>
                <p:tags r:id="rId63"/>
              </p:custDataLst>
            </p:nvPr>
          </p:nvSpPr>
          <p:spPr>
            <a:xfrm>
              <a:off x="15058" y="4794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矩形: 圆角 34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14497" y="5314"/>
                  <a:ext cx="422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5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2"/>
                  </p:custDataLst>
                </p:nvPr>
              </p:nvSpPr>
              <p:spPr>
                <a:xfrm>
                  <a:off x="14497" y="5314"/>
                  <a:ext cx="422" cy="261"/>
                </a:xfrm>
                <a:prstGeom prst="roundRect">
                  <a:avLst/>
                </a:prstGeom>
                <a:blipFill rotWithShape="1">
                  <a:blip r:embed="rId93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" name="矩形: 圆角 15"/>
            <p:cNvSpPr/>
            <p:nvPr>
              <p:custDataLst>
                <p:tags r:id="rId65"/>
              </p:custDataLst>
            </p:nvPr>
          </p:nvSpPr>
          <p:spPr>
            <a:xfrm>
              <a:off x="14838" y="5443"/>
              <a:ext cx="62" cy="10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矩形: 圆角 34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15603" y="4769"/>
                  <a:ext cx="576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7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4"/>
                  </p:custDataLst>
                </p:nvPr>
              </p:nvSpPr>
              <p:spPr>
                <a:xfrm>
                  <a:off x="15603" y="4769"/>
                  <a:ext cx="576" cy="261"/>
                </a:xfrm>
                <a:prstGeom prst="roundRect">
                  <a:avLst/>
                </a:prstGeom>
                <a:blipFill rotWithShape="1">
                  <a:blip r:embed="rId95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矩形: 圆角 15"/>
            <p:cNvSpPr/>
            <p:nvPr>
              <p:custDataLst>
                <p:tags r:id="rId67"/>
              </p:custDataLst>
            </p:nvPr>
          </p:nvSpPr>
          <p:spPr>
            <a:xfrm>
              <a:off x="16077" y="4794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259" name="直接箭头连接符 258"/>
            <p:cNvCxnSpPr>
              <a:stCxn id="254" idx="3"/>
              <a:endCxn id="257" idx="1"/>
            </p:cNvCxnSpPr>
            <p:nvPr>
              <p:custDataLst>
                <p:tags r:id="rId68"/>
              </p:custDataLst>
            </p:nvPr>
          </p:nvCxnSpPr>
          <p:spPr>
            <a:xfrm>
              <a:off x="15120" y="4900"/>
              <a:ext cx="482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矩形: 圆角 34"/>
                <p:cNvSpPr/>
                <p:nvPr>
                  <p:custDataLst>
                    <p:tags r:id="rId69"/>
                  </p:custDataLst>
                </p:nvPr>
              </p:nvSpPr>
              <p:spPr>
                <a:xfrm>
                  <a:off x="15229" y="5314"/>
                  <a:ext cx="513" cy="261"/>
                </a:xfrm>
                <a:prstGeom prst="roundRect">
                  <a:avLst/>
                </a:prstGeom>
                <a:noFill/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0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6"/>
                  </p:custDataLst>
                </p:nvPr>
              </p:nvSpPr>
              <p:spPr>
                <a:xfrm>
                  <a:off x="15229" y="5314"/>
                  <a:ext cx="513" cy="261"/>
                </a:xfrm>
                <a:prstGeom prst="roundRect">
                  <a:avLst/>
                </a:prstGeom>
                <a:blipFill rotWithShape="1">
                  <a:blip r:embed="rId97"/>
                </a:blipFill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1" name="矩形: 圆角 15"/>
            <p:cNvSpPr/>
            <p:nvPr>
              <p:custDataLst>
                <p:tags r:id="rId70"/>
              </p:custDataLst>
            </p:nvPr>
          </p:nvSpPr>
          <p:spPr>
            <a:xfrm>
              <a:off x="15571" y="5340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262" name="直接箭头连接符 261"/>
            <p:cNvCxnSpPr>
              <a:stCxn id="252" idx="2"/>
              <a:endCxn id="255" idx="0"/>
            </p:cNvCxnSpPr>
            <p:nvPr>
              <p:custDataLst>
                <p:tags r:id="rId71"/>
              </p:custDataLst>
            </p:nvPr>
          </p:nvCxnSpPr>
          <p:spPr>
            <a:xfrm flipH="1">
              <a:off x="14708" y="5005"/>
              <a:ext cx="161" cy="30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3" name="矩形: 圆角 15"/>
            <p:cNvSpPr/>
            <p:nvPr>
              <p:custDataLst>
                <p:tags r:id="rId72"/>
              </p:custDataLst>
            </p:nvPr>
          </p:nvSpPr>
          <p:spPr>
            <a:xfrm>
              <a:off x="15652" y="5340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矩形: 圆角 34"/>
                <p:cNvSpPr/>
                <p:nvPr>
                  <p:custDataLst>
                    <p:tags r:id="rId73"/>
                  </p:custDataLst>
                </p:nvPr>
              </p:nvSpPr>
              <p:spPr>
                <a:xfrm>
                  <a:off x="16037" y="5314"/>
                  <a:ext cx="422" cy="261"/>
                </a:xfrm>
                <a:prstGeom prst="roundRect">
                  <a:avLst/>
                </a:prstGeom>
                <a:noFill/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4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8"/>
                  </p:custDataLst>
                </p:nvPr>
              </p:nvSpPr>
              <p:spPr>
                <a:xfrm>
                  <a:off x="16037" y="5314"/>
                  <a:ext cx="422" cy="261"/>
                </a:xfrm>
                <a:prstGeom prst="roundRect">
                  <a:avLst/>
                </a:prstGeom>
                <a:blipFill rotWithShape="1">
                  <a:blip r:embed="rId99"/>
                </a:blipFill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5" name="矩形: 圆角 15"/>
            <p:cNvSpPr/>
            <p:nvPr>
              <p:custDataLst>
                <p:tags r:id="rId74"/>
              </p:custDataLst>
            </p:nvPr>
          </p:nvSpPr>
          <p:spPr>
            <a:xfrm>
              <a:off x="15939" y="4794"/>
              <a:ext cx="119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266" name="直接箭头连接符 265"/>
            <p:cNvCxnSpPr>
              <a:stCxn id="263" idx="3"/>
              <a:endCxn id="264" idx="1"/>
            </p:cNvCxnSpPr>
            <p:nvPr>
              <p:custDataLst>
                <p:tags r:id="rId75"/>
              </p:custDataLst>
            </p:nvPr>
          </p:nvCxnSpPr>
          <p:spPr>
            <a:xfrm flipV="1">
              <a:off x="15715" y="5444"/>
              <a:ext cx="323" cy="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矩形: 圆角 34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16760" y="5314"/>
                  <a:ext cx="681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7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0"/>
                  </p:custDataLst>
                </p:nvPr>
              </p:nvSpPr>
              <p:spPr>
                <a:xfrm>
                  <a:off x="16760" y="5314"/>
                  <a:ext cx="681" cy="261"/>
                </a:xfrm>
                <a:prstGeom prst="roundRect">
                  <a:avLst/>
                </a:prstGeom>
                <a:blipFill rotWithShape="1">
                  <a:blip r:embed="rId101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8" name="矩形: 圆角 15"/>
            <p:cNvSpPr/>
            <p:nvPr>
              <p:custDataLst>
                <p:tags r:id="rId77"/>
              </p:custDataLst>
            </p:nvPr>
          </p:nvSpPr>
          <p:spPr>
            <a:xfrm>
              <a:off x="17182" y="5339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269" name="矩形: 圆角 15"/>
            <p:cNvSpPr/>
            <p:nvPr>
              <p:custDataLst>
                <p:tags r:id="rId78"/>
              </p:custDataLst>
            </p:nvPr>
          </p:nvSpPr>
          <p:spPr>
            <a:xfrm>
              <a:off x="17101" y="5339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270" name="矩形: 圆角 15"/>
            <p:cNvSpPr/>
            <p:nvPr>
              <p:custDataLst>
                <p:tags r:id="rId79"/>
              </p:custDataLst>
            </p:nvPr>
          </p:nvSpPr>
          <p:spPr>
            <a:xfrm>
              <a:off x="17263" y="5339"/>
              <a:ext cx="119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271" name="直接箭头连接符 270"/>
            <p:cNvCxnSpPr>
              <a:stCxn id="258" idx="3"/>
            </p:cNvCxnSpPr>
            <p:nvPr>
              <p:custDataLst>
                <p:tags r:id="rId80"/>
              </p:custDataLst>
            </p:nvPr>
          </p:nvCxnSpPr>
          <p:spPr>
            <a:xfrm>
              <a:off x="16140" y="4900"/>
              <a:ext cx="641" cy="40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72" name="矩形: 圆角 15"/>
            <p:cNvSpPr/>
            <p:nvPr>
              <p:custDataLst>
                <p:tags r:id="rId81"/>
              </p:custDataLst>
            </p:nvPr>
          </p:nvSpPr>
          <p:spPr>
            <a:xfrm>
              <a:off x="16379" y="5340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273" name="圆角矩形 272"/>
            <p:cNvSpPr/>
            <p:nvPr>
              <p:custDataLst>
                <p:tags r:id="rId82"/>
              </p:custDataLst>
            </p:nvPr>
          </p:nvSpPr>
          <p:spPr>
            <a:xfrm>
              <a:off x="14052" y="4623"/>
              <a:ext cx="3480" cy="1113"/>
            </a:xfrm>
            <a:prstGeom prst="roundRect">
              <a:avLst>
                <a:gd name="adj" fmla="val 8815"/>
              </a:avLst>
            </a:prstGeom>
            <a:noFill/>
            <a:ln w="25400" cmpd="sng">
              <a:solidFill>
                <a:srgbClr val="DB380E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文本框 273"/>
            <p:cNvSpPr txBox="1"/>
            <p:nvPr>
              <p:custDataLst>
                <p:tags r:id="rId83"/>
              </p:custDataLst>
            </p:nvPr>
          </p:nvSpPr>
          <p:spPr>
            <a:xfrm>
              <a:off x="14825" y="4222"/>
              <a:ext cx="19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rgbClr val="DB380E"/>
                  </a:solidFill>
                </a:rPr>
                <a:t>Java Heap</a:t>
              </a:r>
            </a:p>
          </p:txBody>
        </p:sp>
      </p:grpSp>
      <p:cxnSp>
        <p:nvCxnSpPr>
          <p:cNvPr id="275" name="直接箭头连接符 274"/>
          <p:cNvCxnSpPr/>
          <p:nvPr>
            <p:custDataLst>
              <p:tags r:id="rId7"/>
            </p:custDataLst>
          </p:nvPr>
        </p:nvCxnSpPr>
        <p:spPr>
          <a:xfrm>
            <a:off x="5138670" y="3471866"/>
            <a:ext cx="986155" cy="19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/>
          <p:nvPr>
            <p:custDataLst>
              <p:tags r:id="rId8"/>
            </p:custDataLst>
          </p:nvPr>
        </p:nvCxnSpPr>
        <p:spPr>
          <a:xfrm>
            <a:off x="5138670" y="4533586"/>
            <a:ext cx="986155" cy="19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/>
          <p:cNvCxnSpPr/>
          <p:nvPr>
            <p:custDataLst>
              <p:tags r:id="rId9"/>
            </p:custDataLst>
          </p:nvPr>
        </p:nvCxnSpPr>
        <p:spPr>
          <a:xfrm>
            <a:off x="5138670" y="5573081"/>
            <a:ext cx="986155" cy="19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组合 315"/>
          <p:cNvGrpSpPr/>
          <p:nvPr>
            <p:custDataLst>
              <p:tags r:id="rId10"/>
            </p:custDataLst>
          </p:nvPr>
        </p:nvGrpSpPr>
        <p:grpSpPr>
          <a:xfrm>
            <a:off x="6400165" y="3839845"/>
            <a:ext cx="2209800" cy="961390"/>
            <a:chOff x="14052" y="4222"/>
            <a:chExt cx="3480" cy="1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矩形: 圆角 34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14497" y="4769"/>
                  <a:ext cx="660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7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2"/>
                  </p:custDataLst>
                </p:nvPr>
              </p:nvSpPr>
              <p:spPr>
                <a:xfrm>
                  <a:off x="14497" y="4769"/>
                  <a:ext cx="660" cy="261"/>
                </a:xfrm>
                <a:prstGeom prst="roundRect">
                  <a:avLst/>
                </a:prstGeom>
                <a:blipFill rotWithShape="1">
                  <a:blip r:embed="rId91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8" name="矩形: 圆角 15"/>
            <p:cNvSpPr/>
            <p:nvPr>
              <p:custDataLst>
                <p:tags r:id="rId37"/>
              </p:custDataLst>
            </p:nvPr>
          </p:nvSpPr>
          <p:spPr>
            <a:xfrm>
              <a:off x="14838" y="4794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319" name="矩形: 圆角 15"/>
            <p:cNvSpPr/>
            <p:nvPr>
              <p:custDataLst>
                <p:tags r:id="rId38"/>
              </p:custDataLst>
            </p:nvPr>
          </p:nvSpPr>
          <p:spPr>
            <a:xfrm>
              <a:off x="14919" y="4794"/>
              <a:ext cx="119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320" name="矩形: 圆角 15"/>
            <p:cNvSpPr/>
            <p:nvPr>
              <p:custDataLst>
                <p:tags r:id="rId39"/>
              </p:custDataLst>
            </p:nvPr>
          </p:nvSpPr>
          <p:spPr>
            <a:xfrm>
              <a:off x="15058" y="4794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矩形: 圆角 34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14497" y="5314"/>
                  <a:ext cx="422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1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3"/>
                  </p:custDataLst>
                </p:nvPr>
              </p:nvSpPr>
              <p:spPr>
                <a:xfrm>
                  <a:off x="14497" y="5314"/>
                  <a:ext cx="422" cy="261"/>
                </a:xfrm>
                <a:prstGeom prst="roundRect">
                  <a:avLst/>
                </a:prstGeom>
                <a:blipFill rotWithShape="1">
                  <a:blip r:embed="rId93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2" name="矩形: 圆角 15"/>
            <p:cNvSpPr/>
            <p:nvPr>
              <p:custDataLst>
                <p:tags r:id="rId41"/>
              </p:custDataLst>
            </p:nvPr>
          </p:nvSpPr>
          <p:spPr>
            <a:xfrm>
              <a:off x="14838" y="5443"/>
              <a:ext cx="62" cy="10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矩形: 圆角 34"/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15603" y="4769"/>
                  <a:ext cx="576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3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4"/>
                  </p:custDataLst>
                </p:nvPr>
              </p:nvSpPr>
              <p:spPr>
                <a:xfrm>
                  <a:off x="15603" y="4769"/>
                  <a:ext cx="576" cy="261"/>
                </a:xfrm>
                <a:prstGeom prst="roundRect">
                  <a:avLst/>
                </a:prstGeom>
                <a:blipFill rotWithShape="1">
                  <a:blip r:embed="rId95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4" name="矩形: 圆角 15"/>
            <p:cNvSpPr/>
            <p:nvPr>
              <p:custDataLst>
                <p:tags r:id="rId43"/>
              </p:custDataLst>
            </p:nvPr>
          </p:nvSpPr>
          <p:spPr>
            <a:xfrm>
              <a:off x="16077" y="4794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325" name="直接箭头连接符 324"/>
            <p:cNvCxnSpPr>
              <a:stCxn id="320" idx="3"/>
              <a:endCxn id="323" idx="1"/>
            </p:cNvCxnSpPr>
            <p:nvPr>
              <p:custDataLst>
                <p:tags r:id="rId44"/>
              </p:custDataLst>
            </p:nvPr>
          </p:nvCxnSpPr>
          <p:spPr>
            <a:xfrm>
              <a:off x="15120" y="4900"/>
              <a:ext cx="482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矩形: 圆角 34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15229" y="5314"/>
                  <a:ext cx="513" cy="261"/>
                </a:xfrm>
                <a:prstGeom prst="roundRect">
                  <a:avLst/>
                </a:prstGeom>
                <a:noFill/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6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5"/>
                  </p:custDataLst>
                </p:nvPr>
              </p:nvSpPr>
              <p:spPr>
                <a:xfrm>
                  <a:off x="15229" y="5314"/>
                  <a:ext cx="513" cy="261"/>
                </a:xfrm>
                <a:prstGeom prst="roundRect">
                  <a:avLst/>
                </a:prstGeom>
                <a:blipFill rotWithShape="1">
                  <a:blip r:embed="rId97"/>
                </a:blipFill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7" name="矩形: 圆角 15"/>
            <p:cNvSpPr/>
            <p:nvPr>
              <p:custDataLst>
                <p:tags r:id="rId46"/>
              </p:custDataLst>
            </p:nvPr>
          </p:nvSpPr>
          <p:spPr>
            <a:xfrm>
              <a:off x="15571" y="5340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328" name="直接箭头连接符 327"/>
            <p:cNvCxnSpPr>
              <a:stCxn id="318" idx="2"/>
              <a:endCxn id="321" idx="0"/>
            </p:cNvCxnSpPr>
            <p:nvPr>
              <p:custDataLst>
                <p:tags r:id="rId47"/>
              </p:custDataLst>
            </p:nvPr>
          </p:nvCxnSpPr>
          <p:spPr>
            <a:xfrm flipH="1">
              <a:off x="14708" y="5005"/>
              <a:ext cx="161" cy="30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29" name="矩形: 圆角 15"/>
            <p:cNvSpPr/>
            <p:nvPr>
              <p:custDataLst>
                <p:tags r:id="rId48"/>
              </p:custDataLst>
            </p:nvPr>
          </p:nvSpPr>
          <p:spPr>
            <a:xfrm>
              <a:off x="15652" y="5340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矩形: 圆角 34"/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16037" y="5314"/>
                  <a:ext cx="422" cy="261"/>
                </a:xfrm>
                <a:prstGeom prst="roundRect">
                  <a:avLst/>
                </a:prstGeom>
                <a:noFill/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0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6"/>
                  </p:custDataLst>
                </p:nvPr>
              </p:nvSpPr>
              <p:spPr>
                <a:xfrm>
                  <a:off x="16037" y="5314"/>
                  <a:ext cx="422" cy="261"/>
                </a:xfrm>
                <a:prstGeom prst="roundRect">
                  <a:avLst/>
                </a:prstGeom>
                <a:blipFill rotWithShape="1">
                  <a:blip r:embed="rId99"/>
                </a:blipFill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1" name="矩形: 圆角 15"/>
            <p:cNvSpPr/>
            <p:nvPr>
              <p:custDataLst>
                <p:tags r:id="rId50"/>
              </p:custDataLst>
            </p:nvPr>
          </p:nvSpPr>
          <p:spPr>
            <a:xfrm>
              <a:off x="15939" y="4794"/>
              <a:ext cx="119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332" name="直接箭头连接符 331"/>
            <p:cNvCxnSpPr>
              <a:stCxn id="329" idx="3"/>
              <a:endCxn id="330" idx="1"/>
            </p:cNvCxnSpPr>
            <p:nvPr>
              <p:custDataLst>
                <p:tags r:id="rId51"/>
              </p:custDataLst>
            </p:nvPr>
          </p:nvCxnSpPr>
          <p:spPr>
            <a:xfrm flipV="1">
              <a:off x="15715" y="5444"/>
              <a:ext cx="323" cy="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矩形: 圆角 34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16760" y="5314"/>
                  <a:ext cx="681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3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7"/>
                  </p:custDataLst>
                </p:nvPr>
              </p:nvSpPr>
              <p:spPr>
                <a:xfrm>
                  <a:off x="16760" y="5314"/>
                  <a:ext cx="681" cy="261"/>
                </a:xfrm>
                <a:prstGeom prst="roundRect">
                  <a:avLst/>
                </a:prstGeom>
                <a:blipFill rotWithShape="1">
                  <a:blip r:embed="rId101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4" name="矩形: 圆角 15"/>
            <p:cNvSpPr/>
            <p:nvPr>
              <p:custDataLst>
                <p:tags r:id="rId53"/>
              </p:custDataLst>
            </p:nvPr>
          </p:nvSpPr>
          <p:spPr>
            <a:xfrm>
              <a:off x="17182" y="5339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335" name="矩形: 圆角 15"/>
            <p:cNvSpPr/>
            <p:nvPr>
              <p:custDataLst>
                <p:tags r:id="rId54"/>
              </p:custDataLst>
            </p:nvPr>
          </p:nvSpPr>
          <p:spPr>
            <a:xfrm>
              <a:off x="17101" y="5339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336" name="矩形: 圆角 15"/>
            <p:cNvSpPr/>
            <p:nvPr>
              <p:custDataLst>
                <p:tags r:id="rId55"/>
              </p:custDataLst>
            </p:nvPr>
          </p:nvSpPr>
          <p:spPr>
            <a:xfrm>
              <a:off x="17263" y="5339"/>
              <a:ext cx="119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337" name="直接箭头连接符 336"/>
            <p:cNvCxnSpPr>
              <a:stCxn id="324" idx="3"/>
            </p:cNvCxnSpPr>
            <p:nvPr>
              <p:custDataLst>
                <p:tags r:id="rId56"/>
              </p:custDataLst>
            </p:nvPr>
          </p:nvCxnSpPr>
          <p:spPr>
            <a:xfrm>
              <a:off x="16140" y="4900"/>
              <a:ext cx="641" cy="40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38" name="矩形: 圆角 15"/>
            <p:cNvSpPr/>
            <p:nvPr>
              <p:custDataLst>
                <p:tags r:id="rId57"/>
              </p:custDataLst>
            </p:nvPr>
          </p:nvSpPr>
          <p:spPr>
            <a:xfrm>
              <a:off x="16379" y="5340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339" name="圆角矩形 338"/>
            <p:cNvSpPr/>
            <p:nvPr>
              <p:custDataLst>
                <p:tags r:id="rId58"/>
              </p:custDataLst>
            </p:nvPr>
          </p:nvSpPr>
          <p:spPr>
            <a:xfrm>
              <a:off x="14052" y="4623"/>
              <a:ext cx="3480" cy="1113"/>
            </a:xfrm>
            <a:prstGeom prst="roundRect">
              <a:avLst>
                <a:gd name="adj" fmla="val 8815"/>
              </a:avLst>
            </a:prstGeom>
            <a:noFill/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文本框 339"/>
            <p:cNvSpPr txBox="1"/>
            <p:nvPr>
              <p:custDataLst>
                <p:tags r:id="rId59"/>
              </p:custDataLst>
            </p:nvPr>
          </p:nvSpPr>
          <p:spPr>
            <a:xfrm>
              <a:off x="14825" y="4222"/>
              <a:ext cx="19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/>
                <a:t>.NET Heap</a:t>
              </a:r>
            </a:p>
          </p:txBody>
        </p:sp>
      </p:grpSp>
      <p:grpSp>
        <p:nvGrpSpPr>
          <p:cNvPr id="341" name="组合 340"/>
          <p:cNvGrpSpPr/>
          <p:nvPr>
            <p:custDataLst>
              <p:tags r:id="rId11"/>
            </p:custDataLst>
          </p:nvPr>
        </p:nvGrpSpPr>
        <p:grpSpPr>
          <a:xfrm>
            <a:off x="6400165" y="4893945"/>
            <a:ext cx="2209800" cy="961390"/>
            <a:chOff x="14052" y="4222"/>
            <a:chExt cx="3480" cy="1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矩形: 圆角 34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4497" y="4769"/>
                  <a:ext cx="660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2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8"/>
                  </p:custDataLst>
                </p:nvPr>
              </p:nvSpPr>
              <p:spPr>
                <a:xfrm>
                  <a:off x="14497" y="4769"/>
                  <a:ext cx="660" cy="261"/>
                </a:xfrm>
                <a:prstGeom prst="roundRect">
                  <a:avLst/>
                </a:prstGeom>
                <a:blipFill rotWithShape="1">
                  <a:blip r:embed="rId91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矩形: 圆角 15"/>
            <p:cNvSpPr/>
            <p:nvPr>
              <p:custDataLst>
                <p:tags r:id="rId13"/>
              </p:custDataLst>
            </p:nvPr>
          </p:nvSpPr>
          <p:spPr>
            <a:xfrm>
              <a:off x="14838" y="4794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344" name="矩形: 圆角 15"/>
            <p:cNvSpPr/>
            <p:nvPr>
              <p:custDataLst>
                <p:tags r:id="rId14"/>
              </p:custDataLst>
            </p:nvPr>
          </p:nvSpPr>
          <p:spPr>
            <a:xfrm>
              <a:off x="14919" y="4794"/>
              <a:ext cx="119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345" name="矩形: 圆角 15"/>
            <p:cNvSpPr/>
            <p:nvPr>
              <p:custDataLst>
                <p:tags r:id="rId15"/>
              </p:custDataLst>
            </p:nvPr>
          </p:nvSpPr>
          <p:spPr>
            <a:xfrm>
              <a:off x="15058" y="4794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矩形: 圆角 34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4497" y="5314"/>
                  <a:ext cx="422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6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9"/>
                  </p:custDataLst>
                </p:nvPr>
              </p:nvSpPr>
              <p:spPr>
                <a:xfrm>
                  <a:off x="14497" y="5314"/>
                  <a:ext cx="422" cy="261"/>
                </a:xfrm>
                <a:prstGeom prst="roundRect">
                  <a:avLst/>
                </a:prstGeom>
                <a:blipFill rotWithShape="1">
                  <a:blip r:embed="rId93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7" name="矩形: 圆角 15"/>
            <p:cNvSpPr/>
            <p:nvPr>
              <p:custDataLst>
                <p:tags r:id="rId17"/>
              </p:custDataLst>
            </p:nvPr>
          </p:nvSpPr>
          <p:spPr>
            <a:xfrm>
              <a:off x="14838" y="5443"/>
              <a:ext cx="62" cy="10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矩形: 圆角 34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5603" y="4769"/>
                  <a:ext cx="576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8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0"/>
                  </p:custDataLst>
                </p:nvPr>
              </p:nvSpPr>
              <p:spPr>
                <a:xfrm>
                  <a:off x="15603" y="4769"/>
                  <a:ext cx="576" cy="261"/>
                </a:xfrm>
                <a:prstGeom prst="roundRect">
                  <a:avLst/>
                </a:prstGeom>
                <a:blipFill rotWithShape="1">
                  <a:blip r:embed="rId95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9" name="矩形: 圆角 15"/>
            <p:cNvSpPr/>
            <p:nvPr>
              <p:custDataLst>
                <p:tags r:id="rId19"/>
              </p:custDataLst>
            </p:nvPr>
          </p:nvSpPr>
          <p:spPr>
            <a:xfrm>
              <a:off x="16077" y="4794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350" name="直接箭头连接符 349"/>
            <p:cNvCxnSpPr>
              <a:stCxn id="345" idx="3"/>
              <a:endCxn id="348" idx="1"/>
            </p:cNvCxnSpPr>
            <p:nvPr>
              <p:custDataLst>
                <p:tags r:id="rId20"/>
              </p:custDataLst>
            </p:nvPr>
          </p:nvCxnSpPr>
          <p:spPr>
            <a:xfrm>
              <a:off x="15120" y="4900"/>
              <a:ext cx="482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矩形: 圆角 34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5229" y="5314"/>
                  <a:ext cx="513" cy="261"/>
                </a:xfrm>
                <a:prstGeom prst="roundRect">
                  <a:avLst/>
                </a:prstGeom>
                <a:noFill/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1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1"/>
                  </p:custDataLst>
                </p:nvPr>
              </p:nvSpPr>
              <p:spPr>
                <a:xfrm>
                  <a:off x="15229" y="5314"/>
                  <a:ext cx="513" cy="261"/>
                </a:xfrm>
                <a:prstGeom prst="roundRect">
                  <a:avLst/>
                </a:prstGeom>
                <a:blipFill rotWithShape="1">
                  <a:blip r:embed="rId97"/>
                </a:blipFill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2" name="矩形: 圆角 15"/>
            <p:cNvSpPr/>
            <p:nvPr>
              <p:custDataLst>
                <p:tags r:id="rId22"/>
              </p:custDataLst>
            </p:nvPr>
          </p:nvSpPr>
          <p:spPr>
            <a:xfrm>
              <a:off x="15571" y="5340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353" name="直接箭头连接符 352"/>
            <p:cNvCxnSpPr>
              <a:stCxn id="343" idx="2"/>
              <a:endCxn id="346" idx="0"/>
            </p:cNvCxnSpPr>
            <p:nvPr>
              <p:custDataLst>
                <p:tags r:id="rId23"/>
              </p:custDataLst>
            </p:nvPr>
          </p:nvCxnSpPr>
          <p:spPr>
            <a:xfrm flipH="1">
              <a:off x="14708" y="5005"/>
              <a:ext cx="161" cy="30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54" name="矩形: 圆角 15"/>
            <p:cNvSpPr/>
            <p:nvPr>
              <p:custDataLst>
                <p:tags r:id="rId24"/>
              </p:custDataLst>
            </p:nvPr>
          </p:nvSpPr>
          <p:spPr>
            <a:xfrm>
              <a:off x="15652" y="5340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矩形: 圆角 34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16037" y="5314"/>
                  <a:ext cx="422" cy="261"/>
                </a:xfrm>
                <a:prstGeom prst="roundRect">
                  <a:avLst/>
                </a:prstGeom>
                <a:noFill/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5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2"/>
                  </p:custDataLst>
                </p:nvPr>
              </p:nvSpPr>
              <p:spPr>
                <a:xfrm>
                  <a:off x="16037" y="5314"/>
                  <a:ext cx="422" cy="261"/>
                </a:xfrm>
                <a:prstGeom prst="roundRect">
                  <a:avLst/>
                </a:prstGeom>
                <a:blipFill rotWithShape="1">
                  <a:blip r:embed="rId99"/>
                </a:blipFill>
                <a:ln w="12700" cmpd="sng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6" name="矩形: 圆角 15"/>
            <p:cNvSpPr/>
            <p:nvPr>
              <p:custDataLst>
                <p:tags r:id="rId26"/>
              </p:custDataLst>
            </p:nvPr>
          </p:nvSpPr>
          <p:spPr>
            <a:xfrm>
              <a:off x="15939" y="4794"/>
              <a:ext cx="119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357" name="直接箭头连接符 356"/>
            <p:cNvCxnSpPr>
              <a:stCxn id="354" idx="3"/>
              <a:endCxn id="355" idx="1"/>
            </p:cNvCxnSpPr>
            <p:nvPr>
              <p:custDataLst>
                <p:tags r:id="rId27"/>
              </p:custDataLst>
            </p:nvPr>
          </p:nvCxnSpPr>
          <p:spPr>
            <a:xfrm flipV="1">
              <a:off x="15715" y="5444"/>
              <a:ext cx="323" cy="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矩形: 圆角 34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16760" y="5314"/>
                  <a:ext cx="681" cy="26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195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zh-CN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8" name="矩形: 圆角 3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3"/>
                  </p:custDataLst>
                </p:nvPr>
              </p:nvSpPr>
              <p:spPr>
                <a:xfrm>
                  <a:off x="16760" y="5314"/>
                  <a:ext cx="681" cy="261"/>
                </a:xfrm>
                <a:prstGeom prst="roundRect">
                  <a:avLst/>
                </a:prstGeom>
                <a:blipFill rotWithShape="1">
                  <a:blip r:embed="rId101"/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9" name="矩形: 圆角 15"/>
            <p:cNvSpPr/>
            <p:nvPr>
              <p:custDataLst>
                <p:tags r:id="rId29"/>
              </p:custDataLst>
            </p:nvPr>
          </p:nvSpPr>
          <p:spPr>
            <a:xfrm>
              <a:off x="17182" y="5339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360" name="矩形: 圆角 15"/>
            <p:cNvSpPr/>
            <p:nvPr>
              <p:custDataLst>
                <p:tags r:id="rId30"/>
              </p:custDataLst>
            </p:nvPr>
          </p:nvSpPr>
          <p:spPr>
            <a:xfrm>
              <a:off x="17101" y="5339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361" name="矩形: 圆角 15"/>
            <p:cNvSpPr/>
            <p:nvPr>
              <p:custDataLst>
                <p:tags r:id="rId31"/>
              </p:custDataLst>
            </p:nvPr>
          </p:nvSpPr>
          <p:spPr>
            <a:xfrm>
              <a:off x="17263" y="5339"/>
              <a:ext cx="119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cxnSp>
          <p:nvCxnSpPr>
            <p:cNvPr id="362" name="直接箭头连接符 361"/>
            <p:cNvCxnSpPr>
              <a:stCxn id="349" idx="3"/>
            </p:cNvCxnSpPr>
            <p:nvPr>
              <p:custDataLst>
                <p:tags r:id="rId32"/>
              </p:custDataLst>
            </p:nvPr>
          </p:nvCxnSpPr>
          <p:spPr>
            <a:xfrm>
              <a:off x="16140" y="4900"/>
              <a:ext cx="641" cy="40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63" name="矩形: 圆角 15"/>
            <p:cNvSpPr/>
            <p:nvPr>
              <p:custDataLst>
                <p:tags r:id="rId33"/>
              </p:custDataLst>
            </p:nvPr>
          </p:nvSpPr>
          <p:spPr>
            <a:xfrm>
              <a:off x="16379" y="5340"/>
              <a:ext cx="62" cy="2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195"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Cambria" panose="02040503050406030204" charset="0"/>
              </a:endParaRPr>
            </a:p>
          </p:txBody>
        </p:sp>
        <p:sp>
          <p:nvSpPr>
            <p:cNvPr id="364" name="圆角矩形 363"/>
            <p:cNvSpPr/>
            <p:nvPr>
              <p:custDataLst>
                <p:tags r:id="rId34"/>
              </p:custDataLst>
            </p:nvPr>
          </p:nvSpPr>
          <p:spPr>
            <a:xfrm>
              <a:off x="14052" y="4623"/>
              <a:ext cx="3480" cy="1113"/>
            </a:xfrm>
            <a:prstGeom prst="roundRect">
              <a:avLst>
                <a:gd name="adj" fmla="val 8815"/>
              </a:avLst>
            </a:prstGeom>
            <a:noFill/>
            <a:ln w="25400" cmpd="sng">
              <a:solidFill>
                <a:srgbClr val="00ABD7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文本框 364"/>
            <p:cNvSpPr txBox="1"/>
            <p:nvPr>
              <p:custDataLst>
                <p:tags r:id="rId35"/>
              </p:custDataLst>
            </p:nvPr>
          </p:nvSpPr>
          <p:spPr>
            <a:xfrm>
              <a:off x="14825" y="4222"/>
              <a:ext cx="19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>
                  <a:solidFill>
                    <a:srgbClr val="00ABD7"/>
                  </a:solidFill>
                </a:rPr>
                <a:t>Go Heap</a:t>
              </a:r>
            </a:p>
          </p:txBody>
        </p:sp>
      </p:grp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RmMjU0ZGJjNThjMWRkNGI2YjEwOTgxZjEzMjY5MG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010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060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090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130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180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220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350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400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430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470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520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560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660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710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740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78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87.xml><?xml version="1.0" encoding="utf-8"?>
<p:tagLst xmlns:p="http://schemas.openxmlformats.org/presentationml/2006/main">
  <p:tag name="KSO_WM_DIAGRAM_VIRTUALLY_FRAME" val="{&quot;height&quot;:238.15,&quot;left&quot;:370.5196850393701,&quot;top&quot;:222.9,&quot;width&quot;:273.33031496062995}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170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220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250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280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33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37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41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45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49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600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650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680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710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9.1,&quot;left&quot;:61.15,&quot;top&quot;:280.1,&quot;width&quot;:847}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76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45,&quot;left&quot;:273.3,&quot;top&quot;:251.25,&quot;width&quot;:609.95}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45,&quot;left&quot;:273.3,&quot;top&quot;:251.25,&quot;width&quot;:609.95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8.45,&quot;left&quot;:273.3,&quot;top&quot;:257.25,&quot;width&quot;:574.45}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45*237"/>
  <p:tag name="TABLE_ENDDRAG_RECT" val="66*254*845*237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84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45,&quot;left&quot;:273.3,&quot;top&quot;:251.25,&quot;width&quot;:609.95}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45,&quot;left&quot;:273.3,&quot;top&quot;:251.25,&quot;width&quot;:609.95}"/>
</p:tagLst>
</file>

<file path=ppt/tags/tag288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8.45,&quot;left&quot;:273.3,&quot;top&quot;:257.25,&quot;width&quot;:574.45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DIAGRAM_VIRTUALLY_FRAME" val="{&quot;height&quot;:209.1,&quot;left&quot;:61.15,&quot;top&quot;:280.1,&quot;width&quot;:847}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4*242"/>
  <p:tag name="TABLE_ENDDRAG_RECT" val="92*245*764*24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4*242"/>
  <p:tag name="TABLE_ENDDRAG_RECT" val="92*245*764*24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4*242"/>
  <p:tag name="TABLE_ENDDRAG_RECT" val="92*245*764*24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4*242"/>
  <p:tag name="TABLE_ENDDRAG_RECT" val="92*245*764*24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97*141"/>
  <p:tag name="TABLE_ENDDRAG_RECT" val="118*255*697*14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1.0453603941828,&quot;left&quot;:84.6,&quot;top&quot;:196.65,&quot;width&quot;:811.9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1.0453603941828,&quot;left&quot;:84.6,&quot;top&quot;:196.65,&quot;width&quot;:811.9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1.0453603941828,&quot;left&quot;:84.6,&quot;top&quot;:196.65,&quot;width&quot;:811.9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1.0453603941828,&quot;left&quot;:84.6,&quot;top&quot;:196.65,&quot;width&quot;:811.9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1.0453603941828,&quot;left&quot;:84.6,&quot;top&quot;:196.65,&quot;width&quot;:811.9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1.0453603941828,&quot;left&quot;:84.6,&quot;top&quot;:196.65,&quot;width&quot;:811.9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1.0453603941828,&quot;left&quot;:84.6,&quot;top&quot;:196.65,&quot;width&quot;:811.9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9.15,&quot;left&quot;:302.7,&quot;top&quot;:307.05,&quot;width&quot;:327.8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9.15,&quot;left&quot;:302.7,&quot;top&quot;:307.05,&quot;width&quot;:327.8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9.15,&quot;left&quot;:302.7,&quot;top&quot;:307.05,&quot;width&quot;:327.8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9.15,&quot;left&quot;:302.7,&quot;top&quot;:307.05,&quot;width&quot;:327.8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45,&quot;left&quot;:273.3,&quot;top&quot;:251.25,&quot;width&quot;:609.9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8.45,&quot;left&quot;:273.3,&quot;top&quot;:257.25,&quot;width&quot;:574.45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45,&quot;left&quot;:273.3,&quot;top&quot;:251.25,&quot;width&quot;:609.95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45,&quot;left&quot;:273.3,&quot;top&quot;:251.25,&quot;width&quot;:609.95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45,&quot;left&quot;:273.3,&quot;top&quot;:251.25,&quot;width&quot;:609.95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8.45,&quot;left&quot;:273.3,&quot;top&quot;:257.25,&quot;width&quot;:574.45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45,&quot;left&quot;:273.3,&quot;top&quot;:251.25,&quot;width&quot;:609.95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45,&quot;left&quot;:273.3,&quot;top&quot;:251.25,&quot;width&quot;:609.95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8.45,&quot;left&quot;:273.3,&quot;top&quot;:257.25,&quot;width&quot;:574.45}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4655</Words>
  <Application>Microsoft Office PowerPoint</Application>
  <PresentationFormat>宽屏</PresentationFormat>
  <Paragraphs>966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微软雅黑</vt:lpstr>
      <vt:lpstr>Arial</vt:lpstr>
      <vt:lpstr>Calibri</vt:lpstr>
      <vt:lpstr>Cambria</vt:lpstr>
      <vt:lpstr>Cambria Math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123</dc:creator>
  <cp:lastModifiedBy>Wensheng Dou</cp:lastModifiedBy>
  <cp:revision>2362</cp:revision>
  <dcterms:created xsi:type="dcterms:W3CDTF">2023-11-29T06:50:00Z</dcterms:created>
  <dcterms:modified xsi:type="dcterms:W3CDTF">2025-09-26T00:18:47Z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/>
  </property>
</Properties>
</file>