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3"/>
  </p:notesMasterIdLst>
  <p:handoutMasterIdLst>
    <p:handoutMasterId r:id="rId54"/>
  </p:handoutMasterIdLst>
  <p:sldIdLst>
    <p:sldId id="257" r:id="rId3"/>
    <p:sldId id="600" r:id="rId4"/>
    <p:sldId id="467" r:id="rId5"/>
    <p:sldId id="515" r:id="rId6"/>
    <p:sldId id="490" r:id="rId7"/>
    <p:sldId id="645" r:id="rId8"/>
    <p:sldId id="517" r:id="rId9"/>
    <p:sldId id="597" r:id="rId10"/>
    <p:sldId id="615" r:id="rId11"/>
    <p:sldId id="632" r:id="rId12"/>
    <p:sldId id="560" r:id="rId13"/>
    <p:sldId id="633" r:id="rId14"/>
    <p:sldId id="617" r:id="rId15"/>
    <p:sldId id="655" r:id="rId16"/>
    <p:sldId id="654" r:id="rId17"/>
    <p:sldId id="653" r:id="rId18"/>
    <p:sldId id="620" r:id="rId19"/>
    <p:sldId id="621" r:id="rId20"/>
    <p:sldId id="646" r:id="rId21"/>
    <p:sldId id="624" r:id="rId22"/>
    <p:sldId id="626" r:id="rId23"/>
    <p:sldId id="627" r:id="rId24"/>
    <p:sldId id="648" r:id="rId25"/>
    <p:sldId id="647" r:id="rId26"/>
    <p:sldId id="595" r:id="rId27"/>
    <p:sldId id="637" r:id="rId28"/>
    <p:sldId id="596" r:id="rId29"/>
    <p:sldId id="639" r:id="rId30"/>
    <p:sldId id="576" r:id="rId31"/>
    <p:sldId id="548" r:id="rId32"/>
    <p:sldId id="549" r:id="rId33"/>
    <p:sldId id="594" r:id="rId34"/>
    <p:sldId id="475" r:id="rId35"/>
    <p:sldId id="498" r:id="rId36"/>
    <p:sldId id="499" r:id="rId37"/>
    <p:sldId id="551" r:id="rId38"/>
    <p:sldId id="481" r:id="rId39"/>
    <p:sldId id="482" r:id="rId40"/>
    <p:sldId id="552" r:id="rId41"/>
    <p:sldId id="629" r:id="rId42"/>
    <p:sldId id="640" r:id="rId43"/>
    <p:sldId id="628" r:id="rId44"/>
    <p:sldId id="579" r:id="rId45"/>
    <p:sldId id="644" r:id="rId46"/>
    <p:sldId id="643" r:id="rId47"/>
    <p:sldId id="642" r:id="rId48"/>
    <p:sldId id="583" r:id="rId49"/>
    <p:sldId id="555" r:id="rId50"/>
    <p:sldId id="489" r:id="rId51"/>
    <p:sldId id="39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D4E283-05D4-49D3-94F5-3B84FA19C6D2}">
          <p14:sldIdLst>
            <p14:sldId id="257"/>
            <p14:sldId id="600"/>
            <p14:sldId id="467"/>
            <p14:sldId id="515"/>
            <p14:sldId id="490"/>
            <p14:sldId id="645"/>
            <p14:sldId id="517"/>
            <p14:sldId id="597"/>
            <p14:sldId id="615"/>
            <p14:sldId id="632"/>
            <p14:sldId id="560"/>
            <p14:sldId id="633"/>
            <p14:sldId id="617"/>
            <p14:sldId id="655"/>
            <p14:sldId id="654"/>
            <p14:sldId id="653"/>
            <p14:sldId id="620"/>
            <p14:sldId id="621"/>
            <p14:sldId id="646"/>
            <p14:sldId id="624"/>
            <p14:sldId id="626"/>
            <p14:sldId id="627"/>
            <p14:sldId id="648"/>
            <p14:sldId id="647"/>
            <p14:sldId id="595"/>
            <p14:sldId id="637"/>
            <p14:sldId id="596"/>
            <p14:sldId id="639"/>
            <p14:sldId id="576"/>
            <p14:sldId id="548"/>
            <p14:sldId id="549"/>
            <p14:sldId id="594"/>
            <p14:sldId id="475"/>
            <p14:sldId id="498"/>
            <p14:sldId id="499"/>
            <p14:sldId id="551"/>
            <p14:sldId id="481"/>
            <p14:sldId id="482"/>
            <p14:sldId id="552"/>
            <p14:sldId id="629"/>
            <p14:sldId id="640"/>
            <p14:sldId id="628"/>
            <p14:sldId id="579"/>
            <p14:sldId id="644"/>
            <p14:sldId id="643"/>
            <p14:sldId id="642"/>
            <p14:sldId id="583"/>
            <p14:sldId id="555"/>
            <p14:sldId id="489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Gao" initials="YG" lastIdx="11" clrIdx="0">
    <p:extLst>
      <p:ext uri="{19B8F6BF-5375-455C-9EA6-DF929625EA0E}">
        <p15:presenceInfo xmlns:p15="http://schemas.microsoft.com/office/powerpoint/2012/main" userId="c6097c75b5b4a181" providerId="Windows Live"/>
      </p:ext>
    </p:extLst>
  </p:cmAuthor>
  <p:cmAuthor id="2" name="ziyu cui" initials="zc" lastIdx="6" clrIdx="1">
    <p:extLst>
      <p:ext uri="{19B8F6BF-5375-455C-9EA6-DF929625EA0E}">
        <p15:presenceInfo xmlns:p15="http://schemas.microsoft.com/office/powerpoint/2012/main" userId="3ffc1ee76e5685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D6B4FF"/>
    <a:srgbClr val="A9D18E"/>
    <a:srgbClr val="F4B183"/>
    <a:srgbClr val="FFFFFF"/>
    <a:srgbClr val="9DC3E6"/>
    <a:srgbClr val="E2F0D9"/>
    <a:srgbClr val="0CB20F"/>
    <a:srgbClr val="E7E7E7"/>
    <a:srgbClr val="DCD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5415" autoAdjust="0"/>
  </p:normalViewPr>
  <p:slideViewPr>
    <p:cSldViewPr snapToGrid="0">
      <p:cViewPr varScale="1">
        <p:scale>
          <a:sx n="89" d="100"/>
          <a:sy n="89" d="100"/>
        </p:scale>
        <p:origin x="498" y="33"/>
      </p:cViewPr>
      <p:guideLst>
        <p:guide orient="horz" pos="2614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33933891699949859"/>
          <c:y val="4.166374145647254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868699950142147"/>
          <c:y val="0.14716519247008247"/>
          <c:w val="0.62696546054254021"/>
          <c:h val="0.7297807831077476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Anomalies</c:v>
                </c:pt>
              </c:strCache>
            </c:strRef>
          </c:tx>
          <c:dPt>
            <c:idx val="0"/>
            <c:bubble3D val="0"/>
            <c:spPr>
              <a:solidFill>
                <a:srgbClr val="FFC9C9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9D-4235-9264-9321F715225F}"/>
              </c:ext>
            </c:extLst>
          </c:dPt>
          <c:dPt>
            <c:idx val="1"/>
            <c:bubble3D val="0"/>
            <c:spPr>
              <a:solidFill>
                <a:srgbClr val="D6B4FF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9D-4235-9264-9321F715225F}"/>
              </c:ext>
            </c:extLst>
          </c:dPt>
          <c:dPt>
            <c:idx val="2"/>
            <c:bubble3D val="0"/>
            <c:spPr>
              <a:solidFill>
                <a:srgbClr val="A9D1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9D-4235-9264-9321F715225F}"/>
              </c:ext>
            </c:extLst>
          </c:dPt>
          <c:dPt>
            <c:idx val="3"/>
            <c:bubble3D val="0"/>
            <c:spPr>
              <a:solidFill>
                <a:srgbClr val="FFC7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9D-4235-9264-9321F715225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9D-4235-9264-9321F715225F}"/>
              </c:ext>
            </c:extLst>
          </c:dPt>
          <c:dLbls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</c:v>
                </c:pt>
                <c:pt idx="1">
                  <c:v>42</c:v>
                </c:pt>
                <c:pt idx="2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9D-4235-9264-9321F71522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8699950142147"/>
          <c:y val="0.14716519247008247"/>
          <c:w val="0.62696546054254021"/>
          <c:h val="0.7297807831077476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Statements</c:v>
                </c:pt>
              </c:strCache>
            </c:strRef>
          </c:tx>
          <c:dPt>
            <c:idx val="0"/>
            <c:bubble3D val="0"/>
            <c:spPr>
              <a:noFill/>
              <a:ln w="381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0F-4FE2-9A56-C20586ECF170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0F-4FE2-9A56-C20586ECF170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≥5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0F-4FE2-9A56-C20586ECF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5"/>
        <c:holeSize val="4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2B348A-BE78-48B7-B246-8BCF254B2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9CC88-DC1D-4995-ADD8-22AD93BDD2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3C411-E0E4-4E73-948C-6B91FB5B8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168C8-10CD-461D-9D1F-4D6F485B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7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C15C7-6650-47BF-ACB5-45A5D0E93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60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91F6-10A2-4FDD-B2BD-4E646F1F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DFB339-97CA-EB9C-E7FD-C9F691D78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F80B70-AB58-8C44-076C-2B9ACB58A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17582E-A633-F9D7-F927-47147E67A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07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3C8A1-0C5A-7E27-D114-2F217128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BC80D9-070C-14C6-2168-9C787D7EA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DC1BD8-8F06-4E79-AD16-7B7D767F3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2DC8B-D2AC-D0EF-0095-B901433E9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7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65AFB-14CC-99DB-1FDE-04169C58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7B156B-8CA1-A203-33EC-4169853E0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7DDDEE-4EF2-626C-035F-009299013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260CE-BB6A-0E19-58F4-E17AC27C0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7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B123-2F0F-0454-A1E6-0A279613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157110-3254-E146-306E-BCBA0530D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89C9E8-8540-6C42-6E0B-F70E91574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316AC-5A62-3329-AC3C-5B0B5CD52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7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35495-CB4B-6636-A1F1-708DE9C2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54A77F-ABB9-B048-9556-1A20A9864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0B7FEB-835E-8479-02AF-FDEFC1269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D2E9E-55E3-6668-B58F-CF1342F8C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23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0D7F-64FE-F758-AFC1-0274C70CA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7EFC9C-D8D5-ADAB-7994-70B8FDF6A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C408C4-76E1-7506-7585-2CE78A82A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50D22-770F-82C6-7B23-475328A06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6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C4BF4-32C8-C1A5-E090-9A72DCEF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A7DDC1-9640-2DF5-3B75-CDB8F19EE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42D6BF-9417-AD3F-A87A-FC884C619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43075-818F-2D62-307E-F14BBC2A3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78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63534-EA6D-674F-903D-55E664C6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6A24FC-ACC4-1658-CA0F-348DD1BB1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0890443-6724-F0DB-5348-056BFAD2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605DE-BB37-A47C-3F27-F98A7F6EE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64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F5BFD-E533-EEF2-F55E-CA314B01E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F9DE59-8F79-7963-A9F5-120473AAE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CEA7FC-9880-00BD-A3CF-9EBDFB963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8E9CD-6D5D-20CB-009C-42651A868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6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767E-81DC-4647-CFA3-76E3F3CA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A00423-EAEE-DC68-5938-0AC65DBA1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76BF6E-9EBA-87DD-AB43-D5585F11C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547F0-B84B-E051-D0CE-F10066F55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22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B553-BDB8-B6D9-3AA5-9502CDF48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38F1E2-4024-A363-970B-50F3F673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12D621-BE41-089B-2E37-17497917E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22030A-E243-1CC1-36CC-3106D14C5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9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D9C1-E12F-8418-3782-C4EB6A724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D77034-C486-40E0-07EB-FF3C82A1C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725F7B-B716-671D-5391-F698AA8E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7AACB-7E51-F6C1-7238-56BD3D004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1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A97D-1FCF-3536-B009-4F479DB1A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B60BF0-C297-86C3-03AD-9F4F183FF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79D884-D982-8641-1903-44A50151B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679F87-9A96-E709-EA0B-7A5ACCB1F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4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D7D1-29D5-4580-79B0-09003FCD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A28537-23B0-803F-385B-02A1565B8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EB7A01-063B-95FC-810F-DB39B3E8E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17EC5-9111-68F4-BAFF-09D641EA6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7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00629-6996-ECB2-4CC7-0F75A8831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9C4BF3-04EB-98B1-1E8D-1F90A48DC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08DCA6-FAB7-217A-B42F-88946313D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FCB0E1-45EE-8966-E75C-67DB241A8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21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8C5B-A3AF-C473-910D-938232D0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16CC25-2C0C-F54B-C9D1-C7730B085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AB0A8D-7D46-4993-8824-5610025F0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5FA3C-2CA0-E981-391F-58E5F73C1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39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E6572-A397-E2C5-8664-113DC5AF1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49AE96-5B12-4D38-B148-C330B5AC7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A7B941-F0F6-33EE-0347-B129487C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7601F4-FDCD-6950-CFA9-DC1149C0E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CFE8A-BABD-4235-01B5-893F8C03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CBD787-43CA-3AF1-0AA8-FAFC6492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DFE7F5-9CEF-8D51-2DF0-71C5A7894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2B2EF-F7AC-5460-E55F-07E4A97E3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29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8793-8141-9C8E-0A52-2F4A26B5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CD7261-BD17-B02D-CD8A-0AC5DB3EE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116CA-CE18-1D83-BE1A-F715517BD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BFFD2-52F6-95D9-F7C5-FCE711D32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32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B7317-900A-51D5-D1E3-477348F0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E90CBC-A23A-4F6B-C670-DA260EB1C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193289-3219-1E00-9C44-FF1D6A5B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D2A01-958C-D8FD-A6C5-5C3899DB3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54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9498-DAAE-C1C6-E2DB-56B118A6E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CE39F3-51F4-52BD-5699-294FDB1A0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B4474C-CA8E-7643-850B-37AB7F734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5F358-AC71-A083-AF8F-AEC971496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2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72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D4DD-6707-B008-9310-E925DB2E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4F2399-70C0-EC8C-2305-390261F90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7CD91-3ADE-4E0D-7467-34744F77A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38226-14DE-D6C9-D865-6781C9119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25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2D237-EB4F-9741-7AC9-ED0B7D32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A89926-E7EB-C511-2563-A5ECFA5BC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33CC14-A57B-E37B-DB57-BF2AFF62C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D8939-676B-188D-308B-A2874D96C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98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3C0D5-EC01-7F18-95EE-611A319CC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204408-20B7-6B05-A140-55C57F503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040823-4FFA-C16A-D6F1-F24B3042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6AE52-75B9-CA74-7D69-9F6971512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4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47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88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17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4414A-28E2-7961-04B1-386D030E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82CB03-3594-879D-A010-044C3F42E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C4E49E-210F-6D07-AEE8-015F0C817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3D9B4-9E40-28FC-2B1E-63D2FDEB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56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46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692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950F-B51C-B23E-A329-EAA2B9C3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95DAF6-DBE4-828B-28C3-88CC06391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AC66D0-581F-FD07-3878-B40D0ABF3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CCFBE6-EF52-C641-4796-99235BBCC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5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0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03B27-669B-D579-B3CF-BBDD20B5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B7259C-01ED-1CA2-CBA3-5C161B137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E73DCE-186A-5F5A-6B60-8A71A5C6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3AEE8B-E3BF-E35D-E60D-A9CCFCB66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18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62B1-DB41-7BDA-4FBB-FA119E82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051E86-6AD2-8010-6506-523B17D9B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59E35-D768-9599-BA48-6E2F68DA3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70FE4-80A8-2B49-BC3E-542A52288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500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FC1B-CF50-3770-2892-F0A18EDC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81543E-5BBA-6C58-F362-025A91E65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A87463-877E-A810-D583-0790A4A44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EFAE5-529F-DFF0-D7E9-00A036A99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46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0B9ED-77B0-1F16-3059-E7A1DCBD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5016C8-C202-1679-FF8E-0F35FCAD6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EAB209-9697-C32B-D2C3-B381CB601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trike="sngStrike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97A25-9EB7-8AE7-9B45-3541402C1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75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1725-5751-14F0-CB7F-1748C276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A9F365-6BD3-AE79-7565-095C3BAAB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39ACAB-CFAC-C92E-3731-4AA8A7843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B90F5-70AD-D296-B4F2-6F69C5E8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910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D797-9FD2-56CC-DA97-3E8649983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D1CA3-058F-8BB4-0B68-7262972BB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242DB1-9BC0-159E-2730-21353942F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0192C8-A664-C216-1891-7366F6350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317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F606-2897-A30F-402A-4B01CFE7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98EEE2-32F5-7D1F-65A7-6AF30E309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69F002-4B56-3FBE-78FF-EDBAF9493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trike="sngStrike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46675-0919-9A4F-A572-B7AAE2D09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66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C48DA-A67F-EFFA-9EF1-93918536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109A21-532A-10A9-5CF9-FCC1FBAC8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9A07DB-A3E4-5942-2C10-AC78B56F0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86B33-5FCD-37A7-0057-D26B78C12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28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CD9D-2DC0-A605-0229-797B56A8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0ED436-600C-16CE-DCD6-9315E321B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B234A7-78B2-47EF-1014-E9225CE90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76856-ADE7-674F-FD1B-0944BF16B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45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1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303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19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39C2-798B-5949-0232-02472564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517BF1-9245-CB2C-7332-64EF89808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DE11DE-69D8-F911-29BE-A2EA3672A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A6A6B-A3CF-F1A6-7E7D-B298EA453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1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C87B7-AA0A-5DF7-D5B2-0DB0A7B8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A6A845-0EC7-ED74-8071-85C632145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4225D3-5791-9F63-0B4F-E9076314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0EB82-C433-EA33-D439-E26E710EB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9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D05A4-B753-551A-2335-BEF9AB91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F69B36-8485-0E26-B010-23C31DEA1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8AA328-A8D1-AAAC-FB20-1C1C504E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57BD5-355E-7787-7B3C-BFFE58B16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35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44927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0562759C-74C1-9B3D-036A-22DD9FDD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515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3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02" indent="-365751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1AC05-A43C-2647-FE9D-A190E375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1875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44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35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0580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385404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30227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436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26780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8740" y="1379799"/>
            <a:ext cx="1082649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02" indent="-365751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71705-F7AD-40EB-A605-811B2D30188E}"/>
              </a:ext>
            </a:extLst>
          </p:cNvPr>
          <p:cNvSpPr txBox="1"/>
          <p:nvPr userDrawn="1"/>
        </p:nvSpPr>
        <p:spPr>
          <a:xfrm>
            <a:off x="11719036" y="6547942"/>
            <a:ext cx="4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400" b="1" smtClean="0"/>
              <a:t>‹#›</a:t>
            </a:fld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4" r:id="rId12"/>
  </p:sldLayoutIdLst>
  <p:transition>
    <p:fade/>
  </p:transition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267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3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667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3B7ACB-1703-3AB3-526F-36A922A29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267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3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667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6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7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67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82.png"/><Relationship Id="rId9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101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10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74.png"/><Relationship Id="rId7" Type="http://schemas.openxmlformats.org/officeDocument/2006/relationships/image" Target="../media/image120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95.png"/><Relationship Id="rId4" Type="http://schemas.openxmlformats.org/officeDocument/2006/relationships/image" Target="../media/image117.png"/><Relationship Id="rId14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12.png"/><Relationship Id="rId18" Type="http://schemas.openxmlformats.org/officeDocument/2006/relationships/image" Target="../media/image123.png"/><Relationship Id="rId3" Type="http://schemas.openxmlformats.org/officeDocument/2006/relationships/image" Target="../media/image960.png"/><Relationship Id="rId7" Type="http://schemas.openxmlformats.org/officeDocument/2006/relationships/image" Target="../media/image103.png"/><Relationship Id="rId12" Type="http://schemas.openxmlformats.org/officeDocument/2006/relationships/image" Target="../media/image111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11" Type="http://schemas.openxmlformats.org/officeDocument/2006/relationships/image" Target="../media/image110.png"/><Relationship Id="rId5" Type="http://schemas.openxmlformats.org/officeDocument/2006/relationships/image" Target="../media/image98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97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0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8.png"/><Relationship Id="rId7" Type="http://schemas.openxmlformats.org/officeDocument/2006/relationships/image" Target="../media/image68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84.png"/><Relationship Id="rId5" Type="http://schemas.openxmlformats.org/officeDocument/2006/relationships/image" Target="../media/image62.png"/><Relationship Id="rId10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43.png"/><Relationship Id="rId9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11" Type="http://schemas.openxmlformats.org/officeDocument/2006/relationships/image" Target="../media/image145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44.png"/><Relationship Id="rId9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45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12" Type="http://schemas.openxmlformats.org/officeDocument/2006/relationships/image" Target="../media/image1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7.png"/><Relationship Id="rId11" Type="http://schemas.openxmlformats.org/officeDocument/2006/relationships/image" Target="../media/image140.png"/><Relationship Id="rId5" Type="http://schemas.openxmlformats.org/officeDocument/2006/relationships/image" Target="../media/image144.png"/><Relationship Id="rId4" Type="http://schemas.openxmlformats.org/officeDocument/2006/relationships/image" Target="../media/image136.png"/><Relationship Id="rId14" Type="http://schemas.openxmlformats.org/officeDocument/2006/relationships/image" Target="../media/image142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2" Type="http://schemas.openxmlformats.org/officeDocument/2006/relationships/image" Target="../media/image183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82.png"/><Relationship Id="rId15" Type="http://schemas.openxmlformats.org/officeDocument/2006/relationships/image" Target="../media/image152.png"/><Relationship Id="rId10" Type="http://schemas.openxmlformats.org/officeDocument/2006/relationships/image" Target="../media/image181.png"/><Relationship Id="rId9" Type="http://schemas.openxmlformats.org/officeDocument/2006/relationships/image" Target="../media/image179.png"/><Relationship Id="rId14" Type="http://schemas.openxmlformats.org/officeDocument/2006/relationships/image" Target="../media/image136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2" Type="http://schemas.openxmlformats.org/officeDocument/2006/relationships/image" Target="../media/image183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82.png"/><Relationship Id="rId15" Type="http://schemas.openxmlformats.org/officeDocument/2006/relationships/image" Target="../media/image152.png"/><Relationship Id="rId10" Type="http://schemas.openxmlformats.org/officeDocument/2006/relationships/image" Target="../media/image181.png"/><Relationship Id="rId9" Type="http://schemas.openxmlformats.org/officeDocument/2006/relationships/image" Target="../media/image179.png"/><Relationship Id="rId14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image" Target="../media/image147.png"/><Relationship Id="rId12" Type="http://schemas.openxmlformats.org/officeDocument/2006/relationships/image" Target="../media/image181.png"/><Relationship Id="rId17" Type="http://schemas.openxmlformats.org/officeDocument/2006/relationships/image" Target="../media/image156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6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9.png"/><Relationship Id="rId15" Type="http://schemas.openxmlformats.org/officeDocument/2006/relationships/image" Target="../media/image155.png"/><Relationship Id="rId19" Type="http://schemas.openxmlformats.org/officeDocument/2006/relationships/image" Target="../media/image149.png"/><Relationship Id="rId14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1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image" Target="../media/image30.png"/><Relationship Id="rId4" Type="http://schemas.openxmlformats.org/officeDocument/2006/relationships/image" Target="../media/image2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260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F294FB-1DE8-70D3-CD5D-483CE83A973A}"/>
              </a:ext>
            </a:extLst>
          </p:cNvPr>
          <p:cNvSpPr txBox="1"/>
          <p:nvPr/>
        </p:nvSpPr>
        <p:spPr>
          <a:xfrm>
            <a:off x="0" y="21564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34th ACM SIGSOFT International Symposium on Software Testing and Analysis (ISSTA 2025)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28BE-9493-C1DA-D39A-B8E8B7083D52}"/>
              </a:ext>
            </a:extLst>
          </p:cNvPr>
          <p:cNvSpPr txBox="1"/>
          <p:nvPr/>
        </p:nvSpPr>
        <p:spPr>
          <a:xfrm>
            <a:off x="507297" y="1529107"/>
            <a:ext cx="11177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Cambria" panose="02040503050406030204" pitchFamily="18" charset="0"/>
                <a:ea typeface="Cambria" panose="02040503050406030204" pitchFamily="18" charset="0"/>
              </a:rPr>
              <a:t>Detecting Isolation Anomalies in</a:t>
            </a:r>
            <a:br>
              <a:rPr lang="en-US" altLang="zh-CN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4000" b="1" dirty="0">
                <a:latin typeface="Cambria" panose="02040503050406030204" pitchFamily="18" charset="0"/>
                <a:ea typeface="Cambria" panose="02040503050406030204" pitchFamily="18" charset="0"/>
              </a:rPr>
              <a:t>Relational DBMSs</a:t>
            </a:r>
            <a:endParaRPr lang="zh-CN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7505E10-1386-3FF7-78F7-76396130A6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4386" y="3429000"/>
            <a:ext cx="8383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Rui Yang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Ziyu Cui,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Wensheng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Dou, Yu Gao,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Jiansen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Song,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Xudong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Xie, Jun Wei</a:t>
            </a:r>
            <a:endParaRPr kumimoji="0" lang="en-US" altLang="zh-CN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056B930-D9FD-03A2-B2DB-8DBBCFC5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2" y="5656367"/>
            <a:ext cx="2856679" cy="10202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FC97A64-13AB-FC45-6F51-8B1385B3D28C}"/>
              </a:ext>
            </a:extLst>
          </p:cNvPr>
          <p:cNvSpPr txBox="1"/>
          <p:nvPr/>
        </p:nvSpPr>
        <p:spPr>
          <a:xfrm>
            <a:off x="3361880" y="4491100"/>
            <a:ext cx="56940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b="0" dirty="0">
                <a:latin typeface="Cambria" panose="02040503050406030204" pitchFamily="18" charset="0"/>
                <a:ea typeface="Cambria" panose="02040503050406030204" pitchFamily="18" charset="0"/>
              </a:rPr>
              <a:t>Institute of Software, Chinese Academy of Sciences</a:t>
            </a:r>
            <a:endParaRPr lang="zh-CN" altLang="en-US" b="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87F9FE1-1461-265C-368F-9338BD89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91" y="5365678"/>
            <a:ext cx="1448606" cy="14377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3FCB5C2-0D1D-A4F0-5AE2-B8A0E410F526}"/>
              </a:ext>
            </a:extLst>
          </p:cNvPr>
          <p:cNvSpPr txBox="1"/>
          <p:nvPr/>
        </p:nvSpPr>
        <p:spPr>
          <a:xfrm>
            <a:off x="3778661" y="4932102"/>
            <a:ext cx="48098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University of Chinese Academy of Sciences</a:t>
            </a:r>
            <a:endParaRPr lang="zh-CN" altLang="en-US" sz="2000" dirty="0">
              <a:latin typeface="Cambria" panose="0204050305040603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5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C655-007C-21F9-28A2-62C1ABB8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FA469C5-7930-050D-1957-6368D733D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1" y="1379799"/>
            <a:ext cx="10826496" cy="175413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Flexible SQL operations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Complex predicates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DELETE and REPLACE statements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37E8B1-8288-60CD-E538-AF32742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Features of Relational DBMSs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C8E820-FA82-5CC4-92D2-2FA51D20C7CE}"/>
              </a:ext>
            </a:extLst>
          </p:cNvPr>
          <p:cNvSpPr txBox="1"/>
          <p:nvPr/>
        </p:nvSpPr>
        <p:spPr>
          <a:xfrm>
            <a:off x="1260764" y="3739537"/>
            <a:ext cx="7781635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SELECT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FROM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SELECT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c1, c2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FROM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c1+c2 &gt; 10)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83344C-F760-6BF8-A3C8-E9C3C539C53B}"/>
              </a:ext>
            </a:extLst>
          </p:cNvPr>
          <p:cNvSpPr txBox="1"/>
          <p:nvPr/>
        </p:nvSpPr>
        <p:spPr>
          <a:xfrm>
            <a:off x="1260764" y="4327279"/>
            <a:ext cx="7781635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UPDATE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c2 = c2–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c1+c2 &gt; 10;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D48B3A-CE44-262D-9370-DF838709E767}"/>
              </a:ext>
            </a:extLst>
          </p:cNvPr>
          <p:cNvSpPr txBox="1"/>
          <p:nvPr/>
        </p:nvSpPr>
        <p:spPr>
          <a:xfrm>
            <a:off x="1260764" y="5502762"/>
            <a:ext cx="7781635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REPLACE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INTO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VALUES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(2, 20);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4DB550F-43C5-80C9-F060-EEAB5D9FBB13}"/>
              </a:ext>
            </a:extLst>
          </p:cNvPr>
          <p:cNvSpPr txBox="1"/>
          <p:nvPr/>
        </p:nvSpPr>
        <p:spPr>
          <a:xfrm>
            <a:off x="1260764" y="4915021"/>
            <a:ext cx="7781635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DELETE FROM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c1 &lt; 10;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CB47C5-188D-B5F0-1A65-17F2D27D096C}"/>
              </a:ext>
            </a:extLst>
          </p:cNvPr>
          <p:cNvSpPr txBox="1"/>
          <p:nvPr/>
        </p:nvSpPr>
        <p:spPr>
          <a:xfrm>
            <a:off x="9314725" y="379837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Subquery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4656D9-61B5-E338-4D15-6C7880389E77}"/>
              </a:ext>
            </a:extLst>
          </p:cNvPr>
          <p:cNvSpPr txBox="1"/>
          <p:nvPr/>
        </p:nvSpPr>
        <p:spPr>
          <a:xfrm>
            <a:off x="9314725" y="4387722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 predicate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C42E2-7406-EEA2-D78F-561636308FC8}"/>
              </a:ext>
            </a:extLst>
          </p:cNvPr>
          <p:cNvSpPr txBox="1"/>
          <p:nvPr/>
        </p:nvSpPr>
        <p:spPr>
          <a:xfrm>
            <a:off x="9314725" y="4975464"/>
            <a:ext cx="21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DELETE statement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5F515F-D3E4-B2D1-8955-F4F702188918}"/>
              </a:ext>
            </a:extLst>
          </p:cNvPr>
          <p:cNvSpPr txBox="1"/>
          <p:nvPr/>
        </p:nvSpPr>
        <p:spPr>
          <a:xfrm>
            <a:off x="9314725" y="5563205"/>
            <a:ext cx="225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REPALCE statement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DBBC6-C67A-1CFF-6973-CE9CFDD6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AE0981-818F-C7AE-6CBA-C083ED34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1" y="1379799"/>
            <a:ext cx="10826496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Cannot infer which rows the transaction reads or writes</a:t>
            </a:r>
            <a:endParaRPr lang="en-US" altLang="zh-CN" sz="21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01E316-E888-AF86-76B8-FB09EC45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Challenge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FDDB29-9CFA-5F55-6F88-D6E1E0AE01E6}"/>
              </a:ext>
            </a:extLst>
          </p:cNvPr>
          <p:cNvSpPr/>
          <p:nvPr/>
        </p:nvSpPr>
        <p:spPr>
          <a:xfrm>
            <a:off x="3734358" y="4993872"/>
            <a:ext cx="4274260" cy="977267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DB9A1B-618D-48F4-6D29-F9DFEEF6AFC4}"/>
                  </a:ext>
                </a:extLst>
              </p:cNvPr>
              <p:cNvSpPr/>
              <p:nvPr/>
            </p:nvSpPr>
            <p:spPr>
              <a:xfrm>
                <a:off x="3772983" y="4993905"/>
                <a:ext cx="4404041" cy="9038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c2+1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DB9A1B-618D-48F4-6D29-F9DFEEF6A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83" y="4993905"/>
                <a:ext cx="4404041" cy="903823"/>
              </a:xfrm>
              <a:prstGeom prst="rect">
                <a:avLst/>
              </a:prstGeom>
              <a:blipFill>
                <a:blip r:embed="rId5"/>
                <a:stretch>
                  <a:fillRect t="-3378" b="-1283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7974F5-1010-F9F4-51A3-2E8EA552E27A}"/>
                  </a:ext>
                </a:extLst>
              </p:cNvPr>
              <p:cNvSpPr txBox="1"/>
              <p:nvPr/>
            </p:nvSpPr>
            <p:spPr>
              <a:xfrm>
                <a:off x="5655687" y="597113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7974F5-1010-F9F4-51A3-2E8EA552E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87" y="5971139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BA5119-D491-FA55-1123-0AAFFBB51C64}"/>
                  </a:ext>
                </a:extLst>
              </p:cNvPr>
              <p:cNvSpPr txBox="1"/>
              <p:nvPr/>
            </p:nvSpPr>
            <p:spPr>
              <a:xfrm>
                <a:off x="8329424" y="5248624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write?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EBA5119-D491-FA55-1123-0AAFFBB5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424" y="5248624"/>
                <a:ext cx="2976562" cy="369332"/>
              </a:xfrm>
              <a:prstGeom prst="rect">
                <a:avLst/>
              </a:prstGeom>
              <a:blipFill>
                <a:blip r:embed="rId7"/>
                <a:stretch>
                  <a:fillRect l="-1636" t="-11475" b="-229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D230B6D-4884-5E8C-D59F-94AC9F0C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42513"/>
              </p:ext>
            </p:extLst>
          </p:nvPr>
        </p:nvGraphicFramePr>
        <p:xfrm>
          <a:off x="531377" y="4884694"/>
          <a:ext cx="1186832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noStrike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strike="noStrike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trike="noStrike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strike="noStrike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49953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0038C71-9F43-8E2D-F68E-AA405CE477B9}"/>
              </a:ext>
            </a:extLst>
          </p:cNvPr>
          <p:cNvSpPr txBox="1"/>
          <p:nvPr/>
        </p:nvSpPr>
        <p:spPr>
          <a:xfrm>
            <a:off x="162926" y="4546140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36BFE9-160E-9C5E-DDF8-F6FCFDFF526F}"/>
                  </a:ext>
                </a:extLst>
              </p:cNvPr>
              <p:cNvSpPr txBox="1"/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read?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36BFE9-160E-9C5E-DDF8-F6FCFDFF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blipFill>
                <a:blip r:embed="rId10"/>
                <a:stretch>
                  <a:fillRect l="-1636" t="-11667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8CF89A9-0AFC-BF8F-D410-A18E6A4BF325}"/>
              </a:ext>
            </a:extLst>
          </p:cNvPr>
          <p:cNvSpPr/>
          <p:nvPr/>
        </p:nvSpPr>
        <p:spPr>
          <a:xfrm>
            <a:off x="3734360" y="2897387"/>
            <a:ext cx="4442664" cy="1248582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DA22CA4-0946-63FA-FB5B-089178C97BF6}"/>
                  </a:ext>
                </a:extLst>
              </p:cNvPr>
              <p:cNvSpPr/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{ (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10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) }</a:t>
                </a:r>
                <a:endParaRPr lang="zh-CN" altLang="zh-CN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DA22CA4-0946-63FA-FB5B-089178C97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blipFill>
                <a:blip r:embed="rId11"/>
                <a:stretch>
                  <a:fillRect t="-2451" b="-392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67DA5D-B443-BA52-9E5B-6050597D13FF}"/>
                  </a:ext>
                </a:extLst>
              </p:cNvPr>
              <p:cNvSpPr txBox="1"/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67DA5D-B443-BA52-9E5B-6050597D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99E5C7-CE5F-B02F-3346-C07B30BA0B9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18209" y="3502284"/>
            <a:ext cx="2295526" cy="163783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B3FD60-00F5-6BE2-BEFE-C404DACEA8A0}"/>
              </a:ext>
            </a:extLst>
          </p:cNvPr>
          <p:cNvCxnSpPr>
            <a:cxnSpLocks/>
          </p:cNvCxnSpPr>
          <p:nvPr/>
        </p:nvCxnSpPr>
        <p:spPr>
          <a:xfrm>
            <a:off x="1718209" y="3132667"/>
            <a:ext cx="2295526" cy="482600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54F3A9-C73A-F4BF-3144-F1971718F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85189"/>
              </p:ext>
            </p:extLst>
          </p:nvPr>
        </p:nvGraphicFramePr>
        <p:xfrm>
          <a:off x="531377" y="2602564"/>
          <a:ext cx="1186832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24ECF0A-6593-E240-CD83-9D5E165DC599}"/>
              </a:ext>
            </a:extLst>
          </p:cNvPr>
          <p:cNvSpPr txBox="1"/>
          <p:nvPr/>
        </p:nvSpPr>
        <p:spPr>
          <a:xfrm>
            <a:off x="73830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121A2-B7A5-5E07-63F0-CC7EC79D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73FA76-71D2-2CDE-FA2C-4EB43B77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Uniquely identify each row by an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auxiliary column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rowId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837C6A-50B2-7CDA-0AEA-53224BEB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Idea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7E7453-2170-6932-A463-07A70CBDF79B}"/>
                  </a:ext>
                </a:extLst>
              </p:cNvPr>
              <p:cNvSpPr txBox="1"/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read?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7E7453-2170-6932-A463-07A70CBDF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blipFill>
                <a:blip r:embed="rId6"/>
                <a:stretch>
                  <a:fillRect l="-1636" t="-11667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A61708C6-B9C7-2000-0C0F-555CD1CCB953}"/>
              </a:ext>
            </a:extLst>
          </p:cNvPr>
          <p:cNvSpPr/>
          <p:nvPr/>
        </p:nvSpPr>
        <p:spPr>
          <a:xfrm>
            <a:off x="3734360" y="2897387"/>
            <a:ext cx="4442664" cy="1248582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74E552-80A6-F996-5DF0-7FFCDDB9F061}"/>
                  </a:ext>
                </a:extLst>
              </p:cNvPr>
              <p:cNvSpPr/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{ (10) }</a:t>
                </a:r>
                <a:endParaRPr lang="zh-CN" altLang="zh-CN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74E552-80A6-F996-5DF0-7FFCDDB9F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blipFill>
                <a:blip r:embed="rId7"/>
                <a:stretch>
                  <a:fillRect t="-2451" b="-392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2B4713-6E46-3B78-569E-6EE6ED882B17}"/>
                  </a:ext>
                </a:extLst>
              </p:cNvPr>
              <p:cNvSpPr txBox="1"/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2B4713-6E46-3B78-569E-6EE6ED88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33CC42-B179-DC53-11FB-66F4D1620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9635"/>
              </p:ext>
            </p:extLst>
          </p:nvPr>
        </p:nvGraphicFramePr>
        <p:xfrm>
          <a:off x="531377" y="2602564"/>
          <a:ext cx="1186832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B98F167-8720-2A69-3236-1BA832FAA315}"/>
              </a:ext>
            </a:extLst>
          </p:cNvPr>
          <p:cNvSpPr txBox="1"/>
          <p:nvPr/>
        </p:nvSpPr>
        <p:spPr>
          <a:xfrm>
            <a:off x="73830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6343-64BA-4084-5E11-18AE8E18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EC7B3D-3597-9544-7A64-B646354C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Uniquely identify each row by an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auxiliary column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rowId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200091-9FF3-21A3-1591-9C2B9945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Idea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99B95A-7D69-0FF5-F0AB-0540018AB111}"/>
              </a:ext>
            </a:extLst>
          </p:cNvPr>
          <p:cNvSpPr/>
          <p:nvPr/>
        </p:nvSpPr>
        <p:spPr>
          <a:xfrm>
            <a:off x="3734360" y="2897387"/>
            <a:ext cx="4442664" cy="1248582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337DF80-FC4C-E025-9AF4-A063F6F7B859}"/>
                  </a:ext>
                </a:extLst>
              </p:cNvPr>
              <p:cNvSpPr/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{ (10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r1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) }</a:t>
                </a:r>
                <a:endParaRPr lang="zh-CN" altLang="zh-CN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337DF80-FC4C-E025-9AF4-A063F6F7B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94" y="2895203"/>
                <a:ext cx="4404030" cy="1244405"/>
              </a:xfrm>
              <a:prstGeom prst="rect">
                <a:avLst/>
              </a:prstGeom>
              <a:blipFill>
                <a:blip r:embed="rId3"/>
                <a:stretch>
                  <a:fillRect t="-2451" b="-392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262C66-61D6-D8E3-C0A9-6F13E0B19DFD}"/>
                  </a:ext>
                </a:extLst>
              </p:cNvPr>
              <p:cNvSpPr txBox="1"/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9262C66-61D6-D8E3-C0A9-6F13E0B19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13" y="2518920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17ADB6B1-4D0E-AA85-A541-77E15DF2F4FA}"/>
              </a:ext>
            </a:extLst>
          </p:cNvPr>
          <p:cNvSpPr txBox="1"/>
          <p:nvPr/>
        </p:nvSpPr>
        <p:spPr>
          <a:xfrm>
            <a:off x="5553162" y="3619235"/>
            <a:ext cx="1187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Read r1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9F0620B-958E-4E10-CF34-1B10422248AC}"/>
              </a:ext>
            </a:extLst>
          </p:cNvPr>
          <p:cNvSpPr/>
          <p:nvPr/>
        </p:nvSpPr>
        <p:spPr bwMode="auto">
          <a:xfrm>
            <a:off x="4566920" y="3486657"/>
            <a:ext cx="736600" cy="317244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EF554A-7508-8542-5C28-930E96868BBD}"/>
                  </a:ext>
                </a:extLst>
              </p:cNvPr>
              <p:cNvSpPr txBox="1"/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read?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3EF554A-7508-8542-5C28-930E96868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424" y="3173461"/>
                <a:ext cx="2976562" cy="369332"/>
              </a:xfrm>
              <a:prstGeom prst="rect">
                <a:avLst/>
              </a:prstGeom>
              <a:blipFill>
                <a:blip r:embed="rId5"/>
                <a:stretch>
                  <a:fillRect l="-1636" t="-11667" b="-2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3B8E3D9-2651-5C42-4662-A88692CF2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41801"/>
              </p:ext>
            </p:extLst>
          </p:nvPr>
        </p:nvGraphicFramePr>
        <p:xfrm>
          <a:off x="531377" y="2602564"/>
          <a:ext cx="1888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64393DD-7272-AF75-90F9-BD407398A0DA}"/>
              </a:ext>
            </a:extLst>
          </p:cNvPr>
          <p:cNvSpPr txBox="1"/>
          <p:nvPr/>
        </p:nvSpPr>
        <p:spPr>
          <a:xfrm>
            <a:off x="73830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6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037A-150B-F19E-236B-71A22D047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18482E-DB3D-62CE-34F4-A4DDC2CF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Maintain a list of transactions that create or modify a row by an auxiliary column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wList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BDA917-0E46-0362-4DB7-8A662767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Idea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B10267-D920-DA28-FBA3-280C5848C26E}"/>
              </a:ext>
            </a:extLst>
          </p:cNvPr>
          <p:cNvSpPr/>
          <p:nvPr/>
        </p:nvSpPr>
        <p:spPr>
          <a:xfrm>
            <a:off x="3734358" y="3190472"/>
            <a:ext cx="6793942" cy="977267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172CAB3-827A-666F-C601-D3D1940F968F}"/>
                  </a:ext>
                </a:extLst>
              </p:cNvPr>
              <p:cNvSpPr/>
              <p:nvPr/>
            </p:nvSpPr>
            <p:spPr>
              <a:xfrm>
                <a:off x="3772983" y="3190505"/>
                <a:ext cx="6755317" cy="9038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c2+1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FED9789-692D-E089-63FD-79D314689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83" y="3190505"/>
                <a:ext cx="6755317" cy="903823"/>
              </a:xfrm>
              <a:prstGeom prst="rect">
                <a:avLst/>
              </a:prstGeom>
              <a:blipFill>
                <a:blip r:embed="rId3"/>
                <a:stretch>
                  <a:fillRect t="-3356" b="-1208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C567AF0-FE1F-CABE-EBF8-5767EFBB0A57}"/>
                  </a:ext>
                </a:extLst>
              </p:cNvPr>
              <p:cNvSpPr txBox="1"/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5D410-12CB-5A60-054B-B7B9BAEB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54E008-0460-01D5-EF3F-087F4834D3A7}"/>
                  </a:ext>
                </a:extLst>
              </p:cNvPr>
              <p:cNvSpPr txBox="1"/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write?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408499-D975-B60E-2120-69001A11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blipFill>
                <a:blip r:embed="rId6"/>
                <a:stretch>
                  <a:fillRect l="-1844" t="-9836" b="-229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534CB0A-AA5C-446E-D6AF-7016463BA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12964"/>
              </p:ext>
            </p:extLst>
          </p:nvPr>
        </p:nvGraphicFramePr>
        <p:xfrm>
          <a:off x="531377" y="2602564"/>
          <a:ext cx="1888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8F1C04B-EC54-E243-49CD-2AF19451E91C}"/>
              </a:ext>
            </a:extLst>
          </p:cNvPr>
          <p:cNvSpPr txBox="1"/>
          <p:nvPr/>
        </p:nvSpPr>
        <p:spPr>
          <a:xfrm>
            <a:off x="1089253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2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F011D-6C0D-55DB-4C99-69B50EFC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6F490B-86A4-A8E8-774B-A61651FA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Maintain a list of transactions that create or modify a row by an auxiliary column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wList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C204BD-DE08-B7AE-7BF7-E469E41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Idea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D314D60-A5C7-8698-6292-4AF3250696DA}"/>
              </a:ext>
            </a:extLst>
          </p:cNvPr>
          <p:cNvSpPr/>
          <p:nvPr/>
        </p:nvSpPr>
        <p:spPr>
          <a:xfrm>
            <a:off x="3734358" y="3190472"/>
            <a:ext cx="6793942" cy="977267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BA36167-40FA-6472-9B19-7F0C304320F9}"/>
                  </a:ext>
                </a:extLst>
              </p:cNvPr>
              <p:cNvSpPr/>
              <p:nvPr/>
            </p:nvSpPr>
            <p:spPr>
              <a:xfrm>
                <a:off x="3772983" y="3190505"/>
                <a:ext cx="6755317" cy="9038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c2+1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F7E1E8C-6454-643B-117C-CEF5DE685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83" y="3190505"/>
                <a:ext cx="6755317" cy="903823"/>
              </a:xfrm>
              <a:prstGeom prst="rect">
                <a:avLst/>
              </a:prstGeom>
              <a:blipFill>
                <a:blip r:embed="rId3"/>
                <a:stretch>
                  <a:fillRect t="-3356" b="-1208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3CFC0ED-3760-A2F6-908D-E46D2D3BE219}"/>
                  </a:ext>
                </a:extLst>
              </p:cNvPr>
              <p:cNvSpPr txBox="1"/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2A76C01-2C75-9026-527F-327973A7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89827C-4D01-7A2C-2777-E0FDF44E6693}"/>
                  </a:ext>
                </a:extLst>
              </p:cNvPr>
              <p:cNvSpPr txBox="1"/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write?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C584D2B-0612-A7C3-F8C8-9D3D7119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blipFill>
                <a:blip r:embed="rId6"/>
                <a:stretch>
                  <a:fillRect l="-1844" t="-9836" b="-229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0AAE54F-9E3B-D307-579A-E6840C669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0754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6BB3F6A7-82EC-2603-57B3-B01262263D9A}"/>
              </a:ext>
            </a:extLst>
          </p:cNvPr>
          <p:cNvSpPr/>
          <p:nvPr/>
        </p:nvSpPr>
        <p:spPr bwMode="gray">
          <a:xfrm>
            <a:off x="3569955" y="2267877"/>
            <a:ext cx="1626782" cy="502530"/>
          </a:xfrm>
          <a:prstGeom prst="wedgeRoundRectCallout">
            <a:avLst>
              <a:gd name="adj1" fmla="val -79577"/>
              <a:gd name="adj2" fmla="val 56789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Append only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1B43BC-96CC-51E6-0E4A-DCEDD8E5144B}"/>
              </a:ext>
            </a:extLst>
          </p:cNvPr>
          <p:cNvSpPr txBox="1"/>
          <p:nvPr/>
        </p:nvSpPr>
        <p:spPr>
          <a:xfrm>
            <a:off x="1089253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2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E5A8-FF0C-A4BB-343D-108E7AD0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0DB28-074B-0B59-7855-9FFECECF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Maintain a list of transactions that create or modify a row by an auxiliary column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wList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8E839-483B-7450-2610-88333CAC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Key Idea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805758B-1C6B-746D-EAA9-F026BAA8F8B8}"/>
              </a:ext>
            </a:extLst>
          </p:cNvPr>
          <p:cNvSpPr/>
          <p:nvPr/>
        </p:nvSpPr>
        <p:spPr>
          <a:xfrm>
            <a:off x="3734357" y="3190472"/>
            <a:ext cx="7020079" cy="977267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28C65A5-2E22-260C-9D48-60CA53E8C18B}"/>
                  </a:ext>
                </a:extLst>
              </p:cNvPr>
              <p:cNvSpPr/>
              <p:nvPr/>
            </p:nvSpPr>
            <p:spPr>
              <a:xfrm>
                <a:off x="3772984" y="3190505"/>
                <a:ext cx="6981452" cy="9038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c2+1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98094CE-EB0E-B912-601C-772408737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84" y="3190505"/>
                <a:ext cx="6981452" cy="903823"/>
              </a:xfrm>
              <a:prstGeom prst="rect">
                <a:avLst/>
              </a:prstGeom>
              <a:blipFill>
                <a:blip r:embed="rId3"/>
                <a:stretch>
                  <a:fillRect t="-3356" b="-1208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592E567-0D43-36A1-D992-41E6CD1C0944}"/>
                  </a:ext>
                </a:extLst>
              </p:cNvPr>
              <p:cNvSpPr txBox="1"/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BA7B4C-A076-9A1F-F583-12924342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72" y="2827488"/>
                <a:ext cx="440313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E23435-26C5-81D8-6F80-4FF6A959F2BB}"/>
                  </a:ext>
                </a:extLst>
              </p:cNvPr>
              <p:cNvSpPr txBox="1"/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Which rows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Calibri" panose="020F0502020204030204" pitchFamily="34" charset="0"/>
                  </a:rPr>
                  <a:t> write?</a:t>
                </a:r>
                <a:endParaRPr lang="zh-CN" altLang="en-US" dirty="0">
                  <a:solidFill>
                    <a:srgbClr val="C00000"/>
                  </a:solidFill>
                  <a:latin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A515B0C-89F5-7A7C-C47A-49609E62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419" y="2700575"/>
                <a:ext cx="2976562" cy="369332"/>
              </a:xfrm>
              <a:prstGeom prst="rect">
                <a:avLst/>
              </a:prstGeom>
              <a:blipFill>
                <a:blip r:embed="rId6"/>
                <a:stretch>
                  <a:fillRect l="-1844" t="-9836" b="-229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3771BEA-CEAC-DBE0-C734-CB19584F3759}"/>
              </a:ext>
            </a:extLst>
          </p:cNvPr>
          <p:cNvSpPr txBox="1"/>
          <p:nvPr/>
        </p:nvSpPr>
        <p:spPr>
          <a:xfrm>
            <a:off x="3388403" y="5603617"/>
            <a:ext cx="21868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Write r1, r2 and r3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489999C-93E0-174E-73F6-139FEEDA5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01572"/>
              </p:ext>
            </p:extLst>
          </p:nvPr>
        </p:nvGraphicFramePr>
        <p:xfrm>
          <a:off x="524753" y="48885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51A7A4B-D8A3-FD76-2D8C-A1DC329DB3A2}"/>
              </a:ext>
            </a:extLst>
          </p:cNvPr>
          <p:cNvSpPr txBox="1"/>
          <p:nvPr/>
        </p:nvSpPr>
        <p:spPr>
          <a:xfrm>
            <a:off x="1089253" y="455000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AB9C8C1B-ED39-630E-9283-C2AEE2BD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1573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D1AAC95-1ABC-EDAA-78FF-D1BB21BD02B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826684" y="4402004"/>
            <a:ext cx="0" cy="180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5A6EFFF-85B0-2B12-3DBD-9D667CA96751}"/>
              </a:ext>
            </a:extLst>
          </p:cNvPr>
          <p:cNvSpPr/>
          <p:nvPr/>
        </p:nvSpPr>
        <p:spPr bwMode="auto">
          <a:xfrm>
            <a:off x="2368556" y="5250516"/>
            <a:ext cx="783168" cy="1082550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6837F4-E444-2EC9-B469-F3A26C54ED2C}"/>
              </a:ext>
            </a:extLst>
          </p:cNvPr>
          <p:cNvSpPr txBox="1"/>
          <p:nvPr/>
        </p:nvSpPr>
        <p:spPr>
          <a:xfrm>
            <a:off x="1089253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BEA59179-F999-C0A9-C372-7030F1FEF560}"/>
              </a:ext>
            </a:extLst>
          </p:cNvPr>
          <p:cNvSpPr/>
          <p:nvPr/>
        </p:nvSpPr>
        <p:spPr bwMode="gray">
          <a:xfrm>
            <a:off x="3569955" y="2267877"/>
            <a:ext cx="1626782" cy="502530"/>
          </a:xfrm>
          <a:prstGeom prst="wedgeRoundRectCallout">
            <a:avLst>
              <a:gd name="adj1" fmla="val -79577"/>
              <a:gd name="adj2" fmla="val 56789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Append only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2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A823-B9D7-6E30-753C-8155B567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777F266-FBF5-E292-BC01-26FCD54FF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written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wr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777F266-FBF5-E292-BC01-26FCD54FF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7810215-85E7-6015-3E5F-2979942F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Write-Read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wr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8EEE19-AA7A-7E84-C9D0-0270EA2733E3}"/>
              </a:ext>
            </a:extLst>
          </p:cNvPr>
          <p:cNvSpPr/>
          <p:nvPr/>
        </p:nvSpPr>
        <p:spPr>
          <a:xfrm>
            <a:off x="3775717" y="2962540"/>
            <a:ext cx="7087905" cy="9155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3C20E2-B4E1-A991-7D0A-F7969DB17D13}"/>
              </a:ext>
            </a:extLst>
          </p:cNvPr>
          <p:cNvSpPr/>
          <p:nvPr/>
        </p:nvSpPr>
        <p:spPr>
          <a:xfrm>
            <a:off x="3775718" y="4653054"/>
            <a:ext cx="7087904" cy="1201833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DFCC9E-2DC0-0002-ECB4-0B7884AF4ABA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‘,T1’)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DFCC9E-2DC0-0002-ECB4-0B7884AF4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blipFill>
                <a:blip r:embed="rId4"/>
                <a:stretch>
                  <a:fillRect t="-3333" b="-1133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4D7537-9AF9-0D18-8095-1CB46F982A7C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4D7537-9AF9-0D18-8095-1CB46F982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845C8C-A888-8CF9-ABB4-1B2992201394}"/>
                  </a:ext>
                </a:extLst>
              </p:cNvPr>
              <p:cNvSpPr/>
              <p:nvPr/>
            </p:nvSpPr>
            <p:spPr>
              <a:xfrm>
                <a:off x="3814341" y="4653086"/>
                <a:ext cx="6912804" cy="120180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(2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r1, ‘T0,T1’), (1, r2, ‘T0’), (2, r3, ‘T0’) }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845C8C-A888-8CF9-ABB4-1B2992201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4653086"/>
                <a:ext cx="6912804" cy="1201801"/>
              </a:xfrm>
              <a:prstGeom prst="rect">
                <a:avLst/>
              </a:prstGeom>
              <a:blipFill>
                <a:blip r:embed="rId6"/>
                <a:stretch>
                  <a:fillRect t="-2538" b="-761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599D35-B35E-08F1-CE5D-D1357DFB4FF4}"/>
                  </a:ext>
                </a:extLst>
              </p:cNvPr>
              <p:cNvSpPr txBox="1"/>
              <p:nvPr/>
            </p:nvSpPr>
            <p:spPr>
              <a:xfrm>
                <a:off x="7099512" y="5860453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599D35-B35E-08F1-CE5D-D1357DFB4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860453"/>
                <a:ext cx="440313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F2D6267B-B78F-1E93-1310-853F3213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68968"/>
              </p:ext>
            </p:extLst>
          </p:nvPr>
        </p:nvGraphicFramePr>
        <p:xfrm>
          <a:off x="524753" y="48885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4528AC2-6BD4-C1F3-6488-A9D1CA421605}"/>
              </a:ext>
            </a:extLst>
          </p:cNvPr>
          <p:cNvSpPr txBox="1"/>
          <p:nvPr/>
        </p:nvSpPr>
        <p:spPr>
          <a:xfrm>
            <a:off x="858197" y="4550009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ED2D4A82-E945-278B-13F8-CC7F6BFAF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32568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ECD6DECB-C21D-AEBA-0E3D-6C3C4AA4E500}"/>
              </a:ext>
            </a:extLst>
          </p:cNvPr>
          <p:cNvSpPr txBox="1"/>
          <p:nvPr/>
        </p:nvSpPr>
        <p:spPr>
          <a:xfrm>
            <a:off x="144019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3510B-0532-370F-D203-7562A924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77F5183-20F8-AC72-F7D5-30602D111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written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wr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77F5183-20F8-AC72-F7D5-30602D111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1885E9B-1068-58A5-6EEB-286DF5D5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Write-Read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wr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94220-B4BA-5804-92B5-0733EFE0AAA2}"/>
              </a:ext>
            </a:extLst>
          </p:cNvPr>
          <p:cNvSpPr/>
          <p:nvPr/>
        </p:nvSpPr>
        <p:spPr>
          <a:xfrm>
            <a:off x="3775717" y="2962540"/>
            <a:ext cx="7087905" cy="9155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4BFD847-B9FB-94FA-2BAF-DCE6C5A9CC23}"/>
              </a:ext>
            </a:extLst>
          </p:cNvPr>
          <p:cNvSpPr/>
          <p:nvPr/>
        </p:nvSpPr>
        <p:spPr>
          <a:xfrm>
            <a:off x="3775718" y="4653054"/>
            <a:ext cx="7087904" cy="1201833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910DA3-2E34-0D22-6890-8D53D5B97BE2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‘,T1’)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2910DA3-2E34-0D22-6890-8D53D5B97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blipFill>
                <a:blip r:embed="rId4"/>
                <a:stretch>
                  <a:fillRect t="-3333" b="-1133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31EE3A-7A9B-60EB-05E3-D0878B9A575D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31EE3A-7A9B-60EB-05E3-D0878B9A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6971F6-AD40-D073-AF81-0130E4A5CCFC}"/>
                  </a:ext>
                </a:extLst>
              </p:cNvPr>
              <p:cNvSpPr/>
              <p:nvPr/>
            </p:nvSpPr>
            <p:spPr>
              <a:xfrm>
                <a:off x="3814341" y="4653086"/>
                <a:ext cx="6912804" cy="120180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(2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‘T0,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’), (1, r2, ‘T0’), (2, r3, ‘T0’) }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96971F6-AD40-D073-AF81-0130E4A5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4653086"/>
                <a:ext cx="6912804" cy="1201801"/>
              </a:xfrm>
              <a:prstGeom prst="rect">
                <a:avLst/>
              </a:prstGeom>
              <a:blipFill>
                <a:blip r:embed="rId6"/>
                <a:stretch>
                  <a:fillRect t="-2538" b="-761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925759-C63D-AF63-29E4-495263F0497B}"/>
                  </a:ext>
                </a:extLst>
              </p:cNvPr>
              <p:cNvSpPr txBox="1"/>
              <p:nvPr/>
            </p:nvSpPr>
            <p:spPr>
              <a:xfrm>
                <a:off x="7099512" y="5860453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C925759-C63D-AF63-29E4-495263F0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860453"/>
                <a:ext cx="440313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A31150A-6BD9-9378-AF14-DC41249FBA74}"/>
              </a:ext>
            </a:extLst>
          </p:cNvPr>
          <p:cNvSpPr/>
          <p:nvPr/>
        </p:nvSpPr>
        <p:spPr bwMode="auto">
          <a:xfrm>
            <a:off x="4902531" y="5248275"/>
            <a:ext cx="996950" cy="273049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0ED38C4-DDFF-651A-9C8B-00EB3E14EE2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319670" y="3878081"/>
            <a:ext cx="0" cy="7694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F581CC-9560-3E66-E713-CAB375A9A4B5}"/>
                  </a:ext>
                </a:extLst>
              </p:cNvPr>
              <p:cNvSpPr txBox="1"/>
              <p:nvPr/>
            </p:nvSpPr>
            <p:spPr>
              <a:xfrm>
                <a:off x="7319668" y="4093507"/>
                <a:ext cx="86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F581CC-9560-3E66-E713-CAB375A9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68" y="4093507"/>
                <a:ext cx="867224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D32D4401-39CE-B2EA-B0F9-780B4BC43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1841"/>
              </p:ext>
            </p:extLst>
          </p:nvPr>
        </p:nvGraphicFramePr>
        <p:xfrm>
          <a:off x="524753" y="48885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41E2837-B3FE-7704-1F73-E5A744CC8297}"/>
              </a:ext>
            </a:extLst>
          </p:cNvPr>
          <p:cNvSpPr txBox="1"/>
          <p:nvPr/>
        </p:nvSpPr>
        <p:spPr>
          <a:xfrm>
            <a:off x="858197" y="4550009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5CE770A-31AD-3B80-1C23-22926A7A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202147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5E44E7E-D6B9-EB75-162D-DBE44B33BDA6}"/>
              </a:ext>
            </a:extLst>
          </p:cNvPr>
          <p:cNvSpPr txBox="1"/>
          <p:nvPr/>
        </p:nvSpPr>
        <p:spPr>
          <a:xfrm>
            <a:off x="144019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1E954-0D02-2491-E640-1DB0196E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AB1C5D2B-A8B0-47E8-45A8-FDD0339817A4}"/>
              </a:ext>
            </a:extLst>
          </p:cNvPr>
          <p:cNvGraphicFramePr>
            <a:graphicFrameLocks noGrp="1"/>
          </p:cNvGraphicFramePr>
          <p:nvPr/>
        </p:nvGraphicFramePr>
        <p:xfrm>
          <a:off x="524753" y="4888563"/>
          <a:ext cx="2842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954000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T0,T1,T2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772A46D-AA27-E29F-5FB9-5314A3584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the next version of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51942EF-60DC-4D75-C566-B63E3476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DAECF3E-A19F-952F-05C2-7D186FF1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Write-Write Dependency (ww)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62431BF-D1DC-8DFD-776E-70189E55FAAE}"/>
              </a:ext>
            </a:extLst>
          </p:cNvPr>
          <p:cNvSpPr/>
          <p:nvPr/>
        </p:nvSpPr>
        <p:spPr>
          <a:xfrm>
            <a:off x="3775717" y="2962540"/>
            <a:ext cx="7087905" cy="9155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C7A4EA7-FACD-A81C-C897-FAA02AE6DF86}"/>
              </a:ext>
            </a:extLst>
          </p:cNvPr>
          <p:cNvSpPr/>
          <p:nvPr/>
        </p:nvSpPr>
        <p:spPr>
          <a:xfrm>
            <a:off x="3775718" y="4653055"/>
            <a:ext cx="7087904" cy="96669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7CCA5B-FA6A-B93B-0851-77A61374DB9A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‘,T1’)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BE8F89-E6B6-0FC0-41FA-D1F9F045E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blipFill>
                <a:blip r:embed="rId5"/>
                <a:stretch>
                  <a:fillRect t="-3333" b="-10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22688C-7772-73DA-0C3C-0DF8F884F1ED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81928D0-0255-E99D-1B51-DB17BB0A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A1AC2B-4EC5-5B6D-B1B7-CFDC48D0477C}"/>
                  </a:ext>
                </a:extLst>
              </p:cNvPr>
              <p:cNvSpPr/>
              <p:nvPr/>
            </p:nvSpPr>
            <p:spPr>
              <a:xfrm>
                <a:off x="3814341" y="4653086"/>
                <a:ext cx="6912804" cy="9099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3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8A1AC2B-4EC5-5B6D-B1B7-CFDC48D04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4653086"/>
                <a:ext cx="6912804" cy="909943"/>
              </a:xfrm>
              <a:prstGeom prst="rect">
                <a:avLst/>
              </a:prstGeom>
              <a:blipFill>
                <a:blip r:embed="rId7"/>
                <a:stretch>
                  <a:fillRect t="-3333" b="-10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C13310-62D6-2B51-E3FE-BCA09BA9BE04}"/>
                  </a:ext>
                </a:extLst>
              </p:cNvPr>
              <p:cNvSpPr txBox="1"/>
              <p:nvPr/>
            </p:nvSpPr>
            <p:spPr>
              <a:xfrm>
                <a:off x="7099512" y="5619153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08234-4972-2E01-28EE-71C30992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619153"/>
                <a:ext cx="440313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B15975-3742-A376-8E4E-D54158D5BC64}"/>
              </a:ext>
            </a:extLst>
          </p:cNvPr>
          <p:cNvSpPr txBox="1"/>
          <p:nvPr/>
        </p:nvSpPr>
        <p:spPr>
          <a:xfrm>
            <a:off x="984247" y="4547962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8A1B9239-E0A3-FC3A-CC93-0E3A1C8B03F5}"/>
              </a:ext>
            </a:extLst>
          </p:cNvPr>
          <p:cNvGraphicFramePr>
            <a:graphicFrameLocks noGrp="1"/>
          </p:cNvGraphicFramePr>
          <p:nvPr/>
        </p:nvGraphicFramePr>
        <p:xfrm>
          <a:off x="531377" y="2602564"/>
          <a:ext cx="2842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954000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7350B0F-90EB-603B-984E-7B95EE629D0D}"/>
              </a:ext>
            </a:extLst>
          </p:cNvPr>
          <p:cNvSpPr txBox="1"/>
          <p:nvPr/>
        </p:nvSpPr>
        <p:spPr>
          <a:xfrm>
            <a:off x="1559628" y="2276656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C21-01E5-E313-8ACB-9D8F6B1A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00CF74-BA4A-8DDC-B13B-F991C2A3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Relational DBMSs have been widely used in many applications as their data storage infrastructure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601D3C7-44DA-940E-9D59-53B389A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Relational Database Management Systems (DBMSs)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9CD06B-5919-6BFD-859E-59B83A04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62" y="2381972"/>
            <a:ext cx="1824019" cy="628841"/>
          </a:xfrm>
          <a:prstGeom prst="rect">
            <a:avLst/>
          </a:prstGeom>
        </p:spPr>
      </p:pic>
      <p:pic>
        <p:nvPicPr>
          <p:cNvPr id="16" name="Picture 4" descr="“github”的图片搜索结果">
            <a:extLst>
              <a:ext uri="{FF2B5EF4-FFF2-40B4-BE49-F238E27FC236}">
                <a16:creationId xmlns:a16="http://schemas.microsoft.com/office/drawing/2014/main" id="{0DE45E6E-2481-0433-FE25-52190AD0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2" y="3490395"/>
            <a:ext cx="1891444" cy="6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4E8577-B9B0-4226-6FB1-2C50A176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61" y="5794507"/>
            <a:ext cx="788180" cy="7841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4461E8-92E7-6773-31FF-4D5478CC1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90" y="4444938"/>
            <a:ext cx="1062860" cy="1062860"/>
          </a:xfrm>
          <a:prstGeom prst="rect">
            <a:avLst/>
          </a:prstGeom>
        </p:spPr>
      </p:pic>
      <p:pic>
        <p:nvPicPr>
          <p:cNvPr id="24" name="图片 23" descr="1000px-Yahoo!_logo.svg.png">
            <a:extLst>
              <a:ext uri="{FF2B5EF4-FFF2-40B4-BE49-F238E27FC236}">
                <a16:creationId xmlns:a16="http://schemas.microsoft.com/office/drawing/2014/main" id="{0E1411DB-BABC-B954-1B68-D3100D32738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0680" y="2535118"/>
            <a:ext cx="1526807" cy="355746"/>
          </a:xfrm>
          <a:prstGeom prst="rect">
            <a:avLst/>
          </a:prstGeom>
        </p:spPr>
      </p:pic>
      <p:pic>
        <p:nvPicPr>
          <p:cNvPr id="25" name="图片 24" descr="d8GZgpn4FhJ0LhSTxNxmfw-netflix-logo-small.png">
            <a:extLst>
              <a:ext uri="{FF2B5EF4-FFF2-40B4-BE49-F238E27FC236}">
                <a16:creationId xmlns:a16="http://schemas.microsoft.com/office/drawing/2014/main" id="{AF77BE58-1516-0F74-95D1-1A11134C2D4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9987" y="3361113"/>
            <a:ext cx="1655607" cy="443702"/>
          </a:xfrm>
          <a:prstGeom prst="rect">
            <a:avLst/>
          </a:prstGeom>
        </p:spPr>
      </p:pic>
      <p:pic>
        <p:nvPicPr>
          <p:cNvPr id="30" name="Picture 2" descr="“amazon”的图片搜索结果">
            <a:extLst>
              <a:ext uri="{FF2B5EF4-FFF2-40B4-BE49-F238E27FC236}">
                <a16:creationId xmlns:a16="http://schemas.microsoft.com/office/drawing/2014/main" id="{8765C572-5FED-315A-EA7A-14E86DE1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07" y="6130492"/>
            <a:ext cx="1698999" cy="6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765A7042-FC12-BEEE-5C8D-29761B63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45" y="4924312"/>
            <a:ext cx="2180259" cy="7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MySQL是什么_ MySQL数据库_开源数据库-AWS云服务">
            <a:extLst>
              <a:ext uri="{FF2B5EF4-FFF2-40B4-BE49-F238E27FC236}">
                <a16:creationId xmlns:a16="http://schemas.microsoft.com/office/drawing/2014/main" id="{1FC905F0-C0E9-EDD0-052E-64DEDD28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01" y="3897909"/>
            <a:ext cx="1352112" cy="66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Database of Databases - TiDB">
            <a:extLst>
              <a:ext uri="{FF2B5EF4-FFF2-40B4-BE49-F238E27FC236}">
                <a16:creationId xmlns:a16="http://schemas.microsoft.com/office/drawing/2014/main" id="{437C3ACF-5C5B-C560-5361-E2201586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34" y="5794507"/>
            <a:ext cx="1300094" cy="5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5564695-2810-054A-8042-97A50C3E8C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1404" y="3105930"/>
            <a:ext cx="1435985" cy="149008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8155B07-2569-C970-F34C-D85A2DDB82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01525" y="4924312"/>
            <a:ext cx="2510223" cy="57850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755418EB-B05C-8534-2F92-431B17C0E104}"/>
              </a:ext>
            </a:extLst>
          </p:cNvPr>
          <p:cNvGrpSpPr/>
          <p:nvPr/>
        </p:nvGrpSpPr>
        <p:grpSpPr>
          <a:xfrm>
            <a:off x="3937685" y="4036525"/>
            <a:ext cx="1688116" cy="763090"/>
            <a:chOff x="7390794" y="4369270"/>
            <a:chExt cx="3144124" cy="149881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4DB0B15-1B2E-2C89-3695-8A55E111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390794" y="4369270"/>
              <a:ext cx="3144124" cy="1498812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874A596-5F74-198B-F9F8-5E10A3D1218E}"/>
                </a:ext>
              </a:extLst>
            </p:cNvPr>
            <p:cNvSpPr/>
            <p:nvPr/>
          </p:nvSpPr>
          <p:spPr bwMode="auto">
            <a:xfrm>
              <a:off x="9435262" y="4369270"/>
              <a:ext cx="1099656" cy="567455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kumimoji="0" lang="zh-CN" altLang="en-US" sz="1800" i="0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29CD6F1B-5A68-950C-F341-9BAA80B12338}"/>
              </a:ext>
            </a:extLst>
          </p:cNvPr>
          <p:cNvSpPr/>
          <p:nvPr/>
        </p:nvSpPr>
        <p:spPr bwMode="gray">
          <a:xfrm>
            <a:off x="2689155" y="2893929"/>
            <a:ext cx="6495215" cy="3883634"/>
          </a:xfrm>
          <a:prstGeom prst="ellipse">
            <a:avLst/>
          </a:prstGeom>
          <a:solidFill>
            <a:srgbClr val="AD0101">
              <a:alpha val="16078"/>
            </a:srgb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3575EB-B7BC-F17B-296D-5AEFAD518EC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45" b="31389"/>
          <a:stretch>
            <a:fillRect/>
          </a:stretch>
        </p:blipFill>
        <p:spPr>
          <a:xfrm>
            <a:off x="323223" y="4722325"/>
            <a:ext cx="2143125" cy="8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200E3-7D3B-2C35-9F86-85555CECB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E654B93A-621C-E9F7-CA9A-16C6F3044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11199"/>
              </p:ext>
            </p:extLst>
          </p:nvPr>
        </p:nvGraphicFramePr>
        <p:xfrm>
          <a:off x="524753" y="4888563"/>
          <a:ext cx="2842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954000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T0,T1,T2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51942EF-60DC-4D75-C566-B63E34765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the next version of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51942EF-60DC-4D75-C566-B63E34765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0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377324B-862E-1FDC-4441-D25BB400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Write-Write Dependency (ww)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DF42702-E34A-1F07-4ED6-A83E42F441A2}"/>
              </a:ext>
            </a:extLst>
          </p:cNvPr>
          <p:cNvSpPr/>
          <p:nvPr/>
        </p:nvSpPr>
        <p:spPr>
          <a:xfrm>
            <a:off x="3775717" y="2962540"/>
            <a:ext cx="7087905" cy="9155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09DF50F-916F-B17F-5DBC-DE188C92E78E}"/>
              </a:ext>
            </a:extLst>
          </p:cNvPr>
          <p:cNvSpPr/>
          <p:nvPr/>
        </p:nvSpPr>
        <p:spPr>
          <a:xfrm>
            <a:off x="3775718" y="4653055"/>
            <a:ext cx="7087904" cy="96669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BE8F89-E6B6-0FC0-41FA-D1F9F045EDDC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‘,T1’)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9BE8F89-E6B6-0FC0-41FA-D1F9F045E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917724"/>
              </a:xfrm>
              <a:prstGeom prst="rect">
                <a:avLst/>
              </a:prstGeom>
              <a:blipFill>
                <a:blip r:embed="rId5"/>
                <a:stretch>
                  <a:fillRect t="-3333" b="-10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81928D0-0255-E99D-1B51-DB17BB0A794B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81928D0-0255-E99D-1B51-DB17BB0A7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8FB827-94E6-271E-4885-00BF7C74B8D1}"/>
                  </a:ext>
                </a:extLst>
              </p:cNvPr>
              <p:cNvSpPr/>
              <p:nvPr/>
            </p:nvSpPr>
            <p:spPr>
              <a:xfrm>
                <a:off x="3814341" y="4653086"/>
                <a:ext cx="6912804" cy="9099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3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8FB827-94E6-271E-4885-00BF7C74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4653086"/>
                <a:ext cx="6912804" cy="909943"/>
              </a:xfrm>
              <a:prstGeom prst="rect">
                <a:avLst/>
              </a:prstGeom>
              <a:blipFill>
                <a:blip r:embed="rId7"/>
                <a:stretch>
                  <a:fillRect t="-3333" b="-10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08234-4972-2E01-28EE-71C30992A8C0}"/>
                  </a:ext>
                </a:extLst>
              </p:cNvPr>
              <p:cNvSpPr txBox="1"/>
              <p:nvPr/>
            </p:nvSpPr>
            <p:spPr>
              <a:xfrm>
                <a:off x="7099512" y="5619153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908234-4972-2E01-28EE-71C30992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619153"/>
                <a:ext cx="440313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E863A68-B1AD-8A18-718C-CF325B647202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19670" y="3878081"/>
            <a:ext cx="0" cy="76940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455363-4D45-39EB-E72C-DE294D75CE72}"/>
                  </a:ext>
                </a:extLst>
              </p:cNvPr>
              <p:cNvSpPr txBox="1"/>
              <p:nvPr/>
            </p:nvSpPr>
            <p:spPr>
              <a:xfrm>
                <a:off x="7319668" y="4093507"/>
                <a:ext cx="86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455363-4D45-39EB-E72C-DE294D75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68" y="4093507"/>
                <a:ext cx="867224" cy="338554"/>
              </a:xfrm>
              <a:prstGeom prst="rect">
                <a:avLst/>
              </a:prstGeom>
              <a:blipFill>
                <a:blip r:embed="rId9"/>
                <a:stretch>
                  <a:fillRect r="-704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A5F5EC2-F76D-D0B3-5F86-A38BD65C1F2D}"/>
              </a:ext>
            </a:extLst>
          </p:cNvPr>
          <p:cNvSpPr txBox="1"/>
          <p:nvPr/>
        </p:nvSpPr>
        <p:spPr>
          <a:xfrm>
            <a:off x="984247" y="4547962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F5566573-1F61-C1FA-61F4-358D6FE4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0261"/>
              </p:ext>
            </p:extLst>
          </p:nvPr>
        </p:nvGraphicFramePr>
        <p:xfrm>
          <a:off x="531377" y="2602564"/>
          <a:ext cx="2842723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954000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33036FE-9E62-035D-86E4-0A1400778094}"/>
              </a:ext>
            </a:extLst>
          </p:cNvPr>
          <p:cNvSpPr txBox="1"/>
          <p:nvPr/>
        </p:nvSpPr>
        <p:spPr>
          <a:xfrm>
            <a:off x="1559628" y="2276656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056097-44A0-D41F-3C82-449D604FEDC3}"/>
              </a:ext>
            </a:extLst>
          </p:cNvPr>
          <p:cNvSpPr/>
          <p:nvPr/>
        </p:nvSpPr>
        <p:spPr bwMode="auto">
          <a:xfrm>
            <a:off x="1676711" y="5244882"/>
            <a:ext cx="1722789" cy="355221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303E-4ED5-2D71-A674-F71AA616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D59CEF1-DB48-5FA1-9D51-9DE51A971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1" y="1379799"/>
                <a:ext cx="11034288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the next version of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D59CEF1-DB48-5FA1-9D51-9DE51A971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1" y="1379799"/>
                <a:ext cx="11034288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7D2943C-451D-54AC-DD47-7387119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Read-Write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rw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373BC90-E7FC-D668-B743-522F05E7A5B4}"/>
              </a:ext>
            </a:extLst>
          </p:cNvPr>
          <p:cNvSpPr/>
          <p:nvPr/>
        </p:nvSpPr>
        <p:spPr>
          <a:xfrm>
            <a:off x="3775717" y="2962541"/>
            <a:ext cx="7087905" cy="1238864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04C59E2-6113-0CA8-D0B3-1CBE5112C7A3}"/>
              </a:ext>
            </a:extLst>
          </p:cNvPr>
          <p:cNvSpPr/>
          <p:nvPr/>
        </p:nvSpPr>
        <p:spPr>
          <a:xfrm>
            <a:off x="3775718" y="5033107"/>
            <a:ext cx="7087904" cy="96669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1A47DFD-1205-66FE-A777-66A93314418B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11849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r1, ‘T0’) }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1A47DFD-1205-66FE-A777-66A933144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1184923"/>
              </a:xfrm>
              <a:prstGeom prst="rect">
                <a:avLst/>
              </a:prstGeom>
              <a:blipFill>
                <a:blip r:embed="rId5"/>
                <a:stretch>
                  <a:fillRect t="-2577" b="-876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74EC08-8777-5E43-2ED8-FF2113005BD8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74EC08-8777-5E43-2ED8-FF211300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E3F5251-41D1-C790-A712-85EBB8243F76}"/>
                  </a:ext>
                </a:extLst>
              </p:cNvPr>
              <p:cNvSpPr/>
              <p:nvPr/>
            </p:nvSpPr>
            <p:spPr>
              <a:xfrm>
                <a:off x="3814341" y="5033138"/>
                <a:ext cx="6912804" cy="9099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E3F5251-41D1-C790-A712-85EBB8243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5033138"/>
                <a:ext cx="6912804" cy="909943"/>
              </a:xfrm>
              <a:prstGeom prst="rect">
                <a:avLst/>
              </a:prstGeom>
              <a:blipFill>
                <a:blip r:embed="rId7"/>
                <a:stretch>
                  <a:fillRect t="-4027" b="-1140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6CC737-3995-9552-1BBE-8785DAFE7A77}"/>
                  </a:ext>
                </a:extLst>
              </p:cNvPr>
              <p:cNvSpPr txBox="1"/>
              <p:nvPr/>
            </p:nvSpPr>
            <p:spPr>
              <a:xfrm>
                <a:off x="7099512" y="5999205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6CC737-3995-9552-1BBE-8785DAFE7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999205"/>
                <a:ext cx="440313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631A2-0294-1083-3650-224BA01C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740"/>
              </p:ext>
            </p:extLst>
          </p:nvPr>
        </p:nvGraphicFramePr>
        <p:xfrm>
          <a:off x="524753" y="48885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A5FC658-D478-68A6-7310-479FC8367133}"/>
              </a:ext>
            </a:extLst>
          </p:cNvPr>
          <p:cNvSpPr txBox="1"/>
          <p:nvPr/>
        </p:nvSpPr>
        <p:spPr>
          <a:xfrm>
            <a:off x="858197" y="4550009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15DC23-13DC-A5FE-7606-6F652FF2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58458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96A67AF-D4A1-40FA-EBE1-1964C1710163}"/>
              </a:ext>
            </a:extLst>
          </p:cNvPr>
          <p:cNvSpPr txBox="1"/>
          <p:nvPr/>
        </p:nvSpPr>
        <p:spPr>
          <a:xfrm>
            <a:off x="144019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A31E-4516-7B6D-4577-7CBB261C5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23E96CF-96C8-335D-1749-5359FD681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1" y="1379799"/>
                <a:ext cx="11034288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the next version of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23E96CF-96C8-335D-1749-5359FD681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1" y="1379799"/>
                <a:ext cx="11034288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E33A8DA-CEC6-B39E-1ED0-6F75FF86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Read-Write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rw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A7F1D7-1FE1-006B-060E-8E051120C670}"/>
              </a:ext>
            </a:extLst>
          </p:cNvPr>
          <p:cNvSpPr/>
          <p:nvPr/>
        </p:nvSpPr>
        <p:spPr>
          <a:xfrm>
            <a:off x="3775717" y="2962541"/>
            <a:ext cx="7087905" cy="1238864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BD19244-999A-B0D8-240F-7D53ACCBE00F}"/>
              </a:ext>
            </a:extLst>
          </p:cNvPr>
          <p:cNvSpPr/>
          <p:nvPr/>
        </p:nvSpPr>
        <p:spPr>
          <a:xfrm>
            <a:off x="3775718" y="5033107"/>
            <a:ext cx="7087904" cy="96669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5B19E84-83E2-0360-7E37-DDF88D53647B}"/>
                  </a:ext>
                </a:extLst>
              </p:cNvPr>
              <p:cNvSpPr/>
              <p:nvPr/>
            </p:nvSpPr>
            <p:spPr>
              <a:xfrm>
                <a:off x="3814353" y="2960357"/>
                <a:ext cx="6762666" cy="118492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‘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T0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’) }</a:t>
                </a:r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5B19E84-83E2-0360-7E37-DDF88D536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3" y="2960357"/>
                <a:ext cx="6762666" cy="1184923"/>
              </a:xfrm>
              <a:prstGeom prst="rect">
                <a:avLst/>
              </a:prstGeom>
              <a:blipFill>
                <a:blip r:embed="rId5"/>
                <a:stretch>
                  <a:fillRect t="-2577" b="-876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13E67-2862-DBFE-7A9B-3506985AEF6A}"/>
                  </a:ext>
                </a:extLst>
              </p:cNvPr>
              <p:cNvSpPr txBox="1"/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813E67-2862-DBFE-7A9B-3506985AE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34" y="2582342"/>
                <a:ext cx="434991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E6D3671-D3F7-F037-7021-E583233EA71F}"/>
                  </a:ext>
                </a:extLst>
              </p:cNvPr>
              <p:cNvSpPr/>
              <p:nvPr/>
            </p:nvSpPr>
            <p:spPr>
              <a:xfrm>
                <a:off x="3814341" y="5033138"/>
                <a:ext cx="6912804" cy="90994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2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E6D3671-D3F7-F037-7021-E583233EA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1" y="5033138"/>
                <a:ext cx="6912804" cy="909943"/>
              </a:xfrm>
              <a:prstGeom prst="rect">
                <a:avLst/>
              </a:prstGeom>
              <a:blipFill>
                <a:blip r:embed="rId7"/>
                <a:stretch>
                  <a:fillRect t="-4027" b="-1140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C626692-4DB0-08A4-3B5E-5A461D2C3B9F}"/>
                  </a:ext>
                </a:extLst>
              </p:cNvPr>
              <p:cNvSpPr txBox="1"/>
              <p:nvPr/>
            </p:nvSpPr>
            <p:spPr>
              <a:xfrm>
                <a:off x="7099512" y="5999205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C626692-4DB0-08A4-3B5E-5A461D2C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12" y="5999205"/>
                <a:ext cx="440313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9236D44-6FE7-5EB1-92CE-8D394877A5D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19670" y="4201405"/>
            <a:ext cx="0" cy="8317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C455C5F-DBD3-5263-9E61-1BE317D49602}"/>
                  </a:ext>
                </a:extLst>
              </p:cNvPr>
              <p:cNvSpPr txBox="1"/>
              <p:nvPr/>
            </p:nvSpPr>
            <p:spPr>
              <a:xfrm>
                <a:off x="7319668" y="4447979"/>
                <a:ext cx="86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C455C5F-DBD3-5263-9E61-1BE317D4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68" y="4447979"/>
                <a:ext cx="867224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68B28A-EEC4-682D-9D58-736F60B325FA}"/>
              </a:ext>
            </a:extLst>
          </p:cNvPr>
          <p:cNvSpPr/>
          <p:nvPr/>
        </p:nvSpPr>
        <p:spPr bwMode="auto">
          <a:xfrm>
            <a:off x="4895850" y="3562351"/>
            <a:ext cx="723900" cy="273050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1100A04-61B9-82E6-DF96-73931CFFE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2924"/>
              </p:ext>
            </p:extLst>
          </p:nvPr>
        </p:nvGraphicFramePr>
        <p:xfrm>
          <a:off x="524753" y="48885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9CF558E-F30D-BEAC-E0BD-A70738908F68}"/>
              </a:ext>
            </a:extLst>
          </p:cNvPr>
          <p:cNvSpPr txBox="1"/>
          <p:nvPr/>
        </p:nvSpPr>
        <p:spPr>
          <a:xfrm>
            <a:off x="858197" y="4550009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D54BD42F-9B03-A72A-7125-2737A249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49260"/>
              </p:ext>
            </p:extLst>
          </p:nvPr>
        </p:nvGraphicFramePr>
        <p:xfrm>
          <a:off x="531377" y="2602564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54F31EF-CA1E-C071-C628-F945C1D332DC}"/>
              </a:ext>
            </a:extLst>
          </p:cNvPr>
          <p:cNvSpPr txBox="1"/>
          <p:nvPr/>
        </p:nvSpPr>
        <p:spPr>
          <a:xfrm>
            <a:off x="1440198" y="22640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8260C9-2B86-C2B0-982E-00677126C759}"/>
              </a:ext>
            </a:extLst>
          </p:cNvPr>
          <p:cNvSpPr/>
          <p:nvPr/>
        </p:nvSpPr>
        <p:spPr bwMode="auto">
          <a:xfrm>
            <a:off x="1678453" y="5248274"/>
            <a:ext cx="1466012" cy="361951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07B0D-4BC4-CDB9-8993-6D36AAF1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F11B25-45E9-5AE1-E181-432A227C2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034288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Cannot update and retrieve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wList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for its modified rows after its execution, since the rows have been deleted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C670C6-B80A-F899-6150-8DE4B7C2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How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Handle DELETE Statements?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1A2835-D1B2-5352-3C24-FC56B2690590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DEDF169E-8DDB-5FD5-1B69-9886E212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92538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D0118A-91DB-4BA9-B335-EE82BFD801AC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2909745-C2D3-3D5C-4C31-8EC88E16A5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192F91-DAD4-9240-CFA9-313D291CCDFA}"/>
              </a:ext>
            </a:extLst>
          </p:cNvPr>
          <p:cNvSpPr/>
          <p:nvPr/>
        </p:nvSpPr>
        <p:spPr>
          <a:xfrm>
            <a:off x="3344382" y="2679681"/>
            <a:ext cx="7185074" cy="100331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90A4D79-2FFF-A079-7F5D-6860D1E7F37E}"/>
                  </a:ext>
                </a:extLst>
              </p:cNvPr>
              <p:cNvSpPr/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90A4D79-2FFF-A079-7F5D-6860D1E7F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blipFill>
                <a:blip r:embed="rId3"/>
                <a:stretch>
                  <a:fillRect t="-1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56A154-4235-159F-F573-1D90715B7793}"/>
                  </a:ext>
                </a:extLst>
              </p:cNvPr>
              <p:cNvSpPr txBox="1"/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56A154-4235-159F-F573-1D90715B7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892C-05AC-7D5C-F960-C901EE0AF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28C05D-C12A-BC02-CE8B-E4F11F23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034288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Retrieve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rowId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wList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of the rows to be deleted by adding a SELECT FOR UPDATE</a:t>
            </a:r>
            <a:r>
              <a:rPr lang="en-US" altLang="zh-CN" sz="24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statement before each DELETE statement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D1C8F6-5864-4986-5057-C18C18A4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Obtain Dependencies of DELETE Statements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4322A4F-EEE9-91AC-68AB-205E04834F00}"/>
              </a:ext>
            </a:extLst>
          </p:cNvPr>
          <p:cNvSpPr/>
          <p:nvPr/>
        </p:nvSpPr>
        <p:spPr>
          <a:xfrm>
            <a:off x="3344382" y="2679681"/>
            <a:ext cx="7185074" cy="147037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455077F-180A-ECB2-ACD9-305A14D11201}"/>
                  </a:ext>
                </a:extLst>
              </p:cNvPr>
              <p:cNvSpPr/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SELECT </a:t>
                </a:r>
                <a:r>
                  <a:rPr lang="en-US" altLang="zh-CN" kern="0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 t 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 c1 &lt; 2 </a:t>
                </a:r>
                <a:r>
                  <a:rPr lang="en-US" altLang="zh-CN" u="sng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(r1, ‘T0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,T2’)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455077F-180A-ECB2-ACD9-305A14D11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blipFill>
                <a:blip r:embed="rId3"/>
                <a:stretch>
                  <a:fillRect t="-2083" b="-6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66D578-A662-6539-173A-846BE9B53475}"/>
              </a:ext>
            </a:extLst>
          </p:cNvPr>
          <p:cNvSpPr/>
          <p:nvPr/>
        </p:nvSpPr>
        <p:spPr bwMode="auto">
          <a:xfrm>
            <a:off x="3344381" y="3022124"/>
            <a:ext cx="6138286" cy="825500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08E427-22C9-7339-522E-63F154A25889}"/>
                  </a:ext>
                </a:extLst>
              </p:cNvPr>
              <p:cNvSpPr txBox="1"/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08E427-22C9-7339-522E-63F154A2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18B20036-6134-4E45-AFE8-6726C054262E}"/>
              </a:ext>
            </a:extLst>
          </p:cNvPr>
          <p:cNvSpPr/>
          <p:nvPr/>
        </p:nvSpPr>
        <p:spPr bwMode="gray">
          <a:xfrm>
            <a:off x="8701267" y="2188541"/>
            <a:ext cx="2952379" cy="502530"/>
          </a:xfrm>
          <a:prstGeom prst="wedgeRoundRectCallout">
            <a:avLst>
              <a:gd name="adj1" fmla="val -64221"/>
              <a:gd name="adj2" fmla="val 113593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The same lock mechanism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CF9E7C-B2F0-BE5D-D5EF-D3481F3783CB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8AD8638F-57D9-9D8B-1287-3A1C9706D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96000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7EC7391-1732-B1F4-960B-BE950897E034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C0FA162-DB32-071A-808E-2B60CC4E97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12F2-9085-DB72-2707-3926B9B9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72A7960-425E-2569-7488-F38C2675D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deletes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72A7960-425E-2569-7488-F38C2675D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EE639EB5-34E2-97ED-47BB-6DF0DCA1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Write-Write Dependency (ww)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F5E1F4-F831-DE28-D26D-73B1B11B7814}"/>
              </a:ext>
            </a:extLst>
          </p:cNvPr>
          <p:cNvSpPr/>
          <p:nvPr/>
        </p:nvSpPr>
        <p:spPr>
          <a:xfrm>
            <a:off x="3344381" y="5008100"/>
            <a:ext cx="7185074" cy="1083214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9D2727-E41B-C564-28D0-73587FF4A596}"/>
                  </a:ext>
                </a:extLst>
              </p:cNvPr>
              <p:cNvSpPr txBox="1"/>
              <p:nvPr/>
            </p:nvSpPr>
            <p:spPr>
              <a:xfrm>
                <a:off x="6716761" y="6089130"/>
                <a:ext cx="4403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B9D2727-E41B-C564-28D0-73587FF4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1" y="6089130"/>
                <a:ext cx="440312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65BD9D-0962-D9AA-B6C9-86F820DC8692}"/>
                  </a:ext>
                </a:extLst>
              </p:cNvPr>
              <p:cNvSpPr/>
              <p:nvPr/>
            </p:nvSpPr>
            <p:spPr>
              <a:xfrm>
                <a:off x="3383014" y="5097170"/>
                <a:ext cx="6813931" cy="9919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3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4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65BD9D-0962-D9AA-B6C9-86F820DC8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5097170"/>
                <a:ext cx="6813931" cy="991960"/>
              </a:xfrm>
              <a:prstGeom prst="rect">
                <a:avLst/>
              </a:prstGeom>
              <a:blipFill>
                <a:blip r:embed="rId5"/>
                <a:stretch>
                  <a:fillRect t="-2454" b="-245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85BE78-5FA7-DD23-502D-AC0C53771BE2}"/>
              </a:ext>
            </a:extLst>
          </p:cNvPr>
          <p:cNvSpPr/>
          <p:nvPr/>
        </p:nvSpPr>
        <p:spPr>
          <a:xfrm>
            <a:off x="3344382" y="2679681"/>
            <a:ext cx="7185074" cy="147037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E9FAA6-1A1E-B26A-F35A-B7F62F386C7B}"/>
                  </a:ext>
                </a:extLst>
              </p:cNvPr>
              <p:cNvSpPr/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(r1, ‘T0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,T2’)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E9FAA6-1A1E-B26A-F35A-B7F62F386C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blipFill>
                <a:blip r:embed="rId7"/>
                <a:stretch>
                  <a:fillRect t="-2083" b="-6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52A3A9-DCEA-E8C9-8FD7-8AA8B52FAFB0}"/>
              </a:ext>
            </a:extLst>
          </p:cNvPr>
          <p:cNvSpPr/>
          <p:nvPr/>
        </p:nvSpPr>
        <p:spPr bwMode="auto">
          <a:xfrm>
            <a:off x="3344381" y="3022124"/>
            <a:ext cx="6138286" cy="825500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1D2397-C785-1DF1-754A-51B5CCC46F94}"/>
                  </a:ext>
                </a:extLst>
              </p:cNvPr>
              <p:cNvSpPr txBox="1"/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1D2397-C785-1DF1-754A-51B5CCC4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A407A98-DDF9-D90F-F333-F24BD230EA7A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F0F8A8D-E93C-5B1D-BCB9-7E49F0F8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31883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572534D-D7DE-50C2-2DE9-AA78DD9BF211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F05F7E-01AF-266A-912A-896A754DA037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45A02-AF97-E98A-AD2D-8192F316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6FBE63-9309-0115-33C8-2D4CEA065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writes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deletes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56FBE63-9309-0115-33C8-2D4CEA065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00DAE73-3379-DB75-172A-D560DFCF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Write-Write Dependency (ww)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9E94953-62E6-8BB7-A57B-60E6FCDD423C}"/>
              </a:ext>
            </a:extLst>
          </p:cNvPr>
          <p:cNvSpPr/>
          <p:nvPr/>
        </p:nvSpPr>
        <p:spPr>
          <a:xfrm>
            <a:off x="3344381" y="5008100"/>
            <a:ext cx="7185074" cy="1083214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0FA7B3-FE58-62D0-29F2-1A97076B2BC9}"/>
                  </a:ext>
                </a:extLst>
              </p:cNvPr>
              <p:cNvSpPr txBox="1"/>
              <p:nvPr/>
            </p:nvSpPr>
            <p:spPr>
              <a:xfrm>
                <a:off x="6716761" y="6089130"/>
                <a:ext cx="4403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0FA7B3-FE58-62D0-29F2-1A97076B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1" y="6089130"/>
                <a:ext cx="440312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EF6CDA-9482-1576-A1DF-6E475761F098}"/>
                  </a:ext>
                </a:extLst>
              </p:cNvPr>
              <p:cNvSpPr/>
              <p:nvPr/>
            </p:nvSpPr>
            <p:spPr>
              <a:xfrm>
                <a:off x="3383014" y="5097170"/>
                <a:ext cx="6813931" cy="9919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3,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</a:t>
                </a:r>
                <a:r>
                  <a:rPr lang="en-US" altLang="zh-CN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4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EF6CDA-9482-1576-A1DF-6E475761F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5097170"/>
                <a:ext cx="6813931" cy="991960"/>
              </a:xfrm>
              <a:prstGeom prst="rect">
                <a:avLst/>
              </a:prstGeom>
              <a:blipFill>
                <a:blip r:embed="rId5"/>
                <a:stretch>
                  <a:fillRect t="-2454" b="-245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D61266-7F53-B7D9-AF35-F528068513BB}"/>
              </a:ext>
            </a:extLst>
          </p:cNvPr>
          <p:cNvSpPr/>
          <p:nvPr/>
        </p:nvSpPr>
        <p:spPr>
          <a:xfrm>
            <a:off x="3344382" y="2679681"/>
            <a:ext cx="7185074" cy="147037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C397E6-0EBA-B037-679A-30766B917027}"/>
                  </a:ext>
                </a:extLst>
              </p:cNvPr>
              <p:cNvSpPr/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r1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‘T0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T2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’)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C397E6-0EBA-B037-679A-30766B917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2681"/>
                <a:ext cx="6813931" cy="1460374"/>
              </a:xfrm>
              <a:prstGeom prst="rect">
                <a:avLst/>
              </a:prstGeom>
              <a:blipFill>
                <a:blip r:embed="rId6"/>
                <a:stretch>
                  <a:fillRect t="-2083" b="-666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80E2BA-F51D-2206-0AD0-48BFE6A7EE69}"/>
                  </a:ext>
                </a:extLst>
              </p:cNvPr>
              <p:cNvSpPr txBox="1"/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80E2BA-F51D-2206-0AD0-48BFE6A7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8784"/>
                <a:ext cx="434991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B1E6641-6721-2FD5-73C6-F61A579052C9}"/>
              </a:ext>
            </a:extLst>
          </p:cNvPr>
          <p:cNvSpPr/>
          <p:nvPr/>
        </p:nvSpPr>
        <p:spPr bwMode="auto">
          <a:xfrm>
            <a:off x="4023455" y="3264922"/>
            <a:ext cx="1126106" cy="295892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83ECFD-28C7-CF65-B583-44B901418864}"/>
                  </a:ext>
                </a:extLst>
              </p:cNvPr>
              <p:cNvSpPr txBox="1"/>
              <p:nvPr/>
            </p:nvSpPr>
            <p:spPr>
              <a:xfrm>
                <a:off x="6934257" y="4397319"/>
                <a:ext cx="101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83ECFD-28C7-CF65-B583-44B901418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57" y="4397319"/>
                <a:ext cx="10137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B6FC6DA-B582-A614-0B99-F77D2465D5F8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V="1">
            <a:off x="6936918" y="4150060"/>
            <a:ext cx="1" cy="85804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A30D55D-256B-5813-637B-DF6830DA5142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AF200CE1-417C-FAB1-908F-901A4EC6C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95124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467BA5D-AF97-A41D-F6C5-9DA36359F94D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B061659-9ABC-37AE-A4B7-0F0D26C8BD10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0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0437A-081B-DA68-874B-8EBA96E9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AB5EF76-A1A8-1D45-D758-296A50A8C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39" y="1379799"/>
                <a:ext cx="11034289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deletes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AB5EF76-A1A8-1D45-D758-296A50A8C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39" y="1379799"/>
                <a:ext cx="11034289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B66DBFB-0F53-AB64-E3F9-05D1C7D3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Read-Write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rw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0CC86D8-4FE8-DADA-CCE0-F3C3EC1A8CA5}"/>
              </a:ext>
            </a:extLst>
          </p:cNvPr>
          <p:cNvSpPr/>
          <p:nvPr/>
        </p:nvSpPr>
        <p:spPr>
          <a:xfrm>
            <a:off x="3344382" y="2684820"/>
            <a:ext cx="7185074" cy="147037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3ABECAD-6283-78FC-297A-F3A41D3244D6}"/>
                  </a:ext>
                </a:extLst>
              </p:cNvPr>
              <p:cNvSpPr/>
              <p:nvPr/>
            </p:nvSpPr>
            <p:spPr>
              <a:xfrm>
                <a:off x="3383014" y="2687820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-- [ (r1, ‘T0,T2’)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]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3ABECAD-6283-78FC-297A-F3A41D324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7820"/>
                <a:ext cx="6813931" cy="1460374"/>
              </a:xfrm>
              <a:prstGeom prst="rect">
                <a:avLst/>
              </a:prstGeom>
              <a:blipFill>
                <a:blip r:embed="rId4"/>
                <a:stretch>
                  <a:fillRect t="-2092" b="-711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37DC97-CF05-B46D-6697-961826D78B93}"/>
                  </a:ext>
                </a:extLst>
              </p:cNvPr>
              <p:cNvSpPr txBox="1"/>
              <p:nvPr/>
            </p:nvSpPr>
            <p:spPr>
              <a:xfrm>
                <a:off x="6716762" y="2317831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937DC97-CF05-B46D-6697-961826D7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7831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CC474C5-9AE9-A519-BA04-1B25DD2333A1}"/>
              </a:ext>
            </a:extLst>
          </p:cNvPr>
          <p:cNvSpPr/>
          <p:nvPr/>
        </p:nvSpPr>
        <p:spPr>
          <a:xfrm>
            <a:off x="3344381" y="4823487"/>
            <a:ext cx="7185074" cy="1268019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651FAD-E072-2DF9-CB30-2E2F16161863}"/>
                  </a:ext>
                </a:extLst>
              </p:cNvPr>
              <p:cNvSpPr/>
              <p:nvPr/>
            </p:nvSpPr>
            <p:spPr>
              <a:xfrm>
                <a:off x="3383014" y="4820487"/>
                <a:ext cx="6813931" cy="12688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c1, c2,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(1, 3, r1, ‘T0,T2’), (2, 3, r2, ‘T0,T2’), (2, 3, r3, ‘T0,T2’) ]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1651FAD-E072-2DF9-CB30-2E2F16161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4820487"/>
                <a:ext cx="6813931" cy="1268835"/>
              </a:xfrm>
              <a:prstGeom prst="rect">
                <a:avLst/>
              </a:prstGeom>
              <a:blipFill>
                <a:blip r:embed="rId6"/>
                <a:stretch>
                  <a:fillRect b="-480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A70C09F-2536-10E7-0A48-B24EF080BCD9}"/>
                  </a:ext>
                </a:extLst>
              </p:cNvPr>
              <p:cNvSpPr txBox="1"/>
              <p:nvPr/>
            </p:nvSpPr>
            <p:spPr>
              <a:xfrm>
                <a:off x="6716762" y="6089322"/>
                <a:ext cx="4403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A70C09F-2536-10E7-0A48-B24EF080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6089322"/>
                <a:ext cx="440312" cy="36298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11886D-27EF-F859-43E5-FDE4C3F2B3EF}"/>
              </a:ext>
            </a:extLst>
          </p:cNvPr>
          <p:cNvSpPr/>
          <p:nvPr/>
        </p:nvSpPr>
        <p:spPr bwMode="auto">
          <a:xfrm>
            <a:off x="3362694" y="3012875"/>
            <a:ext cx="6112885" cy="829733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DBC1A-D9A9-194F-45C5-8A4A504149F7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29B19845-03EB-9FF1-1D33-46ABCD5B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76836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AFFC9D-AF71-7ED5-AF16-035B68BF83FD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5D5B4F4-20FC-43AC-F726-0AC768ECA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C410-3985-C3A4-B02E-983B1036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D0F6013-E0C3-82D9-9653-5BA7BCB6B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reads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 then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deletes row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rw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4D0F6013-E0C3-82D9-9653-5BA7BCB6B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741" y="1379799"/>
                <a:ext cx="11034287" cy="830997"/>
              </a:xfrm>
              <a:blipFill>
                <a:blip r:embed="rId3"/>
                <a:stretch>
                  <a:fillRect l="-77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067FB66-B08E-44D5-9C70-D5920A21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Read-Write Dependency (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rw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11892E-2841-FB3A-5700-C79BB025AAD8}"/>
              </a:ext>
            </a:extLst>
          </p:cNvPr>
          <p:cNvSpPr/>
          <p:nvPr/>
        </p:nvSpPr>
        <p:spPr>
          <a:xfrm>
            <a:off x="3344382" y="2684820"/>
            <a:ext cx="7185074" cy="1470379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D26525-CECE-5F16-35D3-E6523D2B06DC}"/>
                  </a:ext>
                </a:extLst>
              </p:cNvPr>
              <p:cNvSpPr/>
              <p:nvPr/>
            </p:nvSpPr>
            <p:spPr>
              <a:xfrm>
                <a:off x="3383014" y="2687820"/>
                <a:ext cx="6813931" cy="146037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FOR UPDATE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r1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T0,T2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’) ]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noProof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DELETE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  <a:endParaRPr lang="zh-CN" altLang="zh-CN" kern="0" dirty="0">
                  <a:solidFill>
                    <a:prstClr val="white"/>
                  </a:solidFill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D26525-CECE-5F16-35D3-E6523D2B0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2687820"/>
                <a:ext cx="6813931" cy="1460374"/>
              </a:xfrm>
              <a:prstGeom prst="rect">
                <a:avLst/>
              </a:prstGeom>
              <a:blipFill>
                <a:blip r:embed="rId4"/>
                <a:stretch>
                  <a:fillRect t="-2092" b="-711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72B41B-F91C-E043-299A-896F4C85665A}"/>
              </a:ext>
            </a:extLst>
          </p:cNvPr>
          <p:cNvSpPr/>
          <p:nvPr/>
        </p:nvSpPr>
        <p:spPr bwMode="auto">
          <a:xfrm>
            <a:off x="4013930" y="3263557"/>
            <a:ext cx="1129570" cy="309747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DCA867-977B-097F-C437-C58867CEACDE}"/>
                  </a:ext>
                </a:extLst>
              </p:cNvPr>
              <p:cNvSpPr txBox="1"/>
              <p:nvPr/>
            </p:nvSpPr>
            <p:spPr>
              <a:xfrm>
                <a:off x="6716762" y="2317831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DCA867-977B-097F-C437-C58867CE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2317831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884E82-81E2-139F-E951-47D0E02386F5}"/>
              </a:ext>
            </a:extLst>
          </p:cNvPr>
          <p:cNvSpPr/>
          <p:nvPr/>
        </p:nvSpPr>
        <p:spPr>
          <a:xfrm>
            <a:off x="3344381" y="4823487"/>
            <a:ext cx="7185074" cy="1268019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FBAB0AD-BCF4-3BA2-3669-152D26B6A7F3}"/>
                  </a:ext>
                </a:extLst>
              </p:cNvPr>
              <p:cNvSpPr/>
              <p:nvPr/>
            </p:nvSpPr>
            <p:spPr>
              <a:xfrm>
                <a:off x="3383014" y="4820487"/>
                <a:ext cx="6813931" cy="12688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c1, c2,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kern="0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   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-- [ (1, 3, 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T0,T2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’), (2, 3, r2, ‘T0,T2’), (2, 3, r3, ‘T0,T2’) ]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FBAB0AD-BCF4-3BA2-3669-152D26B6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14" y="4820487"/>
                <a:ext cx="6813931" cy="1268835"/>
              </a:xfrm>
              <a:prstGeom prst="rect">
                <a:avLst/>
              </a:prstGeom>
              <a:blipFill>
                <a:blip r:embed="rId6"/>
                <a:stretch>
                  <a:fillRect b="-480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AAA599-8007-5D44-C294-AECFD85F13EE}"/>
                  </a:ext>
                </a:extLst>
              </p:cNvPr>
              <p:cNvSpPr txBox="1"/>
              <p:nvPr/>
            </p:nvSpPr>
            <p:spPr>
              <a:xfrm>
                <a:off x="6716762" y="6089322"/>
                <a:ext cx="440312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AAA599-8007-5D44-C294-AECFD85F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762" y="6089322"/>
                <a:ext cx="440312" cy="36298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B161CE-CE42-E6BC-06A7-46D19046C3FF}"/>
              </a:ext>
            </a:extLst>
          </p:cNvPr>
          <p:cNvSpPr/>
          <p:nvPr/>
        </p:nvSpPr>
        <p:spPr bwMode="auto">
          <a:xfrm>
            <a:off x="4518556" y="5450245"/>
            <a:ext cx="1012294" cy="30285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0E24D6-09E4-3F34-2EC0-6600F08252B3}"/>
                  </a:ext>
                </a:extLst>
              </p:cNvPr>
              <p:cNvSpPr txBox="1"/>
              <p:nvPr/>
            </p:nvSpPr>
            <p:spPr>
              <a:xfrm>
                <a:off x="6934257" y="4304677"/>
                <a:ext cx="952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0E24D6-09E4-3F34-2EC0-6600F082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57" y="4304677"/>
                <a:ext cx="95282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CBE9BD8-35D6-B552-B4CA-488B292775B6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6936918" y="4155199"/>
            <a:ext cx="1" cy="6682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9567317-CE47-DAFE-6337-6CF02DCD1103}"/>
              </a:ext>
            </a:extLst>
          </p:cNvPr>
          <p:cNvSpPr txBox="1"/>
          <p:nvPr/>
        </p:nvSpPr>
        <p:spPr>
          <a:xfrm>
            <a:off x="700680" y="2413335"/>
            <a:ext cx="192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96A2BF8D-2E30-B600-EAE0-907F3D6D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77914"/>
              </p:ext>
            </p:extLst>
          </p:nvPr>
        </p:nvGraphicFramePr>
        <p:xfrm>
          <a:off x="367237" y="2760863"/>
          <a:ext cx="2590614" cy="1799440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701891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T0,T2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507624"/>
                  </a:ext>
                </a:extLst>
              </a:tr>
            </a:tbl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6218E83-5446-7AFD-B6E8-C6BE2FEAE10A}"/>
              </a:ext>
            </a:extLst>
          </p:cNvPr>
          <p:cNvCxnSpPr>
            <a:cxnSpLocks/>
          </p:cNvCxnSpPr>
          <p:nvPr/>
        </p:nvCxnSpPr>
        <p:spPr bwMode="auto">
          <a:xfrm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F8D7498-BA19-A67F-D8DC-1199A85FC5E6}"/>
              </a:ext>
            </a:extLst>
          </p:cNvPr>
          <p:cNvCxnSpPr>
            <a:cxnSpLocks/>
          </p:cNvCxnSpPr>
          <p:nvPr/>
        </p:nvCxnSpPr>
        <p:spPr bwMode="auto">
          <a:xfrm flipV="1">
            <a:off x="367237" y="3128963"/>
            <a:ext cx="2590614" cy="33686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A2426-961C-FF21-2DEB-DCD88BB74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39060B-75BB-0AA2-0EDF-CBF6DF83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Anomaly Detection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0009AF91-98DD-FA4A-1E71-24A57733CAD0}"/>
              </a:ext>
            </a:extLst>
          </p:cNvPr>
          <p:cNvSpPr txBox="1">
            <a:spLocks/>
          </p:cNvSpPr>
          <p:nvPr/>
        </p:nvSpPr>
        <p:spPr>
          <a:xfrm>
            <a:off x="748740" y="1379799"/>
            <a:ext cx="110342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Construct dependency graph among transactions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1A0D17A-533C-2D05-C66A-74B4AEA41C9E}"/>
              </a:ext>
            </a:extLst>
          </p:cNvPr>
          <p:cNvSpPr/>
          <p:nvPr/>
        </p:nvSpPr>
        <p:spPr>
          <a:xfrm>
            <a:off x="2466246" y="2407943"/>
            <a:ext cx="4823555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888120E-05EC-CE92-EB5F-E4B75AA3FB7D}"/>
              </a:ext>
            </a:extLst>
          </p:cNvPr>
          <p:cNvSpPr/>
          <p:nvPr/>
        </p:nvSpPr>
        <p:spPr>
          <a:xfrm>
            <a:off x="2466245" y="4694202"/>
            <a:ext cx="482355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100CB32-604C-FE2B-FA5C-5F211BBA1B27}"/>
                  </a:ext>
                </a:extLst>
              </p:cNvPr>
              <p:cNvSpPr/>
              <p:nvPr/>
            </p:nvSpPr>
            <p:spPr>
              <a:xfrm>
                <a:off x="2504881" y="2405760"/>
                <a:ext cx="4784920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60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60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</a:t>
                </a:r>
                <a:r>
                  <a:rPr lang="en-US" altLang="zh-CN" sz="16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(1, r1, ‘T0’) 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zh-CN" altLang="zh-CN" sz="16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8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6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kumimoji="0" lang="en-US" altLang="zh-CN" sz="16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‘,T1’)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&gt; 2;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100CB32-604C-FE2B-FA5C-5F211BBA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81" y="2405760"/>
                <a:ext cx="4784920" cy="1460171"/>
              </a:xfrm>
              <a:prstGeom prst="rect">
                <a:avLst/>
              </a:prstGeom>
              <a:blipFill>
                <a:blip r:embed="rId3"/>
                <a:stretch>
                  <a:fillRect t="-1255" r="-255" b="-1213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5D77C3B-0292-46D6-EFF3-BF7DB3B568CB}"/>
                  </a:ext>
                </a:extLst>
              </p:cNvPr>
              <p:cNvSpPr txBox="1"/>
              <p:nvPr/>
            </p:nvSpPr>
            <p:spPr>
              <a:xfrm>
                <a:off x="4679837" y="2052716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5D77C3B-0292-46D6-EFF3-BF7DB3B5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37" y="2052716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9EE434-C138-0671-5F3C-B52DC21644DB}"/>
                  </a:ext>
                </a:extLst>
              </p:cNvPr>
              <p:cNvSpPr/>
              <p:nvPr/>
            </p:nvSpPr>
            <p:spPr>
              <a:xfrm>
                <a:off x="2504869" y="4694235"/>
                <a:ext cx="4733337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2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= CONCAT(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‘,T2’)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</a:p>
              <a:p>
                <a:pPr lvl="0" defTabSz="457200">
                  <a:defRPr/>
                </a:pPr>
                <a:r>
                  <a:rPr lang="en-US" altLang="zh-CN" sz="1600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INSERT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INTO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VALUES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(5,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5, r5, ‘T2’);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5 in </a:t>
                </a:r>
                <a14:m>
                  <m:oMath xmlns:m="http://schemas.openxmlformats.org/officeDocument/2006/math">
                    <m:r>
                      <a:rPr kumimoji="0" lang="en-US" altLang="zh-CN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kumimoji="0" lang="en-US" altLang="zh-CN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kumimoji="0" lang="en-US" altLang="zh-CN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9EE434-C138-0671-5F3C-B52DC2164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869" y="4694235"/>
                <a:ext cx="4733337" cy="1467965"/>
              </a:xfrm>
              <a:prstGeom prst="rect">
                <a:avLst/>
              </a:prstGeom>
              <a:blipFill>
                <a:blip r:embed="rId5"/>
                <a:stretch>
                  <a:fillRect t="-1245" r="-515" b="-1120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4ED2D96-F2DD-9E27-10E3-03550E5C0F21}"/>
                  </a:ext>
                </a:extLst>
              </p:cNvPr>
              <p:cNvSpPr txBox="1"/>
              <p:nvPr/>
            </p:nvSpPr>
            <p:spPr>
              <a:xfrm>
                <a:off x="4679837" y="6162200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4ED2D96-F2DD-9E27-10E3-03550E5C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37" y="6162200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6976527-14F4-54FB-29F0-9BAE3087DB68}"/>
                  </a:ext>
                </a:extLst>
              </p:cNvPr>
              <p:cNvSpPr txBox="1"/>
              <p:nvPr/>
            </p:nvSpPr>
            <p:spPr>
              <a:xfrm>
                <a:off x="3798325" y="4140666"/>
                <a:ext cx="8687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6976527-14F4-54FB-29F0-9BAE3087D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25" y="4140666"/>
                <a:ext cx="868764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AD37623-DAA9-E52E-A87A-935AEB3B9EBD}"/>
              </a:ext>
            </a:extLst>
          </p:cNvPr>
          <p:cNvCxnSpPr>
            <a:cxnSpLocks/>
          </p:cNvCxnSpPr>
          <p:nvPr/>
        </p:nvCxnSpPr>
        <p:spPr>
          <a:xfrm flipV="1">
            <a:off x="5081693" y="3924915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B600F6-3713-A595-EEDA-3CCF7CDD0638}"/>
                  </a:ext>
                </a:extLst>
              </p:cNvPr>
              <p:cNvSpPr txBox="1"/>
              <p:nvPr/>
            </p:nvSpPr>
            <p:spPr>
              <a:xfrm>
                <a:off x="5080935" y="4140666"/>
                <a:ext cx="9232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B600F6-3713-A595-EEDA-3CCF7CDD0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35" y="4140666"/>
                <a:ext cx="923266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6E3230B-186F-D767-887B-073AFAB12134}"/>
              </a:ext>
            </a:extLst>
          </p:cNvPr>
          <p:cNvCxnSpPr>
            <a:cxnSpLocks/>
          </p:cNvCxnSpPr>
          <p:nvPr/>
        </p:nvCxnSpPr>
        <p:spPr>
          <a:xfrm>
            <a:off x="4668560" y="3924915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graphicFrame>
        <p:nvGraphicFramePr>
          <p:cNvPr id="47" name="表格 5">
            <a:extLst>
              <a:ext uri="{FF2B5EF4-FFF2-40B4-BE49-F238E27FC236}">
                <a16:creationId xmlns:a16="http://schemas.microsoft.com/office/drawing/2014/main" id="{98853847-8191-2B66-B6A0-B91468DB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24270"/>
              </p:ext>
            </p:extLst>
          </p:nvPr>
        </p:nvGraphicFramePr>
        <p:xfrm>
          <a:off x="266105" y="2468757"/>
          <a:ext cx="1979456" cy="1439552"/>
        </p:xfrm>
        <a:graphic>
          <a:graphicData uri="http://schemas.openxmlformats.org/drawingml/2006/table">
            <a:tbl>
              <a:tblPr firstRow="1" bandRow="1"/>
              <a:tblGrid>
                <a:gridCol w="368593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352663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658304">
                  <a:extLst>
                    <a:ext uri="{9D8B030D-6E8A-4147-A177-3AD203B41FA5}">
                      <a16:colId xmlns:a16="http://schemas.microsoft.com/office/drawing/2014/main" val="1874413035"/>
                    </a:ext>
                  </a:extLst>
                </a:gridCol>
                <a:gridCol w="599896">
                  <a:extLst>
                    <a:ext uri="{9D8B030D-6E8A-4147-A177-3AD203B41FA5}">
                      <a16:colId xmlns:a16="http://schemas.microsoft.com/office/drawing/2014/main" val="4062888959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F1F3E640-66B0-A1E9-E07A-C180370981BE}"/>
              </a:ext>
            </a:extLst>
          </p:cNvPr>
          <p:cNvSpPr txBox="1"/>
          <p:nvPr/>
        </p:nvSpPr>
        <p:spPr>
          <a:xfrm>
            <a:off x="891967" y="2118801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E3142E36-5CCC-5343-1AB8-1D7504FE3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22381"/>
              </p:ext>
            </p:extLst>
          </p:nvPr>
        </p:nvGraphicFramePr>
        <p:xfrm>
          <a:off x="266105" y="5011703"/>
          <a:ext cx="1979456" cy="719776"/>
        </p:xfrm>
        <a:graphic>
          <a:graphicData uri="http://schemas.openxmlformats.org/drawingml/2006/table">
            <a:tbl>
              <a:tblPr firstRow="1" bandRow="1"/>
              <a:tblGrid>
                <a:gridCol w="368593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352663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658304">
                  <a:extLst>
                    <a:ext uri="{9D8B030D-6E8A-4147-A177-3AD203B41FA5}">
                      <a16:colId xmlns:a16="http://schemas.microsoft.com/office/drawing/2014/main" val="1874413035"/>
                    </a:ext>
                  </a:extLst>
                </a:gridCol>
                <a:gridCol w="599896">
                  <a:extLst>
                    <a:ext uri="{9D8B030D-6E8A-4147-A177-3AD203B41FA5}">
                      <a16:colId xmlns:a16="http://schemas.microsoft.com/office/drawing/2014/main" val="4062888959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4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2B7129D9-E66D-54D7-F6E9-73E0D068E4E4}"/>
              </a:ext>
            </a:extLst>
          </p:cNvPr>
          <p:cNvSpPr txBox="1"/>
          <p:nvPr/>
        </p:nvSpPr>
        <p:spPr>
          <a:xfrm>
            <a:off x="891967" y="4661747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2A7EC42-EEF5-6936-2E8D-0F42EA0047AF}"/>
              </a:ext>
            </a:extLst>
          </p:cNvPr>
          <p:cNvSpPr/>
          <p:nvPr/>
        </p:nvSpPr>
        <p:spPr>
          <a:xfrm>
            <a:off x="8341293" y="2409290"/>
            <a:ext cx="3806228" cy="1772097"/>
          </a:xfrm>
          <a:prstGeom prst="roundRect">
            <a:avLst>
              <a:gd name="adj" fmla="val 12127"/>
            </a:avLst>
          </a:prstGeom>
          <a:solidFill>
            <a:srgbClr val="5B9BD5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C7565FB-6687-6AA6-A61F-E0E363EB97DF}"/>
                  </a:ext>
                </a:extLst>
              </p:cNvPr>
              <p:cNvSpPr txBox="1"/>
              <p:nvPr/>
            </p:nvSpPr>
            <p:spPr>
              <a:xfrm>
                <a:off x="7238207" y="2913290"/>
                <a:ext cx="11546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4, 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C7565FB-6687-6AA6-A61F-E0E363EB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07" y="2913290"/>
                <a:ext cx="1154675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07FA08E-3DA0-6B88-FFDC-357DBB6FA2B6}"/>
                  </a:ext>
                </a:extLst>
              </p:cNvPr>
              <p:cNvSpPr/>
              <p:nvPr/>
            </p:nvSpPr>
            <p:spPr>
              <a:xfrm>
                <a:off x="8405054" y="2457355"/>
                <a:ext cx="3742467" cy="170743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c1, </a:t>
                </a: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c2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2</a:t>
                </a:r>
                <a:r>
                  <a:rPr lang="en-US" altLang="zh-CN" sz="16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r1, ‘T0,T2’), (2, 1, r2, ‘T0’), 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(2, 2, r3, ‘T0’) }</a:t>
                </a:r>
                <a:endParaRPr lang="zh-CN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c1, c2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rowId</a:t>
                </a:r>
                <a:r>
                  <a:rPr lang="en-US" altLang="zh-CN" sz="1600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, </a:t>
                </a:r>
                <a:r>
                  <a:rPr lang="en-US" altLang="zh-CN" sz="1600" kern="0" dirty="0" err="1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(4, 8</a:t>
                </a:r>
                <a:r>
                  <a:rPr lang="en-US" altLang="zh-CN" sz="16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r4, ‘T0,T1’), (5, 8, r5, ‘T2,T1’)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07FA08E-3DA0-6B88-FFDC-357DBB6FA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54" y="2457355"/>
                <a:ext cx="3742467" cy="1707437"/>
              </a:xfrm>
              <a:prstGeom prst="rect">
                <a:avLst/>
              </a:prstGeom>
              <a:blipFill>
                <a:blip r:embed="rId12"/>
                <a:stretch>
                  <a:fillRect t="-3571" r="-651" b="-750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178B421-FBC7-CC46-1D1F-9AEEC79BBA18}"/>
                  </a:ext>
                </a:extLst>
              </p:cNvPr>
              <p:cNvSpPr txBox="1"/>
              <p:nvPr/>
            </p:nvSpPr>
            <p:spPr>
              <a:xfrm>
                <a:off x="10024249" y="2043386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178B421-FBC7-CC46-1D1F-9AEEC79B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249" y="2043386"/>
                <a:ext cx="440313" cy="362984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986CB96-55FD-9CA8-A44C-1F501085753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289798" y="3295339"/>
            <a:ext cx="105149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F73438B-F08E-045A-10D4-7B5FB340D999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 flipV="1">
            <a:off x="7289798" y="3295339"/>
            <a:ext cx="1051495" cy="216458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509D04E-8A45-2306-853D-9402B11AE009}"/>
                  </a:ext>
                </a:extLst>
              </p:cNvPr>
              <p:cNvSpPr txBox="1"/>
              <p:nvPr/>
            </p:nvSpPr>
            <p:spPr>
              <a:xfrm>
                <a:off x="7652044" y="4516110"/>
                <a:ext cx="8672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𝑤𝑟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509D04E-8A45-2306-853D-9402B11A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44" y="4516110"/>
                <a:ext cx="867224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1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Relational DBMSs utilize transactions to ensure data consistency and integrity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Transaction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20F35882-0358-CC3B-AF72-6CF1F243F4AF}"/>
              </a:ext>
            </a:extLst>
          </p:cNvPr>
          <p:cNvSpPr/>
          <p:nvPr/>
        </p:nvSpPr>
        <p:spPr bwMode="auto">
          <a:xfrm>
            <a:off x="2324696" y="3494439"/>
            <a:ext cx="748145" cy="1570182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文本框 7">
            <a:extLst>
              <a:ext uri="{FF2B5EF4-FFF2-40B4-BE49-F238E27FC236}">
                <a16:creationId xmlns:a16="http://schemas.microsoft.com/office/drawing/2014/main" id="{FF9A7311-F7C5-C466-1400-247578A0047E}"/>
              </a:ext>
            </a:extLst>
          </p:cNvPr>
          <p:cNvSpPr txBox="1"/>
          <p:nvPr/>
        </p:nvSpPr>
        <p:spPr>
          <a:xfrm>
            <a:off x="1492701" y="4042332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7052E3-5A87-103E-79F8-968DFACF0DD8}"/>
              </a:ext>
            </a:extLst>
          </p:cNvPr>
          <p:cNvSpPr txBox="1"/>
          <p:nvPr/>
        </p:nvSpPr>
        <p:spPr>
          <a:xfrm>
            <a:off x="3108778" y="3848502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B68F09-1B2E-F901-5319-1DFB936AE0C5}"/>
              </a:ext>
            </a:extLst>
          </p:cNvPr>
          <p:cNvSpPr txBox="1"/>
          <p:nvPr/>
        </p:nvSpPr>
        <p:spPr>
          <a:xfrm>
            <a:off x="3108777" y="5293273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9429DF-4FC1-2E51-7531-1B7ECCCE1CAF}"/>
              </a:ext>
            </a:extLst>
          </p:cNvPr>
          <p:cNvSpPr txBox="1"/>
          <p:nvPr/>
        </p:nvSpPr>
        <p:spPr>
          <a:xfrm>
            <a:off x="4209995" y="5662605"/>
            <a:ext cx="5283051" cy="408623"/>
          </a:xfrm>
          <a:prstGeom prst="roundRect">
            <a:avLst/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COMMIT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41B687-04CD-5F3E-9E47-A7F86DE7835C}"/>
              </a:ext>
            </a:extLst>
          </p:cNvPr>
          <p:cNvSpPr txBox="1"/>
          <p:nvPr/>
        </p:nvSpPr>
        <p:spPr>
          <a:xfrm>
            <a:off x="4209996" y="2499837"/>
            <a:ext cx="5283050" cy="408623"/>
          </a:xfrm>
          <a:prstGeom prst="roundRect">
            <a:avLst/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BEGIN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B15FEB-90B1-5C72-8F3E-3B376AFA219C}"/>
              </a:ext>
            </a:extLst>
          </p:cNvPr>
          <p:cNvSpPr txBox="1"/>
          <p:nvPr/>
        </p:nvSpPr>
        <p:spPr>
          <a:xfrm>
            <a:off x="4209997" y="3192011"/>
            <a:ext cx="5283050" cy="715089"/>
          </a:xfrm>
          <a:prstGeom prst="roundRect">
            <a:avLst/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UPDATE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account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balance=balance –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name = “Alice”;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22B059-9E51-FA69-4A18-2FAA0D0034BB}"/>
              </a:ext>
            </a:extLst>
          </p:cNvPr>
          <p:cNvSpPr txBox="1"/>
          <p:nvPr/>
        </p:nvSpPr>
        <p:spPr>
          <a:xfrm>
            <a:off x="4209996" y="4666347"/>
            <a:ext cx="5284800" cy="715089"/>
          </a:xfrm>
          <a:prstGeom prst="roundRect">
            <a:avLst/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UPDATE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account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balance=balance +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222222"/>
                </a:solidFill>
                <a:latin typeface="Consolas" panose="020B0609020204030204" pitchFamily="49" charset="0"/>
              </a:rPr>
              <a:t> 	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name = “Bob”;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C2AC4F-00F5-256E-62F3-82327D7D1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92" y="2940485"/>
            <a:ext cx="638793" cy="88448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C3FC18B-CAF1-F5CB-FA3B-49F2D6D75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023" y="4312943"/>
            <a:ext cx="638794" cy="9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8F98-081C-62CF-38F6-67648585F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内容占位符 1">
            <a:extLst>
              <a:ext uri="{FF2B5EF4-FFF2-40B4-BE49-F238E27FC236}">
                <a16:creationId xmlns:a16="http://schemas.microsoft.com/office/drawing/2014/main" id="{72546F0A-87EB-F748-A437-FFD79FBD4483}"/>
              </a:ext>
            </a:extLst>
          </p:cNvPr>
          <p:cNvSpPr txBox="1">
            <a:spLocks/>
          </p:cNvSpPr>
          <p:nvPr/>
        </p:nvSpPr>
        <p:spPr>
          <a:xfrm>
            <a:off x="6027895" y="2204414"/>
            <a:ext cx="37583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G1b</a:t>
            </a:r>
            <a:r>
              <a:rPr lang="en-US" altLang="zh-CN" sz="2000" b="0" dirty="0">
                <a:latin typeface="Cambria" panose="02040503050406030204" pitchFamily="18" charset="0"/>
                <a:ea typeface="Cambria" panose="02040503050406030204" pitchFamily="18" charset="0"/>
              </a:rPr>
              <a:t>: Intermediate reads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CCD848-1451-948E-192B-4D657072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134" y="2205271"/>
            <a:ext cx="3501455" cy="40011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G0</a:t>
            </a:r>
            <a:r>
              <a:rPr lang="en-US" altLang="zh-CN" sz="2000" b="0" dirty="0">
                <a:latin typeface="Cambria" panose="02040503050406030204" pitchFamily="18" charset="0"/>
                <a:ea typeface="Cambria" panose="02040503050406030204" pitchFamily="18" charset="0"/>
              </a:rPr>
              <a:t>: Write cycles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1FBB86-F88C-742C-BD02-49B4E4D7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Anomaly Detection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698E3C-AEB1-B4C4-96CA-CEB2BA480EAE}"/>
                  </a:ext>
                </a:extLst>
              </p:cNvPr>
              <p:cNvSpPr txBox="1"/>
              <p:nvPr/>
            </p:nvSpPr>
            <p:spPr>
              <a:xfrm>
                <a:off x="2705958" y="2595528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4698E3C-AEB1-B4C4-96CA-CEB2BA48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58" y="2595528"/>
                <a:ext cx="63180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40A3C8-601F-F55A-5008-C75829EC7E78}"/>
                  </a:ext>
                </a:extLst>
              </p:cNvPr>
              <p:cNvSpPr txBox="1"/>
              <p:nvPr/>
            </p:nvSpPr>
            <p:spPr>
              <a:xfrm>
                <a:off x="2705958" y="3677480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540A3C8-601F-F55A-5008-C75829EC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58" y="3677480"/>
                <a:ext cx="63180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5C8C286-A882-3D7B-CF1B-5F855F635711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 bwMode="auto">
          <a:xfrm rot="10800000" flipV="1">
            <a:off x="2705958" y="2795583"/>
            <a:ext cx="12700" cy="1081952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CEB8CABF-3FDD-3489-DAC9-19BDD7E420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36167" y="2795583"/>
            <a:ext cx="12700" cy="1081952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96A1DE-3477-9E6E-9717-E176B072A0E7}"/>
                  </a:ext>
                </a:extLst>
              </p:cNvPr>
              <p:cNvSpPr txBox="1"/>
              <p:nvPr/>
            </p:nvSpPr>
            <p:spPr>
              <a:xfrm>
                <a:off x="1914221" y="3120662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仿宋"/>
                          <a:cs typeface="Arial" panose="020B0604020202020204" pitchFamily="34" charset="0"/>
                        </a:rPr>
                        <m:t>𝑤𝑤</m:t>
                      </m:r>
                    </m:oMath>
                  </m:oMathPara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96A1DE-3477-9E6E-9717-E176B072A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21" y="3120662"/>
                <a:ext cx="631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81C89C-9FF3-E5A9-4468-552C37277CC2}"/>
                  </a:ext>
                </a:extLst>
              </p:cNvPr>
              <p:cNvSpPr txBox="1"/>
              <p:nvPr/>
            </p:nvSpPr>
            <p:spPr>
              <a:xfrm>
                <a:off x="3491127" y="3120662"/>
                <a:ext cx="62393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仿宋"/>
                          <a:cs typeface="Arial" panose="020B0604020202020204" pitchFamily="34" charset="0"/>
                        </a:rPr>
                        <m:t>𝑤𝑤</m:t>
                      </m:r>
                    </m:oMath>
                  </m:oMathPara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81C89C-9FF3-E5A9-4468-552C3727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27" y="3120662"/>
                <a:ext cx="62393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B2FFAC-7E2E-AB4A-1AF3-3BADD89BAEAF}"/>
                  </a:ext>
                </a:extLst>
              </p:cNvPr>
              <p:cNvSpPr txBox="1"/>
              <p:nvPr/>
            </p:nvSpPr>
            <p:spPr>
              <a:xfrm>
                <a:off x="2718651" y="4839259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B2FFAC-7E2E-AB4A-1AF3-3BADD89BA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651" y="4839259"/>
                <a:ext cx="63180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6089F6-A01D-657B-8335-F0DEA9A206EE}"/>
                  </a:ext>
                </a:extLst>
              </p:cNvPr>
              <p:cNvSpPr txBox="1"/>
              <p:nvPr/>
            </p:nvSpPr>
            <p:spPr>
              <a:xfrm>
                <a:off x="2718651" y="5842449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6089F6-A01D-657B-8335-F0DEA9A2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651" y="5842449"/>
                <a:ext cx="63180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B4E017D-F247-5C60-83B5-1879FE9B094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 bwMode="auto">
          <a:xfrm rot="10800000" flipV="1">
            <a:off x="2718651" y="5039314"/>
            <a:ext cx="12700" cy="1003190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A01E66BC-F4E2-81D7-6430-A0CEFE5DBE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59020" y="5039314"/>
            <a:ext cx="12700" cy="1003190"/>
          </a:xfrm>
          <a:prstGeom prst="curvedConnector3">
            <a:avLst>
              <a:gd name="adj1" fmla="val 1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4EF494-3BA6-BDC8-FDA8-0BF78C3E6006}"/>
                  </a:ext>
                </a:extLst>
              </p:cNvPr>
              <p:cNvSpPr txBox="1"/>
              <p:nvPr/>
            </p:nvSpPr>
            <p:spPr>
              <a:xfrm>
                <a:off x="1413038" y="5303304"/>
                <a:ext cx="11329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𝑤𝑤</m:t>
                    </m:r>
                  </m:oMath>
                </a14:m>
                <a:r>
                  <a:rPr lang="en-US" altLang="zh-CN" sz="2000" i="1" dirty="0">
                    <a:latin typeface="+mj-lt"/>
                    <a:ea typeface="仿宋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𝑤𝑟</m:t>
                    </m:r>
                  </m:oMath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4EF494-3BA6-BDC8-FDA8-0BF78C3E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38" y="5303304"/>
                <a:ext cx="1132992" cy="400110"/>
              </a:xfrm>
              <a:prstGeom prst="rect">
                <a:avLst/>
              </a:prstGeom>
              <a:blipFill>
                <a:blip r:embed="rId9"/>
                <a:stretch>
                  <a:fillRect t="-9091" b="-257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B09DC7-F27E-0C96-3ECF-049C1AFF073B}"/>
                  </a:ext>
                </a:extLst>
              </p:cNvPr>
              <p:cNvSpPr txBox="1"/>
              <p:nvPr/>
            </p:nvSpPr>
            <p:spPr>
              <a:xfrm>
                <a:off x="3452362" y="5303304"/>
                <a:ext cx="111757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𝑤𝑤</m:t>
                    </m:r>
                  </m:oMath>
                </a14:m>
                <a:r>
                  <a:rPr lang="en-US" altLang="zh-CN" sz="2000" i="1" dirty="0">
                    <a:latin typeface="+mj-lt"/>
                    <a:ea typeface="仿宋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𝑤𝑟</m:t>
                    </m:r>
                  </m:oMath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8B09DC7-F27E-0C96-3ECF-049C1AFF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62" y="5303304"/>
                <a:ext cx="1117579" cy="400110"/>
              </a:xfrm>
              <a:prstGeom prst="rect">
                <a:avLst/>
              </a:prstGeom>
              <a:blipFill>
                <a:blip r:embed="rId10"/>
                <a:stretch>
                  <a:fillRect t="-9091" b="-257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F3E65D-8402-041E-0BD3-31BE3454098A}"/>
                  </a:ext>
                </a:extLst>
              </p:cNvPr>
              <p:cNvSpPr txBox="1"/>
              <p:nvPr/>
            </p:nvSpPr>
            <p:spPr>
              <a:xfrm>
                <a:off x="7633544" y="4839259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F3E65D-8402-041E-0BD3-31BE3454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44" y="4839259"/>
                <a:ext cx="6318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EDA3B9-C4F8-7B42-F011-7C106963E3F6}"/>
                  </a:ext>
                </a:extLst>
              </p:cNvPr>
              <p:cNvSpPr txBox="1"/>
              <p:nvPr/>
            </p:nvSpPr>
            <p:spPr>
              <a:xfrm>
                <a:off x="7639000" y="5847104"/>
                <a:ext cx="63180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FEDA3B9-C4F8-7B42-F011-7C106963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000" y="5847104"/>
                <a:ext cx="63180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D2840B2C-1431-B0E7-601A-73C0AC87A4A4}"/>
              </a:ext>
            </a:extLst>
          </p:cNvPr>
          <p:cNvCxnSpPr>
            <a:cxnSpLocks/>
            <a:stCxn id="22" idx="1"/>
            <a:endCxn id="23" idx="1"/>
          </p:cNvCxnSpPr>
          <p:nvPr/>
        </p:nvCxnSpPr>
        <p:spPr bwMode="auto">
          <a:xfrm rot="10800000" flipH="1" flipV="1">
            <a:off x="7633544" y="5039313"/>
            <a:ext cx="5456" cy="1007845"/>
          </a:xfrm>
          <a:prstGeom prst="curvedConnector3">
            <a:avLst>
              <a:gd name="adj1" fmla="val -4189883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A10F751-BA7B-934C-E608-00677CD53A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72219" y="5039314"/>
            <a:ext cx="5456" cy="1007845"/>
          </a:xfrm>
          <a:prstGeom prst="curvedConnector3">
            <a:avLst>
              <a:gd name="adj1" fmla="val -4189883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BF1F92-14FC-F97E-0387-C17E2AAFB62C}"/>
                  </a:ext>
                </a:extLst>
              </p:cNvPr>
              <p:cNvSpPr txBox="1"/>
              <p:nvPr/>
            </p:nvSpPr>
            <p:spPr>
              <a:xfrm>
                <a:off x="6891136" y="5303304"/>
                <a:ext cx="58794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仿宋"/>
                          <a:cs typeface="Arial" panose="020B0604020202020204" pitchFamily="34" charset="0"/>
                        </a:rPr>
                        <m:t>𝑟𝑤</m:t>
                      </m:r>
                    </m:oMath>
                  </m:oMathPara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BF1F92-14FC-F97E-0387-C17E2AAF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36" y="5303304"/>
                <a:ext cx="58794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0893E7-C5AD-65E5-8A88-ECECC04FAFA1}"/>
                  </a:ext>
                </a:extLst>
              </p:cNvPr>
              <p:cNvSpPr txBox="1"/>
              <p:nvPr/>
            </p:nvSpPr>
            <p:spPr>
              <a:xfrm>
                <a:off x="8327301" y="5303304"/>
                <a:ext cx="158085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𝑤𝑤</m:t>
                    </m:r>
                  </m:oMath>
                </a14:m>
                <a:r>
                  <a:rPr lang="en-US" altLang="zh-CN" sz="2000" i="1" dirty="0">
                    <a:latin typeface="+mj-lt"/>
                    <a:ea typeface="仿宋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𝑤𝑟</m:t>
                    </m:r>
                  </m:oMath>
                </a14:m>
                <a:r>
                  <a:rPr lang="en-US" altLang="zh-CN" sz="2000" i="1" dirty="0">
                    <a:latin typeface="+mj-lt"/>
                    <a:ea typeface="仿宋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仿宋"/>
                        <a:cs typeface="Arial" panose="020B0604020202020204" pitchFamily="34" charset="0"/>
                      </a:rPr>
                      <m:t>𝑟𝑤</m:t>
                    </m:r>
                  </m:oMath>
                </a14:m>
                <a:endParaRPr lang="zh-CN" altLang="en-US" sz="2000" i="1" dirty="0">
                  <a:latin typeface="+mj-lt"/>
                  <a:ea typeface="仿宋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0893E7-C5AD-65E5-8A88-ECECC04FA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01" y="5303304"/>
                <a:ext cx="1580855" cy="400110"/>
              </a:xfrm>
              <a:prstGeom prst="rect">
                <a:avLst/>
              </a:prstGeom>
              <a:blipFill>
                <a:blip r:embed="rId14"/>
                <a:stretch>
                  <a:fillRect t="-9091" b="-2575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3B2D0D-21F4-AFFC-595C-50B077330EFB}"/>
                  </a:ext>
                </a:extLst>
              </p:cNvPr>
              <p:cNvSpPr txBox="1"/>
              <p:nvPr/>
            </p:nvSpPr>
            <p:spPr>
              <a:xfrm>
                <a:off x="7581557" y="2595528"/>
                <a:ext cx="633600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3B2D0D-21F4-AFFC-595C-50B07733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57" y="2595528"/>
                <a:ext cx="633600" cy="400110"/>
              </a:xfrm>
              <a:prstGeom prst="rect">
                <a:avLst/>
              </a:prstGeom>
              <a:blipFill>
                <a:blip r:embed="rId15"/>
                <a:stretch>
                  <a:fillRect b="-307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34312E-6AEF-91D4-A8AF-F6AE6246A11D}"/>
                  </a:ext>
                </a:extLst>
              </p:cNvPr>
              <p:cNvSpPr txBox="1"/>
              <p:nvPr/>
            </p:nvSpPr>
            <p:spPr>
              <a:xfrm>
                <a:off x="7567375" y="3677480"/>
                <a:ext cx="633600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34312E-6AEF-91D4-A8AF-F6AE6246A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375" y="3677480"/>
                <a:ext cx="633600" cy="400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9E32BDF-DD85-2352-39BC-78711A056C41}"/>
                  </a:ext>
                </a:extLst>
              </p:cNvPr>
              <p:cNvSpPr txBox="1"/>
              <p:nvPr/>
            </p:nvSpPr>
            <p:spPr>
              <a:xfrm>
                <a:off x="6815051" y="3120662"/>
                <a:ext cx="625556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𝑤𝑟</m:t>
                      </m:r>
                    </m:oMath>
                  </m:oMathPara>
                </a14:m>
                <a:endParaRPr lang="zh-CN" altLang="en-US" sz="2000" i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9E32BDF-DD85-2352-39BC-78711A056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51" y="3120662"/>
                <a:ext cx="62555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A24A9AE-6214-0BBC-703A-28C42069CAA2}"/>
                  </a:ext>
                </a:extLst>
              </p:cNvPr>
              <p:cNvSpPr txBox="1"/>
              <p:nvPr/>
            </p:nvSpPr>
            <p:spPr>
              <a:xfrm>
                <a:off x="8619034" y="3120662"/>
                <a:ext cx="594494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𝑟𝑤</m:t>
                      </m:r>
                    </m:oMath>
                  </m:oMathPara>
                </a14:m>
                <a:endParaRPr lang="zh-CN" altLang="en-US" sz="2000" i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A24A9AE-6214-0BBC-703A-28C42069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034" y="3120662"/>
                <a:ext cx="594494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8DF593A-25B0-A63A-826F-83629EDB9006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 bwMode="auto">
          <a:xfrm rot="10800000" flipV="1">
            <a:off x="7567375" y="2795583"/>
            <a:ext cx="14182" cy="1081952"/>
          </a:xfrm>
          <a:prstGeom prst="curvedConnector3">
            <a:avLst>
              <a:gd name="adj1" fmla="val 171190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639DFBCD-A47C-53EE-31B1-8C0377FDB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8067625" y="2795583"/>
            <a:ext cx="14182" cy="1081952"/>
          </a:xfrm>
          <a:prstGeom prst="curvedConnector3">
            <a:avLst>
              <a:gd name="adj1" fmla="val 1711902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CEBE699-8788-F61A-21C2-398B17400A36}"/>
              </a:ext>
            </a:extLst>
          </p:cNvPr>
          <p:cNvSpPr txBox="1">
            <a:spLocks/>
          </p:cNvSpPr>
          <p:nvPr/>
        </p:nvSpPr>
        <p:spPr>
          <a:xfrm>
            <a:off x="748741" y="1379799"/>
            <a:ext cx="110342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Four cycle-related isolation anomaly patterns for the relational data models based on the isolation anomaly definition of Adya et al. [1-2]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9C35FB9-7C79-C18B-D30C-955F72E3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0108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Atul Adya. Weak Consistency: A Generalized Theory and Optimistic Implementations for Distributed Transactions. Massachusetts Institute of Technology 1999.</a:t>
            </a:r>
          </a:p>
          <a:p>
            <a:pPr marL="252000" indent="-347663" eaLnBrk="1" hangingPunct="1"/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Atul Adya, et. al., Generalized Isolation Level Definitions. ICDE 2000.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  <p:sp>
        <p:nvSpPr>
          <p:cNvPr id="49" name="内容占位符 1">
            <a:extLst>
              <a:ext uri="{FF2B5EF4-FFF2-40B4-BE49-F238E27FC236}">
                <a16:creationId xmlns:a16="http://schemas.microsoft.com/office/drawing/2014/main" id="{7EDE99CF-E55B-F80E-F013-3A7B191F4AA9}"/>
              </a:ext>
            </a:extLst>
          </p:cNvPr>
          <p:cNvSpPr txBox="1">
            <a:spLocks/>
          </p:cNvSpPr>
          <p:nvPr/>
        </p:nvSpPr>
        <p:spPr>
          <a:xfrm>
            <a:off x="641168" y="4459303"/>
            <a:ext cx="47867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G1c</a:t>
            </a:r>
            <a:r>
              <a:rPr lang="en-US" altLang="zh-CN" sz="2000" b="0" dirty="0">
                <a:latin typeface="Cambria" panose="02040503050406030204" pitchFamily="18" charset="0"/>
                <a:ea typeface="Cambria" panose="02040503050406030204" pitchFamily="18" charset="0"/>
              </a:rPr>
              <a:t>: Circular information flow</a:t>
            </a:r>
          </a:p>
        </p:txBody>
      </p:sp>
      <p:sp>
        <p:nvSpPr>
          <p:cNvPr id="50" name="内容占位符 1">
            <a:extLst>
              <a:ext uri="{FF2B5EF4-FFF2-40B4-BE49-F238E27FC236}">
                <a16:creationId xmlns:a16="http://schemas.microsoft.com/office/drawing/2014/main" id="{B9958AD0-DA6D-1D8D-B590-6FDB7D384900}"/>
              </a:ext>
            </a:extLst>
          </p:cNvPr>
          <p:cNvSpPr txBox="1">
            <a:spLocks/>
          </p:cNvSpPr>
          <p:nvPr/>
        </p:nvSpPr>
        <p:spPr>
          <a:xfrm>
            <a:off x="5398767" y="4459303"/>
            <a:ext cx="51013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G2-item</a:t>
            </a:r>
            <a:r>
              <a:rPr lang="en-US" altLang="zh-CN" sz="2000" b="0" dirty="0">
                <a:latin typeface="Cambria" panose="02040503050406030204" pitchFamily="18" charset="0"/>
                <a:ea typeface="Cambria" panose="02040503050406030204" pitchFamily="18" charset="0"/>
              </a:rPr>
              <a:t>: Anti-dependency cycles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7F55A99-42B2-6D21-0CED-357C3E9B0118}"/>
              </a:ext>
            </a:extLst>
          </p:cNvPr>
          <p:cNvSpPr txBox="1"/>
          <p:nvPr/>
        </p:nvSpPr>
        <p:spPr>
          <a:xfrm>
            <a:off x="6551169" y="3136051"/>
            <a:ext cx="40099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①</a:t>
            </a:r>
            <a:endParaRPr lang="zh-CN" altLang="en-US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4C99A7-9704-47BB-549E-370AFA1DC4E7}"/>
              </a:ext>
            </a:extLst>
          </p:cNvPr>
          <p:cNvSpPr txBox="1"/>
          <p:nvPr/>
        </p:nvSpPr>
        <p:spPr>
          <a:xfrm>
            <a:off x="8325903" y="3136051"/>
            <a:ext cx="40099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Calibri" panose="020F0502020204030204" pitchFamily="34" charset="0"/>
              </a:rPr>
              <a:t>②</a:t>
            </a:r>
            <a:endParaRPr lang="zh-CN" altLang="en-US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9782454-ACF5-C22B-1623-176A754F4BDB}"/>
              </a:ext>
            </a:extLst>
          </p:cNvPr>
          <p:cNvSpPr txBox="1">
            <a:spLocks/>
          </p:cNvSpPr>
          <p:nvPr/>
        </p:nvSpPr>
        <p:spPr>
          <a:xfrm>
            <a:off x="9079997" y="5789801"/>
            <a:ext cx="306886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lost update, write skew, read skew, read-write skew, …</a:t>
            </a:r>
          </a:p>
        </p:txBody>
      </p:sp>
    </p:spTree>
    <p:extLst>
      <p:ext uri="{BB962C8B-B14F-4D97-AF65-F5344CB8AC3E}">
        <p14:creationId xmlns:p14="http://schemas.microsoft.com/office/powerpoint/2010/main" val="25886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F175D-9F09-8D93-4EE5-725342AC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A75096-2DBC-B943-EE7B-545A700E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1" y="1379799"/>
            <a:ext cx="11034287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 cycle-independent isolation anomaly pattern for the relational data models based on the isolation anomaly definition of Adya et al. [1-2]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E29118-7EFC-E2AD-B948-757D1506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4288" cy="849639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Anomaly Detection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472B93-763C-397A-3680-34667A4E25F9}"/>
                  </a:ext>
                </a:extLst>
              </p:cNvPr>
              <p:cNvSpPr txBox="1"/>
              <p:nvPr/>
            </p:nvSpPr>
            <p:spPr>
              <a:xfrm>
                <a:off x="4574246" y="4526637"/>
                <a:ext cx="801348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3472B93-763C-397A-3680-34667A4E2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246" y="4526637"/>
                <a:ext cx="801348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A63D70-D959-057F-88C5-911C119B1371}"/>
                  </a:ext>
                </a:extLst>
              </p:cNvPr>
              <p:cNvSpPr txBox="1"/>
              <p:nvPr/>
            </p:nvSpPr>
            <p:spPr>
              <a:xfrm>
                <a:off x="6774021" y="4526637"/>
                <a:ext cx="801348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A63D70-D959-057F-88C5-911C119B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1" y="4526637"/>
                <a:ext cx="801348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17E9E50-2DD6-E945-3146-729FD7A0222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5375594" y="4726692"/>
            <a:ext cx="13984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EBAF5286-3F65-01B4-BF07-1A3DA96B59C4}"/>
              </a:ext>
            </a:extLst>
          </p:cNvPr>
          <p:cNvSpPr/>
          <p:nvPr/>
        </p:nvSpPr>
        <p:spPr bwMode="gray">
          <a:xfrm>
            <a:off x="3355727" y="3932643"/>
            <a:ext cx="1307054" cy="496901"/>
          </a:xfrm>
          <a:prstGeom prst="wedgeRoundRectCallout">
            <a:avLst>
              <a:gd name="adj1" fmla="val 50040"/>
              <a:gd name="adj2" fmla="val 87582"/>
              <a:gd name="adj3" fmla="val 16667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Rollback</a:t>
            </a:r>
            <a:endParaRPr lang="zh-CN" altLang="en-US" sz="2000" b="1" dirty="0">
              <a:solidFill>
                <a:schemeClr val="tx1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83D68AA-B14D-DF82-31F3-59DA3581C562}"/>
              </a:ext>
            </a:extLst>
          </p:cNvPr>
          <p:cNvSpPr/>
          <p:nvPr/>
        </p:nvSpPr>
        <p:spPr bwMode="gray">
          <a:xfrm>
            <a:off x="7520450" y="3932643"/>
            <a:ext cx="1307054" cy="496901"/>
          </a:xfrm>
          <a:prstGeom prst="wedgeRoundRectCallout">
            <a:avLst>
              <a:gd name="adj1" fmla="val -56451"/>
              <a:gd name="adj2" fmla="val 87807"/>
              <a:gd name="adj3" fmla="val 16667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endParaRPr lang="zh-CN" altLang="en-US" sz="2000" b="1" dirty="0">
              <a:solidFill>
                <a:schemeClr val="tx1"/>
              </a:solidFill>
              <a:latin typeface="Calibri" panose="020F0502020204030204" pitchFamily="34" charset="0"/>
              <a:ea typeface="华文仿宋" panose="02010600040101010101" pitchFamily="2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FA4D74-FE7F-7D3C-2461-F70053726144}"/>
                  </a:ext>
                </a:extLst>
              </p:cNvPr>
              <p:cNvSpPr txBox="1"/>
              <p:nvPr/>
            </p:nvSpPr>
            <p:spPr>
              <a:xfrm>
                <a:off x="5781258" y="4316730"/>
                <a:ext cx="58709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𝑤𝑟</m:t>
                      </m:r>
                    </m:oMath>
                  </m:oMathPara>
                </a14:m>
                <a:endParaRPr lang="zh-CN" altLang="en-US" sz="2000" i="1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FA4D74-FE7F-7D3C-2461-F70053726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58" y="4316730"/>
                <a:ext cx="5870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DCAC13F1-BC08-8DFD-6413-F5BFC086C0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8100" y="2920892"/>
                <a:ext cx="707580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65751" indent="-365751" algn="l" defTabSz="1219170" rtl="0" eaLnBrk="1" fontAlgn="base" latinLnBrk="0" hangingPunct="1">
                  <a:lnSpc>
                    <a:spcPct val="100000"/>
                  </a:lnSpc>
                  <a:spcBef>
                    <a:spcPts val="16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p"/>
                  <a:defRPr lang="en-US"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1502" indent="-365751" algn="l" defTabSz="121917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chemeClr val="accent1"/>
                  </a:buClr>
                  <a:buSzPct val="90000"/>
                  <a:buFont typeface="Wingdings" panose="05000000000000000000" pitchFamily="2" charset="2"/>
                  <a:buChar char="Ø"/>
                  <a:defRPr lang="en-US" sz="2933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97253" indent="-365751" algn="l" defTabSz="121917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 lang="en-US" sz="2667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63003" indent="-365751" algn="l" defTabSz="121917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itchFamily="34" charset="0"/>
                  <a:buChar char="–"/>
                  <a:defRPr lang="en-US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indent="-365751" algn="l" defTabSz="1219170" rtl="0" eaLnBrk="1" fontAlgn="base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 lang="en-US" sz="2133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G1a</a:t>
                </a:r>
                <a:r>
                  <a:rPr lang="en-US" altLang="zh-CN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altLang="zh-CN" sz="20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Aborted reads	w1[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... r2[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...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any order)</a:t>
                </a:r>
              </a:p>
            </p:txBody>
          </p:sp>
        </mc:Choice>
        <mc:Fallback xmlns="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DCAC13F1-BC08-8DFD-6413-F5BFC086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00" y="2920892"/>
                <a:ext cx="7075800" cy="461665"/>
              </a:xfrm>
              <a:prstGeom prst="rect">
                <a:avLst/>
              </a:prstGeom>
              <a:blipFill>
                <a:blip r:embed="rId6"/>
                <a:stretch>
                  <a:fillRect l="-1379" t="-10526" r="-776" b="-28947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6">
            <a:extLst>
              <a:ext uri="{FF2B5EF4-FFF2-40B4-BE49-F238E27FC236}">
                <a16:creationId xmlns:a16="http://schemas.microsoft.com/office/drawing/2014/main" id="{EFA21BC9-5106-8817-6637-D7476D0F3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01081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Atul Adya. Weak Consistency: A Generalized Theory and Optimistic Implementations for Distributed Transactions. Massachusetts Institute of Technology 1999.</a:t>
            </a:r>
          </a:p>
          <a:p>
            <a:pPr marL="252000" indent="-347663" eaLnBrk="1" hangingPunct="1"/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Atul Adya, et. al., Generalized Isolation Level Definitions. ICDE 2000.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07294-A466-05A5-4F84-FB8A7356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4EB226-F2CC-6BE7-5702-8D9B0705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 black-box isolation checker for relational DBMSs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0E1EA7C-947B-B685-B5F0-1B8E62C3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IsoRel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7E24227-A221-9358-906E-0EDA631FB948}"/>
              </a:ext>
            </a:extLst>
          </p:cNvPr>
          <p:cNvSpPr txBox="1"/>
          <p:nvPr/>
        </p:nvSpPr>
        <p:spPr>
          <a:xfrm>
            <a:off x="153700" y="2081034"/>
            <a:ext cx="1871667" cy="70788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</a:t>
            </a:r>
          </a:p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77D7F5-724B-EA0B-1625-BFBE00D6E588}"/>
              </a:ext>
            </a:extLst>
          </p:cNvPr>
          <p:cNvSpPr txBox="1"/>
          <p:nvPr/>
        </p:nvSpPr>
        <p:spPr>
          <a:xfrm>
            <a:off x="2618387" y="2069577"/>
            <a:ext cx="2407242" cy="7308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Auxiliary Column Generation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BC5E73-D029-4463-39E8-CF09A2D0D112}"/>
              </a:ext>
            </a:extLst>
          </p:cNvPr>
          <p:cNvSpPr txBox="1"/>
          <p:nvPr/>
        </p:nvSpPr>
        <p:spPr>
          <a:xfrm>
            <a:off x="153700" y="4367225"/>
            <a:ext cx="1871667" cy="70788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Transaction Generation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472CA3-702B-3F55-E3D9-799C5A191E22}"/>
              </a:ext>
            </a:extLst>
          </p:cNvPr>
          <p:cNvSpPr txBox="1"/>
          <p:nvPr/>
        </p:nvSpPr>
        <p:spPr>
          <a:xfrm>
            <a:off x="6258727" y="2069577"/>
            <a:ext cx="1818770" cy="399600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Execute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5F7ABAD-6196-B2E6-0C3F-9DB9C93A5345}"/>
              </a:ext>
            </a:extLst>
          </p:cNvPr>
          <p:cNvGrpSpPr/>
          <p:nvPr/>
        </p:nvGrpSpPr>
        <p:grpSpPr>
          <a:xfrm>
            <a:off x="53962" y="4165577"/>
            <a:ext cx="360000" cy="380480"/>
            <a:chOff x="799501" y="372921"/>
            <a:chExt cx="360000" cy="38048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B87B751-23A0-F6EB-12E2-84302269FC82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23E2183-FA45-BAF4-C939-98AFC01C8AB7}"/>
                </a:ext>
              </a:extLst>
            </p:cNvPr>
            <p:cNvSpPr txBox="1"/>
            <p:nvPr/>
          </p:nvSpPr>
          <p:spPr>
            <a:xfrm>
              <a:off x="799501" y="372921"/>
              <a:ext cx="36000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86979519-E42F-64A8-3734-0D26179B4287}"/>
              </a:ext>
            </a:extLst>
          </p:cNvPr>
          <p:cNvGrpSpPr/>
          <p:nvPr/>
        </p:nvGrpSpPr>
        <p:grpSpPr>
          <a:xfrm>
            <a:off x="2516123" y="1811300"/>
            <a:ext cx="360000" cy="453183"/>
            <a:chOff x="799501" y="305793"/>
            <a:chExt cx="360000" cy="453183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96DFCF9-4873-F9BF-41B9-FFA2FBB5DEA9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42FCF9-FCA4-8633-892C-ED5F8D4AB278}"/>
                </a:ext>
              </a:extLst>
            </p:cNvPr>
            <p:cNvSpPr txBox="1"/>
            <p:nvPr/>
          </p:nvSpPr>
          <p:spPr>
            <a:xfrm>
              <a:off x="799501" y="305793"/>
              <a:ext cx="360000" cy="453183"/>
            </a:xfrm>
            <a:prstGeom prst="rect">
              <a:avLst/>
            </a:prstGeom>
            <a:noFill/>
          </p:spPr>
          <p:txBody>
            <a:bodyPr wrap="square" lIns="36000" tIns="108000" rIns="36000" bIns="36000" rtlCol="0" anchor="ctr" anchorCtr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77088D2-3D69-6B58-7531-4126C16CD09E}"/>
              </a:ext>
            </a:extLst>
          </p:cNvPr>
          <p:cNvGrpSpPr/>
          <p:nvPr/>
        </p:nvGrpSpPr>
        <p:grpSpPr>
          <a:xfrm>
            <a:off x="56743" y="1810705"/>
            <a:ext cx="360000" cy="453183"/>
            <a:chOff x="799501" y="305793"/>
            <a:chExt cx="360000" cy="453183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9C78DD-789C-416C-AA3F-F9C2183274F5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7320CB7-883A-3F73-0EB3-41C5A06CA5D6}"/>
                </a:ext>
              </a:extLst>
            </p:cNvPr>
            <p:cNvSpPr txBox="1"/>
            <p:nvPr/>
          </p:nvSpPr>
          <p:spPr>
            <a:xfrm>
              <a:off x="799501" y="305793"/>
              <a:ext cx="360000" cy="453183"/>
            </a:xfrm>
            <a:prstGeom prst="rect">
              <a:avLst/>
            </a:prstGeom>
            <a:noFill/>
          </p:spPr>
          <p:txBody>
            <a:bodyPr wrap="square" lIns="36000" tIns="108000" rIns="36000" bIns="36000" rtlCol="0" anchor="ctr" anchorCtr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C513446-4A77-0EAE-C15D-10174ACE67F3}"/>
              </a:ext>
            </a:extLst>
          </p:cNvPr>
          <p:cNvGrpSpPr/>
          <p:nvPr/>
        </p:nvGrpSpPr>
        <p:grpSpPr>
          <a:xfrm>
            <a:off x="6168791" y="1812257"/>
            <a:ext cx="360000" cy="453183"/>
            <a:chOff x="799501" y="305793"/>
            <a:chExt cx="360000" cy="453183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47796A0-C7E4-980A-C6A1-7D55DAE97024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DD5885C-C8F9-1D96-42C8-2BAE0AFD0481}"/>
                </a:ext>
              </a:extLst>
            </p:cNvPr>
            <p:cNvSpPr txBox="1"/>
            <p:nvPr/>
          </p:nvSpPr>
          <p:spPr>
            <a:xfrm>
              <a:off x="799501" y="305793"/>
              <a:ext cx="360000" cy="453183"/>
            </a:xfrm>
            <a:prstGeom prst="rect">
              <a:avLst/>
            </a:prstGeom>
            <a:noFill/>
          </p:spPr>
          <p:txBody>
            <a:bodyPr wrap="square" lIns="36000" tIns="108000" rIns="36000" bIns="36000" rtlCol="0" anchor="ctr" anchorCtr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0669D6F0-3783-1AEA-8CE1-DE47193005C7}"/>
              </a:ext>
            </a:extLst>
          </p:cNvPr>
          <p:cNvSpPr txBox="1"/>
          <p:nvPr/>
        </p:nvSpPr>
        <p:spPr>
          <a:xfrm>
            <a:off x="2618387" y="4364981"/>
            <a:ext cx="2404922" cy="70788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 Statement Instrumentation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97D7A0-0323-06F1-39AF-58C64BC5E08C}"/>
              </a:ext>
            </a:extLst>
          </p:cNvPr>
          <p:cNvGrpSpPr/>
          <p:nvPr/>
        </p:nvGrpSpPr>
        <p:grpSpPr>
          <a:xfrm>
            <a:off x="2518649" y="4116750"/>
            <a:ext cx="360000" cy="437237"/>
            <a:chOff x="799501" y="314881"/>
            <a:chExt cx="360000" cy="43723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E949988-AD3A-8789-EB1D-F016D245247F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0C16D9B-ADCE-0A7C-140B-4F6CE54427D3}"/>
                </a:ext>
              </a:extLst>
            </p:cNvPr>
            <p:cNvSpPr txBox="1"/>
            <p:nvPr/>
          </p:nvSpPr>
          <p:spPr>
            <a:xfrm>
              <a:off x="799501" y="314881"/>
              <a:ext cx="360000" cy="435007"/>
            </a:xfrm>
            <a:prstGeom prst="rect">
              <a:avLst/>
            </a:prstGeom>
            <a:noFill/>
          </p:spPr>
          <p:txBody>
            <a:bodyPr wrap="square" lIns="18000" tIns="90000" rIns="36000" bIns="36000" rtlCol="0" anchor="ctr" anchorCtr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柱体 78">
            <a:extLst>
              <a:ext uri="{FF2B5EF4-FFF2-40B4-BE49-F238E27FC236}">
                <a16:creationId xmlns:a16="http://schemas.microsoft.com/office/drawing/2014/main" id="{FDCDF757-B556-C392-CDE0-390397536137}"/>
              </a:ext>
            </a:extLst>
          </p:cNvPr>
          <p:cNvSpPr/>
          <p:nvPr/>
        </p:nvSpPr>
        <p:spPr bwMode="auto">
          <a:xfrm>
            <a:off x="5737043" y="2752656"/>
            <a:ext cx="1266719" cy="1079466"/>
          </a:xfrm>
          <a:prstGeom prst="can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457200">
              <a:lnSpc>
                <a:spcPts val="2400"/>
              </a:lnSpc>
            </a:pPr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Relational DBMS</a:t>
            </a:r>
            <a:endParaRPr lang="zh-CN" altLang="en-US" b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A5C1677-82EB-284B-282D-70B1D8BA6C10}"/>
              </a:ext>
            </a:extLst>
          </p:cNvPr>
          <p:cNvCxnSpPr>
            <a:cxnSpLocks/>
            <a:stCxn id="74" idx="3"/>
            <a:endCxn id="79" idx="2"/>
          </p:cNvCxnSpPr>
          <p:nvPr/>
        </p:nvCxnSpPr>
        <p:spPr>
          <a:xfrm flipV="1">
            <a:off x="5023309" y="3292389"/>
            <a:ext cx="713734" cy="142653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570C863-4F43-6937-AB76-0B538D99DC50}"/>
              </a:ext>
            </a:extLst>
          </p:cNvPr>
          <p:cNvCxnSpPr>
            <a:cxnSpLocks/>
            <a:stCxn id="53" idx="3"/>
            <a:endCxn id="79" idx="2"/>
          </p:cNvCxnSpPr>
          <p:nvPr/>
        </p:nvCxnSpPr>
        <p:spPr>
          <a:xfrm>
            <a:off x="5025629" y="2434977"/>
            <a:ext cx="711414" cy="85741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3B5E951-7355-EA95-3014-0D584C48C5C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2025367" y="2434977"/>
            <a:ext cx="59302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A7CAD0D-C42D-D81C-82B4-130322B8354A}"/>
              </a:ext>
            </a:extLst>
          </p:cNvPr>
          <p:cNvCxnSpPr>
            <a:cxnSpLocks/>
            <a:stCxn id="54" idx="3"/>
            <a:endCxn id="74" idx="1"/>
          </p:cNvCxnSpPr>
          <p:nvPr/>
        </p:nvCxnSpPr>
        <p:spPr>
          <a:xfrm flipV="1">
            <a:off x="2025367" y="4718924"/>
            <a:ext cx="593020" cy="224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1225577-3C3D-4C9D-79A1-0EE9380B2C7F}"/>
              </a:ext>
            </a:extLst>
          </p:cNvPr>
          <p:cNvCxnSpPr>
            <a:cxnSpLocks/>
            <a:stCxn id="79" idx="4"/>
            <a:endCxn id="107" idx="1"/>
          </p:cNvCxnSpPr>
          <p:nvPr/>
        </p:nvCxnSpPr>
        <p:spPr>
          <a:xfrm>
            <a:off x="7003762" y="3292389"/>
            <a:ext cx="504357" cy="26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E061E53-580D-F64D-FF69-7A93CB4B084A}"/>
              </a:ext>
            </a:extLst>
          </p:cNvPr>
          <p:cNvCxnSpPr>
            <a:cxnSpLocks/>
            <a:stCxn id="108" idx="2"/>
            <a:endCxn id="86" idx="0"/>
          </p:cNvCxnSpPr>
          <p:nvPr/>
        </p:nvCxnSpPr>
        <p:spPr>
          <a:xfrm>
            <a:off x="8950255" y="3614337"/>
            <a:ext cx="1" cy="7165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34D9080-4D07-8E22-AD3F-2D6E14224F0D}"/>
              </a:ext>
            </a:extLst>
          </p:cNvPr>
          <p:cNvSpPr txBox="1"/>
          <p:nvPr/>
        </p:nvSpPr>
        <p:spPr>
          <a:xfrm>
            <a:off x="7696488" y="4330936"/>
            <a:ext cx="2507535" cy="70788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Dependency Graph Construction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A19272B-AF32-A833-19DF-1DC40CC86053}"/>
              </a:ext>
            </a:extLst>
          </p:cNvPr>
          <p:cNvGrpSpPr/>
          <p:nvPr/>
        </p:nvGrpSpPr>
        <p:grpSpPr>
          <a:xfrm>
            <a:off x="7521255" y="4093843"/>
            <a:ext cx="360000" cy="416831"/>
            <a:chOff x="799501" y="342144"/>
            <a:chExt cx="360000" cy="416831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627F8A6-9A1A-1602-55B6-5FD8B0B0FA75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A9D2EC-08EF-F4D9-ADDE-38D48712E002}"/>
                </a:ext>
              </a:extLst>
            </p:cNvPr>
            <p:cNvSpPr txBox="1"/>
            <p:nvPr/>
          </p:nvSpPr>
          <p:spPr>
            <a:xfrm>
              <a:off x="799501" y="342144"/>
              <a:ext cx="360000" cy="416831"/>
            </a:xfrm>
            <a:prstGeom prst="rect">
              <a:avLst/>
            </a:prstGeom>
            <a:noFill/>
          </p:spPr>
          <p:txBody>
            <a:bodyPr wrap="square" lIns="36000" tIns="72000" rIns="36000" bIns="36000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2753EB5-0A60-DB7D-F788-4E6165296554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>
            <a:off x="8950256" y="5038822"/>
            <a:ext cx="0" cy="63683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15D0194-5249-F7BA-84C6-7513E7E14C24}"/>
              </a:ext>
            </a:extLst>
          </p:cNvPr>
          <p:cNvSpPr txBox="1"/>
          <p:nvPr/>
        </p:nvSpPr>
        <p:spPr>
          <a:xfrm>
            <a:off x="7696488" y="5675660"/>
            <a:ext cx="2507535" cy="707886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Isolation Anomaly Detection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9AC3A54-4E4E-CDDF-D842-63B5F4C80326}"/>
              </a:ext>
            </a:extLst>
          </p:cNvPr>
          <p:cNvGrpSpPr/>
          <p:nvPr/>
        </p:nvGrpSpPr>
        <p:grpSpPr>
          <a:xfrm>
            <a:off x="7508063" y="5440488"/>
            <a:ext cx="360000" cy="416831"/>
            <a:chOff x="799501" y="342144"/>
            <a:chExt cx="360000" cy="416831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84653212-19D9-A09B-FD5E-10A58714CDF6}"/>
                </a:ext>
              </a:extLst>
            </p:cNvPr>
            <p:cNvSpPr/>
            <p:nvPr/>
          </p:nvSpPr>
          <p:spPr>
            <a:xfrm>
              <a:off x="803528" y="400171"/>
              <a:ext cx="351947" cy="351947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23D266C-FAC3-8BEC-A958-EAC54B07A0BC}"/>
                </a:ext>
              </a:extLst>
            </p:cNvPr>
            <p:cNvSpPr txBox="1"/>
            <p:nvPr/>
          </p:nvSpPr>
          <p:spPr>
            <a:xfrm>
              <a:off x="799501" y="342144"/>
              <a:ext cx="360000" cy="416831"/>
            </a:xfrm>
            <a:prstGeom prst="rect">
              <a:avLst/>
            </a:prstGeom>
            <a:noFill/>
          </p:spPr>
          <p:txBody>
            <a:bodyPr wrap="square" lIns="36000" tIns="72000" rIns="36000" bIns="36000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3488AA2-2904-A88A-7FB4-1BAC9AEA12D0}"/>
                  </a:ext>
                </a:extLst>
              </p:cNvPr>
              <p:cNvSpPr txBox="1"/>
              <p:nvPr/>
            </p:nvSpPr>
            <p:spPr>
              <a:xfrm>
                <a:off x="352984" y="5420890"/>
                <a:ext cx="408445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baseline="-20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3488AA2-2904-A88A-7FB4-1BAC9AEA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4" y="5420890"/>
                <a:ext cx="408445" cy="302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EBC6E3-D0CA-6C76-ECC2-29C0AB7AC376}"/>
                  </a:ext>
                </a:extLst>
              </p:cNvPr>
              <p:cNvSpPr txBox="1"/>
              <p:nvPr/>
            </p:nvSpPr>
            <p:spPr>
              <a:xfrm>
                <a:off x="348239" y="6169229"/>
                <a:ext cx="41319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baseline="-20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E8EBC6E3-D0CA-6C76-ECC2-29C0AB7AC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39" y="6169229"/>
                <a:ext cx="413190" cy="302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C317A0-7A02-D6C1-AF10-A6EE72561952}"/>
                  </a:ext>
                </a:extLst>
              </p:cNvPr>
              <p:cNvSpPr txBox="1"/>
              <p:nvPr/>
            </p:nvSpPr>
            <p:spPr>
              <a:xfrm>
                <a:off x="10354483" y="4488316"/>
                <a:ext cx="407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2C317A0-7A02-D6C1-AF10-A6EE725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483" y="4488316"/>
                <a:ext cx="407856" cy="369332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E83C601-3222-C2AD-3697-1CC49007D437}"/>
                  </a:ext>
                </a:extLst>
              </p:cNvPr>
              <p:cNvSpPr txBox="1"/>
              <p:nvPr/>
            </p:nvSpPr>
            <p:spPr>
              <a:xfrm>
                <a:off x="11451563" y="4488316"/>
                <a:ext cx="29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E83C601-3222-C2AD-3697-1CC49007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563" y="4488316"/>
                <a:ext cx="296286" cy="369332"/>
              </a:xfrm>
              <a:prstGeom prst="rect">
                <a:avLst/>
              </a:prstGeom>
              <a:blipFill>
                <a:blip r:embed="rId6"/>
                <a:stretch>
                  <a:fillRect l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0FCCD011-2FC0-CABF-C455-ACEC759BACA6}"/>
              </a:ext>
            </a:extLst>
          </p:cNvPr>
          <p:cNvCxnSpPr>
            <a:cxnSpLocks/>
            <a:stCxn id="100" idx="0"/>
            <a:endCxn id="101" idx="0"/>
          </p:cNvCxnSpPr>
          <p:nvPr/>
        </p:nvCxnSpPr>
        <p:spPr>
          <a:xfrm rot="5400000" flipH="1" flipV="1">
            <a:off x="11079058" y="3967669"/>
            <a:ext cx="12700" cy="1041295"/>
          </a:xfrm>
          <a:prstGeom prst="curvedConnector3">
            <a:avLst>
              <a:gd name="adj1" fmla="val 18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59680D30-FFFE-062C-913C-A2A19C07E6DB}"/>
              </a:ext>
            </a:extLst>
          </p:cNvPr>
          <p:cNvCxnSpPr>
            <a:cxnSpLocks/>
            <a:stCxn id="101" idx="2"/>
            <a:endCxn id="100" idx="2"/>
          </p:cNvCxnSpPr>
          <p:nvPr/>
        </p:nvCxnSpPr>
        <p:spPr>
          <a:xfrm rot="5400000">
            <a:off x="11079059" y="4337001"/>
            <a:ext cx="12700" cy="1041295"/>
          </a:xfrm>
          <a:prstGeom prst="curvedConnector3">
            <a:avLst>
              <a:gd name="adj1" fmla="val 18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B67D6FE-3499-1A7A-58CF-3538AAD9A9A3}"/>
                  </a:ext>
                </a:extLst>
              </p:cNvPr>
              <p:cNvSpPr txBox="1"/>
              <p:nvPr/>
            </p:nvSpPr>
            <p:spPr>
              <a:xfrm>
                <a:off x="10671178" y="5056715"/>
                <a:ext cx="9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𝑤𝑤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B67D6FE-3499-1A7A-58CF-3538AAD9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78" y="5056715"/>
                <a:ext cx="940182" cy="369332"/>
              </a:xfrm>
              <a:prstGeom prst="rect">
                <a:avLst/>
              </a:prstGeom>
              <a:blipFill>
                <a:blip r:embed="rId7"/>
                <a:stretch>
                  <a:fillRect l="-64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图片 105">
            <a:extLst>
              <a:ext uri="{FF2B5EF4-FFF2-40B4-BE49-F238E27FC236}">
                <a16:creationId xmlns:a16="http://schemas.microsoft.com/office/drawing/2014/main" id="{6A3669D9-0B91-E482-4BC2-F4930DB07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3719" y="5241381"/>
            <a:ext cx="623988" cy="562612"/>
          </a:xfrm>
          <a:prstGeom prst="rect">
            <a:avLst/>
          </a:prstGeom>
        </p:spPr>
      </p:pic>
      <p:sp>
        <p:nvSpPr>
          <p:cNvPr id="107" name="文本框 106">
            <a:extLst>
              <a:ext uri="{FF2B5EF4-FFF2-40B4-BE49-F238E27FC236}">
                <a16:creationId xmlns:a16="http://schemas.microsoft.com/office/drawing/2014/main" id="{62F859D3-A9F8-BEC7-DA97-7D21BA27D4F5}"/>
              </a:ext>
            </a:extLst>
          </p:cNvPr>
          <p:cNvSpPr txBox="1"/>
          <p:nvPr/>
        </p:nvSpPr>
        <p:spPr>
          <a:xfrm>
            <a:off x="7508119" y="3095226"/>
            <a:ext cx="1127798" cy="3996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spAutoFit/>
          </a:bodyPr>
          <a:lstStyle/>
          <a:p>
            <a:pPr algn="ctr" defTabSz="457200">
              <a:lnSpc>
                <a:spcPts val="24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History</a:t>
            </a:r>
            <a:endParaRPr lang="zh-CN" altLang="en-US" sz="2000" b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6C51C559-DF53-F20B-2B32-D65C31C51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42" y="2975511"/>
            <a:ext cx="638826" cy="638826"/>
          </a:xfrm>
          <a:prstGeom prst="rect">
            <a:avLst/>
          </a:prstGeom>
        </p:spPr>
      </p:pic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73D1376-A1CB-4875-BAE9-622042A1086E}"/>
              </a:ext>
            </a:extLst>
          </p:cNvPr>
          <p:cNvSpPr/>
          <p:nvPr/>
        </p:nvSpPr>
        <p:spPr>
          <a:xfrm>
            <a:off x="724831" y="5219458"/>
            <a:ext cx="4083729" cy="702307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B4A2DBA-3F90-7D30-E02F-9356963953D1}"/>
                  </a:ext>
                </a:extLst>
              </p:cNvPr>
              <p:cNvSpPr/>
              <p:nvPr/>
            </p:nvSpPr>
            <p:spPr>
              <a:xfrm>
                <a:off x="763465" y="5218367"/>
                <a:ext cx="4042777" cy="70339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rowId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c2 = 8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= CONCAT(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‘,T1’)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c1 &gt; 2;</a:t>
                </a:r>
                <a:endParaRPr kumimoji="0" lang="zh-CN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B4A2DBA-3F90-7D30-E02F-935696395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5" y="5218367"/>
                <a:ext cx="4042777" cy="703398"/>
              </a:xfrm>
              <a:prstGeom prst="rect">
                <a:avLst/>
              </a:prstGeom>
              <a:blipFill>
                <a:blip r:embed="rId10"/>
                <a:stretch>
                  <a:fillRect t="-1739" b="-782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0F9D7815-2B8B-7ED1-5937-224378ADFABF}"/>
              </a:ext>
            </a:extLst>
          </p:cNvPr>
          <p:cNvSpPr/>
          <p:nvPr/>
        </p:nvSpPr>
        <p:spPr>
          <a:xfrm>
            <a:off x="718917" y="5971194"/>
            <a:ext cx="4089643" cy="702307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52C7523-0AFA-A432-EA3B-7BEB62477FDE}"/>
                  </a:ext>
                </a:extLst>
              </p:cNvPr>
              <p:cNvSpPr/>
              <p:nvPr/>
            </p:nvSpPr>
            <p:spPr>
              <a:xfrm>
                <a:off x="772761" y="5971194"/>
                <a:ext cx="4035799" cy="70230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c2 = 2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= CONCAT(</a:t>
                </a:r>
                <a:r>
                  <a:rPr kumimoji="0" lang="en-US" altLang="zh-CN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wList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‘,T2’)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INSERT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INTO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VALUES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(5, 5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r5, ‘T2’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);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05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52C7523-0AFA-A432-EA3B-7BEB62477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1" y="5971194"/>
                <a:ext cx="4035799" cy="702307"/>
              </a:xfrm>
              <a:prstGeom prst="rect">
                <a:avLst/>
              </a:prstGeom>
              <a:blipFill>
                <a:blip r:embed="rId11"/>
                <a:stretch>
                  <a:fillRect t="-870" b="-695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9111086-4C9F-8560-E73A-C34EFA1416F6}"/>
                  </a:ext>
                </a:extLst>
              </p:cNvPr>
              <p:cNvSpPr txBox="1"/>
              <p:nvPr/>
            </p:nvSpPr>
            <p:spPr>
              <a:xfrm>
                <a:off x="10671178" y="3888906"/>
                <a:ext cx="940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9111086-4C9F-8560-E73A-C34EFA141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178" y="3888906"/>
                <a:ext cx="940182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8ADF9D9B-A6EB-8ED2-4A20-AB080658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09874"/>
              </p:ext>
            </p:extLst>
          </p:nvPr>
        </p:nvGraphicFramePr>
        <p:xfrm>
          <a:off x="2840466" y="2989741"/>
          <a:ext cx="1992172" cy="991368"/>
        </p:xfrm>
        <a:graphic>
          <a:graphicData uri="http://schemas.openxmlformats.org/drawingml/2006/table">
            <a:tbl>
              <a:tblPr firstRow="1" bandRow="1"/>
              <a:tblGrid>
                <a:gridCol w="398774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397933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955319706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2404158270"/>
                    </a:ext>
                  </a:extLst>
                </a:gridCol>
              </a:tblGrid>
              <a:tr h="24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rowId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 err="1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wList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24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24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24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05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CEB16A-44D4-C9D2-E6B5-71F35B43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83699"/>
              </p:ext>
            </p:extLst>
          </p:nvPr>
        </p:nvGraphicFramePr>
        <p:xfrm>
          <a:off x="731207" y="2985813"/>
          <a:ext cx="796707" cy="995296"/>
        </p:xfrm>
        <a:graphic>
          <a:graphicData uri="http://schemas.openxmlformats.org/drawingml/2006/table">
            <a:tbl>
              <a:tblPr firstRow="1" bandRow="1"/>
              <a:tblGrid>
                <a:gridCol w="398774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397933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248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248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248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248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05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5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74" grpId="0" animBg="1"/>
      <p:bldP spid="79" grpId="0" animBg="1"/>
      <p:bldP spid="86" grpId="0" animBg="1"/>
      <p:bldP spid="91" grpId="0" animBg="1"/>
      <p:bldP spid="95" grpId="0"/>
      <p:bldP spid="96" grpId="0"/>
      <p:bldP spid="100" grpId="0"/>
      <p:bldP spid="101" grpId="0"/>
      <p:bldP spid="105" grpId="0"/>
      <p:bldP spid="107" grpId="0"/>
      <p:bldP spid="110" grpId="0" animBg="1"/>
      <p:bldP spid="111" grpId="0"/>
      <p:bldP spid="112" grpId="0" animBg="1"/>
      <p:bldP spid="113" grpId="0"/>
      <p:bldP spid="1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Randomly generate data types, column constraints, and data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Initial Database Generation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99B959E-7BB9-2103-0252-65688DA4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14676"/>
              </p:ext>
            </p:extLst>
          </p:nvPr>
        </p:nvGraphicFramePr>
        <p:xfrm>
          <a:off x="902970" y="3289128"/>
          <a:ext cx="2240440" cy="1628304"/>
        </p:xfrm>
        <a:graphic>
          <a:graphicData uri="http://schemas.openxmlformats.org/drawingml/2006/table">
            <a:tbl>
              <a:tblPr firstRow="1" bandRow="1"/>
              <a:tblGrid>
                <a:gridCol w="1245870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994570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INT</a:t>
                      </a:r>
                    </a:p>
                    <a:p>
                      <a:pPr algn="ctr"/>
                      <a:r>
                        <a:rPr lang="en-US" altLang="zh-CN" sz="18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 TEXT</a:t>
                      </a:r>
                      <a:endParaRPr lang="zh-CN" altLang="en-US" sz="18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‘12’</a:t>
                      </a:r>
                      <a:endParaRPr lang="zh-CN" altLang="en-US" sz="18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4A5366-8C8B-B461-7F62-C6C222FE1D6E}"/>
              </a:ext>
            </a:extLst>
          </p:cNvPr>
          <p:cNvSpPr txBox="1"/>
          <p:nvPr/>
        </p:nvSpPr>
        <p:spPr>
          <a:xfrm>
            <a:off x="1535909" y="2918162"/>
            <a:ext cx="97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88671331-1311-44E6-1B83-F9EE2FA68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2824"/>
              </p:ext>
            </p:extLst>
          </p:nvPr>
        </p:nvGraphicFramePr>
        <p:xfrm>
          <a:off x="3674211" y="3287494"/>
          <a:ext cx="3466555" cy="908528"/>
        </p:xfrm>
        <a:graphic>
          <a:graphicData uri="http://schemas.openxmlformats.org/drawingml/2006/table">
            <a:tbl>
              <a:tblPr firstRow="1" bandRow="1"/>
              <a:tblGrid>
                <a:gridCol w="966888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13212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1178376">
                  <a:extLst>
                    <a:ext uri="{9D8B030D-6E8A-4147-A177-3AD203B41FA5}">
                      <a16:colId xmlns:a16="http://schemas.microsoft.com/office/drawing/2014/main" val="610067345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INT </a:t>
                      </a:r>
                      <a:r>
                        <a:rPr lang="en-US" altLang="zh-CN" sz="18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 DOUBLE </a:t>
                      </a:r>
                      <a:r>
                        <a:rPr lang="en-US" altLang="zh-CN" sz="18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c3 INT </a:t>
                      </a:r>
                      <a:r>
                        <a:rPr lang="en-US" altLang="zh-CN" sz="1800" b="1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7FDDB26-77F1-03C1-2E7D-CDB116E77FAB}"/>
              </a:ext>
            </a:extLst>
          </p:cNvPr>
          <p:cNvSpPr txBox="1"/>
          <p:nvPr/>
        </p:nvSpPr>
        <p:spPr>
          <a:xfrm>
            <a:off x="4673839" y="2918162"/>
            <a:ext cx="146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0CCEDBB3-F4FC-766B-27BA-9BAE3DAF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42446"/>
              </p:ext>
            </p:extLst>
          </p:nvPr>
        </p:nvGraphicFramePr>
        <p:xfrm>
          <a:off x="8756346" y="3287494"/>
          <a:ext cx="2342184" cy="1268416"/>
        </p:xfrm>
        <a:graphic>
          <a:graphicData uri="http://schemas.openxmlformats.org/drawingml/2006/table">
            <a:tbl>
              <a:tblPr firstRow="1" bandRow="1"/>
              <a:tblGrid>
                <a:gridCol w="923732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141845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INT </a:t>
                      </a:r>
                      <a:r>
                        <a:rPr lang="en-US" altLang="zh-CN" sz="18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 DOUBLE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50.1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60.2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6323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1544F9F-7543-789A-5F76-729F9FE408AC}"/>
              </a:ext>
            </a:extLst>
          </p:cNvPr>
          <p:cNvSpPr txBox="1"/>
          <p:nvPr/>
        </p:nvSpPr>
        <p:spPr>
          <a:xfrm>
            <a:off x="9193789" y="2918162"/>
            <a:ext cx="146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t3</a:t>
            </a:r>
            <a:endParaRPr lang="zh-CN" altLang="en-US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BC5A808-7D48-F947-FD1B-02089BA81FF9}"/>
              </a:ext>
            </a:extLst>
          </p:cNvPr>
          <p:cNvCxnSpPr>
            <a:cxnSpLocks/>
          </p:cNvCxnSpPr>
          <p:nvPr/>
        </p:nvCxnSpPr>
        <p:spPr>
          <a:xfrm flipH="1">
            <a:off x="7112313" y="3529537"/>
            <a:ext cx="164403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BF0B16-98C9-E7FC-0EA7-BC810BE9E124}"/>
              </a:ext>
            </a:extLst>
          </p:cNvPr>
          <p:cNvSpPr txBox="1"/>
          <p:nvPr/>
        </p:nvSpPr>
        <p:spPr>
          <a:xfrm>
            <a:off x="7214910" y="3160205"/>
            <a:ext cx="146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Foreign key</a:t>
            </a:r>
            <a:endParaRPr lang="zh-CN" altLang="en-US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1980029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Generate transaction start statement BEGIN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Randomly generate a set of SQL statements involving complex SQL operations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Randomly generate transaction end statement COMMIT/ROLLBACK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Transaction Generation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1B963B-A8A3-A416-56A7-8467C741E9BD}"/>
              </a:ext>
            </a:extLst>
          </p:cNvPr>
          <p:cNvSpPr txBox="1"/>
          <p:nvPr/>
        </p:nvSpPr>
        <p:spPr>
          <a:xfrm>
            <a:off x="2694359" y="4244873"/>
            <a:ext cx="6120000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SELECT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FROM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c1+c2 &gt; 10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6B266C-6F44-61B7-5728-1E31937F6A80}"/>
              </a:ext>
            </a:extLst>
          </p:cNvPr>
          <p:cNvSpPr txBox="1"/>
          <p:nvPr/>
        </p:nvSpPr>
        <p:spPr>
          <a:xfrm>
            <a:off x="2694359" y="4816206"/>
            <a:ext cx="6120000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UPDATE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SET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c2 = c2–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WHERE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c1 &lt; 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F6A3F8-7282-BBE5-A3D6-C5D1C4E9EA63}"/>
              </a:ext>
            </a:extLst>
          </p:cNvPr>
          <p:cNvSpPr txBox="1"/>
          <p:nvPr/>
        </p:nvSpPr>
        <p:spPr>
          <a:xfrm>
            <a:off x="2694359" y="5387539"/>
            <a:ext cx="6120000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INSERT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INTO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t1 </a:t>
            </a: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VALUES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 (3, 11, 11);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72D019-9DF4-67A4-8FDA-409A1740C33F}"/>
              </a:ext>
            </a:extLst>
          </p:cNvPr>
          <p:cNvSpPr txBox="1"/>
          <p:nvPr/>
        </p:nvSpPr>
        <p:spPr>
          <a:xfrm>
            <a:off x="2694359" y="3673539"/>
            <a:ext cx="6120000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BEGIN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C9D72D-E933-E98C-8735-DA9BF07571C9}"/>
              </a:ext>
            </a:extLst>
          </p:cNvPr>
          <p:cNvSpPr txBox="1"/>
          <p:nvPr/>
        </p:nvSpPr>
        <p:spPr>
          <a:xfrm>
            <a:off x="2694359" y="5958873"/>
            <a:ext cx="6120000" cy="490218"/>
          </a:xfrm>
          <a:prstGeom prst="roundRect">
            <a:avLst>
              <a:gd name="adj" fmla="val 10378"/>
            </a:avLst>
          </a:prstGeom>
          <a:solidFill>
            <a:srgbClr val="E2F0D9"/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4472C4"/>
                </a:solidFill>
                <a:latin typeface="Consolas" panose="020B0609020204030204" pitchFamily="49" charset="0"/>
                <a:ea typeface="等线" panose="02010600030101010101" pitchFamily="2" charset="-122"/>
                <a:cs typeface="Calibri" panose="020F0502020204030204" pitchFamily="34" charset="0"/>
              </a:rPr>
              <a:t>COMMIT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20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205837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Record and obtain the data rows accessed by each SQL statement atomically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SQL Statement Instrumentation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4" name="内容占位符 6">
            <a:extLst>
              <a:ext uri="{FF2B5EF4-FFF2-40B4-BE49-F238E27FC236}">
                <a16:creationId xmlns:a16="http://schemas.microsoft.com/office/drawing/2014/main" id="{A9D8C915-7778-00E7-6EB4-9CC5B96E7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685272"/>
              </p:ext>
            </p:extLst>
          </p:nvPr>
        </p:nvGraphicFramePr>
        <p:xfrm>
          <a:off x="748740" y="1858797"/>
          <a:ext cx="10695608" cy="406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82">
                  <a:extLst>
                    <a:ext uri="{9D8B030D-6E8A-4147-A177-3AD203B41FA5}">
                      <a16:colId xmlns:a16="http://schemas.microsoft.com/office/drawing/2014/main" val="3565880812"/>
                    </a:ext>
                  </a:extLst>
                </a:gridCol>
                <a:gridCol w="4258789">
                  <a:extLst>
                    <a:ext uri="{9D8B030D-6E8A-4147-A177-3AD203B41FA5}">
                      <a16:colId xmlns:a16="http://schemas.microsoft.com/office/drawing/2014/main" val="1655033739"/>
                    </a:ext>
                  </a:extLst>
                </a:gridCol>
                <a:gridCol w="5160437">
                  <a:extLst>
                    <a:ext uri="{9D8B030D-6E8A-4147-A177-3AD203B41FA5}">
                      <a16:colId xmlns:a16="http://schemas.microsoft.com/office/drawing/2014/main" val="2420450210"/>
                    </a:ext>
                  </a:extLst>
                </a:gridCol>
              </a:tblGrid>
              <a:tr h="2684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SQL Type</a:t>
                      </a:r>
                      <a:endParaRPr lang="zh-CN" altLang="en-US" sz="1400" dirty="0">
                        <a:latin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SQL Example</a:t>
                      </a:r>
                      <a:endParaRPr lang="zh-CN" altLang="en-US" sz="1400" dirty="0">
                        <a:latin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Instrumented SQL Statement</a:t>
                      </a:r>
                      <a:endParaRPr lang="zh-CN" altLang="en-US" sz="1400" dirty="0">
                        <a:latin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091625"/>
                  </a:ext>
                </a:extLst>
              </a:tr>
              <a:tr h="27280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SELECT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SELECT c1, c2 FROM t WHERE c2&gt;1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SELECT c1, c2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 t WHERE c2&gt;1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356015"/>
                  </a:ext>
                </a:extLst>
              </a:tr>
              <a:tr h="48498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INSERT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INSERT INTO t(c1, c2) VALUES (1, 1)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INSERT INTO t(c1, c2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VALUES (1, 1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‘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TxId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42814"/>
                  </a:ext>
                </a:extLst>
              </a:tr>
              <a:tr h="484983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 t SET c1=1 WHERE c2&gt;1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 t SET c1=1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=CONCAT(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‘,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TxId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’)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WHERE c2&gt;1</a:t>
                      </a:r>
                      <a:endParaRPr lang="zh-CN" altLang="en-US" sz="1400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056051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 FROM t WHERE c2&gt;1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SELECT </a:t>
                      </a:r>
                      <a:r>
                        <a:rPr lang="en-US" altLang="zh-CN" sz="1400" strike="noStrike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FROM t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WHERE c2&gt;1 </a:t>
                      </a:r>
                      <a:r>
                        <a:rPr lang="en-US" altLang="zh-CN" sz="1400" strike="noStrike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UPDATE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 FROM t 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WHERE c2&gt;1</a:t>
                      </a:r>
                      <a:endParaRPr lang="en-US" altLang="zh-CN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61271"/>
                  </a:ext>
                </a:extLst>
              </a:tr>
              <a:tr h="76031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with Key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INTO t(c1, c2) VALUES (1, 1)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/**c1 is the primary key of table t**/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SELECT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FROM t WHERE c1=1 FOR UPDATE</a:t>
                      </a:r>
                    </a:p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INTO t(c1, c2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VALUES (1, 1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‘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TxId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492017"/>
                  </a:ext>
                </a:extLst>
              </a:tr>
              <a:tr h="54813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without Key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INTO t(c1, c2) VALUES (1, 1)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/**There is no primary key in table t**/</a:t>
                      </a:r>
                      <a:endParaRPr lang="el-GR" altLang="zh-CN" sz="1400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INTO t(c1, c2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wList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 VALUES (1, 1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rowId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‘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TxId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’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08602"/>
                  </a:ext>
                </a:extLst>
              </a:tr>
            </a:tbl>
          </a:graphicData>
        </a:graphic>
      </p:graphicFrame>
      <p:sp>
        <p:nvSpPr>
          <p:cNvPr id="5" name="圆角矩形 33">
            <a:extLst>
              <a:ext uri="{FF2B5EF4-FFF2-40B4-BE49-F238E27FC236}">
                <a16:creationId xmlns:a16="http://schemas.microsoft.com/office/drawing/2014/main" id="{1A125A6D-5F15-401E-504C-3843A5FE5DDB}"/>
              </a:ext>
            </a:extLst>
          </p:cNvPr>
          <p:cNvSpPr/>
          <p:nvPr/>
        </p:nvSpPr>
        <p:spPr>
          <a:xfrm>
            <a:off x="2288005" y="6002818"/>
            <a:ext cx="7615990" cy="757989"/>
          </a:xfrm>
          <a:prstGeom prst="roundRect">
            <a:avLst/>
          </a:prstGeom>
          <a:solidFill>
            <a:srgbClr val="FFC9C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The SQL statement instrumentation is isolation-agnostic,</a:t>
            </a:r>
          </a:p>
          <a:p>
            <a:pPr algn="ctr"/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without affecting the concurrent transaction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9090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2436-C315-0D09-7875-D2095B54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3B5F37-38A1-F4CD-1337-8B7CA912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3436838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RQ1 (effectiveness):  How effective is IsoRel in detecting isolation anomalies in relational DBMSs?</a:t>
            </a:r>
          </a:p>
          <a:p>
            <a:endParaRPr lang="en-US" altLang="zh-CN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RQ2 (root cause): What are the root causes of the isolation anomalies detected by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IsoRel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endParaRPr lang="en-US" altLang="zh-CN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RQ3 (comparison): How does IsoRel compare against existing isolation checkers?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52E218-4A6C-8264-B8FD-0521FA19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Evaluate IsoRel on five widely-used relational DBMSs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Evaluation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9" name="内容占位符 4">
            <a:extLst>
              <a:ext uri="{FF2B5EF4-FFF2-40B4-BE49-F238E27FC236}">
                <a16:creationId xmlns:a16="http://schemas.microsoft.com/office/drawing/2014/main" id="{6518C987-D310-7507-A8C2-3BEF64324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591506"/>
              </p:ext>
            </p:extLst>
          </p:nvPr>
        </p:nvGraphicFramePr>
        <p:xfrm>
          <a:off x="1301749" y="2182892"/>
          <a:ext cx="9588501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32002860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235239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3676097"/>
                    </a:ext>
                  </a:extLst>
                </a:gridCol>
                <a:gridCol w="951447">
                  <a:extLst>
                    <a:ext uri="{9D8B030D-6E8A-4147-A177-3AD203B41FA5}">
                      <a16:colId xmlns:a16="http://schemas.microsoft.com/office/drawing/2014/main" val="1216741577"/>
                    </a:ext>
                  </a:extLst>
                </a:gridCol>
                <a:gridCol w="951447">
                  <a:extLst>
                    <a:ext uri="{9D8B030D-6E8A-4147-A177-3AD203B41FA5}">
                      <a16:colId xmlns:a16="http://schemas.microsoft.com/office/drawing/2014/main" val="2522542848"/>
                    </a:ext>
                  </a:extLst>
                </a:gridCol>
                <a:gridCol w="951447">
                  <a:extLst>
                    <a:ext uri="{9D8B030D-6E8A-4147-A177-3AD203B41FA5}">
                      <a16:colId xmlns:a16="http://schemas.microsoft.com/office/drawing/2014/main" val="1342472743"/>
                    </a:ext>
                  </a:extLst>
                </a:gridCol>
                <a:gridCol w="951447">
                  <a:extLst>
                    <a:ext uri="{9D8B030D-6E8A-4147-A177-3AD203B41FA5}">
                      <a16:colId xmlns:a16="http://schemas.microsoft.com/office/drawing/2014/main" val="1062234130"/>
                    </a:ext>
                  </a:extLst>
                </a:gridCol>
                <a:gridCol w="1769512">
                  <a:extLst>
                    <a:ext uri="{9D8B030D-6E8A-4147-A177-3AD203B41FA5}">
                      <a16:colId xmlns:a16="http://schemas.microsoft.com/office/drawing/2014/main" val="2310785610"/>
                    </a:ext>
                  </a:extLst>
                </a:gridCol>
              </a:tblGrid>
              <a:tr h="3505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Relational DBMS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DB-Engines Rank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GitHub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Level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Concurrency Control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48007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7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9.9K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Pessimistic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51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PostgreSQL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13.9K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Pessimistic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Optimistic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4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MariaDB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5.1K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Pessimistic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45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CockroachDB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29.8K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Optimistic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9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35.6K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Pessimistic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Optimistic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0179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2A76A0D-F89B-C0CE-6053-10B1520A3E3B}"/>
              </a:ext>
            </a:extLst>
          </p:cNvPr>
          <p:cNvSpPr txBox="1"/>
          <p:nvPr/>
        </p:nvSpPr>
        <p:spPr>
          <a:xfrm>
            <a:off x="2524125" y="5648521"/>
            <a:ext cx="71437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RU: Read Uncommitted	RR: Repeatable Read</a:t>
            </a:r>
          </a:p>
          <a:p>
            <a:pPr lvl="1"/>
            <a:r>
              <a:rPr lang="en-US" altLang="zh-CN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RC: Read Committed		SER: Serializable</a:t>
            </a:r>
          </a:p>
        </p:txBody>
      </p:sp>
    </p:spTree>
    <p:extLst>
      <p:ext uri="{BB962C8B-B14F-4D97-AF65-F5344CB8AC3E}">
        <p14:creationId xmlns:p14="http://schemas.microsoft.com/office/powerpoint/2010/main" val="24168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IsoRel successfully reproduces 6 known isolation anomalies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RQ1: Isolation Anomaly Detection Results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B9949F9-71EB-2DD3-AF4B-1ACF8434A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01156"/>
              </p:ext>
            </p:extLst>
          </p:nvPr>
        </p:nvGraphicFramePr>
        <p:xfrm>
          <a:off x="1130300" y="2405380"/>
          <a:ext cx="92663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3784357995"/>
                    </a:ext>
                  </a:extLst>
                </a:gridCol>
                <a:gridCol w="2167355">
                  <a:extLst>
                    <a:ext uri="{9D8B030D-6E8A-4147-A177-3AD203B41FA5}">
                      <a16:colId xmlns:a16="http://schemas.microsoft.com/office/drawing/2014/main" val="2021460398"/>
                    </a:ext>
                  </a:extLst>
                </a:gridCol>
                <a:gridCol w="2167355">
                  <a:extLst>
                    <a:ext uri="{9D8B030D-6E8A-4147-A177-3AD203B41FA5}">
                      <a16:colId xmlns:a16="http://schemas.microsoft.com/office/drawing/2014/main" val="1213581942"/>
                    </a:ext>
                  </a:extLst>
                </a:gridCol>
                <a:gridCol w="2167355">
                  <a:extLst>
                    <a:ext uri="{9D8B030D-6E8A-4147-A177-3AD203B41FA5}">
                      <a16:colId xmlns:a16="http://schemas.microsoft.com/office/drawing/2014/main" val="405211182"/>
                    </a:ext>
                  </a:extLst>
                </a:gridCol>
                <a:gridCol w="2167355">
                  <a:extLst>
                    <a:ext uri="{9D8B030D-6E8A-4147-A177-3AD203B41FA5}">
                      <a16:colId xmlns:a16="http://schemas.microsoft.com/office/drawing/2014/main" val="3232742183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ID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Relational DBMS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Release Version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Level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Anomaly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28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v8.0.34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91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v8.0.34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read-write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61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3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v8.0.34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lost update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9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PostgreSQL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v12.3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5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5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MariaDB-Galera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v10.7.3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lost update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6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Cambria" panose="02040503050406030204" pitchFamily="18" charset="0"/>
                        </a:rPr>
                        <a:t>6</a:t>
                      </a:r>
                      <a:endParaRPr lang="zh-CN" altLang="en-US" sz="1800" b="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TiDB</a:t>
                      </a:r>
                      <a:endParaRPr lang="zh-CN" altLang="en-US" sz="1800" b="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v2.1.7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797160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6E2777-AEAC-3581-C598-4D9A4D2FC6E3}"/>
              </a:ext>
            </a:extLst>
          </p:cNvPr>
          <p:cNvSpPr/>
          <p:nvPr/>
        </p:nvSpPr>
        <p:spPr bwMode="auto">
          <a:xfrm>
            <a:off x="8221133" y="2208221"/>
            <a:ext cx="2175486" cy="3361038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0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ABCF-1070-9260-FBA6-C354AC854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D13777-8256-805E-7C37-2B56CEFB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IsoRel has revealed 48 unique isolation anomalies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BAE651-262E-2781-27BC-5F04A1E8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RQ1: Isolation Anomaly Detection Results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5D9726-6451-9AF0-1AC6-F95285D8A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11693"/>
              </p:ext>
            </p:extLst>
          </p:nvPr>
        </p:nvGraphicFramePr>
        <p:xfrm>
          <a:off x="682751" y="2407105"/>
          <a:ext cx="10826499" cy="323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349">
                  <a:extLst>
                    <a:ext uri="{9D8B030D-6E8A-4147-A177-3AD203B41FA5}">
                      <a16:colId xmlns:a16="http://schemas.microsoft.com/office/drawing/2014/main" val="202146039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213581942"/>
                    </a:ext>
                  </a:extLst>
                </a:gridCol>
                <a:gridCol w="729392">
                  <a:extLst>
                    <a:ext uri="{9D8B030D-6E8A-4147-A177-3AD203B41FA5}">
                      <a16:colId xmlns:a16="http://schemas.microsoft.com/office/drawing/2014/main" val="405211182"/>
                    </a:ext>
                  </a:extLst>
                </a:gridCol>
                <a:gridCol w="729392">
                  <a:extLst>
                    <a:ext uri="{9D8B030D-6E8A-4147-A177-3AD203B41FA5}">
                      <a16:colId xmlns:a16="http://schemas.microsoft.com/office/drawing/2014/main" val="1834330653"/>
                    </a:ext>
                  </a:extLst>
                </a:gridCol>
                <a:gridCol w="729392">
                  <a:extLst>
                    <a:ext uri="{9D8B030D-6E8A-4147-A177-3AD203B41FA5}">
                      <a16:colId xmlns:a16="http://schemas.microsoft.com/office/drawing/2014/main" val="3290939777"/>
                    </a:ext>
                  </a:extLst>
                </a:gridCol>
                <a:gridCol w="729392">
                  <a:extLst>
                    <a:ext uri="{9D8B030D-6E8A-4147-A177-3AD203B41FA5}">
                      <a16:colId xmlns:a16="http://schemas.microsoft.com/office/drawing/2014/main" val="221615991"/>
                    </a:ext>
                  </a:extLst>
                </a:gridCol>
                <a:gridCol w="1024066">
                  <a:extLst>
                    <a:ext uri="{9D8B030D-6E8A-4147-A177-3AD203B41FA5}">
                      <a16:colId xmlns:a16="http://schemas.microsoft.com/office/drawing/2014/main" val="3232742183"/>
                    </a:ext>
                  </a:extLst>
                </a:gridCol>
                <a:gridCol w="1024066">
                  <a:extLst>
                    <a:ext uri="{9D8B030D-6E8A-4147-A177-3AD203B41FA5}">
                      <a16:colId xmlns:a16="http://schemas.microsoft.com/office/drawing/2014/main" val="295404437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33185059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70386276"/>
                    </a:ext>
                  </a:extLst>
                </a:gridCol>
                <a:gridCol w="1006350">
                  <a:extLst>
                    <a:ext uri="{9D8B030D-6E8A-4147-A177-3AD203B41FA5}">
                      <a16:colId xmlns:a16="http://schemas.microsoft.com/office/drawing/2014/main" val="1235958882"/>
                    </a:ext>
                  </a:extLst>
                </a:gridCol>
              </a:tblGrid>
              <a:tr h="3708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Relational DBMS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#Txn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Level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#Isolation Anomaly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Lost Update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Read-Write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Write Skew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289898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Unique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0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5774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57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91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PostgreSQL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2536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61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MariaDB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4515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9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CockroachDB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4090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5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5802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6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22717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325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325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48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797160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705DE2-DC9A-61CD-1EE2-0F9EF1E91F16}"/>
              </a:ext>
            </a:extLst>
          </p:cNvPr>
          <p:cNvSpPr/>
          <p:nvPr/>
        </p:nvSpPr>
        <p:spPr bwMode="auto">
          <a:xfrm>
            <a:off x="6039651" y="2261065"/>
            <a:ext cx="2057400" cy="352800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C2E53E-C897-43F7-6FDE-5FB6045B6619}"/>
              </a:ext>
            </a:extLst>
          </p:cNvPr>
          <p:cNvSpPr/>
          <p:nvPr/>
        </p:nvSpPr>
        <p:spPr bwMode="auto">
          <a:xfrm>
            <a:off x="8097052" y="2261065"/>
            <a:ext cx="3412197" cy="352800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Linux Libertine O" panose="02000503000000000000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Relational DBMSs usually provide several isolation levels to strike a balance between consistency and performance [1-4]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Level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88527E-7A66-A80B-0489-9B76DF90FEBD}"/>
              </a:ext>
            </a:extLst>
          </p:cNvPr>
          <p:cNvSpPr/>
          <p:nvPr/>
        </p:nvSpPr>
        <p:spPr bwMode="gray">
          <a:xfrm>
            <a:off x="1791854" y="2576944"/>
            <a:ext cx="3870037" cy="83099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 Uncommitted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7D2171-BD4A-2A57-35F9-A00FCF15ACE8}"/>
              </a:ext>
            </a:extLst>
          </p:cNvPr>
          <p:cNvSpPr/>
          <p:nvPr/>
        </p:nvSpPr>
        <p:spPr bwMode="gray">
          <a:xfrm>
            <a:off x="6530109" y="2576944"/>
            <a:ext cx="3870037" cy="83099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 Committed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A6073B-F123-38EF-DAD3-EED178E56478}"/>
              </a:ext>
            </a:extLst>
          </p:cNvPr>
          <p:cNvSpPr/>
          <p:nvPr/>
        </p:nvSpPr>
        <p:spPr bwMode="gray">
          <a:xfrm>
            <a:off x="1791853" y="3816207"/>
            <a:ext cx="3870037" cy="83099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Repeatable Read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F91280-8F1A-4D5A-24DE-60BC6CF16C74}"/>
              </a:ext>
            </a:extLst>
          </p:cNvPr>
          <p:cNvSpPr/>
          <p:nvPr/>
        </p:nvSpPr>
        <p:spPr bwMode="gray">
          <a:xfrm>
            <a:off x="6530109" y="3816208"/>
            <a:ext cx="3870037" cy="83099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Serializable</a:t>
            </a:r>
            <a:endParaRPr lang="zh-CN" altLang="en-US" sz="24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C90686D-BEC1-6AF8-13F5-8C7ABC5E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27003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The ANSI isolation levels. http://www.adp-gmbh.ch/ora/misc/isolation_level.html.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Hal Berenson, et. al., A Critique of ANSI SQL Isolation Levels. SIGMOD 1995.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</a:t>
            </a:r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Atul Adya. Weak Consistency: A Generalized Theory and Optimistic Implementations for Distributed Transactions. Massachusetts Institute of Technology 1999.</a:t>
            </a:r>
          </a:p>
          <a:p>
            <a:pPr marL="252000" indent="-347663" eaLnBrk="1" hangingPunct="1"/>
            <a:r>
              <a:rPr lang="it-IT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Atul Adya, et. al., Generalized Isolation Level Definitions. ICDE 2000.</a:t>
            </a:r>
            <a:endParaRPr lang="en-US" altLang="zh-CN" sz="1200" b="0" dirty="0">
              <a:solidFill>
                <a:srgbClr val="000000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8485733-8815-4656-DB93-6A2E19805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2248"/>
          <a:stretch/>
        </p:blipFill>
        <p:spPr>
          <a:xfrm>
            <a:off x="3009528" y="5013352"/>
            <a:ext cx="1434686" cy="67438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A054D5D-F2F2-007D-56F7-47001D9E9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5" b="10130"/>
          <a:stretch/>
        </p:blipFill>
        <p:spPr bwMode="auto">
          <a:xfrm>
            <a:off x="7331188" y="5035124"/>
            <a:ext cx="2267878" cy="64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4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B97DB-FD62-2917-D443-341BD75F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F8CA11E-7456-FFE2-A616-EA3142DF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the timing of COMMIT (36/48)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C4CB2A-4D7E-4268-F350-658986A1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F96A22D-A1BD-2997-3C50-FF1920D20BDB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CE895A0-A93D-2AFF-9CEE-D6749C8EBA4A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B99EBE8-5E9B-038D-4447-CC17843D3E21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(1)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zh-CN" altLang="zh-CN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B99EBE8-5E9B-038D-4447-CC17843D3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3"/>
                <a:stretch>
                  <a:fillRect t="-209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6C5630-5DE5-52C6-A42A-4F5E30821F6A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6C5630-5DE5-52C6-A42A-4F5E30821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4"/>
                <a:stretch>
                  <a:fillRect t="-207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171E3C-28E0-D8EE-E22F-A401CF0C51F0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171E3C-28E0-D8EE-E22F-A401CF0C5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594B86-A2D1-76A1-7E38-B9F26B4C6850}"/>
                  </a:ext>
                </a:extLst>
              </p:cNvPr>
              <p:cNvSpPr txBox="1"/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594B86-A2D1-76A1-7E38-B9F26B4C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6F9AC47-B941-34BA-59CA-A3C92FA7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77160"/>
              </p:ext>
            </p:extLst>
          </p:nvPr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E7C7EFB-DC9D-750B-743F-D0756CABEAAE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2762D9AB-7065-9FF7-0F87-E2545822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63101"/>
              </p:ext>
            </p:extLst>
          </p:nvPr>
        </p:nvGraphicFramePr>
        <p:xfrm>
          <a:off x="1561504" y="4363591"/>
          <a:ext cx="1179637" cy="719776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707265A-E657-871F-267B-247084D780B6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7E7C2D-1C7C-0259-7C79-CB38FAD4BF45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7E7C2D-1C7C-0259-7C79-CB38FAD4B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BFCF75-F74A-47C7-5BC6-76F157CFD453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5BFCF75-F74A-47C7-5BC6-76F157CFD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D59EE3-C868-F8A4-40AA-859FB4FFB590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D59EE3-C868-F8A4-40AA-859FB4FFB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74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4C694-4244-8C4C-F56E-81FAB8949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08CB6E-38BF-BF25-7259-3A863D14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the timing of COMMIT (36/48)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82F0C2-594B-D2DC-5CCB-F68EBD00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D4E7EB3-5361-C01B-B782-C13ABC946F5E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C527B54-6AF0-9FBF-1731-D8C643CF8816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A7094EC-61AC-D6C4-9C54-778950F247BC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(1)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zh-CN" altLang="zh-CN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A7094EC-61AC-D6C4-9C54-778950F24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3"/>
                <a:stretch>
                  <a:fillRect t="-209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766F3F4-B169-FF60-B496-528802F0157E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766F3F4-B169-FF60-B496-528802F0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4"/>
                <a:stretch>
                  <a:fillRect t="-207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B5706C0-5180-7D2E-05E9-5770BCDE02AF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B5706C0-5180-7D2E-05E9-5770BCDE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0D42745-56B7-B9F6-0CAA-19F01839204A}"/>
                  </a:ext>
                </a:extLst>
              </p:cNvPr>
              <p:cNvSpPr txBox="1"/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0D42745-56B7-B9F6-0CAA-19F01839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48EF747-1F83-0C74-E7B3-61B4F6AB6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34390"/>
              </p:ext>
            </p:extLst>
          </p:nvPr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1FA8B96-65E6-C418-D6CC-7F7BF53F6E5C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0D801A4-C59E-AD19-CBDE-BB109E26D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62481"/>
              </p:ext>
            </p:extLst>
          </p:nvPr>
        </p:nvGraphicFramePr>
        <p:xfrm>
          <a:off x="1561504" y="4363591"/>
          <a:ext cx="1179637" cy="719776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FDB5DC2-0BFC-5FBB-EAB3-E358AEBBD5CB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36CE6D-71F6-8811-240F-1DD364F3EBD8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36CE6D-71F6-8811-240F-1DD364F3E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2D0223E-883E-0E36-00B9-9E1DF518C7A1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2D0223E-883E-0E36-00B9-9E1DF518C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989127-2346-9AEC-1ED3-FD5430BD5F14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989127-2346-9AEC-1ED3-FD5430BD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7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49811-11A3-D5FF-29CD-9072FCC8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067439-B0F1-0CCA-F90B-AB37F243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the timing of COMMIT (36/48)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1ABD7D-E43D-FFBB-B896-D1A4233E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25B42E6-F893-0512-64A5-BB94CC58EB2F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DBB0DBE-9B1A-DEFE-8317-21A6418DDA4C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8DD4977-7D91-5A58-DC80-2F1DDB185206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(1)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zh-CN" altLang="zh-CN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8DD4977-7D91-5A58-DC80-2F1DDB185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3"/>
                <a:stretch>
                  <a:fillRect t="-209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F9F3D39-E56F-D905-B135-811FD7865E69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INSERT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INTO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VALUES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(5,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5);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4 in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F9F3D39-E56F-D905-B135-811FD7865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4"/>
                <a:stretch>
                  <a:fillRect t="-2075" b="-66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A5BDFF8-6EBC-6566-A5B3-D35B5E584BB7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A5BDFF8-6EBC-6566-A5B3-D35B5E584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7D2CF02-2359-81CF-C25D-19D4947C227E}"/>
                  </a:ext>
                </a:extLst>
              </p:cNvPr>
              <p:cNvSpPr txBox="1"/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7D2CF02-2359-81CF-C25D-19D4947C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14" y="6227419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73B34A2B-BC24-8CD8-8A4D-0C8EAB723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0499"/>
              </p:ext>
            </p:extLst>
          </p:nvPr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8C475AF-E7E9-F8F1-F532-4FA4BC4F9D28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8060F89C-E838-FB0D-01E5-3376E5C0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79723"/>
              </p:ext>
            </p:extLst>
          </p:nvPr>
        </p:nvGraphicFramePr>
        <p:xfrm>
          <a:off x="1561504" y="4363591"/>
          <a:ext cx="1179637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13D5AF0-9D92-7BB8-64B4-C193042FA5F2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53A6FE-B076-D6C4-C290-CD19958902B6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153A6FE-B076-D6C4-C290-CD199589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F879BD-23C1-93D2-8D89-601D5D64F1CB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F879BD-23C1-93D2-8D89-601D5D64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D9686C-9328-A9FD-A10A-F7FD25BB4AC2}"/>
                  </a:ext>
                </a:extLst>
              </p:cNvPr>
              <p:cNvSpPr txBox="1"/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D9686C-9328-A9FD-A10A-F7FD25BB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1B21F4-DE54-9813-D317-F73442BF26D2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1B21F4-DE54-9813-D317-F73442BF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32692-F437-08AC-9F64-53AF9B39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7CD34-840D-3510-EECF-E3A64C41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the timing of COMMIT (36/48)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9DBD4D-A7A5-17FD-AE9B-D810E24A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</a:t>
            </a:r>
            <a:r>
              <a:rPr lang="zh-CN" alt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270486-12F8-F41E-720A-99566D99B02B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25F217F-F156-9EA9-F7D1-4025AF6FB95E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8DA3BBE-D28D-7EB6-F2B8-BC22C7841DE9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FROM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{ 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(1) </a:t>
                </a:r>
                <a:r>
                  <a:rPr kumimoji="0" lang="en-US" altLang="zh-CN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}</a:t>
                </a:r>
                <a:endParaRPr kumimoji="0" lang="zh-CN" altLang="zh-CN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8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&gt; 2;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8DA3BBE-D28D-7EB6-F2B8-BC22C7841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3"/>
                <a:stretch>
                  <a:fillRect t="-2092" b="-753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210A23D-F701-2308-25F6-7718678E310E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210A23D-F701-2308-25F6-7718678E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0671735-2BA7-B240-0D39-3821B41AF071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t1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c2 =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c1 &lt; 2;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INSERT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INTO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t2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VALUES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(5,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5);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--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4 in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kumimoji="0" lang="en-US" altLang="zh-CN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0671735-2BA7-B240-0D39-3821B41A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5"/>
                <a:stretch>
                  <a:fillRect t="-2075" b="-66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356614-665F-2148-6470-D8E5C08C1257}"/>
                  </a:ext>
                </a:extLst>
              </p:cNvPr>
              <p:cNvSpPr txBox="1"/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3356614-665F-2148-6470-D8E5C08C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2C3C189-0979-39AA-F0A9-8B0A325B50E3}"/>
                  </a:ext>
                </a:extLst>
              </p:cNvPr>
              <p:cNvSpPr txBox="1"/>
              <p:nvPr/>
            </p:nvSpPr>
            <p:spPr>
              <a:xfrm>
                <a:off x="5029162" y="4136429"/>
                <a:ext cx="952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2C3C189-0979-39AA-F0A9-8B0A325B5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2" y="4136429"/>
                <a:ext cx="95282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2C97B8D-74FD-955E-03D5-7571D5DD981C}"/>
              </a:ext>
            </a:extLst>
          </p:cNvPr>
          <p:cNvCxnSpPr>
            <a:cxnSpLocks/>
          </p:cNvCxnSpPr>
          <p:nvPr/>
        </p:nvCxnSpPr>
        <p:spPr>
          <a:xfrm flipV="1">
            <a:off x="6395499" y="3931714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2ADD30-7A90-B9EC-DF92-5F0E216EE649}"/>
                  </a:ext>
                </a:extLst>
              </p:cNvPr>
              <p:cNvSpPr txBox="1"/>
              <p:nvPr/>
            </p:nvSpPr>
            <p:spPr>
              <a:xfrm>
                <a:off x="6408346" y="4136429"/>
                <a:ext cx="101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92ADD30-7A90-B9EC-DF92-5F0E216E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46" y="4136429"/>
                <a:ext cx="101373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B38B70-844F-29A4-2C58-00CD71560977}"/>
              </a:ext>
            </a:extLst>
          </p:cNvPr>
          <p:cNvCxnSpPr>
            <a:cxnSpLocks/>
          </p:cNvCxnSpPr>
          <p:nvPr/>
        </p:nvCxnSpPr>
        <p:spPr>
          <a:xfrm>
            <a:off x="5982366" y="3931714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9AE84D5-14B2-B111-8C88-E685F1C764B0}"/>
              </a:ext>
            </a:extLst>
          </p:cNvPr>
          <p:cNvSpPr txBox="1"/>
          <p:nvPr/>
        </p:nvSpPr>
        <p:spPr>
          <a:xfrm>
            <a:off x="9066990" y="4040425"/>
            <a:ext cx="188918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Read-write skew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(G2-item)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DE4BFF27-2C1F-F5FE-8392-C0F72B22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92662"/>
              </p:ext>
            </p:extLst>
          </p:nvPr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F37EA51-AF37-F1E9-0542-63E8CB434829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50A939C6-DD31-869A-AD5F-7071C711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93178"/>
              </p:ext>
            </p:extLst>
          </p:nvPr>
        </p:nvGraphicFramePr>
        <p:xfrm>
          <a:off x="1561504" y="4363591"/>
          <a:ext cx="1179637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15E6E3F-671E-613D-00F1-AB8CDEA87DBB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9DF83E-029A-BBBD-3B19-5DB6874B275F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9DF83E-029A-BBBD-3B19-5DB6874B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CB16D7-95BA-AB3B-38ED-A2DCB7E92E1E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CB16D7-95BA-AB3B-38ED-A2DCB7E9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D97DBC-487A-960F-25F9-E615211DD7B6}"/>
                  </a:ext>
                </a:extLst>
              </p:cNvPr>
              <p:cNvSpPr txBox="1"/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D97DBC-487A-960F-25F9-E615211D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82F2FC-12C7-A022-87BB-A1C3A5194884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682F2FC-12C7-A022-87BB-A1C3A519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0EF3-0F6D-2E60-2C98-FA997EEF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F4194B-10B3-5A3E-19CE-70F0C2980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accessing different rows (12/48)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87C7A1-8ABD-BFD5-BAF6-5DA85CEA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 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23" name="表格 5">
            <a:extLst>
              <a:ext uri="{FF2B5EF4-FFF2-40B4-BE49-F238E27FC236}">
                <a16:creationId xmlns:a16="http://schemas.microsoft.com/office/drawing/2014/main" id="{13F953E5-94FD-78DA-3FC0-E9B4E3BDCF23}"/>
              </a:ext>
            </a:extLst>
          </p:cNvPr>
          <p:cNvGraphicFramePr>
            <a:graphicFrameLocks noGrp="1"/>
          </p:cNvGraphicFramePr>
          <p:nvPr/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15C9B009-8F2E-D3E1-1AD8-BF41CF1838B7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5">
            <a:extLst>
              <a:ext uri="{FF2B5EF4-FFF2-40B4-BE49-F238E27FC236}">
                <a16:creationId xmlns:a16="http://schemas.microsoft.com/office/drawing/2014/main" id="{2E0DE49C-A68E-20C1-27FA-2C2309C55D0A}"/>
              </a:ext>
            </a:extLst>
          </p:cNvPr>
          <p:cNvGraphicFramePr>
            <a:graphicFrameLocks noGrp="1"/>
          </p:cNvGraphicFramePr>
          <p:nvPr/>
        </p:nvGraphicFramePr>
        <p:xfrm>
          <a:off x="1561504" y="4363591"/>
          <a:ext cx="1179637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186C9DD-EE6A-C173-4E5F-4DAA612DFEE8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6F49670-A00E-E7E1-58CB-C07F8EEFCE38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6168A4A-533D-6497-57F8-7226EB57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879D89A-2B6D-05CF-421D-DC872970CBA3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6F8046A-FCC0-1F97-F5E4-DBFDC580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657369B-0C2B-1AE9-3993-7B08B1AC6AFE}"/>
                  </a:ext>
                </a:extLst>
              </p:cNvPr>
              <p:cNvSpPr txBox="1"/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E98389D-83AB-273A-8CF1-C578BF4B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556097-D9DB-374F-E85E-528771CD1F8A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80CF80B-3836-E445-0A66-696AACCC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002550-FB89-9B54-BFB0-1427944A1F03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FF8CA5-D7D5-59F7-0605-E0A5493FCA31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FF1854E-AB84-64F2-F714-5705F9AA7743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t1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2;</a:t>
                </a:r>
                <a:endParaRPr lang="en-US" altLang="zh-CN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1) ]</a:t>
                </a:r>
              </a:p>
              <a:p>
                <a:pPr lvl="0" defTabSz="457200" fontAlgn="t">
                  <a:defRPr/>
                </a:pPr>
                <a:endParaRPr lang="zh-CN" altLang="en-US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FF1854E-AB84-64F2-F714-5705F9AA7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13"/>
                <a:stretch>
                  <a:fillRect t="-209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F59442-4CBD-167E-F082-EC8FB7788259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2F59442-4CBD-167E-F082-EC8FB778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1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9A5B80-FDE2-DE0B-7E6B-E60D4D80005B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lang="zh-CN" altLang="zh-CN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3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3) ]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19A5B80-FDE2-DE0B-7E6B-E60D4D800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15"/>
                <a:stretch>
                  <a:fillRect t="-207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96B4A2-0FED-072D-DC33-D965CA8D5624}"/>
                  </a:ext>
                </a:extLst>
              </p:cNvPr>
              <p:cNvSpPr txBox="1"/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96B4A2-0FED-072D-DC33-D965CA8D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0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ED9B1-9841-667D-D636-07669FC7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744DE4-7DA3-0213-D3F4-905A47B4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accessing different rows (12/48)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7E4969-B679-C09E-043A-EA888196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 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27" name="表格 5">
            <a:extLst>
              <a:ext uri="{FF2B5EF4-FFF2-40B4-BE49-F238E27FC236}">
                <a16:creationId xmlns:a16="http://schemas.microsoft.com/office/drawing/2014/main" id="{E41650E0-D7B7-26DD-4D08-1FAABF76AB4D}"/>
              </a:ext>
            </a:extLst>
          </p:cNvPr>
          <p:cNvGraphicFramePr>
            <a:graphicFrameLocks noGrp="1"/>
          </p:cNvGraphicFramePr>
          <p:nvPr/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890AE38F-32BB-B58E-4218-D1C5F5197206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5">
            <a:extLst>
              <a:ext uri="{FF2B5EF4-FFF2-40B4-BE49-F238E27FC236}">
                <a16:creationId xmlns:a16="http://schemas.microsoft.com/office/drawing/2014/main" id="{E8AB3207-BB74-BC8B-E0FD-23738C0F42B1}"/>
              </a:ext>
            </a:extLst>
          </p:cNvPr>
          <p:cNvGraphicFramePr>
            <a:graphicFrameLocks noGrp="1"/>
          </p:cNvGraphicFramePr>
          <p:nvPr/>
        </p:nvGraphicFramePr>
        <p:xfrm>
          <a:off x="1561504" y="4363591"/>
          <a:ext cx="1179637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101B2EBB-00D6-B0E8-D4DD-0E8102FE28CD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59FBF81-FBF2-9F94-41AC-5D8D941C43E3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2E6832-3A9F-1849-C22D-3626E17B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2C996A1-F687-7A75-003E-29F4A8200339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6FAB75-6414-A69C-9CE3-78586128B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76A8E25-F256-BE61-9CC4-314C7227D301}"/>
                  </a:ext>
                </a:extLst>
              </p:cNvPr>
              <p:cNvSpPr txBox="1"/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0E7D4D-464E-715C-DB25-7F7A1C36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9B06D0-67DA-5885-446F-8E5C11EE2F5F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38F8DE-236C-E5FD-EEA7-168144C8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5FAC1F-144A-908E-C06F-20C06F09681D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D8CF1FD-BFB9-65A8-CD16-1CBFBABF0791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DA07E4D-B80C-6D8A-04D5-073552B88A1B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t1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2;</a:t>
                </a:r>
                <a:endParaRPr lang="en-US" altLang="zh-CN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1)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t2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= 5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4;</a:t>
                </a:r>
              </a:p>
              <a:p>
                <a:pPr lvl="0" defTabSz="457200" fontAlgn="t">
                  <a:defRPr/>
                </a:pPr>
                <a:endParaRPr lang="zh-CN" altLang="en-US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DA07E4D-B80C-6D8A-04D5-073552B88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13"/>
                <a:stretch>
                  <a:fillRect t="-2092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A39860-0997-F2D1-D54C-5328A076DF82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A39860-0997-F2D1-D54C-5328A076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1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A6798C3-59F1-A9AA-8A53-0101C568502E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lang="zh-CN" altLang="zh-CN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3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3) ]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A6798C3-59F1-A9AA-8A53-0101C5685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15"/>
                <a:stretch>
                  <a:fillRect t="-207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29695-7BA2-B388-3571-AFBAD3E27946}"/>
                  </a:ext>
                </a:extLst>
              </p:cNvPr>
              <p:cNvSpPr txBox="1"/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E29695-7BA2-B388-3571-AFBAD3E2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8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3CC5-18D6-C3C0-5534-F3A8BFF0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4EC8BC-E160-E97B-E2FF-7FA2A487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No lock conflicts due to accessing different rows (12/48)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F3DA42-6158-B6E9-1687-4B48877A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RQ2: Analyzing Isolation Anomalies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26" name="表格 5">
            <a:extLst>
              <a:ext uri="{FF2B5EF4-FFF2-40B4-BE49-F238E27FC236}">
                <a16:creationId xmlns:a16="http://schemas.microsoft.com/office/drawing/2014/main" id="{8BA56583-3456-96AA-73D7-8FA63221DF34}"/>
              </a:ext>
            </a:extLst>
          </p:cNvPr>
          <p:cNvGraphicFramePr>
            <a:graphicFrameLocks noGrp="1"/>
          </p:cNvGraphicFramePr>
          <p:nvPr/>
        </p:nvGraphicFramePr>
        <p:xfrm>
          <a:off x="1561505" y="2537341"/>
          <a:ext cx="1179636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1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aseline="0" dirty="0">
                        <a:solidFill>
                          <a:srgbClr val="C00000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74BED9D2-4786-938E-BDA5-00BDAC2A74D0}"/>
              </a:ext>
            </a:extLst>
          </p:cNvPr>
          <p:cNvSpPr txBox="1"/>
          <p:nvPr/>
        </p:nvSpPr>
        <p:spPr>
          <a:xfrm>
            <a:off x="1707931" y="218738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D63CF3C5-A96A-BB10-38AA-3EA38ABA90F7}"/>
              </a:ext>
            </a:extLst>
          </p:cNvPr>
          <p:cNvGraphicFramePr>
            <a:graphicFrameLocks noGrp="1"/>
          </p:cNvGraphicFramePr>
          <p:nvPr/>
        </p:nvGraphicFramePr>
        <p:xfrm>
          <a:off x="1561504" y="4363591"/>
          <a:ext cx="1179637" cy="1079664"/>
        </p:xfrm>
        <a:graphic>
          <a:graphicData uri="http://schemas.openxmlformats.org/drawingml/2006/table">
            <a:tbl>
              <a:tblPr firstRow="1" bandRow="1"/>
              <a:tblGrid>
                <a:gridCol w="602845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48211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FF1CC6B4-A5E1-E971-703A-4D7EEFF3B41A}"/>
              </a:ext>
            </a:extLst>
          </p:cNvPr>
          <p:cNvSpPr txBox="1"/>
          <p:nvPr/>
        </p:nvSpPr>
        <p:spPr>
          <a:xfrm>
            <a:off x="1707931" y="401363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A820D43-E69E-C2EF-9818-7AE0A1817068}"/>
                  </a:ext>
                </a:extLst>
              </p:cNvPr>
              <p:cNvSpPr txBox="1"/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582190A-17AA-CA4D-5059-2E8F82FE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2886016"/>
                <a:ext cx="4475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B5B9CB0-01F3-262C-597A-E572A8ED33C1}"/>
                  </a:ext>
                </a:extLst>
              </p:cNvPr>
              <p:cNvSpPr txBox="1"/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54C5B7-F586-0668-52B5-FBBC87C0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3259723"/>
                <a:ext cx="4475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FF198C3-15C4-E2B6-25D1-C102D9BC7422}"/>
                  </a:ext>
                </a:extLst>
              </p:cNvPr>
              <p:cNvSpPr txBox="1"/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C119E38-A859-C3C2-9D33-0AE8DC312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5104701"/>
                <a:ext cx="44755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BB74FF3-BBA1-C071-1883-B8CEF28932BC}"/>
                  </a:ext>
                </a:extLst>
              </p:cNvPr>
              <p:cNvSpPr txBox="1"/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zh-CN" sz="1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07A2ADE-7D0B-76D3-D968-E8325457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50" y="4734146"/>
                <a:ext cx="4475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FFB6D4-BC0C-9CAE-03F3-32E410566EB7}"/>
              </a:ext>
            </a:extLst>
          </p:cNvPr>
          <p:cNvSpPr/>
          <p:nvPr/>
        </p:nvSpPr>
        <p:spPr>
          <a:xfrm>
            <a:off x="3937533" y="2414742"/>
            <a:ext cx="4515322" cy="151774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CF5F98-D0DB-5F75-8D75-45B942706A6D}"/>
              </a:ext>
            </a:extLst>
          </p:cNvPr>
          <p:cNvSpPr/>
          <p:nvPr/>
        </p:nvSpPr>
        <p:spPr>
          <a:xfrm>
            <a:off x="3937531" y="4701001"/>
            <a:ext cx="4515323" cy="1531435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B3BDFF-8908-6EF4-3DD7-BE718F95A872}"/>
                  </a:ext>
                </a:extLst>
              </p:cNvPr>
              <p:cNvSpPr/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 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t1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2;</a:t>
                </a:r>
                <a:endParaRPr lang="en-US" altLang="zh-CN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1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1)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t2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= 5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4;</a:t>
                </a:r>
              </a:p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COMMIT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;</a:t>
                </a:r>
                <a:endParaRPr lang="zh-CN" altLang="en-US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B3BDFF-8908-6EF4-3DD7-BE718F95A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7" y="2412559"/>
                <a:ext cx="4204838" cy="1460171"/>
              </a:xfrm>
              <a:prstGeom prst="rect">
                <a:avLst/>
              </a:prstGeom>
              <a:blipFill>
                <a:blip r:embed="rId15"/>
                <a:stretch>
                  <a:fillRect t="-2092" b="-753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C24A81-2980-00FA-4F48-8BEA62515BC1}"/>
                  </a:ext>
                </a:extLst>
              </p:cNvPr>
              <p:cNvSpPr txBox="1"/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C24A81-2980-00FA-4F48-8BEA6251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6" y="2047839"/>
                <a:ext cx="434991" cy="362984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E413D3D-2414-83FE-A4A2-10FFEA13AFC1}"/>
                  </a:ext>
                </a:extLst>
              </p:cNvPr>
              <p:cNvSpPr/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lang="zh-CN" altLang="zh-CN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SELECT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c1, c2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FROM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t2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4;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       -- [ (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3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, 3) ]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UPDATE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t1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SET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c2 = 6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WHERE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 c1 &lt; 2;</a:t>
                </a:r>
                <a:endParaRPr lang="en-US" altLang="zh-CN" kern="0" dirty="0">
                  <a:solidFill>
                    <a:srgbClr val="000000"/>
                  </a:solidFill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COMMIT</a:t>
                </a:r>
                <a:r>
                  <a:rPr lang="en-US" altLang="zh-CN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;</a:t>
                </a:r>
                <a:endParaRPr lang="zh-CN" altLang="zh-CN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E413D3D-2414-83FE-A4A2-10FFEA13A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56" y="4701034"/>
                <a:ext cx="4369140" cy="1467965"/>
              </a:xfrm>
              <a:prstGeom prst="rect">
                <a:avLst/>
              </a:prstGeom>
              <a:blipFill>
                <a:blip r:embed="rId17"/>
                <a:stretch>
                  <a:fillRect t="-2075" b="-66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33FE3A-AC9D-8022-BD8E-0EFB352166FC}"/>
                  </a:ext>
                </a:extLst>
              </p:cNvPr>
              <p:cNvSpPr txBox="1"/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33FE3A-AC9D-8022-BD8E-0EFB3521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688" y="6227419"/>
                <a:ext cx="440313" cy="362984"/>
              </a:xfrm>
              <a:prstGeom prst="rect">
                <a:avLst/>
              </a:prstGeom>
              <a:blipFill>
                <a:blip r:embed="rId1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B23943-83D0-301F-C9AA-5D236AC60AC1}"/>
                  </a:ext>
                </a:extLst>
              </p:cNvPr>
              <p:cNvSpPr txBox="1"/>
              <p:nvPr/>
            </p:nvSpPr>
            <p:spPr>
              <a:xfrm>
                <a:off x="5029162" y="4136429"/>
                <a:ext cx="952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5B23943-83D0-301F-C9AA-5D236AC6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62" y="4136429"/>
                <a:ext cx="952825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3BEBC8-D2CA-AE95-9148-5CB9D4DF9232}"/>
              </a:ext>
            </a:extLst>
          </p:cNvPr>
          <p:cNvCxnSpPr>
            <a:cxnSpLocks/>
          </p:cNvCxnSpPr>
          <p:nvPr/>
        </p:nvCxnSpPr>
        <p:spPr>
          <a:xfrm flipV="1">
            <a:off x="6395499" y="3931714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8A60AF9-28DE-9561-F4C4-1DC005B8E95C}"/>
                  </a:ext>
                </a:extLst>
              </p:cNvPr>
              <p:cNvSpPr txBox="1"/>
              <p:nvPr/>
            </p:nvSpPr>
            <p:spPr>
              <a:xfrm>
                <a:off x="6408346" y="4136429"/>
                <a:ext cx="952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8A60AF9-28DE-9561-F4C4-1DC005B8E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346" y="4136429"/>
                <a:ext cx="95282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A991019-045D-1D2D-2C7C-D9DBBCFD2701}"/>
              </a:ext>
            </a:extLst>
          </p:cNvPr>
          <p:cNvCxnSpPr>
            <a:cxnSpLocks/>
          </p:cNvCxnSpPr>
          <p:nvPr/>
        </p:nvCxnSpPr>
        <p:spPr>
          <a:xfrm>
            <a:off x="5982366" y="3931714"/>
            <a:ext cx="0" cy="76930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CE95092-5B3F-61BC-929B-FF61D0A46106}"/>
              </a:ext>
            </a:extLst>
          </p:cNvPr>
          <p:cNvSpPr txBox="1"/>
          <p:nvPr/>
        </p:nvSpPr>
        <p:spPr>
          <a:xfrm>
            <a:off x="9066990" y="4040425"/>
            <a:ext cx="188918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Write skew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(G2-item)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21BA-836C-6DDD-B7AA-EA380903B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63183F-14BE-5E8D-BB8C-689B085F2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2020874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Analyze whether Elle [1], Cobra [2] and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PolySI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[3] can conceptually detect the 48 isolation anomalies revealed by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IsoRel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Involve relational data models different from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key-value</a:t>
            </a:r>
            <a:r>
              <a:rPr lang="zh-CN" altLang="en-US" sz="2133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data models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Involve complex SQL operations different from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read(key)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write(key, value)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 operations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6AB94C-4ED7-CA3B-2CDA-E45AD76B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RQ3: Comparison with Existing Isolation Checkers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406A9896-52C2-FE3A-732F-F984FDFA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4747"/>
            <a:ext cx="121920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Kyle Kingsbury and Peter Alvaro. Elle: Inferring Isolation Anomalies from Experimental Observations. VLDB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Cheng Tan,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Changgeng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Zhao ,Shuai Mu, and Michael Walfish. Cobra: Making Transactional Key-Value Stores Verifiably Serializable. OSDI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Kaile Huang, Si Liu,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Zhenge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Chen,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Hengfeng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Wei, David A. Basin, Haixiang Li, and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Anqun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Pan. Efficient Black-box Checking of Snapshot Isolation in Databases. VLDB 2023.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0F18376-9D28-F681-EBFC-5E73BC958851}"/>
              </a:ext>
            </a:extLst>
          </p:cNvPr>
          <p:cNvSpPr/>
          <p:nvPr/>
        </p:nvSpPr>
        <p:spPr>
          <a:xfrm>
            <a:off x="7743533" y="4096845"/>
            <a:ext cx="3865283" cy="831544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8F87E8B-2086-3AAC-999A-161E31CB2398}"/>
                  </a:ext>
                </a:extLst>
              </p:cNvPr>
              <p:cNvSpPr/>
              <p:nvPr/>
            </p:nvSpPr>
            <p:spPr>
              <a:xfrm>
                <a:off x="7782158" y="4096878"/>
                <a:ext cx="3826658" cy="83154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c1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 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t1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 </a:t>
                </a:r>
                <a:r>
                  <a:rPr kumimoji="0" lang="en-US" altLang="zh-CN" sz="16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c1+c2 &lt; 20;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8F87E8B-2086-3AAC-999A-161E31CB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58" y="4096878"/>
                <a:ext cx="3826658" cy="831544"/>
              </a:xfrm>
              <a:prstGeom prst="rect">
                <a:avLst/>
              </a:prstGeom>
              <a:blipFill>
                <a:blip r:embed="rId3"/>
                <a:stretch>
                  <a:fillRect t="-2206" r="-1276" b="-882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634BED35-C6A9-A88A-8C66-6DB8935E3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154865"/>
              </p:ext>
            </p:extLst>
          </p:nvPr>
        </p:nvGraphicFramePr>
        <p:xfrm>
          <a:off x="583184" y="3980863"/>
          <a:ext cx="1186832" cy="1439552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0EA9908-7756-9459-0BDC-F73BE3D253F3}"/>
              </a:ext>
            </a:extLst>
          </p:cNvPr>
          <p:cNvSpPr txBox="1"/>
          <p:nvPr/>
        </p:nvSpPr>
        <p:spPr>
          <a:xfrm>
            <a:off x="733209" y="3640675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07F58B64-F997-1BB5-B349-1E77D5B3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75414"/>
              </p:ext>
            </p:extLst>
          </p:nvPr>
        </p:nvGraphicFramePr>
        <p:xfrm>
          <a:off x="2035850" y="3979229"/>
          <a:ext cx="2096745" cy="847568"/>
        </p:xfrm>
        <a:graphic>
          <a:graphicData uri="http://schemas.openxmlformats.org/drawingml/2006/table">
            <a:tbl>
              <a:tblPr firstRow="1" bandRow="1"/>
              <a:tblGrid>
                <a:gridCol w="584822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8482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610067345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c3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5311018-50FA-8013-397D-77864E48C06D}"/>
              </a:ext>
            </a:extLst>
          </p:cNvPr>
          <p:cNvSpPr txBox="1"/>
          <p:nvPr/>
        </p:nvSpPr>
        <p:spPr>
          <a:xfrm>
            <a:off x="2350573" y="3640675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58FAF717-2074-7045-7B1F-19D2A9F35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81444"/>
              </p:ext>
            </p:extLst>
          </p:nvPr>
        </p:nvGraphicFramePr>
        <p:xfrm>
          <a:off x="5748173" y="3979229"/>
          <a:ext cx="1169644" cy="1207456"/>
        </p:xfrm>
        <a:graphic>
          <a:graphicData uri="http://schemas.openxmlformats.org/drawingml/2006/table">
            <a:tbl>
              <a:tblPr firstRow="1" bandRow="1"/>
              <a:tblGrid>
                <a:gridCol w="584822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8482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6323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96911CD-446C-3625-564D-1D1CF16FBD54}"/>
              </a:ext>
            </a:extLst>
          </p:cNvPr>
          <p:cNvSpPr txBox="1"/>
          <p:nvPr/>
        </p:nvSpPr>
        <p:spPr>
          <a:xfrm>
            <a:off x="5599346" y="3640675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t3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647D036-F874-33F7-4FB4-6B71FC98A8FD}"/>
              </a:ext>
            </a:extLst>
          </p:cNvPr>
          <p:cNvCxnSpPr>
            <a:cxnSpLocks/>
          </p:cNvCxnSpPr>
          <p:nvPr/>
        </p:nvCxnSpPr>
        <p:spPr>
          <a:xfrm flipH="1">
            <a:off x="4104138" y="4221272"/>
            <a:ext cx="164403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DE32434-88D3-0A8A-1251-03BBBF1B4209}"/>
              </a:ext>
            </a:extLst>
          </p:cNvPr>
          <p:cNvSpPr txBox="1"/>
          <p:nvPr/>
        </p:nvSpPr>
        <p:spPr>
          <a:xfrm>
            <a:off x="4206735" y="3882718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Foreign key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DDDA8C-72AF-9DD0-4E33-81C115754998}"/>
              </a:ext>
            </a:extLst>
          </p:cNvPr>
          <p:cNvSpPr txBox="1"/>
          <p:nvPr/>
        </p:nvSpPr>
        <p:spPr>
          <a:xfrm>
            <a:off x="2393649" y="5658675"/>
            <a:ext cx="284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Relational data models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353856-21DA-B86A-E524-BACEF129EABA}"/>
              </a:ext>
            </a:extLst>
          </p:cNvPr>
          <p:cNvSpPr txBox="1"/>
          <p:nvPr/>
        </p:nvSpPr>
        <p:spPr>
          <a:xfrm>
            <a:off x="8271265" y="5658675"/>
            <a:ext cx="284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 SQL operations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C8F5-5669-83A5-AF85-4D719F8C1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262F51-0CB8-9B62-55AC-45407FE1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651542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Only 2 </a:t>
            </a:r>
            <a:r>
              <a:rPr lang="en-US" altLang="zh-CN" sz="2400" i="1" dirty="0">
                <a:latin typeface="Cambria" panose="02040503050406030204" pitchFamily="18" charset="0"/>
                <a:ea typeface="Cambria" panose="02040503050406030204" pitchFamily="18" charset="0"/>
              </a:rPr>
              <a:t>key-value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anomalies can be detected by existing isolation checkers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4 anomalies involve relational data</a:t>
            </a:r>
            <a:r>
              <a:rPr lang="zh-CN" altLang="en-US" sz="2133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r>
              <a:rPr lang="zh-CN" altLang="en-US" sz="2133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different from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key-value</a:t>
            </a:r>
            <a:r>
              <a:rPr lang="zh-CN" altLang="en-US" sz="2133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data models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42 anomalies involve complex SQL operations different from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read(key)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133" b="0" i="1" dirty="0">
                <a:latin typeface="Cambria" panose="02040503050406030204" pitchFamily="18" charset="0"/>
                <a:ea typeface="Cambria" panose="02040503050406030204" pitchFamily="18" charset="0"/>
              </a:rPr>
              <a:t>write(key, value)</a:t>
            </a:r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 operations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3CCEE9-3ABD-1493-1500-0FFCFA03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RQ3: Comparison with Existing Isolation Checkers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2CDCC55-D818-7E28-88E6-E16A8CA4A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56965"/>
              </p:ext>
            </p:extLst>
          </p:nvPr>
        </p:nvGraphicFramePr>
        <p:xfrm>
          <a:off x="258965" y="4480839"/>
          <a:ext cx="6369435" cy="101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87">
                  <a:extLst>
                    <a:ext uri="{9D8B030D-6E8A-4147-A177-3AD203B41FA5}">
                      <a16:colId xmlns:a16="http://schemas.microsoft.com/office/drawing/2014/main" val="2115731719"/>
                    </a:ext>
                  </a:extLst>
                </a:gridCol>
                <a:gridCol w="1273887">
                  <a:extLst>
                    <a:ext uri="{9D8B030D-6E8A-4147-A177-3AD203B41FA5}">
                      <a16:colId xmlns:a16="http://schemas.microsoft.com/office/drawing/2014/main" val="2021460398"/>
                    </a:ext>
                  </a:extLst>
                </a:gridCol>
                <a:gridCol w="1273887">
                  <a:extLst>
                    <a:ext uri="{9D8B030D-6E8A-4147-A177-3AD203B41FA5}">
                      <a16:colId xmlns:a16="http://schemas.microsoft.com/office/drawing/2014/main" val="1213581942"/>
                    </a:ext>
                  </a:extLst>
                </a:gridCol>
                <a:gridCol w="1273887">
                  <a:extLst>
                    <a:ext uri="{9D8B030D-6E8A-4147-A177-3AD203B41FA5}">
                      <a16:colId xmlns:a16="http://schemas.microsoft.com/office/drawing/2014/main" val="405211182"/>
                    </a:ext>
                  </a:extLst>
                </a:gridCol>
                <a:gridCol w="1273887">
                  <a:extLst>
                    <a:ext uri="{9D8B030D-6E8A-4147-A177-3AD203B41FA5}">
                      <a16:colId xmlns:a16="http://schemas.microsoft.com/office/drawing/2014/main" val="323274218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IsoRel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Elle [1]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Cobra [2]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PolySI</a:t>
                      </a:r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[3]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28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Anomaly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910585"/>
                  </a:ext>
                </a:extLst>
              </a:tr>
            </a:tbl>
          </a:graphicData>
        </a:graphic>
      </p:graphicFrame>
      <p:sp>
        <p:nvSpPr>
          <p:cNvPr id="4" name="Text Box 6">
            <a:extLst>
              <a:ext uri="{FF2B5EF4-FFF2-40B4-BE49-F238E27FC236}">
                <a16:creationId xmlns:a16="http://schemas.microsoft.com/office/drawing/2014/main" id="{51810143-5DFF-CA32-1575-8BD357AF9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74747"/>
            <a:ext cx="1219200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Kyle Kingsbury and Peter Alvaro. Elle: Inferring Isolation Anomalies from Experimental Observations. VLDB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Cheng Tan,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Changgeng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Zhao ,Shuai Mu, and Michael Walfish. Cobra: Making Transactional Key-Value Stores Verifiably Serializable. OSDI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Kaile Huang, Si Liu,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Zhenge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Chen,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Hengfeng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Wei, David A. Basin, Haixiang Li, and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Anqun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Pan. Efficient Black-box Checking of Snapshot Isolation in Databases. VLDB 2023.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E34F3C-1095-85B8-1237-E89773426A9F}"/>
              </a:ext>
            </a:extLst>
          </p:cNvPr>
          <p:cNvSpPr txBox="1"/>
          <p:nvPr/>
        </p:nvSpPr>
        <p:spPr>
          <a:xfrm>
            <a:off x="519741" y="4094958"/>
            <a:ext cx="5847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Detection Capabilities of Existing Isolation Checkers</a:t>
            </a:r>
            <a:endParaRPr lang="zh-CN" altLang="en-US" sz="20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EB6698-70DD-5B08-4316-EA0B6AF41CBB}"/>
              </a:ext>
            </a:extLst>
          </p:cNvPr>
          <p:cNvSpPr txBox="1"/>
          <p:nvPr/>
        </p:nvSpPr>
        <p:spPr>
          <a:xfrm>
            <a:off x="5949700" y="3339052"/>
            <a:ext cx="21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Relational data models</a:t>
            </a:r>
            <a:endParaRPr lang="zh-CN" altLang="en-US" sz="1600" i="1" dirty="0">
              <a:solidFill>
                <a:srgbClr val="0070C0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4CA50E6-80CA-1AD0-1488-4DE23C912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800274"/>
              </p:ext>
            </p:extLst>
          </p:nvPr>
        </p:nvGraphicFramePr>
        <p:xfrm>
          <a:off x="6930042" y="3153390"/>
          <a:ext cx="3548087" cy="3048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B7758A8A-FD1D-94D3-2873-C490183E0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837679"/>
              </p:ext>
            </p:extLst>
          </p:nvPr>
        </p:nvGraphicFramePr>
        <p:xfrm>
          <a:off x="6887365" y="3077575"/>
          <a:ext cx="3632845" cy="3203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D952C2C-55F7-7E09-8F5A-083EC28E8CC6}"/>
              </a:ext>
            </a:extLst>
          </p:cNvPr>
          <p:cNvSpPr txBox="1"/>
          <p:nvPr/>
        </p:nvSpPr>
        <p:spPr>
          <a:xfrm>
            <a:off x="9142502" y="5797582"/>
            <a:ext cx="2326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 SQL operations</a:t>
            </a:r>
            <a:endParaRPr lang="zh-CN" altLang="en-US" sz="1600" i="1" dirty="0">
              <a:solidFill>
                <a:srgbClr val="0070C0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6454A9-19D2-C090-BAEF-1C4E68EF7123}"/>
              </a:ext>
            </a:extLst>
          </p:cNvPr>
          <p:cNvSpPr txBox="1"/>
          <p:nvPr/>
        </p:nvSpPr>
        <p:spPr>
          <a:xfrm>
            <a:off x="9472702" y="3237107"/>
            <a:ext cx="271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Can be detected by existing isolation checkers</a:t>
            </a:r>
            <a:endParaRPr lang="zh-CN" altLang="en-US" sz="1600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6373C16-7EAF-FF44-9B39-EDD386B8B3B2}"/>
              </a:ext>
            </a:extLst>
          </p:cNvPr>
          <p:cNvCxnSpPr>
            <a:cxnSpLocks/>
          </p:cNvCxnSpPr>
          <p:nvPr/>
        </p:nvCxnSpPr>
        <p:spPr>
          <a:xfrm>
            <a:off x="9637551" y="3800718"/>
            <a:ext cx="2463548" cy="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1C46BE4-008F-D98F-D336-598B1F0C4C25}"/>
              </a:ext>
            </a:extLst>
          </p:cNvPr>
          <p:cNvCxnSpPr>
            <a:cxnSpLocks/>
          </p:cNvCxnSpPr>
          <p:nvPr/>
        </p:nvCxnSpPr>
        <p:spPr>
          <a:xfrm flipH="1">
            <a:off x="8811933" y="3800718"/>
            <a:ext cx="825618" cy="225182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40E1C33-E8FD-EB6E-A0CB-A09D1D4B4352}"/>
              </a:ext>
            </a:extLst>
          </p:cNvPr>
          <p:cNvCxnSpPr>
            <a:cxnSpLocks/>
          </p:cNvCxnSpPr>
          <p:nvPr/>
        </p:nvCxnSpPr>
        <p:spPr>
          <a:xfrm flipH="1" flipV="1">
            <a:off x="8811933" y="5700537"/>
            <a:ext cx="409036" cy="435599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E0830D-FBBF-FC2E-1570-0B0374DEDA2C}"/>
              </a:ext>
            </a:extLst>
          </p:cNvPr>
          <p:cNvCxnSpPr>
            <a:cxnSpLocks/>
          </p:cNvCxnSpPr>
          <p:nvPr/>
        </p:nvCxnSpPr>
        <p:spPr>
          <a:xfrm>
            <a:off x="9220969" y="6136136"/>
            <a:ext cx="2197460" cy="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1A362BE-C706-8878-54FA-E7A8F235D516}"/>
              </a:ext>
            </a:extLst>
          </p:cNvPr>
          <p:cNvCxnSpPr>
            <a:cxnSpLocks/>
          </p:cNvCxnSpPr>
          <p:nvPr/>
        </p:nvCxnSpPr>
        <p:spPr>
          <a:xfrm flipH="1" flipV="1">
            <a:off x="8171381" y="3661758"/>
            <a:ext cx="276924" cy="13896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9F0E3E0-5629-CDB8-E925-94712C99F1A8}"/>
              </a:ext>
            </a:extLst>
          </p:cNvPr>
          <p:cNvCxnSpPr>
            <a:cxnSpLocks/>
          </p:cNvCxnSpPr>
          <p:nvPr/>
        </p:nvCxnSpPr>
        <p:spPr>
          <a:xfrm>
            <a:off x="5993783" y="3661758"/>
            <a:ext cx="2177598" cy="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224D33-9F12-AE6A-FF8E-AD68859D1422}"/>
              </a:ext>
            </a:extLst>
          </p:cNvPr>
          <p:cNvSpPr txBox="1"/>
          <p:nvPr/>
        </p:nvSpPr>
        <p:spPr>
          <a:xfrm>
            <a:off x="2551014" y="6173216"/>
            <a:ext cx="708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https://figshare.com/s/c79c57db38052eab488b</a:t>
            </a:r>
            <a:endParaRPr lang="zh-CN" altLang="en-US" sz="2400" b="1" dirty="0">
              <a:latin typeface="Cambria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F3B916-B00D-FE4A-1080-632ABBE8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48" y="1386153"/>
            <a:ext cx="3837599" cy="2158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F9CAF0-5AD3-8DA9-52F1-79F10FEC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848" y="3770226"/>
            <a:ext cx="3837599" cy="2158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A580FA-EA2F-D15D-FB0F-48322F563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1" y="3770227"/>
            <a:ext cx="3837599" cy="2158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485F65-1060-B951-349D-A9DBD80D6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1" y="1386153"/>
            <a:ext cx="3837599" cy="2158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1" y="1379799"/>
            <a:ext cx="10826495" cy="177484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Incorrect implementations of transaction mechanisms can undermine the isolation levels,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leading to isolation anomalies</a:t>
            </a:r>
          </a:p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anomalies can lead to incorrect query results, incorrect database states and constraint violation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Anomaly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AB9FA6-7880-97AB-DA0A-1F08E6AF5438}"/>
              </a:ext>
            </a:extLst>
          </p:cNvPr>
          <p:cNvGrpSpPr/>
          <p:nvPr/>
        </p:nvGrpSpPr>
        <p:grpSpPr>
          <a:xfrm>
            <a:off x="5333718" y="4452845"/>
            <a:ext cx="1303983" cy="810780"/>
            <a:chOff x="4876158" y="3623690"/>
            <a:chExt cx="828521" cy="658545"/>
          </a:xfrm>
        </p:grpSpPr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2D3F2EF-1037-BD05-2980-1214BCB3ECC4}"/>
                </a:ext>
              </a:extLst>
            </p:cNvPr>
            <p:cNvSpPr/>
            <p:nvPr/>
          </p:nvSpPr>
          <p:spPr bwMode="gray">
            <a:xfrm>
              <a:off x="4929647" y="3623690"/>
              <a:ext cx="721545" cy="658545"/>
            </a:xfrm>
            <a:prstGeom prst="flowChartMagneticDisk">
              <a:avLst/>
            </a:prstGeom>
            <a:solidFill>
              <a:srgbClr val="303030">
                <a:lumMod val="10000"/>
                <a:lumOff val="90000"/>
              </a:srgbClr>
            </a:solidFill>
            <a:ln w="2857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9353006-925B-D278-E1CA-B6E3C9B86E5A}"/>
                </a:ext>
              </a:extLst>
            </p:cNvPr>
            <p:cNvSpPr txBox="1"/>
            <p:nvPr/>
          </p:nvSpPr>
          <p:spPr>
            <a:xfrm>
              <a:off x="4876158" y="3864702"/>
              <a:ext cx="828521" cy="299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DBMS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EB4F977-6F97-3DE4-38E8-652EE0F07B73}"/>
              </a:ext>
            </a:extLst>
          </p:cNvPr>
          <p:cNvSpPr txBox="1"/>
          <p:nvPr/>
        </p:nvSpPr>
        <p:spPr>
          <a:xfrm>
            <a:off x="7879916" y="3645860"/>
            <a:ext cx="2829216" cy="40862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Incorrect query result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DC190E-772E-DEF7-C6F0-CAC1F048ECA7}"/>
              </a:ext>
            </a:extLst>
          </p:cNvPr>
          <p:cNvSpPr txBox="1"/>
          <p:nvPr/>
        </p:nvSpPr>
        <p:spPr>
          <a:xfrm>
            <a:off x="7879916" y="4638003"/>
            <a:ext cx="2829217" cy="40862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Incorrect database state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38E0896-EAF9-4E5A-D2E8-41F1E3319C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936" y="4865186"/>
            <a:ext cx="664246" cy="703968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ED460A-BD6A-A1EF-1A42-F9DE3AD4CB89}"/>
              </a:ext>
            </a:extLst>
          </p:cNvPr>
          <p:cNvCxnSpPr>
            <a:cxnSpLocks/>
          </p:cNvCxnSpPr>
          <p:nvPr/>
        </p:nvCxnSpPr>
        <p:spPr>
          <a:xfrm>
            <a:off x="4108101" y="4853255"/>
            <a:ext cx="1159199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B49330-C4E6-DEA6-D704-BFE9FD20F8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84182" y="3850172"/>
            <a:ext cx="995734" cy="99214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4CC7C8-C2E1-448F-9C44-1053BD183F5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84182" y="4842315"/>
            <a:ext cx="995734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EA4B54-62C7-221C-AB08-BB94093C1B0E}"/>
              </a:ext>
            </a:extLst>
          </p:cNvPr>
          <p:cNvGrpSpPr/>
          <p:nvPr/>
        </p:nvGrpSpPr>
        <p:grpSpPr>
          <a:xfrm>
            <a:off x="1249003" y="3866300"/>
            <a:ext cx="2964481" cy="1877370"/>
            <a:chOff x="1454522" y="3600831"/>
            <a:chExt cx="2964481" cy="187737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4FD151-33E6-F5A8-C6D3-669A9C3954D3}"/>
                </a:ext>
              </a:extLst>
            </p:cNvPr>
            <p:cNvSpPr txBox="1"/>
            <p:nvPr/>
          </p:nvSpPr>
          <p:spPr>
            <a:xfrm>
              <a:off x="1732843" y="5108869"/>
              <a:ext cx="2686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rPr>
                <a:t>Concurrent transactions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604B982E-21A1-7052-CF83-D3A74F7F6293}"/>
                    </a:ext>
                  </a:extLst>
                </p:cNvPr>
                <p:cNvSpPr txBox="1"/>
                <p:nvPr/>
              </p:nvSpPr>
              <p:spPr>
                <a:xfrm>
                  <a:off x="1454523" y="4136145"/>
                  <a:ext cx="5200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</a:rPr>
                    <a:t>:</a:t>
                  </a:r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7AE9B7D0-DEAB-A07B-E268-41A33AC10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523" y="4136145"/>
                  <a:ext cx="520041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4458898C-2D30-ABDA-1446-0DDF583E092F}"/>
                    </a:ext>
                  </a:extLst>
                </p:cNvPr>
                <p:cNvSpPr/>
                <p:nvPr/>
              </p:nvSpPr>
              <p:spPr>
                <a:xfrm>
                  <a:off x="1975155" y="4081178"/>
                  <a:ext cx="718927" cy="451641"/>
                </a:xfrm>
                <a:prstGeom prst="round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B49645F2-33B7-BFDF-1AB8-916D1B09F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55" y="4081178"/>
                  <a:ext cx="718927" cy="45164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493A864F-1909-D2E1-6E0C-B00CB629C4C2}"/>
                    </a:ext>
                  </a:extLst>
                </p:cNvPr>
                <p:cNvSpPr/>
                <p:nvPr/>
              </p:nvSpPr>
              <p:spPr>
                <a:xfrm>
                  <a:off x="2716460" y="4081178"/>
                  <a:ext cx="718927" cy="451641"/>
                </a:xfrm>
                <a:prstGeom prst="round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171940E2-95EC-1D97-64BC-3EAE8423CF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60" y="4081178"/>
                  <a:ext cx="718927" cy="45164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7CE2C220-3AF2-353E-16C4-0525B4B7BBE5}"/>
                    </a:ext>
                  </a:extLst>
                </p:cNvPr>
                <p:cNvSpPr/>
                <p:nvPr/>
              </p:nvSpPr>
              <p:spPr>
                <a:xfrm>
                  <a:off x="3457765" y="4081178"/>
                  <a:ext cx="718927" cy="451641"/>
                </a:xfrm>
                <a:prstGeom prst="roundRect">
                  <a:avLst/>
                </a:prstGeom>
                <a:solidFill>
                  <a:srgbClr val="A9D18E"/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F482A878-3D11-8732-8AC2-8CEC729E1C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65" y="4081178"/>
                  <a:ext cx="718927" cy="45164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7154DDA-32B4-1A60-22DB-3B33B0A7AA9B}"/>
                    </a:ext>
                  </a:extLst>
                </p:cNvPr>
                <p:cNvSpPr txBox="1"/>
                <p:nvPr/>
              </p:nvSpPr>
              <p:spPr>
                <a:xfrm>
                  <a:off x="1469319" y="4642753"/>
                  <a:ext cx="5200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kumimoji="0" lang="en-US" altLang="zh-CN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</a:rPr>
                    <a:t>:</a:t>
                  </a:r>
                  <a:endPara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A07B912-6F38-4DE9-7C1D-C7816837F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319" y="4642753"/>
                  <a:ext cx="520041" cy="338554"/>
                </a:xfrm>
                <a:prstGeom prst="rect">
                  <a:avLst/>
                </a:prstGeom>
                <a:blipFill>
                  <a:blip r:embed="rId8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1A2BC754-CBF1-25BC-C17C-D7962005E391}"/>
                    </a:ext>
                  </a:extLst>
                </p:cNvPr>
                <p:cNvSpPr/>
                <p:nvPr/>
              </p:nvSpPr>
              <p:spPr>
                <a:xfrm>
                  <a:off x="3457765" y="4587786"/>
                  <a:ext cx="718927" cy="451641"/>
                </a:xfrm>
                <a:prstGeom prst="roundRect">
                  <a:avLst/>
                </a:prstGeom>
                <a:solidFill>
                  <a:srgbClr val="F4B183"/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0" lang="en-US" altLang="zh-CN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35A243-2832-F6B2-D879-7514A1BD1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65" y="4587786"/>
                  <a:ext cx="718927" cy="45164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826011CD-3043-8A45-673C-0892F5455090}"/>
                    </a:ext>
                  </a:extLst>
                </p:cNvPr>
                <p:cNvSpPr/>
                <p:nvPr/>
              </p:nvSpPr>
              <p:spPr>
                <a:xfrm>
                  <a:off x="1975155" y="4587786"/>
                  <a:ext cx="718927" cy="451641"/>
                </a:xfrm>
                <a:prstGeom prst="roundRect">
                  <a:avLst/>
                </a:prstGeom>
                <a:solidFill>
                  <a:srgbClr val="F4B183"/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0" lang="en-US" altLang="zh-CN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09AC4A39-5CBE-01C2-283B-71075B2F0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55" y="4587786"/>
                  <a:ext cx="718927" cy="451641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5C4276C5-D68D-F180-8901-33E3F89C5BF9}"/>
                    </a:ext>
                  </a:extLst>
                </p:cNvPr>
                <p:cNvSpPr/>
                <p:nvPr/>
              </p:nvSpPr>
              <p:spPr>
                <a:xfrm>
                  <a:off x="2716460" y="4587786"/>
                  <a:ext cx="718927" cy="451641"/>
                </a:xfrm>
                <a:prstGeom prst="roundRect">
                  <a:avLst/>
                </a:prstGeom>
                <a:solidFill>
                  <a:srgbClr val="F4B183"/>
                </a:solid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kumimoji="0" lang="en-US" altLang="zh-CN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84BFE71F-0459-65A5-869D-68D7B947A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60" y="4587786"/>
                  <a:ext cx="718927" cy="45164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 cmpd="sng" algn="ctr">
                  <a:solidFill>
                    <a:srgbClr val="303030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6F0BB0-AED3-89BF-4096-5AA7AF1D1830}"/>
                </a:ext>
              </a:extLst>
            </p:cNvPr>
            <p:cNvSpPr txBox="1"/>
            <p:nvPr/>
          </p:nvSpPr>
          <p:spPr>
            <a:xfrm>
              <a:off x="1454522" y="3600831"/>
              <a:ext cx="186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rPr>
                <a:t>Read Committed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3FF322F-033B-29C9-1E51-2208F6AE662D}"/>
              </a:ext>
            </a:extLst>
          </p:cNvPr>
          <p:cNvSpPr txBox="1"/>
          <p:nvPr/>
        </p:nvSpPr>
        <p:spPr>
          <a:xfrm>
            <a:off x="7879916" y="5630146"/>
            <a:ext cx="2829217" cy="408623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Constraint violation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5FC081-888E-9185-EE24-1D413D9336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884182" y="4842315"/>
            <a:ext cx="995734" cy="992143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63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9930AA-D460-49B7-8094-A6D2ACAF9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E5BD960-9CA7-4863-986D-1944CE7CD9C6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574EC-ADD9-45D8-B7FC-96E808E3F6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B8E4-600E-7A43-07F6-A6FD346A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D19018-A2D5-48F4-9556-A7D5EA4A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150035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An isolation anomaly (write skew) in MySQL under Repeatable Read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C6C70F-BAD0-4C9B-5FF8-EF6440D1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Isolation Anomaly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2E9C00-FE11-3D16-B4D5-0FE0D728D931}"/>
              </a:ext>
            </a:extLst>
          </p:cNvPr>
          <p:cNvSpPr/>
          <p:nvPr/>
        </p:nvSpPr>
        <p:spPr>
          <a:xfrm>
            <a:off x="2806268" y="2733448"/>
            <a:ext cx="4627405" cy="2918308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A60C27-CE36-7300-61FB-F9614123CEDA}"/>
              </a:ext>
            </a:extLst>
          </p:cNvPr>
          <p:cNvSpPr/>
          <p:nvPr/>
        </p:nvSpPr>
        <p:spPr>
          <a:xfrm>
            <a:off x="7536323" y="2724906"/>
            <a:ext cx="4579467" cy="2924666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F7F58C-DE15-F001-99C6-071FE444394C}"/>
                  </a:ext>
                </a:extLst>
              </p:cNvPr>
              <p:cNvSpPr/>
              <p:nvPr/>
            </p:nvSpPr>
            <p:spPr>
              <a:xfrm>
                <a:off x="2844901" y="2731265"/>
                <a:ext cx="4555405" cy="291830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 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 </a:t>
                </a:r>
                <a:r>
                  <a:rPr kumimoji="0" lang="en-US" altLang="zh-CN" sz="18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key = ‘x’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 -- { (10) }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i="1" kern="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i="1" kern="0" noProof="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SET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 = 10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key = ‘y’;</a:t>
                </a: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1BF9803-8DAB-FEF4-1CB1-AC00FA979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01" y="2731265"/>
                <a:ext cx="4555405" cy="2918307"/>
              </a:xfrm>
              <a:prstGeom prst="rect">
                <a:avLst/>
              </a:prstGeom>
              <a:blipFill>
                <a:blip r:embed="rId3"/>
                <a:stretch>
                  <a:fillRect t="-83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B67556-C142-E0D5-EFF0-546F93D591C0}"/>
                  </a:ext>
                </a:extLst>
              </p:cNvPr>
              <p:cNvSpPr txBox="1"/>
              <p:nvPr/>
            </p:nvSpPr>
            <p:spPr>
              <a:xfrm>
                <a:off x="4902474" y="2361921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55D9BA-1E4A-891B-A2F0-F8D39B0A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74" y="2361921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B89D80-6C93-AA8E-0B51-889F916B979E}"/>
                  </a:ext>
                </a:extLst>
              </p:cNvPr>
              <p:cNvSpPr/>
              <p:nvPr/>
            </p:nvSpPr>
            <p:spPr>
              <a:xfrm>
                <a:off x="7574946" y="2731299"/>
                <a:ext cx="4540844" cy="291827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key = ‘y’;</a:t>
                </a:r>
              </a:p>
              <a:p>
                <a:pPr lvl="0" defTabSz="457200">
                  <a:defRPr/>
                </a:pPr>
                <a:r>
                  <a:rPr lang="en-US" altLang="zh-CN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        -- { (20) }</a:t>
                </a:r>
              </a:p>
              <a:p>
                <a:pPr defTabSz="457200">
                  <a:defRPr/>
                </a:pPr>
                <a:endPara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defRPr/>
                </a:pPr>
                <a:endParaRPr lang="en-US" altLang="zh-CN" i="1" kern="0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SET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 = 20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key = ‘x’;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A96AD9-5B57-89AC-F21E-B08F1ABF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946" y="2731299"/>
                <a:ext cx="4540844" cy="2918273"/>
              </a:xfrm>
              <a:prstGeom prst="rect">
                <a:avLst/>
              </a:prstGeom>
              <a:blipFill>
                <a:blip r:embed="rId5"/>
                <a:stretch>
                  <a:fillRect b="-62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FD9DC9-382B-8E57-D6B3-45C2FD67DABE}"/>
                  </a:ext>
                </a:extLst>
              </p:cNvPr>
              <p:cNvSpPr txBox="1"/>
              <p:nvPr/>
            </p:nvSpPr>
            <p:spPr>
              <a:xfrm>
                <a:off x="9605899" y="2368282"/>
                <a:ext cx="44031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B34F8D-2083-12C2-73BF-8793552DD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99" y="2368282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03291EB-4A21-2D95-6B77-6CFDBA7A4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73901"/>
              </p:ext>
            </p:extLst>
          </p:nvPr>
        </p:nvGraphicFramePr>
        <p:xfrm>
          <a:off x="723473" y="2700081"/>
          <a:ext cx="1342034" cy="1079664"/>
        </p:xfrm>
        <a:graphic>
          <a:graphicData uri="http://schemas.openxmlformats.org/drawingml/2006/table">
            <a:tbl>
              <a:tblPr firstRow="1" bandRow="1"/>
              <a:tblGrid>
                <a:gridCol w="671017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671017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1516D1A8-5074-A1C7-7465-878885FCC9AE}"/>
              </a:ext>
            </a:extLst>
          </p:cNvPr>
          <p:cNvSpPr txBox="1"/>
          <p:nvPr/>
        </p:nvSpPr>
        <p:spPr>
          <a:xfrm>
            <a:off x="1008006" y="2361527"/>
            <a:ext cx="772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65C84-3F12-1842-0D32-2F82E954D5F0}"/>
              </a:ext>
            </a:extLst>
          </p:cNvPr>
          <p:cNvSpPr txBox="1"/>
          <p:nvPr/>
        </p:nvSpPr>
        <p:spPr>
          <a:xfrm>
            <a:off x="4353196" y="5786213"/>
            <a:ext cx="153354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Assign x to y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29A44A-1163-52C4-0E23-86487E26C3E9}"/>
              </a:ext>
            </a:extLst>
          </p:cNvPr>
          <p:cNvSpPr txBox="1"/>
          <p:nvPr/>
        </p:nvSpPr>
        <p:spPr>
          <a:xfrm>
            <a:off x="9059282" y="5786213"/>
            <a:ext cx="153354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Assign y to x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706342-948A-B27F-1EA0-39BD8AE1D7A9}"/>
              </a:ext>
            </a:extLst>
          </p:cNvPr>
          <p:cNvSpPr txBox="1"/>
          <p:nvPr/>
        </p:nvSpPr>
        <p:spPr>
          <a:xfrm>
            <a:off x="7026689" y="6326565"/>
            <a:ext cx="89016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x = y</a:t>
            </a:r>
            <a:endParaRPr lang="zh-CN" altLang="en-US" dirty="0">
              <a:solidFill>
                <a:srgbClr val="C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FE12F82-31A0-54EF-FAA2-94A4EF9ED583}"/>
              </a:ext>
            </a:extLst>
          </p:cNvPr>
          <p:cNvCxnSpPr>
            <a:cxnSpLocks/>
            <a:stCxn id="4" idx="2"/>
            <a:endCxn id="17" idx="1"/>
          </p:cNvCxnSpPr>
          <p:nvPr/>
        </p:nvCxnSpPr>
        <p:spPr>
          <a:xfrm rot="16200000" flipH="1">
            <a:off x="5895486" y="5380028"/>
            <a:ext cx="355686" cy="1906720"/>
          </a:xfrm>
          <a:prstGeom prst="curvedConnector2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942E148-3237-A5B1-04FD-5A1551518733}"/>
              </a:ext>
            </a:extLst>
          </p:cNvPr>
          <p:cNvCxnSpPr>
            <a:cxnSpLocks/>
            <a:stCxn id="13" idx="2"/>
            <a:endCxn id="17" idx="3"/>
          </p:cNvCxnSpPr>
          <p:nvPr/>
        </p:nvCxnSpPr>
        <p:spPr>
          <a:xfrm rot="5400000">
            <a:off x="8693613" y="5378789"/>
            <a:ext cx="355686" cy="1909198"/>
          </a:xfrm>
          <a:prstGeom prst="curvedConnector2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6E525D0-86C3-612A-DA6E-81FCC362E063}"/>
              </a:ext>
            </a:extLst>
          </p:cNvPr>
          <p:cNvCxnSpPr>
            <a:cxnSpLocks/>
          </p:cNvCxnSpPr>
          <p:nvPr/>
        </p:nvCxnSpPr>
        <p:spPr>
          <a:xfrm>
            <a:off x="7006949" y="3212057"/>
            <a:ext cx="550709" cy="525998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7170037-1149-6B8E-D534-7633220656CE}"/>
              </a:ext>
            </a:extLst>
          </p:cNvPr>
          <p:cNvCxnSpPr>
            <a:cxnSpLocks/>
          </p:cNvCxnSpPr>
          <p:nvPr/>
        </p:nvCxnSpPr>
        <p:spPr>
          <a:xfrm>
            <a:off x="7000478" y="2866341"/>
            <a:ext cx="0" cy="320315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5BC483F-D92F-760B-4E54-6869F85BE622}"/>
              </a:ext>
            </a:extLst>
          </p:cNvPr>
          <p:cNvCxnSpPr>
            <a:cxnSpLocks/>
          </p:cNvCxnSpPr>
          <p:nvPr/>
        </p:nvCxnSpPr>
        <p:spPr>
          <a:xfrm>
            <a:off x="7536323" y="3759868"/>
            <a:ext cx="0" cy="295297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70B06A-0358-1424-B592-81C624D73556}"/>
              </a:ext>
            </a:extLst>
          </p:cNvPr>
          <p:cNvCxnSpPr>
            <a:cxnSpLocks/>
          </p:cNvCxnSpPr>
          <p:nvPr/>
        </p:nvCxnSpPr>
        <p:spPr>
          <a:xfrm flipH="1">
            <a:off x="7302161" y="4076978"/>
            <a:ext cx="234160" cy="508264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28C3D0E-415F-3F65-AB0F-23271028D9DB}"/>
              </a:ext>
            </a:extLst>
          </p:cNvPr>
          <p:cNvCxnSpPr>
            <a:cxnSpLocks/>
          </p:cNvCxnSpPr>
          <p:nvPr/>
        </p:nvCxnSpPr>
        <p:spPr>
          <a:xfrm>
            <a:off x="7306664" y="4613136"/>
            <a:ext cx="0" cy="243344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17391CB-DEBE-9BBF-EDD1-30FDF60F2A0F}"/>
              </a:ext>
            </a:extLst>
          </p:cNvPr>
          <p:cNvCxnSpPr>
            <a:cxnSpLocks/>
          </p:cNvCxnSpPr>
          <p:nvPr/>
        </p:nvCxnSpPr>
        <p:spPr>
          <a:xfrm>
            <a:off x="7324860" y="4884374"/>
            <a:ext cx="232798" cy="25476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88491DA-0F2C-5A57-D318-228B64DFEED0}"/>
              </a:ext>
            </a:extLst>
          </p:cNvPr>
          <p:cNvCxnSpPr>
            <a:cxnSpLocks/>
          </p:cNvCxnSpPr>
          <p:nvPr/>
        </p:nvCxnSpPr>
        <p:spPr>
          <a:xfrm>
            <a:off x="7536321" y="5167028"/>
            <a:ext cx="0" cy="295297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">
            <a:extLst>
              <a:ext uri="{FF2B5EF4-FFF2-40B4-BE49-F238E27FC236}">
                <a16:creationId xmlns:a16="http://schemas.microsoft.com/office/drawing/2014/main" id="{1AEBC419-1DD9-CBF2-0591-C28CC6793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64519"/>
              </p:ext>
            </p:extLst>
          </p:nvPr>
        </p:nvGraphicFramePr>
        <p:xfrm>
          <a:off x="723473" y="4500019"/>
          <a:ext cx="1342034" cy="1079664"/>
        </p:xfrm>
        <a:graphic>
          <a:graphicData uri="http://schemas.openxmlformats.org/drawingml/2006/table">
            <a:tbl>
              <a:tblPr firstRow="1" bandRow="1"/>
              <a:tblGrid>
                <a:gridCol w="671017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671017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0FFF8C3B-493D-089C-9E01-654275C77633}"/>
              </a:ext>
            </a:extLst>
          </p:cNvPr>
          <p:cNvSpPr txBox="1"/>
          <p:nvPr/>
        </p:nvSpPr>
        <p:spPr>
          <a:xfrm>
            <a:off x="432628" y="4161465"/>
            <a:ext cx="192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database state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对话气泡: 圆角矩形 60">
            <a:extLst>
              <a:ext uri="{FF2B5EF4-FFF2-40B4-BE49-F238E27FC236}">
                <a16:creationId xmlns:a16="http://schemas.microsoft.com/office/drawing/2014/main" id="{819997CB-F441-342D-46A2-A5CCC60A58EE}"/>
              </a:ext>
            </a:extLst>
          </p:cNvPr>
          <p:cNvSpPr/>
          <p:nvPr/>
        </p:nvSpPr>
        <p:spPr bwMode="gray">
          <a:xfrm>
            <a:off x="1394490" y="6082527"/>
            <a:ext cx="1672241" cy="502530"/>
          </a:xfrm>
          <a:prstGeom prst="wedgeRoundRectCallout">
            <a:avLst>
              <a:gd name="adj1" fmla="val -46505"/>
              <a:gd name="adj2" fmla="val -111145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Unexpected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5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196333" cy="175413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Elle [1], Cobra [2], Emme [3],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PolySI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[4], Viper [5], Leopard [6]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Obtain the execution history of concurrent transactions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Analyze the execution history to infer dependencies among transactions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Detect isolation anomalies based on isolation anomaly patterns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Existing Isolation Checkers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21F0C93-38B5-CB61-8C78-B6019B02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46096"/>
            <a:ext cx="12192000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Kyle Kingsbury and Peter Alvaro. Elle: Inferring Isolation Anomalies from Experimental Observations. VLDB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Cheng Tan,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Changgeng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Zhao ,Shuai Mu, and Michael Walfish. Cobra: Making Transactional Key-Value Stores Verifiably Serializable. OSDI 2020.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Jack Clark, Alastair F Donaldson, John Wickerson, and Manuel Rigger. Validating Database System Isolation Level Implementations with Version Certificate Recovery.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EuroSys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2024.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Kaile Huang, Si Liu,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Zhenge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Chen,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Hengfeng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Wei, David A. Basin, Haixiang Li, and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Anqun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Pan. Efficient Black-box Checking of Snapshot Isolation in Databases. VLDB 2023.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[5] Jian Zhang, Ye Ji, Shuai Mu, and Cheng Tan. Viper: A Fast Snapshot Isolation Checker.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EuroSys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2023.</a:t>
            </a:r>
          </a:p>
          <a:p>
            <a:pPr marL="252000" indent="-347663" eaLnBrk="1" hangingPunct="1"/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[6] Keqiang Li,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Siyang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Weng,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Peiyuan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Liu, Lyu Ni,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Chengcheng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Yang, Rong Zhang, Xuan Zhou,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Jianghang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Lou, Gui Huang, </a:t>
            </a:r>
            <a:r>
              <a:rPr lang="en-US" altLang="zh-CN" sz="105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Weining</a:t>
            </a:r>
            <a:r>
              <a:rPr lang="en-US" altLang="zh-CN" sz="105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Qian, et al. Leopard: A Black-Box Approach for Efficiently Verifying Various Isolation Levels. ICDE 2023.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D3E906-36B9-4597-40E0-D9FEEDA7D410}"/>
              </a:ext>
            </a:extLst>
          </p:cNvPr>
          <p:cNvSpPr txBox="1"/>
          <p:nvPr/>
        </p:nvSpPr>
        <p:spPr>
          <a:xfrm>
            <a:off x="4847169" y="4823998"/>
            <a:ext cx="23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transactions’ history</a:t>
            </a:r>
            <a:endParaRPr lang="zh-CN" alt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492FDEE9-91A2-9C1D-9A78-228E0CA03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2708" y="3663198"/>
            <a:ext cx="1112117" cy="1112117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4A5DE82E-B7A4-E88C-AB33-C73FABE402CE}"/>
              </a:ext>
            </a:extLst>
          </p:cNvPr>
          <p:cNvGrpSpPr/>
          <p:nvPr/>
        </p:nvGrpSpPr>
        <p:grpSpPr>
          <a:xfrm>
            <a:off x="8798444" y="3487159"/>
            <a:ext cx="1737003" cy="1286041"/>
            <a:chOff x="9187854" y="2109334"/>
            <a:chExt cx="2053189" cy="1991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25D6F16-5BC9-7C86-C7B0-939032944AC9}"/>
                    </a:ext>
                  </a:extLst>
                </p:cNvPr>
                <p:cNvSpPr txBox="1"/>
                <p:nvPr/>
              </p:nvSpPr>
              <p:spPr>
                <a:xfrm>
                  <a:off x="9904579" y="2109334"/>
                  <a:ext cx="398460" cy="571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5F324444-A0C0-6E9F-CA99-F5954D426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4579" y="2109334"/>
                  <a:ext cx="398460" cy="571870"/>
                </a:xfrm>
                <a:prstGeom prst="rect">
                  <a:avLst/>
                </a:prstGeom>
                <a:blipFill>
                  <a:blip r:embed="rId5"/>
                  <a:stretch>
                    <a:fillRect r="-5455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F460E41-3C33-9B8F-EFE7-63A4BA882B0B}"/>
                    </a:ext>
                  </a:extLst>
                </p:cNvPr>
                <p:cNvSpPr txBox="1"/>
                <p:nvPr/>
              </p:nvSpPr>
              <p:spPr>
                <a:xfrm>
                  <a:off x="9907868" y="3528757"/>
                  <a:ext cx="398460" cy="571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F460E41-3C33-9B8F-EFE7-63A4BA8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868" y="3528757"/>
                  <a:ext cx="398460" cy="571870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1C6C616E-D8E7-0B1F-F8B7-2ED6FD9629E9}"/>
                </a:ext>
              </a:extLst>
            </p:cNvPr>
            <p:cNvCxnSpPr>
              <a:cxnSpLocks/>
              <a:stCxn id="34" idx="3"/>
              <a:endCxn id="33" idx="3"/>
            </p:cNvCxnSpPr>
            <p:nvPr/>
          </p:nvCxnSpPr>
          <p:spPr>
            <a:xfrm flipH="1" flipV="1">
              <a:off x="10303039" y="2395269"/>
              <a:ext cx="3290" cy="1419423"/>
            </a:xfrm>
            <a:prstGeom prst="curvedConnector3">
              <a:avLst>
                <a:gd name="adj1" fmla="val -8214157"/>
              </a:avLst>
            </a:prstGeom>
            <a:noFill/>
            <a:ln w="28575" cap="flat" cmpd="sng" algn="ctr">
              <a:solidFill>
                <a:srgbClr val="AD0101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97C5184-8DCA-DA59-6527-269781ADEB43}"/>
                </a:ext>
              </a:extLst>
            </p:cNvPr>
            <p:cNvCxnSpPr>
              <a:cxnSpLocks/>
              <a:stCxn id="33" idx="1"/>
              <a:endCxn id="34" idx="1"/>
            </p:cNvCxnSpPr>
            <p:nvPr/>
          </p:nvCxnSpPr>
          <p:spPr>
            <a:xfrm rot="10800000" flipH="1" flipV="1">
              <a:off x="9904577" y="2395267"/>
              <a:ext cx="3290" cy="1419423"/>
            </a:xfrm>
            <a:prstGeom prst="curvedConnector3">
              <a:avLst>
                <a:gd name="adj1" fmla="val -8214157"/>
              </a:avLst>
            </a:prstGeom>
            <a:noFill/>
            <a:ln w="28575" cap="flat" cmpd="sng" algn="ctr">
              <a:solidFill>
                <a:srgbClr val="AD0101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304FE74-9C1C-6BF5-E093-BF4D30BB7B49}"/>
                </a:ext>
              </a:extLst>
            </p:cNvPr>
            <p:cNvSpPr txBox="1"/>
            <p:nvPr/>
          </p:nvSpPr>
          <p:spPr>
            <a:xfrm>
              <a:off x="9187854" y="2854357"/>
              <a:ext cx="658498" cy="47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AD010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rPr>
                <a:t>rw</a:t>
              </a:r>
              <a:endParaRPr kumimoji="0" lang="zh-CN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AD010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CEB14EE-31AC-38B0-FCAA-121E96C2B8F4}"/>
                </a:ext>
              </a:extLst>
            </p:cNvPr>
            <p:cNvSpPr txBox="1"/>
            <p:nvPr/>
          </p:nvSpPr>
          <p:spPr>
            <a:xfrm>
              <a:off x="10582546" y="2876728"/>
              <a:ext cx="658497" cy="476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1" kern="0" dirty="0">
                  <a:solidFill>
                    <a:srgbClr val="AD010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</a:t>
              </a:r>
              <a:r>
                <a:rPr kumimoji="0" lang="en-US" altLang="zh-CN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AD010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endParaRPr kumimoji="0" lang="zh-CN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AD0101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CCCB50-B0AC-3850-6D4F-B353C8DD7FA9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3322358" y="4219257"/>
            <a:ext cx="2160350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1F9744A-7629-785C-690B-487B6525262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594825" y="4219257"/>
            <a:ext cx="2161289" cy="0"/>
          </a:xfrm>
          <a:prstGeom prst="straightConnector1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45A904C-C0DC-3357-26DE-D5CD3DB301AD}"/>
              </a:ext>
            </a:extLst>
          </p:cNvPr>
          <p:cNvSpPr txBox="1"/>
          <p:nvPr/>
        </p:nvSpPr>
        <p:spPr>
          <a:xfrm>
            <a:off x="8157511" y="4813230"/>
            <a:ext cx="283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isolation anomalies</a:t>
            </a:r>
            <a:endParaRPr lang="zh-CN" altLang="en-US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70313EC7-2969-7D91-E6CA-130ADE57D96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90193" y="4314017"/>
            <a:ext cx="525103" cy="55650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C0F27E30-9A7F-66FC-4175-DAA897F7B9FA}"/>
              </a:ext>
            </a:extLst>
          </p:cNvPr>
          <p:cNvSpPr txBox="1"/>
          <p:nvPr/>
        </p:nvSpPr>
        <p:spPr>
          <a:xfrm>
            <a:off x="3732881" y="3843718"/>
            <a:ext cx="133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obtain</a:t>
            </a:r>
            <a:endParaRPr lang="zh-CN" altLang="en-US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00CDF3-0765-BCA9-DB29-0DCEE574F3F2}"/>
              </a:ext>
            </a:extLst>
          </p:cNvPr>
          <p:cNvSpPr txBox="1"/>
          <p:nvPr/>
        </p:nvSpPr>
        <p:spPr>
          <a:xfrm>
            <a:off x="6962715" y="3843718"/>
            <a:ext cx="133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</a:t>
            </a:r>
            <a:endParaRPr lang="zh-CN" altLang="en-US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DD353-1F81-53B7-7B20-4837B25A0093}"/>
              </a:ext>
            </a:extLst>
          </p:cNvPr>
          <p:cNvSpPr txBox="1"/>
          <p:nvPr/>
        </p:nvSpPr>
        <p:spPr>
          <a:xfrm>
            <a:off x="1049179" y="4818082"/>
            <a:ext cx="238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i="1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key-value</a:t>
            </a:r>
            <a:r>
              <a:rPr lang="en-US" altLang="zh-CN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operations</a:t>
            </a:r>
            <a:endParaRPr lang="zh-CN" altLang="en-US" kern="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218D05-45DF-4EC1-DCEF-3FEF0EFCAB0B}"/>
              </a:ext>
            </a:extLst>
          </p:cNvPr>
          <p:cNvSpPr/>
          <p:nvPr/>
        </p:nvSpPr>
        <p:spPr>
          <a:xfrm>
            <a:off x="1114528" y="3925206"/>
            <a:ext cx="2207830" cy="588101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6210E57-FEDD-635C-8863-7AD5BEE81D0D}"/>
                  </a:ext>
                </a:extLst>
              </p:cNvPr>
              <p:cNvSpPr/>
              <p:nvPr/>
            </p:nvSpPr>
            <p:spPr>
              <a:xfrm>
                <a:off x="1161069" y="3931480"/>
                <a:ext cx="2166738" cy="551792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read(</a:t>
                </a:r>
                <a:r>
                  <a:rPr lang="en-US" altLang="zh-CN" sz="14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x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10), write(</a:t>
                </a:r>
                <a:r>
                  <a:rPr lang="en-US" altLang="zh-CN" sz="1400" kern="0" noProof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y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, 10)</a:t>
                </a:r>
              </a:p>
              <a:p>
                <a:pPr lvl="0" defTabSz="457200" fontAlgn="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仿宋" panose="02010609060101010101" pitchFamily="49" charset="-122"/>
                    <a:cs typeface="Calibri" panose="020F0502020204030204" pitchFamily="34" charset="0"/>
                  </a:rPr>
                  <a:t>: read(y, 20), write(x, 20)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6210E57-FEDD-635C-8863-7AD5BEE81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69" y="3931480"/>
                <a:ext cx="2166738" cy="551792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9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060AD-5FDD-E8D9-CB11-231F93C12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7975D5-69EA-0FEE-7FCF-642D6333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950569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Existing isolation checkers infer dependencies based on the </a:t>
            </a:r>
            <a:r>
              <a:rPr lang="en-US" altLang="zh-CN" sz="2400" i="1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s accessed by transaction operations</a:t>
            </a:r>
            <a:endParaRPr lang="en-US" altLang="zh-CN" sz="2133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CB210B-509E-176B-18B2-30F6DBAA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Dependencies in </a:t>
            </a:r>
            <a:r>
              <a:rPr lang="en-US" altLang="zh-CN" sz="3600" i="1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altLang="zh-CN" sz="3600" i="1" dirty="0"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Data Models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55B701-F427-D498-C6ED-2774B76B519A}"/>
              </a:ext>
            </a:extLst>
          </p:cNvPr>
          <p:cNvSpPr/>
          <p:nvPr/>
        </p:nvSpPr>
        <p:spPr>
          <a:xfrm>
            <a:off x="3681286" y="2551521"/>
            <a:ext cx="4605797" cy="1295278"/>
          </a:xfrm>
          <a:prstGeom prst="roundRect">
            <a:avLst>
              <a:gd name="adj" fmla="val 12127"/>
            </a:avLst>
          </a:prstGeom>
          <a:solidFill>
            <a:srgbClr val="ED7D31">
              <a:lumMod val="20000"/>
              <a:lumOff val="80000"/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DAB2C31-5334-FC79-BD23-D2340815F1D7}"/>
              </a:ext>
            </a:extLst>
          </p:cNvPr>
          <p:cNvSpPr/>
          <p:nvPr/>
        </p:nvSpPr>
        <p:spPr>
          <a:xfrm>
            <a:off x="3681283" y="4278981"/>
            <a:ext cx="4605800" cy="1295278"/>
          </a:xfrm>
          <a:prstGeom prst="roundRect">
            <a:avLst>
              <a:gd name="adj" fmla="val 12127"/>
            </a:avLst>
          </a:prstGeom>
          <a:solidFill>
            <a:srgbClr val="70AD47">
              <a:lumMod val="20000"/>
              <a:lumOff val="80000"/>
              <a:alpha val="49804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2C6ACA-3699-4079-F4E1-75086BB894C1}"/>
                  </a:ext>
                </a:extLst>
              </p:cNvPr>
              <p:cNvSpPr/>
              <p:nvPr/>
            </p:nvSpPr>
            <p:spPr>
              <a:xfrm>
                <a:off x="3719921" y="2549337"/>
                <a:ext cx="4567162" cy="129746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key = ‘x’;</a:t>
                </a: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SET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 = 10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key = ‘y’;</a:t>
                </a:r>
                <a:endParaRPr lang="zh-CN" altLang="zh-CN" kern="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2C6ACA-3699-4079-F4E1-75086BB89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21" y="2549337"/>
                <a:ext cx="4567162" cy="1297461"/>
              </a:xfrm>
              <a:prstGeom prst="rect">
                <a:avLst/>
              </a:prstGeom>
              <a:blipFill>
                <a:blip r:embed="rId3"/>
                <a:stretch>
                  <a:fillRect t="-1878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93D9BD-FA25-BE5A-A74B-43F13588A779}"/>
                  </a:ext>
                </a:extLst>
              </p:cNvPr>
              <p:cNvSpPr txBox="1"/>
              <p:nvPr/>
            </p:nvSpPr>
            <p:spPr>
              <a:xfrm>
                <a:off x="5766687" y="2185547"/>
                <a:ext cx="43499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93D9BD-FA25-BE5A-A74B-43F13588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87" y="2185547"/>
                <a:ext cx="434991" cy="362984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156F76-DE18-70BD-E277-78FECB55049D}"/>
                  </a:ext>
                </a:extLst>
              </p:cNvPr>
              <p:cNvSpPr/>
              <p:nvPr/>
            </p:nvSpPr>
            <p:spPr>
              <a:xfrm>
                <a:off x="3719909" y="4291713"/>
                <a:ext cx="4567174" cy="122909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 anchorCtr="0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BEGIN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SELECT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FROM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WHERE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key = ‘y’;</a:t>
                </a:r>
                <a:endParaRPr lang="zh-CN" altLang="zh-CN" kern="0" dirty="0">
                  <a:latin typeface="Arial" panose="020B0604020202020204" pitchFamily="34" charset="0"/>
                  <a:ea typeface="等线" panose="02010600030101010101" pitchFamily="2" charset="-122"/>
                </a:endParaRPr>
              </a:p>
              <a:p>
                <a:pPr defTabSz="45720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SET 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value = 20 </a:t>
                </a:r>
                <a:r>
                  <a:rPr lang="en-US" altLang="zh-CN" kern="0" dirty="0">
                    <a:solidFill>
                      <a:srgbClr val="4472C4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WHERE</a:t>
                </a:r>
                <a:r>
                  <a:rPr lang="en-US" altLang="zh-CN" kern="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key = ‘x’;</a:t>
                </a:r>
              </a:p>
              <a:p>
                <a:pPr marL="0" marR="0" lvl="0" indent="0" defTabSz="457200" eaLnBrk="1" fontAlgn="t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altLang="zh-CN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COMMIT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;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3156F76-DE18-70BD-E277-78FECB550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09" y="4291713"/>
                <a:ext cx="4567174" cy="1229096"/>
              </a:xfrm>
              <a:prstGeom prst="rect">
                <a:avLst/>
              </a:prstGeom>
              <a:blipFill>
                <a:blip r:embed="rId5"/>
                <a:stretch>
                  <a:fillRect t="-2475" b="-495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6F97CF-8183-1920-BAAF-F2BD4041EF34}"/>
                  </a:ext>
                </a:extLst>
              </p:cNvPr>
              <p:cNvSpPr txBox="1"/>
              <p:nvPr/>
            </p:nvSpPr>
            <p:spPr>
              <a:xfrm>
                <a:off x="5761365" y="5566990"/>
                <a:ext cx="440313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aseline="-20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6F97CF-8183-1920-BAAF-F2BD4041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65" y="5566990"/>
                <a:ext cx="440313" cy="362984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F19A9B-3088-FD3B-F88F-1DEE0A0E64EE}"/>
                  </a:ext>
                </a:extLst>
              </p:cNvPr>
              <p:cNvSpPr txBox="1"/>
              <p:nvPr/>
            </p:nvSpPr>
            <p:spPr>
              <a:xfrm>
                <a:off x="2656034" y="3854235"/>
                <a:ext cx="846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F19A9B-3088-FD3B-F88F-1DEE0A0E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34" y="3854235"/>
                <a:ext cx="84600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08899F-A83C-8209-21CC-05F9DA85C4EF}"/>
                  </a:ext>
                </a:extLst>
              </p:cNvPr>
              <p:cNvSpPr txBox="1"/>
              <p:nvPr/>
            </p:nvSpPr>
            <p:spPr>
              <a:xfrm>
                <a:off x="8419875" y="3854235"/>
                <a:ext cx="84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𝑟𝑤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08899F-A83C-8209-21CC-05F9DA85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875" y="3854235"/>
                <a:ext cx="84939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F581264F-C712-A050-5E97-5B0436D2C9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2085" y="3044242"/>
            <a:ext cx="1" cy="1989319"/>
          </a:xfrm>
          <a:prstGeom prst="curvedConnector3">
            <a:avLst>
              <a:gd name="adj1" fmla="val 22860100000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63D17C9-928E-D680-06A3-9B957AE79A42}"/>
              </a:ext>
            </a:extLst>
          </p:cNvPr>
          <p:cNvCxnSpPr>
            <a:cxnSpLocks/>
          </p:cNvCxnSpPr>
          <p:nvPr/>
        </p:nvCxnSpPr>
        <p:spPr>
          <a:xfrm flipV="1">
            <a:off x="7906082" y="3302803"/>
            <a:ext cx="287867" cy="1473068"/>
          </a:xfrm>
          <a:prstGeom prst="curvedConnector3">
            <a:avLst>
              <a:gd name="adj1" fmla="val 179412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33">
            <a:extLst>
              <a:ext uri="{FF2B5EF4-FFF2-40B4-BE49-F238E27FC236}">
                <a16:creationId xmlns:a16="http://schemas.microsoft.com/office/drawing/2014/main" id="{36DE8E14-6D7A-C983-4E94-5B9CC17577EF}"/>
              </a:ext>
            </a:extLst>
          </p:cNvPr>
          <p:cNvSpPr/>
          <p:nvPr/>
        </p:nvSpPr>
        <p:spPr>
          <a:xfrm>
            <a:off x="374560" y="6066838"/>
            <a:ext cx="11442880" cy="602327"/>
          </a:xfrm>
          <a:prstGeom prst="roundRect">
            <a:avLst/>
          </a:prstGeom>
          <a:solidFill>
            <a:srgbClr val="FFC9C9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Only support simple </a:t>
            </a:r>
            <a:r>
              <a:rPr lang="en-US" altLang="zh-CN" sz="2200" i="1" dirty="0">
                <a:latin typeface="Cambria" panose="02040503050406030204" pitchFamily="18" charset="0"/>
                <a:ea typeface="Cambria" panose="02040503050406030204" pitchFamily="18" charset="0"/>
              </a:rPr>
              <a:t>key-value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 data models and </a:t>
            </a:r>
            <a:r>
              <a:rPr lang="en-US" altLang="zh-CN" sz="2200" i="1" dirty="0">
                <a:latin typeface="Cambria" panose="02040503050406030204" pitchFamily="18" charset="0"/>
                <a:ea typeface="Cambria" panose="02040503050406030204" pitchFamily="18" charset="0"/>
              </a:rPr>
              <a:t>read(key)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altLang="zh-CN" sz="2200" i="1" dirty="0">
                <a:latin typeface="Cambria" panose="02040503050406030204" pitchFamily="18" charset="0"/>
                <a:ea typeface="Cambria" panose="02040503050406030204" pitchFamily="18" charset="0"/>
              </a:rPr>
              <a:t>write(key, value)</a:t>
            </a:r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 operations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FBF7EE5-6382-2933-38F8-822BEF2ECACC}"/>
              </a:ext>
            </a:extLst>
          </p:cNvPr>
          <p:cNvSpPr/>
          <p:nvPr/>
        </p:nvSpPr>
        <p:spPr bwMode="gray">
          <a:xfrm>
            <a:off x="8563809" y="2548531"/>
            <a:ext cx="1961149" cy="502530"/>
          </a:xfrm>
          <a:prstGeom prst="wedgeRoundRectCallout">
            <a:avLst>
              <a:gd name="adj1" fmla="val -78016"/>
              <a:gd name="adj2" fmla="val 40952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Read value of x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E28F66F1-3CFE-B8F5-D250-A33D0270B6BD}"/>
              </a:ext>
            </a:extLst>
          </p:cNvPr>
          <p:cNvSpPr/>
          <p:nvPr/>
        </p:nvSpPr>
        <p:spPr bwMode="gray">
          <a:xfrm>
            <a:off x="8756983" y="4634604"/>
            <a:ext cx="1961149" cy="502530"/>
          </a:xfrm>
          <a:prstGeom prst="wedgeRoundRectCallout">
            <a:avLst>
              <a:gd name="adj1" fmla="val -78016"/>
              <a:gd name="adj2" fmla="val 40952"/>
              <a:gd name="adj3" fmla="val 16667"/>
            </a:avLst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Write value of x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8E4DF-56F5-CCC5-1E09-A8CF8706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D86115-F15C-1971-4855-46CE93112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1" y="1379799"/>
            <a:ext cx="10826496" cy="175413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Relational data models</a:t>
            </a:r>
            <a:endParaRPr lang="en-US" altLang="zh-CN" sz="2133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No keys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Compound keys</a:t>
            </a:r>
          </a:p>
          <a:p>
            <a:pPr lvl="1"/>
            <a:r>
              <a:rPr lang="en-US" altLang="zh-CN" sz="2133" b="0" dirty="0">
                <a:latin typeface="Cambria" panose="02040503050406030204" pitchFamily="18" charset="0"/>
                <a:ea typeface="Cambria" panose="02040503050406030204" pitchFamily="18" charset="0"/>
              </a:rPr>
              <a:t>Foreign keys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189CF1-B55D-E427-DFCD-A850FCFB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Features of Relational DBMSs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A623F3C-932D-82F6-E50E-24C155B5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9608"/>
              </p:ext>
            </p:extLst>
          </p:nvPr>
        </p:nvGraphicFramePr>
        <p:xfrm>
          <a:off x="2755173" y="3907108"/>
          <a:ext cx="1186832" cy="1439552"/>
        </p:xfrm>
        <a:graphic>
          <a:graphicData uri="http://schemas.openxmlformats.org/drawingml/2006/table">
            <a:tbl>
              <a:tblPr firstRow="1" bandRow="1"/>
              <a:tblGrid>
                <a:gridCol w="593416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93416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8125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41258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B22FF13-E562-E346-502D-A84D77A6B044}"/>
              </a:ext>
            </a:extLst>
          </p:cNvPr>
          <p:cNvSpPr txBox="1"/>
          <p:nvPr/>
        </p:nvSpPr>
        <p:spPr>
          <a:xfrm>
            <a:off x="2905198" y="3566920"/>
            <a:ext cx="886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t1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4F80D600-A074-C058-21DD-BB6A1B6FE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66962"/>
              </p:ext>
            </p:extLst>
          </p:nvPr>
        </p:nvGraphicFramePr>
        <p:xfrm>
          <a:off x="4492845" y="3905474"/>
          <a:ext cx="2096745" cy="847568"/>
        </p:xfrm>
        <a:graphic>
          <a:graphicData uri="http://schemas.openxmlformats.org/drawingml/2006/table">
            <a:tbl>
              <a:tblPr firstRow="1" bandRow="1"/>
              <a:tblGrid>
                <a:gridCol w="584822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8482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  <a:gridCol w="927101">
                  <a:extLst>
                    <a:ext uri="{9D8B030D-6E8A-4147-A177-3AD203B41FA5}">
                      <a16:colId xmlns:a16="http://schemas.microsoft.com/office/drawing/2014/main" val="610067345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c3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B1D1C5C-0FBE-428B-BE25-6095ABCFF540}"/>
              </a:ext>
            </a:extLst>
          </p:cNvPr>
          <p:cNvSpPr txBox="1"/>
          <p:nvPr/>
        </p:nvSpPr>
        <p:spPr>
          <a:xfrm>
            <a:off x="4807568" y="3566920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t2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39DE30EC-7438-AC8B-94CA-B2E6A742D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79242"/>
              </p:ext>
            </p:extLst>
          </p:nvPr>
        </p:nvGraphicFramePr>
        <p:xfrm>
          <a:off x="8205168" y="3905474"/>
          <a:ext cx="1169644" cy="1207456"/>
        </p:xfrm>
        <a:graphic>
          <a:graphicData uri="http://schemas.openxmlformats.org/drawingml/2006/table">
            <a:tbl>
              <a:tblPr firstRow="1" bandRow="1"/>
              <a:tblGrid>
                <a:gridCol w="584822">
                  <a:extLst>
                    <a:ext uri="{9D8B030D-6E8A-4147-A177-3AD203B41FA5}">
                      <a16:colId xmlns:a16="http://schemas.microsoft.com/office/drawing/2014/main" val="1042807678"/>
                    </a:ext>
                  </a:extLst>
                </a:gridCol>
                <a:gridCol w="584822">
                  <a:extLst>
                    <a:ext uri="{9D8B030D-6E8A-4147-A177-3AD203B41FA5}">
                      <a16:colId xmlns:a16="http://schemas.microsoft.com/office/drawing/2014/main" val="713445502"/>
                    </a:ext>
                  </a:extLst>
                </a:gridCol>
              </a:tblGrid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c1 </a:t>
                      </a:r>
                      <a:r>
                        <a:rPr lang="en-US" altLang="zh-CN" sz="16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c2</a:t>
                      </a:r>
                      <a:endParaRPr lang="zh-CN" altLang="en-US" sz="1600" b="1" baseline="0" dirty="0"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88217"/>
                  </a:ext>
                </a:extLst>
              </a:tr>
              <a:tr h="35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36680"/>
                  </a:ext>
                </a:extLst>
              </a:tr>
              <a:tr h="359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16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997" marR="79997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6323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7417353-E639-DA92-49D9-94E473290CC9}"/>
              </a:ext>
            </a:extLst>
          </p:cNvPr>
          <p:cNvSpPr txBox="1"/>
          <p:nvPr/>
        </p:nvSpPr>
        <p:spPr>
          <a:xfrm>
            <a:off x="8056341" y="3566920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t3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CA804D6-81DF-A435-0559-3224D1E439D4}"/>
              </a:ext>
            </a:extLst>
          </p:cNvPr>
          <p:cNvCxnSpPr>
            <a:cxnSpLocks/>
          </p:cNvCxnSpPr>
          <p:nvPr/>
        </p:nvCxnSpPr>
        <p:spPr>
          <a:xfrm flipH="1">
            <a:off x="6561133" y="4147517"/>
            <a:ext cx="164403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EC6FAF4-FC52-F7CD-C07E-C81EFB5253E2}"/>
              </a:ext>
            </a:extLst>
          </p:cNvPr>
          <p:cNvSpPr txBox="1"/>
          <p:nvPr/>
        </p:nvSpPr>
        <p:spPr>
          <a:xfrm>
            <a:off x="6663730" y="3808963"/>
            <a:ext cx="146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Foreign key</a:t>
            </a:r>
            <a:endParaRPr lang="zh-CN" altLang="en-US" sz="1600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41BEA7-B03E-657B-B44B-57FF96976FD3}"/>
              </a:ext>
            </a:extLst>
          </p:cNvPr>
          <p:cNvSpPr txBox="1"/>
          <p:nvPr/>
        </p:nvSpPr>
        <p:spPr>
          <a:xfrm>
            <a:off x="2700209" y="5709938"/>
            <a:ext cx="129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with</a:t>
            </a:r>
          </a:p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 keys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B171D-1BFC-630D-51B5-132FE0BD69A0}"/>
              </a:ext>
            </a:extLst>
          </p:cNvPr>
          <p:cNvSpPr txBox="1"/>
          <p:nvPr/>
        </p:nvSpPr>
        <p:spPr>
          <a:xfrm>
            <a:off x="4672934" y="5709937"/>
            <a:ext cx="17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with</a:t>
            </a:r>
          </a:p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compound key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27574E-A68D-5097-1063-BD4A4F18B6B6}"/>
              </a:ext>
            </a:extLst>
          </p:cNvPr>
          <p:cNvSpPr txBox="1"/>
          <p:nvPr/>
        </p:nvSpPr>
        <p:spPr>
          <a:xfrm>
            <a:off x="8104610" y="5709936"/>
            <a:ext cx="13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 with</a:t>
            </a:r>
          </a:p>
          <a:p>
            <a:pPr algn="ctr" defTabSz="457200"/>
            <a:r>
              <a:rPr lang="en-US" altLang="zh-CN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foreign key</a:t>
            </a:r>
            <a:endParaRPr lang="zh-CN" altLang="en-US" b="1" i="1" dirty="0">
              <a:solidFill>
                <a:prstClr val="black"/>
              </a:solidFill>
              <a:latin typeface="Cambria" panose="0204050305040603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1_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自定义 1">
    <a:majorFont>
      <a:latin typeface="Cambria"/>
      <a:ea typeface=""/>
      <a:cs typeface=""/>
    </a:majorFont>
    <a:minorFont>
      <a:latin typeface="Cambri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59201</TotalTime>
  <Words>5612</Words>
  <Application>Microsoft Office PowerPoint</Application>
  <PresentationFormat>宽屏</PresentationFormat>
  <Paragraphs>1568</Paragraphs>
  <Slides>50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Linux Libertine O</vt:lpstr>
      <vt:lpstr>等线</vt:lpstr>
      <vt:lpstr>Microsoft YaHei Light</vt:lpstr>
      <vt:lpstr>Arial</vt:lpstr>
      <vt:lpstr>Bahnschrift</vt:lpstr>
      <vt:lpstr>Calibri</vt:lpstr>
      <vt:lpstr>Cambria</vt:lpstr>
      <vt:lpstr>Cambria Math</vt:lpstr>
      <vt:lpstr>Consolas</vt:lpstr>
      <vt:lpstr>Times New Roman</vt:lpstr>
      <vt:lpstr>Wingdings</vt:lpstr>
      <vt:lpstr>主题1</vt:lpstr>
      <vt:lpstr>1_主题1</vt:lpstr>
      <vt:lpstr>PowerPoint 演示文稿</vt:lpstr>
      <vt:lpstr>Relational Database Management Systems (DBMSs) </vt:lpstr>
      <vt:lpstr>Transaction</vt:lpstr>
      <vt:lpstr>Isolation Level</vt:lpstr>
      <vt:lpstr>Isolation Anomaly</vt:lpstr>
      <vt:lpstr>Isolation Anomaly</vt:lpstr>
      <vt:lpstr>Existing Isolation Checkers</vt:lpstr>
      <vt:lpstr>Dependencies in Key-Value Data Models</vt:lpstr>
      <vt:lpstr>Features of Relational DBMSs</vt:lpstr>
      <vt:lpstr>Features of Relational DBMSs</vt:lpstr>
      <vt:lpstr>Key Challenge</vt:lpstr>
      <vt:lpstr>Key Idea</vt:lpstr>
      <vt:lpstr>Key Idea</vt:lpstr>
      <vt:lpstr>Key Idea</vt:lpstr>
      <vt:lpstr>Key Idea</vt:lpstr>
      <vt:lpstr>Key Idea</vt:lpstr>
      <vt:lpstr>Write-Read Dependency (wr)</vt:lpstr>
      <vt:lpstr>Write-Read Dependency (wr)</vt:lpstr>
      <vt:lpstr>Write-Write Dependency (ww)</vt:lpstr>
      <vt:lpstr>Write-Write Dependency (ww)</vt:lpstr>
      <vt:lpstr>Read-Write Dependency (rw)</vt:lpstr>
      <vt:lpstr>Read-Write Dependency (rw)</vt:lpstr>
      <vt:lpstr>How to Handle DELETE Statements?</vt:lpstr>
      <vt:lpstr>Obtain Dependencies of DELETE Statements</vt:lpstr>
      <vt:lpstr>Write-Write Dependency (ww)</vt:lpstr>
      <vt:lpstr>Write-Write Dependency (ww)</vt:lpstr>
      <vt:lpstr>Read-Write Dependency (rw)</vt:lpstr>
      <vt:lpstr>Read-Write Dependency (rw)</vt:lpstr>
      <vt:lpstr>Isolation Anomaly Detection</vt:lpstr>
      <vt:lpstr>Isolation Anomaly Detection</vt:lpstr>
      <vt:lpstr>Isolation Anomaly Detection</vt:lpstr>
      <vt:lpstr>IsoRel</vt:lpstr>
      <vt:lpstr>Initial Database Generation</vt:lpstr>
      <vt:lpstr>Transaction Generation</vt:lpstr>
      <vt:lpstr>SQL Statement Instrumentation</vt:lpstr>
      <vt:lpstr>Evaluation</vt:lpstr>
      <vt:lpstr>Evaluation</vt:lpstr>
      <vt:lpstr>RQ1: Isolation Anomaly Detection Results</vt:lpstr>
      <vt:lpstr>RQ1: Isolation Anomaly Detection Results</vt:lpstr>
      <vt:lpstr>RQ2: Analyzing Isolation Anomalies </vt:lpstr>
      <vt:lpstr>RQ2: Analyzing Isolation Anomalies </vt:lpstr>
      <vt:lpstr>RQ2: Analyzing Isolation Anomalies </vt:lpstr>
      <vt:lpstr>RQ2: Analyzing Isolation Anomalies </vt:lpstr>
      <vt:lpstr>RQ2: Analyzing Isolation Anomalies </vt:lpstr>
      <vt:lpstr>RQ2: Analyzing Isolation Anomalies </vt:lpstr>
      <vt:lpstr>RQ2: Analyzing Isolation Anomalies </vt:lpstr>
      <vt:lpstr>RQ3: Comparison with Existing Isolation Checkers</vt:lpstr>
      <vt:lpstr>RQ3: Comparison with Existing Isolation Checkers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Wensheng Dou</cp:lastModifiedBy>
  <cp:revision>7995</cp:revision>
  <dcterms:created xsi:type="dcterms:W3CDTF">2018-10-10T02:25:20Z</dcterms:created>
  <dcterms:modified xsi:type="dcterms:W3CDTF">2025-09-26T00:05:17Z</dcterms:modified>
</cp:coreProperties>
</file>