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465" r:id="rId3"/>
    <p:sldId id="466" r:id="rId4"/>
    <p:sldId id="624" r:id="rId5"/>
    <p:sldId id="553" r:id="rId6"/>
    <p:sldId id="625" r:id="rId7"/>
    <p:sldId id="628" r:id="rId8"/>
    <p:sldId id="631" r:id="rId9"/>
    <p:sldId id="606" r:id="rId10"/>
    <p:sldId id="619" r:id="rId11"/>
    <p:sldId id="607" r:id="rId12"/>
    <p:sldId id="620" r:id="rId13"/>
    <p:sldId id="626" r:id="rId14"/>
    <p:sldId id="627" r:id="rId15"/>
    <p:sldId id="629" r:id="rId16"/>
    <p:sldId id="614" r:id="rId17"/>
    <p:sldId id="622" r:id="rId18"/>
    <p:sldId id="621" r:id="rId19"/>
    <p:sldId id="630" r:id="rId20"/>
    <p:sldId id="623" r:id="rId21"/>
    <p:sldId id="611" r:id="rId22"/>
    <p:sldId id="610" r:id="rId23"/>
    <p:sldId id="617" r:id="rId24"/>
    <p:sldId id="615" r:id="rId25"/>
    <p:sldId id="59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1D4E283-05D4-49D3-94F5-3B84FA19C6D2}">
          <p14:sldIdLst>
            <p14:sldId id="257"/>
            <p14:sldId id="465"/>
            <p14:sldId id="466"/>
            <p14:sldId id="624"/>
            <p14:sldId id="553"/>
            <p14:sldId id="625"/>
            <p14:sldId id="628"/>
            <p14:sldId id="631"/>
            <p14:sldId id="606"/>
            <p14:sldId id="619"/>
            <p14:sldId id="607"/>
            <p14:sldId id="620"/>
            <p14:sldId id="626"/>
            <p14:sldId id="627"/>
            <p14:sldId id="629"/>
            <p14:sldId id="614"/>
            <p14:sldId id="622"/>
            <p14:sldId id="621"/>
            <p14:sldId id="630"/>
            <p14:sldId id="623"/>
            <p14:sldId id="611"/>
            <p14:sldId id="610"/>
            <p14:sldId id="617"/>
            <p14:sldId id="615"/>
            <p14:sldId id="5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A9D18E"/>
    <a:srgbClr val="F7C59F"/>
    <a:srgbClr val="C2F2D0"/>
    <a:srgbClr val="FFC7CE"/>
    <a:srgbClr val="D6B4FF"/>
    <a:srgbClr val="9CDDFF"/>
    <a:srgbClr val="FFFAB7"/>
    <a:srgbClr val="B0E0E6"/>
    <a:srgbClr val="FF7C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0" autoAdjust="0"/>
    <p:restoredTop sz="87304" autoAdjust="0"/>
  </p:normalViewPr>
  <p:slideViewPr>
    <p:cSldViewPr snapToGrid="0">
      <p:cViewPr varScale="1">
        <p:scale>
          <a:sx n="91" d="100"/>
          <a:sy n="91" d="100"/>
        </p:scale>
        <p:origin x="366" y="33"/>
      </p:cViewPr>
      <p:guideLst>
        <p:guide orient="horz" pos="2614"/>
        <p:guide pos="37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事务缺陷数量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B4E-4A7D-A9B0-585E965D641D}"/>
              </c:ext>
            </c:extLst>
          </c:dPt>
          <c:dPt>
            <c:idx val="1"/>
            <c:bubble3D val="0"/>
            <c:explosion val="1"/>
            <c:spPr>
              <a:solidFill>
                <a:srgbClr val="A9D18E"/>
              </a:solidFill>
              <a:ln w="19050" cap="flat" cmpd="sng" algn="ctr">
                <a:solidFill>
                  <a:schemeClr val="bg1"/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8B4E-4A7D-A9B0-585E965D641D}"/>
              </c:ext>
            </c:extLst>
          </c:dPt>
          <c:dLbls>
            <c:dLbl>
              <c:idx val="0"/>
              <c:layout>
                <c:manualLayout>
                  <c:x val="0.10853507491636963"/>
                  <c:y val="-0.3620512326299845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defRPr>
                    </a:pPr>
                    <a:r>
                      <a:rPr lang="en-US" altLang="zh-CN" b="1" dirty="0"/>
                      <a:t>91.4%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B4E-4A7D-A9B0-585E965D641D}"/>
                </c:ext>
              </c:extLst>
            </c:dLbl>
            <c:dLbl>
              <c:idx val="1"/>
              <c:layout>
                <c:manualLayout>
                  <c:x val="-8.6559412664301477E-2"/>
                  <c:y val="0.1181838921248670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800" b="1" i="0" u="none" strike="noStrike" kern="1200" baseline="0">
                        <a:solidFill>
                          <a:schemeClr val="bg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defRPr>
                    </a:pPr>
                    <a:r>
                      <a:rPr lang="en-US" b="1" dirty="0">
                        <a:solidFill>
                          <a:schemeClr val="bg1"/>
                        </a:solidFill>
                      </a:rPr>
                      <a:t>8.6%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8B4E-4A7D-A9B0-585E965D64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WSS violations</c:v>
                </c:pt>
                <c:pt idx="1">
                  <c:v>txBugs that do not violate WSS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4E-4A7D-A9B0-585E965D64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事务缺陷数量</c:v>
                </c:pt>
              </c:strCache>
            </c:strRef>
          </c:tx>
          <c:spPr>
            <a:noFill/>
            <a:ln w="38100">
              <a:solidFill>
                <a:srgbClr val="C00000"/>
              </a:solidFill>
            </a:ln>
          </c:spPr>
          <c:dPt>
            <c:idx val="0"/>
            <c:bubble3D val="0"/>
            <c:spPr>
              <a:noFill/>
              <a:ln w="38100">
                <a:solidFill>
                  <a:srgbClr val="C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84-40CF-AC12-715FA04FC5FB}"/>
              </c:ext>
            </c:extLst>
          </c:dPt>
          <c:dPt>
            <c:idx val="1"/>
            <c:bubble3D val="0"/>
            <c:explosion val="1"/>
            <c:spPr>
              <a:noFill/>
              <a:ln w="38100" cap="flat" cmpd="sng" algn="ctr">
                <a:noFill/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CA84-40CF-AC12-715FA04FC5FB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Detected TXBugs</c:v>
                </c:pt>
                <c:pt idx="1">
                  <c:v>Undetectable TXBugs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84-40CF-AC12-715FA04FC5F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6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12B348A-BE78-48B7-B246-8BCF254B2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09CC88-DC1D-4995-ADD8-22AD93BDD2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2CF73-9E04-4CB8-B0D4-3CEF43716897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23C411-E0E4-4E73-948C-6B91FB5B8C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B168C8-10CD-461D-9D1F-4D6F485BA6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04AB7-6B7D-49F8-905B-B7D6868918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3575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6073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495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9E49A-A96C-0B80-107F-899A639F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DFA023-48CE-BD3E-57BC-F2B11CB08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FE1175-2965-E285-8E38-C799DC99B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F7FC9C-0575-5A97-5456-A74FE4428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90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F5422-C91F-B90A-FCAF-01296FD9B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B84614-0BC6-4545-3762-470004A162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F04AF1-D452-959C-9898-F5D9B327E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A6BCAC-D1E7-15D0-91EF-EAB91FB2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52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14DC6-DB22-7C33-7682-7A403B93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BA7769-787B-B9C0-E917-A32B800D6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D89E82-CC20-3442-40DE-EA26754D0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DC864-2B94-CE67-53F8-1FB9B6D4B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8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725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26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576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622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96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777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16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768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strike="sngStrike" kern="100" dirty="0">
              <a:effectLst/>
              <a:latin typeface="等线" panose="02010600030101010101" pitchFamily="2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052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032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14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strike="sngStrike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3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1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63F77-BCAA-BD20-0DFF-EBA175AD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6F8A5C-CF11-4970-B9DD-B9C0515E2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95D27BE-9C4F-FF33-D44F-A7558ECFA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681146-D1B1-FFA9-BD47-B7A2BA80B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9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trike="sng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5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3E450-6F6C-BB0D-15F2-7766CF8F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6B7CFC-C932-E61E-6093-017B957A3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AF19B4-26A5-218A-E123-A105A62E6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4449E6-3D6F-38C5-A2A9-0797B6DE7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17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113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1CB8-6831-72CB-40CD-7758B7BB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236275-28BE-7775-EB80-5924C67DE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F7D35E-311D-BD45-F5E1-511BB227A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5C7DF-D0F4-CD24-E7DA-593D7A635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32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49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0562759C-74C1-9B3D-036A-22DD9FDD6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48740" y="1379799"/>
            <a:ext cx="10826495" cy="2585323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  <a:lvl2pPr marL="731502" indent="-365751">
              <a:buFont typeface="Wingdings" panose="05000000000000000000" pitchFamily="2" charset="2"/>
              <a:buChar char="u"/>
              <a:defRPr>
                <a:latin typeface="Cambria" panose="02040503050406030204" pitchFamily="18" charset="0"/>
              </a:defRPr>
            </a:lvl2pPr>
            <a:lvl3pPr marL="1097253" indent="-365751">
              <a:buFont typeface="Wingdings" panose="05000000000000000000" pitchFamily="2" charset="2"/>
              <a:buChar char="n"/>
              <a:defRPr>
                <a:latin typeface="Cambria" panose="02040503050406030204" pitchFamily="18" charset="0"/>
              </a:defRPr>
            </a:lvl3pPr>
            <a:lvl4pPr marL="1463003" indent="-365751">
              <a:buFont typeface="Wingdings" panose="05000000000000000000" pitchFamily="2" charset="2"/>
              <a:buChar char="p"/>
              <a:defRPr>
                <a:latin typeface="Cambria" panose="02040503050406030204" pitchFamily="18" charset="0"/>
              </a:defRPr>
            </a:lvl4pPr>
            <a:lvl5pPr marL="1828754" indent="-365751">
              <a:buFont typeface="Wingdings" panose="05000000000000000000" pitchFamily="2" charset="2"/>
              <a:buChar char="u"/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3600" b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21AC05-A43C-2647-FE9D-A190E375E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1949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3B7ACB-1703-3AB3-526F-36A922A29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mbria" panose="02040503050406030204" pitchFamily="18" charset="0"/>
              </a:defRPr>
            </a:lvl1pPr>
          </a:lstStyle>
          <a:p>
            <a:fld id="{27CAE394-06E6-47A3-B6CA-A6802AF0F53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</p:sldLayoutIdLst>
  <p:hf hdr="0" ftr="0" dt="0"/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3600" b="1" kern="120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2400" b="1" kern="120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u"/>
        <a:defRPr lang="en-US" sz="2000" b="0" kern="120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lang="en-US" sz="1800" b="0" kern="120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1600" b="0" kern="120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u"/>
        <a:defRPr lang="en-US" sz="1400" b="0" kern="1200" dirty="0" smtClean="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image" Target="../media/image58.png"/><Relationship Id="rId34" Type="http://schemas.openxmlformats.org/officeDocument/2006/relationships/image" Target="../media/image71.png"/><Relationship Id="rId42" Type="http://schemas.openxmlformats.org/officeDocument/2006/relationships/image" Target="../media/image79.png"/><Relationship Id="rId47" Type="http://schemas.openxmlformats.org/officeDocument/2006/relationships/image" Target="../media/image84.png"/><Relationship Id="rId50" Type="http://schemas.openxmlformats.org/officeDocument/2006/relationships/image" Target="../media/image87.png"/><Relationship Id="rId55" Type="http://schemas.openxmlformats.org/officeDocument/2006/relationships/image" Target="../media/image92.png"/><Relationship Id="rId63" Type="http://schemas.openxmlformats.org/officeDocument/2006/relationships/image" Target="../media/image1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3.png"/><Relationship Id="rId29" Type="http://schemas.openxmlformats.org/officeDocument/2006/relationships/image" Target="../media/image66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32" Type="http://schemas.openxmlformats.org/officeDocument/2006/relationships/image" Target="../media/image69.png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45" Type="http://schemas.openxmlformats.org/officeDocument/2006/relationships/image" Target="../media/image82.png"/><Relationship Id="rId53" Type="http://schemas.openxmlformats.org/officeDocument/2006/relationships/image" Target="../media/image90.png"/><Relationship Id="rId58" Type="http://schemas.openxmlformats.org/officeDocument/2006/relationships/image" Target="../media/image95.png"/><Relationship Id="rId5" Type="http://schemas.openxmlformats.org/officeDocument/2006/relationships/image" Target="../media/image42.png"/><Relationship Id="rId61" Type="http://schemas.openxmlformats.org/officeDocument/2006/relationships/image" Target="../media/image98.png"/><Relationship Id="rId19" Type="http://schemas.openxmlformats.org/officeDocument/2006/relationships/image" Target="../media/image5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4.png"/><Relationship Id="rId30" Type="http://schemas.openxmlformats.org/officeDocument/2006/relationships/image" Target="../media/image67.png"/><Relationship Id="rId35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image" Target="../media/image85.png"/><Relationship Id="rId56" Type="http://schemas.openxmlformats.org/officeDocument/2006/relationships/image" Target="../media/image93.png"/><Relationship Id="rId64" Type="http://schemas.openxmlformats.org/officeDocument/2006/relationships/image" Target="../media/image101.png"/><Relationship Id="rId8" Type="http://schemas.openxmlformats.org/officeDocument/2006/relationships/image" Target="../media/image45.png"/><Relationship Id="rId51" Type="http://schemas.openxmlformats.org/officeDocument/2006/relationships/image" Target="../media/image88.png"/><Relationship Id="rId3" Type="http://schemas.openxmlformats.org/officeDocument/2006/relationships/image" Target="../media/image401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33" Type="http://schemas.openxmlformats.org/officeDocument/2006/relationships/image" Target="../media/image70.png"/><Relationship Id="rId38" Type="http://schemas.openxmlformats.org/officeDocument/2006/relationships/image" Target="../media/image75.png"/><Relationship Id="rId46" Type="http://schemas.openxmlformats.org/officeDocument/2006/relationships/image" Target="../media/image83.png"/><Relationship Id="rId59" Type="http://schemas.openxmlformats.org/officeDocument/2006/relationships/image" Target="../media/image96.png"/><Relationship Id="rId20" Type="http://schemas.openxmlformats.org/officeDocument/2006/relationships/image" Target="../media/image57.png"/><Relationship Id="rId41" Type="http://schemas.openxmlformats.org/officeDocument/2006/relationships/image" Target="../media/image78.png"/><Relationship Id="rId54" Type="http://schemas.openxmlformats.org/officeDocument/2006/relationships/image" Target="../media/image91.png"/><Relationship Id="rId62" Type="http://schemas.openxmlformats.org/officeDocument/2006/relationships/image" Target="../media/image9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28" Type="http://schemas.openxmlformats.org/officeDocument/2006/relationships/image" Target="../media/image65.png"/><Relationship Id="rId36" Type="http://schemas.openxmlformats.org/officeDocument/2006/relationships/image" Target="../media/image73.png"/><Relationship Id="rId49" Type="http://schemas.openxmlformats.org/officeDocument/2006/relationships/image" Target="../media/image86.png"/><Relationship Id="rId57" Type="http://schemas.openxmlformats.org/officeDocument/2006/relationships/image" Target="../media/image94.png"/><Relationship Id="rId10" Type="http://schemas.openxmlformats.org/officeDocument/2006/relationships/image" Target="../media/image47.png"/><Relationship Id="rId31" Type="http://schemas.openxmlformats.org/officeDocument/2006/relationships/image" Target="../media/image68.png"/><Relationship Id="rId44" Type="http://schemas.openxmlformats.org/officeDocument/2006/relationships/image" Target="../media/image81.png"/><Relationship Id="rId52" Type="http://schemas.openxmlformats.org/officeDocument/2006/relationships/image" Target="../media/image89.png"/><Relationship Id="rId60" Type="http://schemas.openxmlformats.org/officeDocument/2006/relationships/image" Target="../media/image97.png"/><Relationship Id="rId65" Type="http://schemas.openxmlformats.org/officeDocument/2006/relationships/image" Target="../media/image10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9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26" Type="http://schemas.openxmlformats.org/officeDocument/2006/relationships/image" Target="../media/image152.png"/><Relationship Id="rId21" Type="http://schemas.openxmlformats.org/officeDocument/2006/relationships/image" Target="../media/image147.png"/><Relationship Id="rId34" Type="http://schemas.openxmlformats.org/officeDocument/2006/relationships/image" Target="../media/image160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5" Type="http://schemas.openxmlformats.org/officeDocument/2006/relationships/image" Target="../media/image151.png"/><Relationship Id="rId33" Type="http://schemas.openxmlformats.org/officeDocument/2006/relationships/image" Target="../media/image159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42.png"/><Relationship Id="rId20" Type="http://schemas.openxmlformats.org/officeDocument/2006/relationships/image" Target="../media/image146.png"/><Relationship Id="rId29" Type="http://schemas.openxmlformats.org/officeDocument/2006/relationships/image" Target="../media/image155.png"/><Relationship Id="rId1" Type="http://schemas.openxmlformats.org/officeDocument/2006/relationships/tags" Target="../tags/tag1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150.png"/><Relationship Id="rId32" Type="http://schemas.openxmlformats.org/officeDocument/2006/relationships/image" Target="../media/image158.png"/><Relationship Id="rId37" Type="http://schemas.openxmlformats.org/officeDocument/2006/relationships/image" Target="../media/image104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23" Type="http://schemas.openxmlformats.org/officeDocument/2006/relationships/image" Target="../media/image149.png"/><Relationship Id="rId28" Type="http://schemas.openxmlformats.org/officeDocument/2006/relationships/image" Target="../media/image154.png"/><Relationship Id="rId36" Type="http://schemas.openxmlformats.org/officeDocument/2006/relationships/image" Target="../media/image103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31" Type="http://schemas.openxmlformats.org/officeDocument/2006/relationships/image" Target="../media/image157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Relationship Id="rId22" Type="http://schemas.openxmlformats.org/officeDocument/2006/relationships/image" Target="../media/image148.png"/><Relationship Id="rId27" Type="http://schemas.openxmlformats.org/officeDocument/2006/relationships/image" Target="../media/image153.png"/><Relationship Id="rId30" Type="http://schemas.openxmlformats.org/officeDocument/2006/relationships/image" Target="../media/image156.png"/><Relationship Id="rId35" Type="http://schemas.openxmlformats.org/officeDocument/2006/relationships/image" Target="../media/image161.png"/><Relationship Id="rId8" Type="http://schemas.openxmlformats.org/officeDocument/2006/relationships/image" Target="../media/image134.png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18" Type="http://schemas.openxmlformats.org/officeDocument/2006/relationships/image" Target="../media/image530.png"/><Relationship Id="rId26" Type="http://schemas.openxmlformats.org/officeDocument/2006/relationships/image" Target="../media/image610.png"/><Relationship Id="rId3" Type="http://schemas.openxmlformats.org/officeDocument/2006/relationships/image" Target="../media/image380.png"/><Relationship Id="rId21" Type="http://schemas.openxmlformats.org/officeDocument/2006/relationships/image" Target="../media/image56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0.png"/><Relationship Id="rId25" Type="http://schemas.openxmlformats.org/officeDocument/2006/relationships/image" Target="../media/image60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10.png"/><Relationship Id="rId20" Type="http://schemas.openxmlformats.org/officeDocument/2006/relationships/image" Target="../media/image550.png"/><Relationship Id="rId29" Type="http://schemas.openxmlformats.org/officeDocument/2006/relationships/image" Target="../media/image6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0.png"/><Relationship Id="rId11" Type="http://schemas.openxmlformats.org/officeDocument/2006/relationships/image" Target="../media/image460.png"/><Relationship Id="rId24" Type="http://schemas.openxmlformats.org/officeDocument/2006/relationships/image" Target="../media/image590.png"/><Relationship Id="rId5" Type="http://schemas.openxmlformats.org/officeDocument/2006/relationships/image" Target="../media/image400.png"/><Relationship Id="rId15" Type="http://schemas.openxmlformats.org/officeDocument/2006/relationships/image" Target="../media/image500.png"/><Relationship Id="rId23" Type="http://schemas.openxmlformats.org/officeDocument/2006/relationships/image" Target="../media/image580.png"/><Relationship Id="rId28" Type="http://schemas.openxmlformats.org/officeDocument/2006/relationships/image" Target="../media/image630.png"/><Relationship Id="rId10" Type="http://schemas.openxmlformats.org/officeDocument/2006/relationships/image" Target="../media/image450.png"/><Relationship Id="rId19" Type="http://schemas.openxmlformats.org/officeDocument/2006/relationships/image" Target="../media/image540.png"/><Relationship Id="rId4" Type="http://schemas.openxmlformats.org/officeDocument/2006/relationships/image" Target="../media/image390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Relationship Id="rId22" Type="http://schemas.openxmlformats.org/officeDocument/2006/relationships/image" Target="../media/image570.png"/><Relationship Id="rId27" Type="http://schemas.openxmlformats.org/officeDocument/2006/relationships/image" Target="../media/image6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C15012-CF84-44FB-8976-2E3CC81BD3D1}"/>
              </a:ext>
            </a:extLst>
          </p:cNvPr>
          <p:cNvSpPr txBox="1"/>
          <p:nvPr/>
        </p:nvSpPr>
        <p:spPr>
          <a:xfrm>
            <a:off x="507304" y="1305804"/>
            <a:ext cx="11177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Cambria" panose="02040503050406030204" pitchFamily="18" charset="0"/>
                <a:ea typeface="Cambria" panose="02040503050406030204" pitchFamily="18" charset="0"/>
              </a:rPr>
              <a:t>Simple Testing Can Expose Most Critical Transaction Bugs: Understanding and Detecting Write-Specific Serializability Violations in Database Systems</a:t>
            </a:r>
            <a:endParaRPr lang="zh-CN" altLang="en-US" sz="3200" b="1" dirty="0">
              <a:latin typeface="Cambria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B3A524-3813-46D5-AFF5-186E1EB5FC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71841" y="3112855"/>
            <a:ext cx="102483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Ziyu Cui</a:t>
            </a: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zh-CN" sz="24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Wensheng</a:t>
            </a: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Dou, Yu Gao, Rui Yang, Yingying Zheng, </a:t>
            </a:r>
            <a:r>
              <a:rPr kumimoji="0" lang="en-US" altLang="zh-CN" sz="24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Jiansen</a:t>
            </a: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Song,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Yuan Feng, and Jun Wei</a:t>
            </a:r>
            <a:endParaRPr kumimoji="0" lang="en-US" altLang="zh-CN" sz="2400" b="0" i="0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A0A2C-C8CF-456A-A751-80D382FF71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222" y="5739441"/>
            <a:ext cx="2856679" cy="10202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9B3D57-4F46-4CF8-9912-3D1681D245D7}"/>
              </a:ext>
            </a:extLst>
          </p:cNvPr>
          <p:cNvSpPr txBox="1"/>
          <p:nvPr/>
        </p:nvSpPr>
        <p:spPr>
          <a:xfrm>
            <a:off x="3248971" y="4126843"/>
            <a:ext cx="569405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lang="en-US"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b="0" dirty="0">
                <a:latin typeface="Cambria" panose="02040503050406030204" pitchFamily="18" charset="0"/>
                <a:ea typeface="Cambria" panose="02040503050406030204" pitchFamily="18" charset="0"/>
              </a:rPr>
              <a:t>Institute of Software, Chinese Academy of Sciences</a:t>
            </a:r>
            <a:endParaRPr lang="zh-CN" altLang="en-US" b="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7C48655-27F5-4A52-95A2-10B3F52B0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455" y="5681290"/>
            <a:ext cx="1145087" cy="113654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2966AC-1689-4BA5-A837-A6A3D4FC75D0}"/>
              </a:ext>
            </a:extLst>
          </p:cNvPr>
          <p:cNvSpPr txBox="1"/>
          <p:nvPr/>
        </p:nvSpPr>
        <p:spPr>
          <a:xfrm>
            <a:off x="3691079" y="4520531"/>
            <a:ext cx="48098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University of Chinese Academy of Sciences</a:t>
            </a:r>
            <a:endParaRPr lang="zh-CN" altLang="en-US" sz="20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E238F7-7B78-4E2F-A00E-64D1CC2E7F8F}"/>
              </a:ext>
            </a:extLst>
          </p:cNvPr>
          <p:cNvSpPr txBox="1"/>
          <p:nvPr/>
        </p:nvSpPr>
        <p:spPr>
          <a:xfrm>
            <a:off x="208845" y="530691"/>
            <a:ext cx="11774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51st International Conference on Very Large Data Bases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BB2509-B2BE-03A6-B09D-0904D9345794}"/>
              </a:ext>
            </a:extLst>
          </p:cNvPr>
          <p:cNvSpPr txBox="1"/>
          <p:nvPr/>
        </p:nvSpPr>
        <p:spPr>
          <a:xfrm>
            <a:off x="4603828" y="4950802"/>
            <a:ext cx="298434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585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3" b="1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667" b="1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133" b="1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 defTabSz="1219170">
              <a:spcBef>
                <a:spcPct val="20000"/>
              </a:spcBef>
              <a:buFont typeface="Arial" pitchFamily="34" charset="0"/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altLang="zh-CN" sz="2000" dirty="0">
                <a:latin typeface="Cambria" panose="02040503050406030204" pitchFamily="18" charset="0"/>
                <a:ea typeface="+mn-ea"/>
              </a:rPr>
              <a:t>Wuhan </a:t>
            </a:r>
            <a:r>
              <a:rPr lang="en-US" altLang="zh-CN" sz="2000" dirty="0" err="1">
                <a:latin typeface="Cambria" panose="02040503050406030204" pitchFamily="18" charset="0"/>
                <a:ea typeface="+mn-ea"/>
              </a:rPr>
              <a:t>Dameng</a:t>
            </a:r>
            <a:r>
              <a:rPr lang="en-US" altLang="zh-CN" sz="2000" dirty="0">
                <a:latin typeface="Cambria" panose="02040503050406030204" pitchFamily="18" charset="0"/>
                <a:ea typeface="+mn-ea"/>
              </a:rPr>
              <a:t> Database</a:t>
            </a:r>
            <a:endParaRPr lang="zh-CN" altLang="en-US" sz="200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2" name="Picture 36" descr="国产数据库源流史：达梦数据库- 墨天轮">
            <a:extLst>
              <a:ext uri="{FF2B5EF4-FFF2-40B4-BE49-F238E27FC236}">
                <a16:creationId xmlns:a16="http://schemas.microsoft.com/office/drawing/2014/main" id="{9634F018-C282-A875-4D94-3FB2F08A6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96" y="5970392"/>
            <a:ext cx="3488747" cy="5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D7955B0-24D1-DABF-CE82-79B30F5AFF53}"/>
              </a:ext>
            </a:extLst>
          </p:cNvPr>
          <p:cNvSpPr txBox="1"/>
          <p:nvPr/>
        </p:nvSpPr>
        <p:spPr>
          <a:xfrm>
            <a:off x="3241382" y="138087"/>
            <a:ext cx="5709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i="1" dirty="0"/>
              <a:t>Research 52 – Transaction Management</a:t>
            </a:r>
            <a:endParaRPr lang="zh-CN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495587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1">
            <a:extLst>
              <a:ext uri="{FF2B5EF4-FFF2-40B4-BE49-F238E27FC236}">
                <a16:creationId xmlns:a16="http://schemas.microsoft.com/office/drawing/2014/main" id="{A828CD14-BBB8-7519-B2DE-14B8C25FC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554545"/>
          </a:xfrm>
        </p:spPr>
        <p:txBody>
          <a:bodyPr/>
          <a:lstStyle/>
          <a:p>
            <a:r>
              <a:rPr lang="en-US" altLang="zh-CN" dirty="0"/>
              <a:t>RQ1: How effectively can WSS expose critical </a:t>
            </a:r>
            <a:r>
              <a:rPr lang="en-US" altLang="zh-CN" dirty="0" err="1"/>
              <a:t>txBugs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r>
              <a:rPr lang="en-US" altLang="zh-CN" dirty="0"/>
              <a:t>RQ2: To expose WSS violations, what serial patterns can be used to infer the serial schedules under WSS?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9EA5CCE-1D1F-BFEA-297D-17FC3410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C57D1-6BD8-0B24-F38C-55E763355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内容占位符 9">
            <a:extLst>
              <a:ext uri="{FF2B5EF4-FFF2-40B4-BE49-F238E27FC236}">
                <a16:creationId xmlns:a16="http://schemas.microsoft.com/office/drawing/2014/main" id="{6DA98139-136D-409D-0AE8-C5E5C8524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28" y="3934344"/>
            <a:ext cx="2419122" cy="241912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67458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5C242F7-671C-85CE-97DA-9B56241D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dirty="0"/>
              <a:t>Collect 35 critical transaction bugs from a transaction bug dataset [1]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B8D4B3-B387-024A-2935-89D2F7F1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on Critical Transaction Bugs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AB495-5A89-B69A-A02D-D6134B545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E95021-729D-B52C-DD76-94C8C3E60E6A}"/>
              </a:ext>
            </a:extLst>
          </p:cNvPr>
          <p:cNvSpPr txBox="1"/>
          <p:nvPr/>
        </p:nvSpPr>
        <p:spPr>
          <a:xfrm>
            <a:off x="748740" y="6566995"/>
            <a:ext cx="8304065" cy="275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6400" indent="-406400" algn="just">
              <a:spcAft>
                <a:spcPts val="0"/>
              </a:spcAft>
            </a:pPr>
            <a:r>
              <a:rPr lang="en-US" sz="12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[1] Z. Cui et al., Understanding Transaction Bugs in Database Management Systems. (ICSE 2024).</a:t>
            </a: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E290BB60-6314-28C3-921D-E78ECB090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99565"/>
              </p:ext>
            </p:extLst>
          </p:nvPr>
        </p:nvGraphicFramePr>
        <p:xfrm>
          <a:off x="1148410" y="2201518"/>
          <a:ext cx="9895181" cy="32851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74575">
                  <a:extLst>
                    <a:ext uri="{9D8B030D-6E8A-4147-A177-3AD203B41FA5}">
                      <a16:colId xmlns:a16="http://schemas.microsoft.com/office/drawing/2014/main" val="4046927089"/>
                    </a:ext>
                  </a:extLst>
                </a:gridCol>
                <a:gridCol w="1358163">
                  <a:extLst>
                    <a:ext uri="{9D8B030D-6E8A-4147-A177-3AD203B41FA5}">
                      <a16:colId xmlns:a16="http://schemas.microsoft.com/office/drawing/2014/main" val="447431863"/>
                    </a:ext>
                  </a:extLst>
                </a:gridCol>
                <a:gridCol w="892506">
                  <a:extLst>
                    <a:ext uri="{9D8B030D-6E8A-4147-A177-3AD203B41FA5}">
                      <a16:colId xmlns:a16="http://schemas.microsoft.com/office/drawing/2014/main" val="772514317"/>
                    </a:ext>
                  </a:extLst>
                </a:gridCol>
                <a:gridCol w="1668599">
                  <a:extLst>
                    <a:ext uri="{9D8B030D-6E8A-4147-A177-3AD203B41FA5}">
                      <a16:colId xmlns:a16="http://schemas.microsoft.com/office/drawing/2014/main" val="2216236908"/>
                    </a:ext>
                  </a:extLst>
                </a:gridCol>
                <a:gridCol w="2328278">
                  <a:extLst>
                    <a:ext uri="{9D8B030D-6E8A-4147-A177-3AD203B41FA5}">
                      <a16:colId xmlns:a16="http://schemas.microsoft.com/office/drawing/2014/main" val="1902164788"/>
                    </a:ext>
                  </a:extLst>
                </a:gridCol>
                <a:gridCol w="1241748">
                  <a:extLst>
                    <a:ext uri="{9D8B030D-6E8A-4147-A177-3AD203B41FA5}">
                      <a16:colId xmlns:a16="http://schemas.microsoft.com/office/drawing/2014/main" val="1469199570"/>
                    </a:ext>
                  </a:extLst>
                </a:gridCol>
                <a:gridCol w="931312">
                  <a:extLst>
                    <a:ext uri="{9D8B030D-6E8A-4147-A177-3AD203B41FA5}">
                      <a16:colId xmlns:a16="http://schemas.microsoft.com/office/drawing/2014/main" val="773404258"/>
                    </a:ext>
                  </a:extLst>
                </a:gridCol>
              </a:tblGrid>
              <a:tr h="49001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DBMS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DB-Engines Ranking </a:t>
                      </a:r>
                      <a:endParaRPr lang="en-US" sz="5400" dirty="0">
                        <a:solidFill>
                          <a:schemeClr val="tx1"/>
                        </a:solidFill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Github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Stars </a:t>
                      </a:r>
                      <a:endParaRPr lang="en-US" sz="5400" dirty="0">
                        <a:solidFill>
                          <a:schemeClr val="tx1"/>
                        </a:solidFill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Isolation Level </a:t>
                      </a:r>
                      <a:endParaRPr lang="en-US" sz="5400" dirty="0">
                        <a:solidFill>
                          <a:schemeClr val="tx1"/>
                        </a:solidFill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Concurrency Control</a:t>
                      </a:r>
                      <a:endParaRPr lang="en-US" sz="5400" dirty="0">
                        <a:solidFill>
                          <a:schemeClr val="tx1"/>
                        </a:solidFill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Database Type </a:t>
                      </a:r>
                      <a:endParaRPr lang="en-US" sz="5400" dirty="0">
                        <a:solidFill>
                          <a:schemeClr val="tx1"/>
                        </a:solidFill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lt"/>
                        </a:rPr>
                        <a:t>Critical </a:t>
                      </a:r>
                      <a:r>
                        <a:rPr lang="en-US" altLang="zh-CN" sz="1600" dirty="0" err="1">
                          <a:solidFill>
                            <a:schemeClr val="tx1"/>
                          </a:solidFill>
                          <a:latin typeface="+mn-lt"/>
                        </a:rPr>
                        <a:t>txBugs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49964704"/>
                  </a:ext>
                </a:extLst>
              </a:tr>
              <a:tr h="49001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+mn-lt"/>
                        </a:rPr>
                        <a:t>MySQL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</a:t>
                      </a:r>
                      <a:endParaRPr lang="zh-CN" altLang="en-US" sz="5400" dirty="0"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10.2K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RU, RC, RR, SER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Pessimistic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Traditional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040648"/>
                  </a:ext>
                </a:extLst>
              </a:tr>
              <a:tr h="36008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+mn-lt"/>
                        </a:rPr>
                        <a:t>PostgreSQL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 </a:t>
                      </a:r>
                      <a:endParaRPr lang="zh-CN" altLang="en-US" sz="5400"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14.6K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RC, RR, SER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Pessimistic, Optimistic</a:t>
                      </a:r>
                      <a:endParaRPr lang="en-US" sz="540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Traditional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1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797620"/>
                  </a:ext>
                </a:extLst>
              </a:tr>
              <a:tr h="283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+mn-lt"/>
                        </a:rPr>
                        <a:t>SQLite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</a:t>
                      </a:r>
                      <a:endParaRPr lang="zh-CN" altLang="en-US" sz="5400"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RU, SER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Pessimistic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Embedded </a:t>
                      </a:r>
                      <a:endParaRPr lang="en-US" sz="540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38211"/>
                  </a:ext>
                </a:extLst>
              </a:tr>
              <a:tr h="49001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>
                          <a:latin typeface="+mn-lt"/>
                        </a:rPr>
                        <a:t>MariaDB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 </a:t>
                      </a:r>
                      <a:endParaRPr lang="zh-CN" altLang="en-US" sz="5400"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5.3K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RU, RC, RR, SER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Pessimistic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Traditional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5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49218"/>
                  </a:ext>
                </a:extLst>
              </a:tr>
              <a:tr h="283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 err="1">
                          <a:latin typeface="+mn-lt"/>
                        </a:rPr>
                        <a:t>CockroachDB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</a:t>
                      </a:r>
                      <a:endParaRPr lang="zh-CN" altLang="en-US" sz="5400" dirty="0"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29.0K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SER </a:t>
                      </a:r>
                      <a:endParaRPr lang="en-US" sz="540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Optimistic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NewSQL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410605"/>
                  </a:ext>
                </a:extLst>
              </a:tr>
              <a:tr h="360086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dirty="0" err="1">
                          <a:latin typeface="+mn-lt"/>
                        </a:rPr>
                        <a:t>TiDB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 </a:t>
                      </a:r>
                      <a:endParaRPr lang="zh-CN" altLang="en-US" sz="5400" dirty="0">
                        <a:effectLst/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36.0K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RC, RR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Pessimistic, Optimistic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NewSQL </a:t>
                      </a:r>
                      <a:endParaRPr lang="en-US" sz="5400" dirty="0">
                        <a:effectLst/>
                        <a:latin typeface="+mn-lt"/>
                        <a:ea typeface="Cambria" panose="020405030504060302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+mn-lt"/>
                        </a:rPr>
                        <a:t>23</a:t>
                      </a:r>
                      <a:endParaRPr lang="zh-CN" altLang="en-US" sz="1600" dirty="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884178"/>
                  </a:ext>
                </a:extLst>
              </a:tr>
              <a:tr h="2836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r>
                        <a:rPr lang="en-US" altLang="zh-CN" sz="1600" b="1" dirty="0">
                          <a:latin typeface="+mn-lt"/>
                        </a:rPr>
                        <a:t>Total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-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-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-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-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-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ambria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600" b="1" dirty="0">
                          <a:latin typeface="+mn-lt"/>
                        </a:rPr>
                        <a:t>35</a:t>
                      </a:r>
                      <a:endParaRPr lang="zh-CN" altLang="en-US" sz="1600" b="1" dirty="0">
                        <a:latin typeface="+mn-lt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97100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439789AD-6AA7-CBE4-5DA9-456602DCDF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" b="2248"/>
          <a:stretch/>
        </p:blipFill>
        <p:spPr>
          <a:xfrm>
            <a:off x="1092222" y="5829209"/>
            <a:ext cx="1071827" cy="50381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EC9683B-7B6E-1994-C6ED-63331BAE6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5" b="10130"/>
          <a:stretch/>
        </p:blipFill>
        <p:spPr bwMode="auto">
          <a:xfrm>
            <a:off x="6006567" y="5822588"/>
            <a:ext cx="1810996" cy="51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Database of Databases - TiDB">
            <a:extLst>
              <a:ext uri="{FF2B5EF4-FFF2-40B4-BE49-F238E27FC236}">
                <a16:creationId xmlns:a16="http://schemas.microsoft.com/office/drawing/2014/main" id="{1DD3C0C7-B086-2804-5743-FBE6D3F6D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7383" y="5912725"/>
            <a:ext cx="866208" cy="33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423329-1E98-2181-0330-5E942B1BA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1976" y="5872435"/>
            <a:ext cx="1810996" cy="417364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4E31F0-0963-3DCD-09E2-FB12F19D8858}"/>
              </a:ext>
            </a:extLst>
          </p:cNvPr>
          <p:cNvGrpSpPr/>
          <p:nvPr/>
        </p:nvGrpSpPr>
        <p:grpSpPr>
          <a:xfrm>
            <a:off x="4623190" y="5829209"/>
            <a:ext cx="1108964" cy="503817"/>
            <a:chOff x="7390794" y="4369270"/>
            <a:chExt cx="3144124" cy="1498812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7516F674-B3B3-BA94-1D8D-534659042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90794" y="4369270"/>
              <a:ext cx="3144124" cy="1498812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D15540A-E710-8C9E-4CE0-D13DC6523A83}"/>
                </a:ext>
              </a:extLst>
            </p:cNvPr>
            <p:cNvSpPr/>
            <p:nvPr/>
          </p:nvSpPr>
          <p:spPr bwMode="auto">
            <a:xfrm>
              <a:off x="9435262" y="4369270"/>
              <a:ext cx="1099656" cy="567455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kumimoji="0" lang="zh-CN" altLang="en-US" sz="1800" i="0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</p:grpSp>
      <p:pic>
        <p:nvPicPr>
          <p:cNvPr id="22" name="Picture 2" descr="PostgreSQL logo and symbol, meaning, history, PNG">
            <a:extLst>
              <a:ext uri="{FF2B5EF4-FFF2-40B4-BE49-F238E27FC236}">
                <a16:creationId xmlns:a16="http://schemas.microsoft.com/office/drawing/2014/main" id="{2732EDCE-87E7-032C-6A86-FE8DCD313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70" b="37004"/>
          <a:stretch/>
        </p:blipFill>
        <p:spPr bwMode="auto">
          <a:xfrm>
            <a:off x="2438462" y="5925154"/>
            <a:ext cx="1910315" cy="3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28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B14FA-1AF7-2584-1AB1-7D36A417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7C300FD-F4AE-F53B-048F-EFB2C2CC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72034"/>
          </a:xfrm>
        </p:spPr>
        <p:txBody>
          <a:bodyPr/>
          <a:lstStyle/>
          <a:p>
            <a:r>
              <a:rPr lang="en-US" altLang="zh-CN" dirty="0"/>
              <a:t>32 WSS violations</a:t>
            </a:r>
          </a:p>
          <a:p>
            <a:pPr lvl="1"/>
            <a:r>
              <a:rPr lang="en-US" altLang="zh-CN" dirty="0"/>
              <a:t>91.4% of critical </a:t>
            </a:r>
            <a:r>
              <a:rPr lang="en-US" altLang="zh-CN" dirty="0" err="1"/>
              <a:t>txBugs</a:t>
            </a:r>
            <a:r>
              <a:rPr lang="en-US" altLang="zh-CN" dirty="0"/>
              <a:t>’ transaction test cases violate WSS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DCC9FBD-80AF-2009-97FF-346E7A6D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on Critical Transaction Bugs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88B99-6ADD-EF80-9A24-E92DB17F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80EE9D8-B459-D635-E619-61EF18CADB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7187720"/>
              </p:ext>
            </p:extLst>
          </p:nvPr>
        </p:nvGraphicFramePr>
        <p:xfrm>
          <a:off x="3086476" y="2485180"/>
          <a:ext cx="6019045" cy="3673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98DD811-D954-6C52-0B64-C2E2B314C754}"/>
              </a:ext>
            </a:extLst>
          </p:cNvPr>
          <p:cNvSpPr txBox="1"/>
          <p:nvPr/>
        </p:nvSpPr>
        <p:spPr>
          <a:xfrm>
            <a:off x="2246052" y="3984451"/>
            <a:ext cx="2849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WSS violations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C8DA5-6A7A-1841-F652-53E2278DB595}"/>
              </a:ext>
            </a:extLst>
          </p:cNvPr>
          <p:cNvSpPr txBox="1"/>
          <p:nvPr/>
        </p:nvSpPr>
        <p:spPr>
          <a:xfrm>
            <a:off x="7159841" y="3078523"/>
            <a:ext cx="366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/>
              <a:t>txBugs</a:t>
            </a:r>
            <a:r>
              <a:rPr lang="en-US" altLang="zh-CN" sz="2000" dirty="0"/>
              <a:t> that do not violate WSS </a:t>
            </a:r>
            <a:endParaRPr lang="zh-CN" altLang="en-US" sz="2000" dirty="0"/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F317AF92-C68D-A39E-DF93-FF4A57C3C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1365583"/>
              </p:ext>
            </p:extLst>
          </p:nvPr>
        </p:nvGraphicFramePr>
        <p:xfrm>
          <a:off x="3499833" y="2681312"/>
          <a:ext cx="5192329" cy="32810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6653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764DE-1441-81C8-5DE8-1AFC35B23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BADC82-44B2-FA1A-6286-DC6E0B745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For a concurrent schedule of transactions, we can obtain multiple serial schedules, which can produce different final database states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57243CE-40C7-E66F-2CDB-EF961780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on WSS Violations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F44BF9-897F-1BA3-EBEE-5FCED4DD3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2FAFAAE-2CAE-DC66-8EB3-A86C808E6E92}"/>
                  </a:ext>
                </a:extLst>
              </p:cNvPr>
              <p:cNvSpPr/>
              <p:nvPr/>
            </p:nvSpPr>
            <p:spPr>
              <a:xfrm>
                <a:off x="3504063" y="289295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2FAFAAE-2CAE-DC66-8EB3-A86C808E6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63" y="2892951"/>
                <a:ext cx="456111" cy="338555"/>
              </a:xfrm>
              <a:prstGeom prst="roundRect">
                <a:avLst/>
              </a:prstGeom>
              <a:blipFill>
                <a:blip r:embed="rId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DC4DF87-AE79-E337-C9FA-34356DE4C7C7}"/>
                  </a:ext>
                </a:extLst>
              </p:cNvPr>
              <p:cNvSpPr/>
              <p:nvPr/>
            </p:nvSpPr>
            <p:spPr>
              <a:xfrm>
                <a:off x="3988147" y="289295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0DC4DF87-AE79-E337-C9FA-34356DE4C7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47" y="2892951"/>
                <a:ext cx="456111" cy="338555"/>
              </a:xfrm>
              <a:prstGeom prst="roundRect">
                <a:avLst/>
              </a:prstGeom>
              <a:blipFill>
                <a:blip r:embed="rId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17BE592-5A27-9A66-11EB-FBA2AA0515E5}"/>
                  </a:ext>
                </a:extLst>
              </p:cNvPr>
              <p:cNvSpPr/>
              <p:nvPr/>
            </p:nvSpPr>
            <p:spPr>
              <a:xfrm>
                <a:off x="5924483" y="289295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17BE592-5A27-9A66-11EB-FBA2AA05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483" y="2892951"/>
                <a:ext cx="456111" cy="338555"/>
              </a:xfrm>
              <a:prstGeom prst="roundRect">
                <a:avLst/>
              </a:prstGeom>
              <a:blipFill>
                <a:blip r:embed="rId5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CAF6EADE-56A0-0F34-E4F4-40758D09ABF6}"/>
                  </a:ext>
                </a:extLst>
              </p:cNvPr>
              <p:cNvSpPr/>
              <p:nvPr/>
            </p:nvSpPr>
            <p:spPr>
              <a:xfrm>
                <a:off x="7376738" y="289295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CAF6EADE-56A0-0F34-E4F4-40758D09A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738" y="2892951"/>
                <a:ext cx="456111" cy="338555"/>
              </a:xfrm>
              <a:prstGeom prst="roundRect">
                <a:avLst/>
              </a:prstGeom>
              <a:blipFill>
                <a:blip r:embed="rId6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2600F14-7863-B5F2-56E8-E00AC99BD55D}"/>
                  </a:ext>
                </a:extLst>
              </p:cNvPr>
              <p:cNvSpPr/>
              <p:nvPr/>
            </p:nvSpPr>
            <p:spPr>
              <a:xfrm>
                <a:off x="4472231" y="289295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2600F14-7863-B5F2-56E8-E00AC99BD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231" y="2892951"/>
                <a:ext cx="456111" cy="338555"/>
              </a:xfrm>
              <a:prstGeom prst="roundRect">
                <a:avLst/>
              </a:prstGeom>
              <a:blipFill>
                <a:blip r:embed="rId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D78F935-C6D3-1429-10AC-E38C3901EC09}"/>
                  </a:ext>
                </a:extLst>
              </p:cNvPr>
              <p:cNvSpPr/>
              <p:nvPr/>
            </p:nvSpPr>
            <p:spPr>
              <a:xfrm>
                <a:off x="5440399" y="289295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7D78F935-C6D3-1429-10AC-E38C3901E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399" y="2892951"/>
                <a:ext cx="456111" cy="338555"/>
              </a:xfrm>
              <a:prstGeom prst="roundRect">
                <a:avLst/>
              </a:prstGeom>
              <a:blipFill>
                <a:blip r:embed="rId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314AA42E-D29D-B5C0-74E6-CCA41325FFB0}"/>
                  </a:ext>
                </a:extLst>
              </p:cNvPr>
              <p:cNvSpPr/>
              <p:nvPr/>
            </p:nvSpPr>
            <p:spPr>
              <a:xfrm>
                <a:off x="6892651" y="289295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314AA42E-D29D-B5C0-74E6-CCA41325F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651" y="2892951"/>
                <a:ext cx="456111" cy="338555"/>
              </a:xfrm>
              <a:prstGeom prst="roundRect">
                <a:avLst/>
              </a:prstGeom>
              <a:blipFill>
                <a:blip r:embed="rId9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725FC61-1CE7-1DD1-B40A-E2A3D6C8486D}"/>
                  </a:ext>
                </a:extLst>
              </p:cNvPr>
              <p:cNvSpPr/>
              <p:nvPr/>
            </p:nvSpPr>
            <p:spPr>
              <a:xfrm>
                <a:off x="4956315" y="289295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: 圆角 38">
                <a:extLst>
                  <a:ext uri="{FF2B5EF4-FFF2-40B4-BE49-F238E27FC236}">
                    <a16:creationId xmlns:a16="http://schemas.microsoft.com/office/drawing/2014/main" id="{D725FC61-1CE7-1DD1-B40A-E2A3D6C84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15" y="2892951"/>
                <a:ext cx="456111" cy="338555"/>
              </a:xfrm>
              <a:prstGeom prst="roundRect">
                <a:avLst/>
              </a:prstGeom>
              <a:blipFill>
                <a:blip r:embed="rId10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C636E175-1391-2777-5B5B-FEC4EC0485D9}"/>
                  </a:ext>
                </a:extLst>
              </p:cNvPr>
              <p:cNvSpPr/>
              <p:nvPr/>
            </p:nvSpPr>
            <p:spPr>
              <a:xfrm>
                <a:off x="6408567" y="289295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C636E175-1391-2777-5B5B-FEC4EC048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567" y="2892951"/>
                <a:ext cx="456111" cy="338555"/>
              </a:xfrm>
              <a:prstGeom prst="roundRect">
                <a:avLst/>
              </a:prstGeom>
              <a:blipFill>
                <a:blip r:embed="rId11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DFD164-5BF3-69E1-E179-3F9F1AC4C5A8}"/>
                  </a:ext>
                </a:extLst>
              </p:cNvPr>
              <p:cNvSpPr/>
              <p:nvPr/>
            </p:nvSpPr>
            <p:spPr>
              <a:xfrm>
                <a:off x="3504054" y="371752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49DFD164-5BF3-69E1-E179-3F9F1AC4C5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3717527"/>
                <a:ext cx="456111" cy="338555"/>
              </a:xfrm>
              <a:prstGeom prst="roundRect">
                <a:avLst/>
              </a:prstGeom>
              <a:blipFill>
                <a:blip r:embed="rId1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C4777C1-2411-48DB-8A07-976964DCA7BA}"/>
                  </a:ext>
                </a:extLst>
              </p:cNvPr>
              <p:cNvSpPr/>
              <p:nvPr/>
            </p:nvSpPr>
            <p:spPr>
              <a:xfrm>
                <a:off x="3988325" y="371752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矩形: 圆角 50">
                <a:extLst>
                  <a:ext uri="{FF2B5EF4-FFF2-40B4-BE49-F238E27FC236}">
                    <a16:creationId xmlns:a16="http://schemas.microsoft.com/office/drawing/2014/main" id="{0C4777C1-2411-48DB-8A07-976964DCA7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3717527"/>
                <a:ext cx="456111" cy="338555"/>
              </a:xfrm>
              <a:prstGeom prst="roundRect">
                <a:avLst/>
              </a:prstGeom>
              <a:blipFill>
                <a:blip r:embed="rId1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F6E3C49-1953-CF28-CD1E-F9CBFF3D1A07}"/>
                  </a:ext>
                </a:extLst>
              </p:cNvPr>
              <p:cNvSpPr/>
              <p:nvPr/>
            </p:nvSpPr>
            <p:spPr>
              <a:xfrm>
                <a:off x="7378222" y="371752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1F6E3C49-1953-CF28-CD1E-F9CBFF3D1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3717527"/>
                <a:ext cx="456111" cy="338555"/>
              </a:xfrm>
              <a:prstGeom prst="roundRect">
                <a:avLst/>
              </a:prstGeom>
              <a:blipFill>
                <a:blip r:embed="rId1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A726CEF5-CCB1-B6B5-8F67-C0C5ECCE1F4D}"/>
                  </a:ext>
                </a:extLst>
              </p:cNvPr>
              <p:cNvSpPr/>
              <p:nvPr/>
            </p:nvSpPr>
            <p:spPr>
              <a:xfrm>
                <a:off x="4472596" y="371752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A726CEF5-CCB1-B6B5-8F67-C0C5ECCE1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3717527"/>
                <a:ext cx="456111" cy="338555"/>
              </a:xfrm>
              <a:prstGeom prst="roundRect">
                <a:avLst/>
              </a:prstGeom>
              <a:blipFill>
                <a:blip r:embed="rId1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874398F7-B7B6-C330-09F0-0272FF69A62A}"/>
                  </a:ext>
                </a:extLst>
              </p:cNvPr>
              <p:cNvSpPr/>
              <p:nvPr/>
            </p:nvSpPr>
            <p:spPr>
              <a:xfrm>
                <a:off x="6893951" y="371752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874398F7-B7B6-C330-09F0-0272FF69A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3717527"/>
                <a:ext cx="456111" cy="338555"/>
              </a:xfrm>
              <a:prstGeom prst="roundRect">
                <a:avLst/>
              </a:prstGeom>
              <a:blipFill>
                <a:blip r:embed="rId1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B1EC8ED4-2BAF-D47B-C654-1FB4939F430B}"/>
                  </a:ext>
                </a:extLst>
              </p:cNvPr>
              <p:cNvSpPr/>
              <p:nvPr/>
            </p:nvSpPr>
            <p:spPr>
              <a:xfrm>
                <a:off x="6409680" y="371752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B1EC8ED4-2BAF-D47B-C654-1FB4939F4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3717527"/>
                <a:ext cx="456111" cy="338555"/>
              </a:xfrm>
              <a:prstGeom prst="roundRect">
                <a:avLst/>
              </a:prstGeom>
              <a:blipFill>
                <a:blip r:embed="rId1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EC9899D-8318-2477-A8EC-CA3E3A5D9038}"/>
                  </a:ext>
                </a:extLst>
              </p:cNvPr>
              <p:cNvSpPr/>
              <p:nvPr/>
            </p:nvSpPr>
            <p:spPr>
              <a:xfrm>
                <a:off x="5925409" y="503373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EC9899D-8318-2477-A8EC-CA3E3A5D9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5033732"/>
                <a:ext cx="456111" cy="338555"/>
              </a:xfrm>
              <a:prstGeom prst="roundRect">
                <a:avLst/>
              </a:prstGeom>
              <a:blipFill>
                <a:blip r:embed="rId1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06B99E60-F401-917C-0502-3AA3F45CD696}"/>
                  </a:ext>
                </a:extLst>
              </p:cNvPr>
              <p:cNvSpPr/>
              <p:nvPr/>
            </p:nvSpPr>
            <p:spPr>
              <a:xfrm>
                <a:off x="5441138" y="503373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06B99E60-F401-917C-0502-3AA3F45CD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5033732"/>
                <a:ext cx="456111" cy="338555"/>
              </a:xfrm>
              <a:prstGeom prst="roundRect">
                <a:avLst/>
              </a:prstGeom>
              <a:blipFill>
                <a:blip r:embed="rId1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0BE7D4E4-787F-09C0-4FEE-1AA07C2661C1}"/>
                  </a:ext>
                </a:extLst>
              </p:cNvPr>
              <p:cNvSpPr/>
              <p:nvPr/>
            </p:nvSpPr>
            <p:spPr>
              <a:xfrm>
                <a:off x="4956867" y="503373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0BE7D4E4-787F-09C0-4FEE-1AA07C266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5033732"/>
                <a:ext cx="456111" cy="338555"/>
              </a:xfrm>
              <a:prstGeom prst="roundRect">
                <a:avLst/>
              </a:prstGeom>
              <a:blipFill>
                <a:blip r:embed="rId20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箭头: 右 11">
            <a:extLst>
              <a:ext uri="{FF2B5EF4-FFF2-40B4-BE49-F238E27FC236}">
                <a16:creationId xmlns:a16="http://schemas.microsoft.com/office/drawing/2014/main" id="{D289607F-C6D0-A8BB-9ED1-CFF41608C726}"/>
              </a:ext>
            </a:extLst>
          </p:cNvPr>
          <p:cNvSpPr/>
          <p:nvPr/>
        </p:nvSpPr>
        <p:spPr bwMode="gray">
          <a:xfrm rot="5400000">
            <a:off x="5474023" y="3242159"/>
            <a:ext cx="414260" cy="457200"/>
          </a:xfrm>
          <a:prstGeom prst="rightArrow">
            <a:avLst/>
          </a:prstGeom>
          <a:ln w="1905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6" name="右大括号 95">
            <a:extLst>
              <a:ext uri="{FF2B5EF4-FFF2-40B4-BE49-F238E27FC236}">
                <a16:creationId xmlns:a16="http://schemas.microsoft.com/office/drawing/2014/main" id="{2B219810-AFF1-8CA5-0A4B-8931697C2706}"/>
              </a:ext>
            </a:extLst>
          </p:cNvPr>
          <p:cNvSpPr/>
          <p:nvPr/>
        </p:nvSpPr>
        <p:spPr>
          <a:xfrm flipH="1">
            <a:off x="2914914" y="3717539"/>
            <a:ext cx="510731" cy="2529863"/>
          </a:xfrm>
          <a:prstGeom prst="rightBrace">
            <a:avLst>
              <a:gd name="adj1" fmla="val 37435"/>
              <a:gd name="adj2" fmla="val 50000"/>
            </a:avLst>
          </a:prstGeom>
          <a:noFill/>
          <a:ln w="28575" cap="rnd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656AF2F-077F-D6F9-0054-742BCC1503AD}"/>
              </a:ext>
            </a:extLst>
          </p:cNvPr>
          <p:cNvSpPr txBox="1"/>
          <p:nvPr/>
        </p:nvSpPr>
        <p:spPr>
          <a:xfrm>
            <a:off x="476178" y="2892951"/>
            <a:ext cx="2455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Concurrent schedule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B4FFD9D5-52D5-1B24-73C5-E6950C4245B6}"/>
              </a:ext>
            </a:extLst>
          </p:cNvPr>
          <p:cNvSpPr txBox="1"/>
          <p:nvPr/>
        </p:nvSpPr>
        <p:spPr>
          <a:xfrm>
            <a:off x="879700" y="4786392"/>
            <a:ext cx="205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Serial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0B813837-5228-492E-8CA4-84C2E1D38E36}"/>
                  </a:ext>
                </a:extLst>
              </p:cNvPr>
              <p:cNvSpPr/>
              <p:nvPr/>
            </p:nvSpPr>
            <p:spPr>
              <a:xfrm>
                <a:off x="3504054" y="4156270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矩形: 圆角 98">
                <a:extLst>
                  <a:ext uri="{FF2B5EF4-FFF2-40B4-BE49-F238E27FC236}">
                    <a16:creationId xmlns:a16="http://schemas.microsoft.com/office/drawing/2014/main" id="{0B813837-5228-492E-8CA4-84C2E1D38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4156270"/>
                <a:ext cx="456111" cy="338555"/>
              </a:xfrm>
              <a:prstGeom prst="roundRect">
                <a:avLst/>
              </a:prstGeom>
              <a:blipFill>
                <a:blip r:embed="rId2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4F620577-F3BF-976B-468B-268D80F2BC22}"/>
                  </a:ext>
                </a:extLst>
              </p:cNvPr>
              <p:cNvSpPr/>
              <p:nvPr/>
            </p:nvSpPr>
            <p:spPr>
              <a:xfrm>
                <a:off x="3988325" y="4156270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矩形: 圆角 99">
                <a:extLst>
                  <a:ext uri="{FF2B5EF4-FFF2-40B4-BE49-F238E27FC236}">
                    <a16:creationId xmlns:a16="http://schemas.microsoft.com/office/drawing/2014/main" id="{4F620577-F3BF-976B-468B-268D80F2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4156270"/>
                <a:ext cx="456111" cy="338555"/>
              </a:xfrm>
              <a:prstGeom prst="roundRect">
                <a:avLst/>
              </a:prstGeom>
              <a:blipFill>
                <a:blip r:embed="rId2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EACB6DBE-AAC9-6AD0-DA5A-D91267A1D76A}"/>
                  </a:ext>
                </a:extLst>
              </p:cNvPr>
              <p:cNvSpPr/>
              <p:nvPr/>
            </p:nvSpPr>
            <p:spPr>
              <a:xfrm>
                <a:off x="4472596" y="4156270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EACB6DBE-AAC9-6AD0-DA5A-D91267A1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4156270"/>
                <a:ext cx="456111" cy="338555"/>
              </a:xfrm>
              <a:prstGeom prst="roundRect">
                <a:avLst/>
              </a:prstGeom>
              <a:blipFill>
                <a:blip r:embed="rId2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9124EBFC-CFD1-778C-D4D7-39B90A51F1D4}"/>
                  </a:ext>
                </a:extLst>
              </p:cNvPr>
              <p:cNvSpPr/>
              <p:nvPr/>
            </p:nvSpPr>
            <p:spPr>
              <a:xfrm>
                <a:off x="6409680" y="459500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9124EBFC-CFD1-778C-D4D7-39B90A51F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4595001"/>
                <a:ext cx="456111" cy="338555"/>
              </a:xfrm>
              <a:prstGeom prst="roundRect">
                <a:avLst/>
              </a:prstGeom>
              <a:blipFill>
                <a:blip r:embed="rId2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B2D7453E-D15B-631A-83E6-D00E4B3EBE66}"/>
                  </a:ext>
                </a:extLst>
              </p:cNvPr>
              <p:cNvSpPr/>
              <p:nvPr/>
            </p:nvSpPr>
            <p:spPr>
              <a:xfrm>
                <a:off x="6893951" y="459500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B2D7453E-D15B-631A-83E6-D00E4B3EB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4595001"/>
                <a:ext cx="456111" cy="338555"/>
              </a:xfrm>
              <a:prstGeom prst="roundRect">
                <a:avLst/>
              </a:prstGeom>
              <a:blipFill>
                <a:blip r:embed="rId2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52705E23-D14E-F299-F718-B2D762F1E3CB}"/>
                  </a:ext>
                </a:extLst>
              </p:cNvPr>
              <p:cNvSpPr/>
              <p:nvPr/>
            </p:nvSpPr>
            <p:spPr>
              <a:xfrm>
                <a:off x="7378222" y="4595001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52705E23-D14E-F299-F718-B2D762F1E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4595001"/>
                <a:ext cx="456111" cy="338555"/>
              </a:xfrm>
              <a:prstGeom prst="roundRect">
                <a:avLst/>
              </a:prstGeom>
              <a:blipFill>
                <a:blip r:embed="rId2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4235319-CB50-8EA5-FD4A-7E5CB6858AE6}"/>
                  </a:ext>
                </a:extLst>
              </p:cNvPr>
              <p:cNvSpPr/>
              <p:nvPr/>
            </p:nvSpPr>
            <p:spPr>
              <a:xfrm>
                <a:off x="6409680" y="503373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4235319-CB50-8EA5-FD4A-7E5CB685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5033732"/>
                <a:ext cx="456111" cy="338555"/>
              </a:xfrm>
              <a:prstGeom prst="roundRect">
                <a:avLst/>
              </a:prstGeom>
              <a:blipFill>
                <a:blip r:embed="rId2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70F737C8-6A70-9E57-9D74-BECEA9943AB3}"/>
                  </a:ext>
                </a:extLst>
              </p:cNvPr>
              <p:cNvSpPr/>
              <p:nvPr/>
            </p:nvSpPr>
            <p:spPr>
              <a:xfrm>
                <a:off x="6893951" y="503373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70F737C8-6A70-9E57-9D74-BECEA9943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5033732"/>
                <a:ext cx="456111" cy="338555"/>
              </a:xfrm>
              <a:prstGeom prst="roundRect">
                <a:avLst/>
              </a:prstGeom>
              <a:blipFill>
                <a:blip r:embed="rId2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67227C9B-672A-12F6-F63B-D7FDD92360BA}"/>
                  </a:ext>
                </a:extLst>
              </p:cNvPr>
              <p:cNvSpPr/>
              <p:nvPr/>
            </p:nvSpPr>
            <p:spPr>
              <a:xfrm>
                <a:off x="7378222" y="503373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矩形: 圆角 106">
                <a:extLst>
                  <a:ext uri="{FF2B5EF4-FFF2-40B4-BE49-F238E27FC236}">
                    <a16:creationId xmlns:a16="http://schemas.microsoft.com/office/drawing/2014/main" id="{67227C9B-672A-12F6-F63B-D7FDD9236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5033732"/>
                <a:ext cx="456111" cy="338555"/>
              </a:xfrm>
              <a:prstGeom prst="roundRect">
                <a:avLst/>
              </a:prstGeom>
              <a:blipFill>
                <a:blip r:embed="rId2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8215C6F3-22A5-ED14-2A96-7EDD0E3B355E}"/>
                  </a:ext>
                </a:extLst>
              </p:cNvPr>
              <p:cNvSpPr/>
              <p:nvPr/>
            </p:nvSpPr>
            <p:spPr>
              <a:xfrm>
                <a:off x="4956867" y="5472463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8" name="矩形: 圆角 107">
                <a:extLst>
                  <a:ext uri="{FF2B5EF4-FFF2-40B4-BE49-F238E27FC236}">
                    <a16:creationId xmlns:a16="http://schemas.microsoft.com/office/drawing/2014/main" id="{8215C6F3-22A5-ED14-2A96-7EDD0E3B3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5472463"/>
                <a:ext cx="456111" cy="338555"/>
              </a:xfrm>
              <a:prstGeom prst="roundRect">
                <a:avLst/>
              </a:prstGeom>
              <a:blipFill>
                <a:blip r:embed="rId30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8C18E7AA-BB08-619E-06CC-DBF36C8834FD}"/>
                  </a:ext>
                </a:extLst>
              </p:cNvPr>
              <p:cNvSpPr/>
              <p:nvPr/>
            </p:nvSpPr>
            <p:spPr>
              <a:xfrm>
                <a:off x="5441138" y="5472463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矩形: 圆角 108">
                <a:extLst>
                  <a:ext uri="{FF2B5EF4-FFF2-40B4-BE49-F238E27FC236}">
                    <a16:creationId xmlns:a16="http://schemas.microsoft.com/office/drawing/2014/main" id="{8C18E7AA-BB08-619E-06CC-DBF36C883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5472463"/>
                <a:ext cx="456111" cy="338555"/>
              </a:xfrm>
              <a:prstGeom prst="roundRect">
                <a:avLst/>
              </a:prstGeom>
              <a:blipFill>
                <a:blip r:embed="rId3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F8B59192-1CA6-0403-BC42-70798F1384E7}"/>
                  </a:ext>
                </a:extLst>
              </p:cNvPr>
              <p:cNvSpPr/>
              <p:nvPr/>
            </p:nvSpPr>
            <p:spPr>
              <a:xfrm>
                <a:off x="5925409" y="5472463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矩形: 圆角 109">
                <a:extLst>
                  <a:ext uri="{FF2B5EF4-FFF2-40B4-BE49-F238E27FC236}">
                    <a16:creationId xmlns:a16="http://schemas.microsoft.com/office/drawing/2014/main" id="{F8B59192-1CA6-0403-BC42-70798F138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5472463"/>
                <a:ext cx="456111" cy="338555"/>
              </a:xfrm>
              <a:prstGeom prst="roundRect">
                <a:avLst/>
              </a:prstGeom>
              <a:blipFill>
                <a:blip r:embed="rId3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549624D2-E03E-842E-F43E-61A47C833E21}"/>
                  </a:ext>
                </a:extLst>
              </p:cNvPr>
              <p:cNvSpPr/>
              <p:nvPr/>
            </p:nvSpPr>
            <p:spPr>
              <a:xfrm>
                <a:off x="4956867" y="591119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矩形: 圆角 110">
                <a:extLst>
                  <a:ext uri="{FF2B5EF4-FFF2-40B4-BE49-F238E27FC236}">
                    <a16:creationId xmlns:a16="http://schemas.microsoft.com/office/drawing/2014/main" id="{549624D2-E03E-842E-F43E-61A47C833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5911192"/>
                <a:ext cx="456111" cy="338555"/>
              </a:xfrm>
              <a:prstGeom prst="roundRect">
                <a:avLst/>
              </a:prstGeom>
              <a:blipFill>
                <a:blip r:embed="rId3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900AC78B-3CD7-3CE9-8757-01F30857D14A}"/>
                  </a:ext>
                </a:extLst>
              </p:cNvPr>
              <p:cNvSpPr/>
              <p:nvPr/>
            </p:nvSpPr>
            <p:spPr>
              <a:xfrm>
                <a:off x="5441138" y="591119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900AC78B-3CD7-3CE9-8757-01F30857D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5911192"/>
                <a:ext cx="456111" cy="338555"/>
              </a:xfrm>
              <a:prstGeom prst="roundRect">
                <a:avLst/>
              </a:prstGeom>
              <a:blipFill>
                <a:blip r:embed="rId3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B699468F-4849-7FF0-EA55-0A9FB62DACFE}"/>
                  </a:ext>
                </a:extLst>
              </p:cNvPr>
              <p:cNvSpPr/>
              <p:nvPr/>
            </p:nvSpPr>
            <p:spPr>
              <a:xfrm>
                <a:off x="5925409" y="5911192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矩形: 圆角 112">
                <a:extLst>
                  <a:ext uri="{FF2B5EF4-FFF2-40B4-BE49-F238E27FC236}">
                    <a16:creationId xmlns:a16="http://schemas.microsoft.com/office/drawing/2014/main" id="{B699468F-4849-7FF0-EA55-0A9FB62DA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5911192"/>
                <a:ext cx="456111" cy="338555"/>
              </a:xfrm>
              <a:prstGeom prst="roundRect">
                <a:avLst/>
              </a:prstGeom>
              <a:blipFill>
                <a:blip r:embed="rId3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268DF886-52DB-C44A-0A05-D86FA880EC1F}"/>
                  </a:ext>
                </a:extLst>
              </p:cNvPr>
              <p:cNvSpPr/>
              <p:nvPr/>
            </p:nvSpPr>
            <p:spPr>
              <a:xfrm>
                <a:off x="7378222" y="591119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矩形: 圆角 113">
                <a:extLst>
                  <a:ext uri="{FF2B5EF4-FFF2-40B4-BE49-F238E27FC236}">
                    <a16:creationId xmlns:a16="http://schemas.microsoft.com/office/drawing/2014/main" id="{268DF886-52DB-C44A-0A05-D86FA880E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5911192"/>
                <a:ext cx="456111" cy="338555"/>
              </a:xfrm>
              <a:prstGeom prst="roundRect">
                <a:avLst/>
              </a:prstGeom>
              <a:blipFill>
                <a:blip r:embed="rId3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D1380055-3B1F-A084-160A-DE3481D5145C}"/>
                  </a:ext>
                </a:extLst>
              </p:cNvPr>
              <p:cNvSpPr/>
              <p:nvPr/>
            </p:nvSpPr>
            <p:spPr>
              <a:xfrm>
                <a:off x="6893951" y="591119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D1380055-3B1F-A084-160A-DE3481D51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5911192"/>
                <a:ext cx="456111" cy="338555"/>
              </a:xfrm>
              <a:prstGeom prst="roundRect">
                <a:avLst/>
              </a:prstGeom>
              <a:blipFill>
                <a:blip r:embed="rId3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4F1D322B-3572-AC26-2242-8E4B0C04DE40}"/>
                  </a:ext>
                </a:extLst>
              </p:cNvPr>
              <p:cNvSpPr/>
              <p:nvPr/>
            </p:nvSpPr>
            <p:spPr>
              <a:xfrm>
                <a:off x="6409680" y="591119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4F1D322B-3572-AC26-2242-8E4B0C04D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5911192"/>
                <a:ext cx="456111" cy="338555"/>
              </a:xfrm>
              <a:prstGeom prst="roundRect">
                <a:avLst/>
              </a:prstGeom>
              <a:blipFill>
                <a:blip r:embed="rId3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B97A4C8F-C53B-86C6-021B-593D1B7AE13F}"/>
                  </a:ext>
                </a:extLst>
              </p:cNvPr>
              <p:cNvSpPr/>
              <p:nvPr/>
            </p:nvSpPr>
            <p:spPr>
              <a:xfrm>
                <a:off x="4472596" y="503373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B97A4C8F-C53B-86C6-021B-593D1B7AE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5033732"/>
                <a:ext cx="456111" cy="338555"/>
              </a:xfrm>
              <a:prstGeom prst="roundRect">
                <a:avLst/>
              </a:prstGeom>
              <a:blipFill>
                <a:blip r:embed="rId3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573561FA-3BB4-07BF-807A-9B1134BC4A01}"/>
                  </a:ext>
                </a:extLst>
              </p:cNvPr>
              <p:cNvSpPr/>
              <p:nvPr/>
            </p:nvSpPr>
            <p:spPr>
              <a:xfrm>
                <a:off x="3988325" y="503373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573561FA-3BB4-07BF-807A-9B1134BC4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5033732"/>
                <a:ext cx="456111" cy="338555"/>
              </a:xfrm>
              <a:prstGeom prst="roundRect">
                <a:avLst/>
              </a:prstGeom>
              <a:blipFill>
                <a:blip r:embed="rId40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9F84542B-6ECC-2FDE-4D4C-47D70A880500}"/>
                  </a:ext>
                </a:extLst>
              </p:cNvPr>
              <p:cNvSpPr/>
              <p:nvPr/>
            </p:nvSpPr>
            <p:spPr>
              <a:xfrm>
                <a:off x="3504054" y="5033732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矩形: 圆角 118">
                <a:extLst>
                  <a:ext uri="{FF2B5EF4-FFF2-40B4-BE49-F238E27FC236}">
                    <a16:creationId xmlns:a16="http://schemas.microsoft.com/office/drawing/2014/main" id="{9F84542B-6ECC-2FDE-4D4C-47D70A88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5033732"/>
                <a:ext cx="456111" cy="338555"/>
              </a:xfrm>
              <a:prstGeom prst="roundRect">
                <a:avLst/>
              </a:prstGeom>
              <a:blipFill>
                <a:blip r:embed="rId4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27D555FA-E281-09ED-28BA-9BF08190ABDC}"/>
                  </a:ext>
                </a:extLst>
              </p:cNvPr>
              <p:cNvSpPr/>
              <p:nvPr/>
            </p:nvSpPr>
            <p:spPr>
              <a:xfrm>
                <a:off x="4472596" y="5472463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27D555FA-E281-09ED-28BA-9BF08190A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5472463"/>
                <a:ext cx="456111" cy="338555"/>
              </a:xfrm>
              <a:prstGeom prst="roundRect">
                <a:avLst/>
              </a:prstGeom>
              <a:blipFill>
                <a:blip r:embed="rId4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0FCF0E34-9694-A212-759D-EE4E13D6AC19}"/>
                  </a:ext>
                </a:extLst>
              </p:cNvPr>
              <p:cNvSpPr/>
              <p:nvPr/>
            </p:nvSpPr>
            <p:spPr>
              <a:xfrm>
                <a:off x="3988325" y="5472463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0FCF0E34-9694-A212-759D-EE4E13D6AC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5472463"/>
                <a:ext cx="456111" cy="338555"/>
              </a:xfrm>
              <a:prstGeom prst="roundRect">
                <a:avLst/>
              </a:prstGeom>
              <a:blipFill>
                <a:blip r:embed="rId4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3694595C-98A0-E55F-B010-5FA8F21D6396}"/>
                  </a:ext>
                </a:extLst>
              </p:cNvPr>
              <p:cNvSpPr/>
              <p:nvPr/>
            </p:nvSpPr>
            <p:spPr>
              <a:xfrm>
                <a:off x="3504054" y="5472463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3694595C-98A0-E55F-B010-5FA8F21D6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5472463"/>
                <a:ext cx="456111" cy="338555"/>
              </a:xfrm>
              <a:prstGeom prst="roundRect">
                <a:avLst/>
              </a:prstGeom>
              <a:blipFill>
                <a:blip r:embed="rId4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F2D8079D-D5C3-893D-B1E1-BB57E0CA9602}"/>
                  </a:ext>
                </a:extLst>
              </p:cNvPr>
              <p:cNvSpPr/>
              <p:nvPr/>
            </p:nvSpPr>
            <p:spPr>
              <a:xfrm>
                <a:off x="5925409" y="4156270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F2D8079D-D5C3-893D-B1E1-BB57E0CA9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4156270"/>
                <a:ext cx="456111" cy="338555"/>
              </a:xfrm>
              <a:prstGeom prst="roundRect">
                <a:avLst/>
              </a:prstGeom>
              <a:blipFill>
                <a:blip r:embed="rId4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8FBAACF9-9436-9613-3641-580CFEC8510F}"/>
                  </a:ext>
                </a:extLst>
              </p:cNvPr>
              <p:cNvSpPr/>
              <p:nvPr/>
            </p:nvSpPr>
            <p:spPr>
              <a:xfrm>
                <a:off x="5441138" y="4156270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8FBAACF9-9436-9613-3641-580CFEC85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4156270"/>
                <a:ext cx="456111" cy="338555"/>
              </a:xfrm>
              <a:prstGeom prst="roundRect">
                <a:avLst/>
              </a:prstGeom>
              <a:blipFill>
                <a:blip r:embed="rId4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0888A970-8D11-C89C-0C58-E641BE56FFFD}"/>
                  </a:ext>
                </a:extLst>
              </p:cNvPr>
              <p:cNvSpPr/>
              <p:nvPr/>
            </p:nvSpPr>
            <p:spPr>
              <a:xfrm>
                <a:off x="4956867" y="4156270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" name="矩形: 圆角 127">
                <a:extLst>
                  <a:ext uri="{FF2B5EF4-FFF2-40B4-BE49-F238E27FC236}">
                    <a16:creationId xmlns:a16="http://schemas.microsoft.com/office/drawing/2014/main" id="{0888A970-8D11-C89C-0C58-E641BE56FF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4156270"/>
                <a:ext cx="456111" cy="338555"/>
              </a:xfrm>
              <a:prstGeom prst="roundRect">
                <a:avLst/>
              </a:prstGeom>
              <a:blipFill>
                <a:blip r:embed="rId4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8A048B97-4FB3-F4DA-290F-F2F34B58196A}"/>
                  </a:ext>
                </a:extLst>
              </p:cNvPr>
              <p:cNvSpPr/>
              <p:nvPr/>
            </p:nvSpPr>
            <p:spPr>
              <a:xfrm>
                <a:off x="5925409" y="459500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8A048B97-4FB3-F4DA-290F-F2F34B58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4595001"/>
                <a:ext cx="456111" cy="338555"/>
              </a:xfrm>
              <a:prstGeom prst="roundRect">
                <a:avLst/>
              </a:prstGeom>
              <a:blipFill>
                <a:blip r:embed="rId4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1469F880-C290-205E-5798-D6054A9CA794}"/>
                  </a:ext>
                </a:extLst>
              </p:cNvPr>
              <p:cNvSpPr/>
              <p:nvPr/>
            </p:nvSpPr>
            <p:spPr>
              <a:xfrm>
                <a:off x="5441138" y="459500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1469F880-C290-205E-5798-D6054A9CA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4595001"/>
                <a:ext cx="456111" cy="338555"/>
              </a:xfrm>
              <a:prstGeom prst="roundRect">
                <a:avLst/>
              </a:prstGeom>
              <a:blipFill>
                <a:blip r:embed="rId4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534C384-FBDE-269D-96B6-C3ACAB74BDA7}"/>
                  </a:ext>
                </a:extLst>
              </p:cNvPr>
              <p:cNvSpPr/>
              <p:nvPr/>
            </p:nvSpPr>
            <p:spPr>
              <a:xfrm>
                <a:off x="4956867" y="4595001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4534C384-FBDE-269D-96B6-C3ACAB74B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4595001"/>
                <a:ext cx="456111" cy="338555"/>
              </a:xfrm>
              <a:prstGeom prst="roundRect">
                <a:avLst/>
              </a:prstGeom>
              <a:blipFill>
                <a:blip r:embed="rId50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949BBE0-7097-727B-B150-7345BF7F915B}"/>
                  </a:ext>
                </a:extLst>
              </p:cNvPr>
              <p:cNvSpPr/>
              <p:nvPr/>
            </p:nvSpPr>
            <p:spPr>
              <a:xfrm>
                <a:off x="7378222" y="5472463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" name="矩形: 圆角 131">
                <a:extLst>
                  <a:ext uri="{FF2B5EF4-FFF2-40B4-BE49-F238E27FC236}">
                    <a16:creationId xmlns:a16="http://schemas.microsoft.com/office/drawing/2014/main" id="{6949BBE0-7097-727B-B150-7345BF7F9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5472463"/>
                <a:ext cx="456111" cy="338555"/>
              </a:xfrm>
              <a:prstGeom prst="roundRect">
                <a:avLst/>
              </a:prstGeom>
              <a:blipFill>
                <a:blip r:embed="rId5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8FAA82DF-DD98-3347-BBD8-D299DA6E165A}"/>
                  </a:ext>
                </a:extLst>
              </p:cNvPr>
              <p:cNvSpPr/>
              <p:nvPr/>
            </p:nvSpPr>
            <p:spPr>
              <a:xfrm>
                <a:off x="6893951" y="5472463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8FAA82DF-DD98-3347-BBD8-D299DA6E1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5472463"/>
                <a:ext cx="456111" cy="338555"/>
              </a:xfrm>
              <a:prstGeom prst="roundRect">
                <a:avLst/>
              </a:prstGeom>
              <a:blipFill>
                <a:blip r:embed="rId5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B663219C-E0BB-F00E-8424-7B9708E241DF}"/>
                  </a:ext>
                </a:extLst>
              </p:cNvPr>
              <p:cNvSpPr/>
              <p:nvPr/>
            </p:nvSpPr>
            <p:spPr>
              <a:xfrm>
                <a:off x="6409680" y="5472463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B663219C-E0BB-F00E-8424-7B9708E24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5472463"/>
                <a:ext cx="456111" cy="338555"/>
              </a:xfrm>
              <a:prstGeom prst="roundRect">
                <a:avLst/>
              </a:prstGeom>
              <a:blipFill>
                <a:blip r:embed="rId5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57DFA259-96B3-75F7-6503-1A95C83D10C8}"/>
                  </a:ext>
                </a:extLst>
              </p:cNvPr>
              <p:cNvSpPr/>
              <p:nvPr/>
            </p:nvSpPr>
            <p:spPr>
              <a:xfrm>
                <a:off x="7378222" y="4156270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57DFA259-96B3-75F7-6503-1A95C83D1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2" y="4156270"/>
                <a:ext cx="456111" cy="338555"/>
              </a:xfrm>
              <a:prstGeom prst="roundRect">
                <a:avLst/>
              </a:prstGeom>
              <a:blipFill>
                <a:blip r:embed="rId5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0F8E1D92-F1B4-5481-2D62-62C812196AFA}"/>
                  </a:ext>
                </a:extLst>
              </p:cNvPr>
              <p:cNvSpPr/>
              <p:nvPr/>
            </p:nvSpPr>
            <p:spPr>
              <a:xfrm>
                <a:off x="6893951" y="4156270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矩形: 圆角 135">
                <a:extLst>
                  <a:ext uri="{FF2B5EF4-FFF2-40B4-BE49-F238E27FC236}">
                    <a16:creationId xmlns:a16="http://schemas.microsoft.com/office/drawing/2014/main" id="{0F8E1D92-F1B4-5481-2D62-62C812196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951" y="4156270"/>
                <a:ext cx="456111" cy="338555"/>
              </a:xfrm>
              <a:prstGeom prst="roundRect">
                <a:avLst/>
              </a:prstGeom>
              <a:blipFill>
                <a:blip r:embed="rId5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7AEC19E9-AEE1-F3A2-938C-5B94F2607A5A}"/>
                  </a:ext>
                </a:extLst>
              </p:cNvPr>
              <p:cNvSpPr/>
              <p:nvPr/>
            </p:nvSpPr>
            <p:spPr>
              <a:xfrm>
                <a:off x="6409680" y="4156270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矩形: 圆角 136">
                <a:extLst>
                  <a:ext uri="{FF2B5EF4-FFF2-40B4-BE49-F238E27FC236}">
                    <a16:creationId xmlns:a16="http://schemas.microsoft.com/office/drawing/2014/main" id="{7AEC19E9-AEE1-F3A2-938C-5B94F2607A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0" y="4156270"/>
                <a:ext cx="456111" cy="338555"/>
              </a:xfrm>
              <a:prstGeom prst="roundRect">
                <a:avLst/>
              </a:prstGeom>
              <a:blipFill>
                <a:blip r:embed="rId5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8E3DE95B-BF0C-976E-B899-00D71487B93A}"/>
                  </a:ext>
                </a:extLst>
              </p:cNvPr>
              <p:cNvSpPr/>
              <p:nvPr/>
            </p:nvSpPr>
            <p:spPr>
              <a:xfrm>
                <a:off x="5925409" y="371752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8E3DE95B-BF0C-976E-B899-00D71487B9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09" y="3717527"/>
                <a:ext cx="456111" cy="338555"/>
              </a:xfrm>
              <a:prstGeom prst="roundRect">
                <a:avLst/>
              </a:prstGeom>
              <a:blipFill>
                <a:blip r:embed="rId5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C8C9A639-2B79-47CB-AC97-0337E1716F1A}"/>
                  </a:ext>
                </a:extLst>
              </p:cNvPr>
              <p:cNvSpPr/>
              <p:nvPr/>
            </p:nvSpPr>
            <p:spPr>
              <a:xfrm>
                <a:off x="5441138" y="371752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矩形: 圆角 138">
                <a:extLst>
                  <a:ext uri="{FF2B5EF4-FFF2-40B4-BE49-F238E27FC236}">
                    <a16:creationId xmlns:a16="http://schemas.microsoft.com/office/drawing/2014/main" id="{C8C9A639-2B79-47CB-AC97-0337E1716F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138" y="3717527"/>
                <a:ext cx="456111" cy="338555"/>
              </a:xfrm>
              <a:prstGeom prst="roundRect">
                <a:avLst/>
              </a:prstGeom>
              <a:blipFill>
                <a:blip r:embed="rId5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23781CA7-D5CC-EA47-C953-4B2A4E2E7BEC}"/>
                  </a:ext>
                </a:extLst>
              </p:cNvPr>
              <p:cNvSpPr/>
              <p:nvPr/>
            </p:nvSpPr>
            <p:spPr>
              <a:xfrm>
                <a:off x="4956867" y="371752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23781CA7-D5CC-EA47-C953-4B2A4E2E7B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867" y="3717527"/>
                <a:ext cx="456111" cy="338555"/>
              </a:xfrm>
              <a:prstGeom prst="roundRect">
                <a:avLst/>
              </a:prstGeom>
              <a:blipFill>
                <a:blip r:embed="rId5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3B675679-573F-F0D0-6C5E-869CB1D7E375}"/>
                  </a:ext>
                </a:extLst>
              </p:cNvPr>
              <p:cNvSpPr/>
              <p:nvPr/>
            </p:nvSpPr>
            <p:spPr>
              <a:xfrm>
                <a:off x="4472596" y="459500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矩形: 圆角 140">
                <a:extLst>
                  <a:ext uri="{FF2B5EF4-FFF2-40B4-BE49-F238E27FC236}">
                    <a16:creationId xmlns:a16="http://schemas.microsoft.com/office/drawing/2014/main" id="{3B675679-573F-F0D0-6C5E-869CB1D7E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4595001"/>
                <a:ext cx="456111" cy="338555"/>
              </a:xfrm>
              <a:prstGeom prst="roundRect">
                <a:avLst/>
              </a:prstGeom>
              <a:blipFill>
                <a:blip r:embed="rId60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EBFA95A5-5F1A-8C3B-9CCB-FA44EEB8D7C3}"/>
                  </a:ext>
                </a:extLst>
              </p:cNvPr>
              <p:cNvSpPr/>
              <p:nvPr/>
            </p:nvSpPr>
            <p:spPr>
              <a:xfrm>
                <a:off x="3988325" y="459500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EBFA95A5-5F1A-8C3B-9CCB-FA44EEB8D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4595001"/>
                <a:ext cx="456111" cy="338555"/>
              </a:xfrm>
              <a:prstGeom prst="roundRect">
                <a:avLst/>
              </a:prstGeom>
              <a:blipFill>
                <a:blip r:embed="rId6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31D587B9-1368-5578-9567-53D2D10C56AE}"/>
                  </a:ext>
                </a:extLst>
              </p:cNvPr>
              <p:cNvSpPr/>
              <p:nvPr/>
            </p:nvSpPr>
            <p:spPr>
              <a:xfrm>
                <a:off x="3504054" y="4595001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31D587B9-1368-5578-9567-53D2D10C5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4595001"/>
                <a:ext cx="456111" cy="338555"/>
              </a:xfrm>
              <a:prstGeom prst="roundRect">
                <a:avLst/>
              </a:prstGeom>
              <a:blipFill>
                <a:blip r:embed="rId6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42C5C0EA-6EA8-A280-A224-FAB487D70265}"/>
                  </a:ext>
                </a:extLst>
              </p:cNvPr>
              <p:cNvSpPr/>
              <p:nvPr/>
            </p:nvSpPr>
            <p:spPr>
              <a:xfrm>
                <a:off x="4472596" y="591119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42C5C0EA-6EA8-A280-A224-FAB487D70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596" y="5911192"/>
                <a:ext cx="456111" cy="338555"/>
              </a:xfrm>
              <a:prstGeom prst="roundRect">
                <a:avLst/>
              </a:prstGeom>
              <a:blipFill>
                <a:blip r:embed="rId6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C1490839-F56E-1E32-AE4E-D507B44AD2BE}"/>
                  </a:ext>
                </a:extLst>
              </p:cNvPr>
              <p:cNvSpPr/>
              <p:nvPr/>
            </p:nvSpPr>
            <p:spPr>
              <a:xfrm>
                <a:off x="3988325" y="591119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1" name="矩形: 圆角 150">
                <a:extLst>
                  <a:ext uri="{FF2B5EF4-FFF2-40B4-BE49-F238E27FC236}">
                    <a16:creationId xmlns:a16="http://schemas.microsoft.com/office/drawing/2014/main" id="{C1490839-F56E-1E32-AE4E-D507B44AD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325" y="5911192"/>
                <a:ext cx="456111" cy="338555"/>
              </a:xfrm>
              <a:prstGeom prst="roundRect">
                <a:avLst/>
              </a:prstGeom>
              <a:blipFill>
                <a:blip r:embed="rId6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281F6DB5-91DE-7FC2-51B6-CFACF91D225E}"/>
                  </a:ext>
                </a:extLst>
              </p:cNvPr>
              <p:cNvSpPr/>
              <p:nvPr/>
            </p:nvSpPr>
            <p:spPr>
              <a:xfrm>
                <a:off x="3504054" y="5911192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矩形: 圆角 151">
                <a:extLst>
                  <a:ext uri="{FF2B5EF4-FFF2-40B4-BE49-F238E27FC236}">
                    <a16:creationId xmlns:a16="http://schemas.microsoft.com/office/drawing/2014/main" id="{281F6DB5-91DE-7FC2-51B6-CFACF91D2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54" y="5911192"/>
                <a:ext cx="456111" cy="338555"/>
              </a:xfrm>
              <a:prstGeom prst="roundRect">
                <a:avLst/>
              </a:prstGeom>
              <a:blipFill>
                <a:blip r:embed="rId6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95A208-F223-C2FA-3443-292AA951A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92664"/>
              </p:ext>
            </p:extLst>
          </p:nvPr>
        </p:nvGraphicFramePr>
        <p:xfrm>
          <a:off x="9160345" y="3518290"/>
          <a:ext cx="991848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9815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ED5A50D-BCC6-8F12-A032-0FB667E54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08866"/>
              </p:ext>
            </p:extLst>
          </p:nvPr>
        </p:nvGraphicFramePr>
        <p:xfrm>
          <a:off x="9160345" y="4580015"/>
          <a:ext cx="991848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9815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04652B4-CC72-68C7-7DE3-422EC51DD5E5}"/>
              </a:ext>
            </a:extLst>
          </p:cNvPr>
          <p:cNvSpPr txBox="1"/>
          <p:nvPr/>
        </p:nvSpPr>
        <p:spPr>
          <a:xfrm>
            <a:off x="8566421" y="3148958"/>
            <a:ext cx="21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Final database state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14545D8B-A689-A7F2-598B-0C0F09D49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53783"/>
              </p:ext>
            </p:extLst>
          </p:nvPr>
        </p:nvGraphicFramePr>
        <p:xfrm>
          <a:off x="9160345" y="5641740"/>
          <a:ext cx="991848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9815"/>
                  </a:ext>
                </a:extLst>
              </a:tr>
            </a:tbl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E02C4F40-802B-F85A-857E-944F444F7999}"/>
              </a:ext>
            </a:extLst>
          </p:cNvPr>
          <p:cNvSpPr/>
          <p:nvPr/>
        </p:nvSpPr>
        <p:spPr bwMode="gray">
          <a:xfrm>
            <a:off x="8243550" y="3737632"/>
            <a:ext cx="507577" cy="338555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2114082-6616-748C-F040-9465C5B1B46C}"/>
              </a:ext>
            </a:extLst>
          </p:cNvPr>
          <p:cNvSpPr/>
          <p:nvPr/>
        </p:nvSpPr>
        <p:spPr bwMode="gray">
          <a:xfrm>
            <a:off x="8243549" y="4799357"/>
            <a:ext cx="507577" cy="338555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5D7F2241-0C7A-2D3B-2881-CA573023190F}"/>
              </a:ext>
            </a:extLst>
          </p:cNvPr>
          <p:cNvSpPr/>
          <p:nvPr/>
        </p:nvSpPr>
        <p:spPr bwMode="gray">
          <a:xfrm>
            <a:off x="8243548" y="5861082"/>
            <a:ext cx="507577" cy="338555"/>
          </a:xfrm>
          <a:prstGeom prst="rightArrow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8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7F79-15C8-8B82-8E13-022524436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6060082-2F7F-4E57-3F09-4CFD5A21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49142"/>
          </a:xfrm>
        </p:spPr>
        <p:txBody>
          <a:bodyPr/>
          <a:lstStyle/>
          <a:p>
            <a:r>
              <a:rPr lang="en-US" altLang="zh-CN" dirty="0"/>
              <a:t>All WSS violations can be detected by using First Commit/Rollback First Scheduled (FCRFS) serial pattern to infer serial schedules</a:t>
            </a:r>
          </a:p>
          <a:p>
            <a:pPr lvl="1"/>
            <a:r>
              <a:rPr lang="en-US" altLang="zh-CN" dirty="0"/>
              <a:t>If transaction tx1 is committed or aborted before another transaction tx2, tx1 should be scheduled before tx2 in the serial schedule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E975BB0-7A52-A0AB-049C-2AA447AC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Empirical Study on WSS Violations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67F1A0-D877-7FD7-09F4-B2BCCEAFF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AA6276-160D-DDBC-F711-CCF331CB6E18}"/>
              </a:ext>
            </a:extLst>
          </p:cNvPr>
          <p:cNvSpPr txBox="1"/>
          <p:nvPr/>
        </p:nvSpPr>
        <p:spPr>
          <a:xfrm>
            <a:off x="1039938" y="3806334"/>
            <a:ext cx="2251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schedule</a:t>
            </a:r>
            <a:endParaRPr lang="zh-CN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5F2A9D-730C-A337-974F-6468B90E142D}"/>
              </a:ext>
            </a:extLst>
          </p:cNvPr>
          <p:cNvSpPr txBox="1"/>
          <p:nvPr/>
        </p:nvSpPr>
        <p:spPr>
          <a:xfrm>
            <a:off x="1039938" y="5573642"/>
            <a:ext cx="290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schedule under WSS</a:t>
            </a:r>
            <a:endParaRPr lang="zh-CN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A3D9ED-55D6-F54A-A402-130614DBFD2B}"/>
              </a:ext>
            </a:extLst>
          </p:cNvPr>
          <p:cNvSpPr txBox="1"/>
          <p:nvPr/>
        </p:nvSpPr>
        <p:spPr>
          <a:xfrm>
            <a:off x="4637316" y="2956654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tx1.begin</a:t>
            </a:r>
            <a:endParaRPr lang="zh-CN" altLang="en-US" sz="1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DFFA411-1C55-BCC4-952B-DA82F84CF63B}"/>
              </a:ext>
            </a:extLst>
          </p:cNvPr>
          <p:cNvSpPr txBox="1"/>
          <p:nvPr/>
        </p:nvSpPr>
        <p:spPr>
          <a:xfrm>
            <a:off x="8312070" y="2955416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tx1.commit</a:t>
            </a:r>
            <a:endParaRPr lang="zh-CN" altLang="en-US" sz="1400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5D91E60-A041-14E8-7472-066B17231695}"/>
              </a:ext>
            </a:extLst>
          </p:cNvPr>
          <p:cNvSpPr txBox="1"/>
          <p:nvPr/>
        </p:nvSpPr>
        <p:spPr>
          <a:xfrm>
            <a:off x="5958970" y="3599469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tx2.begin</a:t>
            </a:r>
            <a:endParaRPr lang="zh-CN" altLang="en-US" sz="1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9C6678-466A-BB5B-E985-3B2DDB2C589C}"/>
              </a:ext>
            </a:extLst>
          </p:cNvPr>
          <p:cNvSpPr txBox="1"/>
          <p:nvPr/>
        </p:nvSpPr>
        <p:spPr>
          <a:xfrm>
            <a:off x="7858310" y="3599469"/>
            <a:ext cx="11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tx2.commit</a:t>
            </a:r>
            <a:endParaRPr lang="zh-CN" altLang="en-US" sz="1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29AD3AE-D1EE-D6A3-7BD1-C423E84B5B41}"/>
              </a:ext>
            </a:extLst>
          </p:cNvPr>
          <p:cNvSpPr txBox="1"/>
          <p:nvPr/>
        </p:nvSpPr>
        <p:spPr>
          <a:xfrm>
            <a:off x="7588274" y="4218401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tx3.begin</a:t>
            </a:r>
            <a:endParaRPr lang="zh-CN" altLang="en-US" sz="1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89EF561-C74E-E63F-8DAC-57B369C0EAFF}"/>
              </a:ext>
            </a:extLst>
          </p:cNvPr>
          <p:cNvSpPr txBox="1"/>
          <p:nvPr/>
        </p:nvSpPr>
        <p:spPr>
          <a:xfrm>
            <a:off x="9476403" y="4238642"/>
            <a:ext cx="11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tx3.commit</a:t>
            </a:r>
            <a:endParaRPr lang="zh-CN" altLang="en-US" sz="1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422B11-AA42-27B1-5722-DB468095E6D6}"/>
              </a:ext>
            </a:extLst>
          </p:cNvPr>
          <p:cNvSpPr txBox="1"/>
          <p:nvPr/>
        </p:nvSpPr>
        <p:spPr>
          <a:xfrm>
            <a:off x="6519703" y="5892491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tx1.begin</a:t>
            </a:r>
            <a:endParaRPr lang="zh-CN" altLang="en-US" sz="1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A4A85BC-7039-00AA-FBDF-DA97630181FB}"/>
              </a:ext>
            </a:extLst>
          </p:cNvPr>
          <p:cNvSpPr txBox="1"/>
          <p:nvPr/>
        </p:nvSpPr>
        <p:spPr>
          <a:xfrm>
            <a:off x="7568313" y="5892491"/>
            <a:ext cx="1171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tx1.commit</a:t>
            </a:r>
            <a:endParaRPr lang="zh-CN" altLang="en-US" sz="1400" b="1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31FBD81-2716-9E2A-6131-A6580CA989D0}"/>
              </a:ext>
            </a:extLst>
          </p:cNvPr>
          <p:cNvSpPr txBox="1"/>
          <p:nvPr/>
        </p:nvSpPr>
        <p:spPr>
          <a:xfrm>
            <a:off x="4637316" y="5376096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tx2.begin</a:t>
            </a:r>
            <a:endParaRPr lang="zh-CN" altLang="en-US" sz="1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AB47EAA-2A2A-92C5-E531-A078F2A5C947}"/>
              </a:ext>
            </a:extLst>
          </p:cNvPr>
          <p:cNvSpPr txBox="1"/>
          <p:nvPr/>
        </p:nvSpPr>
        <p:spPr>
          <a:xfrm>
            <a:off x="5706971" y="5376096"/>
            <a:ext cx="11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tx2.commit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1B6D41A-5C5D-286B-6A69-1647F5447F44}"/>
              </a:ext>
            </a:extLst>
          </p:cNvPr>
          <p:cNvSpPr txBox="1"/>
          <p:nvPr/>
        </p:nvSpPr>
        <p:spPr>
          <a:xfrm>
            <a:off x="8407863" y="5376096"/>
            <a:ext cx="97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tx3.begin</a:t>
            </a:r>
            <a:endParaRPr lang="zh-CN" altLang="en-US" sz="1400" b="1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A058D64-C862-1479-B397-00F5A73FC422}"/>
              </a:ext>
            </a:extLst>
          </p:cNvPr>
          <p:cNvSpPr txBox="1"/>
          <p:nvPr/>
        </p:nvSpPr>
        <p:spPr>
          <a:xfrm>
            <a:off x="9476403" y="5376096"/>
            <a:ext cx="114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tx3.commit</a:t>
            </a:r>
            <a:endParaRPr lang="zh-CN" altLang="en-US" sz="1400" b="1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A9E7044-146E-9CC8-114E-4A17E19F0E32}"/>
              </a:ext>
            </a:extLst>
          </p:cNvPr>
          <p:cNvSpPr/>
          <p:nvPr/>
        </p:nvSpPr>
        <p:spPr>
          <a:xfrm>
            <a:off x="1464320" y="6287432"/>
            <a:ext cx="9263360" cy="434935"/>
          </a:xfrm>
          <a:prstGeom prst="roundRect">
            <a:avLst>
              <a:gd name="adj" fmla="val 14650"/>
            </a:avLst>
          </a:prstGeom>
          <a:solidFill>
            <a:srgbClr val="C2F2D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Correctness analysis of WSS by FCRFS serial pattern can be found in our paper.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26EDEB8-E674-5743-5915-1B0D24D61FAD}"/>
              </a:ext>
            </a:extLst>
          </p:cNvPr>
          <p:cNvCxnSpPr>
            <a:cxnSpLocks/>
          </p:cNvCxnSpPr>
          <p:nvPr/>
        </p:nvCxnSpPr>
        <p:spPr>
          <a:xfrm>
            <a:off x="4637316" y="5869572"/>
            <a:ext cx="6208699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24E1A77-B507-954E-DB33-98EDE6757535}"/>
              </a:ext>
            </a:extLst>
          </p:cNvPr>
          <p:cNvCxnSpPr>
            <a:cxnSpLocks/>
          </p:cNvCxnSpPr>
          <p:nvPr/>
        </p:nvCxnSpPr>
        <p:spPr>
          <a:xfrm>
            <a:off x="4637316" y="4732118"/>
            <a:ext cx="6208699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6B21FD8-F79F-4A5E-77CC-DABDE658D1E6}"/>
              </a:ext>
            </a:extLst>
          </p:cNvPr>
          <p:cNvCxnSpPr>
            <a:cxnSpLocks/>
          </p:cNvCxnSpPr>
          <p:nvPr/>
        </p:nvCxnSpPr>
        <p:spPr>
          <a:xfrm>
            <a:off x="4637316" y="4091124"/>
            <a:ext cx="6208699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74B2F73-2C51-107F-B0F7-DA559B10F9C0}"/>
              </a:ext>
            </a:extLst>
          </p:cNvPr>
          <p:cNvCxnSpPr>
            <a:cxnSpLocks/>
          </p:cNvCxnSpPr>
          <p:nvPr/>
        </p:nvCxnSpPr>
        <p:spPr>
          <a:xfrm>
            <a:off x="4637316" y="3450130"/>
            <a:ext cx="6208699" cy="0"/>
          </a:xfrm>
          <a:prstGeom prst="straightConnector1">
            <a:avLst/>
          </a:prstGeom>
          <a:ln w="1270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A3FFEEE-A297-7CB4-1C0C-D92D18802534}"/>
              </a:ext>
            </a:extLst>
          </p:cNvPr>
          <p:cNvSpPr txBox="1"/>
          <p:nvPr/>
        </p:nvSpPr>
        <p:spPr>
          <a:xfrm>
            <a:off x="3447370" y="3164931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4517861-6568-922E-EAD8-98EABF99A197}"/>
              </a:ext>
            </a:extLst>
          </p:cNvPr>
          <p:cNvSpPr txBox="1"/>
          <p:nvPr/>
        </p:nvSpPr>
        <p:spPr>
          <a:xfrm>
            <a:off x="3447370" y="3806334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8C06B4-1A29-EF49-D6A8-EAD30B94E959}"/>
              </a:ext>
            </a:extLst>
          </p:cNvPr>
          <p:cNvSpPr txBox="1"/>
          <p:nvPr/>
        </p:nvSpPr>
        <p:spPr>
          <a:xfrm>
            <a:off x="3447370" y="4447738"/>
            <a:ext cx="117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5BC4BF-F699-8631-647A-2D641E970C06}"/>
              </a:ext>
            </a:extLst>
          </p:cNvPr>
          <p:cNvCxnSpPr>
            <a:cxnSpLocks/>
          </p:cNvCxnSpPr>
          <p:nvPr/>
        </p:nvCxnSpPr>
        <p:spPr>
          <a:xfrm>
            <a:off x="5125249" y="3434762"/>
            <a:ext cx="3772800" cy="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3628A0-BE04-0006-936F-29845C5D945A}"/>
              </a:ext>
            </a:extLst>
          </p:cNvPr>
          <p:cNvCxnSpPr>
            <a:cxnSpLocks/>
          </p:cNvCxnSpPr>
          <p:nvPr/>
        </p:nvCxnSpPr>
        <p:spPr>
          <a:xfrm>
            <a:off x="5125250" y="3264432"/>
            <a:ext cx="0" cy="17033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BCC9056-B38F-228E-3B77-F8E75A226C8C}"/>
              </a:ext>
            </a:extLst>
          </p:cNvPr>
          <p:cNvCxnSpPr>
            <a:cxnSpLocks/>
          </p:cNvCxnSpPr>
          <p:nvPr/>
        </p:nvCxnSpPr>
        <p:spPr>
          <a:xfrm>
            <a:off x="8898049" y="3264432"/>
            <a:ext cx="0" cy="17033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84374FC-1030-5D06-9DC7-C949F9B7D4CA}"/>
              </a:ext>
            </a:extLst>
          </p:cNvPr>
          <p:cNvCxnSpPr>
            <a:cxnSpLocks/>
          </p:cNvCxnSpPr>
          <p:nvPr/>
        </p:nvCxnSpPr>
        <p:spPr>
          <a:xfrm>
            <a:off x="6446904" y="4071255"/>
            <a:ext cx="1981896" cy="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C33966B-4EDB-33D3-ADEA-708F7DF5EE82}"/>
              </a:ext>
            </a:extLst>
          </p:cNvPr>
          <p:cNvCxnSpPr>
            <a:cxnSpLocks/>
          </p:cNvCxnSpPr>
          <p:nvPr/>
        </p:nvCxnSpPr>
        <p:spPr>
          <a:xfrm>
            <a:off x="6446904" y="3900925"/>
            <a:ext cx="0" cy="17033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F6775F2A-6CE5-0FE4-FDD8-951E0EE91F82}"/>
              </a:ext>
            </a:extLst>
          </p:cNvPr>
          <p:cNvCxnSpPr>
            <a:cxnSpLocks/>
          </p:cNvCxnSpPr>
          <p:nvPr/>
        </p:nvCxnSpPr>
        <p:spPr>
          <a:xfrm>
            <a:off x="8428800" y="3900925"/>
            <a:ext cx="0" cy="17033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0E6EE69-3042-E932-FD62-8DB694BE8360}"/>
              </a:ext>
            </a:extLst>
          </p:cNvPr>
          <p:cNvCxnSpPr>
            <a:cxnSpLocks/>
          </p:cNvCxnSpPr>
          <p:nvPr/>
        </p:nvCxnSpPr>
        <p:spPr>
          <a:xfrm>
            <a:off x="8076208" y="4716750"/>
            <a:ext cx="1972800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CEA6D94-ED56-56BD-27CE-9AD940E511C4}"/>
              </a:ext>
            </a:extLst>
          </p:cNvPr>
          <p:cNvCxnSpPr>
            <a:cxnSpLocks/>
          </p:cNvCxnSpPr>
          <p:nvPr/>
        </p:nvCxnSpPr>
        <p:spPr>
          <a:xfrm>
            <a:off x="8076208" y="4546420"/>
            <a:ext cx="0" cy="17033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A2876C0-B973-5674-C96A-0A8604E478C2}"/>
              </a:ext>
            </a:extLst>
          </p:cNvPr>
          <p:cNvCxnSpPr>
            <a:cxnSpLocks/>
          </p:cNvCxnSpPr>
          <p:nvPr/>
        </p:nvCxnSpPr>
        <p:spPr>
          <a:xfrm>
            <a:off x="10049008" y="4546420"/>
            <a:ext cx="0" cy="17033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5DA0FB9B-70CE-90CD-FBCA-BB501FE0E094}"/>
              </a:ext>
            </a:extLst>
          </p:cNvPr>
          <p:cNvCxnSpPr>
            <a:cxnSpLocks/>
          </p:cNvCxnSpPr>
          <p:nvPr/>
        </p:nvCxnSpPr>
        <p:spPr>
          <a:xfrm>
            <a:off x="7002292" y="5854204"/>
            <a:ext cx="1152000" cy="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C5807E31-15BE-299B-5994-FF7078ABD7C6}"/>
              </a:ext>
            </a:extLst>
          </p:cNvPr>
          <p:cNvCxnSpPr>
            <a:cxnSpLocks/>
          </p:cNvCxnSpPr>
          <p:nvPr/>
        </p:nvCxnSpPr>
        <p:spPr>
          <a:xfrm>
            <a:off x="7002292" y="5683874"/>
            <a:ext cx="0" cy="17033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5AD6626-76AE-01FD-4072-0CE53F0BC515}"/>
              </a:ext>
            </a:extLst>
          </p:cNvPr>
          <p:cNvCxnSpPr>
            <a:cxnSpLocks/>
          </p:cNvCxnSpPr>
          <p:nvPr/>
        </p:nvCxnSpPr>
        <p:spPr>
          <a:xfrm>
            <a:off x="8154292" y="5683874"/>
            <a:ext cx="0" cy="170330"/>
          </a:xfrm>
          <a:prstGeom prst="line">
            <a:avLst/>
          </a:prstGeom>
          <a:ln w="57150" cap="rnd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2B75F20-5AE4-2957-FE2D-96624B295374}"/>
              </a:ext>
            </a:extLst>
          </p:cNvPr>
          <p:cNvCxnSpPr>
            <a:cxnSpLocks/>
          </p:cNvCxnSpPr>
          <p:nvPr/>
        </p:nvCxnSpPr>
        <p:spPr>
          <a:xfrm>
            <a:off x="5125250" y="5854204"/>
            <a:ext cx="1152000" cy="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EC7A63B1-7124-DE20-4306-670657C0A721}"/>
              </a:ext>
            </a:extLst>
          </p:cNvPr>
          <p:cNvCxnSpPr>
            <a:cxnSpLocks/>
          </p:cNvCxnSpPr>
          <p:nvPr/>
        </p:nvCxnSpPr>
        <p:spPr>
          <a:xfrm>
            <a:off x="5125250" y="5683874"/>
            <a:ext cx="0" cy="17033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816A880-E2AA-4180-2604-7CD3D2E785B3}"/>
              </a:ext>
            </a:extLst>
          </p:cNvPr>
          <p:cNvCxnSpPr>
            <a:cxnSpLocks/>
          </p:cNvCxnSpPr>
          <p:nvPr/>
        </p:nvCxnSpPr>
        <p:spPr>
          <a:xfrm>
            <a:off x="6277250" y="5683874"/>
            <a:ext cx="0" cy="170330"/>
          </a:xfrm>
          <a:prstGeom prst="line">
            <a:avLst/>
          </a:prstGeom>
          <a:ln w="57150" cap="rnd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F30A061D-0C14-F626-DB2E-DDA126988CCD}"/>
              </a:ext>
            </a:extLst>
          </p:cNvPr>
          <p:cNvCxnSpPr>
            <a:cxnSpLocks/>
          </p:cNvCxnSpPr>
          <p:nvPr/>
        </p:nvCxnSpPr>
        <p:spPr>
          <a:xfrm>
            <a:off x="8890424" y="5854204"/>
            <a:ext cx="1152000" cy="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5B855CD-1323-B843-7B53-B0B8FBE183F0}"/>
              </a:ext>
            </a:extLst>
          </p:cNvPr>
          <p:cNvCxnSpPr>
            <a:cxnSpLocks/>
          </p:cNvCxnSpPr>
          <p:nvPr/>
        </p:nvCxnSpPr>
        <p:spPr>
          <a:xfrm>
            <a:off x="8890424" y="5683874"/>
            <a:ext cx="0" cy="17033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9F2443BC-75DA-6505-7261-C8C51126955D}"/>
              </a:ext>
            </a:extLst>
          </p:cNvPr>
          <p:cNvCxnSpPr>
            <a:cxnSpLocks/>
          </p:cNvCxnSpPr>
          <p:nvPr/>
        </p:nvCxnSpPr>
        <p:spPr>
          <a:xfrm>
            <a:off x="10042424" y="5683874"/>
            <a:ext cx="0" cy="170330"/>
          </a:xfrm>
          <a:prstGeom prst="line">
            <a:avLst/>
          </a:prstGeom>
          <a:ln w="57150" cap="rnd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6" grpId="0"/>
      <p:bldP spid="57" grpId="0"/>
      <p:bldP spid="64" grpId="0"/>
      <p:bldP spid="65" grpId="0"/>
      <p:bldP spid="66" grpId="0"/>
      <p:bldP spid="67" grpId="0"/>
      <p:bldP spid="7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BF696F6-FF4B-7A1F-292D-AE33149AEB35}"/>
              </a:ext>
            </a:extLst>
          </p:cNvPr>
          <p:cNvGrpSpPr/>
          <p:nvPr/>
        </p:nvGrpSpPr>
        <p:grpSpPr>
          <a:xfrm>
            <a:off x="669295" y="3841051"/>
            <a:ext cx="1954443" cy="523220"/>
            <a:chOff x="1842516" y="6211330"/>
            <a:chExt cx="1954443" cy="523220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E29C9E8-DCC3-88BB-57B4-EED78B9B36E9}"/>
                </a:ext>
              </a:extLst>
            </p:cNvPr>
            <p:cNvSpPr txBox="1"/>
            <p:nvPr/>
          </p:nvSpPr>
          <p:spPr>
            <a:xfrm>
              <a:off x="1842516" y="6289882"/>
              <a:ext cx="510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/>
              <a:r>
                <a:rPr lang="zh-CN" altLang="en-US" sz="1600" dirty="0">
                  <a:solidFill>
                    <a:srgbClr val="333333"/>
                  </a:solidFill>
                  <a:ea typeface="Microsoft Yahei" panose="020B0503020204020204" pitchFamily="34" charset="-122"/>
                </a:rPr>
                <a:t>②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AB8E284-72E1-E2B4-BBDD-5EEE6652927B}"/>
                </a:ext>
              </a:extLst>
            </p:cNvPr>
            <p:cNvSpPr txBox="1"/>
            <p:nvPr/>
          </p:nvSpPr>
          <p:spPr>
            <a:xfrm>
              <a:off x="2292608" y="6211330"/>
              <a:ext cx="1504351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Generate </a:t>
              </a:r>
            </a:p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transactions</a:t>
              </a:r>
              <a:endParaRPr lang="zh-CN" altLang="en-US" sz="1400" b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330DB15-590D-CB61-7E43-3F156184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1043979" cy="830997"/>
          </a:xfrm>
        </p:spPr>
        <p:txBody>
          <a:bodyPr/>
          <a:lstStyle/>
          <a:p>
            <a:r>
              <a:rPr lang="en-US" altLang="zh-CN" dirty="0">
                <a:latin typeface="+mn-lt"/>
              </a:rPr>
              <a:t>A simple and general transaction testing approach to detect WSS violations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447795-35C8-159F-C7DF-7709EEC0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lt"/>
              </a:rPr>
              <a:t>WriteCheck</a:t>
            </a:r>
            <a:endParaRPr lang="zh-CN" altLang="en-US" dirty="0">
              <a:latin typeface="+mn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D9EB7F-1E22-CBD1-8F43-CE47F9A38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4100C20-DAD0-ACA6-D00E-8A5DD944FDE5}"/>
                  </a:ext>
                </a:extLst>
              </p:cNvPr>
              <p:cNvSpPr/>
              <p:nvPr/>
            </p:nvSpPr>
            <p:spPr>
              <a:xfrm>
                <a:off x="3153681" y="5546901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E4100C20-DAD0-ACA6-D00E-8A5DD944F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81" y="5546901"/>
                <a:ext cx="437796" cy="3096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B8CA6AF1-35AC-15F6-9990-C118F407ACB1}"/>
                  </a:ext>
                </a:extLst>
              </p:cNvPr>
              <p:cNvSpPr/>
              <p:nvPr/>
            </p:nvSpPr>
            <p:spPr>
              <a:xfrm>
                <a:off x="4032653" y="5546901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B8CA6AF1-35AC-15F6-9990-C118F407A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53" y="5546901"/>
                <a:ext cx="437796" cy="309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E542EB1-66A3-9359-6CC6-9F5B090511AF}"/>
                  </a:ext>
                </a:extLst>
              </p:cNvPr>
              <p:cNvSpPr/>
              <p:nvPr/>
            </p:nvSpPr>
            <p:spPr>
              <a:xfrm>
                <a:off x="3593167" y="5546901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E542EB1-66A3-9359-6CC6-9F5B09051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67" y="5546901"/>
                <a:ext cx="437796" cy="3096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BAA569A5-B07B-20FD-C4F6-8D8BF91B5C09}"/>
                  </a:ext>
                </a:extLst>
              </p:cNvPr>
              <p:cNvSpPr/>
              <p:nvPr/>
            </p:nvSpPr>
            <p:spPr>
              <a:xfrm>
                <a:off x="4472138" y="5546901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BAA569A5-B07B-20FD-C4F6-8D8BF91B5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8" y="5546901"/>
                <a:ext cx="437796" cy="3096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4B9FB91-CECE-0633-FA3C-B62A6F5DB793}"/>
                  </a:ext>
                </a:extLst>
              </p:cNvPr>
              <p:cNvSpPr/>
              <p:nvPr/>
            </p:nvSpPr>
            <p:spPr>
              <a:xfrm>
                <a:off x="4911624" y="5546901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4B9FB91-CECE-0633-FA3C-B62A6F5DB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24" y="5546901"/>
                <a:ext cx="437796" cy="309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E376D1F-2BDB-8B95-54E3-CB22C688F17E}"/>
                  </a:ext>
                </a:extLst>
              </p:cNvPr>
              <p:cNvSpPr/>
              <p:nvPr/>
            </p:nvSpPr>
            <p:spPr>
              <a:xfrm>
                <a:off x="5351110" y="5546901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EE376D1F-2BDB-8B95-54E3-CB22C688F1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10" y="5546901"/>
                <a:ext cx="437796" cy="3096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1E3311AE-C022-DDAF-DBD3-17328D8947F4}"/>
                  </a:ext>
                </a:extLst>
              </p:cNvPr>
              <p:cNvSpPr/>
              <p:nvPr/>
            </p:nvSpPr>
            <p:spPr>
              <a:xfrm>
                <a:off x="5790595" y="5546901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1E3311AE-C022-DDAF-DBD3-17328D894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95" y="5546901"/>
                <a:ext cx="437796" cy="3096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06FA57D-ABC4-2186-3751-74C8A5E9D609}"/>
                  </a:ext>
                </a:extLst>
              </p:cNvPr>
              <p:cNvSpPr/>
              <p:nvPr/>
            </p:nvSpPr>
            <p:spPr>
              <a:xfrm>
                <a:off x="3153681" y="3889938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06FA57D-ABC4-2186-3751-74C8A5E9D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81" y="3889938"/>
                <a:ext cx="437796" cy="309600"/>
              </a:xfrm>
              <a:prstGeom prst="roundRect">
                <a:avLst/>
              </a:prstGeom>
              <a:blipFill>
                <a:blip r:embed="rId11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75B663D-CD38-E9A6-DF5B-06A699B50837}"/>
                  </a:ext>
                </a:extLst>
              </p:cNvPr>
              <p:cNvSpPr/>
              <p:nvPr/>
            </p:nvSpPr>
            <p:spPr>
              <a:xfrm>
                <a:off x="4032652" y="3889938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275B663D-CD38-E9A6-DF5B-06A699B50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52" y="3889938"/>
                <a:ext cx="437796" cy="309600"/>
              </a:xfrm>
              <a:prstGeom prst="roundRect">
                <a:avLst/>
              </a:prstGeom>
              <a:blipFill>
                <a:blip r:embed="rId12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394C5B7C-97B6-3E53-E028-C225D119471B}"/>
                  </a:ext>
                </a:extLst>
              </p:cNvPr>
              <p:cNvSpPr/>
              <p:nvPr/>
            </p:nvSpPr>
            <p:spPr>
              <a:xfrm>
                <a:off x="3593167" y="3889938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394C5B7C-97B6-3E53-E028-C225D1194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67" y="3889938"/>
                <a:ext cx="437796" cy="309600"/>
              </a:xfrm>
              <a:prstGeom prst="roundRect">
                <a:avLst/>
              </a:prstGeom>
              <a:blipFill>
                <a:blip r:embed="rId13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2961E49-8E21-3A13-A3E4-98503CB55216}"/>
                  </a:ext>
                </a:extLst>
              </p:cNvPr>
              <p:cNvSpPr/>
              <p:nvPr/>
            </p:nvSpPr>
            <p:spPr>
              <a:xfrm>
                <a:off x="4472138" y="3889938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62961E49-8E21-3A13-A3E4-98503CB55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8" y="3889938"/>
                <a:ext cx="437796" cy="309600"/>
              </a:xfrm>
              <a:prstGeom prst="roundRect">
                <a:avLst/>
              </a:prstGeom>
              <a:blipFill>
                <a:blip r:embed="rId14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13F7011-6BDD-4C25-B1B2-B3F8147C272B}"/>
                  </a:ext>
                </a:extLst>
              </p:cNvPr>
              <p:cNvSpPr/>
              <p:nvPr/>
            </p:nvSpPr>
            <p:spPr>
              <a:xfrm>
                <a:off x="4911624" y="3889938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313F7011-6BDD-4C25-B1B2-B3F8147C27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24" y="3889938"/>
                <a:ext cx="437796" cy="309600"/>
              </a:xfrm>
              <a:prstGeom prst="roundRect">
                <a:avLst/>
              </a:prstGeom>
              <a:blipFill>
                <a:blip r:embed="rId15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75D2D5-C6D0-F140-AEFB-AB56D509DC0A}"/>
                  </a:ext>
                </a:extLst>
              </p:cNvPr>
              <p:cNvSpPr/>
              <p:nvPr/>
            </p:nvSpPr>
            <p:spPr>
              <a:xfrm>
                <a:off x="5351109" y="3889938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6E75D2D5-C6D0-F140-AEFB-AB56D509D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9" y="3889938"/>
                <a:ext cx="437796" cy="309600"/>
              </a:xfrm>
              <a:prstGeom prst="roundRect">
                <a:avLst/>
              </a:prstGeom>
              <a:blipFill>
                <a:blip r:embed="rId16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8ED0060-FA4C-8C61-CAD4-C0859DD2A336}"/>
                  </a:ext>
                </a:extLst>
              </p:cNvPr>
              <p:cNvSpPr/>
              <p:nvPr/>
            </p:nvSpPr>
            <p:spPr>
              <a:xfrm>
                <a:off x="5790594" y="3889938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B8ED0060-FA4C-8C61-CAD4-C0859DD2A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94" y="3889938"/>
                <a:ext cx="437796" cy="309600"/>
              </a:xfrm>
              <a:prstGeom prst="roundRect">
                <a:avLst/>
              </a:prstGeom>
              <a:blipFill>
                <a:blip r:embed="rId17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FACB0025-F9C5-70C2-A083-1AD7D9E0DAF4}"/>
              </a:ext>
            </a:extLst>
          </p:cNvPr>
          <p:cNvGrpSpPr/>
          <p:nvPr/>
        </p:nvGrpSpPr>
        <p:grpSpPr>
          <a:xfrm>
            <a:off x="1789535" y="2371823"/>
            <a:ext cx="1694507" cy="767078"/>
            <a:chOff x="2002704" y="1057293"/>
            <a:chExt cx="2122664" cy="767078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C17AF39-AA2A-6BB3-2F13-BBF7DADF6F18}"/>
                </a:ext>
              </a:extLst>
            </p:cNvPr>
            <p:cNvSpPr txBox="1"/>
            <p:nvPr/>
          </p:nvSpPr>
          <p:spPr>
            <a:xfrm>
              <a:off x="2321821" y="1085707"/>
              <a:ext cx="1803547" cy="7386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Generate</a:t>
              </a:r>
            </a:p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submitted</a:t>
              </a:r>
            </a:p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order</a:t>
              </a:r>
              <a:endParaRPr lang="zh-CN" altLang="en-US" sz="1400" b="1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4EF3F32-625B-D87E-D0B0-102A9628921A}"/>
                </a:ext>
              </a:extLst>
            </p:cNvPr>
            <p:cNvSpPr txBox="1"/>
            <p:nvPr/>
          </p:nvSpPr>
          <p:spPr>
            <a:xfrm>
              <a:off x="2002704" y="1057293"/>
              <a:ext cx="510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/>
              <a:r>
                <a:rPr lang="zh-CN" altLang="en-US" sz="1600" dirty="0">
                  <a:solidFill>
                    <a:prstClr val="black"/>
                  </a:solidFill>
                  <a:ea typeface="微软雅黑" panose="020B0503020204020204" pitchFamily="34" charset="-122"/>
                </a:rPr>
                <a:t>③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</a:endParaRPr>
            </a:p>
          </p:txBody>
        </p:sp>
      </p:grp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FACFC0-C9EA-C278-11CF-ABF4DD9526A3}"/>
              </a:ext>
            </a:extLst>
          </p:cNvPr>
          <p:cNvCxnSpPr>
            <a:cxnSpLocks/>
            <a:stCxn id="68" idx="3"/>
            <a:endCxn id="27" idx="2"/>
          </p:cNvCxnSpPr>
          <p:nvPr/>
        </p:nvCxnSpPr>
        <p:spPr>
          <a:xfrm flipV="1">
            <a:off x="9941697" y="4650016"/>
            <a:ext cx="438827" cy="1039916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med"/>
          </a:ln>
          <a:effectLst/>
        </p:spPr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8180711D-CC61-BA63-5BA2-617D2DC531C8}"/>
              </a:ext>
            </a:extLst>
          </p:cNvPr>
          <p:cNvCxnSpPr>
            <a:cxnSpLocks/>
            <a:stCxn id="58" idx="3"/>
            <a:endCxn id="27" idx="2"/>
          </p:cNvCxnSpPr>
          <p:nvPr/>
        </p:nvCxnSpPr>
        <p:spPr>
          <a:xfrm>
            <a:off x="9942257" y="3717376"/>
            <a:ext cx="438267" cy="932640"/>
          </a:xfrm>
          <a:prstGeom prst="curvedConnector3">
            <a:avLst>
              <a:gd name="adj1" fmla="val 50000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med"/>
          </a:ln>
          <a:effectLst/>
        </p:spPr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8274A49E-D983-795F-6F41-CAB4B16DC341}"/>
              </a:ext>
            </a:extLst>
          </p:cNvPr>
          <p:cNvSpPr/>
          <p:nvPr/>
        </p:nvSpPr>
        <p:spPr>
          <a:xfrm>
            <a:off x="10380524" y="4428096"/>
            <a:ext cx="447690" cy="443840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rPr>
              <a:t>≠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642E6A3-2411-EEEF-F93E-6E75F7B1AEAF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10828213" y="4650016"/>
            <a:ext cx="396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295D773-BFF3-2130-4723-49E7572D6B15}"/>
              </a:ext>
            </a:extLst>
          </p:cNvPr>
          <p:cNvSpPr txBox="1"/>
          <p:nvPr/>
        </p:nvSpPr>
        <p:spPr>
          <a:xfrm>
            <a:off x="10161110" y="4909291"/>
            <a:ext cx="17614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zh-CN" altLang="en-US" sz="1600" dirty="0">
                <a:solidFill>
                  <a:prstClr val="black"/>
                </a:solidFill>
                <a:ea typeface="微软雅黑" panose="020B0503020204020204" pitchFamily="34" charset="-122"/>
              </a:rPr>
              <a:t>⑦</a:t>
            </a:r>
            <a:r>
              <a:rPr lang="en-US" altLang="zh-CN" sz="1600" b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Compare</a:t>
            </a:r>
            <a:endParaRPr lang="zh-CN" altLang="en-US" sz="1600" dirty="0">
              <a:solidFill>
                <a:prstClr val="black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EFD29F6-466E-D836-380C-5BD25CB003AC}"/>
              </a:ext>
            </a:extLst>
          </p:cNvPr>
          <p:cNvGrpSpPr/>
          <p:nvPr/>
        </p:nvGrpSpPr>
        <p:grpSpPr>
          <a:xfrm>
            <a:off x="3411873" y="2988220"/>
            <a:ext cx="3204837" cy="338554"/>
            <a:chOff x="4107732" y="338016"/>
            <a:chExt cx="3204837" cy="33855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A2F371F-7A8F-7B16-81F6-AEBE7A27FBCB}"/>
                </a:ext>
              </a:extLst>
            </p:cNvPr>
            <p:cNvSpPr txBox="1"/>
            <p:nvPr/>
          </p:nvSpPr>
          <p:spPr>
            <a:xfrm>
              <a:off x="4584184" y="352649"/>
              <a:ext cx="27283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Execute</a:t>
              </a:r>
              <a:r>
                <a:rPr lang="en-US" altLang="zh-CN" sz="1400" b="1" i="1" dirty="0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b="1" i="1" dirty="0" err="1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subOrder</a:t>
              </a:r>
              <a:r>
                <a:rPr lang="en-US" altLang="zh-CN" sz="1400" b="1" dirty="0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on</a:t>
              </a:r>
              <a:r>
                <a:rPr lang="en-US" altLang="zh-CN" sz="1400" b="1" i="1" dirty="0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b="1" i="1" dirty="0" err="1">
                  <a:solidFill>
                    <a:prstClr val="black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db</a:t>
              </a:r>
              <a:endParaRPr lang="en-US" altLang="zh-CN" sz="1400" b="1" dirty="0">
                <a:solidFill>
                  <a:prstClr val="black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1E032DA9-CC2F-5699-BF47-E82237F16F19}"/>
                </a:ext>
              </a:extLst>
            </p:cNvPr>
            <p:cNvSpPr txBox="1"/>
            <p:nvPr/>
          </p:nvSpPr>
          <p:spPr>
            <a:xfrm>
              <a:off x="4107732" y="338016"/>
              <a:ext cx="510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/>
              <a:r>
                <a:rPr lang="zh-CN" altLang="en-US" sz="1600" dirty="0">
                  <a:solidFill>
                    <a:prstClr val="black"/>
                  </a:solidFill>
                  <a:ea typeface="微软雅黑" panose="020B0503020204020204" pitchFamily="34" charset="-122"/>
                </a:rPr>
                <a:t>④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93C01DC5-3280-0A45-196B-6FE076720A69}"/>
              </a:ext>
            </a:extLst>
          </p:cNvPr>
          <p:cNvGrpSpPr/>
          <p:nvPr/>
        </p:nvGrpSpPr>
        <p:grpSpPr>
          <a:xfrm>
            <a:off x="3434298" y="4428252"/>
            <a:ext cx="3226197" cy="523220"/>
            <a:chOff x="5191778" y="3534728"/>
            <a:chExt cx="3474389" cy="52322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5C1CA6A-6579-53D1-223C-AC12497A69EC}"/>
                </a:ext>
              </a:extLst>
            </p:cNvPr>
            <p:cNvSpPr txBox="1"/>
            <p:nvPr/>
          </p:nvSpPr>
          <p:spPr>
            <a:xfrm>
              <a:off x="5640380" y="3534728"/>
              <a:ext cx="3025787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Infer serial schedule </a:t>
              </a:r>
            </a:p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cs typeface="Times New Roman" panose="02020603050405020304" pitchFamily="18" charset="0"/>
                </a:rPr>
                <a:t>based on </a:t>
              </a:r>
              <a:r>
                <a:rPr lang="en-US" altLang="zh-CN" sz="1400" b="1" i="1" dirty="0" err="1">
                  <a:solidFill>
                    <a:prstClr val="black"/>
                  </a:solidFill>
                  <a:cs typeface="Times New Roman" panose="02020603050405020304" pitchFamily="18" charset="0"/>
                </a:rPr>
                <a:t>actualSchedule</a:t>
              </a:r>
              <a:endParaRPr lang="en-US" altLang="zh-CN" sz="1400" b="1" i="1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BABCA17-FB33-D64A-C668-A8A55CB7D490}"/>
                </a:ext>
              </a:extLst>
            </p:cNvPr>
            <p:cNvSpPr txBox="1"/>
            <p:nvPr/>
          </p:nvSpPr>
          <p:spPr>
            <a:xfrm>
              <a:off x="5191778" y="3622207"/>
              <a:ext cx="510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/>
              <a:r>
                <a:rPr lang="zh-CN" altLang="en-US" sz="1600" dirty="0">
                  <a:solidFill>
                    <a:prstClr val="black"/>
                  </a:solidFill>
                  <a:ea typeface="微软雅黑" panose="020B0503020204020204" pitchFamily="34" charset="-122"/>
                </a:rPr>
                <a:t>⑤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78F5853-E5CE-3061-252A-3D269B60EDB3}"/>
              </a:ext>
            </a:extLst>
          </p:cNvPr>
          <p:cNvGrpSpPr/>
          <p:nvPr/>
        </p:nvGrpSpPr>
        <p:grpSpPr>
          <a:xfrm>
            <a:off x="6040072" y="5379269"/>
            <a:ext cx="2103644" cy="763144"/>
            <a:chOff x="5455425" y="6506519"/>
            <a:chExt cx="3429636" cy="763143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6D95A46-1A79-B521-2F98-36B576582459}"/>
                </a:ext>
              </a:extLst>
            </p:cNvPr>
            <p:cNvSpPr txBox="1"/>
            <p:nvPr/>
          </p:nvSpPr>
          <p:spPr>
            <a:xfrm>
              <a:off x="5991413" y="6530999"/>
              <a:ext cx="2893648" cy="738663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Apply </a:t>
              </a:r>
            </a:p>
            <a:p>
              <a:pPr defTabSz="457200"/>
              <a:r>
                <a:rPr lang="en-US" altLang="zh-CN" sz="1400" b="1" i="1" dirty="0" err="1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serialSchedule</a:t>
              </a:r>
              <a:endParaRPr lang="en-US" altLang="zh-CN" sz="1400" b="1" i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defTabSz="457200"/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on </a:t>
              </a:r>
              <a:r>
                <a:rPr lang="en-US" altLang="zh-CN" sz="1400" b="1" i="1" dirty="0" err="1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db</a:t>
              </a:r>
              <a:endParaRPr lang="en-US" altLang="zh-CN" sz="1400" b="1" i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9E9ED6A-DED5-4F32-70AB-1CB5CAC8314A}"/>
                </a:ext>
              </a:extLst>
            </p:cNvPr>
            <p:cNvSpPr txBox="1"/>
            <p:nvPr/>
          </p:nvSpPr>
          <p:spPr>
            <a:xfrm>
              <a:off x="5455425" y="6506519"/>
              <a:ext cx="82471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/>
              <a:r>
                <a:rPr lang="zh-CN" altLang="en-US" sz="1600" dirty="0">
                  <a:solidFill>
                    <a:prstClr val="black"/>
                  </a:solidFill>
                  <a:ea typeface="微软雅黑" panose="020B0503020204020204" pitchFamily="34" charset="-122"/>
                </a:rPr>
                <a:t>⑥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5642B05C-CD50-980A-D0B9-B181CA9A6DFC}"/>
              </a:ext>
            </a:extLst>
          </p:cNvPr>
          <p:cNvSpPr txBox="1"/>
          <p:nvPr/>
        </p:nvSpPr>
        <p:spPr>
          <a:xfrm>
            <a:off x="3093263" y="2233848"/>
            <a:ext cx="124583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400" i="1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subOrder</a:t>
            </a:r>
            <a:endParaRPr lang="zh-CN" altLang="en-US" sz="1400" i="1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1ED5D9F-7695-9752-49BB-8EB092BC9898}"/>
              </a:ext>
            </a:extLst>
          </p:cNvPr>
          <p:cNvSpPr txBox="1"/>
          <p:nvPr/>
        </p:nvSpPr>
        <p:spPr>
          <a:xfrm>
            <a:off x="3093246" y="5264039"/>
            <a:ext cx="1774891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400" i="1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serialSchedule</a:t>
            </a:r>
            <a:endParaRPr lang="zh-CN" altLang="en-US" sz="1400" i="1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43C884E-E00C-EDB2-1FF2-7BB882BA1A7C}"/>
                  </a:ext>
                </a:extLst>
              </p:cNvPr>
              <p:cNvSpPr/>
              <p:nvPr/>
            </p:nvSpPr>
            <p:spPr>
              <a:xfrm>
                <a:off x="902202" y="2873799"/>
                <a:ext cx="456132" cy="3104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643C884E-E00C-EDB2-1FF2-7BB882BA1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2" y="2873799"/>
                <a:ext cx="456132" cy="310404"/>
              </a:xfrm>
              <a:prstGeom prst="roundRect">
                <a:avLst/>
              </a:prstGeom>
              <a:blipFill>
                <a:blip r:embed="rId18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A66D43B4-950D-CE67-AD38-4E43A5E9734D}"/>
                  </a:ext>
                </a:extLst>
              </p:cNvPr>
              <p:cNvSpPr/>
              <p:nvPr/>
            </p:nvSpPr>
            <p:spPr>
              <a:xfrm>
                <a:off x="1358167" y="2873799"/>
                <a:ext cx="456132" cy="31040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2" name="矩形: 圆角 41">
                <a:extLst>
                  <a:ext uri="{FF2B5EF4-FFF2-40B4-BE49-F238E27FC236}">
                    <a16:creationId xmlns:a16="http://schemas.microsoft.com/office/drawing/2014/main" id="{A66D43B4-950D-CE67-AD38-4E43A5E97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67" y="2873799"/>
                <a:ext cx="456132" cy="310404"/>
              </a:xfrm>
              <a:prstGeom prst="roundRect">
                <a:avLst/>
              </a:prstGeom>
              <a:blipFill>
                <a:blip r:embed="rId19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D7E3B826-F4A8-3FDF-83C1-66541640E368}"/>
                  </a:ext>
                </a:extLst>
              </p:cNvPr>
              <p:cNvSpPr/>
              <p:nvPr/>
            </p:nvSpPr>
            <p:spPr>
              <a:xfrm>
                <a:off x="902202" y="3256579"/>
                <a:ext cx="456132" cy="31040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D7E3B826-F4A8-3FDF-83C1-66541640E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2" y="3256579"/>
                <a:ext cx="456132" cy="310404"/>
              </a:xfrm>
              <a:prstGeom prst="roundRect">
                <a:avLst/>
              </a:prstGeom>
              <a:blipFill>
                <a:blip r:embed="rId20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76D28D52-B79F-07DC-0488-CCC4AF64772F}"/>
                  </a:ext>
                </a:extLst>
              </p:cNvPr>
              <p:cNvSpPr/>
              <p:nvPr/>
            </p:nvSpPr>
            <p:spPr>
              <a:xfrm>
                <a:off x="1358167" y="3256579"/>
                <a:ext cx="456132" cy="31040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76D28D52-B79F-07DC-0488-CCC4AF64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67" y="3256579"/>
                <a:ext cx="456132" cy="310404"/>
              </a:xfrm>
              <a:prstGeom prst="roundRect">
                <a:avLst/>
              </a:prstGeom>
              <a:blipFill>
                <a:blip r:embed="rId21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D9A222B-0332-6D0F-7DEA-638FD837B25F}"/>
              </a:ext>
            </a:extLst>
          </p:cNvPr>
          <p:cNvSpPr/>
          <p:nvPr/>
        </p:nvSpPr>
        <p:spPr>
          <a:xfrm>
            <a:off x="542813" y="2852022"/>
            <a:ext cx="1308626" cy="353959"/>
          </a:xfrm>
          <a:prstGeom prst="roundRect">
            <a:avLst/>
          </a:prstGeom>
          <a:noFill/>
          <a:ln w="9525" cap="flat" cmpd="sng" algn="ctr">
            <a:solidFill>
              <a:srgbClr val="44546A">
                <a:lumMod val="20000"/>
                <a:lumOff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3BC6C26-BA91-7C57-BE5E-AB8C50A1086C}"/>
              </a:ext>
            </a:extLst>
          </p:cNvPr>
          <p:cNvSpPr txBox="1"/>
          <p:nvPr/>
        </p:nvSpPr>
        <p:spPr>
          <a:xfrm>
            <a:off x="544502" y="2867408"/>
            <a:ext cx="511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tx2</a:t>
            </a:r>
            <a:endParaRPr lang="zh-CN" altLang="en-US" sz="140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558F4BD-7CB9-9DA7-0CAA-E3209EA0BD0B}"/>
              </a:ext>
            </a:extLst>
          </p:cNvPr>
          <p:cNvSpPr/>
          <p:nvPr/>
        </p:nvSpPr>
        <p:spPr>
          <a:xfrm>
            <a:off x="554649" y="3235408"/>
            <a:ext cx="1760666" cy="352747"/>
          </a:xfrm>
          <a:prstGeom prst="roundRect">
            <a:avLst/>
          </a:prstGeom>
          <a:noFill/>
          <a:ln w="9525" cap="flat" cmpd="sng" algn="ctr">
            <a:solidFill>
              <a:srgbClr val="44546A">
                <a:lumMod val="20000"/>
                <a:lumOff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C1686C-306C-2A9A-07D0-AAF0CDF39079}"/>
              </a:ext>
            </a:extLst>
          </p:cNvPr>
          <p:cNvSpPr txBox="1"/>
          <p:nvPr/>
        </p:nvSpPr>
        <p:spPr>
          <a:xfrm>
            <a:off x="544502" y="3250188"/>
            <a:ext cx="510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tx3</a:t>
            </a:r>
            <a:endParaRPr lang="zh-CN" altLang="en-US" sz="140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B5CEDF78-A93C-2A58-8AA9-847B17E820A7}"/>
                  </a:ext>
                </a:extLst>
              </p:cNvPr>
              <p:cNvSpPr/>
              <p:nvPr/>
            </p:nvSpPr>
            <p:spPr>
              <a:xfrm>
                <a:off x="1814299" y="3257114"/>
                <a:ext cx="456132" cy="30933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B5CEDF78-A93C-2A58-8AA9-847B17E820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99" y="3257114"/>
                <a:ext cx="456132" cy="309335"/>
              </a:xfrm>
              <a:prstGeom prst="roundRect">
                <a:avLst/>
              </a:prstGeom>
              <a:blipFill>
                <a:blip r:embed="rId22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4F54E2AD-7B44-226A-7CA2-47E42D550D69}"/>
              </a:ext>
            </a:extLst>
          </p:cNvPr>
          <p:cNvSpPr txBox="1"/>
          <p:nvPr/>
        </p:nvSpPr>
        <p:spPr>
          <a:xfrm>
            <a:off x="3093263" y="3610389"/>
            <a:ext cx="2430457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1400" i="1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actualSchedule</a:t>
            </a:r>
            <a:endParaRPr lang="zh-CN" altLang="en-US" sz="1400" i="1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875BE98-5459-F9D9-2EFE-B6E447B6ACA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6228391" y="5689932"/>
            <a:ext cx="1548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0B80A6B5-F48B-A366-132E-92442F0F161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228390" y="4037437"/>
            <a:ext cx="1548000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D0E0DAB-C998-CD21-737F-F1438ED50513}"/>
              </a:ext>
            </a:extLst>
          </p:cNvPr>
          <p:cNvGrpSpPr/>
          <p:nvPr/>
        </p:nvGrpSpPr>
        <p:grpSpPr>
          <a:xfrm>
            <a:off x="7791741" y="2822549"/>
            <a:ext cx="2150516" cy="1489299"/>
            <a:chOff x="9253860" y="1535716"/>
            <a:chExt cx="2704161" cy="1554205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B7C0B8E-92DA-26B5-43B9-312C5C4B2112}"/>
                </a:ext>
              </a:extLst>
            </p:cNvPr>
            <p:cNvSpPr txBox="1"/>
            <p:nvPr/>
          </p:nvSpPr>
          <p:spPr>
            <a:xfrm>
              <a:off x="9253860" y="1535716"/>
              <a:ext cx="2579270" cy="3211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Concurrent result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4E655E6-8135-21A0-445A-2C08BA094F09}"/>
                </a:ext>
              </a:extLst>
            </p:cNvPr>
            <p:cNvSpPr txBox="1"/>
            <p:nvPr/>
          </p:nvSpPr>
          <p:spPr>
            <a:xfrm>
              <a:off x="10277706" y="1895660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Report error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20738E4-6352-B5AD-03F3-A206BC7E9F40}"/>
                </a:ext>
              </a:extLst>
            </p:cNvPr>
            <p:cNvSpPr txBox="1"/>
            <p:nvPr/>
          </p:nvSpPr>
          <p:spPr>
            <a:xfrm>
              <a:off x="10277706" y="2743836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1, 2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B80564-D563-F1CF-5D0B-1E13516236F6}"/>
                </a:ext>
              </a:extLst>
            </p:cNvPr>
            <p:cNvSpPr txBox="1"/>
            <p:nvPr/>
          </p:nvSpPr>
          <p:spPr>
            <a:xfrm>
              <a:off x="10836273" y="2526814"/>
              <a:ext cx="503117" cy="2418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…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DE66B02-10D2-7A92-2A95-2C2A5B4747E0}"/>
                </a:ext>
              </a:extLst>
            </p:cNvPr>
            <p:cNvSpPr/>
            <p:nvPr/>
          </p:nvSpPr>
          <p:spPr>
            <a:xfrm>
              <a:off x="9264145" y="1849161"/>
              <a:ext cx="2693876" cy="1240760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EBE0633-91DD-C64A-65BE-FFC7FA68CDF9}"/>
                    </a:ext>
                  </a:extLst>
                </p:cNvPr>
                <p:cNvSpPr txBox="1"/>
                <p:nvPr/>
              </p:nvSpPr>
              <p:spPr>
                <a:xfrm>
                  <a:off x="9258287" y="1825716"/>
                  <a:ext cx="696286" cy="321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kumimoji="0" lang="en-US" altLang="zh-CN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8EBE0633-91DD-C64A-65BE-FFC7FA68C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87" y="1825716"/>
                  <a:ext cx="696286" cy="32119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79CE9E3-E511-0B43-4682-64FF86EB623D}"/>
                </a:ext>
              </a:extLst>
            </p:cNvPr>
            <p:cNvSpPr txBox="1"/>
            <p:nvPr/>
          </p:nvSpPr>
          <p:spPr>
            <a:xfrm>
              <a:off x="9258287" y="2689811"/>
              <a:ext cx="1149474" cy="321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db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 state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46E4A67-1757-C1CB-CDFB-CC9109594EF3}"/>
                </a:ext>
              </a:extLst>
            </p:cNvPr>
            <p:cNvSpPr txBox="1"/>
            <p:nvPr/>
          </p:nvSpPr>
          <p:spPr>
            <a:xfrm>
              <a:off x="10277706" y="2255699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Succeed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76094319-D644-454C-EEC4-98163F670FAF}"/>
                    </a:ext>
                  </a:extLst>
                </p:cNvPr>
                <p:cNvSpPr txBox="1"/>
                <p:nvPr/>
              </p:nvSpPr>
              <p:spPr>
                <a:xfrm>
                  <a:off x="9258287" y="2185755"/>
                  <a:ext cx="696286" cy="321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76094319-D644-454C-EEC4-98163F670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87" y="2185755"/>
                  <a:ext cx="696286" cy="32119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3041058-EEF7-B774-AC3C-1ECFB0F5E533}"/>
              </a:ext>
            </a:extLst>
          </p:cNvPr>
          <p:cNvGrpSpPr/>
          <p:nvPr/>
        </p:nvGrpSpPr>
        <p:grpSpPr>
          <a:xfrm>
            <a:off x="7786446" y="4777566"/>
            <a:ext cx="2155251" cy="1510437"/>
            <a:chOff x="9247904" y="1505175"/>
            <a:chExt cx="2710116" cy="1576264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0BCC154-5850-1499-5C79-AC489AB47A00}"/>
                </a:ext>
              </a:extLst>
            </p:cNvPr>
            <p:cNvSpPr txBox="1"/>
            <p:nvPr/>
          </p:nvSpPr>
          <p:spPr>
            <a:xfrm>
              <a:off x="9247904" y="1505175"/>
              <a:ext cx="2579270" cy="32119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Times New Roman" panose="02020603050405020304" pitchFamily="18" charset="0"/>
                </a:rPr>
                <a:t>Serial result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11F2282-02A5-CBDC-EB68-4E449D7BB4CF}"/>
                </a:ext>
              </a:extLst>
            </p:cNvPr>
            <p:cNvSpPr txBox="1"/>
            <p:nvPr/>
          </p:nvSpPr>
          <p:spPr>
            <a:xfrm>
              <a:off x="10277707" y="1887178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Succeed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80ADC49-B988-6653-E7EC-2578291E5999}"/>
                </a:ext>
              </a:extLst>
            </p:cNvPr>
            <p:cNvSpPr txBox="1"/>
            <p:nvPr/>
          </p:nvSpPr>
          <p:spPr>
            <a:xfrm>
              <a:off x="10277707" y="2735354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{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0, 1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AB467C1-46F6-4CC5-C93C-6C264A6228D4}"/>
                </a:ext>
              </a:extLst>
            </p:cNvPr>
            <p:cNvSpPr txBox="1"/>
            <p:nvPr/>
          </p:nvSpPr>
          <p:spPr>
            <a:xfrm>
              <a:off x="10836273" y="2518332"/>
              <a:ext cx="503118" cy="24189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</a:rPr>
                <a:t>…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005E2FD-17F9-BDF9-45AA-F0217C88EFF7}"/>
                </a:ext>
              </a:extLst>
            </p:cNvPr>
            <p:cNvSpPr/>
            <p:nvPr/>
          </p:nvSpPr>
          <p:spPr>
            <a:xfrm>
              <a:off x="9264144" y="1833166"/>
              <a:ext cx="2693876" cy="1248273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97CF1D7-8E73-01D1-1D99-1D3B3D68857C}"/>
                    </a:ext>
                  </a:extLst>
                </p:cNvPr>
                <p:cNvSpPr txBox="1"/>
                <p:nvPr/>
              </p:nvSpPr>
              <p:spPr>
                <a:xfrm>
                  <a:off x="9258285" y="1817234"/>
                  <a:ext cx="696285" cy="321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zh-CN" altLang="en-US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897CF1D7-8E73-01D1-1D99-1D3B3D688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85" y="1817234"/>
                  <a:ext cx="696285" cy="32119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A4F4F03-FE37-4C66-17A1-04F9DD1C7A95}"/>
                </a:ext>
              </a:extLst>
            </p:cNvPr>
            <p:cNvSpPr txBox="1"/>
            <p:nvPr/>
          </p:nvSpPr>
          <p:spPr>
            <a:xfrm>
              <a:off x="9258285" y="2681329"/>
              <a:ext cx="1149475" cy="3211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db</a:t>
              </a: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 state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8F172B3-2D20-8C41-98D3-9810C16DE370}"/>
                </a:ext>
              </a:extLst>
            </p:cNvPr>
            <p:cNvSpPr txBox="1"/>
            <p:nvPr/>
          </p:nvSpPr>
          <p:spPr>
            <a:xfrm>
              <a:off x="10277707" y="2247218"/>
              <a:ext cx="1620000" cy="224833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>
              <a:noFill/>
              <a:prstDash val="solid"/>
            </a:ln>
          </p:spPr>
          <p:txBody>
            <a:bodyPr wrap="square" t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rPr>
                <a:t>Succeed</a:t>
              </a:r>
              <a:endPara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324F808-2F4E-6242-779B-BFC66BADCB25}"/>
                    </a:ext>
                  </a:extLst>
                </p:cNvPr>
                <p:cNvSpPr txBox="1"/>
                <p:nvPr/>
              </p:nvSpPr>
              <p:spPr>
                <a:xfrm>
                  <a:off x="9258285" y="2177273"/>
                  <a:ext cx="696285" cy="3211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defTabSz="45720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4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400" kern="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F324F808-2F4E-6242-779B-BFC66BADCB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8285" y="2177273"/>
                  <a:ext cx="696285" cy="32119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44D236F-AF29-0838-D8FD-4B333E7EEE88}"/>
              </a:ext>
            </a:extLst>
          </p:cNvPr>
          <p:cNvCxnSpPr>
            <a:cxnSpLocks/>
          </p:cNvCxnSpPr>
          <p:nvPr/>
        </p:nvCxnSpPr>
        <p:spPr>
          <a:xfrm rot="16200000">
            <a:off x="2489971" y="2032526"/>
            <a:ext cx="0" cy="1260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B8EF472-4354-7DE4-BF67-0224C8337094}"/>
                  </a:ext>
                </a:extLst>
              </p:cNvPr>
              <p:cNvSpPr/>
              <p:nvPr/>
            </p:nvSpPr>
            <p:spPr>
              <a:xfrm>
                <a:off x="908281" y="2500695"/>
                <a:ext cx="456132" cy="3104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3B8EF472-4354-7DE4-BF67-0224C83370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81" y="2500695"/>
                <a:ext cx="456132" cy="310404"/>
              </a:xfrm>
              <a:prstGeom prst="roundRect">
                <a:avLst/>
              </a:prstGeom>
              <a:blipFill>
                <a:blip r:embed="rId27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C9C25FF-ACFC-198E-D570-C52929CBFD14}"/>
                  </a:ext>
                </a:extLst>
              </p:cNvPr>
              <p:cNvSpPr/>
              <p:nvPr/>
            </p:nvSpPr>
            <p:spPr>
              <a:xfrm>
                <a:off x="1364246" y="2500695"/>
                <a:ext cx="456132" cy="31040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6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kumimoji="0" lang="en-US" altLang="zh-CN" sz="1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7C9C25FF-ACFC-198E-D570-C52929CB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246" y="2500695"/>
                <a:ext cx="456132" cy="310404"/>
              </a:xfrm>
              <a:prstGeom prst="roundRect">
                <a:avLst/>
              </a:prstGeom>
              <a:blipFill>
                <a:blip r:embed="rId28"/>
                <a:stretch>
                  <a:fillRect b="-1887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CC9779B-786B-E2F8-0DE7-BC3FD68B9639}"/>
              </a:ext>
            </a:extLst>
          </p:cNvPr>
          <p:cNvSpPr/>
          <p:nvPr/>
        </p:nvSpPr>
        <p:spPr>
          <a:xfrm>
            <a:off x="540955" y="2478918"/>
            <a:ext cx="1308626" cy="353959"/>
          </a:xfrm>
          <a:prstGeom prst="roundRect">
            <a:avLst/>
          </a:prstGeom>
          <a:noFill/>
          <a:ln w="9525" cap="flat" cmpd="sng" algn="ctr">
            <a:solidFill>
              <a:srgbClr val="44546A">
                <a:lumMod val="20000"/>
                <a:lumOff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338937-F427-9376-81F1-50E7C7FAD64C}"/>
              </a:ext>
            </a:extLst>
          </p:cNvPr>
          <p:cNvSpPr txBox="1"/>
          <p:nvPr/>
        </p:nvSpPr>
        <p:spPr>
          <a:xfrm>
            <a:off x="542645" y="2494304"/>
            <a:ext cx="513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400" dirty="0">
                <a:solidFill>
                  <a:prstClr val="black"/>
                </a:solidFill>
                <a:ea typeface="等线" panose="02010600030101010101" pitchFamily="2" charset="-122"/>
              </a:rPr>
              <a:t>tx1</a:t>
            </a:r>
            <a:endParaRPr lang="zh-CN" altLang="en-US" sz="1400" dirty="0">
              <a:solidFill>
                <a:prstClr val="black"/>
              </a:solidFill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3261C6C-40F2-51EF-36E8-715DB31208A3}"/>
                  </a:ext>
                </a:extLst>
              </p:cNvPr>
              <p:cNvSpPr/>
              <p:nvPr/>
            </p:nvSpPr>
            <p:spPr>
              <a:xfrm>
                <a:off x="3153681" y="2510964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23261C6C-40F2-51EF-36E8-715DB31208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681" y="2510964"/>
                <a:ext cx="437796" cy="309600"/>
              </a:xfrm>
              <a:prstGeom prst="roundRect">
                <a:avLst/>
              </a:prstGeom>
              <a:blipFill>
                <a:blip r:embed="rId29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777B637E-69AF-D3DC-B159-B56994F4671E}"/>
                  </a:ext>
                </a:extLst>
              </p:cNvPr>
              <p:cNvSpPr/>
              <p:nvPr/>
            </p:nvSpPr>
            <p:spPr>
              <a:xfrm>
                <a:off x="4032652" y="2510964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777B637E-69AF-D3DC-B159-B56994F46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52" y="2510964"/>
                <a:ext cx="437796" cy="309600"/>
              </a:xfrm>
              <a:prstGeom prst="roundRect">
                <a:avLst/>
              </a:prstGeom>
              <a:blipFill>
                <a:blip r:embed="rId30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CAD7825D-3E41-1F89-7FE7-6EFF6428B13D}"/>
                  </a:ext>
                </a:extLst>
              </p:cNvPr>
              <p:cNvSpPr/>
              <p:nvPr/>
            </p:nvSpPr>
            <p:spPr>
              <a:xfrm>
                <a:off x="3593167" y="2510964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1" name="矩形: 圆角 80">
                <a:extLst>
                  <a:ext uri="{FF2B5EF4-FFF2-40B4-BE49-F238E27FC236}">
                    <a16:creationId xmlns:a16="http://schemas.microsoft.com/office/drawing/2014/main" id="{CAD7825D-3E41-1F89-7FE7-6EFF6428B1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167" y="2510964"/>
                <a:ext cx="437796" cy="309600"/>
              </a:xfrm>
              <a:prstGeom prst="roundRect">
                <a:avLst/>
              </a:prstGeom>
              <a:blipFill>
                <a:blip r:embed="rId31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6AA297B-3241-B5C7-E7D8-E470499163D5}"/>
                  </a:ext>
                </a:extLst>
              </p:cNvPr>
              <p:cNvSpPr/>
              <p:nvPr/>
            </p:nvSpPr>
            <p:spPr>
              <a:xfrm>
                <a:off x="4472138" y="2510964"/>
                <a:ext cx="437796" cy="30960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F6AA297B-3241-B5C7-E7D8-E47049916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38" y="2510964"/>
                <a:ext cx="437796" cy="309600"/>
              </a:xfrm>
              <a:prstGeom prst="roundRect">
                <a:avLst/>
              </a:prstGeom>
              <a:blipFill>
                <a:blip r:embed="rId32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A6F6C574-15C9-BF33-5CB8-BA2F42687D7D}"/>
                  </a:ext>
                </a:extLst>
              </p:cNvPr>
              <p:cNvSpPr/>
              <p:nvPr/>
            </p:nvSpPr>
            <p:spPr>
              <a:xfrm>
                <a:off x="4911624" y="2510964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3" name="矩形: 圆角 82">
                <a:extLst>
                  <a:ext uri="{FF2B5EF4-FFF2-40B4-BE49-F238E27FC236}">
                    <a16:creationId xmlns:a16="http://schemas.microsoft.com/office/drawing/2014/main" id="{A6F6C574-15C9-BF33-5CB8-BA2F42687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24" y="2510964"/>
                <a:ext cx="437796" cy="309600"/>
              </a:xfrm>
              <a:prstGeom prst="roundRect">
                <a:avLst/>
              </a:prstGeom>
              <a:blipFill>
                <a:blip r:embed="rId33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8C55B6AD-B1C0-565C-9746-30D1E3778883}"/>
                  </a:ext>
                </a:extLst>
              </p:cNvPr>
              <p:cNvSpPr/>
              <p:nvPr/>
            </p:nvSpPr>
            <p:spPr>
              <a:xfrm>
                <a:off x="5351109" y="2510964"/>
                <a:ext cx="437796" cy="3096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16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4" name="矩形: 圆角 83">
                <a:extLst>
                  <a:ext uri="{FF2B5EF4-FFF2-40B4-BE49-F238E27FC236}">
                    <a16:creationId xmlns:a16="http://schemas.microsoft.com/office/drawing/2014/main" id="{8C55B6AD-B1C0-565C-9746-30D1E37788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109" y="2510964"/>
                <a:ext cx="437796" cy="309600"/>
              </a:xfrm>
              <a:prstGeom prst="roundRect">
                <a:avLst/>
              </a:prstGeom>
              <a:blipFill>
                <a:blip r:embed="rId34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2586222F-8952-7706-1C65-0BC7211208B3}"/>
                  </a:ext>
                </a:extLst>
              </p:cNvPr>
              <p:cNvSpPr/>
              <p:nvPr/>
            </p:nvSpPr>
            <p:spPr>
              <a:xfrm>
                <a:off x="5790594" y="2510964"/>
                <a:ext cx="437796" cy="3096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 defTabSz="457200"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sz="16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zh-CN" altLang="en-US" sz="1600" kern="0" dirty="0">
                  <a:solidFill>
                    <a:prstClr val="black"/>
                  </a:solidFill>
                  <a:latin typeface="Cambria Math" panose="02040503050406030204" pitchFamily="18" charset="0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" name="矩形: 圆角 84">
                <a:extLst>
                  <a:ext uri="{FF2B5EF4-FFF2-40B4-BE49-F238E27FC236}">
                    <a16:creationId xmlns:a16="http://schemas.microsoft.com/office/drawing/2014/main" id="{2586222F-8952-7706-1C65-0BC721120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594" y="2510964"/>
                <a:ext cx="437796" cy="309600"/>
              </a:xfrm>
              <a:prstGeom prst="roundRect">
                <a:avLst/>
              </a:prstGeom>
              <a:blipFill>
                <a:blip r:embed="rId35"/>
                <a:stretch>
                  <a:fillRect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BC26447-F428-645A-DE21-ED71B7FED9BE}"/>
              </a:ext>
            </a:extLst>
          </p:cNvPr>
          <p:cNvCxnSpPr>
            <a:cxnSpLocks/>
          </p:cNvCxnSpPr>
          <p:nvPr/>
        </p:nvCxnSpPr>
        <p:spPr>
          <a:xfrm>
            <a:off x="3884884" y="4359405"/>
            <a:ext cx="0" cy="864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DB59813-B84A-7081-5D96-222A7C6C48FF}"/>
              </a:ext>
            </a:extLst>
          </p:cNvPr>
          <p:cNvCxnSpPr>
            <a:cxnSpLocks/>
          </p:cNvCxnSpPr>
          <p:nvPr/>
        </p:nvCxnSpPr>
        <p:spPr>
          <a:xfrm>
            <a:off x="3884884" y="2929293"/>
            <a:ext cx="0" cy="637773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2D2E915-EA2C-C742-3ED2-383BA32E4AC5}"/>
              </a:ext>
            </a:extLst>
          </p:cNvPr>
          <p:cNvGrpSpPr/>
          <p:nvPr/>
        </p:nvGrpSpPr>
        <p:grpSpPr>
          <a:xfrm>
            <a:off x="651801" y="5359773"/>
            <a:ext cx="1954443" cy="523220"/>
            <a:chOff x="1842516" y="6205761"/>
            <a:chExt cx="1954443" cy="523220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DA4628A-67FA-D03D-8122-F9A08D5E4B64}"/>
                </a:ext>
              </a:extLst>
            </p:cNvPr>
            <p:cNvSpPr txBox="1"/>
            <p:nvPr/>
          </p:nvSpPr>
          <p:spPr>
            <a:xfrm>
              <a:off x="1842516" y="6289882"/>
              <a:ext cx="5100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600" dirty="0">
                  <a:solidFill>
                    <a:srgbClr val="333333"/>
                  </a:solidFill>
                  <a:ea typeface="Microsoft Yahei" panose="020B0503020204020204" pitchFamily="34" charset="-122"/>
                </a:rPr>
                <a:t>①</a:t>
              </a:r>
              <a:endParaRPr lang="zh-CN" altLang="en-US" sz="1600" dirty="0">
                <a:solidFill>
                  <a:prstClr val="black"/>
                </a:solidFill>
                <a:ea typeface="等线" panose="02010600030101010101" pitchFamily="2" charset="-122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892C8CB-42B5-D291-02BB-7497AE2E5281}"/>
                </a:ext>
              </a:extLst>
            </p:cNvPr>
            <p:cNvSpPr txBox="1"/>
            <p:nvPr/>
          </p:nvSpPr>
          <p:spPr>
            <a:xfrm>
              <a:off x="2292608" y="6205761"/>
              <a:ext cx="1504351" cy="52322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Generate </a:t>
              </a:r>
            </a:p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b="1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rPr>
                <a:t>database</a:t>
              </a:r>
              <a:endParaRPr lang="zh-CN" altLang="en-US" sz="1400" b="1" dirty="0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8CA26F20-83B6-0D53-5219-27752610A7DD}"/>
              </a:ext>
            </a:extLst>
          </p:cNvPr>
          <p:cNvSpPr txBox="1"/>
          <p:nvPr/>
        </p:nvSpPr>
        <p:spPr>
          <a:xfrm>
            <a:off x="399281" y="4590448"/>
            <a:ext cx="51056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 err="1">
                <a:solidFill>
                  <a:prstClr val="black"/>
                </a:solidFill>
                <a:ea typeface="等线" panose="02010600030101010101" pitchFamily="2" charset="-122"/>
                <a:cs typeface="Times New Roman" panose="02020603050405020304" pitchFamily="18" charset="0"/>
              </a:rPr>
              <a:t>db</a:t>
            </a:r>
            <a:endParaRPr lang="zh-CN" altLang="en-US" sz="1400" i="1" dirty="0">
              <a:solidFill>
                <a:prstClr val="black"/>
              </a:solidFill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53BE8625-FC1A-FE5C-2A69-5E2458CDD0A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11487" y="4373775"/>
            <a:ext cx="925975" cy="794539"/>
          </a:xfrm>
          <a:prstGeom prst="rect">
            <a:avLst/>
          </a:prstGeom>
        </p:spPr>
      </p:pic>
      <p:sp>
        <p:nvSpPr>
          <p:cNvPr id="93" name="流程图: 终止 92">
            <a:extLst>
              <a:ext uri="{FF2B5EF4-FFF2-40B4-BE49-F238E27FC236}">
                <a16:creationId xmlns:a16="http://schemas.microsoft.com/office/drawing/2014/main" id="{004A3810-F4D6-33AE-667F-746D14C4B714}"/>
              </a:ext>
            </a:extLst>
          </p:cNvPr>
          <p:cNvSpPr/>
          <p:nvPr/>
        </p:nvSpPr>
        <p:spPr>
          <a:xfrm>
            <a:off x="641667" y="5931295"/>
            <a:ext cx="975830" cy="365124"/>
          </a:xfrm>
          <a:prstGeom prst="flowChartTerminator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  <a:cs typeface="Times New Roman" panose="02020603050405020304" pitchFamily="18" charset="0"/>
              </a:rPr>
              <a:t>Start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2D4C27D-CE87-CC39-1AAF-011408B66F76}"/>
              </a:ext>
            </a:extLst>
          </p:cNvPr>
          <p:cNvCxnSpPr>
            <a:cxnSpLocks/>
          </p:cNvCxnSpPr>
          <p:nvPr/>
        </p:nvCxnSpPr>
        <p:spPr>
          <a:xfrm flipV="1">
            <a:off x="1136347" y="3615498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7CA1BC0-6C8C-5DED-8C32-D79C3E16814A}"/>
              </a:ext>
            </a:extLst>
          </p:cNvPr>
          <p:cNvCxnSpPr>
            <a:cxnSpLocks/>
          </p:cNvCxnSpPr>
          <p:nvPr/>
        </p:nvCxnSpPr>
        <p:spPr>
          <a:xfrm flipV="1">
            <a:off x="1129582" y="5163071"/>
            <a:ext cx="0" cy="7560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5" name="图片 14408">
            <a:extLst>
              <a:ext uri="{FF2B5EF4-FFF2-40B4-BE49-F238E27FC236}">
                <a16:creationId xmlns:a16="http://schemas.microsoft.com/office/drawing/2014/main" id="{33534D8C-7CF7-9B8E-03B9-D57F13AE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769" y="4371498"/>
            <a:ext cx="583950" cy="558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79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294"/>
    </mc:Choice>
    <mc:Fallback xmlns="">
      <p:transition spd="slow" advTm="43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9" grpId="0"/>
      <p:bldP spid="39" grpId="0"/>
      <p:bldP spid="40" grpId="0"/>
      <p:bldP spid="50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6699601-4953-5F04-1E7C-AA8D464D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3334246"/>
          </a:xfrm>
        </p:spPr>
        <p:txBody>
          <a:bodyPr/>
          <a:lstStyle/>
          <a:p>
            <a:r>
              <a:rPr lang="en-US" altLang="zh-CN" dirty="0"/>
              <a:t>Randomly generate data type, data, and constraint for database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Randomly generate transactions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933C790-0795-D776-05A0-1703E5EA6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and Transaction Generation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A9A57D-3AFA-8BA8-3F98-ADD4C58C4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9CE37-BE6F-97B0-2CE3-1E8598BC4870}"/>
              </a:ext>
            </a:extLst>
          </p:cNvPr>
          <p:cNvSpPr txBox="1"/>
          <p:nvPr/>
        </p:nvSpPr>
        <p:spPr>
          <a:xfrm>
            <a:off x="2292926" y="1974834"/>
            <a:ext cx="7606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+----------------------+-------------------+------------------+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| id </a:t>
            </a:r>
            <a:r>
              <a:rPr lang="en-US" altLang="zh-CN" sz="1600" dirty="0">
                <a:latin typeface="Consolas" panose="020B0609020204030204" pitchFamily="49" charset="0"/>
              </a:rPr>
              <a:t>(INT PRIMARY KEY) </a:t>
            </a:r>
            <a:r>
              <a:rPr lang="en-US" altLang="zh-CN" sz="1600" b="1" dirty="0">
                <a:latin typeface="Consolas" panose="020B0609020204030204" pitchFamily="49" charset="0"/>
              </a:rPr>
              <a:t>|  name </a:t>
            </a:r>
            <a:r>
              <a:rPr lang="en-US" altLang="zh-CN" sz="1600" dirty="0">
                <a:latin typeface="Consolas" panose="020B0609020204030204" pitchFamily="49" charset="0"/>
              </a:rPr>
              <a:t>(VARCHAR)   </a:t>
            </a:r>
            <a:r>
              <a:rPr lang="en-US" altLang="zh-CN" sz="1600" b="1" dirty="0">
                <a:latin typeface="Consolas" panose="020B0609020204030204" pitchFamily="49" charset="0"/>
              </a:rPr>
              <a:t>| balance </a:t>
            </a:r>
            <a:r>
              <a:rPr lang="en-US" altLang="zh-CN" sz="1600" dirty="0">
                <a:latin typeface="Consolas" panose="020B0609020204030204" pitchFamily="49" charset="0"/>
              </a:rPr>
              <a:t>(DOUBLE) </a:t>
            </a:r>
            <a:r>
              <a:rPr lang="en-US" altLang="zh-CN" sz="1600" b="1" dirty="0">
                <a:latin typeface="Consolas" panose="020B0609020204030204" pitchFamily="49" charset="0"/>
              </a:rPr>
              <a:t>|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+----------------------+-------------------+------------------+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|           1          |       Alice       |         0        |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|           2          |       Bob         |       300        |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</a:rPr>
              <a:t>+----------------------+-------------------+------------------+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AE3500-B673-4F26-14EC-0C329EC0FC3A}"/>
              </a:ext>
            </a:extLst>
          </p:cNvPr>
          <p:cNvSpPr txBox="1"/>
          <p:nvPr/>
        </p:nvSpPr>
        <p:spPr>
          <a:xfrm>
            <a:off x="2097916" y="4671070"/>
            <a:ext cx="7996163" cy="490218"/>
          </a:xfrm>
          <a:prstGeom prst="roundRect">
            <a:avLst>
              <a:gd name="adj" fmla="val 10378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SELECT * FROM account;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680927-B7D2-AAC5-B5C3-D742C21DE9B1}"/>
              </a:ext>
            </a:extLst>
          </p:cNvPr>
          <p:cNvSpPr txBox="1"/>
          <p:nvPr/>
        </p:nvSpPr>
        <p:spPr>
          <a:xfrm>
            <a:off x="2097916" y="5214649"/>
            <a:ext cx="7996163" cy="490218"/>
          </a:xfrm>
          <a:prstGeom prst="roundRect">
            <a:avLst>
              <a:gd name="adj" fmla="val 10378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UPDATE account SET balance=balance–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WHERE name = “Alice”;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59C6A2-46A7-89F4-D64E-B2E3D6854EAA}"/>
              </a:ext>
            </a:extLst>
          </p:cNvPr>
          <p:cNvSpPr txBox="1"/>
          <p:nvPr/>
        </p:nvSpPr>
        <p:spPr>
          <a:xfrm>
            <a:off x="2097916" y="5758228"/>
            <a:ext cx="7996163" cy="490218"/>
          </a:xfrm>
          <a:prstGeom prst="roundRect">
            <a:avLst>
              <a:gd name="adj" fmla="val 10378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INSERT INTO account VALUES (3, “Mary”, 100);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EE6420-CEDE-A071-D509-EE6CC97E1DE6}"/>
              </a:ext>
            </a:extLst>
          </p:cNvPr>
          <p:cNvSpPr txBox="1"/>
          <p:nvPr/>
        </p:nvSpPr>
        <p:spPr>
          <a:xfrm>
            <a:off x="2097916" y="4127491"/>
            <a:ext cx="1026284" cy="490218"/>
          </a:xfrm>
          <a:prstGeom prst="roundRect">
            <a:avLst>
              <a:gd name="adj" fmla="val 10378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BEGIN;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F68A39-1944-CCB2-1C9B-3338B251C16A}"/>
              </a:ext>
            </a:extLst>
          </p:cNvPr>
          <p:cNvSpPr txBox="1"/>
          <p:nvPr/>
        </p:nvSpPr>
        <p:spPr>
          <a:xfrm>
            <a:off x="2097916" y="6301806"/>
            <a:ext cx="1026284" cy="490218"/>
          </a:xfrm>
          <a:prstGeom prst="roundRect">
            <a:avLst>
              <a:gd name="adj" fmla="val 10378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87638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3E8CE-9EB7-0779-7F1E-0323A4B7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109E967-FBEA-438B-B262-2DD4EC69F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Design a transaction execution protocol to obtain a transaction test case’s actual schedule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2ACB2A-12BC-4316-517D-5EE17CA73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 Actual Schedule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120F4F-629E-23C4-3C37-B25DC1D33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BA8BF4-89A3-186D-69F0-F9B94FFCF5C9}"/>
              </a:ext>
            </a:extLst>
          </p:cNvPr>
          <p:cNvSpPr/>
          <p:nvPr/>
        </p:nvSpPr>
        <p:spPr>
          <a:xfrm>
            <a:off x="7648550" y="239651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F05EDBC1-94B6-120D-DDB4-A16F3BDE0152}"/>
              </a:ext>
            </a:extLst>
          </p:cNvPr>
          <p:cNvSpPr/>
          <p:nvPr/>
        </p:nvSpPr>
        <p:spPr>
          <a:xfrm>
            <a:off x="2539112" y="359232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1E4F98E-0573-9EB4-E061-FBC52DDEB476}"/>
              </a:ext>
            </a:extLst>
          </p:cNvPr>
          <p:cNvSpPr/>
          <p:nvPr/>
        </p:nvSpPr>
        <p:spPr>
          <a:xfrm>
            <a:off x="2539112" y="239651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C278F50-8F08-0E14-B52D-148334F64460}"/>
              </a:ext>
            </a:extLst>
          </p:cNvPr>
          <p:cNvSpPr/>
          <p:nvPr/>
        </p:nvSpPr>
        <p:spPr>
          <a:xfrm>
            <a:off x="2539112" y="2795116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2952179-9CD7-E476-472C-B75CE76096E9}"/>
              </a:ext>
            </a:extLst>
          </p:cNvPr>
          <p:cNvSpPr/>
          <p:nvPr/>
        </p:nvSpPr>
        <p:spPr>
          <a:xfrm>
            <a:off x="2539112" y="3193722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FB0C3591-A45E-77B7-ED08-040EA1E69EB0}"/>
              </a:ext>
            </a:extLst>
          </p:cNvPr>
          <p:cNvSpPr/>
          <p:nvPr/>
        </p:nvSpPr>
        <p:spPr>
          <a:xfrm>
            <a:off x="2539112" y="4389540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F80D3A3-7D86-307C-E845-B8A0C1B6C5D4}"/>
              </a:ext>
            </a:extLst>
          </p:cNvPr>
          <p:cNvSpPr/>
          <p:nvPr/>
        </p:nvSpPr>
        <p:spPr>
          <a:xfrm>
            <a:off x="2539112" y="3990934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0BF6F21-DF7D-0C61-7E0A-3341931FE5F7}"/>
              </a:ext>
            </a:extLst>
          </p:cNvPr>
          <p:cNvSpPr/>
          <p:nvPr/>
        </p:nvSpPr>
        <p:spPr>
          <a:xfrm>
            <a:off x="2539112" y="4788146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EFC7087-00ED-04B6-C551-586134C06B4D}"/>
              </a:ext>
            </a:extLst>
          </p:cNvPr>
          <p:cNvSpPr/>
          <p:nvPr/>
        </p:nvSpPr>
        <p:spPr>
          <a:xfrm>
            <a:off x="2539112" y="518675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C1AC48A-0674-83DE-5F40-E7E8C8D70004}"/>
              </a:ext>
            </a:extLst>
          </p:cNvPr>
          <p:cNvSpPr/>
          <p:nvPr/>
        </p:nvSpPr>
        <p:spPr>
          <a:xfrm>
            <a:off x="2539112" y="5585357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EE35DB1-5AF5-3B7D-ABB4-838FCE69D520}"/>
              </a:ext>
            </a:extLst>
          </p:cNvPr>
          <p:cNvGrpSpPr/>
          <p:nvPr/>
        </p:nvGrpSpPr>
        <p:grpSpPr>
          <a:xfrm>
            <a:off x="5278593" y="3904798"/>
            <a:ext cx="1303983" cy="810780"/>
            <a:chOff x="4876158" y="3623690"/>
            <a:chExt cx="828521" cy="658545"/>
          </a:xfrm>
        </p:grpSpPr>
        <p:sp>
          <p:nvSpPr>
            <p:cNvPr id="37" name="流程图: 磁盘 36">
              <a:extLst>
                <a:ext uri="{FF2B5EF4-FFF2-40B4-BE49-F238E27FC236}">
                  <a16:creationId xmlns:a16="http://schemas.microsoft.com/office/drawing/2014/main" id="{901EB1B3-0768-48CC-CEE8-A5F96F738373}"/>
                </a:ext>
              </a:extLst>
            </p:cNvPr>
            <p:cNvSpPr/>
            <p:nvPr/>
          </p:nvSpPr>
          <p:spPr bwMode="gray">
            <a:xfrm>
              <a:off x="4929647" y="3623690"/>
              <a:ext cx="721545" cy="658545"/>
            </a:xfrm>
            <a:prstGeom prst="flowChartMagneticDisk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9A82E1E-E435-4BE3-9513-136DCE9C0652}"/>
                </a:ext>
              </a:extLst>
            </p:cNvPr>
            <p:cNvSpPr txBox="1"/>
            <p:nvPr/>
          </p:nvSpPr>
          <p:spPr>
            <a:xfrm>
              <a:off x="4876158" y="3864702"/>
              <a:ext cx="828521" cy="299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DBMS</a:t>
              </a:r>
              <a:endParaRPr lang="zh-CN" altLang="en-US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9AD4CC8-64E6-EAC3-7B43-9C61D5194DF2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4212620" y="2576510"/>
            <a:ext cx="1065973" cy="1809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D7DE8F40-8C90-4ACE-E809-A6843BF18C0A}"/>
              </a:ext>
            </a:extLst>
          </p:cNvPr>
          <p:cNvSpPr txBox="1"/>
          <p:nvPr/>
        </p:nvSpPr>
        <p:spPr>
          <a:xfrm>
            <a:off x="2245873" y="5983961"/>
            <a:ext cx="225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Submitted order</a:t>
            </a:r>
            <a:endParaRPr lang="zh-CN" altLang="en-US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6CFCF4-0A79-7DB6-3317-3FBB3C2E6B16}"/>
              </a:ext>
            </a:extLst>
          </p:cNvPr>
          <p:cNvSpPr txBox="1"/>
          <p:nvPr/>
        </p:nvSpPr>
        <p:spPr>
          <a:xfrm>
            <a:off x="6709436" y="5983961"/>
            <a:ext cx="355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Actual schedule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29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A6DF30A-D8B4-2490-E83B-7DA03B04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Design a transaction execution protocol to obtain a transaction test case’s actual schedule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7D8BF5-8018-E017-98D1-D8444748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Obtain Actual Schedule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2350ED-041B-065E-B89A-578D7B6E8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8F3E95B-46D7-492A-D6A1-9D6181729A04}"/>
              </a:ext>
            </a:extLst>
          </p:cNvPr>
          <p:cNvSpPr/>
          <p:nvPr/>
        </p:nvSpPr>
        <p:spPr>
          <a:xfrm>
            <a:off x="7648550" y="359232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93405C-5BC8-1483-BAC5-395E20BCA73D}"/>
              </a:ext>
            </a:extLst>
          </p:cNvPr>
          <p:cNvSpPr/>
          <p:nvPr/>
        </p:nvSpPr>
        <p:spPr>
          <a:xfrm>
            <a:off x="7648550" y="239651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3E70410-B1B3-18E8-71E3-0DBCF9F09647}"/>
              </a:ext>
            </a:extLst>
          </p:cNvPr>
          <p:cNvSpPr/>
          <p:nvPr/>
        </p:nvSpPr>
        <p:spPr>
          <a:xfrm>
            <a:off x="7648550" y="2795116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6869D60-87EF-05EE-EB9C-A1B2789B83A0}"/>
              </a:ext>
            </a:extLst>
          </p:cNvPr>
          <p:cNvSpPr/>
          <p:nvPr/>
        </p:nvSpPr>
        <p:spPr>
          <a:xfrm>
            <a:off x="7648550" y="3193722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C7C3E62-291B-3281-F441-0AF8E4C2CC59}"/>
              </a:ext>
            </a:extLst>
          </p:cNvPr>
          <p:cNvSpPr/>
          <p:nvPr/>
        </p:nvSpPr>
        <p:spPr>
          <a:xfrm>
            <a:off x="7648550" y="3990934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8ED523C-67DB-299F-4ACB-422648E110AA}"/>
              </a:ext>
            </a:extLst>
          </p:cNvPr>
          <p:cNvSpPr/>
          <p:nvPr/>
        </p:nvSpPr>
        <p:spPr>
          <a:xfrm>
            <a:off x="7648550" y="438954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7812CAD-2DBF-8CFE-9705-EB8AD0987E35}"/>
              </a:ext>
            </a:extLst>
          </p:cNvPr>
          <p:cNvSpPr/>
          <p:nvPr/>
        </p:nvSpPr>
        <p:spPr>
          <a:xfrm>
            <a:off x="2539112" y="359232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D3F1535-5578-24AA-7987-41860AC39FAD}"/>
              </a:ext>
            </a:extLst>
          </p:cNvPr>
          <p:cNvSpPr/>
          <p:nvPr/>
        </p:nvSpPr>
        <p:spPr>
          <a:xfrm>
            <a:off x="2539112" y="239651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07AF80-66CD-DE96-CB19-C0B8C785A0AC}"/>
              </a:ext>
            </a:extLst>
          </p:cNvPr>
          <p:cNvSpPr/>
          <p:nvPr/>
        </p:nvSpPr>
        <p:spPr>
          <a:xfrm>
            <a:off x="2539112" y="2795116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5B2507B-F7D3-02CD-CA3D-408B4A55B2B8}"/>
              </a:ext>
            </a:extLst>
          </p:cNvPr>
          <p:cNvSpPr/>
          <p:nvPr/>
        </p:nvSpPr>
        <p:spPr>
          <a:xfrm>
            <a:off x="2539112" y="3193722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65DEE3C-0CB0-88FF-8C30-3F4351B3642B}"/>
              </a:ext>
            </a:extLst>
          </p:cNvPr>
          <p:cNvSpPr/>
          <p:nvPr/>
        </p:nvSpPr>
        <p:spPr>
          <a:xfrm>
            <a:off x="2539112" y="4389540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1ABA306-C36F-965C-5E4C-2E59340B65DE}"/>
              </a:ext>
            </a:extLst>
          </p:cNvPr>
          <p:cNvSpPr/>
          <p:nvPr/>
        </p:nvSpPr>
        <p:spPr>
          <a:xfrm>
            <a:off x="2539112" y="3990934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CC84D2E-4495-2C54-C134-D4CA0762DBFE}"/>
              </a:ext>
            </a:extLst>
          </p:cNvPr>
          <p:cNvSpPr/>
          <p:nvPr/>
        </p:nvSpPr>
        <p:spPr>
          <a:xfrm>
            <a:off x="2539112" y="4788146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94AF459-6CD3-FF1E-7AFA-A622C977C4A5}"/>
              </a:ext>
            </a:extLst>
          </p:cNvPr>
          <p:cNvSpPr/>
          <p:nvPr/>
        </p:nvSpPr>
        <p:spPr>
          <a:xfrm>
            <a:off x="2539112" y="518675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56DDD11-02EF-6345-9CA2-90DD15598494}"/>
              </a:ext>
            </a:extLst>
          </p:cNvPr>
          <p:cNvSpPr/>
          <p:nvPr/>
        </p:nvSpPr>
        <p:spPr>
          <a:xfrm>
            <a:off x="2539112" y="5585357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7E8C001-AAF4-CC7D-8B62-45D4AE93C7E3}"/>
              </a:ext>
            </a:extLst>
          </p:cNvPr>
          <p:cNvGrpSpPr/>
          <p:nvPr/>
        </p:nvGrpSpPr>
        <p:grpSpPr>
          <a:xfrm>
            <a:off x="5278593" y="3904798"/>
            <a:ext cx="1303983" cy="810780"/>
            <a:chOff x="4876158" y="3623690"/>
            <a:chExt cx="828521" cy="658545"/>
          </a:xfrm>
        </p:grpSpPr>
        <p:sp>
          <p:nvSpPr>
            <p:cNvPr id="37" name="流程图: 磁盘 36">
              <a:extLst>
                <a:ext uri="{FF2B5EF4-FFF2-40B4-BE49-F238E27FC236}">
                  <a16:creationId xmlns:a16="http://schemas.microsoft.com/office/drawing/2014/main" id="{99035038-81EE-A0D6-CF3D-1FAEB4BE70DD}"/>
                </a:ext>
              </a:extLst>
            </p:cNvPr>
            <p:cNvSpPr/>
            <p:nvPr/>
          </p:nvSpPr>
          <p:spPr bwMode="gray">
            <a:xfrm>
              <a:off x="4929647" y="3623690"/>
              <a:ext cx="721545" cy="658545"/>
            </a:xfrm>
            <a:prstGeom prst="flowChartMagneticDisk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841BAE6E-F01F-697F-00E7-9E5FAF0F18DF}"/>
                </a:ext>
              </a:extLst>
            </p:cNvPr>
            <p:cNvSpPr txBox="1"/>
            <p:nvPr/>
          </p:nvSpPr>
          <p:spPr>
            <a:xfrm>
              <a:off x="4876158" y="3864702"/>
              <a:ext cx="828521" cy="299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DBMS</a:t>
              </a:r>
              <a:endParaRPr lang="zh-CN" altLang="en-US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6D76B0E-0A35-831C-3AED-B2708221E808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4212620" y="4170934"/>
            <a:ext cx="1065973" cy="2152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41CFFFA-8061-D28A-EF29-250C6BEFA183}"/>
              </a:ext>
            </a:extLst>
          </p:cNvPr>
          <p:cNvGrpSpPr/>
          <p:nvPr/>
        </p:nvGrpSpPr>
        <p:grpSpPr>
          <a:xfrm>
            <a:off x="1822548" y="3955678"/>
            <a:ext cx="787232" cy="673959"/>
            <a:chOff x="9229087" y="3577499"/>
            <a:chExt cx="787232" cy="673959"/>
          </a:xfrm>
        </p:grpSpPr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D5B86197-A1EC-75DD-42B3-115A3BA9E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2159" y="3577499"/>
              <a:ext cx="421089" cy="421089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0F11980-4826-F4C0-EF70-B31459BCFCCC}"/>
                </a:ext>
              </a:extLst>
            </p:cNvPr>
            <p:cNvSpPr txBox="1"/>
            <p:nvPr/>
          </p:nvSpPr>
          <p:spPr>
            <a:xfrm>
              <a:off x="9229087" y="3882126"/>
              <a:ext cx="787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accent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block</a:t>
              </a:r>
              <a:endParaRPr lang="zh-CN" altLang="en-US" b="1" dirty="0">
                <a:solidFill>
                  <a:schemeClr val="accent4"/>
                </a:solidFill>
                <a:latin typeface="Cambria" panose="02040503050406030204" pitchFamily="18" charset="0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D01663E-5922-4915-B9D0-917729F9EF83}"/>
              </a:ext>
            </a:extLst>
          </p:cNvPr>
          <p:cNvCxnSpPr>
            <a:cxnSpLocks/>
            <a:stCxn id="31" idx="3"/>
            <a:endCxn id="38" idx="1"/>
          </p:cNvCxnSpPr>
          <p:nvPr/>
        </p:nvCxnSpPr>
        <p:spPr>
          <a:xfrm flipV="1">
            <a:off x="4212620" y="4386190"/>
            <a:ext cx="1065973" cy="1833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B51B009-9A4E-3396-2DF1-580A61824776}"/>
              </a:ext>
            </a:extLst>
          </p:cNvPr>
          <p:cNvSpPr txBox="1"/>
          <p:nvPr/>
        </p:nvSpPr>
        <p:spPr>
          <a:xfrm>
            <a:off x="2245873" y="5983961"/>
            <a:ext cx="2259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Submitted order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EE5CF99-53A0-6E5D-34ED-7CF7B1915773}"/>
              </a:ext>
            </a:extLst>
          </p:cNvPr>
          <p:cNvSpPr txBox="1"/>
          <p:nvPr/>
        </p:nvSpPr>
        <p:spPr>
          <a:xfrm>
            <a:off x="6709436" y="5983961"/>
            <a:ext cx="355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Actual schedule</a:t>
            </a:r>
            <a:endParaRPr lang="zh-CN" altLang="en-US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593B7F3-0AC8-D1F7-0265-F07C009F8666}"/>
              </a:ext>
            </a:extLst>
          </p:cNvPr>
          <p:cNvSpPr/>
          <p:nvPr/>
        </p:nvSpPr>
        <p:spPr>
          <a:xfrm>
            <a:off x="7648550" y="4788146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2D4A380-2945-83CD-61CE-DDE2A054EB1F}"/>
              </a:ext>
            </a:extLst>
          </p:cNvPr>
          <p:cNvSpPr/>
          <p:nvPr/>
        </p:nvSpPr>
        <p:spPr>
          <a:xfrm>
            <a:off x="7648550" y="518675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601AED-5E12-F088-B59E-BE6336CB3A19}"/>
              </a:ext>
            </a:extLst>
          </p:cNvPr>
          <p:cNvSpPr/>
          <p:nvPr/>
        </p:nvSpPr>
        <p:spPr>
          <a:xfrm>
            <a:off x="7648550" y="5585357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5A3B1-0768-A384-ABF9-E4EA7309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1C868D-CE1F-25E3-DB74-9A15D4DC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461665"/>
          </a:xfrm>
        </p:spPr>
        <p:txBody>
          <a:bodyPr/>
          <a:lstStyle/>
          <a:p>
            <a:r>
              <a:rPr lang="en-US" altLang="zh-CN" dirty="0"/>
              <a:t>Use FCRFS serial pattern to infer serial schedules under WSS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37459D-F962-A396-A3F1-5F51D5C9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 Serial Schedule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FFDA3-8894-54B0-B761-E2CC846BA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81F8127-F14C-3084-4F21-CC39CB6CF3C8}"/>
              </a:ext>
            </a:extLst>
          </p:cNvPr>
          <p:cNvSpPr/>
          <p:nvPr/>
        </p:nvSpPr>
        <p:spPr>
          <a:xfrm>
            <a:off x="5446786" y="3758491"/>
            <a:ext cx="1303983" cy="946838"/>
          </a:xfrm>
          <a:prstGeom prst="rightArrow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Infer</a:t>
            </a:r>
            <a:endParaRPr lang="zh-CN" altLang="en-US" sz="2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4F4CDC7-9025-4201-2E6D-A2C28F2BC272}"/>
              </a:ext>
            </a:extLst>
          </p:cNvPr>
          <p:cNvSpPr/>
          <p:nvPr/>
        </p:nvSpPr>
        <p:spPr>
          <a:xfrm>
            <a:off x="2853721" y="3511910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57644B2-1FA4-457A-B1EE-48CCA1659F91}"/>
              </a:ext>
            </a:extLst>
          </p:cNvPr>
          <p:cNvSpPr/>
          <p:nvPr/>
        </p:nvSpPr>
        <p:spPr>
          <a:xfrm>
            <a:off x="2853721" y="231609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FB08437-944A-08B2-B578-CB6352416B2B}"/>
              </a:ext>
            </a:extLst>
          </p:cNvPr>
          <p:cNvSpPr/>
          <p:nvPr/>
        </p:nvSpPr>
        <p:spPr>
          <a:xfrm>
            <a:off x="2853721" y="2714698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801064-7A74-44B7-C846-8B46A8A085FA}"/>
              </a:ext>
            </a:extLst>
          </p:cNvPr>
          <p:cNvSpPr/>
          <p:nvPr/>
        </p:nvSpPr>
        <p:spPr>
          <a:xfrm>
            <a:off x="2853721" y="3113304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4B9A171-7CD6-7DA9-D79A-A0B2C811E27C}"/>
              </a:ext>
            </a:extLst>
          </p:cNvPr>
          <p:cNvSpPr/>
          <p:nvPr/>
        </p:nvSpPr>
        <p:spPr>
          <a:xfrm>
            <a:off x="2853721" y="3910516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3922FC5-85D7-8B61-3E07-F9E8784C5345}"/>
              </a:ext>
            </a:extLst>
          </p:cNvPr>
          <p:cNvSpPr/>
          <p:nvPr/>
        </p:nvSpPr>
        <p:spPr>
          <a:xfrm>
            <a:off x="2853721" y="430912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F767DDA-31F9-7A07-323B-672D9F01FE6C}"/>
              </a:ext>
            </a:extLst>
          </p:cNvPr>
          <p:cNvSpPr/>
          <p:nvPr/>
        </p:nvSpPr>
        <p:spPr>
          <a:xfrm>
            <a:off x="2853721" y="470772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F2FA03A-5598-D12C-4F71-07CF5DC03ADC}"/>
              </a:ext>
            </a:extLst>
          </p:cNvPr>
          <p:cNvSpPr/>
          <p:nvPr/>
        </p:nvSpPr>
        <p:spPr>
          <a:xfrm>
            <a:off x="2853721" y="5106334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20CFC10-AECE-6A04-D2E3-D18A659C0ED0}"/>
              </a:ext>
            </a:extLst>
          </p:cNvPr>
          <p:cNvSpPr/>
          <p:nvPr/>
        </p:nvSpPr>
        <p:spPr>
          <a:xfrm>
            <a:off x="2853721" y="5504939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7E4AB2A-C0B4-3894-E2F3-B57B53305A2D}"/>
              </a:ext>
            </a:extLst>
          </p:cNvPr>
          <p:cNvSpPr/>
          <p:nvPr/>
        </p:nvSpPr>
        <p:spPr>
          <a:xfrm>
            <a:off x="7670326" y="2316092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3FC1B89-92DE-95E5-6A0E-27249DD75AD6}"/>
              </a:ext>
            </a:extLst>
          </p:cNvPr>
          <p:cNvSpPr/>
          <p:nvPr/>
        </p:nvSpPr>
        <p:spPr>
          <a:xfrm>
            <a:off x="7670326" y="2714698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0E84538-7ECC-BFCD-6AF6-C2ECD0340298}"/>
              </a:ext>
            </a:extLst>
          </p:cNvPr>
          <p:cNvSpPr/>
          <p:nvPr/>
        </p:nvSpPr>
        <p:spPr>
          <a:xfrm>
            <a:off x="7670326" y="3113304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897003-BF44-7F97-68A9-67FA10EC2D68}"/>
              </a:ext>
            </a:extLst>
          </p:cNvPr>
          <p:cNvSpPr/>
          <p:nvPr/>
        </p:nvSpPr>
        <p:spPr>
          <a:xfrm>
            <a:off x="7670326" y="3511910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D6B41EC-A033-C941-9E83-87FFEC6EDD17}"/>
              </a:ext>
            </a:extLst>
          </p:cNvPr>
          <p:cNvSpPr/>
          <p:nvPr/>
        </p:nvSpPr>
        <p:spPr>
          <a:xfrm>
            <a:off x="7670326" y="3910516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289B2EE-D479-636B-EA2F-B30B78AA493D}"/>
              </a:ext>
            </a:extLst>
          </p:cNvPr>
          <p:cNvSpPr/>
          <p:nvPr/>
        </p:nvSpPr>
        <p:spPr>
          <a:xfrm>
            <a:off x="7670326" y="4309122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C9495B9-F2A9-DE4C-C477-C743B4706802}"/>
              </a:ext>
            </a:extLst>
          </p:cNvPr>
          <p:cNvSpPr/>
          <p:nvPr/>
        </p:nvSpPr>
        <p:spPr>
          <a:xfrm>
            <a:off x="7670326" y="470772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FBCD8B9-8838-1724-BCAF-A2B770BC62C6}"/>
              </a:ext>
            </a:extLst>
          </p:cNvPr>
          <p:cNvSpPr/>
          <p:nvPr/>
        </p:nvSpPr>
        <p:spPr>
          <a:xfrm>
            <a:off x="7670326" y="5106334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21DA964-2CFD-E014-27FC-18BD113D0AB2}"/>
              </a:ext>
            </a:extLst>
          </p:cNvPr>
          <p:cNvSpPr/>
          <p:nvPr/>
        </p:nvSpPr>
        <p:spPr>
          <a:xfrm>
            <a:off x="7670326" y="5504939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823267-E189-8828-2404-6DB2D567C6D7}"/>
              </a:ext>
            </a:extLst>
          </p:cNvPr>
          <p:cNvSpPr txBox="1"/>
          <p:nvPr/>
        </p:nvSpPr>
        <p:spPr>
          <a:xfrm>
            <a:off x="2318875" y="5903544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Actual schedule</a:t>
            </a:r>
            <a:endParaRPr lang="zh-CN" altLang="en-US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E06C5A7-E133-7AFA-5872-FC7A968F4A98}"/>
              </a:ext>
            </a:extLst>
          </p:cNvPr>
          <p:cNvSpPr txBox="1"/>
          <p:nvPr/>
        </p:nvSpPr>
        <p:spPr>
          <a:xfrm>
            <a:off x="7019141" y="5903544"/>
            <a:ext cx="29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Serial schedule under WSS</a:t>
            </a:r>
            <a:endParaRPr lang="zh-CN" altLang="en-US" b="1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12778AA-30FC-D42E-4FD9-A0EC26D3B490}"/>
              </a:ext>
            </a:extLst>
          </p:cNvPr>
          <p:cNvSpPr/>
          <p:nvPr/>
        </p:nvSpPr>
        <p:spPr bwMode="gray">
          <a:xfrm>
            <a:off x="2826845" y="2253033"/>
            <a:ext cx="1700384" cy="46166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7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0.00026 0.2340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23402 L 0.00235 0.4085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8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40856 L 0.00157 0.46111 " pathEditMode="relative" rAng="0" ptsTypes="AA">
                                      <p:cBhvr>
                                        <p:cTn id="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5" grpId="1" animBg="1"/>
      <p:bldP spid="2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03D5305-8827-9110-F97A-EFBB90640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DBMSs are widely used in many applications for efficiently storing and retrieving data</a:t>
            </a:r>
            <a:endParaRPr lang="zh-CN" altLang="en-US" sz="2400" dirty="0">
              <a:latin typeface="Cambria" panose="02040503050406030204" pitchFamily="18" charset="0"/>
              <a:ea typeface="+mj-ea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8E236D-222C-4F4B-29CC-5642B105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Database Management System (DBMS) 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68C0138-7529-4D92-3553-22B140946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A3632-4936-C951-69C4-9EA29AC9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562" y="2381972"/>
            <a:ext cx="1824019" cy="6288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5E15E1-F768-5332-57BC-F4321B48C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9261" y="5763771"/>
            <a:ext cx="788180" cy="7841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C2F81E6-B4F2-A02F-43AF-B7EFC8073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90" y="4444938"/>
            <a:ext cx="1062860" cy="1062860"/>
          </a:xfrm>
          <a:prstGeom prst="rect">
            <a:avLst/>
          </a:prstGeom>
        </p:spPr>
      </p:pic>
      <p:pic>
        <p:nvPicPr>
          <p:cNvPr id="17" name="图片 16" descr="1000px-Yahoo!_logo.svg.png">
            <a:extLst>
              <a:ext uri="{FF2B5EF4-FFF2-40B4-BE49-F238E27FC236}">
                <a16:creationId xmlns:a16="http://schemas.microsoft.com/office/drawing/2014/main" id="{492FFE76-8085-FC36-9C92-701BEDD10113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0680" y="2535118"/>
            <a:ext cx="1526807" cy="355746"/>
          </a:xfrm>
          <a:prstGeom prst="rect">
            <a:avLst/>
          </a:prstGeom>
        </p:spPr>
      </p:pic>
      <p:pic>
        <p:nvPicPr>
          <p:cNvPr id="18" name="图片 17" descr="d8GZgpn4FhJ0LhSTxNxmfw-netflix-logo-small.png">
            <a:extLst>
              <a:ext uri="{FF2B5EF4-FFF2-40B4-BE49-F238E27FC236}">
                <a16:creationId xmlns:a16="http://schemas.microsoft.com/office/drawing/2014/main" id="{B39BC848-7D1E-D092-B4D0-7AB751FDDCA5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469987" y="3361113"/>
            <a:ext cx="1655607" cy="443702"/>
          </a:xfrm>
          <a:prstGeom prst="rect">
            <a:avLst/>
          </a:prstGeom>
        </p:spPr>
      </p:pic>
      <p:pic>
        <p:nvPicPr>
          <p:cNvPr id="19" name="Picture 2" descr="“amazon”的图片搜索结果">
            <a:extLst>
              <a:ext uri="{FF2B5EF4-FFF2-40B4-BE49-F238E27FC236}">
                <a16:creationId xmlns:a16="http://schemas.microsoft.com/office/drawing/2014/main" id="{010E208B-964C-EDAB-D76D-2A6AAED8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07" y="6099756"/>
            <a:ext cx="1698999" cy="6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C4041B63-308A-3F87-024E-1F86F4A22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145" y="4924312"/>
            <a:ext cx="2180259" cy="76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MySQL是什么_ MySQL数据库_开源数据库-AWS云服务">
            <a:extLst>
              <a:ext uri="{FF2B5EF4-FFF2-40B4-BE49-F238E27FC236}">
                <a16:creationId xmlns:a16="http://schemas.microsoft.com/office/drawing/2014/main" id="{C0D265B3-C108-27C7-DD2C-2E12FABD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01" y="3897909"/>
            <a:ext cx="1352112" cy="66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Database of Databases - TiDB">
            <a:extLst>
              <a:ext uri="{FF2B5EF4-FFF2-40B4-BE49-F238E27FC236}">
                <a16:creationId xmlns:a16="http://schemas.microsoft.com/office/drawing/2014/main" id="{CCF53264-F1D7-DC0E-8E86-43FCF8D6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234" y="5794507"/>
            <a:ext cx="1300094" cy="50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69827FD-BB49-4ACE-C66A-663F01B29D0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51404" y="3105930"/>
            <a:ext cx="1435985" cy="14900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E8534C3-3637-81E4-E6FD-33B82E8C91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01525" y="4924312"/>
            <a:ext cx="2510223" cy="578508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B072D591-F5FF-8347-9951-586A9E9E46DA}"/>
              </a:ext>
            </a:extLst>
          </p:cNvPr>
          <p:cNvGrpSpPr/>
          <p:nvPr/>
        </p:nvGrpSpPr>
        <p:grpSpPr>
          <a:xfrm>
            <a:off x="3937685" y="4036525"/>
            <a:ext cx="1688116" cy="763090"/>
            <a:chOff x="7390794" y="4369270"/>
            <a:chExt cx="3144124" cy="149881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E0BF31C-3B46-16A7-28FA-692336E11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90794" y="4369270"/>
              <a:ext cx="3144124" cy="1498812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AFB0AD1-218D-5A9E-7D9C-AFA5EA245548}"/>
                </a:ext>
              </a:extLst>
            </p:cNvPr>
            <p:cNvSpPr/>
            <p:nvPr/>
          </p:nvSpPr>
          <p:spPr bwMode="auto">
            <a:xfrm>
              <a:off x="9435262" y="4369270"/>
              <a:ext cx="1099656" cy="567455"/>
            </a:xfrm>
            <a:prstGeom prst="rect">
              <a:avLst/>
            </a:prstGeom>
            <a:solidFill>
              <a:schemeClr val="bg1"/>
            </a:solidFill>
            <a:ln w="28575">
              <a:noFill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noAutofit/>
            </a:bodyPr>
            <a:lstStyle/>
            <a:p>
              <a:pPr marR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</a:pPr>
              <a:endParaRPr kumimoji="0" lang="zh-CN" altLang="en-US" sz="1800" i="0" u="none" strike="noStrike" cap="none" normalizeH="0" baseline="0" dirty="0" err="1">
                <a:ln>
                  <a:noFill/>
                </a:ln>
                <a:effectLst/>
                <a:latin typeface="Bahnschrift" panose="020B0502040204020203" pitchFamily="34" charset="0"/>
                <a:ea typeface="Linux Libertine O" panose="02000503000000000000" pitchFamily="50" charset="0"/>
                <a:cs typeface="Linux Libertine O" panose="02000503000000000000" pitchFamily="50" charset="0"/>
              </a:endParaRPr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5BDD0F86-C79F-6044-854A-E69A5F3E29A3}"/>
              </a:ext>
            </a:extLst>
          </p:cNvPr>
          <p:cNvSpPr/>
          <p:nvPr/>
        </p:nvSpPr>
        <p:spPr bwMode="gray">
          <a:xfrm>
            <a:off x="2848393" y="2832457"/>
            <a:ext cx="6495215" cy="3714458"/>
          </a:xfrm>
          <a:prstGeom prst="ellipse">
            <a:avLst/>
          </a:prstGeom>
          <a:solidFill>
            <a:srgbClr val="AD0101">
              <a:alpha val="16078"/>
            </a:srgb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Picture 4" descr="“github”的图片搜索结果">
            <a:extLst>
              <a:ext uri="{FF2B5EF4-FFF2-40B4-BE49-F238E27FC236}">
                <a16:creationId xmlns:a16="http://schemas.microsoft.com/office/drawing/2014/main" id="{2C5B6032-CC09-586E-88F5-53E407690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58" y="3435468"/>
            <a:ext cx="1891444" cy="6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youtube上的, 标志 图标">
            <a:extLst>
              <a:ext uri="{FF2B5EF4-FFF2-40B4-BE49-F238E27FC236}">
                <a16:creationId xmlns:a16="http://schemas.microsoft.com/office/drawing/2014/main" id="{F416E999-0691-E9F1-B130-C4B23AB4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510" y="4742541"/>
            <a:ext cx="1805094" cy="90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24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B8DB-EA7B-0A82-626E-B8A309BE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5315184-14F9-B49C-1934-1CD0E63A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Compare whether the write operation succeeds or not and the final database state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8101025-A631-3152-693B-6B22A844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Execution 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319E22-FDB7-770F-6DD0-A3DBF53F8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66712BA-DB21-FA38-9540-BD212643A60C}"/>
              </a:ext>
            </a:extLst>
          </p:cNvPr>
          <p:cNvSpPr/>
          <p:nvPr/>
        </p:nvSpPr>
        <p:spPr>
          <a:xfrm>
            <a:off x="2702170" y="3771969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3BF84068-F399-C189-41AB-C675D9535DE0}"/>
              </a:ext>
            </a:extLst>
          </p:cNvPr>
          <p:cNvSpPr/>
          <p:nvPr/>
        </p:nvSpPr>
        <p:spPr>
          <a:xfrm>
            <a:off x="2702170" y="2576151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7E71506-C7C7-4738-D5EF-2D8F27FAA4E9}"/>
              </a:ext>
            </a:extLst>
          </p:cNvPr>
          <p:cNvSpPr/>
          <p:nvPr/>
        </p:nvSpPr>
        <p:spPr>
          <a:xfrm>
            <a:off x="2702170" y="2974757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E05AC5E-2DF5-301C-9370-811C8E3EF64E}"/>
              </a:ext>
            </a:extLst>
          </p:cNvPr>
          <p:cNvSpPr/>
          <p:nvPr/>
        </p:nvSpPr>
        <p:spPr>
          <a:xfrm>
            <a:off x="2702170" y="3373363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F88AB27-FF3A-1E94-9F7A-554250382C3C}"/>
              </a:ext>
            </a:extLst>
          </p:cNvPr>
          <p:cNvSpPr/>
          <p:nvPr/>
        </p:nvSpPr>
        <p:spPr>
          <a:xfrm>
            <a:off x="2702170" y="4170575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A1C711F-9FD2-FF76-042E-1595718E7E1E}"/>
              </a:ext>
            </a:extLst>
          </p:cNvPr>
          <p:cNvSpPr/>
          <p:nvPr/>
        </p:nvSpPr>
        <p:spPr>
          <a:xfrm>
            <a:off x="2702170" y="4569181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463B4B83-ED26-B5B1-1214-47EF04F5904B}"/>
              </a:ext>
            </a:extLst>
          </p:cNvPr>
          <p:cNvSpPr/>
          <p:nvPr/>
        </p:nvSpPr>
        <p:spPr>
          <a:xfrm>
            <a:off x="2702170" y="4967787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9350031-6529-006C-F695-BA9677E37B23}"/>
              </a:ext>
            </a:extLst>
          </p:cNvPr>
          <p:cNvSpPr/>
          <p:nvPr/>
        </p:nvSpPr>
        <p:spPr>
          <a:xfrm>
            <a:off x="2702170" y="5366393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E3C3F158-0348-A861-447A-A60CD6927C0B}"/>
              </a:ext>
            </a:extLst>
          </p:cNvPr>
          <p:cNvSpPr/>
          <p:nvPr/>
        </p:nvSpPr>
        <p:spPr>
          <a:xfrm>
            <a:off x="2702170" y="576499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71F6BAB-A5F1-DD82-25C0-5F971B764A76}"/>
              </a:ext>
            </a:extLst>
          </p:cNvPr>
          <p:cNvSpPr/>
          <p:nvPr/>
        </p:nvSpPr>
        <p:spPr>
          <a:xfrm>
            <a:off x="7816322" y="2576151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F5EC359-7002-481E-FC81-85B4EE29D2C2}"/>
              </a:ext>
            </a:extLst>
          </p:cNvPr>
          <p:cNvSpPr/>
          <p:nvPr/>
        </p:nvSpPr>
        <p:spPr>
          <a:xfrm>
            <a:off x="7816322" y="2974757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0ACEB7BD-16F4-AC15-AF53-1FF37F405AD3}"/>
              </a:ext>
            </a:extLst>
          </p:cNvPr>
          <p:cNvSpPr/>
          <p:nvPr/>
        </p:nvSpPr>
        <p:spPr>
          <a:xfrm>
            <a:off x="7816322" y="3373363"/>
            <a:ext cx="1673508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1FA6E761-E7A1-F24D-71C1-C60E6F00ADE9}"/>
              </a:ext>
            </a:extLst>
          </p:cNvPr>
          <p:cNvSpPr/>
          <p:nvPr/>
        </p:nvSpPr>
        <p:spPr>
          <a:xfrm>
            <a:off x="7816322" y="3771969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7F21DD7B-B4B2-B08A-7BA8-8DDCE6619CCB}"/>
              </a:ext>
            </a:extLst>
          </p:cNvPr>
          <p:cNvSpPr/>
          <p:nvPr/>
        </p:nvSpPr>
        <p:spPr>
          <a:xfrm>
            <a:off x="7816322" y="4170575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DELETE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C67E3EC-4850-FFCE-36D4-3AE7B307DDB8}"/>
              </a:ext>
            </a:extLst>
          </p:cNvPr>
          <p:cNvSpPr/>
          <p:nvPr/>
        </p:nvSpPr>
        <p:spPr>
          <a:xfrm>
            <a:off x="7816322" y="4569181"/>
            <a:ext cx="1673508" cy="36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C5D8595-3DF6-FA90-24A9-B737B4CA99F9}"/>
              </a:ext>
            </a:extLst>
          </p:cNvPr>
          <p:cNvSpPr/>
          <p:nvPr/>
        </p:nvSpPr>
        <p:spPr>
          <a:xfrm>
            <a:off x="7816322" y="4967787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31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5BCD8D8-5A81-EE56-0C24-C3E20BA74466}"/>
              </a:ext>
            </a:extLst>
          </p:cNvPr>
          <p:cNvSpPr/>
          <p:nvPr/>
        </p:nvSpPr>
        <p:spPr>
          <a:xfrm>
            <a:off x="7816322" y="5366393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32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INSERT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4B9F0D5-80C6-1C5A-5B0E-199B069A004B}"/>
              </a:ext>
            </a:extLst>
          </p:cNvPr>
          <p:cNvSpPr/>
          <p:nvPr/>
        </p:nvSpPr>
        <p:spPr>
          <a:xfrm>
            <a:off x="7816322" y="5764998"/>
            <a:ext cx="1673508" cy="36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kern="0" baseline="-2500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33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COMMIT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161A3B2-5640-9D98-DE0C-23154CC4597E}"/>
              </a:ext>
            </a:extLst>
          </p:cNvPr>
          <p:cNvSpPr txBox="1"/>
          <p:nvPr/>
        </p:nvSpPr>
        <p:spPr>
          <a:xfrm>
            <a:off x="2167324" y="220588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Concurrent result</a:t>
            </a:r>
            <a:endParaRPr lang="zh-CN" altLang="en-US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54BE09-6861-3A17-9FC6-4C2E2179198E}"/>
              </a:ext>
            </a:extLst>
          </p:cNvPr>
          <p:cNvSpPr txBox="1"/>
          <p:nvPr/>
        </p:nvSpPr>
        <p:spPr>
          <a:xfrm>
            <a:off x="7165137" y="2205880"/>
            <a:ext cx="29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Serial result</a:t>
            </a:r>
            <a:endParaRPr lang="zh-CN" altLang="en-US" b="1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C2E25F3-FC47-E833-7BBD-E7B4B5150B6E}"/>
              </a:ext>
            </a:extLst>
          </p:cNvPr>
          <p:cNvSpPr/>
          <p:nvPr/>
        </p:nvSpPr>
        <p:spPr bwMode="gray">
          <a:xfrm>
            <a:off x="9707884" y="4169384"/>
            <a:ext cx="866262" cy="363206"/>
          </a:xfrm>
          <a:prstGeom prst="roundRect">
            <a:avLst/>
          </a:prstGeom>
          <a:solidFill>
            <a:schemeClr val="accent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Succeed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3EE0740-C266-8FD6-7F5A-ADADAE4569B9}"/>
              </a:ext>
            </a:extLst>
          </p:cNvPr>
          <p:cNvSpPr/>
          <p:nvPr/>
        </p:nvSpPr>
        <p:spPr bwMode="gray">
          <a:xfrm>
            <a:off x="1617854" y="4565975"/>
            <a:ext cx="866262" cy="363206"/>
          </a:xfrm>
          <a:prstGeom prst="roundRect">
            <a:avLst/>
          </a:prstGeom>
          <a:solidFill>
            <a:srgbClr val="C00000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</a:rPr>
              <a:t>Error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74BCCE4-1A0A-5CD3-F626-2C356CCD4ABA}"/>
              </a:ext>
            </a:extLst>
          </p:cNvPr>
          <p:cNvCxnSpPr>
            <a:cxnSpLocks/>
            <a:stCxn id="30" idx="1"/>
            <a:endCxn id="53" idx="3"/>
          </p:cNvCxnSpPr>
          <p:nvPr/>
        </p:nvCxnSpPr>
        <p:spPr>
          <a:xfrm flipH="1" flipV="1">
            <a:off x="2484116" y="4747578"/>
            <a:ext cx="218054" cy="1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A672DFB-B278-D661-A04B-E914FFBE75BE}"/>
              </a:ext>
            </a:extLst>
          </p:cNvPr>
          <p:cNvCxnSpPr>
            <a:cxnSpLocks/>
            <a:stCxn id="38" idx="3"/>
            <a:endCxn id="50" idx="1"/>
          </p:cNvCxnSpPr>
          <p:nvPr/>
        </p:nvCxnSpPr>
        <p:spPr>
          <a:xfrm>
            <a:off x="9489830" y="4350575"/>
            <a:ext cx="218054" cy="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4284B37A-6F02-8226-1180-6FF6B8A4BCD1}"/>
              </a:ext>
            </a:extLst>
          </p:cNvPr>
          <p:cNvSpPr/>
          <p:nvPr/>
        </p:nvSpPr>
        <p:spPr bwMode="gray">
          <a:xfrm>
            <a:off x="1518407" y="4482278"/>
            <a:ext cx="3049774" cy="533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41D49A37-8C8D-CB3B-C647-3F4782CADCF3}"/>
              </a:ext>
            </a:extLst>
          </p:cNvPr>
          <p:cNvSpPr/>
          <p:nvPr/>
        </p:nvSpPr>
        <p:spPr bwMode="gray">
          <a:xfrm>
            <a:off x="7664464" y="4079666"/>
            <a:ext cx="2975878" cy="5334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FE49D8C2-B9B7-F1A3-181C-E16F653B5516}"/>
              </a:ext>
            </a:extLst>
          </p:cNvPr>
          <p:cNvSpPr/>
          <p:nvPr/>
        </p:nvSpPr>
        <p:spPr bwMode="auto">
          <a:xfrm>
            <a:off x="4449982" y="3338740"/>
            <a:ext cx="3292037" cy="408623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inux Libertine O" panose="02000503000000000000" pitchFamily="50" charset="0"/>
              </a:rPr>
              <a:t>Inconsistent error reporting</a:t>
            </a:r>
            <a:endParaRPr lang="zh-CN" altLang="en-US" b="1" dirty="0">
              <a:solidFill>
                <a:schemeClr val="tx1"/>
              </a:solidFill>
              <a:latin typeface="Cambria" panose="02040503050406030204" pitchFamily="18" charset="0"/>
              <a:cs typeface="Linux Libertine O" panose="02000503000000000000" pitchFamily="50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732A46CA-264A-C6D2-CDD0-7733C729B1BA}"/>
              </a:ext>
            </a:extLst>
          </p:cNvPr>
          <p:cNvCxnSpPr>
            <a:cxnSpLocks/>
            <a:stCxn id="77" idx="1"/>
            <a:endCxn id="78" idx="2"/>
          </p:cNvCxnSpPr>
          <p:nvPr/>
        </p:nvCxnSpPr>
        <p:spPr>
          <a:xfrm flipH="1" flipV="1">
            <a:off x="6096001" y="3747363"/>
            <a:ext cx="1568463" cy="599003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6DFB6FB8-0959-2930-DE27-55EA0F0F0A6B}"/>
              </a:ext>
            </a:extLst>
          </p:cNvPr>
          <p:cNvCxnSpPr>
            <a:cxnSpLocks/>
            <a:stCxn id="76" idx="3"/>
            <a:endCxn id="78" idx="2"/>
          </p:cNvCxnSpPr>
          <p:nvPr/>
        </p:nvCxnSpPr>
        <p:spPr>
          <a:xfrm flipV="1">
            <a:off x="4568181" y="3747363"/>
            <a:ext cx="1527820" cy="1001615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表格 89">
            <a:extLst>
              <a:ext uri="{FF2B5EF4-FFF2-40B4-BE49-F238E27FC236}">
                <a16:creationId xmlns:a16="http://schemas.microsoft.com/office/drawing/2014/main" id="{C95E4F9F-5CAE-BED3-E855-E297F566D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749242"/>
              </p:ext>
            </p:extLst>
          </p:nvPr>
        </p:nvGraphicFramePr>
        <p:xfrm>
          <a:off x="3042999" y="6207971"/>
          <a:ext cx="991848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</a:tbl>
          </a:graphicData>
        </a:graphic>
      </p:graphicFrame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EE59469B-C8B5-E12F-0247-82EC3A85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75030"/>
              </p:ext>
            </p:extLst>
          </p:nvPr>
        </p:nvGraphicFramePr>
        <p:xfrm>
          <a:off x="8157155" y="6207971"/>
          <a:ext cx="991848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</a:tbl>
          </a:graphicData>
        </a:graphic>
      </p:graphicFrame>
      <p:sp>
        <p:nvSpPr>
          <p:cNvPr id="93" name="文本框 92">
            <a:extLst>
              <a:ext uri="{FF2B5EF4-FFF2-40B4-BE49-F238E27FC236}">
                <a16:creationId xmlns:a16="http://schemas.microsoft.com/office/drawing/2014/main" id="{D01C139E-D459-49FB-FDB9-F3AB520F2DB2}"/>
              </a:ext>
            </a:extLst>
          </p:cNvPr>
          <p:cNvSpPr txBox="1"/>
          <p:nvPr/>
        </p:nvSpPr>
        <p:spPr>
          <a:xfrm>
            <a:off x="9149001" y="6293748"/>
            <a:ext cx="21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database state</a:t>
            </a:r>
            <a:endParaRPr lang="zh-CN" altLang="en-US" sz="1600" b="1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94E5DF8-CA26-089D-1284-94F8C84635B9}"/>
              </a:ext>
            </a:extLst>
          </p:cNvPr>
          <p:cNvSpPr txBox="1"/>
          <p:nvPr/>
        </p:nvSpPr>
        <p:spPr>
          <a:xfrm>
            <a:off x="912195" y="6303417"/>
            <a:ext cx="2130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Final database state</a:t>
            </a:r>
            <a:endParaRPr lang="zh-CN" altLang="en-US" sz="1600" b="1" dirty="0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322E170-3CAB-C4D7-3CDF-564FAE177705}"/>
              </a:ext>
            </a:extLst>
          </p:cNvPr>
          <p:cNvSpPr/>
          <p:nvPr/>
        </p:nvSpPr>
        <p:spPr bwMode="gray">
          <a:xfrm>
            <a:off x="912194" y="6153703"/>
            <a:ext cx="3168890" cy="6071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171DB9F6-F945-2D1B-AB41-48A5213E8272}"/>
              </a:ext>
            </a:extLst>
          </p:cNvPr>
          <p:cNvSpPr/>
          <p:nvPr/>
        </p:nvSpPr>
        <p:spPr bwMode="gray">
          <a:xfrm>
            <a:off x="8110917" y="6153703"/>
            <a:ext cx="3168887" cy="6071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61476B72-F318-E7E3-FFD1-DE3CA4ACD3D6}"/>
              </a:ext>
            </a:extLst>
          </p:cNvPr>
          <p:cNvSpPr/>
          <p:nvPr/>
        </p:nvSpPr>
        <p:spPr bwMode="auto">
          <a:xfrm>
            <a:off x="4449982" y="6252958"/>
            <a:ext cx="3292037" cy="408623"/>
          </a:xfrm>
          <a:prstGeom prst="roundRect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</a:pPr>
            <a:r>
              <a:rPr lang="en-US" altLang="zh-CN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Linux Libertine O" panose="02000503000000000000" pitchFamily="50" charset="0"/>
              </a:rPr>
              <a:t>Inconsistent database state</a:t>
            </a:r>
            <a:endParaRPr lang="zh-CN" altLang="en-US" b="1" dirty="0">
              <a:solidFill>
                <a:schemeClr val="tx1"/>
              </a:solidFill>
              <a:latin typeface="Cambria" panose="02040503050406030204" pitchFamily="18" charset="0"/>
              <a:cs typeface="Linux Libertine O" panose="02000503000000000000" pitchFamily="50" charset="0"/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CE49059C-9B7C-6B7B-1E1C-70A63FF05804}"/>
              </a:ext>
            </a:extLst>
          </p:cNvPr>
          <p:cNvCxnSpPr>
            <a:cxnSpLocks/>
            <a:stCxn id="97" idx="1"/>
            <a:endCxn id="98" idx="3"/>
          </p:cNvCxnSpPr>
          <p:nvPr/>
        </p:nvCxnSpPr>
        <p:spPr>
          <a:xfrm flipH="1">
            <a:off x="7742019" y="6457269"/>
            <a:ext cx="368898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37320FDE-A520-27D1-8590-AE28BC3CAD9C}"/>
              </a:ext>
            </a:extLst>
          </p:cNvPr>
          <p:cNvCxnSpPr>
            <a:cxnSpLocks/>
            <a:stCxn id="96" idx="3"/>
            <a:endCxn id="98" idx="1"/>
          </p:cNvCxnSpPr>
          <p:nvPr/>
        </p:nvCxnSpPr>
        <p:spPr>
          <a:xfrm>
            <a:off x="4081084" y="6457269"/>
            <a:ext cx="368898" cy="1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9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96" grpId="0" animBg="1"/>
      <p:bldP spid="97" grpId="0" animBg="1"/>
      <p:bldP spid="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8575C0D-819E-9A6B-62EF-DD9526ECE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036181"/>
          </a:xfrm>
        </p:spPr>
        <p:txBody>
          <a:bodyPr/>
          <a:lstStyle/>
          <a:p>
            <a:r>
              <a:rPr lang="en-US" altLang="zh-CN" dirty="0"/>
              <a:t>Evaluate </a:t>
            </a:r>
            <a:r>
              <a:rPr lang="en-US" altLang="zh-CN" dirty="0" err="1"/>
              <a:t>WriteCheck</a:t>
            </a:r>
            <a:r>
              <a:rPr lang="en-US" altLang="zh-CN" dirty="0"/>
              <a:t> on six widely-used DBMSs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58A7C4-98BC-748B-4715-1D408F3E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3B7E9-DEBE-491D-7317-035973573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5810CAE-BA62-4A73-71B0-B156C21DB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44377"/>
              </p:ext>
            </p:extLst>
          </p:nvPr>
        </p:nvGraphicFramePr>
        <p:xfrm>
          <a:off x="2031998" y="2308735"/>
          <a:ext cx="8128001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38540990"/>
                    </a:ext>
                  </a:extLst>
                </a:gridCol>
                <a:gridCol w="1196489">
                  <a:extLst>
                    <a:ext uri="{9D8B030D-6E8A-4147-A177-3AD203B41FA5}">
                      <a16:colId xmlns:a16="http://schemas.microsoft.com/office/drawing/2014/main" val="405477311"/>
                    </a:ext>
                  </a:extLst>
                </a:gridCol>
                <a:gridCol w="2205318">
                  <a:extLst>
                    <a:ext uri="{9D8B030D-6E8A-4147-A177-3AD203B41FA5}">
                      <a16:colId xmlns:a16="http://schemas.microsoft.com/office/drawing/2014/main" val="3239478679"/>
                    </a:ext>
                  </a:extLst>
                </a:gridCol>
                <a:gridCol w="673548">
                  <a:extLst>
                    <a:ext uri="{9D8B030D-6E8A-4147-A177-3AD203B41FA5}">
                      <a16:colId xmlns:a16="http://schemas.microsoft.com/office/drawing/2014/main" val="3997988191"/>
                    </a:ext>
                  </a:extLst>
                </a:gridCol>
                <a:gridCol w="673549">
                  <a:extLst>
                    <a:ext uri="{9D8B030D-6E8A-4147-A177-3AD203B41FA5}">
                      <a16:colId xmlns:a16="http://schemas.microsoft.com/office/drawing/2014/main" val="3761297068"/>
                    </a:ext>
                  </a:extLst>
                </a:gridCol>
                <a:gridCol w="673549">
                  <a:extLst>
                    <a:ext uri="{9D8B030D-6E8A-4147-A177-3AD203B41FA5}">
                      <a16:colId xmlns:a16="http://schemas.microsoft.com/office/drawing/2014/main" val="285381405"/>
                    </a:ext>
                  </a:extLst>
                </a:gridCol>
                <a:gridCol w="673548">
                  <a:extLst>
                    <a:ext uri="{9D8B030D-6E8A-4147-A177-3AD203B41FA5}">
                      <a16:colId xmlns:a16="http://schemas.microsoft.com/office/drawing/2014/main" val="14231228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DBMS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Rank</a:t>
                      </a:r>
                      <a:endParaRPr lang="zh-CN" altLang="en-US" sz="1800" b="1" baseline="300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GitHub Star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Isolation Levels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54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baseline="30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RU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RC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RR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SER</a:t>
                      </a:r>
                      <a:endParaRPr lang="zh-CN" altLang="en-US" sz="1800" b="1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522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11.4k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3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PostgreSQL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4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17.6k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80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SQLite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10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7.8k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9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MariaDB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13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6.1k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60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latin typeface="Cambria" panose="02040503050406030204" pitchFamily="18" charset="0"/>
                        </a:rPr>
                        <a:t>CockroachDB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68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30.9k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36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73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38.5k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Cambria" panose="02040503050406030204" pitchFamily="18" charset="0"/>
                          <a:sym typeface="Wingdings" panose="05000000000000000000" pitchFamily="2" charset="2"/>
                        </a:rPr>
                        <a:t>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84634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E7F6990-17ED-E846-1020-9999F5CD30C0}"/>
              </a:ext>
            </a:extLst>
          </p:cNvPr>
          <p:cNvSpPr txBox="1"/>
          <p:nvPr/>
        </p:nvSpPr>
        <p:spPr>
          <a:xfrm>
            <a:off x="3047998" y="55649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RU: Read Uncommitted		RR: Repeatable Read</a:t>
            </a:r>
          </a:p>
          <a:p>
            <a:pPr lvl="1"/>
            <a:r>
              <a:rPr lang="en-US" altLang="zh-CN" sz="1800" b="0" dirty="0">
                <a:latin typeface="Cambria" panose="02040503050406030204" pitchFamily="18" charset="0"/>
                <a:ea typeface="Cambria" panose="02040503050406030204" pitchFamily="18" charset="0"/>
              </a:rPr>
              <a:t>RC: Read Committed		SER: Serializable</a:t>
            </a:r>
          </a:p>
        </p:txBody>
      </p:sp>
    </p:spTree>
    <p:extLst>
      <p:ext uri="{BB962C8B-B14F-4D97-AF65-F5344CB8AC3E}">
        <p14:creationId xmlns:p14="http://schemas.microsoft.com/office/powerpoint/2010/main" val="133817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B297FB3-179D-7FAE-2959-9A1D36137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49577"/>
              </p:ext>
            </p:extLst>
          </p:nvPr>
        </p:nvGraphicFramePr>
        <p:xfrm>
          <a:off x="1894401" y="3115870"/>
          <a:ext cx="8396310" cy="3337200"/>
        </p:xfrm>
        <a:graphic>
          <a:graphicData uri="http://schemas.openxmlformats.org/drawingml/2006/table">
            <a:tbl>
              <a:tblPr firstRow="1" bandRow="1"/>
              <a:tblGrid>
                <a:gridCol w="184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1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31">
                  <a:extLst>
                    <a:ext uri="{9D8B030D-6E8A-4147-A177-3AD203B41FA5}">
                      <a16:colId xmlns:a16="http://schemas.microsoft.com/office/drawing/2014/main" val="800175325"/>
                    </a:ext>
                  </a:extLst>
                </a:gridCol>
              </a:tblGrid>
              <a:tr h="370800">
                <a:tc rowSpan="2"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DBMS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仿宋" panose="02010600040101010101" pitchFamily="2" charset="-122"/>
                      </a:endParaRPr>
                    </a:p>
                  </a:txBody>
                  <a:tcPr marL="91441" marR="914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 err="1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华文仿宋" panose="02010600040101010101" pitchFamily="2" charset="-122"/>
                        </a:rPr>
                        <a:t>txBug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仿宋" panose="02010600040101010101" pitchFamily="2" charset="-122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endParaRPr lang="zh-CN" altLang="en-US" sz="2800" b="1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False Positive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New (Fixed)</a:t>
                      </a:r>
                      <a:endParaRPr lang="zh-CN" altLang="en-US" sz="18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华文仿宋" panose="02010600040101010101" pitchFamily="2" charset="-122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Duplicate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45015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 (0)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PostgreSQL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 (0)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06345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</a:rPr>
                        <a:t>SQLite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63266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altLang="zh-C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MariaDB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3 (1)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>
                          <a:latin typeface="Cambria" panose="02040503050406030204" pitchFamily="18" charset="0"/>
                        </a:rPr>
                        <a:t>CockroachDB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078948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altLang="zh-CN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TiDB</a:t>
                      </a:r>
                      <a:endParaRPr lang="zh-CN" altLang="en-US" sz="1800" dirty="0">
                        <a:latin typeface="Cambria" panose="02040503050406030204" pitchFamily="18" charset="0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7 (1)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altLang="zh-CN" sz="1800" b="1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</a:t>
                      </a:r>
                      <a:endParaRPr lang="zh-CN" altLang="en-US" sz="1800" b="1" baseline="0" dirty="0">
                        <a:latin typeface="Cambria" panose="02040503050406030204" pitchFamily="18" charset="0"/>
                        <a:ea typeface="华文仿宋" panose="02010600040101010101" pitchFamily="2" charset="-122"/>
                      </a:endParaRPr>
                    </a:p>
                  </a:txBody>
                  <a:tcPr marL="91441" marR="9144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11 (2)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15993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831985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24797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663970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079962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495956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2911949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327941" algn="l" defTabSz="831985" rtl="0" eaLnBrk="1" latinLnBrk="0" hangingPunct="1">
                        <a:defRPr sz="17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800" b="1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1441" marR="9144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414F2F1-ABBC-2875-B43F-1C86B6FD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2164695"/>
          </a:xfrm>
        </p:spPr>
        <p:txBody>
          <a:bodyPr/>
          <a:lstStyle/>
          <a:p>
            <a:r>
              <a:rPr lang="en-US" altLang="zh-CN" dirty="0" err="1"/>
              <a:t>WriteCheck</a:t>
            </a:r>
            <a:r>
              <a:rPr lang="en-US" altLang="zh-CN" dirty="0"/>
              <a:t> has detected 22 unique WSS violations</a:t>
            </a:r>
          </a:p>
          <a:p>
            <a:pPr lvl="1"/>
            <a:r>
              <a:rPr lang="en-US" altLang="zh-CN" dirty="0"/>
              <a:t>13 critical transaction bugs</a:t>
            </a:r>
          </a:p>
          <a:p>
            <a:pPr lvl="1"/>
            <a:r>
              <a:rPr lang="en-US" altLang="zh-CN" dirty="0"/>
              <a:t>9 WSS violations stem from improper or inconsistent designs in the target DBMSs, which are permissible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A988ECC-C7C8-F6F7-CF51-1AF03262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 WSS Violations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3D2A4A-1DB3-1188-72D9-E142C00BC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8FC2338-5140-1A45-2447-8D0EBC1F89AB}"/>
              </a:ext>
            </a:extLst>
          </p:cNvPr>
          <p:cNvSpPr/>
          <p:nvPr/>
        </p:nvSpPr>
        <p:spPr bwMode="gray">
          <a:xfrm>
            <a:off x="8590327" y="3028861"/>
            <a:ext cx="1700384" cy="35180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B259A62-3D45-938C-D19F-9B8FC3DC5390}"/>
              </a:ext>
            </a:extLst>
          </p:cNvPr>
          <p:cNvSpPr/>
          <p:nvPr/>
        </p:nvSpPr>
        <p:spPr bwMode="gray">
          <a:xfrm>
            <a:off x="3842158" y="3028861"/>
            <a:ext cx="1082180" cy="351805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C2F8FC-7F23-9F69-A62F-5E372F173595}"/>
              </a:ext>
            </a:extLst>
          </p:cNvPr>
          <p:cNvSpPr/>
          <p:nvPr/>
        </p:nvSpPr>
        <p:spPr bwMode="gray">
          <a:xfrm>
            <a:off x="4924337" y="3028861"/>
            <a:ext cx="3665989" cy="3518054"/>
          </a:xfrm>
          <a:prstGeom prst="roundRect">
            <a:avLst>
              <a:gd name="adj" fmla="val 902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4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10F8CA5-4216-61EA-7330-37FFE86B7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Semi-consistent read in MySQL can introduce false positives at Read Uncommitted and Read Committed isolation levels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0EEEE8E-A158-C8DD-8245-FC517262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False Positives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975C3B-BF94-C1B8-E7AD-FD620EE11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009904-1E74-6110-CF0E-6A4644AFF1A7}"/>
              </a:ext>
            </a:extLst>
          </p:cNvPr>
          <p:cNvSpPr txBox="1"/>
          <p:nvPr/>
        </p:nvSpPr>
        <p:spPr>
          <a:xfrm>
            <a:off x="2622328" y="2269170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Concurrent schedule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8B94D4-7092-7998-7274-63EA4109F0BE}"/>
              </a:ext>
            </a:extLst>
          </p:cNvPr>
          <p:cNvSpPr txBox="1"/>
          <p:nvPr/>
        </p:nvSpPr>
        <p:spPr>
          <a:xfrm>
            <a:off x="6710132" y="2269170"/>
            <a:ext cx="297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Serial schedule under WSS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8628030-C47C-BE06-5CFF-90643AF4D395}"/>
              </a:ext>
            </a:extLst>
          </p:cNvPr>
          <p:cNvSpPr/>
          <p:nvPr/>
        </p:nvSpPr>
        <p:spPr>
          <a:xfrm>
            <a:off x="2345705" y="2638502"/>
            <a:ext cx="3296447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x1: BEGIN;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F61D281-F11D-6191-A436-91B086E1523B}"/>
              </a:ext>
            </a:extLst>
          </p:cNvPr>
          <p:cNvSpPr/>
          <p:nvPr/>
        </p:nvSpPr>
        <p:spPr>
          <a:xfrm>
            <a:off x="2345705" y="3041018"/>
            <a:ext cx="3296447" cy="492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tx1: UPDATE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 SET c1=5, c2=‘tx1’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WHERE c1=1;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DD717E9-DD34-D958-3EC6-388B94B20D5E}"/>
              </a:ext>
            </a:extLst>
          </p:cNvPr>
          <p:cNvSpPr/>
          <p:nvPr/>
        </p:nvSpPr>
        <p:spPr>
          <a:xfrm>
            <a:off x="2345705" y="4493958"/>
            <a:ext cx="3296447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tx1: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BADE1AA-E3E9-7CEA-C48C-BAACA7E723DD}"/>
              </a:ext>
            </a:extLst>
          </p:cNvPr>
          <p:cNvSpPr/>
          <p:nvPr/>
        </p:nvSpPr>
        <p:spPr>
          <a:xfrm>
            <a:off x="2345705" y="3566230"/>
            <a:ext cx="3296447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19B1C1-F2E8-A07E-5577-2939961B7739}"/>
              </a:ext>
            </a:extLst>
          </p:cNvPr>
          <p:cNvSpPr/>
          <p:nvPr/>
        </p:nvSpPr>
        <p:spPr>
          <a:xfrm>
            <a:off x="2345705" y="3968746"/>
            <a:ext cx="3296447" cy="49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UPDATE t SET c1=1, c2=‘tx2’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WHERE c1=5;</a:t>
            </a:r>
            <a:endParaRPr lang="zh-CN" altLang="en-US" sz="1400" kern="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2311BC7-D1AB-CE71-897E-52C32158B493}"/>
              </a:ext>
            </a:extLst>
          </p:cNvPr>
          <p:cNvSpPr/>
          <p:nvPr/>
        </p:nvSpPr>
        <p:spPr>
          <a:xfrm>
            <a:off x="2345705" y="4896475"/>
            <a:ext cx="3296447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COMMIT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BFEDC48-6473-4404-CA2B-DB9EC5C100C1}"/>
              </a:ext>
            </a:extLst>
          </p:cNvPr>
          <p:cNvSpPr txBox="1"/>
          <p:nvPr/>
        </p:nvSpPr>
        <p:spPr>
          <a:xfrm>
            <a:off x="207468" y="3025716"/>
            <a:ext cx="134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8CBAC74-4F87-0E32-E3CB-ECBF01925F77}"/>
              </a:ext>
            </a:extLst>
          </p:cNvPr>
          <p:cNvSpPr txBox="1"/>
          <p:nvPr/>
        </p:nvSpPr>
        <p:spPr>
          <a:xfrm>
            <a:off x="2820630" y="5513240"/>
            <a:ext cx="2346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Concurrent database state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A3CADB-E90A-8038-37CE-7E955C274A07}"/>
              </a:ext>
            </a:extLst>
          </p:cNvPr>
          <p:cNvSpPr txBox="1"/>
          <p:nvPr/>
        </p:nvSpPr>
        <p:spPr>
          <a:xfrm>
            <a:off x="7127645" y="5513241"/>
            <a:ext cx="214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Serial database state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33" name="表格 3">
            <a:extLst>
              <a:ext uri="{FF2B5EF4-FFF2-40B4-BE49-F238E27FC236}">
                <a16:creationId xmlns:a16="http://schemas.microsoft.com/office/drawing/2014/main" id="{F2DAA37E-C4E6-6BD4-9E1B-CCE67137F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58698"/>
              </p:ext>
            </p:extLst>
          </p:nvPr>
        </p:nvGraphicFramePr>
        <p:xfrm>
          <a:off x="3496315" y="5782598"/>
          <a:ext cx="9952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508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  <a:gridCol w="576715">
                  <a:extLst>
                    <a:ext uri="{9D8B030D-6E8A-4147-A177-3AD203B41FA5}">
                      <a16:colId xmlns:a16="http://schemas.microsoft.com/office/drawing/2014/main" val="1837082056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‘tx1’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‘tx2’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90137"/>
                  </a:ext>
                </a:extLst>
              </a:tr>
            </a:tbl>
          </a:graphicData>
        </a:graphic>
      </p:graphicFrame>
      <p:graphicFrame>
        <p:nvGraphicFramePr>
          <p:cNvPr id="34" name="表格 3">
            <a:extLst>
              <a:ext uri="{FF2B5EF4-FFF2-40B4-BE49-F238E27FC236}">
                <a16:creationId xmlns:a16="http://schemas.microsoft.com/office/drawing/2014/main" id="{A78E77AC-7DFE-A634-1FB6-5315481FB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287473"/>
              </p:ext>
            </p:extLst>
          </p:nvPr>
        </p:nvGraphicFramePr>
        <p:xfrm>
          <a:off x="381839" y="3300743"/>
          <a:ext cx="9952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508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  <a:gridCol w="576715">
                  <a:extLst>
                    <a:ext uri="{9D8B030D-6E8A-4147-A177-3AD203B41FA5}">
                      <a16:colId xmlns:a16="http://schemas.microsoft.com/office/drawing/2014/main" val="1837082056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90137"/>
                  </a:ext>
                </a:extLst>
              </a:tr>
            </a:tbl>
          </a:graphicData>
        </a:graphic>
      </p:graphicFrame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8662A9E-AAAC-F611-700A-B5F31139DB20}"/>
              </a:ext>
            </a:extLst>
          </p:cNvPr>
          <p:cNvCxnSpPr>
            <a:cxnSpLocks/>
            <a:stCxn id="9" idx="1"/>
            <a:endCxn id="34" idx="3"/>
          </p:cNvCxnSpPr>
          <p:nvPr/>
        </p:nvCxnSpPr>
        <p:spPr>
          <a:xfrm flipH="1">
            <a:off x="1377062" y="3287032"/>
            <a:ext cx="968643" cy="4709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DCB5026-9C9E-41BE-E837-B708499925F1}"/>
              </a:ext>
            </a:extLst>
          </p:cNvPr>
          <p:cNvCxnSpPr>
            <a:cxnSpLocks/>
            <a:stCxn id="12" idx="1"/>
            <a:endCxn id="34" idx="3"/>
          </p:cNvCxnSpPr>
          <p:nvPr/>
        </p:nvCxnSpPr>
        <p:spPr>
          <a:xfrm flipH="1" flipV="1">
            <a:off x="1377062" y="3757943"/>
            <a:ext cx="968643" cy="456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0DB18BF-D180-BD74-33ED-D7884DEECE23}"/>
              </a:ext>
            </a:extLst>
          </p:cNvPr>
          <p:cNvSpPr txBox="1"/>
          <p:nvPr/>
        </p:nvSpPr>
        <p:spPr>
          <a:xfrm rot="1531159">
            <a:off x="1419773" y="4060042"/>
            <a:ext cx="9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Apply on</a:t>
            </a:r>
            <a:endParaRPr lang="zh-CN" altLang="en-US" sz="1400" b="1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2237828-E398-1D97-1DAB-9D5E330B8D63}"/>
              </a:ext>
            </a:extLst>
          </p:cNvPr>
          <p:cNvSpPr/>
          <p:nvPr/>
        </p:nvSpPr>
        <p:spPr>
          <a:xfrm>
            <a:off x="6549848" y="2638502"/>
            <a:ext cx="3296447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x1: BEGIN;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34A474F4-BB2F-ECF9-82DC-25E71119EC2D}"/>
              </a:ext>
            </a:extLst>
          </p:cNvPr>
          <p:cNvSpPr/>
          <p:nvPr/>
        </p:nvSpPr>
        <p:spPr>
          <a:xfrm>
            <a:off x="6549848" y="3041018"/>
            <a:ext cx="3296447" cy="4920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tx1: UPDATE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 SET c1=5, c2=‘tx1’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WHERE c1=1;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196AFFAF-C3EE-FA3B-E9BB-8DD682B15AEB}"/>
              </a:ext>
            </a:extLst>
          </p:cNvPr>
          <p:cNvSpPr/>
          <p:nvPr/>
        </p:nvSpPr>
        <p:spPr>
          <a:xfrm>
            <a:off x="6549848" y="3566230"/>
            <a:ext cx="3296447" cy="3693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tx1: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6965C389-B0CC-2C7C-DB4E-CBC8C802FD08}"/>
              </a:ext>
            </a:extLst>
          </p:cNvPr>
          <p:cNvSpPr/>
          <p:nvPr/>
        </p:nvSpPr>
        <p:spPr>
          <a:xfrm>
            <a:off x="6549848" y="3968746"/>
            <a:ext cx="3296447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2FD5E699-B709-B412-5EE0-68C16DEBCDE6}"/>
              </a:ext>
            </a:extLst>
          </p:cNvPr>
          <p:cNvSpPr/>
          <p:nvPr/>
        </p:nvSpPr>
        <p:spPr>
          <a:xfrm>
            <a:off x="6549848" y="4371262"/>
            <a:ext cx="3296447" cy="492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UPDATE t SET c1=1, c2=‘tx2’</a:t>
            </a:r>
          </a:p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 WHERE c1=5;</a:t>
            </a:r>
            <a:endParaRPr lang="zh-CN" altLang="en-US" sz="1400" kern="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E730B2B-F6E1-32C2-0878-A0BFFB3CEC51}"/>
              </a:ext>
            </a:extLst>
          </p:cNvPr>
          <p:cNvSpPr/>
          <p:nvPr/>
        </p:nvSpPr>
        <p:spPr>
          <a:xfrm>
            <a:off x="6549848" y="4896475"/>
            <a:ext cx="3296447" cy="36933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4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tx2: COMMIT</a:t>
            </a:r>
            <a:r>
              <a:rPr kumimoji="0" lang="en-US" altLang="zh-CN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9" name="表格 3">
            <a:extLst>
              <a:ext uri="{FF2B5EF4-FFF2-40B4-BE49-F238E27FC236}">
                <a16:creationId xmlns:a16="http://schemas.microsoft.com/office/drawing/2014/main" id="{2F9B597F-FEEB-2CAF-66F0-7E7F1EBE8C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617058"/>
              </p:ext>
            </p:extLst>
          </p:nvPr>
        </p:nvGraphicFramePr>
        <p:xfrm>
          <a:off x="7700459" y="5782598"/>
          <a:ext cx="9952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508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  <a:gridCol w="576715">
                  <a:extLst>
                    <a:ext uri="{9D8B030D-6E8A-4147-A177-3AD203B41FA5}">
                      <a16:colId xmlns:a16="http://schemas.microsoft.com/office/drawing/2014/main" val="1837082056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‘tx2’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‘tx2’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90137"/>
                  </a:ext>
                </a:extLst>
              </a:tr>
            </a:tbl>
          </a:graphicData>
        </a:graphic>
      </p:graphicFrame>
      <p:sp>
        <p:nvSpPr>
          <p:cNvPr id="70" name="文本框 69">
            <a:extLst>
              <a:ext uri="{FF2B5EF4-FFF2-40B4-BE49-F238E27FC236}">
                <a16:creationId xmlns:a16="http://schemas.microsoft.com/office/drawing/2014/main" id="{C6906B1C-1ED7-D00F-DC46-94085F24A60F}"/>
              </a:ext>
            </a:extLst>
          </p:cNvPr>
          <p:cNvSpPr txBox="1"/>
          <p:nvPr/>
        </p:nvSpPr>
        <p:spPr>
          <a:xfrm rot="20037046">
            <a:off x="1392727" y="3160584"/>
            <a:ext cx="9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Apply on</a:t>
            </a:r>
            <a:endParaRPr lang="zh-CN" altLang="en-US" sz="1400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DF351687-6CB2-98D7-6FDF-FD1AB0EAA553}"/>
              </a:ext>
            </a:extLst>
          </p:cNvPr>
          <p:cNvSpPr txBox="1"/>
          <p:nvPr/>
        </p:nvSpPr>
        <p:spPr>
          <a:xfrm>
            <a:off x="10640565" y="2395628"/>
            <a:ext cx="1343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72" name="表格 3">
            <a:extLst>
              <a:ext uri="{FF2B5EF4-FFF2-40B4-BE49-F238E27FC236}">
                <a16:creationId xmlns:a16="http://schemas.microsoft.com/office/drawing/2014/main" id="{9BC6443F-43E2-1245-27AB-D1188E93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9575"/>
              </p:ext>
            </p:extLst>
          </p:nvPr>
        </p:nvGraphicFramePr>
        <p:xfrm>
          <a:off x="10814936" y="2670655"/>
          <a:ext cx="9952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508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  <a:gridCol w="576715">
                  <a:extLst>
                    <a:ext uri="{9D8B030D-6E8A-4147-A177-3AD203B41FA5}">
                      <a16:colId xmlns:a16="http://schemas.microsoft.com/office/drawing/2014/main" val="1837082056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90137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56CB71B-4852-7949-D708-C28B2C874333}"/>
              </a:ext>
            </a:extLst>
          </p:cNvPr>
          <p:cNvCxnSpPr>
            <a:cxnSpLocks/>
            <a:stCxn id="48" idx="3"/>
            <a:endCxn id="72" idx="1"/>
          </p:cNvCxnSpPr>
          <p:nvPr/>
        </p:nvCxnSpPr>
        <p:spPr>
          <a:xfrm flipV="1">
            <a:off x="9846295" y="3127855"/>
            <a:ext cx="968641" cy="159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0B95C35-BE39-9CB1-9293-37E0792B329E}"/>
              </a:ext>
            </a:extLst>
          </p:cNvPr>
          <p:cNvSpPr txBox="1"/>
          <p:nvPr/>
        </p:nvSpPr>
        <p:spPr>
          <a:xfrm rot="21057596">
            <a:off x="9823243" y="2871839"/>
            <a:ext cx="9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Apply on</a:t>
            </a:r>
            <a:endParaRPr lang="zh-CN" altLang="en-US" sz="1400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0BE7B46-1B74-02BA-A92D-F8FFEB438EF6}"/>
              </a:ext>
            </a:extLst>
          </p:cNvPr>
          <p:cNvSpPr txBox="1"/>
          <p:nvPr/>
        </p:nvSpPr>
        <p:spPr>
          <a:xfrm>
            <a:off x="10428540" y="3937311"/>
            <a:ext cx="1781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Table after executing tx1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78" name="表格 3">
            <a:extLst>
              <a:ext uri="{FF2B5EF4-FFF2-40B4-BE49-F238E27FC236}">
                <a16:creationId xmlns:a16="http://schemas.microsoft.com/office/drawing/2014/main" id="{FEACF2BB-BBB1-0CAD-349E-902EB1040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89181"/>
              </p:ext>
            </p:extLst>
          </p:nvPr>
        </p:nvGraphicFramePr>
        <p:xfrm>
          <a:off x="10821545" y="4420135"/>
          <a:ext cx="995223" cy="914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508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  <a:gridCol w="576715">
                  <a:extLst>
                    <a:ext uri="{9D8B030D-6E8A-4147-A177-3AD203B41FA5}">
                      <a16:colId xmlns:a16="http://schemas.microsoft.com/office/drawing/2014/main" val="1837082056"/>
                    </a:ext>
                  </a:extLst>
                </a:gridCol>
              </a:tblGrid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c1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c2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‘tx1’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  <a:tr h="1853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Consolas" panose="020B0609020204030204" pitchFamily="49" charset="0"/>
                        </a:rPr>
                        <a:t>5</a:t>
                      </a:r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90137"/>
                  </a:ext>
                </a:extLst>
              </a:tr>
            </a:tbl>
          </a:graphicData>
        </a:graphic>
      </p:graphicFrame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BC3C9BE-90F4-9917-D05B-E8CB241ACA38}"/>
              </a:ext>
            </a:extLst>
          </p:cNvPr>
          <p:cNvCxnSpPr>
            <a:cxnSpLocks/>
            <a:stCxn id="51" idx="3"/>
            <a:endCxn id="78" idx="1"/>
          </p:cNvCxnSpPr>
          <p:nvPr/>
        </p:nvCxnSpPr>
        <p:spPr>
          <a:xfrm>
            <a:off x="9846295" y="4617276"/>
            <a:ext cx="975250" cy="260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0E5A17FB-E3FE-0CED-0823-478510F6AFDD}"/>
              </a:ext>
            </a:extLst>
          </p:cNvPr>
          <p:cNvSpPr txBox="1"/>
          <p:nvPr/>
        </p:nvSpPr>
        <p:spPr>
          <a:xfrm rot="906013">
            <a:off x="9886643" y="4414461"/>
            <a:ext cx="99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Apply on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030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6" grpId="0"/>
      <p:bldP spid="70" grpId="0"/>
      <p:bldP spid="71" grpId="0"/>
      <p:bldP spid="74" grpId="0"/>
      <p:bldP spid="77" grpId="0"/>
      <p:bldP spid="9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03923C0-CD29-0E04-8A09-192D38A3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590179"/>
          </a:xfrm>
        </p:spPr>
        <p:txBody>
          <a:bodyPr/>
          <a:lstStyle/>
          <a:p>
            <a:r>
              <a:rPr lang="en-US" altLang="zh-CN" dirty="0"/>
              <a:t>Detection capability comparison on reported critical </a:t>
            </a:r>
            <a:r>
              <a:rPr lang="en-US" altLang="zh-CN" dirty="0" err="1"/>
              <a:t>txBugs</a:t>
            </a:r>
            <a:endParaRPr lang="en-US" altLang="zh-CN" dirty="0"/>
          </a:p>
          <a:p>
            <a:pPr lvl="1"/>
            <a:r>
              <a:rPr lang="en-US" altLang="zh-CN" dirty="0"/>
              <a:t>Collect all the critical </a:t>
            </a:r>
            <a:r>
              <a:rPr lang="en-US" altLang="zh-CN" dirty="0" err="1"/>
              <a:t>txBugs</a:t>
            </a:r>
            <a:r>
              <a:rPr lang="en-US" altLang="zh-CN" dirty="0"/>
              <a:t> reported by the existing approaches</a:t>
            </a:r>
          </a:p>
          <a:p>
            <a:pPr lvl="1"/>
            <a:r>
              <a:rPr lang="en-US" altLang="zh-CN" dirty="0"/>
              <a:t>Investigate whether these 29 critical </a:t>
            </a:r>
            <a:r>
              <a:rPr lang="en-US" altLang="zh-CN" dirty="0" err="1"/>
              <a:t>txBugs</a:t>
            </a:r>
            <a:r>
              <a:rPr lang="en-US" altLang="zh-CN" dirty="0"/>
              <a:t> can be exposed by an approach when the corresponding transaction test cases are provided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656AB70-32FB-EDE9-168F-44EE3B42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 with Existing Approaches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255BE-640D-2268-964D-8419458F2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35590B-C66E-7CDD-4ECC-A0CDF3328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65413"/>
              </p:ext>
            </p:extLst>
          </p:nvPr>
        </p:nvGraphicFramePr>
        <p:xfrm>
          <a:off x="1593192" y="3091759"/>
          <a:ext cx="9005616" cy="328816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61097">
                  <a:extLst>
                    <a:ext uri="{9D8B030D-6E8A-4147-A177-3AD203B41FA5}">
                      <a16:colId xmlns:a16="http://schemas.microsoft.com/office/drawing/2014/main" val="1160324635"/>
                    </a:ext>
                  </a:extLst>
                </a:gridCol>
                <a:gridCol w="854232">
                  <a:extLst>
                    <a:ext uri="{9D8B030D-6E8A-4147-A177-3AD203B41FA5}">
                      <a16:colId xmlns:a16="http://schemas.microsoft.com/office/drawing/2014/main" val="1982597156"/>
                    </a:ext>
                  </a:extLst>
                </a:gridCol>
                <a:gridCol w="1384197">
                  <a:extLst>
                    <a:ext uri="{9D8B030D-6E8A-4147-A177-3AD203B41FA5}">
                      <a16:colId xmlns:a16="http://schemas.microsoft.com/office/drawing/2014/main" val="890819508"/>
                    </a:ext>
                  </a:extLst>
                </a:gridCol>
                <a:gridCol w="1384197">
                  <a:extLst>
                    <a:ext uri="{9D8B030D-6E8A-4147-A177-3AD203B41FA5}">
                      <a16:colId xmlns:a16="http://schemas.microsoft.com/office/drawing/2014/main" val="2515061302"/>
                    </a:ext>
                  </a:extLst>
                </a:gridCol>
                <a:gridCol w="1384197">
                  <a:extLst>
                    <a:ext uri="{9D8B030D-6E8A-4147-A177-3AD203B41FA5}">
                      <a16:colId xmlns:a16="http://schemas.microsoft.com/office/drawing/2014/main" val="2541366051"/>
                    </a:ext>
                  </a:extLst>
                </a:gridCol>
                <a:gridCol w="730549">
                  <a:extLst>
                    <a:ext uri="{9D8B030D-6E8A-4147-A177-3AD203B41FA5}">
                      <a16:colId xmlns:a16="http://schemas.microsoft.com/office/drawing/2014/main" val="2508700437"/>
                    </a:ext>
                  </a:extLst>
                </a:gridCol>
                <a:gridCol w="730549">
                  <a:extLst>
                    <a:ext uri="{9D8B030D-6E8A-4147-A177-3AD203B41FA5}">
                      <a16:colId xmlns:a16="http://schemas.microsoft.com/office/drawing/2014/main" val="2629322962"/>
                    </a:ext>
                  </a:extLst>
                </a:gridCol>
                <a:gridCol w="1076598">
                  <a:extLst>
                    <a:ext uri="{9D8B030D-6E8A-4147-A177-3AD203B41FA5}">
                      <a16:colId xmlns:a16="http://schemas.microsoft.com/office/drawing/2014/main" val="4033865257"/>
                    </a:ext>
                  </a:extLst>
                </a:gridCol>
              </a:tblGrid>
              <a:tr h="362088">
                <a:tc rowSpan="2">
                  <a:txBody>
                    <a:bodyPr/>
                    <a:lstStyle/>
                    <a:p>
                      <a:r>
                        <a:rPr lang="en-US" altLang="zh-CN" sz="1600" dirty="0"/>
                        <a:t>DBMSs</a:t>
                      </a:r>
                      <a:endParaRPr lang="zh-CN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Reported Critical </a:t>
                      </a:r>
                      <a:r>
                        <a:rPr lang="en-US" altLang="zh-CN" sz="1600" dirty="0" err="1"/>
                        <a:t>txBugs</a:t>
                      </a:r>
                      <a:endParaRPr lang="zh-CN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WriteCheck</a:t>
                      </a:r>
                      <a:endParaRPr lang="zh-CN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DT</a:t>
                      </a:r>
                      <a:r>
                        <a:rPr lang="en-US" altLang="zh-CN" sz="1600" baseline="30000" dirty="0"/>
                        <a:t>2</a:t>
                      </a:r>
                      <a:endParaRPr lang="zh-CN" altLang="en-US" sz="1600" baseline="300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Troc</a:t>
                      </a:r>
                      <a:endParaRPr lang="zh-CN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TxCheck</a:t>
                      </a:r>
                      <a:endParaRPr lang="zh-CN" altLang="en-US" sz="16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7381972"/>
                  </a:ext>
                </a:extLst>
              </a:tr>
              <a:tr h="362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Total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WriteCheck</a:t>
                      </a:r>
                      <a:endParaRPr lang="zh-CN" altLang="en-US" sz="16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Existing Approaches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Total</a:t>
                      </a:r>
                      <a:endParaRPr lang="zh-CN" altLang="en-US" sz="16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Total</a:t>
                      </a:r>
                      <a:endParaRPr lang="zh-CN" altLang="en-US" sz="1600" b="1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Total</a:t>
                      </a:r>
                      <a:endParaRPr lang="zh-CN" altLang="en-US" sz="1600"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52027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MySQL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18521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PostgreSQL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79836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SQLite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850405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MariaDB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3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160522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CockroachDB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4106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TiDB</a:t>
                      </a:r>
                      <a:endParaRPr lang="zh-CN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18</a:t>
                      </a:r>
                      <a:endParaRPr lang="zh-CN" altLang="en-US" sz="1600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altLang="zh-CN" sz="1600" b="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600" b="0" kern="1200" baseline="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208147"/>
                  </a:ext>
                </a:extLst>
              </a:tr>
              <a:tr h="293693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Total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29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13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16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29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23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14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16</a:t>
                      </a:r>
                      <a:endParaRPr lang="zh-CN" altLang="en-US" sz="16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675342"/>
                  </a:ext>
                </a:extLst>
              </a:tr>
            </a:tbl>
          </a:graphicData>
        </a:graphic>
      </p:graphicFrame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6EC244-5000-F834-4BF9-95BCB54E4740}"/>
              </a:ext>
            </a:extLst>
          </p:cNvPr>
          <p:cNvSpPr/>
          <p:nvPr/>
        </p:nvSpPr>
        <p:spPr bwMode="gray">
          <a:xfrm>
            <a:off x="3042127" y="2980559"/>
            <a:ext cx="3655437" cy="3504632"/>
          </a:xfrm>
          <a:prstGeom prst="roundRect">
            <a:avLst>
              <a:gd name="adj" fmla="val 6868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31FF3E-6A3A-0F24-EE0E-08FB39BE8FE7}"/>
              </a:ext>
            </a:extLst>
          </p:cNvPr>
          <p:cNvSpPr/>
          <p:nvPr/>
        </p:nvSpPr>
        <p:spPr bwMode="gray">
          <a:xfrm>
            <a:off x="6697564" y="2980559"/>
            <a:ext cx="1358281" cy="3504632"/>
          </a:xfrm>
          <a:prstGeom prst="roundRect">
            <a:avLst>
              <a:gd name="adj" fmla="val 1694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DB82CF0-85E0-5A4E-EF35-D11AF3518681}"/>
              </a:ext>
            </a:extLst>
          </p:cNvPr>
          <p:cNvSpPr/>
          <p:nvPr/>
        </p:nvSpPr>
        <p:spPr>
          <a:xfrm>
            <a:off x="968114" y="5693064"/>
            <a:ext cx="10255772" cy="903327"/>
          </a:xfrm>
          <a:prstGeom prst="roundRect">
            <a:avLst>
              <a:gd name="adj" fmla="val 14650"/>
            </a:avLst>
          </a:prstGeom>
          <a:solidFill>
            <a:srgbClr val="C2F2D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Benefited from the simplicity of </a:t>
            </a: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WriteCheck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WriteCheck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can detect more critical </a:t>
            </a:r>
            <a:r>
              <a:rPr lang="en-US" altLang="zh-CN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txBugs</a:t>
            </a:r>
            <a:r>
              <a:rPr lang="en-US" altLang="zh-CN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than existing approaches.</a:t>
            </a:r>
          </a:p>
        </p:txBody>
      </p:sp>
    </p:spTree>
    <p:extLst>
      <p:ext uri="{BB962C8B-B14F-4D97-AF65-F5344CB8AC3E}">
        <p14:creationId xmlns:p14="http://schemas.microsoft.com/office/powerpoint/2010/main" val="100126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5B52B5-24DF-067F-99A2-647CF261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E0A83-F748-AB04-19CC-C04ABCBEB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7F07EF-1E56-E865-1FC5-E689B9206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383" y="1114155"/>
            <a:ext cx="4453628" cy="25051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BD7F74F-7E68-D6A7-A998-5E92209BE9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989" y="1114155"/>
            <a:ext cx="4453626" cy="2505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5D6ACA-65DA-73B1-426D-1EA2E2351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6383" y="3713562"/>
            <a:ext cx="4453626" cy="25051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CEA13B-7EBA-6093-F1B3-8C96281EA8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988" y="3699747"/>
            <a:ext cx="4453626" cy="2505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5BE7BA6-D229-8E93-4998-FD968F543598}"/>
              </a:ext>
            </a:extLst>
          </p:cNvPr>
          <p:cNvSpPr txBox="1"/>
          <p:nvPr/>
        </p:nvSpPr>
        <p:spPr>
          <a:xfrm>
            <a:off x="3530843" y="6332893"/>
            <a:ext cx="6330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https://github.com/tcse-iscas/WriteCheck</a:t>
            </a:r>
            <a:endParaRPr lang="zh-CN" altLang="en-US" sz="2400" b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883F11E-EEE2-0366-19E2-4481E6D51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542" y="6244574"/>
            <a:ext cx="638301" cy="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4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6" cy="461665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DBMSs utilize transactions to ensure data integrity and consistency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Transaction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pic>
        <p:nvPicPr>
          <p:cNvPr id="4" name="图形 3" descr="男性形象">
            <a:extLst>
              <a:ext uri="{FF2B5EF4-FFF2-40B4-BE49-F238E27FC236}">
                <a16:creationId xmlns:a16="http://schemas.microsoft.com/office/drawing/2014/main" id="{CC02D455-25C8-B12F-2E8D-D774D60AF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6402" y="4237841"/>
            <a:ext cx="914400" cy="914400"/>
          </a:xfrm>
          <a:prstGeom prst="rect">
            <a:avLst/>
          </a:prstGeom>
        </p:spPr>
      </p:pic>
      <p:pic>
        <p:nvPicPr>
          <p:cNvPr id="5" name="图形 4" descr="女性形象">
            <a:extLst>
              <a:ext uri="{FF2B5EF4-FFF2-40B4-BE49-F238E27FC236}">
                <a16:creationId xmlns:a16="http://schemas.microsoft.com/office/drawing/2014/main" id="{368F14F9-D735-E756-5B21-63A4FE7D9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6402" y="2787732"/>
            <a:ext cx="914400" cy="914400"/>
          </a:xfrm>
          <a:prstGeom prst="rect">
            <a:avLst/>
          </a:prstGeom>
        </p:spPr>
      </p:pic>
      <p:sp>
        <p:nvSpPr>
          <p:cNvPr id="7" name="箭头: 左弧形 6">
            <a:extLst>
              <a:ext uri="{FF2B5EF4-FFF2-40B4-BE49-F238E27FC236}">
                <a16:creationId xmlns:a16="http://schemas.microsoft.com/office/drawing/2014/main" id="{40364413-0644-726B-DDE7-3851E73302C5}"/>
              </a:ext>
            </a:extLst>
          </p:cNvPr>
          <p:cNvSpPr/>
          <p:nvPr/>
        </p:nvSpPr>
        <p:spPr bwMode="auto">
          <a:xfrm>
            <a:off x="1086496" y="3168732"/>
            <a:ext cx="748145" cy="1570182"/>
          </a:xfrm>
          <a:prstGeom prst="curvedRightArrow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tabLst/>
            </a:pPr>
            <a:endParaRPr kumimoji="0" lang="zh-C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inux Libertine O" panose="02000503000000000000" pitchFamily="50" charset="0"/>
              <a:ea typeface="Linux Libertine O" panose="02000503000000000000" pitchFamily="50" charset="0"/>
              <a:cs typeface="Linux Libertine O" panose="02000503000000000000" pitchFamily="50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6CFC52-8DD2-0343-4706-BEE7A7AB5DBB}"/>
              </a:ext>
            </a:extLst>
          </p:cNvPr>
          <p:cNvSpPr txBox="1"/>
          <p:nvPr/>
        </p:nvSpPr>
        <p:spPr>
          <a:xfrm>
            <a:off x="254501" y="3716625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$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4D76BE-C1A0-C545-9E75-B04C21DD0B48}"/>
              </a:ext>
            </a:extLst>
          </p:cNvPr>
          <p:cNvSpPr txBox="1"/>
          <p:nvPr/>
        </p:nvSpPr>
        <p:spPr>
          <a:xfrm>
            <a:off x="1752339" y="3522795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Alice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05044F-24FF-440B-4A4D-666A5568C087}"/>
              </a:ext>
            </a:extLst>
          </p:cNvPr>
          <p:cNvSpPr txBox="1"/>
          <p:nvPr/>
        </p:nvSpPr>
        <p:spPr>
          <a:xfrm>
            <a:off x="1728091" y="4967566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Bob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6FBF33D-4B9B-B072-5CF4-511D7596FDAA}"/>
              </a:ext>
            </a:extLst>
          </p:cNvPr>
          <p:cNvSpPr txBox="1"/>
          <p:nvPr/>
        </p:nvSpPr>
        <p:spPr>
          <a:xfrm>
            <a:off x="6251287" y="4763905"/>
            <a:ext cx="5531234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COMMIT;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0EC617-15A9-B7AD-3B4B-9FEA0C3C4F97}"/>
              </a:ext>
            </a:extLst>
          </p:cNvPr>
          <p:cNvSpPr txBox="1"/>
          <p:nvPr/>
        </p:nvSpPr>
        <p:spPr>
          <a:xfrm>
            <a:off x="6251287" y="2794339"/>
            <a:ext cx="5531234" cy="40862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BEGIN;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43937-C043-016D-79AD-A491C4C924B4}"/>
              </a:ext>
            </a:extLst>
          </p:cNvPr>
          <p:cNvSpPr txBox="1"/>
          <p:nvPr/>
        </p:nvSpPr>
        <p:spPr>
          <a:xfrm>
            <a:off x="6251286" y="3284055"/>
            <a:ext cx="5531236" cy="677585"/>
          </a:xfrm>
          <a:prstGeom prst="roundRect">
            <a:avLst>
              <a:gd name="adj" fmla="val 9082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UPDATE account SET balance = balance –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onsolas" panose="020B0609020204030204" pitchFamily="49" charset="0"/>
              </a:rPr>
              <a:t> 	WHERE name = “Alice”;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D7205E-92EB-8022-34DA-FB62D8D6FEBB}"/>
              </a:ext>
            </a:extLst>
          </p:cNvPr>
          <p:cNvSpPr txBox="1"/>
          <p:nvPr/>
        </p:nvSpPr>
        <p:spPr>
          <a:xfrm>
            <a:off x="6251286" y="4005227"/>
            <a:ext cx="5531235" cy="677585"/>
          </a:xfrm>
          <a:prstGeom prst="roundRect">
            <a:avLst>
              <a:gd name="adj" fmla="val 9082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UPDATE account SET balance = balance + </a:t>
            </a:r>
            <a:r>
              <a:rPr lang="en-US" altLang="zh-CN" b="1" dirty="0">
                <a:solidFill>
                  <a:schemeClr val="accent1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b="1" dirty="0">
                <a:solidFill>
                  <a:srgbClr val="222222"/>
                </a:solidFill>
                <a:latin typeface="Consolas" panose="020B0609020204030204" pitchFamily="49" charset="0"/>
              </a:rPr>
              <a:t> 	</a:t>
            </a:r>
            <a:r>
              <a:rPr lang="en-US" altLang="zh-CN" dirty="0">
                <a:solidFill>
                  <a:srgbClr val="222222"/>
                </a:solidFill>
                <a:latin typeface="Consolas" panose="020B0609020204030204" pitchFamily="49" charset="0"/>
              </a:rPr>
              <a:t>WHERE name = “Bob”;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2CB239F-B98A-8935-0F53-653E40550978}"/>
              </a:ext>
            </a:extLst>
          </p:cNvPr>
          <p:cNvGrpSpPr/>
          <p:nvPr/>
        </p:nvGrpSpPr>
        <p:grpSpPr>
          <a:xfrm>
            <a:off x="2641874" y="2763303"/>
            <a:ext cx="1041499" cy="1041499"/>
            <a:chOff x="3267691" y="1740080"/>
            <a:chExt cx="1041499" cy="1041499"/>
          </a:xfrm>
          <a:solidFill>
            <a:schemeClr val="accent5"/>
          </a:solidFill>
        </p:grpSpPr>
        <p:pic>
          <p:nvPicPr>
            <p:cNvPr id="14" name="图形 13" descr="钱包">
              <a:extLst>
                <a:ext uri="{FF2B5EF4-FFF2-40B4-BE49-F238E27FC236}">
                  <a16:creationId xmlns:a16="http://schemas.microsoft.com/office/drawing/2014/main" id="{5A154C97-B6F7-381D-473D-ED9C57B34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7691" y="1740080"/>
              <a:ext cx="1041499" cy="1041499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7D9D48B-0337-010F-D3EF-B76FE6713415}"/>
                </a:ext>
              </a:extLst>
            </p:cNvPr>
            <p:cNvSpPr txBox="1"/>
            <p:nvPr/>
          </p:nvSpPr>
          <p:spPr>
            <a:xfrm>
              <a:off x="3342929" y="2126855"/>
              <a:ext cx="89102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$ </a:t>
              </a:r>
              <a:r>
                <a:rPr lang="en-US" altLang="zh-CN" b="1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  <a:r>
                <a:rPr lang="en-US" altLang="zh-C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00</a:t>
              </a:r>
              <a:endParaRPr lang="zh-CN" alt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5F423E1-31A2-6C41-84DB-A75224ADA672}"/>
              </a:ext>
            </a:extLst>
          </p:cNvPr>
          <p:cNvGrpSpPr/>
          <p:nvPr/>
        </p:nvGrpSpPr>
        <p:grpSpPr>
          <a:xfrm>
            <a:off x="2641874" y="4218164"/>
            <a:ext cx="1041499" cy="1041499"/>
            <a:chOff x="3267691" y="1740080"/>
            <a:chExt cx="1041499" cy="1041499"/>
          </a:xfrm>
        </p:grpSpPr>
        <p:pic>
          <p:nvPicPr>
            <p:cNvPr id="25" name="图形 24" descr="钱包">
              <a:extLst>
                <a:ext uri="{FF2B5EF4-FFF2-40B4-BE49-F238E27FC236}">
                  <a16:creationId xmlns:a16="http://schemas.microsoft.com/office/drawing/2014/main" id="{C3A7A842-F4A9-B103-A5C1-862044036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7691" y="1740080"/>
              <a:ext cx="1041499" cy="1041499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89C8B17-42AA-5523-D60F-0CCDFF42DBE4}"/>
                </a:ext>
              </a:extLst>
            </p:cNvPr>
            <p:cNvSpPr txBox="1"/>
            <p:nvPr/>
          </p:nvSpPr>
          <p:spPr>
            <a:xfrm>
              <a:off x="3342929" y="2126855"/>
              <a:ext cx="89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$   </a:t>
              </a:r>
              <a:r>
                <a:rPr lang="en-US" altLang="zh-C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</a:t>
              </a:r>
              <a:endParaRPr lang="zh-CN" alt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7B2078-1692-BBE4-5BF1-FFF5EAD04A33}"/>
              </a:ext>
            </a:extLst>
          </p:cNvPr>
          <p:cNvGrpSpPr/>
          <p:nvPr/>
        </p:nvGrpSpPr>
        <p:grpSpPr>
          <a:xfrm>
            <a:off x="4778601" y="2763303"/>
            <a:ext cx="1041499" cy="1041499"/>
            <a:chOff x="3267691" y="1740080"/>
            <a:chExt cx="1041499" cy="1041499"/>
          </a:xfrm>
          <a:solidFill>
            <a:schemeClr val="accent5"/>
          </a:solidFill>
        </p:grpSpPr>
        <p:pic>
          <p:nvPicPr>
            <p:cNvPr id="28" name="图形 27" descr="钱包">
              <a:extLst>
                <a:ext uri="{FF2B5EF4-FFF2-40B4-BE49-F238E27FC236}">
                  <a16:creationId xmlns:a16="http://schemas.microsoft.com/office/drawing/2014/main" id="{429797EE-F20C-FD3C-6733-BE85B96A2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7691" y="1740080"/>
              <a:ext cx="1041499" cy="1041499"/>
            </a:xfrm>
            <a:prstGeom prst="rect">
              <a:avLst/>
            </a:prstGeom>
          </p:spPr>
        </p:pic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CFA6BBA-F03C-9BC6-5D30-5B96373AF9C3}"/>
                </a:ext>
              </a:extLst>
            </p:cNvPr>
            <p:cNvSpPr txBox="1"/>
            <p:nvPr/>
          </p:nvSpPr>
          <p:spPr>
            <a:xfrm>
              <a:off x="3342929" y="2126855"/>
              <a:ext cx="89102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$ </a:t>
              </a:r>
              <a:r>
                <a:rPr lang="en-US" altLang="zh-C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100</a:t>
              </a:r>
              <a:endParaRPr lang="zh-CN" alt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1E9543A-8FEA-97D2-B3E4-3DACC6E0CE7B}"/>
              </a:ext>
            </a:extLst>
          </p:cNvPr>
          <p:cNvGrpSpPr/>
          <p:nvPr/>
        </p:nvGrpSpPr>
        <p:grpSpPr>
          <a:xfrm>
            <a:off x="4778601" y="4218164"/>
            <a:ext cx="1041499" cy="1041499"/>
            <a:chOff x="3267691" y="1740080"/>
            <a:chExt cx="1041499" cy="1041499"/>
          </a:xfrm>
        </p:grpSpPr>
        <p:pic>
          <p:nvPicPr>
            <p:cNvPr id="37" name="图形 36" descr="钱包">
              <a:extLst>
                <a:ext uri="{FF2B5EF4-FFF2-40B4-BE49-F238E27FC236}">
                  <a16:creationId xmlns:a16="http://schemas.microsoft.com/office/drawing/2014/main" id="{F9993670-0093-6613-7C8C-91A7EA54C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67691" y="1740080"/>
              <a:ext cx="1041499" cy="1041499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C797CD-8F65-0C38-0DC0-2520FDAE6447}"/>
                </a:ext>
              </a:extLst>
            </p:cNvPr>
            <p:cNvSpPr txBox="1"/>
            <p:nvPr/>
          </p:nvSpPr>
          <p:spPr>
            <a:xfrm>
              <a:off x="3342929" y="2126855"/>
              <a:ext cx="891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0" i="0" dirty="0">
                  <a:solidFill>
                    <a:schemeClr val="bg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$ </a:t>
              </a:r>
              <a:r>
                <a:rPr lang="en-US" altLang="zh-CN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110</a:t>
              </a:r>
              <a:endParaRPr lang="zh-CN" altLang="en-US" b="1" dirty="0">
                <a:solidFill>
                  <a:schemeClr val="bg1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521DC92B-25A1-68BD-8037-33A9C76BACB8}"/>
              </a:ext>
            </a:extLst>
          </p:cNvPr>
          <p:cNvSpPr/>
          <p:nvPr/>
        </p:nvSpPr>
        <p:spPr bwMode="gray">
          <a:xfrm>
            <a:off x="3694445" y="3309167"/>
            <a:ext cx="1073084" cy="32201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292C9D0-C3E2-C20D-907F-0433D76A5844}"/>
              </a:ext>
            </a:extLst>
          </p:cNvPr>
          <p:cNvSpPr txBox="1"/>
          <p:nvPr/>
        </p:nvSpPr>
        <p:spPr>
          <a:xfrm>
            <a:off x="3762559" y="3060266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CE25BDBB-DB1D-B91C-F446-C463CA11C4B3}"/>
              </a:ext>
            </a:extLst>
          </p:cNvPr>
          <p:cNvSpPr/>
          <p:nvPr/>
        </p:nvSpPr>
        <p:spPr bwMode="gray">
          <a:xfrm>
            <a:off x="3694445" y="4744410"/>
            <a:ext cx="1073084" cy="32201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FC3B01B-B3A0-C18C-2CFD-19B1F77619D8}"/>
              </a:ext>
            </a:extLst>
          </p:cNvPr>
          <p:cNvSpPr txBox="1"/>
          <p:nvPr/>
        </p:nvSpPr>
        <p:spPr>
          <a:xfrm>
            <a:off x="3762559" y="4498146"/>
            <a:ext cx="89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100</a:t>
            </a: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F134B-4C9C-3577-BAB2-F4DA1AB5A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033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9430-573A-08B2-009F-419466996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D9F8D8-626F-7DB9-8F53-AAF03E15C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261820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Incorrect implementations of transaction processing mechanisms in DBMSs can </a:t>
            </a:r>
            <a:r>
              <a:rPr lang="en-US" altLang="zh-CN" dirty="0"/>
              <a:t>introduce 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transaction bugs</a:t>
            </a:r>
          </a:p>
          <a:p>
            <a:pPr lvl="1"/>
            <a:r>
              <a:rPr lang="en-US" altLang="zh-CN" sz="2133" dirty="0">
                <a:latin typeface="Cambria" panose="02040503050406030204" pitchFamily="18" charset="0"/>
                <a:ea typeface="Cambria" panose="02040503050406030204" pitchFamily="18" charset="0"/>
              </a:rPr>
              <a:t>Lead to severe consequences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79992C-54D1-6C80-48D2-A679F07F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Transaction Bug (</a:t>
            </a:r>
            <a:r>
              <a:rPr lang="en-US" altLang="zh-CN" dirty="0" err="1"/>
              <a:t>tx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Bug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F9DF7A4-1DBD-CC0E-7D62-0D2ABDFA1285}"/>
              </a:ext>
            </a:extLst>
          </p:cNvPr>
          <p:cNvGrpSpPr/>
          <p:nvPr/>
        </p:nvGrpSpPr>
        <p:grpSpPr>
          <a:xfrm>
            <a:off x="5492742" y="3910752"/>
            <a:ext cx="1303983" cy="810780"/>
            <a:chOff x="4876158" y="3623690"/>
            <a:chExt cx="828521" cy="658545"/>
          </a:xfrm>
        </p:grpSpPr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595A44BD-B260-BAEC-60FD-533303F84100}"/>
                </a:ext>
              </a:extLst>
            </p:cNvPr>
            <p:cNvSpPr/>
            <p:nvPr/>
          </p:nvSpPr>
          <p:spPr bwMode="gray">
            <a:xfrm>
              <a:off x="4929647" y="3623690"/>
              <a:ext cx="721545" cy="658545"/>
            </a:xfrm>
            <a:prstGeom prst="flowChartMagneticDisk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94C09FA-FF2A-C14C-4B0F-51623033CCB1}"/>
                </a:ext>
              </a:extLst>
            </p:cNvPr>
            <p:cNvSpPr txBox="1"/>
            <p:nvPr/>
          </p:nvSpPr>
          <p:spPr>
            <a:xfrm>
              <a:off x="4876158" y="3864702"/>
              <a:ext cx="828521" cy="2999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DBMS</a:t>
              </a:r>
              <a:endParaRPr lang="zh-CN" altLang="en-US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3967CB7A-EC07-4085-9809-B17C041E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8960" y="4323093"/>
            <a:ext cx="664246" cy="703968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267E2-3515-1335-7268-2F66CCD6E7BA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267125" y="4392144"/>
            <a:ext cx="1225617" cy="34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BED6CB-25D5-1ECD-E97F-3465E3AF8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1A2091-3ECA-ADE8-2E55-4C424AC0C82A}"/>
              </a:ext>
            </a:extLst>
          </p:cNvPr>
          <p:cNvGrpSpPr/>
          <p:nvPr/>
        </p:nvGrpSpPr>
        <p:grpSpPr>
          <a:xfrm>
            <a:off x="1287710" y="3788788"/>
            <a:ext cx="3084798" cy="1397023"/>
            <a:chOff x="1334205" y="4081178"/>
            <a:chExt cx="3084798" cy="1397023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5FAFD3F-0420-1A0D-3659-74105158D90B}"/>
                </a:ext>
              </a:extLst>
            </p:cNvPr>
            <p:cNvSpPr txBox="1"/>
            <p:nvPr/>
          </p:nvSpPr>
          <p:spPr>
            <a:xfrm>
              <a:off x="1732843" y="5108869"/>
              <a:ext cx="2686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mbria" panose="02040503050406030204" pitchFamily="18" charset="0"/>
                  <a:ea typeface="Cambria" panose="02040503050406030204" pitchFamily="18" charset="0"/>
                </a:rPr>
                <a:t>Concurrent transactions</a:t>
              </a:r>
              <a:endParaRPr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C06737F-5D59-D81D-B890-DF7A30AE551B}"/>
                </a:ext>
              </a:extLst>
            </p:cNvPr>
            <p:cNvSpPr txBox="1"/>
            <p:nvPr/>
          </p:nvSpPr>
          <p:spPr>
            <a:xfrm>
              <a:off x="1334205" y="4136145"/>
              <a:ext cx="520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tx1: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C95C21CA-C4F2-253E-B72C-133CDFA0C810}"/>
                    </a:ext>
                  </a:extLst>
                </p:cNvPr>
                <p:cNvSpPr/>
                <p:nvPr/>
              </p:nvSpPr>
              <p:spPr>
                <a:xfrm>
                  <a:off x="1975155" y="4081178"/>
                  <a:ext cx="718927" cy="45164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noProof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noProof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kern="0" noProof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sz="1400" b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C51DC427-3B1E-217C-D40F-A03AD5B92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55" y="4081178"/>
                  <a:ext cx="718927" cy="451641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87F39712-0A1F-5CEE-7C3C-83672BD59DB1}"/>
                    </a:ext>
                  </a:extLst>
                </p:cNvPr>
                <p:cNvSpPr/>
                <p:nvPr/>
              </p:nvSpPr>
              <p:spPr>
                <a:xfrm>
                  <a:off x="2716460" y="4081178"/>
                  <a:ext cx="718927" cy="45164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1400" kern="0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65BC7815-7C4C-21E4-226C-437EF3E09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60" y="4081178"/>
                  <a:ext cx="718927" cy="45164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E3E2D5C2-E805-AF80-534F-F350D3B07D8B}"/>
                    </a:ext>
                  </a:extLst>
                </p:cNvPr>
                <p:cNvSpPr/>
                <p:nvPr/>
              </p:nvSpPr>
              <p:spPr>
                <a:xfrm>
                  <a:off x="3457765" y="4081178"/>
                  <a:ext cx="718927" cy="451641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b="0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1400" kern="0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CB5D5EBD-6A03-A1F4-220A-3E035A53A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65" y="4081178"/>
                  <a:ext cx="718927" cy="451641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565F2A7-835E-1D54-DA08-9F20012DC9F0}"/>
                </a:ext>
              </a:extLst>
            </p:cNvPr>
            <p:cNvSpPr txBox="1"/>
            <p:nvPr/>
          </p:nvSpPr>
          <p:spPr>
            <a:xfrm>
              <a:off x="1336970" y="4642753"/>
              <a:ext cx="520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latin typeface="Cambria" panose="02040503050406030204" pitchFamily="18" charset="0"/>
                  <a:ea typeface="Cambria" panose="02040503050406030204" pitchFamily="18" charset="0"/>
                </a:rPr>
                <a:t>tx2:</a:t>
              </a:r>
              <a:endParaRPr lang="zh-CN" altLang="en-US" sz="1600" b="1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4888D8F3-6224-A0E5-E1B7-C91348A5B8FA}"/>
                    </a:ext>
                  </a:extLst>
                </p:cNvPr>
                <p:cNvSpPr/>
                <p:nvPr/>
              </p:nvSpPr>
              <p:spPr>
                <a:xfrm>
                  <a:off x="3457765" y="4587786"/>
                  <a:ext cx="718927" cy="45164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</m:oMath>
                    </m:oMathPara>
                  </a14:m>
                  <a:endParaRPr kumimoji="0" lang="zh-CN" altLang="en-US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AABB1803-6B36-B99E-C53C-434DA67548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7765" y="4587786"/>
                  <a:ext cx="718927" cy="451641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76F09DB1-7ED8-9DBE-3FCC-A24781AF6366}"/>
                    </a:ext>
                  </a:extLst>
                </p:cNvPr>
                <p:cNvSpPr/>
                <p:nvPr/>
              </p:nvSpPr>
              <p:spPr>
                <a:xfrm>
                  <a:off x="1975155" y="4587786"/>
                  <a:ext cx="718927" cy="45164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sz="1400" kern="0" baseline="-25000" dirty="0">
                    <a:solidFill>
                      <a:prstClr val="black"/>
                    </a:solidFill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95C9B629-50D1-8C8E-D14B-7423B3C699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155" y="4587786"/>
                  <a:ext cx="718927" cy="451641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919C4D62-D3A9-EF57-87FE-795CCBB9B35D}"/>
                    </a:ext>
                  </a:extLst>
                </p:cNvPr>
                <p:cNvSpPr/>
                <p:nvPr/>
              </p:nvSpPr>
              <p:spPr>
                <a:xfrm>
                  <a:off x="2716460" y="4587786"/>
                  <a:ext cx="718927" cy="451641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lvl="0" algn="ctr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0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kern="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b="0" i="1" kern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/>
                        </m:sSubSup>
                      </m:oMath>
                    </m:oMathPara>
                  </a14:m>
                  <a:endParaRPr lang="zh-CN" altLang="en-US" kern="0" baseline="-25000" dirty="0">
                    <a:solidFill>
                      <a:prstClr val="black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04B298F8-BE21-9EB1-45A5-37290C1B0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460" y="4587786"/>
                  <a:ext cx="718927" cy="451641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 cap="flat" cmpd="sng" algn="ctr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8129925B-358D-8812-9534-7D374D5D3A79}"/>
              </a:ext>
            </a:extLst>
          </p:cNvPr>
          <p:cNvSpPr/>
          <p:nvPr/>
        </p:nvSpPr>
        <p:spPr bwMode="gray">
          <a:xfrm>
            <a:off x="7392040" y="4101512"/>
            <a:ext cx="807609" cy="44316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AE8CF1B-5006-A6FC-E57B-5FC2E7D10D0B}"/>
              </a:ext>
            </a:extLst>
          </p:cNvPr>
          <p:cNvGrpSpPr/>
          <p:nvPr/>
        </p:nvGrpSpPr>
        <p:grpSpPr>
          <a:xfrm>
            <a:off x="9221997" y="2762764"/>
            <a:ext cx="985695" cy="636208"/>
            <a:chOff x="4876158" y="3623690"/>
            <a:chExt cx="828521" cy="658545"/>
          </a:xfrm>
        </p:grpSpPr>
        <p:sp>
          <p:nvSpPr>
            <p:cNvPr id="26" name="流程图: 磁盘 25">
              <a:extLst>
                <a:ext uri="{FF2B5EF4-FFF2-40B4-BE49-F238E27FC236}">
                  <a16:creationId xmlns:a16="http://schemas.microsoft.com/office/drawing/2014/main" id="{58579853-B0FD-DE59-276D-07859B9DEB9E}"/>
                </a:ext>
              </a:extLst>
            </p:cNvPr>
            <p:cNvSpPr/>
            <p:nvPr/>
          </p:nvSpPr>
          <p:spPr bwMode="gray">
            <a:xfrm>
              <a:off x="4929647" y="3623690"/>
              <a:ext cx="721545" cy="658545"/>
            </a:xfrm>
            <a:prstGeom prst="flowChartMagneticDisk">
              <a:avLst/>
            </a:prstGeom>
            <a:solidFill>
              <a:schemeClr val="tx2">
                <a:lumMod val="10000"/>
                <a:lumOff val="90000"/>
              </a:schemeClr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rtlCol="0" anchor="ctr"/>
            <a:lstStyle/>
            <a:p>
              <a:pPr algn="ctr"/>
              <a:endParaRPr lang="zh-CN" altLang="en-US" sz="1400" b="1" dirty="0">
                <a:latin typeface="Cambria" panose="020405030504060302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A682012-F716-09D8-8227-5A301E907C9F}"/>
                </a:ext>
              </a:extLst>
            </p:cNvPr>
            <p:cNvSpPr txBox="1"/>
            <p:nvPr/>
          </p:nvSpPr>
          <p:spPr>
            <a:xfrm>
              <a:off x="4876158" y="3864702"/>
              <a:ext cx="828521" cy="3504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DBMS</a:t>
              </a:r>
              <a:endParaRPr lang="zh-CN" altLang="en-US" sz="1600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闪电形 29">
            <a:extLst>
              <a:ext uri="{FF2B5EF4-FFF2-40B4-BE49-F238E27FC236}">
                <a16:creationId xmlns:a16="http://schemas.microsoft.com/office/drawing/2014/main" id="{4E8B26B2-D66D-A3E8-E6EB-5168FE2F4A8C}"/>
              </a:ext>
            </a:extLst>
          </p:cNvPr>
          <p:cNvSpPr/>
          <p:nvPr/>
        </p:nvSpPr>
        <p:spPr>
          <a:xfrm>
            <a:off x="9818027" y="2782828"/>
            <a:ext cx="512108" cy="54278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B3FC147-CB67-DC51-6E59-1C450BA6096F}"/>
              </a:ext>
            </a:extLst>
          </p:cNvPr>
          <p:cNvSpPr txBox="1"/>
          <p:nvPr/>
        </p:nvSpPr>
        <p:spPr>
          <a:xfrm>
            <a:off x="8371764" y="3406119"/>
            <a:ext cx="26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DBMS crash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34" name="表格 57">
            <a:extLst>
              <a:ext uri="{FF2B5EF4-FFF2-40B4-BE49-F238E27FC236}">
                <a16:creationId xmlns:a16="http://schemas.microsoft.com/office/drawing/2014/main" id="{19D4D1B8-805B-97CC-CC4D-E9A08F35D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618577"/>
              </p:ext>
            </p:extLst>
          </p:nvPr>
        </p:nvGraphicFramePr>
        <p:xfrm>
          <a:off x="9448609" y="3968914"/>
          <a:ext cx="532470" cy="6310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6235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66235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210351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  <a:tr h="210351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37798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643B5AF3-B855-76D0-52A1-55754BEDCB89}"/>
              </a:ext>
            </a:extLst>
          </p:cNvPr>
          <p:cNvSpPr txBox="1"/>
          <p:nvPr/>
        </p:nvSpPr>
        <p:spPr>
          <a:xfrm>
            <a:off x="8371764" y="4555659"/>
            <a:ext cx="26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Incorrect query results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0" name="流程图: 磁盘 39">
            <a:extLst>
              <a:ext uri="{FF2B5EF4-FFF2-40B4-BE49-F238E27FC236}">
                <a16:creationId xmlns:a16="http://schemas.microsoft.com/office/drawing/2014/main" id="{5AACA48A-E45A-0333-24DA-725938183920}"/>
              </a:ext>
            </a:extLst>
          </p:cNvPr>
          <p:cNvSpPr/>
          <p:nvPr/>
        </p:nvSpPr>
        <p:spPr bwMode="gray">
          <a:xfrm>
            <a:off x="9285633" y="5195111"/>
            <a:ext cx="858425" cy="636208"/>
          </a:xfrm>
          <a:prstGeom prst="flowChartMagneticDisk">
            <a:avLst/>
          </a:prstGeom>
          <a:solidFill>
            <a:schemeClr val="tx2">
              <a:lumMod val="10000"/>
              <a:lumOff val="90000"/>
            </a:schemeClr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42" name="表格 57">
            <a:extLst>
              <a:ext uri="{FF2B5EF4-FFF2-40B4-BE49-F238E27FC236}">
                <a16:creationId xmlns:a16="http://schemas.microsoft.com/office/drawing/2014/main" id="{789FE149-5BF4-F666-0931-280419EA0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05476"/>
              </p:ext>
            </p:extLst>
          </p:nvPr>
        </p:nvGraphicFramePr>
        <p:xfrm>
          <a:off x="9499897" y="5254835"/>
          <a:ext cx="416560" cy="502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730437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036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67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74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37798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F88BD708-BA98-0A8A-7C53-90B74CC8E71B}"/>
              </a:ext>
            </a:extLst>
          </p:cNvPr>
          <p:cNvSpPr txBox="1"/>
          <p:nvPr/>
        </p:nvSpPr>
        <p:spPr>
          <a:xfrm>
            <a:off x="8365097" y="5831319"/>
            <a:ext cx="26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Incorrect database states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1EE4F3C-7BEA-2668-F531-906791CCD75C}"/>
              </a:ext>
            </a:extLst>
          </p:cNvPr>
          <p:cNvSpPr txBox="1"/>
          <p:nvPr/>
        </p:nvSpPr>
        <p:spPr>
          <a:xfrm>
            <a:off x="9547402" y="6234699"/>
            <a:ext cx="430887" cy="36933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3FBA088E-3EFE-08C0-34FC-F412A744C9E7}"/>
              </a:ext>
            </a:extLst>
          </p:cNvPr>
          <p:cNvSpPr/>
          <p:nvPr/>
        </p:nvSpPr>
        <p:spPr bwMode="gray">
          <a:xfrm>
            <a:off x="8274087" y="5023660"/>
            <a:ext cx="2881513" cy="1207181"/>
          </a:xfrm>
          <a:prstGeom prst="wedgeRoundRectCallout">
            <a:avLst>
              <a:gd name="adj1" fmla="val -59766"/>
              <a:gd name="adj2" fmla="val 35766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1C0DA43-2255-A6FC-B1E8-6F1A81F2479A}"/>
              </a:ext>
            </a:extLst>
          </p:cNvPr>
          <p:cNvSpPr txBox="1"/>
          <p:nvPr/>
        </p:nvSpPr>
        <p:spPr>
          <a:xfrm>
            <a:off x="6279022" y="5861509"/>
            <a:ext cx="176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Critical </a:t>
            </a:r>
            <a:r>
              <a:rPr lang="en-US" altLang="zh-CN" b="1" dirty="0" err="1">
                <a:solidFill>
                  <a:srgbClr val="FF0000"/>
                </a:solidFill>
              </a:rPr>
              <a:t>txBugs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38422CF-9D9A-7304-94C9-B6F0ED0B8DE0}"/>
              </a:ext>
            </a:extLst>
          </p:cNvPr>
          <p:cNvSpPr/>
          <p:nvPr/>
        </p:nvSpPr>
        <p:spPr bwMode="gray">
          <a:xfrm rot="20301504">
            <a:off x="7392039" y="3112574"/>
            <a:ext cx="807609" cy="44316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A12A977-FCC8-374C-1E47-F1F96765DD37}"/>
              </a:ext>
            </a:extLst>
          </p:cNvPr>
          <p:cNvSpPr/>
          <p:nvPr/>
        </p:nvSpPr>
        <p:spPr bwMode="gray">
          <a:xfrm rot="1298496" flipV="1">
            <a:off x="7392038" y="5090450"/>
            <a:ext cx="807609" cy="443161"/>
          </a:xfrm>
          <a:prstGeom prst="rightArrow">
            <a:avLst/>
          </a:prstGeom>
          <a:solidFill>
            <a:schemeClr val="accent5"/>
          </a:solidFill>
          <a:ln>
            <a:solidFill>
              <a:schemeClr val="tx1"/>
            </a:solidFill>
            <a:headEnd/>
            <a:tailE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4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49F8F92-C430-EDF4-CA67-67A9FEE91208}"/>
              </a:ext>
            </a:extLst>
          </p:cNvPr>
          <p:cNvSpPr/>
          <p:nvPr/>
        </p:nvSpPr>
        <p:spPr>
          <a:xfrm>
            <a:off x="6921572" y="3759349"/>
            <a:ext cx="3369444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REPLACE INTO t VALUES (1.0);</a:t>
            </a:r>
            <a:endParaRPr lang="zh-CN" altLang="en-US" sz="1600" kern="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B00F49-9599-1B18-FF48-BA1A7A66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A critical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txBug</a:t>
            </a:r>
            <a:r>
              <a:rPr lang="en-US" altLang="zh-CN" sz="2400" dirty="0">
                <a:latin typeface="Cambria" panose="02040503050406030204" pitchFamily="18" charset="0"/>
                <a:ea typeface="Cambria" panose="02040503050406030204" pitchFamily="18" charset="0"/>
              </a:rPr>
              <a:t> at Repeatable Read isolation level under the pessimistic transaction mode in </a:t>
            </a:r>
            <a:r>
              <a:rPr lang="en-US" altLang="zh-C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TiDB</a:t>
            </a:r>
            <a:endParaRPr lang="en-US" altLang="zh-C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31DAA7F-5847-83E3-6605-B29C6C9D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A Real-World Critical </a:t>
            </a:r>
            <a:r>
              <a:rPr lang="en-US" altLang="zh-CN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txBug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—— </a:t>
            </a:r>
            <a:r>
              <a:rPr lang="en-US" altLang="zh-CN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TiDB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42121</a:t>
            </a:r>
            <a:endParaRPr lang="zh-CN" altLang="en-US" sz="3600" dirty="0">
              <a:latin typeface="Cambria" panose="02040503050406030204" pitchFamily="18" charset="0"/>
              <a:ea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1907A88-F98E-05D8-058A-732B65028B12}"/>
              </a:ext>
            </a:extLst>
          </p:cNvPr>
          <p:cNvSpPr txBox="1"/>
          <p:nvPr/>
        </p:nvSpPr>
        <p:spPr>
          <a:xfrm>
            <a:off x="748740" y="6565633"/>
            <a:ext cx="80752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cs typeface="Times New Roman" panose="02020603050405020304" pitchFamily="18" charset="0"/>
              </a:rPr>
              <a:t>https://github.com/pingcap/tidb/issues/42121</a:t>
            </a:r>
            <a:endParaRPr lang="zh-CN" altLang="en-US" sz="1200" dirty="0">
              <a:cs typeface="Times New Roman" panose="02020603050405020304" pitchFamily="18" charset="0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87A2EF2-1B6D-5CF1-CA0B-090B309B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D633FF0-F5BC-CC35-E78A-F797918DA700}"/>
              </a:ext>
            </a:extLst>
          </p:cNvPr>
          <p:cNvSpPr/>
          <p:nvPr/>
        </p:nvSpPr>
        <p:spPr>
          <a:xfrm>
            <a:off x="3198651" y="2545403"/>
            <a:ext cx="3369444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90E29F2-AF88-B442-0D2A-BC393534F871}"/>
              </a:ext>
            </a:extLst>
          </p:cNvPr>
          <p:cNvSpPr/>
          <p:nvPr/>
        </p:nvSpPr>
        <p:spPr>
          <a:xfrm>
            <a:off x="3198651" y="4016989"/>
            <a:ext cx="3369444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SELECT c1 FROM 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6AC429-8B24-7F11-03D2-6781641088B8}"/>
              </a:ext>
            </a:extLst>
          </p:cNvPr>
          <p:cNvSpPr/>
          <p:nvPr/>
        </p:nvSpPr>
        <p:spPr>
          <a:xfrm>
            <a:off x="3198651" y="5100771"/>
            <a:ext cx="3369444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4FC7306-2F67-116D-E309-88FB3AB7C86B}"/>
              </a:ext>
            </a:extLst>
          </p:cNvPr>
          <p:cNvSpPr/>
          <p:nvPr/>
        </p:nvSpPr>
        <p:spPr>
          <a:xfrm>
            <a:off x="6921572" y="2770433"/>
            <a:ext cx="3369444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59BC556-063D-F431-3040-8C4FD4B4A5C6}"/>
              </a:ext>
            </a:extLst>
          </p:cNvPr>
          <p:cNvSpPr/>
          <p:nvPr/>
        </p:nvSpPr>
        <p:spPr>
          <a:xfrm>
            <a:off x="6921572" y="3264891"/>
            <a:ext cx="3369444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INSERT INTO t VALUES (2.0)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8169961-99EA-A340-C995-5A4C5A034A20}"/>
              </a:ext>
            </a:extLst>
          </p:cNvPr>
          <p:cNvSpPr/>
          <p:nvPr/>
        </p:nvSpPr>
        <p:spPr>
          <a:xfrm>
            <a:off x="6921572" y="4766164"/>
            <a:ext cx="3369444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7473C3-3B65-8BE0-5A8B-2DD1D92A25BE}"/>
              </a:ext>
            </a:extLst>
          </p:cNvPr>
          <p:cNvCxnSpPr>
            <a:cxnSpLocks/>
          </p:cNvCxnSpPr>
          <p:nvPr/>
        </p:nvCxnSpPr>
        <p:spPr>
          <a:xfrm>
            <a:off x="7318087" y="3106581"/>
            <a:ext cx="0" cy="25200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A998239-157A-DC3E-A3D6-0CB6689711B2}"/>
              </a:ext>
            </a:extLst>
          </p:cNvPr>
          <p:cNvCxnSpPr>
            <a:cxnSpLocks/>
          </p:cNvCxnSpPr>
          <p:nvPr/>
        </p:nvCxnSpPr>
        <p:spPr>
          <a:xfrm>
            <a:off x="7318087" y="3598958"/>
            <a:ext cx="0" cy="25200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表格 3">
            <a:extLst>
              <a:ext uri="{FF2B5EF4-FFF2-40B4-BE49-F238E27FC236}">
                <a16:creationId xmlns:a16="http://schemas.microsoft.com/office/drawing/2014/main" id="{D9ED0C10-B071-24D2-D565-4220B4FC1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3198"/>
              </p:ext>
            </p:extLst>
          </p:nvPr>
        </p:nvGraphicFramePr>
        <p:xfrm>
          <a:off x="1428947" y="2579146"/>
          <a:ext cx="864622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622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c1 PK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1.0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3F9CFD-E8CD-6EF5-E83D-79ACF97ADF7E}"/>
              </a:ext>
            </a:extLst>
          </p:cNvPr>
          <p:cNvSpPr txBox="1"/>
          <p:nvPr/>
        </p:nvSpPr>
        <p:spPr>
          <a:xfrm>
            <a:off x="886265" y="2271369"/>
            <a:ext cx="194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Init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B1F96C-A2B3-CBD1-1D9E-5E3DE4476246}"/>
              </a:ext>
            </a:extLst>
          </p:cNvPr>
          <p:cNvSpPr txBox="1"/>
          <p:nvPr/>
        </p:nvSpPr>
        <p:spPr>
          <a:xfrm>
            <a:off x="3908380" y="2232136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tx1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DF7B1A1-3E1C-38E6-026E-59FC32841AFE}"/>
              </a:ext>
            </a:extLst>
          </p:cNvPr>
          <p:cNvSpPr txBox="1"/>
          <p:nvPr/>
        </p:nvSpPr>
        <p:spPr>
          <a:xfrm>
            <a:off x="7631301" y="2451026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tx2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3AA6796-1C79-39D1-A304-058B3275A7A6}"/>
              </a:ext>
            </a:extLst>
          </p:cNvPr>
          <p:cNvCxnSpPr>
            <a:cxnSpLocks/>
            <a:stCxn id="27" idx="1"/>
            <a:endCxn id="6" idx="3"/>
          </p:cNvCxnSpPr>
          <p:nvPr/>
        </p:nvCxnSpPr>
        <p:spPr>
          <a:xfrm flipH="1">
            <a:off x="6568095" y="3965971"/>
            <a:ext cx="353477" cy="25764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2E7EE5-C96E-5482-4CD1-316063116CF1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>
            <a:off x="6568095" y="4972786"/>
            <a:ext cx="353477" cy="334607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9EDE605-0DB4-56D7-F3B3-5D04B502F43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568095" y="2752025"/>
            <a:ext cx="353477" cy="22503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7077939-913A-E091-92F1-04810788D234}"/>
              </a:ext>
            </a:extLst>
          </p:cNvPr>
          <p:cNvSpPr/>
          <p:nvPr/>
        </p:nvSpPr>
        <p:spPr>
          <a:xfrm>
            <a:off x="3198651" y="4516298"/>
            <a:ext cx="3369444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DELETE FROM t WHERE c1 &lt; 5.0;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C70F4CB-EE8F-221B-BC3A-26A886FA6FD9}"/>
              </a:ext>
            </a:extLst>
          </p:cNvPr>
          <p:cNvCxnSpPr>
            <a:cxnSpLocks/>
            <a:stCxn id="10" idx="1"/>
            <a:endCxn id="28" idx="3"/>
          </p:cNvCxnSpPr>
          <p:nvPr/>
        </p:nvCxnSpPr>
        <p:spPr>
          <a:xfrm flipH="1" flipV="1">
            <a:off x="6568095" y="4722920"/>
            <a:ext cx="353477" cy="249866"/>
          </a:xfrm>
          <a:prstGeom prst="straightConnector1">
            <a:avLst/>
          </a:prstGeom>
          <a:ln w="28575" cap="rnd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24AB75B-C349-172F-41F7-00B4CF61D164}"/>
              </a:ext>
            </a:extLst>
          </p:cNvPr>
          <p:cNvCxnSpPr>
            <a:cxnSpLocks/>
          </p:cNvCxnSpPr>
          <p:nvPr/>
        </p:nvCxnSpPr>
        <p:spPr>
          <a:xfrm>
            <a:off x="3574348" y="4355616"/>
            <a:ext cx="0" cy="252000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D8A5A60B-FD6C-4ACF-F721-2D99C4E4B864}"/>
              </a:ext>
            </a:extLst>
          </p:cNvPr>
          <p:cNvSpPr/>
          <p:nvPr/>
        </p:nvSpPr>
        <p:spPr bwMode="gray">
          <a:xfrm>
            <a:off x="1066508" y="4393983"/>
            <a:ext cx="1901286" cy="646986"/>
          </a:xfrm>
          <a:prstGeom prst="wedgeRoundRectCallout">
            <a:avLst>
              <a:gd name="adj1" fmla="val 58026"/>
              <a:gd name="adj2" fmla="val 2852"/>
              <a:gd name="adj3" fmla="val 1666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Wrongly execute without blocking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graphicFrame>
        <p:nvGraphicFramePr>
          <p:cNvPr id="55" name="表格 3">
            <a:extLst>
              <a:ext uri="{FF2B5EF4-FFF2-40B4-BE49-F238E27FC236}">
                <a16:creationId xmlns:a16="http://schemas.microsoft.com/office/drawing/2014/main" id="{00F0F583-0DF4-0E42-D54F-85EADEB88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285979"/>
              </p:ext>
            </p:extLst>
          </p:nvPr>
        </p:nvGraphicFramePr>
        <p:xfrm>
          <a:off x="4451062" y="5867870"/>
          <a:ext cx="864622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622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c1 PK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2.0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45DE2E30-856F-6FB2-9221-469488A58BB0}"/>
              </a:ext>
            </a:extLst>
          </p:cNvPr>
          <p:cNvSpPr txBox="1"/>
          <p:nvPr/>
        </p:nvSpPr>
        <p:spPr>
          <a:xfrm>
            <a:off x="3908380" y="5560093"/>
            <a:ext cx="1949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Actual database state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graphicFrame>
        <p:nvGraphicFramePr>
          <p:cNvPr id="57" name="表格 3">
            <a:extLst>
              <a:ext uri="{FF2B5EF4-FFF2-40B4-BE49-F238E27FC236}">
                <a16:creationId xmlns:a16="http://schemas.microsoft.com/office/drawing/2014/main" id="{8FC9942F-BC02-8B0D-5F1B-AC44517CF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63050"/>
              </p:ext>
            </p:extLst>
          </p:nvPr>
        </p:nvGraphicFramePr>
        <p:xfrm>
          <a:off x="8173983" y="5866117"/>
          <a:ext cx="864622" cy="670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622">
                  <a:extLst>
                    <a:ext uri="{9D8B030D-6E8A-4147-A177-3AD203B41FA5}">
                      <a16:colId xmlns:a16="http://schemas.microsoft.com/office/drawing/2014/main" val="3824237959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Consolas" panose="020B0609020204030204" pitchFamily="49" charset="0"/>
                        </a:rPr>
                        <a:t>c1 PK</a:t>
                      </a:r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0432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0135"/>
                  </a:ext>
                </a:extLst>
              </a:tr>
            </a:tbl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F3575204-5EAB-A93D-4806-2C0D288F3FEA}"/>
              </a:ext>
            </a:extLst>
          </p:cNvPr>
          <p:cNvSpPr txBox="1"/>
          <p:nvPr/>
        </p:nvSpPr>
        <p:spPr>
          <a:xfrm>
            <a:off x="7535868" y="5558340"/>
            <a:ext cx="214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mbria" panose="02040503050406030204" pitchFamily="18" charset="0"/>
                <a:ea typeface="Cambria" panose="02040503050406030204" pitchFamily="18" charset="0"/>
              </a:rPr>
              <a:t>Expected database state</a:t>
            </a:r>
            <a:endParaRPr lang="zh-CN" altLang="en-US" sz="1400" b="1" dirty="0">
              <a:latin typeface="Cambria" panose="02040503050406030204" pitchFamily="18" charset="0"/>
            </a:endParaRPr>
          </a:p>
        </p:txBody>
      </p:sp>
      <p:pic>
        <p:nvPicPr>
          <p:cNvPr id="59" name="图形 58">
            <a:extLst>
              <a:ext uri="{FF2B5EF4-FFF2-40B4-BE49-F238E27FC236}">
                <a16:creationId xmlns:a16="http://schemas.microsoft.com/office/drawing/2014/main" id="{D61114BB-2CFD-E093-CA1A-80A37968A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5879" y="6171240"/>
            <a:ext cx="360000" cy="360000"/>
          </a:xfrm>
          <a:prstGeom prst="rect">
            <a:avLst/>
          </a:prstGeom>
        </p:spPr>
      </p:pic>
      <p:pic>
        <p:nvPicPr>
          <p:cNvPr id="60" name="图形 59">
            <a:extLst>
              <a:ext uri="{FF2B5EF4-FFF2-40B4-BE49-F238E27FC236}">
                <a16:creationId xmlns:a16="http://schemas.microsoft.com/office/drawing/2014/main" id="{BB483CA6-3915-B262-E064-26882B51C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3402" y="617124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93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DE208-240C-193A-68C8-0900A07A2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138CF-C661-1E73-38B7-7F6CE381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A transaction cannot overwrite a data item that has previously been written by another in-flight transaction [1-2]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90F177-5211-2223-133D-E9988556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Dirty Write is Prohibited for All Isolation Levels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8A31CA-7A57-7C7E-2408-FF3057C6B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2913249-DE23-BFD4-89B9-48BB0863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66111"/>
              </p:ext>
            </p:extLst>
          </p:nvPr>
        </p:nvGraphicFramePr>
        <p:xfrm>
          <a:off x="1632000" y="2806387"/>
          <a:ext cx="8928000" cy="22497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8000">
                  <a:extLst>
                    <a:ext uri="{9D8B030D-6E8A-4147-A177-3AD203B41FA5}">
                      <a16:colId xmlns:a16="http://schemas.microsoft.com/office/drawing/2014/main" val="278413939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868433734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1906612090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42219238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3432926376"/>
                    </a:ext>
                  </a:extLst>
                </a:gridCol>
              </a:tblGrid>
              <a:tr h="44994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Isolation Level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Dirty Write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Dirty Read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Non-repeatable Read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Phantom Read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500542"/>
                  </a:ext>
                </a:extLst>
              </a:tr>
              <a:tr h="44994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Read Uncommitted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372413"/>
                  </a:ext>
                </a:extLst>
              </a:tr>
              <a:tr h="44994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Read Committed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6111"/>
                  </a:ext>
                </a:extLst>
              </a:tr>
              <a:tr h="44994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Repeatable Read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512563"/>
                  </a:ext>
                </a:extLst>
              </a:tr>
              <a:tr h="44994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Serializable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461"/>
                  </a:ext>
                </a:extLst>
              </a:tr>
            </a:tbl>
          </a:graphicData>
        </a:graphic>
      </p:graphicFrame>
      <p:pic>
        <p:nvPicPr>
          <p:cNvPr id="6" name="图形 5">
            <a:extLst>
              <a:ext uri="{FF2B5EF4-FFF2-40B4-BE49-F238E27FC236}">
                <a16:creationId xmlns:a16="http://schemas.microsoft.com/office/drawing/2014/main" id="{92EB20D9-2DA6-3F56-949B-15D65857A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793" y="3312965"/>
            <a:ext cx="360000" cy="360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B43DCA26-C296-0110-A805-F109A2166D58}"/>
              </a:ext>
            </a:extLst>
          </p:cNvPr>
          <p:cNvSpPr/>
          <p:nvPr/>
        </p:nvSpPr>
        <p:spPr bwMode="gray">
          <a:xfrm>
            <a:off x="3726756" y="2714177"/>
            <a:ext cx="1360074" cy="243412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ED1FADC-FBFB-D2FF-1B8C-D0D069315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1342" y="3312965"/>
            <a:ext cx="360000" cy="36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798CC7A-F48C-1544-BB0B-F7FA266D719F}"/>
              </a:ext>
            </a:extLst>
          </p:cNvPr>
          <p:cNvSpPr txBox="1"/>
          <p:nvPr/>
        </p:nvSpPr>
        <p:spPr>
          <a:xfrm>
            <a:off x="748740" y="6381217"/>
            <a:ext cx="8075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1200" dirty="0">
                <a:cs typeface="Times New Roman" panose="02020603050405020304" pitchFamily="18" charset="0"/>
              </a:rPr>
              <a:t>[1] The ANSI isolation levels. http://www.adp-gmbh.ch/ora/misc/isolation_level.html.</a:t>
            </a:r>
          </a:p>
          <a:p>
            <a:r>
              <a:rPr lang="fr-FR" altLang="zh-CN" sz="1200" dirty="0">
                <a:cs typeface="Times New Roman" panose="02020603050405020304" pitchFamily="18" charset="0"/>
              </a:rPr>
              <a:t>[2] Hal Berenson, et. al., A Critique of ANSI SQL Isolation Levels. SIGMOD 1995.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82BC05F2-AF6C-15F9-177E-31FE7C11C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793" y="3758752"/>
            <a:ext cx="360000" cy="360000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ED6E14BF-BE99-05D6-385F-6C73197E9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793" y="4204539"/>
            <a:ext cx="360000" cy="360000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BBEE8E58-B906-D64E-AB2C-1AAC78738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6793" y="4650327"/>
            <a:ext cx="360000" cy="3600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ACBBD22-5743-2AC3-9C0F-3BA6533AD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1342" y="3758752"/>
            <a:ext cx="360000" cy="360000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FEA741F-D5F7-AE67-BAAF-8C06FA756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1342" y="4204539"/>
            <a:ext cx="360000" cy="3600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45282A76-731F-9FA0-7FD6-02CB222C0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1342" y="4650327"/>
            <a:ext cx="360000" cy="36000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18750F4C-5AE1-39DA-D9FD-CA46D80D0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1229" y="3312965"/>
            <a:ext cx="360000" cy="360000"/>
          </a:xfrm>
          <a:prstGeom prst="rect">
            <a:avLst/>
          </a:prstGeom>
        </p:spPr>
      </p:pic>
      <p:pic>
        <p:nvPicPr>
          <p:cNvPr id="17" name="图形 16">
            <a:extLst>
              <a:ext uri="{FF2B5EF4-FFF2-40B4-BE49-F238E27FC236}">
                <a16:creationId xmlns:a16="http://schemas.microsoft.com/office/drawing/2014/main" id="{503B7C65-0AF2-7847-3849-8324061B33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8692" y="3312965"/>
            <a:ext cx="360000" cy="360000"/>
          </a:xfrm>
          <a:prstGeom prst="rect">
            <a:avLst/>
          </a:prstGeom>
        </p:spPr>
      </p:pic>
      <p:pic>
        <p:nvPicPr>
          <p:cNvPr id="18" name="图形 17">
            <a:extLst>
              <a:ext uri="{FF2B5EF4-FFF2-40B4-BE49-F238E27FC236}">
                <a16:creationId xmlns:a16="http://schemas.microsoft.com/office/drawing/2014/main" id="{97214EF1-2666-A956-A680-3130E2219D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1229" y="4650327"/>
            <a:ext cx="360000" cy="360000"/>
          </a:xfrm>
          <a:prstGeom prst="rect">
            <a:avLst/>
          </a:prstGeom>
        </p:spPr>
      </p:pic>
      <p:pic>
        <p:nvPicPr>
          <p:cNvPr id="19" name="图形 18">
            <a:extLst>
              <a:ext uri="{FF2B5EF4-FFF2-40B4-BE49-F238E27FC236}">
                <a16:creationId xmlns:a16="http://schemas.microsoft.com/office/drawing/2014/main" id="{BB6F7652-7273-F132-B0BF-29D76A53D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8692" y="4650327"/>
            <a:ext cx="360000" cy="360000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1E2BEF22-40AE-B5BD-6D5C-FA3BE79E5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1229" y="3758752"/>
            <a:ext cx="360000" cy="360000"/>
          </a:xfrm>
          <a:prstGeom prst="rect">
            <a:avLst/>
          </a:prstGeom>
        </p:spPr>
      </p:pic>
      <p:pic>
        <p:nvPicPr>
          <p:cNvPr id="21" name="图形 20">
            <a:extLst>
              <a:ext uri="{FF2B5EF4-FFF2-40B4-BE49-F238E27FC236}">
                <a16:creationId xmlns:a16="http://schemas.microsoft.com/office/drawing/2014/main" id="{211D3316-B8B1-80F8-AFAF-E344E8B6E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1229" y="4204539"/>
            <a:ext cx="360000" cy="360000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7DD38104-0F77-B4DC-58BA-400301AD4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48692" y="4204539"/>
            <a:ext cx="360000" cy="360000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72854158-C4D9-6A39-0746-DB7F45D4D0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548692" y="3758752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AE67019-514B-05F1-4779-82B91EED8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Concurrent transactions that encounter write conflicts will be blocked, then the actual schedule will be serialized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E2C84F5-A3C3-70D5-8CF1-9F703F6AA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Dirty Write is Prohibited for All Isolation Levels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D608FF-9FE5-8970-7292-3318085CF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E9CC8B5-CBC1-23F1-F8BE-04D5E1E1602A}"/>
              </a:ext>
            </a:extLst>
          </p:cNvPr>
          <p:cNvSpPr txBox="1"/>
          <p:nvPr/>
        </p:nvSpPr>
        <p:spPr>
          <a:xfrm>
            <a:off x="1658002" y="6120285"/>
            <a:ext cx="325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Concurrent schedule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ECAADF3-DECF-CCF0-BFAC-F960194CA766}"/>
              </a:ext>
            </a:extLst>
          </p:cNvPr>
          <p:cNvSpPr txBox="1"/>
          <p:nvPr/>
        </p:nvSpPr>
        <p:spPr>
          <a:xfrm>
            <a:off x="8089023" y="6120285"/>
            <a:ext cx="271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Serial schedule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D7DDBAC-8348-BB49-BD99-8C843316003A}"/>
              </a:ext>
            </a:extLst>
          </p:cNvPr>
          <p:cNvSpPr/>
          <p:nvPr/>
        </p:nvSpPr>
        <p:spPr bwMode="gray">
          <a:xfrm>
            <a:off x="7155354" y="4110580"/>
            <a:ext cx="654188" cy="403185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6F4060D-3FC2-D2B9-6337-B587022685D6}"/>
              </a:ext>
            </a:extLst>
          </p:cNvPr>
          <p:cNvSpPr/>
          <p:nvPr/>
        </p:nvSpPr>
        <p:spPr>
          <a:xfrm>
            <a:off x="776607" y="2683957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AAF52D1-15D8-1CBF-84CE-D39DD7D80B14}"/>
              </a:ext>
            </a:extLst>
          </p:cNvPr>
          <p:cNvSpPr/>
          <p:nvPr/>
        </p:nvSpPr>
        <p:spPr>
          <a:xfrm>
            <a:off x="776607" y="3161650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</a:t>
            </a: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AD8F19-4905-290D-B5D1-710AAD528B27}"/>
              </a:ext>
            </a:extLst>
          </p:cNvPr>
          <p:cNvSpPr/>
          <p:nvPr/>
        </p:nvSpPr>
        <p:spPr>
          <a:xfrm>
            <a:off x="776607" y="4942941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5A7BF2-68B2-BC21-7F36-F998D2884364}"/>
              </a:ext>
            </a:extLst>
          </p:cNvPr>
          <p:cNvSpPr/>
          <p:nvPr/>
        </p:nvSpPr>
        <p:spPr>
          <a:xfrm>
            <a:off x="3494490" y="3578843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7BE7309-893F-E8F0-E9F9-869FE80177E4}"/>
              </a:ext>
            </a:extLst>
          </p:cNvPr>
          <p:cNvSpPr/>
          <p:nvPr/>
        </p:nvSpPr>
        <p:spPr>
          <a:xfrm>
            <a:off x="3494490" y="4057868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c1=20;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D06CD10-5512-18A8-A17E-A76AC0050988}"/>
              </a:ext>
            </a:extLst>
          </p:cNvPr>
          <p:cNvSpPr/>
          <p:nvPr/>
        </p:nvSpPr>
        <p:spPr>
          <a:xfrm>
            <a:off x="3494490" y="5517086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C074262-4075-FC5B-87EF-C051C336C947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3075878" y="3368272"/>
            <a:ext cx="418612" cy="417193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97BCA18-F601-8E4F-A5E8-AA3DCC03BE64}"/>
              </a:ext>
            </a:extLst>
          </p:cNvPr>
          <p:cNvSpPr txBox="1"/>
          <p:nvPr/>
        </p:nvSpPr>
        <p:spPr>
          <a:xfrm>
            <a:off x="951249" y="2337869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tx1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FDCE20-FC92-7246-353D-EB42EF634ED1}"/>
              </a:ext>
            </a:extLst>
          </p:cNvPr>
          <p:cNvSpPr txBox="1"/>
          <p:nvPr/>
        </p:nvSpPr>
        <p:spPr>
          <a:xfrm>
            <a:off x="3669132" y="3246428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tx2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1CC96B-BF85-0B88-1D6E-7FF43A1CBF96}"/>
              </a:ext>
            </a:extLst>
          </p:cNvPr>
          <p:cNvCxnSpPr>
            <a:cxnSpLocks/>
            <a:stCxn id="5" idx="1"/>
            <a:endCxn id="15" idx="3"/>
          </p:cNvCxnSpPr>
          <p:nvPr/>
        </p:nvCxnSpPr>
        <p:spPr>
          <a:xfrm flipH="1">
            <a:off x="3075878" y="4743516"/>
            <a:ext cx="418612" cy="406047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94E551AE-C83B-135B-772A-98A920A140FE}"/>
              </a:ext>
            </a:extLst>
          </p:cNvPr>
          <p:cNvGrpSpPr/>
          <p:nvPr/>
        </p:nvGrpSpPr>
        <p:grpSpPr>
          <a:xfrm>
            <a:off x="5675648" y="4053945"/>
            <a:ext cx="1208321" cy="421089"/>
            <a:chOff x="9378342" y="3577499"/>
            <a:chExt cx="1208321" cy="421089"/>
          </a:xfrm>
        </p:grpSpPr>
        <p:pic>
          <p:nvPicPr>
            <p:cNvPr id="29" name="图形 28">
              <a:extLst>
                <a:ext uri="{FF2B5EF4-FFF2-40B4-BE49-F238E27FC236}">
                  <a16:creationId xmlns:a16="http://schemas.microsoft.com/office/drawing/2014/main" id="{A6C38B9D-EFC6-3A66-15E1-5DD7A515D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8342" y="3577499"/>
              <a:ext cx="421089" cy="421089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591D04A-760F-60B6-5244-415FA41CA475}"/>
                </a:ext>
              </a:extLst>
            </p:cNvPr>
            <p:cNvSpPr txBox="1"/>
            <p:nvPr/>
          </p:nvSpPr>
          <p:spPr>
            <a:xfrm>
              <a:off x="9799431" y="3618766"/>
              <a:ext cx="787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block</a:t>
              </a:r>
              <a:endParaRPr lang="zh-CN" altLang="en-US" sz="1600" b="1" dirty="0">
                <a:solidFill>
                  <a:schemeClr val="accent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B1C6FD4-67B0-97DB-BDF5-5B3AB7F17EF7}"/>
              </a:ext>
            </a:extLst>
          </p:cNvPr>
          <p:cNvSpPr/>
          <p:nvPr/>
        </p:nvSpPr>
        <p:spPr>
          <a:xfrm>
            <a:off x="8299164" y="2683957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97CB2124-8E4F-2E57-96CB-F552ACA85B7C}"/>
              </a:ext>
            </a:extLst>
          </p:cNvPr>
          <p:cNvSpPr/>
          <p:nvPr/>
        </p:nvSpPr>
        <p:spPr>
          <a:xfrm>
            <a:off x="8299164" y="3156145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</a:t>
            </a: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F3D6606-4DE3-74AB-9C26-9EEEF9619533}"/>
              </a:ext>
            </a:extLst>
          </p:cNvPr>
          <p:cNvSpPr/>
          <p:nvPr/>
        </p:nvSpPr>
        <p:spPr>
          <a:xfrm>
            <a:off x="8299164" y="3628333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6ED1339-09E6-4395-CFD6-58D3E27D8EC1}"/>
              </a:ext>
            </a:extLst>
          </p:cNvPr>
          <p:cNvSpPr/>
          <p:nvPr/>
        </p:nvSpPr>
        <p:spPr>
          <a:xfrm>
            <a:off x="8299164" y="4100521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379992C9-1429-E391-6C0C-153B05A9E5B1}"/>
              </a:ext>
            </a:extLst>
          </p:cNvPr>
          <p:cNvSpPr/>
          <p:nvPr/>
        </p:nvSpPr>
        <p:spPr>
          <a:xfrm>
            <a:off x="8299164" y="4572709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c1=20;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E0FF78D8-0D91-9196-F60A-DD1145431A83}"/>
              </a:ext>
            </a:extLst>
          </p:cNvPr>
          <p:cNvSpPr/>
          <p:nvPr/>
        </p:nvSpPr>
        <p:spPr>
          <a:xfrm>
            <a:off x="8299164" y="5517086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64784D2-DAFA-7D61-3E8C-662A79ED6B1E}"/>
              </a:ext>
            </a:extLst>
          </p:cNvPr>
          <p:cNvSpPr txBox="1"/>
          <p:nvPr/>
        </p:nvSpPr>
        <p:spPr>
          <a:xfrm>
            <a:off x="9845407" y="2692919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tx1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D158A77-2938-2D0F-A7E5-5A3B221108CA}"/>
              </a:ext>
            </a:extLst>
          </p:cNvPr>
          <p:cNvSpPr txBox="1"/>
          <p:nvPr/>
        </p:nvSpPr>
        <p:spPr>
          <a:xfrm>
            <a:off x="9845407" y="4115786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tx2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4B32C3C-4063-8296-726C-649772F72270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3075878" y="5149563"/>
            <a:ext cx="418612" cy="574145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7BEDC9F-6F84-748F-0CB9-B59F007CB788}"/>
              </a:ext>
            </a:extLst>
          </p:cNvPr>
          <p:cNvSpPr/>
          <p:nvPr/>
        </p:nvSpPr>
        <p:spPr>
          <a:xfrm>
            <a:off x="3494490" y="4536894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c1=30;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FEFA51D-09F0-BA00-023B-77FE7E9B4FE3}"/>
              </a:ext>
            </a:extLst>
          </p:cNvPr>
          <p:cNvSpPr/>
          <p:nvPr/>
        </p:nvSpPr>
        <p:spPr>
          <a:xfrm>
            <a:off x="8299164" y="5044897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c1=30;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3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1" grpId="0" animBg="1"/>
      <p:bldP spid="45" grpId="0" animBg="1"/>
      <p:bldP spid="46" grpId="0" animBg="1"/>
      <p:bldP spid="47" grpId="0" animBg="1"/>
      <p:bldP spid="66" grpId="0" animBg="1"/>
      <p:bldP spid="67" grpId="0" animBg="1"/>
      <p:bldP spid="68" grpId="0" animBg="1"/>
      <p:bldP spid="70" grpId="0"/>
      <p:bldP spid="71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5FA22-D30E-717D-7395-C6A96929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265900-5A75-0A57-425D-D3F1FF89E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830997"/>
          </a:xfrm>
        </p:spPr>
        <p:txBody>
          <a:bodyPr/>
          <a:lstStyle/>
          <a:p>
            <a:r>
              <a:rPr lang="en-US" altLang="zh-CN" dirty="0"/>
              <a:t>The execution of a committed transaction should be equivalent  to executing each SQL statement as an </a:t>
            </a:r>
            <a:r>
              <a:rPr lang="en-US" altLang="zh-CN" dirty="0" err="1"/>
              <a:t>autocommit</a:t>
            </a:r>
            <a:r>
              <a:rPr lang="en-US" altLang="zh-CN" dirty="0"/>
              <a:t> statement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A2A690-4A8A-5B34-C557-9FD1028F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Dirty Write is Prohibited for All Isolation Levels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A44B0-9E0B-336C-A870-75185D3D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67778E-18F1-9E01-8BC7-D2E2BD6C8AE3}"/>
              </a:ext>
            </a:extLst>
          </p:cNvPr>
          <p:cNvSpPr txBox="1"/>
          <p:nvPr/>
        </p:nvSpPr>
        <p:spPr>
          <a:xfrm>
            <a:off x="1658002" y="6120285"/>
            <a:ext cx="325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Concurrent schedule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5C5AAC-D96C-EE7F-BFC6-BAACF1390BDD}"/>
              </a:ext>
            </a:extLst>
          </p:cNvPr>
          <p:cNvSpPr txBox="1"/>
          <p:nvPr/>
        </p:nvSpPr>
        <p:spPr>
          <a:xfrm>
            <a:off x="7821617" y="5981785"/>
            <a:ext cx="3254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Serial schedule without transaction control statements</a:t>
            </a:r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8C8A8066-4B99-8FD1-2D2C-02180E1673BE}"/>
              </a:ext>
            </a:extLst>
          </p:cNvPr>
          <p:cNvSpPr/>
          <p:nvPr/>
        </p:nvSpPr>
        <p:spPr bwMode="gray">
          <a:xfrm>
            <a:off x="7155354" y="4110580"/>
            <a:ext cx="654188" cy="403185"/>
          </a:xfrm>
          <a:prstGeom prst="rightArrow">
            <a:avLst/>
          </a:prstGeom>
          <a:ln>
            <a:headEnd/>
            <a:tailE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B9E05CF-7195-A791-11C8-C1303CC4AF3B}"/>
              </a:ext>
            </a:extLst>
          </p:cNvPr>
          <p:cNvSpPr/>
          <p:nvPr/>
        </p:nvSpPr>
        <p:spPr>
          <a:xfrm>
            <a:off x="776607" y="2683957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927EDBA8-D366-D9C4-803F-4E1524A95730}"/>
              </a:ext>
            </a:extLst>
          </p:cNvPr>
          <p:cNvSpPr/>
          <p:nvPr/>
        </p:nvSpPr>
        <p:spPr>
          <a:xfrm>
            <a:off x="776607" y="3161650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</a:t>
            </a: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37A925F8-D51A-4DD2-1BDD-B8044566945B}"/>
              </a:ext>
            </a:extLst>
          </p:cNvPr>
          <p:cNvSpPr/>
          <p:nvPr/>
        </p:nvSpPr>
        <p:spPr>
          <a:xfrm>
            <a:off x="776607" y="4942941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937689-03A8-7DCE-5B48-B3058C5F42F8}"/>
              </a:ext>
            </a:extLst>
          </p:cNvPr>
          <p:cNvSpPr/>
          <p:nvPr/>
        </p:nvSpPr>
        <p:spPr>
          <a:xfrm>
            <a:off x="3494490" y="3578843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BEGIN;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D1BF760B-F546-A2BE-824B-C94D64050BAD}"/>
              </a:ext>
            </a:extLst>
          </p:cNvPr>
          <p:cNvSpPr/>
          <p:nvPr/>
        </p:nvSpPr>
        <p:spPr>
          <a:xfrm>
            <a:off x="3494490" y="4057868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c1=20;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BE57618-6F94-B88E-19D3-5F794FD2FC1C}"/>
              </a:ext>
            </a:extLst>
          </p:cNvPr>
          <p:cNvSpPr/>
          <p:nvPr/>
        </p:nvSpPr>
        <p:spPr>
          <a:xfrm>
            <a:off x="3494490" y="5517086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COMMIT</a:t>
            </a: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CE16C88-80F9-46F3-D3E8-AE8FE6575447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3075878" y="3368272"/>
            <a:ext cx="418612" cy="417193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5389C77-5DBB-2564-AE28-9B336EE91AA7}"/>
              </a:ext>
            </a:extLst>
          </p:cNvPr>
          <p:cNvSpPr txBox="1"/>
          <p:nvPr/>
        </p:nvSpPr>
        <p:spPr>
          <a:xfrm>
            <a:off x="951249" y="2337869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tx1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FC09A3E-2932-07B2-76F3-D1D1F31BDCB2}"/>
              </a:ext>
            </a:extLst>
          </p:cNvPr>
          <p:cNvSpPr txBox="1"/>
          <p:nvPr/>
        </p:nvSpPr>
        <p:spPr>
          <a:xfrm>
            <a:off x="3669132" y="3246428"/>
            <a:ext cx="1949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tx2</a:t>
            </a:r>
            <a:endParaRPr lang="zh-CN" altLang="en-US" sz="1600" b="1" dirty="0">
              <a:latin typeface="Cambria" panose="02040503050406030204" pitchFamily="18" charset="0"/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71ED850-3F90-E020-D17E-5C8213E91D5B}"/>
              </a:ext>
            </a:extLst>
          </p:cNvPr>
          <p:cNvCxnSpPr>
            <a:cxnSpLocks/>
            <a:stCxn id="73" idx="1"/>
            <a:endCxn id="52" idx="3"/>
          </p:cNvCxnSpPr>
          <p:nvPr/>
        </p:nvCxnSpPr>
        <p:spPr>
          <a:xfrm flipH="1">
            <a:off x="3075878" y="4743516"/>
            <a:ext cx="418612" cy="406047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5778001-95C4-9737-FCB9-A118144D5D5D}"/>
              </a:ext>
            </a:extLst>
          </p:cNvPr>
          <p:cNvGrpSpPr/>
          <p:nvPr/>
        </p:nvGrpSpPr>
        <p:grpSpPr>
          <a:xfrm>
            <a:off x="5675648" y="4053945"/>
            <a:ext cx="1208321" cy="421089"/>
            <a:chOff x="9378342" y="3577499"/>
            <a:chExt cx="1208321" cy="421089"/>
          </a:xfrm>
        </p:grpSpPr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FBC41B98-45D2-7B25-6F25-81DBDD08B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78342" y="3577499"/>
              <a:ext cx="421089" cy="421089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77050F64-3241-3BC0-5A64-659D12F78A8B}"/>
                </a:ext>
              </a:extLst>
            </p:cNvPr>
            <p:cNvSpPr txBox="1"/>
            <p:nvPr/>
          </p:nvSpPr>
          <p:spPr>
            <a:xfrm>
              <a:off x="9799431" y="3618766"/>
              <a:ext cx="7872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accent4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block</a:t>
              </a:r>
              <a:endParaRPr lang="zh-CN" altLang="en-US" sz="1600" b="1" dirty="0">
                <a:solidFill>
                  <a:schemeClr val="accent4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4215A6D-6BB1-003E-8663-22828FBF9E13}"/>
              </a:ext>
            </a:extLst>
          </p:cNvPr>
          <p:cNvSpPr/>
          <p:nvPr/>
        </p:nvSpPr>
        <p:spPr>
          <a:xfrm>
            <a:off x="8299164" y="3156145"/>
            <a:ext cx="2299271" cy="41324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>
              <a:defRPr/>
            </a:pPr>
            <a:r>
              <a:rPr kumimoji="0" lang="en-US" altLang="zh-CN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</a:t>
            </a: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A364DFB5-EBED-7E8F-3B12-8025A06C48A7}"/>
              </a:ext>
            </a:extLst>
          </p:cNvPr>
          <p:cNvSpPr/>
          <p:nvPr/>
        </p:nvSpPr>
        <p:spPr>
          <a:xfrm>
            <a:off x="8299164" y="4572709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c1=20;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1F16FCC0-2C8D-940F-414E-3D9AAB634CF6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>
            <a:off x="3075878" y="5149563"/>
            <a:ext cx="418612" cy="574145"/>
          </a:xfrm>
          <a:prstGeom prst="straightConnector1">
            <a:avLst/>
          </a:prstGeom>
          <a:ln w="28575" cap="rnd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002CCA68-2E5D-3907-7F38-37101EE0F268}"/>
              </a:ext>
            </a:extLst>
          </p:cNvPr>
          <p:cNvSpPr/>
          <p:nvPr/>
        </p:nvSpPr>
        <p:spPr>
          <a:xfrm>
            <a:off x="3494490" y="4536894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c1=30;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2D53F4D-BC0B-844C-5D65-AF86A19E606D}"/>
              </a:ext>
            </a:extLst>
          </p:cNvPr>
          <p:cNvSpPr/>
          <p:nvPr/>
        </p:nvSpPr>
        <p:spPr>
          <a:xfrm>
            <a:off x="8299164" y="5044897"/>
            <a:ext cx="2299271" cy="41324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UPDATE t SET c1=30;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97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A9C0FCF-6F23-569A-0909-84C70D746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0" y="1379799"/>
            <a:ext cx="10826495" cy="1774845"/>
          </a:xfrm>
        </p:spPr>
        <p:txBody>
          <a:bodyPr/>
          <a:lstStyle/>
          <a:p>
            <a:r>
              <a:rPr lang="en-US" altLang="zh-CN" dirty="0"/>
              <a:t>WSS: A schedule of concurrent transactions should produce </a:t>
            </a:r>
            <a:r>
              <a:rPr lang="en-US" altLang="zh-CN" dirty="0">
                <a:solidFill>
                  <a:srgbClr val="FF0000"/>
                </a:solidFill>
              </a:rPr>
              <a:t>the same final database state</a:t>
            </a:r>
            <a:r>
              <a:rPr lang="en-US" altLang="zh-CN" dirty="0"/>
              <a:t> as that produced by a corresponding serial schedule of the same transactions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B12E590-F8B0-EAD3-95AF-B5FED9C1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Write-Specific Serializability (WSS)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FB949-ED9D-36E2-06A4-49D7695C1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7CAE394-06E6-47A3-B6CA-A6802AF0F537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B11AF2-1299-9C33-1B70-4E31C04A10B6}"/>
              </a:ext>
            </a:extLst>
          </p:cNvPr>
          <p:cNvSpPr txBox="1"/>
          <p:nvPr/>
        </p:nvSpPr>
        <p:spPr>
          <a:xfrm>
            <a:off x="8198840" y="4397521"/>
            <a:ext cx="249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zh-CN" altLang="en-US" dirty="0">
                <a:latin typeface="Cambria" panose="0204050305040603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state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93BEC34-9255-A772-0D46-4EA1C1CCC32B}"/>
              </a:ext>
            </a:extLst>
          </p:cNvPr>
          <p:cNvSpPr txBox="1"/>
          <p:nvPr/>
        </p:nvSpPr>
        <p:spPr>
          <a:xfrm>
            <a:off x="969674" y="3903188"/>
            <a:ext cx="72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tx1:</a:t>
            </a:r>
            <a:endParaRPr lang="zh-CN" altLang="en-US" sz="16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1DE2C55-CAE7-FF60-5F9B-35859E554846}"/>
                  </a:ext>
                </a:extLst>
              </p:cNvPr>
              <p:cNvSpPr/>
              <p:nvPr/>
            </p:nvSpPr>
            <p:spPr>
              <a:xfrm>
                <a:off x="1451781" y="3881473"/>
                <a:ext cx="456026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51DE2C55-CAE7-FF60-5F9B-35859E554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81" y="3881473"/>
                <a:ext cx="456026" cy="338555"/>
              </a:xfrm>
              <a:prstGeom prst="roundRect">
                <a:avLst/>
              </a:prstGeom>
              <a:blipFill>
                <a:blip r:embed="rId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7D6D54-5776-6777-1A8A-2FB36C5BBB8D}"/>
                  </a:ext>
                </a:extLst>
              </p:cNvPr>
              <p:cNvSpPr/>
              <p:nvPr/>
            </p:nvSpPr>
            <p:spPr>
              <a:xfrm>
                <a:off x="1935393" y="3881473"/>
                <a:ext cx="456026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4E7D6D54-5776-6777-1A8A-2FB36C5BBB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93" y="3881473"/>
                <a:ext cx="456026" cy="338555"/>
              </a:xfrm>
              <a:prstGeom prst="roundRect">
                <a:avLst/>
              </a:prstGeom>
              <a:blipFill>
                <a:blip r:embed="rId4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90EAA48-0B31-297F-0AFD-8CB1D7D9333E}"/>
                  </a:ext>
                </a:extLst>
              </p:cNvPr>
              <p:cNvSpPr/>
              <p:nvPr/>
            </p:nvSpPr>
            <p:spPr>
              <a:xfrm>
                <a:off x="2419005" y="3881473"/>
                <a:ext cx="456026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90EAA48-0B31-297F-0AFD-8CB1D7D93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05" y="3881473"/>
                <a:ext cx="456026" cy="338555"/>
              </a:xfrm>
              <a:prstGeom prst="roundRect">
                <a:avLst/>
              </a:prstGeom>
              <a:blipFill>
                <a:blip r:embed="rId5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34AACF27-B336-E68D-13B5-B1D299C0CDA3}"/>
              </a:ext>
            </a:extLst>
          </p:cNvPr>
          <p:cNvSpPr txBox="1"/>
          <p:nvPr/>
        </p:nvSpPr>
        <p:spPr>
          <a:xfrm>
            <a:off x="969675" y="4409796"/>
            <a:ext cx="7300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tx2:</a:t>
            </a:r>
            <a:endParaRPr lang="zh-CN" altLang="en-US" sz="16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B0F2AD4-0D72-261C-444E-8A87B399DA6B}"/>
                  </a:ext>
                </a:extLst>
              </p:cNvPr>
              <p:cNvSpPr/>
              <p:nvPr/>
            </p:nvSpPr>
            <p:spPr>
              <a:xfrm>
                <a:off x="2419005" y="4388081"/>
                <a:ext cx="456026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B0F2AD4-0D72-261C-444E-8A87B399D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05" y="4388081"/>
                <a:ext cx="456026" cy="338555"/>
              </a:xfrm>
              <a:prstGeom prst="roundRect">
                <a:avLst/>
              </a:prstGeom>
              <a:blipFill>
                <a:blip r:embed="rId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3693F9-28BC-565E-22BA-57B80106BF8F}"/>
                  </a:ext>
                </a:extLst>
              </p:cNvPr>
              <p:cNvSpPr/>
              <p:nvPr/>
            </p:nvSpPr>
            <p:spPr>
              <a:xfrm>
                <a:off x="1451781" y="4388081"/>
                <a:ext cx="456026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763693F9-28BC-565E-22BA-57B80106B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81" y="4388081"/>
                <a:ext cx="456026" cy="338555"/>
              </a:xfrm>
              <a:prstGeom prst="roundRect">
                <a:avLst/>
              </a:prstGeom>
              <a:blipFill>
                <a:blip r:embed="rId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FA4598C-7FE8-8628-938E-B922A1F1FA96}"/>
                  </a:ext>
                </a:extLst>
              </p:cNvPr>
              <p:cNvSpPr/>
              <p:nvPr/>
            </p:nvSpPr>
            <p:spPr>
              <a:xfrm>
                <a:off x="1935393" y="4388081"/>
                <a:ext cx="456026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FA4598C-7FE8-8628-938E-B922A1F1F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93" y="4388081"/>
                <a:ext cx="456026" cy="338555"/>
              </a:xfrm>
              <a:prstGeom prst="roundRect">
                <a:avLst/>
              </a:prstGeom>
              <a:blipFill>
                <a:blip r:embed="rId8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6BA3F80-6948-2678-56A2-33E1AB8D9938}"/>
              </a:ext>
            </a:extLst>
          </p:cNvPr>
          <p:cNvSpPr txBox="1"/>
          <p:nvPr/>
        </p:nvSpPr>
        <p:spPr>
          <a:xfrm>
            <a:off x="969673" y="4912517"/>
            <a:ext cx="730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mbria" panose="02040503050406030204" pitchFamily="18" charset="0"/>
                <a:ea typeface="Cambria" panose="02040503050406030204" pitchFamily="18" charset="0"/>
              </a:rPr>
              <a:t>tx3:</a:t>
            </a:r>
            <a:endParaRPr lang="zh-CN" altLang="en-US" sz="1600" dirty="0">
              <a:latin typeface="Cambria" panose="020405030504060302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F8035F83-E044-7CD6-F5F0-9BAB22962A9C}"/>
                  </a:ext>
                </a:extLst>
              </p:cNvPr>
              <p:cNvSpPr/>
              <p:nvPr/>
            </p:nvSpPr>
            <p:spPr>
              <a:xfrm>
                <a:off x="2419005" y="4890802"/>
                <a:ext cx="456026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F8035F83-E044-7CD6-F5F0-9BAB2296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005" y="4890802"/>
                <a:ext cx="456026" cy="338555"/>
              </a:xfrm>
              <a:prstGeom prst="roundRect">
                <a:avLst/>
              </a:prstGeom>
              <a:blipFill>
                <a:blip r:embed="rId9"/>
                <a:stretch>
                  <a:fillRect b="-8621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EA11591-1F5D-537D-5C10-51A82FC87D22}"/>
                  </a:ext>
                </a:extLst>
              </p:cNvPr>
              <p:cNvSpPr/>
              <p:nvPr/>
            </p:nvSpPr>
            <p:spPr>
              <a:xfrm>
                <a:off x="1451781" y="4890802"/>
                <a:ext cx="456026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8EA11591-1F5D-537D-5C10-51A82FC87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81" y="4890802"/>
                <a:ext cx="456026" cy="338555"/>
              </a:xfrm>
              <a:prstGeom prst="roundRect">
                <a:avLst/>
              </a:prstGeom>
              <a:blipFill>
                <a:blip r:embed="rId10"/>
                <a:stretch>
                  <a:fillRect b="-8621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4BA9AA3-DDB0-CA26-D469-3A87442CA9FD}"/>
                  </a:ext>
                </a:extLst>
              </p:cNvPr>
              <p:cNvSpPr/>
              <p:nvPr/>
            </p:nvSpPr>
            <p:spPr>
              <a:xfrm>
                <a:off x="1935393" y="4890802"/>
                <a:ext cx="456026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F4BA9AA3-DDB0-CA26-D469-3A87442CA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93" y="4890802"/>
                <a:ext cx="456026" cy="338555"/>
              </a:xfrm>
              <a:prstGeom prst="roundRect">
                <a:avLst/>
              </a:prstGeom>
              <a:blipFill>
                <a:blip r:embed="rId11"/>
                <a:stretch>
                  <a:fillRect b="-8621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755CB1F-04D0-F7CB-09FE-0940A3DF6C01}"/>
                  </a:ext>
                </a:extLst>
              </p:cNvPr>
              <p:cNvSpPr/>
              <p:nvPr/>
            </p:nvSpPr>
            <p:spPr>
              <a:xfrm>
                <a:off x="3764158" y="3679646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755CB1F-04D0-F7CB-09FE-0940A3DF6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58" y="3679646"/>
                <a:ext cx="456111" cy="338555"/>
              </a:xfrm>
              <a:prstGeom prst="roundRect">
                <a:avLst/>
              </a:prstGeom>
              <a:blipFill>
                <a:blip r:embed="rId1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BF32169-34EC-09F1-5218-D266512D086B}"/>
                  </a:ext>
                </a:extLst>
              </p:cNvPr>
              <p:cNvSpPr/>
              <p:nvPr/>
            </p:nvSpPr>
            <p:spPr>
              <a:xfrm>
                <a:off x="4248242" y="3679646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9BF32169-34EC-09F1-5218-D266512D0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42" y="3679646"/>
                <a:ext cx="456111" cy="338555"/>
              </a:xfrm>
              <a:prstGeom prst="roundRect">
                <a:avLst/>
              </a:prstGeom>
              <a:blipFill>
                <a:blip r:embed="rId13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0CAC07C-8DAD-603F-BD43-BB4A10839C23}"/>
                  </a:ext>
                </a:extLst>
              </p:cNvPr>
              <p:cNvSpPr/>
              <p:nvPr/>
            </p:nvSpPr>
            <p:spPr>
              <a:xfrm>
                <a:off x="6184578" y="3679646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B0CAC07C-8DAD-603F-BD43-BB4A1083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78" y="3679646"/>
                <a:ext cx="456111" cy="338555"/>
              </a:xfrm>
              <a:prstGeom prst="roundRect">
                <a:avLst/>
              </a:prstGeom>
              <a:blipFill>
                <a:blip r:embed="rId14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8BAA1306-4D41-7B4E-4D7D-9DF4BE89EF37}"/>
                  </a:ext>
                </a:extLst>
              </p:cNvPr>
              <p:cNvSpPr/>
              <p:nvPr/>
            </p:nvSpPr>
            <p:spPr>
              <a:xfrm>
                <a:off x="7636833" y="3679646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8BAA1306-4D41-7B4E-4D7D-9DF4BE89E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33" y="3679646"/>
                <a:ext cx="456111" cy="338555"/>
              </a:xfrm>
              <a:prstGeom prst="roundRect">
                <a:avLst/>
              </a:prstGeom>
              <a:blipFill>
                <a:blip r:embed="rId15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D207EAF-B627-7142-A69A-54884D138B4B}"/>
                  </a:ext>
                </a:extLst>
              </p:cNvPr>
              <p:cNvSpPr/>
              <p:nvPr/>
            </p:nvSpPr>
            <p:spPr>
              <a:xfrm>
                <a:off x="4732326" y="3679646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2D207EAF-B627-7142-A69A-54884D138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26" y="3679646"/>
                <a:ext cx="456111" cy="338555"/>
              </a:xfrm>
              <a:prstGeom prst="roundRect">
                <a:avLst/>
              </a:prstGeom>
              <a:blipFill>
                <a:blip r:embed="rId16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CAF0030-490F-BEA3-BF1B-367383ABE457}"/>
                  </a:ext>
                </a:extLst>
              </p:cNvPr>
              <p:cNvSpPr/>
              <p:nvPr/>
            </p:nvSpPr>
            <p:spPr>
              <a:xfrm>
                <a:off x="5700494" y="3679646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CAF0030-490F-BEA3-BF1B-367383ABE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94" y="3679646"/>
                <a:ext cx="456111" cy="338555"/>
              </a:xfrm>
              <a:prstGeom prst="roundRect">
                <a:avLst/>
              </a:prstGeom>
              <a:blipFill>
                <a:blip r:embed="rId1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0FF4335D-F7A8-0D5D-1579-D9395289877E}"/>
                  </a:ext>
                </a:extLst>
              </p:cNvPr>
              <p:cNvSpPr/>
              <p:nvPr/>
            </p:nvSpPr>
            <p:spPr>
              <a:xfrm>
                <a:off x="7152746" y="3679646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0FF4335D-F7A8-0D5D-1579-D93952898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746" y="3679646"/>
                <a:ext cx="456111" cy="338555"/>
              </a:xfrm>
              <a:prstGeom prst="roundRect">
                <a:avLst/>
              </a:prstGeom>
              <a:blipFill>
                <a:blip r:embed="rId18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899881B3-1F2D-E7E6-3760-C457D74F01B5}"/>
                  </a:ext>
                </a:extLst>
              </p:cNvPr>
              <p:cNvSpPr/>
              <p:nvPr/>
            </p:nvSpPr>
            <p:spPr>
              <a:xfrm>
                <a:off x="5216410" y="3679646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899881B3-1F2D-E7E6-3760-C457D74F01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10" y="3679646"/>
                <a:ext cx="456111" cy="338555"/>
              </a:xfrm>
              <a:prstGeom prst="roundRect">
                <a:avLst/>
              </a:prstGeom>
              <a:blipFill>
                <a:blip r:embed="rId19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86C734D1-4269-2785-EF33-EE6665BA440A}"/>
                  </a:ext>
                </a:extLst>
              </p:cNvPr>
              <p:cNvSpPr/>
              <p:nvPr/>
            </p:nvSpPr>
            <p:spPr>
              <a:xfrm>
                <a:off x="6668662" y="3679646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86C734D1-4269-2785-EF33-EE6665BA4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62" y="3679646"/>
                <a:ext cx="456111" cy="338555"/>
              </a:xfrm>
              <a:prstGeom prst="roundRect">
                <a:avLst/>
              </a:prstGeom>
              <a:blipFill>
                <a:blip r:embed="rId20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812D7BC-C6CE-733F-D96F-C2955688982B}"/>
                  </a:ext>
                </a:extLst>
              </p:cNvPr>
              <p:cNvSpPr/>
              <p:nvPr/>
            </p:nvSpPr>
            <p:spPr>
              <a:xfrm>
                <a:off x="3764158" y="515471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noProof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sz="1400" b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7812D7BC-C6CE-733F-D96F-C29556889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158" y="5154717"/>
                <a:ext cx="456111" cy="338555"/>
              </a:xfrm>
              <a:prstGeom prst="roundRect">
                <a:avLst/>
              </a:prstGeom>
              <a:blipFill>
                <a:blip r:embed="rId21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8A686E0-D480-460D-71BF-CD9B77DF3A68}"/>
                  </a:ext>
                </a:extLst>
              </p:cNvPr>
              <p:cNvSpPr/>
              <p:nvPr/>
            </p:nvSpPr>
            <p:spPr>
              <a:xfrm>
                <a:off x="4248242" y="515471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矩形: 圆角 29">
                <a:extLst>
                  <a:ext uri="{FF2B5EF4-FFF2-40B4-BE49-F238E27FC236}">
                    <a16:creationId xmlns:a16="http://schemas.microsoft.com/office/drawing/2014/main" id="{78A686E0-D480-460D-71BF-CD9B77DF3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242" y="5154717"/>
                <a:ext cx="456111" cy="338555"/>
              </a:xfrm>
              <a:prstGeom prst="roundRect">
                <a:avLst/>
              </a:prstGeom>
              <a:blipFill>
                <a:blip r:embed="rId22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1696C9DB-0EA2-B57D-B78B-7C5B4F43916E}"/>
                  </a:ext>
                </a:extLst>
              </p:cNvPr>
              <p:cNvSpPr/>
              <p:nvPr/>
            </p:nvSpPr>
            <p:spPr>
              <a:xfrm>
                <a:off x="6184578" y="515471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1696C9DB-0EA2-B57D-B78B-7C5B4F439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578" y="5154717"/>
                <a:ext cx="456111" cy="338555"/>
              </a:xfrm>
              <a:prstGeom prst="roundRect">
                <a:avLst/>
              </a:prstGeom>
              <a:blipFill>
                <a:blip r:embed="rId23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9B3B1916-F62A-3ED1-7F8E-FE1C66C918E0}"/>
                  </a:ext>
                </a:extLst>
              </p:cNvPr>
              <p:cNvSpPr/>
              <p:nvPr/>
            </p:nvSpPr>
            <p:spPr>
              <a:xfrm>
                <a:off x="7636833" y="515471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矩形: 圆角 31">
                <a:extLst>
                  <a:ext uri="{FF2B5EF4-FFF2-40B4-BE49-F238E27FC236}">
                    <a16:creationId xmlns:a16="http://schemas.microsoft.com/office/drawing/2014/main" id="{9B3B1916-F62A-3ED1-7F8E-FE1C66C91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833" y="5154717"/>
                <a:ext cx="456111" cy="338555"/>
              </a:xfrm>
              <a:prstGeom prst="roundRect">
                <a:avLst/>
              </a:prstGeom>
              <a:blipFill>
                <a:blip r:embed="rId24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6BEF343-8EEC-250E-5E4F-2C79F4E0899E}"/>
                  </a:ext>
                </a:extLst>
              </p:cNvPr>
              <p:cNvSpPr/>
              <p:nvPr/>
            </p:nvSpPr>
            <p:spPr>
              <a:xfrm>
                <a:off x="4732326" y="5154717"/>
                <a:ext cx="456111" cy="33855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矩形: 圆角 32">
                <a:extLst>
                  <a:ext uri="{FF2B5EF4-FFF2-40B4-BE49-F238E27FC236}">
                    <a16:creationId xmlns:a16="http://schemas.microsoft.com/office/drawing/2014/main" id="{C6BEF343-8EEC-250E-5E4F-2C79F4E08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26" y="5154717"/>
                <a:ext cx="456111" cy="338555"/>
              </a:xfrm>
              <a:prstGeom prst="roundRect">
                <a:avLst/>
              </a:prstGeom>
              <a:blipFill>
                <a:blip r:embed="rId25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FAF0D7D-BFDA-E9FB-47B4-75DEA89E93DF}"/>
                  </a:ext>
                </a:extLst>
              </p:cNvPr>
              <p:cNvSpPr/>
              <p:nvPr/>
            </p:nvSpPr>
            <p:spPr>
              <a:xfrm>
                <a:off x="5700494" y="515471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EFAF0D7D-BFDA-E9FB-47B4-75DEA89E9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494" y="5154717"/>
                <a:ext cx="456111" cy="338555"/>
              </a:xfrm>
              <a:prstGeom prst="roundRect">
                <a:avLst/>
              </a:prstGeom>
              <a:blipFill>
                <a:blip r:embed="rId26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B97DEF5B-E04C-2592-9560-44BB21A8DA23}"/>
                  </a:ext>
                </a:extLst>
              </p:cNvPr>
              <p:cNvSpPr/>
              <p:nvPr/>
            </p:nvSpPr>
            <p:spPr>
              <a:xfrm>
                <a:off x="7152746" y="515471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/>
                      </m:sSubSup>
                    </m:oMath>
                  </m:oMathPara>
                </a14:m>
                <a:endParaRPr kumimoji="0" lang="zh-CN" altLang="en-US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: 圆角 34">
                <a:extLst>
                  <a:ext uri="{FF2B5EF4-FFF2-40B4-BE49-F238E27FC236}">
                    <a16:creationId xmlns:a16="http://schemas.microsoft.com/office/drawing/2014/main" id="{B97DEF5B-E04C-2592-9560-44BB21A8D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746" y="5154717"/>
                <a:ext cx="456111" cy="338555"/>
              </a:xfrm>
              <a:prstGeom prst="roundRect">
                <a:avLst/>
              </a:prstGeom>
              <a:blipFill>
                <a:blip r:embed="rId27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0C7D513-501A-6ACE-D68E-493DE05B289B}"/>
                  </a:ext>
                </a:extLst>
              </p:cNvPr>
              <p:cNvSpPr/>
              <p:nvPr/>
            </p:nvSpPr>
            <p:spPr>
              <a:xfrm>
                <a:off x="5216410" y="5154717"/>
                <a:ext cx="456111" cy="338555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0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sz="1400" kern="0" baseline="-25000" dirty="0">
                  <a:solidFill>
                    <a:prstClr val="black"/>
                  </a:solidFill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10C7D513-501A-6ACE-D68E-493DE05B2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410" y="5154717"/>
                <a:ext cx="456111" cy="338555"/>
              </a:xfrm>
              <a:prstGeom prst="roundRect">
                <a:avLst/>
              </a:prstGeom>
              <a:blipFill>
                <a:blip r:embed="rId28"/>
                <a:stretch>
                  <a:fillRect b="-8772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4D25D01-E85E-E367-331F-051ADFD5B4BC}"/>
                  </a:ext>
                </a:extLst>
              </p:cNvPr>
              <p:cNvSpPr/>
              <p:nvPr/>
            </p:nvSpPr>
            <p:spPr>
              <a:xfrm>
                <a:off x="6668662" y="5154717"/>
                <a:ext cx="456111" cy="33855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kern="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altLang="zh-CN" b="0" i="1" kern="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/>
                      </m:sSubSup>
                    </m:oMath>
                  </m:oMathPara>
                </a14:m>
                <a:endParaRPr lang="zh-CN" altLang="en-US" kern="0" baseline="-25000" dirty="0">
                  <a:solidFill>
                    <a:prstClr val="black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4D25D01-E85E-E367-331F-051ADFD5B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62" y="5154717"/>
                <a:ext cx="456111" cy="338555"/>
              </a:xfrm>
              <a:prstGeom prst="roundRect">
                <a:avLst/>
              </a:prstGeom>
              <a:blipFill>
                <a:blip r:embed="rId29"/>
                <a:stretch>
                  <a:fillRect b="-10526"/>
                </a:stretch>
              </a:blipFill>
              <a:ln w="12700" cap="flat" cmpd="sng" algn="ctr">
                <a:solidFill>
                  <a:schemeClr val="bg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F6FC8059-8B7E-4528-0E44-3AA72F6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28749"/>
              </p:ext>
            </p:extLst>
          </p:nvPr>
        </p:nvGraphicFramePr>
        <p:xfrm>
          <a:off x="8952876" y="3464502"/>
          <a:ext cx="991848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9815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80CFECE-E926-14CC-B9CD-18D8C5DF1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38106"/>
              </p:ext>
            </p:extLst>
          </p:nvPr>
        </p:nvGraphicFramePr>
        <p:xfrm>
          <a:off x="8952876" y="4935901"/>
          <a:ext cx="991848" cy="777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0616">
                  <a:extLst>
                    <a:ext uri="{9D8B030D-6E8A-4147-A177-3AD203B41FA5}">
                      <a16:colId xmlns:a16="http://schemas.microsoft.com/office/drawing/2014/main" val="1044867885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120526364"/>
                    </a:ext>
                  </a:extLst>
                </a:gridCol>
                <a:gridCol w="330616">
                  <a:extLst>
                    <a:ext uri="{9D8B030D-6E8A-4147-A177-3AD203B41FA5}">
                      <a16:colId xmlns:a16="http://schemas.microsoft.com/office/drawing/2014/main" val="4121915492"/>
                    </a:ext>
                  </a:extLst>
                </a:gridCol>
              </a:tblGrid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11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6336702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89755"/>
                  </a:ext>
                </a:extLst>
              </a:tr>
              <a:tr h="201844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Cambria" panose="02040503050406030204" pitchFamily="18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879815"/>
                  </a:ext>
                </a:extLst>
              </a:tr>
            </a:tbl>
          </a:graphicData>
        </a:graphic>
      </p:graphicFrame>
      <p:cxnSp>
        <p:nvCxnSpPr>
          <p:cNvPr id="40" name="连接符: 曲线 89">
            <a:extLst>
              <a:ext uri="{FF2B5EF4-FFF2-40B4-BE49-F238E27FC236}">
                <a16:creationId xmlns:a16="http://schemas.microsoft.com/office/drawing/2014/main" id="{EBFDE628-5827-0854-AA25-240686475391}"/>
              </a:ext>
            </a:extLst>
          </p:cNvPr>
          <p:cNvCxnSpPr>
            <a:cxnSpLocks/>
          </p:cNvCxnSpPr>
          <p:nvPr/>
        </p:nvCxnSpPr>
        <p:spPr>
          <a:xfrm flipV="1">
            <a:off x="3038183" y="3848924"/>
            <a:ext cx="623064" cy="742208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89">
            <a:extLst>
              <a:ext uri="{FF2B5EF4-FFF2-40B4-BE49-F238E27FC236}">
                <a16:creationId xmlns:a16="http://schemas.microsoft.com/office/drawing/2014/main" id="{28F6C819-4B44-0103-FBF9-13355A7DB360}"/>
              </a:ext>
            </a:extLst>
          </p:cNvPr>
          <p:cNvCxnSpPr>
            <a:cxnSpLocks/>
          </p:cNvCxnSpPr>
          <p:nvPr/>
        </p:nvCxnSpPr>
        <p:spPr>
          <a:xfrm>
            <a:off x="3029765" y="4591132"/>
            <a:ext cx="623064" cy="742208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89">
            <a:extLst>
              <a:ext uri="{FF2B5EF4-FFF2-40B4-BE49-F238E27FC236}">
                <a16:creationId xmlns:a16="http://schemas.microsoft.com/office/drawing/2014/main" id="{0849322D-6739-CC05-4CD7-D0806E4684FC}"/>
              </a:ext>
            </a:extLst>
          </p:cNvPr>
          <p:cNvCxnSpPr>
            <a:cxnSpLocks/>
          </p:cNvCxnSpPr>
          <p:nvPr/>
        </p:nvCxnSpPr>
        <p:spPr>
          <a:xfrm>
            <a:off x="10049853" y="3848924"/>
            <a:ext cx="623064" cy="742208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89">
            <a:extLst>
              <a:ext uri="{FF2B5EF4-FFF2-40B4-BE49-F238E27FC236}">
                <a16:creationId xmlns:a16="http://schemas.microsoft.com/office/drawing/2014/main" id="{91B04049-06E0-F654-727B-8ED6E196870B}"/>
              </a:ext>
            </a:extLst>
          </p:cNvPr>
          <p:cNvCxnSpPr>
            <a:cxnSpLocks/>
          </p:cNvCxnSpPr>
          <p:nvPr/>
        </p:nvCxnSpPr>
        <p:spPr>
          <a:xfrm flipV="1">
            <a:off x="10041435" y="4591132"/>
            <a:ext cx="623064" cy="742208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A7D0487F-3334-FE34-2CCE-6E5EF8F16F92}"/>
              </a:ext>
            </a:extLst>
          </p:cNvPr>
          <p:cNvSpPr/>
          <p:nvPr/>
        </p:nvSpPr>
        <p:spPr>
          <a:xfrm>
            <a:off x="10664499" y="4303528"/>
            <a:ext cx="547346" cy="551089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endParaRPr lang="zh-CN" altLang="en-US" sz="2800" b="1" dirty="0">
              <a:solidFill>
                <a:srgbClr val="FF000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A2FA48A-099C-017B-530D-B472E47F8B54}"/>
              </a:ext>
            </a:extLst>
          </p:cNvPr>
          <p:cNvCxnSpPr>
            <a:cxnSpLocks/>
          </p:cNvCxnSpPr>
          <p:nvPr/>
        </p:nvCxnSpPr>
        <p:spPr>
          <a:xfrm flipV="1">
            <a:off x="8159328" y="3846443"/>
            <a:ext cx="742309" cy="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28737A-9706-2DD4-145A-14C6D5CA4126}"/>
              </a:ext>
            </a:extLst>
          </p:cNvPr>
          <p:cNvCxnSpPr>
            <a:cxnSpLocks/>
          </p:cNvCxnSpPr>
          <p:nvPr/>
        </p:nvCxnSpPr>
        <p:spPr>
          <a:xfrm flipV="1">
            <a:off x="8159328" y="5315249"/>
            <a:ext cx="742309" cy="1"/>
          </a:xfrm>
          <a:prstGeom prst="straightConnector1">
            <a:avLst/>
          </a:prstGeom>
          <a:ln w="28575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CA1390E-C592-4979-13F6-7D779436C849}"/>
              </a:ext>
            </a:extLst>
          </p:cNvPr>
          <p:cNvSpPr txBox="1"/>
          <p:nvPr/>
        </p:nvSpPr>
        <p:spPr>
          <a:xfrm>
            <a:off x="4325741" y="4057076"/>
            <a:ext cx="3254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Concurrent schedule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19F75C6-C6EB-1A3A-0CD4-8D0C95100C1B}"/>
              </a:ext>
            </a:extLst>
          </p:cNvPr>
          <p:cNvSpPr txBox="1"/>
          <p:nvPr/>
        </p:nvSpPr>
        <p:spPr>
          <a:xfrm>
            <a:off x="4406706" y="5536159"/>
            <a:ext cx="3043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Serial schedule under WSS</a:t>
            </a:r>
          </a:p>
        </p:txBody>
      </p:sp>
    </p:spTree>
    <p:extLst>
      <p:ext uri="{BB962C8B-B14F-4D97-AF65-F5344CB8AC3E}">
        <p14:creationId xmlns:p14="http://schemas.microsoft.com/office/powerpoint/2010/main" val="23419502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3.2|6.7|6.6|10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67141</TotalTime>
  <Words>1951</Words>
  <Application>Microsoft Office PowerPoint</Application>
  <PresentationFormat>宽屏</PresentationFormat>
  <Paragraphs>767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Linux Libertine O</vt:lpstr>
      <vt:lpstr>等线</vt:lpstr>
      <vt:lpstr>Microsoft Yahei</vt:lpstr>
      <vt:lpstr>Microsoft Yahei</vt:lpstr>
      <vt:lpstr>Arial</vt:lpstr>
      <vt:lpstr>Bahnschrift</vt:lpstr>
      <vt:lpstr>Calibri</vt:lpstr>
      <vt:lpstr>Cambria</vt:lpstr>
      <vt:lpstr>Cambria Math</vt:lpstr>
      <vt:lpstr>Consolas</vt:lpstr>
      <vt:lpstr>Times New Roman</vt:lpstr>
      <vt:lpstr>Verdana</vt:lpstr>
      <vt:lpstr>Wingdings</vt:lpstr>
      <vt:lpstr>主题1</vt:lpstr>
      <vt:lpstr>PowerPoint 演示文稿</vt:lpstr>
      <vt:lpstr>Database Management System (DBMS) </vt:lpstr>
      <vt:lpstr>Transaction</vt:lpstr>
      <vt:lpstr>Transaction Bug (txBug)</vt:lpstr>
      <vt:lpstr>A Real-World Critical txBug —— TiDB 42121</vt:lpstr>
      <vt:lpstr>Dirty Write is Prohibited for All Isolation Levels</vt:lpstr>
      <vt:lpstr>Dirty Write is Prohibited for All Isolation Levels</vt:lpstr>
      <vt:lpstr>Dirty Write is Prohibited for All Isolation Levels</vt:lpstr>
      <vt:lpstr>Write-Specific Serializability (WSS)</vt:lpstr>
      <vt:lpstr>Research Questions</vt:lpstr>
      <vt:lpstr>Empirical Study on Critical Transaction Bugs</vt:lpstr>
      <vt:lpstr>Empirical Study on Critical Transaction Bugs</vt:lpstr>
      <vt:lpstr>Empirical Study on WSS Violations</vt:lpstr>
      <vt:lpstr>Empirical Study on WSS Violations</vt:lpstr>
      <vt:lpstr>WriteCheck</vt:lpstr>
      <vt:lpstr>Database and Transaction Generation</vt:lpstr>
      <vt:lpstr>Obtain Actual Schedule</vt:lpstr>
      <vt:lpstr>Obtain Actual Schedule</vt:lpstr>
      <vt:lpstr>Infer Serial Schedule</vt:lpstr>
      <vt:lpstr>Compare Execution Results</vt:lpstr>
      <vt:lpstr>Evaluation</vt:lpstr>
      <vt:lpstr>Overall WSS Violations</vt:lpstr>
      <vt:lpstr>Example of False Positives</vt:lpstr>
      <vt:lpstr>Comparison with Existing Approaches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Wensheng Dou</cp:lastModifiedBy>
  <cp:revision>9064</cp:revision>
  <dcterms:created xsi:type="dcterms:W3CDTF">2018-10-10T02:25:20Z</dcterms:created>
  <dcterms:modified xsi:type="dcterms:W3CDTF">2025-09-25T23:52:02Z</dcterms:modified>
</cp:coreProperties>
</file>