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89" r:id="rId3"/>
    <p:sldId id="290" r:id="rId4"/>
    <p:sldId id="292" r:id="rId5"/>
    <p:sldId id="291" r:id="rId6"/>
    <p:sldId id="295" r:id="rId7"/>
    <p:sldId id="294" r:id="rId8"/>
    <p:sldId id="296" r:id="rId9"/>
    <p:sldId id="262" r:id="rId10"/>
    <p:sldId id="298" r:id="rId11"/>
    <p:sldId id="301" r:id="rId12"/>
    <p:sldId id="302" r:id="rId13"/>
    <p:sldId id="312" r:id="rId14"/>
    <p:sldId id="315" r:id="rId15"/>
    <p:sldId id="316" r:id="rId16"/>
    <p:sldId id="317" r:id="rId17"/>
    <p:sldId id="269" r:id="rId18"/>
    <p:sldId id="305" r:id="rId19"/>
    <p:sldId id="314" r:id="rId20"/>
    <p:sldId id="279" r:id="rId21"/>
    <p:sldId id="311" r:id="rId22"/>
    <p:sldId id="277" r:id="rId23"/>
    <p:sldId id="308" r:id="rId24"/>
    <p:sldId id="278" r:id="rId25"/>
    <p:sldId id="265" r:id="rId26"/>
    <p:sldId id="309" r:id="rId27"/>
    <p:sldId id="272" r:id="rId28"/>
    <p:sldId id="310" r:id="rId29"/>
    <p:sldId id="274" r:id="rId30"/>
    <p:sldId id="266" r:id="rId31"/>
  </p:sldIdLst>
  <p:sldSz cx="12192000" cy="6858000"/>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1" autoAdjust="0"/>
    <p:restoredTop sz="72674" autoAdjust="0"/>
  </p:normalViewPr>
  <p:slideViewPr>
    <p:cSldViewPr snapToGrid="0">
      <p:cViewPr varScale="1">
        <p:scale>
          <a:sx n="67" d="100"/>
          <a:sy n="67" d="100"/>
        </p:scale>
        <p:origin x="1494"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JavaScript Library</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Sheet1!$A$2:$A$12</c:f>
              <c:strCache>
                <c:ptCount val="11"/>
                <c:pt idx="0">
                  <c:v>jQuery</c:v>
                </c:pt>
                <c:pt idx="1">
                  <c:v>Prototype</c:v>
                </c:pt>
                <c:pt idx="2">
                  <c:v>MooTools</c:v>
                </c:pt>
                <c:pt idx="3">
                  <c:v>script.aculo.us</c:v>
                </c:pt>
                <c:pt idx="4">
                  <c:v>Yahoo User Interface</c:v>
                </c:pt>
                <c:pt idx="5">
                  <c:v>Backbone.js</c:v>
                </c:pt>
                <c:pt idx="6">
                  <c:v>Moment JS</c:v>
                </c:pt>
                <c:pt idx="7">
                  <c:v>lodash</c:v>
                </c:pt>
                <c:pt idx="8">
                  <c:v>KnockoutJS</c:v>
                </c:pt>
                <c:pt idx="9">
                  <c:v>Enquire JS</c:v>
                </c:pt>
                <c:pt idx="10">
                  <c:v>Others</c:v>
                </c:pt>
              </c:strCache>
            </c:strRef>
          </c:cat>
          <c:val>
            <c:numRef>
              <c:f>Sheet1!$B$2:$B$12</c:f>
              <c:numCache>
                <c:formatCode>General</c:formatCode>
                <c:ptCount val="11"/>
                <c:pt idx="0">
                  <c:v>740114</c:v>
                </c:pt>
                <c:pt idx="1">
                  <c:v>50792</c:v>
                </c:pt>
                <c:pt idx="2">
                  <c:v>45084</c:v>
                </c:pt>
                <c:pt idx="3">
                  <c:v>43545</c:v>
                </c:pt>
                <c:pt idx="4">
                  <c:v>42373</c:v>
                </c:pt>
                <c:pt idx="5">
                  <c:v>9312</c:v>
                </c:pt>
                <c:pt idx="6">
                  <c:v>9026</c:v>
                </c:pt>
                <c:pt idx="7">
                  <c:v>4205</c:v>
                </c:pt>
                <c:pt idx="8">
                  <c:v>2128</c:v>
                </c:pt>
                <c:pt idx="9">
                  <c:v>1899</c:v>
                </c:pt>
                <c:pt idx="10">
                  <c:v>51522</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56545030-A0C1-4BB5-BCAE-2B75F4298D61}" type="datetimeFigureOut">
              <a:rPr lang="zh-CN" altLang="en-US" smtClean="0"/>
              <a:pPr/>
              <a:t>2015/12/2</a:t>
            </a:fld>
            <a:endParaRPr lang="zh-CN" altLang="en-US"/>
          </a:p>
        </p:txBody>
      </p:sp>
      <p:sp>
        <p:nvSpPr>
          <p:cNvPr id="4" name="页脚占位符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470E9E43-4A94-4488-85BC-479CAD16818B}" type="slidenum">
              <a:rPr lang="zh-CN" altLang="en-US" smtClean="0"/>
              <a:pPr/>
              <a:t>‹#›</a:t>
            </a:fld>
            <a:endParaRPr lang="zh-CN" altLang="en-US"/>
          </a:p>
        </p:txBody>
      </p:sp>
    </p:spTree>
    <p:extLst>
      <p:ext uri="{BB962C8B-B14F-4D97-AF65-F5344CB8AC3E}">
        <p14:creationId xmlns:p14="http://schemas.microsoft.com/office/powerpoint/2010/main" val="1167402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03C73349-FF7E-49E3-91C8-F8552B2FA1EC}" type="datetimeFigureOut">
              <a:rPr lang="zh-CN" altLang="en-US" smtClean="0"/>
              <a:pPr/>
              <a:t>2015/12/2</a:t>
            </a:fld>
            <a:endParaRPr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9C71DDA6-C843-4329-A34C-2BFD5DC79854}" type="slidenum">
              <a:rPr lang="zh-CN" altLang="en-US" smtClean="0"/>
              <a:pPr/>
              <a:t>‹#›</a:t>
            </a:fld>
            <a:endParaRPr lang="zh-CN" altLang="en-US"/>
          </a:p>
        </p:txBody>
      </p:sp>
    </p:spTree>
    <p:extLst>
      <p:ext uri="{BB962C8B-B14F-4D97-AF65-F5344CB8AC3E}">
        <p14:creationId xmlns:p14="http://schemas.microsoft.com/office/powerpoint/2010/main" val="2635011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HTML</a:t>
            </a:r>
            <a:r>
              <a:rPr lang="en-US" altLang="zh-CN" baseline="0" dirty="0" smtClean="0"/>
              <a:t> is used to define structure and data of web pages</a:t>
            </a:r>
          </a:p>
          <a:p>
            <a:r>
              <a:rPr lang="en-US" altLang="zh-CN" baseline="0" dirty="0" smtClean="0"/>
              <a:t>JavaScript is used to define process logic</a:t>
            </a:r>
          </a:p>
          <a:p>
            <a:endParaRPr lang="en-US" altLang="zh-CN" baseline="0" dirty="0" smtClean="0"/>
          </a:p>
          <a:p>
            <a:r>
              <a:rPr lang="en-US" altLang="zh-CN" baseline="0" dirty="0" smtClean="0"/>
              <a:t>When we click on the div element, the </a:t>
            </a:r>
            <a:r>
              <a:rPr lang="en-US" altLang="zh-CN" baseline="0" dirty="0" err="1" smtClean="0"/>
              <a:t>clickDIV</a:t>
            </a:r>
            <a:r>
              <a:rPr lang="en-US" altLang="zh-CN" baseline="0" dirty="0" smtClean="0"/>
              <a:t> function will be invoked</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a:t>
            </a:fld>
            <a:endParaRPr lang="zh-CN" altLang="en-US"/>
          </a:p>
        </p:txBody>
      </p:sp>
    </p:spTree>
    <p:extLst>
      <p:ext uri="{BB962C8B-B14F-4D97-AF65-F5344CB8AC3E}">
        <p14:creationId xmlns:p14="http://schemas.microsoft.com/office/powerpoint/2010/main" val="857329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 let’s see the similarities and differences between standard</a:t>
            </a:r>
            <a:r>
              <a:rPr lang="en-US" altLang="zh-CN" baseline="0" dirty="0" smtClean="0"/>
              <a:t> and user-defined event handlers.</a:t>
            </a:r>
          </a:p>
          <a:p>
            <a:endParaRPr lang="en-US" altLang="zh-CN" baseline="0" dirty="0" smtClean="0"/>
          </a:p>
          <a:p>
            <a:r>
              <a:rPr lang="en-US" altLang="zh-CN" baseline="0" dirty="0" smtClean="0"/>
              <a:t>Firstly, the standard event handlers. </a:t>
            </a:r>
          </a:p>
          <a:p>
            <a:r>
              <a:rPr lang="en-US" altLang="zh-CN" baseline="0" dirty="0" smtClean="0"/>
              <a:t>The standard event handlers are defined in standard event model.  In the standard event model, the lifecycle of event handlers can be divided into two phases, the event registration phase, and the event handling phase.</a:t>
            </a:r>
          </a:p>
          <a:p>
            <a:endParaRPr lang="en-US" altLang="zh-CN" dirty="0" smtClean="0"/>
          </a:p>
          <a:p>
            <a:r>
              <a:rPr lang="en-US" altLang="zh-CN" dirty="0" smtClean="0"/>
              <a:t>In event registration phase, we can register event handlers</a:t>
            </a:r>
            <a:r>
              <a:rPr lang="en-US" altLang="zh-CN" baseline="0" dirty="0" smtClean="0"/>
              <a:t> on DOM elements. In this example, we register the function handler on the element child as its click event handler. During this phase, the handler is passed as a parameter to the function call </a:t>
            </a:r>
            <a:r>
              <a:rPr lang="en-US" altLang="zh-CN" baseline="0" dirty="0" err="1" smtClean="0"/>
              <a:t>addEventListener</a:t>
            </a:r>
            <a:r>
              <a:rPr lang="en-US" altLang="zh-CN" baseline="0" dirty="0" smtClean="0"/>
              <a:t>, and it’s never invoked during the execution of </a:t>
            </a:r>
            <a:r>
              <a:rPr lang="en-US" altLang="zh-CN" baseline="0" dirty="0" err="1" smtClean="0"/>
              <a:t>addEventListener</a:t>
            </a:r>
            <a:r>
              <a:rPr lang="en-US" altLang="zh-CN" baseline="0" dirty="0" smtClean="0"/>
              <a:t>. </a:t>
            </a:r>
          </a:p>
          <a:p>
            <a:endParaRPr lang="en-US" altLang="zh-CN" baseline="0" dirty="0" smtClean="0"/>
          </a:p>
          <a:p>
            <a:r>
              <a:rPr lang="en-US" altLang="zh-CN" baseline="0" dirty="0" smtClean="0"/>
              <a:t>Then in the event handling phase, when we click on the element child, the event handler will be triggered, and the function handler will be invoked, with a parameter </a:t>
            </a:r>
            <a:r>
              <a:rPr lang="en-US" altLang="zh-CN" baseline="0" dirty="0" err="1" smtClean="0"/>
              <a:t>mouseEvent</a:t>
            </a:r>
            <a:r>
              <a:rPr lang="en-US" altLang="zh-CN" baseline="0" dirty="0" smtClean="0"/>
              <a:t>. </a:t>
            </a:r>
          </a:p>
          <a:p>
            <a:r>
              <a:rPr lang="en-US" altLang="zh-CN" baseline="0" dirty="0" smtClean="0"/>
              <a:t>Here, the parameter MouseEvent is of DOMEvent type, this is specified by the standard. And this function is invoked by browsers.</a:t>
            </a:r>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11</a:t>
            </a:fld>
            <a:endParaRPr lang="zh-CN" altLang="en-US"/>
          </a:p>
        </p:txBody>
      </p:sp>
    </p:spTree>
    <p:extLst>
      <p:ext uri="{BB962C8B-B14F-4D97-AF65-F5344CB8AC3E}">
        <p14:creationId xmlns:p14="http://schemas.microsoft.com/office/powerpoint/2010/main" val="888802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Secondly,</a:t>
            </a:r>
            <a:r>
              <a:rPr lang="en-US" altLang="zh-CN" baseline="0" dirty="0" smtClean="0"/>
              <a:t> let’s see the DOM event delegation model. Similarly, the lifecycle of event handlers can be divided into two phases, the event registration phase, and the event handling phase.</a:t>
            </a:r>
          </a:p>
          <a:p>
            <a:endParaRPr lang="en-US" altLang="zh-CN" baseline="0" dirty="0" smtClean="0"/>
          </a:p>
          <a:p>
            <a:r>
              <a:rPr lang="en-US" altLang="zh-CN" dirty="0" smtClean="0"/>
              <a:t>In event registration phase, we can still register event handlers</a:t>
            </a:r>
            <a:r>
              <a:rPr lang="en-US" altLang="zh-CN" baseline="0" dirty="0" smtClean="0"/>
              <a:t> on DOM elements. Here, the code using jQuery implements the same function as before, but it registers different event handlers. It registers an dispatcher function on the element parent, rather than registers the user-defined function hand on the element child. Similarly, the handler is passed as a parameter to the function call on, and it’s never invoked during the execution of on. </a:t>
            </a:r>
          </a:p>
          <a:p>
            <a:endParaRPr lang="en-US" altLang="zh-CN" baseline="0" dirty="0" smtClean="0"/>
          </a:p>
          <a:p>
            <a:r>
              <a:rPr lang="en-US" altLang="zh-CN" baseline="0" dirty="0" smtClean="0"/>
              <a:t>Then in the event handling phase, it’s quite different.  when we click on the element child, the event fires on child,  and propagates to parent, then triggers dispatcher, and then the dispatcher invokes the final event handler, with a parameter </a:t>
            </a:r>
            <a:r>
              <a:rPr lang="en-US" altLang="zh-CN" baseline="0" dirty="0" err="1" smtClean="0"/>
              <a:t>mouseEvent</a:t>
            </a:r>
            <a:r>
              <a:rPr lang="en-US" altLang="zh-CN" baseline="0" dirty="0" smtClean="0"/>
              <a:t>. </a:t>
            </a:r>
          </a:p>
          <a:p>
            <a:r>
              <a:rPr lang="en-US" altLang="zh-CN" baseline="0" dirty="0" smtClean="0"/>
              <a:t>Here, the parameter MouseEvent is of Event type defined by jQuery, and the function is invoked by jQuery.</a:t>
            </a:r>
          </a:p>
          <a:p>
            <a:endParaRPr lang="en-US" altLang="zh-CN" baseline="0" dirty="0" smtClean="0"/>
          </a:p>
          <a:p>
            <a:r>
              <a:rPr lang="en-US" altLang="zh-CN" baseline="0" dirty="0" smtClean="0"/>
              <a:t>So we can find the differences include the parameter type and the invocation relationship.</a:t>
            </a:r>
          </a:p>
          <a:p>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12</a:t>
            </a:fld>
            <a:endParaRPr lang="zh-CN" altLang="en-US"/>
          </a:p>
        </p:txBody>
      </p:sp>
    </p:spTree>
    <p:extLst>
      <p:ext uri="{BB962C8B-B14F-4D97-AF65-F5344CB8AC3E}">
        <p14:creationId xmlns:p14="http://schemas.microsoft.com/office/powerpoint/2010/main" val="251584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approach is </a:t>
            </a:r>
            <a:r>
              <a:rPr lang="en-US" altLang="zh-CN" dirty="0" smtClean="0">
                <a:effectLst/>
              </a:rPr>
              <a:t>inspired by these analysis.</a:t>
            </a:r>
            <a:r>
              <a:rPr lang="en-US" altLang="zh-CN" baseline="0" dirty="0" smtClean="0">
                <a:effectLst/>
              </a:rPr>
              <a:t> </a:t>
            </a:r>
          </a:p>
          <a:p>
            <a:endParaRPr lang="en-US" altLang="zh-CN" baseline="0" dirty="0" smtClean="0">
              <a:effectLst/>
            </a:endParaRPr>
          </a:p>
          <a:p>
            <a:r>
              <a:rPr lang="en-US" altLang="zh-CN" baseline="0" dirty="0" smtClean="0">
                <a:effectLst/>
              </a:rPr>
              <a:t>Our approach receives an instrumented web page as input, and performs registration analysis, parameter analysis and invocation analysis on the given page. Then we get an initial result, which may contain a lot of redundancies. Then we perform redundancy reduction on the initial result, and generate the final report.</a:t>
            </a:r>
          </a:p>
          <a:p>
            <a:endParaRPr lang="en-US" altLang="zh-CN" baseline="0" dirty="0" smtClean="0">
              <a:effectLst/>
            </a:endParaRPr>
          </a:p>
          <a:p>
            <a:r>
              <a:rPr lang="en-US" altLang="zh-CN" baseline="0" dirty="0" smtClean="0">
                <a:effectLst/>
              </a:rPr>
              <a:t>Next, we will explain these steps in detail.</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13</a:t>
            </a:fld>
            <a:endParaRPr lang="zh-CN" altLang="en-US"/>
          </a:p>
        </p:txBody>
      </p:sp>
    </p:spTree>
    <p:extLst>
      <p:ext uri="{BB962C8B-B14F-4D97-AF65-F5344CB8AC3E}">
        <p14:creationId xmlns:p14="http://schemas.microsoft.com/office/powerpoint/2010/main" val="18686694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Firstly, Registration analysis.</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this step</a:t>
            </a:r>
            <a:r>
              <a:rPr lang="en-US" altLang="zh-CN" baseline="0" dirty="0" smtClean="0"/>
              <a:t>, we</a:t>
            </a:r>
            <a:r>
              <a:rPr lang="en-US" altLang="zh-CN" dirty="0" smtClean="0"/>
              <a:t> try to find functions that</a:t>
            </a:r>
            <a:r>
              <a:rPr lang="en-US" altLang="zh-CN" baseline="0" dirty="0" smtClean="0"/>
              <a:t> are passed as </a:t>
            </a:r>
            <a:r>
              <a:rPr lang="en-US" altLang="zh-CN" dirty="0" smtClean="0"/>
              <a:t>parameters to another function calls, and never invoked during those function calls.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It</a:t>
            </a:r>
            <a:r>
              <a:rPr lang="en-US" altLang="zh-CN" baseline="0" dirty="0" smtClean="0"/>
              <a:t> consists of two constraints.  I’ll show the process using the following code.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Firstly, </a:t>
            </a:r>
            <a:r>
              <a:rPr lang="zh-CN" altLang="en-US" baseline="0" dirty="0" smtClean="0"/>
              <a:t> </a:t>
            </a:r>
            <a:r>
              <a:rPr lang="en-US" altLang="zh-CN" baseline="0" dirty="0" smtClean="0"/>
              <a:t>the registration code is executing.</a:t>
            </a:r>
            <a:endParaRPr lang="zh-CN" altLang="en-US" dirty="0" smtClean="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14</a:t>
            </a:fld>
            <a:endParaRPr lang="zh-CN" altLang="en-US"/>
          </a:p>
        </p:txBody>
      </p:sp>
    </p:spTree>
    <p:extLst>
      <p:ext uri="{BB962C8B-B14F-4D97-AF65-F5344CB8AC3E}">
        <p14:creationId xmlns:p14="http://schemas.microsoft.com/office/powerpoint/2010/main" val="8496887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a:t>
            </a:r>
            <a:r>
              <a:rPr lang="en-US" altLang="zh-CN" baseline="0" dirty="0" smtClean="0"/>
              <a:t> we find the third parameter, searchKeyword is a function, it satisfies the first constraint, passed as a parameter.</a:t>
            </a:r>
          </a:p>
          <a:p>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15</a:t>
            </a:fld>
            <a:endParaRPr lang="zh-CN" altLang="en-US"/>
          </a:p>
        </p:txBody>
      </p:sp>
    </p:spTree>
    <p:extLst>
      <p:ext uri="{BB962C8B-B14F-4D97-AF65-F5344CB8AC3E}">
        <p14:creationId xmlns:p14="http://schemas.microsoft.com/office/powerpoint/2010/main" val="2903000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the execution</a:t>
            </a:r>
            <a:r>
              <a:rPr lang="en-US" altLang="zh-CN" baseline="0" dirty="0" smtClean="0"/>
              <a:t> </a:t>
            </a:r>
            <a:r>
              <a:rPr lang="en-US" altLang="zh-CN" dirty="0" smtClean="0"/>
              <a:t>continues</a:t>
            </a:r>
            <a:r>
              <a:rPr lang="en-US" altLang="zh-CN" baseline="0" dirty="0" smtClean="0"/>
              <a:t>.  When function on is executing, we find that the passed function, handler, is never invoked, so the second constraint, never invoked, is satisfied.</a:t>
            </a:r>
          </a:p>
          <a:p>
            <a:endParaRPr lang="en-US" altLang="zh-CN" baseline="0" dirty="0" smtClean="0"/>
          </a:p>
          <a:p>
            <a:r>
              <a:rPr lang="en-US" altLang="zh-CN" baseline="0" dirty="0" smtClean="0"/>
              <a:t>So we say, the searchKeyword is a candidate of user-defined event handler.</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16</a:t>
            </a:fld>
            <a:endParaRPr lang="zh-CN" altLang="en-US"/>
          </a:p>
        </p:txBody>
      </p:sp>
    </p:spTree>
    <p:extLst>
      <p:ext uri="{BB962C8B-B14F-4D97-AF65-F5344CB8AC3E}">
        <p14:creationId xmlns:p14="http://schemas.microsoft.com/office/powerpoint/2010/main" val="2747079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 the Parameter analysis.</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this step</a:t>
            </a:r>
            <a:r>
              <a:rPr lang="en-US" altLang="zh-CN" baseline="0" dirty="0" smtClean="0"/>
              <a:t>, we</a:t>
            </a:r>
            <a:r>
              <a:rPr lang="en-US" altLang="zh-CN" dirty="0" smtClean="0"/>
              <a:t> try to find functions that</a:t>
            </a:r>
            <a:r>
              <a:rPr lang="en-US" altLang="zh-CN" baseline="0" dirty="0" smtClean="0"/>
              <a:t> are invoked receiving an event-type parameter.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Because libraries may defined their</a:t>
            </a:r>
            <a:r>
              <a:rPr lang="en-US" altLang="zh-CN" baseline="0" dirty="0" smtClean="0"/>
              <a:t> own event type, so we can’t determine whether an object is of event type by only checking their type info. </a:t>
            </a:r>
            <a:endParaRPr lang="en-US" altLang="zh-CN" dirty="0" smtClean="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17</a:t>
            </a:fld>
            <a:endParaRPr lang="zh-CN" altLang="en-US"/>
          </a:p>
        </p:txBody>
      </p:sp>
    </p:spTree>
    <p:extLst>
      <p:ext uri="{BB962C8B-B14F-4D97-AF65-F5344CB8AC3E}">
        <p14:creationId xmlns:p14="http://schemas.microsoft.com/office/powerpoint/2010/main" val="3564931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when we go through the properties of library defined event type</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18</a:t>
            </a:fld>
            <a:endParaRPr lang="zh-CN" altLang="en-US"/>
          </a:p>
        </p:txBody>
      </p:sp>
    </p:spTree>
    <p:extLst>
      <p:ext uri="{BB962C8B-B14F-4D97-AF65-F5344CB8AC3E}">
        <p14:creationId xmlns:p14="http://schemas.microsoft.com/office/powerpoint/2010/main" val="11648380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can find that they are quite</a:t>
            </a:r>
            <a:r>
              <a:rPr lang="en-US" altLang="zh-CN" baseline="0" dirty="0" smtClean="0"/>
              <a:t> similar with the properties of standard events.</a:t>
            </a:r>
          </a:p>
          <a:p>
            <a:endParaRPr lang="en-US" altLang="zh-CN" baseline="0" dirty="0" smtClean="0"/>
          </a:p>
          <a:p>
            <a:r>
              <a:rPr lang="en-US" altLang="zh-CN" dirty="0" smtClean="0"/>
              <a:t>So we use property similarity to illustrate whether a parameter is event type.</a:t>
            </a:r>
          </a:p>
          <a:p>
            <a:endParaRPr lang="en-US" altLang="zh-CN" dirty="0" smtClean="0"/>
          </a:p>
          <a:p>
            <a:r>
              <a:rPr lang="en-US" altLang="zh-CN" dirty="0" smtClean="0"/>
              <a:t>In</a:t>
            </a:r>
            <a:r>
              <a:rPr lang="en-US" altLang="zh-CN" baseline="0" dirty="0" smtClean="0"/>
              <a:t> this example, the handler function registered by jQuery is identified as a candidate.</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19</a:t>
            </a:fld>
            <a:endParaRPr lang="zh-CN" altLang="en-US"/>
          </a:p>
        </p:txBody>
      </p:sp>
    </p:spTree>
    <p:extLst>
      <p:ext uri="{BB962C8B-B14F-4D97-AF65-F5344CB8AC3E}">
        <p14:creationId xmlns:p14="http://schemas.microsoft.com/office/powerpoint/2010/main" val="5518387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Thirdly</a:t>
            </a:r>
            <a:r>
              <a:rPr lang="en-US" altLang="zh-CN" baseline="0" dirty="0" smtClean="0"/>
              <a:t>, the invocation analysis.</a:t>
            </a:r>
          </a:p>
          <a:p>
            <a:endParaRPr lang="en-US" altLang="zh-CN" baseline="0" dirty="0" smtClean="0"/>
          </a:p>
          <a:p>
            <a:r>
              <a:rPr lang="en-US" altLang="zh-CN" baseline="0" dirty="0" smtClean="0"/>
              <a:t>We find libraries always invoke user-defined event handlers via fixed expression. When there are more than 1 user-defined event handlers, it will form a one-to-many invocation relationship.</a:t>
            </a:r>
          </a:p>
          <a:p>
            <a:r>
              <a:rPr lang="en-US" altLang="zh-CN" baseline="0" dirty="0" smtClean="0"/>
              <a:t>This is the constraint of this step.</a:t>
            </a:r>
          </a:p>
          <a:p>
            <a:endParaRPr lang="en-US" altLang="zh-CN" baseline="0" dirty="0" smtClean="0"/>
          </a:p>
          <a:p>
            <a:r>
              <a:rPr lang="en-US" altLang="zh-CN" baseline="0" dirty="0" smtClean="0"/>
              <a:t>Such as, in jQuery, it uses </a:t>
            </a:r>
            <a:r>
              <a:rPr lang="en-US" altLang="zh-CN" baseline="0" dirty="0" err="1" smtClean="0"/>
              <a:t>handler.apply</a:t>
            </a:r>
            <a:r>
              <a:rPr lang="en-US" altLang="zh-CN" baseline="0" dirty="0" smtClean="0"/>
              <a:t> to invoke user-defined event handlers. In one case, it will invoke the click function, and in the other case, it will invoke the search function. While the add function call, it always invoke the add function. Here, the handler apply forms a one-to-two invocation relationship, which satisfies our constraint, while the other doesn’t. </a:t>
            </a:r>
          </a:p>
          <a:p>
            <a:endParaRPr lang="en-US" altLang="zh-CN" baseline="0" dirty="0" smtClean="0"/>
          </a:p>
          <a:p>
            <a:r>
              <a:rPr lang="en-US" altLang="zh-CN" baseline="0" dirty="0" smtClean="0"/>
              <a:t>So we identify the click and search functions as candidates.</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20</a:t>
            </a:fld>
            <a:endParaRPr lang="zh-CN" altLang="en-US"/>
          </a:p>
        </p:txBody>
      </p:sp>
    </p:spTree>
    <p:extLst>
      <p:ext uri="{BB962C8B-B14F-4D97-AF65-F5344CB8AC3E}">
        <p14:creationId xmlns:p14="http://schemas.microsoft.com/office/powerpoint/2010/main" val="3488316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Almost all the web applications are built</a:t>
            </a:r>
            <a:r>
              <a:rPr lang="en-US" altLang="zh-CN" baseline="0" dirty="0" smtClean="0"/>
              <a:t> on JavaScript libraries</a:t>
            </a:r>
          </a:p>
          <a:p>
            <a:endParaRPr lang="en-US" altLang="zh-CN" baseline="0" dirty="0" smtClean="0"/>
          </a:p>
          <a:p>
            <a:r>
              <a:rPr lang="en-US" altLang="zh-CN" baseline="0" dirty="0" smtClean="0"/>
              <a:t>We list the most popular libraries here, such as jQuery, prototype and so on.</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3</a:t>
            </a:fld>
            <a:endParaRPr lang="zh-CN" altLang="en-US"/>
          </a:p>
        </p:txBody>
      </p:sp>
    </p:spTree>
    <p:extLst>
      <p:ext uri="{BB962C8B-B14F-4D97-AF65-F5344CB8AC3E}">
        <p14:creationId xmlns:p14="http://schemas.microsoft.com/office/powerpoint/2010/main" val="2650095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we get 3 candidate</a:t>
            </a:r>
            <a:r>
              <a:rPr lang="en-US" altLang="zh-CN" baseline="0" dirty="0" smtClean="0"/>
              <a:t> sets. We merge the 3 sets and get the initial result.</a:t>
            </a:r>
          </a:p>
          <a:p>
            <a:endParaRPr lang="en-US" altLang="zh-CN" baseline="0" dirty="0" smtClean="0"/>
          </a:p>
          <a:p>
            <a:r>
              <a:rPr lang="en-US" altLang="zh-CN" baseline="0" dirty="0" smtClean="0"/>
              <a:t>However, this initial result may contain a lot of redundancy. This is because event propagation of DOM events, </a:t>
            </a:r>
            <a:r>
              <a:rPr lang="en-US" altLang="zh-CN" dirty="0" smtClean="0"/>
              <a:t>a user-defined event handler can be identified as being registered on</a:t>
            </a:r>
            <a:br>
              <a:rPr lang="en-US" altLang="zh-CN" dirty="0" smtClean="0"/>
            </a:br>
            <a:r>
              <a:rPr lang="en-US" altLang="zh-CN" dirty="0" smtClean="0"/>
              <a:t>  the child elements. </a:t>
            </a:r>
          </a:p>
          <a:p>
            <a:endParaRPr lang="en-US" altLang="zh-CN" dirty="0" smtClean="0"/>
          </a:p>
          <a:p>
            <a:r>
              <a:rPr lang="en-US" altLang="zh-CN" dirty="0" smtClean="0"/>
              <a:t>For example, here</a:t>
            </a:r>
            <a:r>
              <a:rPr lang="en-US" altLang="zh-CN" baseline="0" dirty="0" smtClean="0"/>
              <a:t> we register a event handler </a:t>
            </a:r>
            <a:r>
              <a:rPr lang="en-US" altLang="zh-CN" baseline="0" dirty="0" err="1" smtClean="0"/>
              <a:t>clickDIV</a:t>
            </a:r>
            <a:r>
              <a:rPr lang="en-US" altLang="zh-CN" baseline="0" dirty="0" smtClean="0"/>
              <a:t> on the div element parent.</a:t>
            </a:r>
          </a:p>
          <a:p>
            <a:endParaRPr lang="en-US" altLang="zh-CN" baseline="0" dirty="0" smtClean="0"/>
          </a:p>
          <a:p>
            <a:r>
              <a:rPr lang="en-US" altLang="zh-CN" baseline="0" dirty="0" smtClean="0"/>
              <a:t>If we click parent, </a:t>
            </a:r>
            <a:r>
              <a:rPr lang="en-US" altLang="zh-CN" baseline="0" dirty="0" err="1" smtClean="0"/>
              <a:t>clickDIV</a:t>
            </a:r>
            <a:r>
              <a:rPr lang="en-US" altLang="zh-CN" baseline="0" dirty="0" smtClean="0"/>
              <a:t> will be triggered, so we identify it as an event handler of parent.</a:t>
            </a:r>
          </a:p>
          <a:p>
            <a:endParaRPr lang="en-US" altLang="zh-CN" baseline="0" dirty="0" smtClean="0"/>
          </a:p>
          <a:p>
            <a:r>
              <a:rPr lang="en-US" altLang="zh-CN" baseline="0" dirty="0" smtClean="0"/>
              <a:t>Then if we click child, the event propagates to parent and triggers </a:t>
            </a:r>
            <a:r>
              <a:rPr lang="en-US" altLang="zh-CN" baseline="0" dirty="0" err="1" smtClean="0"/>
              <a:t>clickDIV</a:t>
            </a:r>
            <a:r>
              <a:rPr lang="en-US" altLang="zh-CN" baseline="0" dirty="0" smtClean="0"/>
              <a:t> too, so we identify </a:t>
            </a:r>
            <a:r>
              <a:rPr lang="en-US" altLang="zh-CN" baseline="0" dirty="0" err="1" smtClean="0"/>
              <a:t>clickDIV</a:t>
            </a:r>
            <a:r>
              <a:rPr lang="en-US" altLang="zh-CN" baseline="0" dirty="0" smtClean="0"/>
              <a:t> as an event handler of child too. </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21</a:t>
            </a:fld>
            <a:endParaRPr lang="zh-CN" altLang="en-US"/>
          </a:p>
        </p:txBody>
      </p:sp>
    </p:spTree>
    <p:extLst>
      <p:ext uri="{BB962C8B-B14F-4D97-AF65-F5344CB8AC3E}">
        <p14:creationId xmlns:p14="http://schemas.microsoft.com/office/powerpoint/2010/main" val="7045130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according to</a:t>
            </a:r>
            <a:r>
              <a:rPr lang="en-US" altLang="zh-CN" baseline="0" dirty="0" smtClean="0"/>
              <a:t> the code, we register </a:t>
            </a:r>
            <a:r>
              <a:rPr lang="en-US" altLang="zh-CN" baseline="0" dirty="0" err="1" smtClean="0"/>
              <a:t>clickDIV</a:t>
            </a:r>
            <a:r>
              <a:rPr lang="en-US" altLang="zh-CN" baseline="0" dirty="0" smtClean="0"/>
              <a:t> on parent only</a:t>
            </a:r>
          </a:p>
          <a:p>
            <a:endParaRPr lang="en-US" altLang="zh-CN" baseline="0" dirty="0" smtClean="0"/>
          </a:p>
          <a:p>
            <a:r>
              <a:rPr lang="en-US" altLang="zh-CN" baseline="0" dirty="0" smtClean="0"/>
              <a:t>So </a:t>
            </a:r>
            <a:r>
              <a:rPr lang="en-US" altLang="zh-CN" baseline="0" dirty="0" err="1" smtClean="0"/>
              <a:t>clickDIV</a:t>
            </a:r>
            <a:r>
              <a:rPr lang="en-US" altLang="zh-CN" baseline="0" dirty="0" smtClean="0"/>
              <a:t> registered on child is a </a:t>
            </a:r>
            <a:r>
              <a:rPr lang="en-US" altLang="zh-CN" baseline="0" smtClean="0"/>
              <a:t>redundancy</a:t>
            </a:r>
            <a:r>
              <a:rPr lang="en-US" altLang="zh-CN" baseline="0" smtClean="0"/>
              <a:t>.</a:t>
            </a:r>
            <a:endParaRPr lang="en-US" altLang="zh-CN" baseline="0" dirty="0" smtClean="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22</a:t>
            </a:fld>
            <a:endParaRPr lang="zh-CN" altLang="en-US"/>
          </a:p>
        </p:txBody>
      </p:sp>
    </p:spTree>
    <p:extLst>
      <p:ext uri="{BB962C8B-B14F-4D97-AF65-F5344CB8AC3E}">
        <p14:creationId xmlns:p14="http://schemas.microsoft.com/office/powerpoint/2010/main" val="1678583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To reduce</a:t>
            </a:r>
            <a:r>
              <a:rPr lang="en-US" altLang="zh-CN" baseline="0" dirty="0" smtClean="0"/>
              <a:t> this redundancy, our approach just  discard the same event handlers identified on child elements.</a:t>
            </a:r>
          </a:p>
          <a:p>
            <a:endParaRPr lang="en-US" altLang="zh-CN" dirty="0" smtClean="0"/>
          </a:p>
          <a:p>
            <a:r>
              <a:rPr lang="en-US" altLang="zh-CN" dirty="0" smtClean="0"/>
              <a:t>Here,</a:t>
            </a:r>
            <a:r>
              <a:rPr lang="en-US" altLang="zh-CN" baseline="0" dirty="0" smtClean="0"/>
              <a:t> we discard </a:t>
            </a:r>
            <a:r>
              <a:rPr lang="en-US" altLang="zh-CN" baseline="0" dirty="0" err="1" smtClean="0"/>
              <a:t>clickDIV</a:t>
            </a:r>
            <a:r>
              <a:rPr lang="en-US" altLang="zh-CN" baseline="0" dirty="0" smtClean="0"/>
              <a:t> on child.</a:t>
            </a:r>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23</a:t>
            </a:fld>
            <a:endParaRPr lang="zh-CN" altLang="en-US"/>
          </a:p>
        </p:txBody>
      </p:sp>
    </p:spTree>
    <p:extLst>
      <p:ext uri="{BB962C8B-B14F-4D97-AF65-F5344CB8AC3E}">
        <p14:creationId xmlns:p14="http://schemas.microsoft.com/office/powerpoint/2010/main" val="368893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our approach is finished.</a:t>
            </a:r>
          </a:p>
          <a:p>
            <a:endParaRPr lang="en-US" altLang="zh-CN" dirty="0" smtClean="0"/>
          </a:p>
          <a:p>
            <a:r>
              <a:rPr lang="en-US" altLang="zh-CN" dirty="0" smtClean="0"/>
              <a:t>We try to evaluate our approach by</a:t>
            </a:r>
            <a:r>
              <a:rPr lang="en-US" altLang="zh-CN" baseline="0" dirty="0" smtClean="0"/>
              <a:t> the following 3 aspects:</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24</a:t>
            </a:fld>
            <a:endParaRPr lang="zh-CN" altLang="en-US"/>
          </a:p>
        </p:txBody>
      </p:sp>
    </p:spTree>
    <p:extLst>
      <p:ext uri="{BB962C8B-B14F-4D97-AF65-F5344CB8AC3E}">
        <p14:creationId xmlns:p14="http://schemas.microsoft.com/office/powerpoint/2010/main" val="214330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selected 7 real-world web applications from Alexa </a:t>
            </a:r>
            <a:r>
              <a:rPr lang="en-US" altLang="zh-CN" baseline="0" dirty="0" err="1" smtClean="0"/>
              <a:t>topsites</a:t>
            </a:r>
            <a:r>
              <a:rPr lang="en-US" altLang="zh-CN" baseline="0" dirty="0" smtClean="0"/>
              <a:t>.</a:t>
            </a:r>
          </a:p>
          <a:p>
            <a:endParaRPr lang="en-US" altLang="zh-CN" baseline="0" dirty="0" smtClean="0"/>
          </a:p>
          <a:p>
            <a:r>
              <a:rPr lang="en-US" altLang="zh-CN" dirty="0" smtClean="0"/>
              <a:t>These</a:t>
            </a:r>
            <a:r>
              <a:rPr lang="en-US" altLang="zh-CN" baseline="0" dirty="0" smtClean="0"/>
              <a:t> web applications are built on different libraries, and of different scales.</a:t>
            </a:r>
          </a:p>
          <a:p>
            <a:endParaRPr lang="en-US" altLang="zh-CN" baseline="0" dirty="0" smtClean="0"/>
          </a:p>
          <a:p>
            <a:r>
              <a:rPr lang="en-US" altLang="zh-CN" baseline="0" dirty="0" smtClean="0"/>
              <a:t>We run our prototype tool on the home page of these web applications, and check the generated result manually.</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25</a:t>
            </a:fld>
            <a:endParaRPr lang="zh-CN" altLang="en-US"/>
          </a:p>
        </p:txBody>
      </p:sp>
    </p:spTree>
    <p:extLst>
      <p:ext uri="{BB962C8B-B14F-4D97-AF65-F5344CB8AC3E}">
        <p14:creationId xmlns:p14="http://schemas.microsoft.com/office/powerpoint/2010/main" val="2417646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For the 1</a:t>
            </a:r>
            <a:r>
              <a:rPr lang="en-US" altLang="zh-CN" baseline="30000" dirty="0" smtClean="0"/>
              <a:t>st</a:t>
            </a:r>
            <a:r>
              <a:rPr lang="en-US" altLang="zh-CN" baseline="0" dirty="0" smtClean="0"/>
              <a:t> research question, the result shows that our approach gained an overall precision of 100% and recall of 99.8%.</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26</a:t>
            </a:fld>
            <a:endParaRPr lang="zh-CN" altLang="en-US"/>
          </a:p>
        </p:txBody>
      </p:sp>
    </p:spTree>
    <p:extLst>
      <p:ext uri="{BB962C8B-B14F-4D97-AF65-F5344CB8AC3E}">
        <p14:creationId xmlns:p14="http://schemas.microsoft.com/office/powerpoint/2010/main" val="38773966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for the 2</a:t>
            </a:r>
            <a:r>
              <a:rPr lang="en-US" altLang="zh-CN" baseline="30000" dirty="0" smtClean="0"/>
              <a:t>nd</a:t>
            </a:r>
            <a:r>
              <a:rPr lang="en-US" altLang="zh-CN" dirty="0" smtClean="0"/>
              <a:t> research question, our approach</a:t>
            </a:r>
            <a:r>
              <a:rPr lang="en-US" altLang="zh-CN" baseline="0" dirty="0" smtClean="0"/>
              <a:t> finished the analysis from 1 point 1 seconds to 5 hundreds and sixty six point four seconds.  We believe this efficiency is acceptable.</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27</a:t>
            </a:fld>
            <a:endParaRPr lang="zh-CN" altLang="en-US"/>
          </a:p>
        </p:txBody>
      </p:sp>
    </p:spTree>
    <p:extLst>
      <p:ext uri="{BB962C8B-B14F-4D97-AF65-F5344CB8AC3E}">
        <p14:creationId xmlns:p14="http://schemas.microsoft.com/office/powerpoint/2010/main" val="41203248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And for</a:t>
            </a:r>
            <a:r>
              <a:rPr lang="en-US" altLang="zh-CN" baseline="0" dirty="0" smtClean="0"/>
              <a:t> the last research question, we try to measure the effect of our approach by counting how many user-defined event handlers are filtered out of all user-defined functions.</a:t>
            </a:r>
          </a:p>
          <a:p>
            <a:endParaRPr lang="en-US" altLang="zh-CN" baseline="0" dirty="0" smtClean="0"/>
          </a:p>
          <a:p>
            <a:r>
              <a:rPr lang="en-US" altLang="zh-CN" baseline="0" dirty="0" smtClean="0"/>
              <a:t>The result shows that there are 1 hundred and thirty three user-defined event handlers out of total five thousands 2 hundreds and ninety nine user-defined functions.</a:t>
            </a:r>
          </a:p>
          <a:p>
            <a:endParaRPr lang="en-US" altLang="zh-CN" baseline="0" dirty="0" smtClean="0"/>
          </a:p>
          <a:p>
            <a:r>
              <a:rPr lang="en-US" altLang="zh-CN" baseline="0" dirty="0" smtClean="0"/>
              <a:t>Or we can say, only 2 point 5 percent of user-defined event functions are event handlers.</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28</a:t>
            </a:fld>
            <a:endParaRPr lang="zh-CN" altLang="en-US"/>
          </a:p>
        </p:txBody>
      </p:sp>
    </p:spTree>
    <p:extLst>
      <p:ext uri="{BB962C8B-B14F-4D97-AF65-F5344CB8AC3E}">
        <p14:creationId xmlns:p14="http://schemas.microsoft.com/office/powerpoint/2010/main" val="3409398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in conclusion</a:t>
            </a:r>
          </a:p>
          <a:p>
            <a:r>
              <a:rPr lang="en-US" altLang="zh-CN" dirty="0" smtClean="0"/>
              <a:t>Firstly,</a:t>
            </a:r>
            <a:r>
              <a:rPr lang="en-US" altLang="zh-CN" baseline="0" dirty="0" smtClean="0"/>
              <a:t> </a:t>
            </a:r>
            <a:r>
              <a:rPr lang="en-US" altLang="zh-CN" dirty="0" smtClean="0"/>
              <a:t>We</a:t>
            </a:r>
            <a:r>
              <a:rPr lang="en-US" altLang="zh-CN" baseline="0" dirty="0" smtClean="0"/>
              <a:t> identified the problem of error detection of user-defined event handler in presence of JavaScript libraries.</a:t>
            </a:r>
          </a:p>
          <a:p>
            <a:r>
              <a:rPr lang="en-US" altLang="zh-CN" baseline="0" dirty="0" smtClean="0"/>
              <a:t>And then we analysis the characters of standard event model and DOM event delegation model, and introduce our approach in detecting user-defined event handlers.</a:t>
            </a:r>
          </a:p>
          <a:p>
            <a:r>
              <a:rPr lang="en-US" altLang="zh-CN" baseline="0" dirty="0" smtClean="0"/>
              <a:t>And finally we evaluated our approach, and the result that our approach is effective, with an very high precision and recall.</a:t>
            </a:r>
          </a:p>
          <a:p>
            <a:endParaRPr lang="en-US" altLang="zh-CN" baseline="0" dirty="0" smtClean="0"/>
          </a:p>
          <a:p>
            <a:endParaRPr lang="en-US" altLang="zh-CN" dirty="0" smtClean="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29</a:t>
            </a:fld>
            <a:endParaRPr lang="zh-CN" altLang="en-US"/>
          </a:p>
        </p:txBody>
      </p:sp>
    </p:spTree>
    <p:extLst>
      <p:ext uri="{BB962C8B-B14F-4D97-AF65-F5344CB8AC3E}">
        <p14:creationId xmlns:p14="http://schemas.microsoft.com/office/powerpoint/2010/main" val="298806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Then we</a:t>
            </a:r>
            <a:r>
              <a:rPr lang="en-US" altLang="zh-CN" baseline="0" dirty="0" smtClean="0"/>
              <a:t> use a simple example to illustrate the motivation of our work.</a:t>
            </a:r>
          </a:p>
          <a:p>
            <a:endParaRPr lang="en-US" altLang="zh-CN" baseline="0" dirty="0" smtClean="0"/>
          </a:p>
          <a:p>
            <a:r>
              <a:rPr lang="en-US" altLang="zh-CN" baseline="0" dirty="0" smtClean="0"/>
              <a:t>It provides two functionalities. </a:t>
            </a:r>
          </a:p>
          <a:p>
            <a:endParaRPr lang="en-US" altLang="zh-CN" baseline="0" dirty="0" smtClean="0"/>
          </a:p>
          <a:p>
            <a:r>
              <a:rPr lang="en-US" altLang="zh-CN" baseline="0" dirty="0" smtClean="0"/>
              <a:t>We can submit a search request by clicking on the popular keyword, or typing our own search keyword and clicking the search button.</a:t>
            </a:r>
          </a:p>
          <a:p>
            <a:endParaRPr lang="en-US" altLang="zh-CN" baseline="0" dirty="0" smtClean="0"/>
          </a:p>
          <a:p>
            <a:r>
              <a:rPr lang="en-US" altLang="zh-CN" baseline="0" dirty="0" smtClean="0"/>
              <a:t>The functionalities are registered by the two lines of JavaScript code.</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4</a:t>
            </a:fld>
            <a:endParaRPr lang="zh-CN" altLang="en-US"/>
          </a:p>
        </p:txBody>
      </p:sp>
    </p:spTree>
    <p:extLst>
      <p:ext uri="{BB962C8B-B14F-4D97-AF65-F5344CB8AC3E}">
        <p14:creationId xmlns:p14="http://schemas.microsoft.com/office/powerpoint/2010/main" val="98666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first</a:t>
            </a:r>
            <a:r>
              <a:rPr lang="en-US" altLang="zh-CN" baseline="0" dirty="0" smtClean="0"/>
              <a:t> line of JavaScript code registers a function search on the search button as its click event handler.</a:t>
            </a:r>
          </a:p>
          <a:p>
            <a:r>
              <a:rPr lang="en-US" altLang="zh-CN" baseline="0" dirty="0" smtClean="0"/>
              <a:t>It registers the event handler by calling a standard DOM API, </a:t>
            </a:r>
            <a:r>
              <a:rPr lang="en-US" altLang="zh-CN" baseline="0" dirty="0" err="1" smtClean="0"/>
              <a:t>addEventListener</a:t>
            </a:r>
            <a:endParaRPr lang="en-US" altLang="zh-CN" baseline="0" dirty="0" smtClean="0"/>
          </a:p>
          <a:p>
            <a:endParaRPr lang="en-US" altLang="zh-CN" baseline="0" dirty="0" smtClean="0"/>
          </a:p>
          <a:p>
            <a:r>
              <a:rPr lang="en-US" altLang="zh-CN" baseline="0" dirty="0" smtClean="0"/>
              <a:t>If we search for event handlers registered by this code via some developer tools, such as Chrome Developer Tools, we will find there is a click event handler, registered on a input element whose id is submit, and the event handler is search</a:t>
            </a:r>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5</a:t>
            </a:fld>
            <a:endParaRPr lang="zh-CN" altLang="en-US"/>
          </a:p>
        </p:txBody>
      </p:sp>
    </p:spTree>
    <p:extLst>
      <p:ext uri="{BB962C8B-B14F-4D97-AF65-F5344CB8AC3E}">
        <p14:creationId xmlns:p14="http://schemas.microsoft.com/office/powerpoint/2010/main" val="541145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Now we can see that, this consists with the parameters passed to this expression.</a:t>
            </a:r>
          </a:p>
          <a:p>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6</a:t>
            </a:fld>
            <a:endParaRPr lang="zh-CN" altLang="en-US"/>
          </a:p>
        </p:txBody>
      </p:sp>
    </p:spTree>
    <p:extLst>
      <p:ext uri="{BB962C8B-B14F-4D97-AF65-F5344CB8AC3E}">
        <p14:creationId xmlns:p14="http://schemas.microsoft.com/office/powerpoint/2010/main" val="382448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 let’s go to the</a:t>
            </a:r>
            <a:r>
              <a:rPr lang="en-US" altLang="zh-CN" baseline="0" dirty="0" smtClean="0"/>
              <a:t> second line.</a:t>
            </a:r>
          </a:p>
          <a:p>
            <a:r>
              <a:rPr lang="en-US" altLang="zh-CN" baseline="0" dirty="0" smtClean="0"/>
              <a:t>It registers a function searchKeyword to all popular keywords, as their click event handlers.</a:t>
            </a:r>
          </a:p>
          <a:p>
            <a:r>
              <a:rPr lang="en-US" altLang="zh-CN" baseline="0" dirty="0" smtClean="0"/>
              <a:t>Different to the first line, this line uses a jQuery API, called on.</a:t>
            </a:r>
          </a:p>
          <a:p>
            <a:r>
              <a:rPr lang="en-US" altLang="zh-CN" baseline="0" dirty="0" smtClean="0"/>
              <a:t>When we search for event handlers registered by this code, we will find a click event handler registered on the document, and the event handler is a anonymous function</a:t>
            </a:r>
          </a:p>
          <a:p>
            <a:r>
              <a:rPr lang="en-US" altLang="zh-CN" baseline="0" dirty="0" smtClean="0"/>
              <a:t>Here, the anonymous function is defined by jQuery.</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7</a:t>
            </a:fld>
            <a:endParaRPr lang="zh-CN" altLang="en-US"/>
          </a:p>
        </p:txBody>
      </p:sp>
    </p:spTree>
    <p:extLst>
      <p:ext uri="{BB962C8B-B14F-4D97-AF65-F5344CB8AC3E}">
        <p14:creationId xmlns:p14="http://schemas.microsoft.com/office/powerpoint/2010/main" val="404875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It’s</a:t>
            </a:r>
            <a:r>
              <a:rPr lang="en-US" altLang="zh-CN" baseline="0" dirty="0" smtClean="0"/>
              <a:t> obviously different with parameters used in this code.</a:t>
            </a:r>
          </a:p>
          <a:p>
            <a:r>
              <a:rPr lang="en-US" altLang="zh-CN" baseline="0" dirty="0" smtClean="0"/>
              <a:t>The code registers searchKeyword, but the tools tells us a anonymous function.</a:t>
            </a:r>
          </a:p>
          <a:p>
            <a:r>
              <a:rPr lang="en-US" altLang="zh-CN" baseline="0" dirty="0" smtClean="0"/>
              <a:t>We call it, the user-defined event handlers are hidden by libraries.</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8</a:t>
            </a:fld>
            <a:endParaRPr lang="zh-CN" altLang="en-US"/>
          </a:p>
        </p:txBody>
      </p:sp>
    </p:spTree>
    <p:extLst>
      <p:ext uri="{BB962C8B-B14F-4D97-AF65-F5344CB8AC3E}">
        <p14:creationId xmlns:p14="http://schemas.microsoft.com/office/powerpoint/2010/main" val="1152280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our goal is, to </a:t>
            </a:r>
            <a:r>
              <a:rPr lang="en-US" altLang="zh-CN" dirty="0" smtClean="0"/>
              <a:t>Discover user-defined event handlers in presence of JavaScript libraries</a:t>
            </a:r>
          </a:p>
          <a:p>
            <a:r>
              <a:rPr lang="en-US" altLang="zh-CN" dirty="0" smtClean="0"/>
              <a:t>For event</a:t>
            </a:r>
            <a:r>
              <a:rPr lang="en-US" altLang="zh-CN" baseline="0" dirty="0" smtClean="0"/>
              <a:t> registration code using library API, we should identify the user-defined event handlers, rather than library-defined event handlers.</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9</a:t>
            </a:fld>
            <a:endParaRPr lang="zh-CN" altLang="en-US"/>
          </a:p>
        </p:txBody>
      </p:sp>
    </p:spTree>
    <p:extLst>
      <p:ext uri="{BB962C8B-B14F-4D97-AF65-F5344CB8AC3E}">
        <p14:creationId xmlns:p14="http://schemas.microsoft.com/office/powerpoint/2010/main" val="298103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Our key insight is,</a:t>
            </a:r>
            <a:r>
              <a:rPr lang="en-US" altLang="zh-CN" baseline="0" dirty="0" smtClean="0"/>
              <a:t> user-defined event handlers act just as same as standard event handlers</a:t>
            </a:r>
          </a:p>
          <a:p>
            <a:endParaRPr lang="en-US" altLang="zh-CN" baseline="0" dirty="0" smtClean="0"/>
          </a:p>
          <a:p>
            <a:r>
              <a:rPr lang="en-US" altLang="zh-CN" baseline="0" dirty="0" smtClean="0"/>
              <a:t>So, we use dynamic analysis, analysis all the executed functions, and identify user-defined event handlers out of them.</a:t>
            </a:r>
            <a:endParaRPr lang="zh-CN" altLang="en-US" dirty="0"/>
          </a:p>
        </p:txBody>
      </p:sp>
      <p:sp>
        <p:nvSpPr>
          <p:cNvPr id="4" name="灯片编号占位符 3"/>
          <p:cNvSpPr>
            <a:spLocks noGrp="1"/>
          </p:cNvSpPr>
          <p:nvPr>
            <p:ph type="sldNum" sz="quarter" idx="10"/>
          </p:nvPr>
        </p:nvSpPr>
        <p:spPr/>
        <p:txBody>
          <a:bodyPr/>
          <a:lstStyle/>
          <a:p>
            <a:fld id="{9C71DDA6-C843-4329-A34C-2BFD5DC79854}" type="slidenum">
              <a:rPr lang="zh-CN" altLang="en-US" smtClean="0"/>
              <a:pPr/>
              <a:t>10</a:t>
            </a:fld>
            <a:endParaRPr lang="zh-CN" altLang="en-US"/>
          </a:p>
        </p:txBody>
      </p:sp>
    </p:spTree>
    <p:extLst>
      <p:ext uri="{BB962C8B-B14F-4D97-AF65-F5344CB8AC3E}">
        <p14:creationId xmlns:p14="http://schemas.microsoft.com/office/powerpoint/2010/main" val="465850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41583598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424000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146268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3943" y="344576"/>
            <a:ext cx="10515600" cy="723936"/>
          </a:xfrm>
        </p:spPr>
        <p:txBody>
          <a:bodyPr>
            <a:normAutofit/>
          </a:bodyPr>
          <a:lstStyle>
            <a:lvl1pPr>
              <a:defRPr sz="3600" b="0">
                <a:effectLst>
                  <a:outerShdw blurRad="38100" dist="38100" dir="2700000" algn="tl">
                    <a:srgbClr val="000000">
                      <a:alpha val="43137"/>
                    </a:srgbClr>
                  </a:outerShdw>
                </a:effectLst>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78094" y="1212351"/>
            <a:ext cx="11013897" cy="4952142"/>
          </a:xfrm>
        </p:spPr>
        <p:txBody>
          <a:bodyPr>
            <a:normAutofit/>
          </a:bodyPr>
          <a:lstStyle>
            <a:lvl1pPr marL="228600" indent="-228600">
              <a:lnSpc>
                <a:spcPct val="150000"/>
              </a:lnSpc>
              <a:buClr>
                <a:srgbClr val="C00000"/>
              </a:buClr>
              <a:buFont typeface="Wingdings" panose="05000000000000000000" pitchFamily="2" charset="2"/>
              <a:buChar char="p"/>
              <a:defRPr sz="2800"/>
            </a:lvl1pPr>
            <a:lvl2pPr marL="685800" indent="-228600">
              <a:lnSpc>
                <a:spcPct val="150000"/>
              </a:lnSpc>
              <a:buClr>
                <a:srgbClr val="C00000"/>
              </a:buClr>
              <a:buFont typeface="Wingdings" panose="05000000000000000000" pitchFamily="2" charset="2"/>
              <a:buChar char="n"/>
              <a:defRPr sz="2400"/>
            </a:lvl2pPr>
            <a:lvl3pPr marL="1143000" indent="-228600">
              <a:lnSpc>
                <a:spcPct val="150000"/>
              </a:lnSpc>
              <a:buClr>
                <a:srgbClr val="C00000"/>
              </a:buClr>
              <a:buFont typeface="Wingdings" panose="05000000000000000000" pitchFamily="2" charset="2"/>
              <a:buChar char="u"/>
              <a:defRPr sz="2000"/>
            </a:lvl3pPr>
            <a:lvl4pPr marL="1600200" indent="-228600">
              <a:lnSpc>
                <a:spcPct val="150000"/>
              </a:lnSpc>
              <a:buClr>
                <a:srgbClr val="C00000"/>
              </a:buClr>
              <a:buFont typeface="Wingdings" panose="05000000000000000000" pitchFamily="2" charset="2"/>
              <a:buChar char="Ø"/>
              <a:defRPr sz="1800"/>
            </a:lvl4pPr>
            <a:lvl5pPr>
              <a:lnSpc>
                <a:spcPct val="150000"/>
              </a:lnSpc>
              <a:defRPr sz="1800"/>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A33D0-B870-41F2-9549-D09D2AC6AA8A}" type="slidenum">
              <a:rPr lang="zh-CN" altLang="en-US" smtClean="0"/>
              <a:pPr/>
              <a:t>‹#›</a:t>
            </a:fld>
            <a:endParaRPr lang="zh-CN" altLang="en-US"/>
          </a:p>
        </p:txBody>
      </p:sp>
      <p:sp>
        <p:nvSpPr>
          <p:cNvPr id="7" name="矩形 6"/>
          <p:cNvSpPr/>
          <p:nvPr userDrawn="1"/>
        </p:nvSpPr>
        <p:spPr>
          <a:xfrm>
            <a:off x="-8852" y="1007348"/>
            <a:ext cx="8640000"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3492831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160704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2029693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347840210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41766424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266786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414817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4BBAD1C-6CE4-42BD-A65B-40EFBE30E1E4}" type="datetimeFigureOut">
              <a:rPr lang="zh-CN" altLang="en-US" smtClean="0"/>
              <a:pPr/>
              <a:t>2015/12/2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369477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BBAD1C-6CE4-42BD-A65B-40EFBE30E1E4}" type="datetimeFigureOut">
              <a:rPr lang="zh-CN" altLang="en-US" smtClean="0"/>
              <a:pPr/>
              <a:t>2015/12/2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A33D0-B870-41F2-9549-D09D2AC6AA8A}" type="slidenum">
              <a:rPr lang="zh-CN" altLang="en-US" smtClean="0"/>
              <a:pPr/>
              <a:t>‹#›</a:t>
            </a:fld>
            <a:endParaRPr lang="zh-CN" altLang="en-US"/>
          </a:p>
        </p:txBody>
      </p:sp>
    </p:spTree>
    <p:extLst>
      <p:ext uri="{BB962C8B-B14F-4D97-AF65-F5344CB8AC3E}">
        <p14:creationId xmlns:p14="http://schemas.microsoft.com/office/powerpoint/2010/main" val="3533161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615451"/>
            <a:ext cx="12192000" cy="2126163"/>
          </a:xfrm>
        </p:spPr>
        <p:txBody>
          <a:bodyPr>
            <a:normAutofit/>
          </a:bodyPr>
          <a:lstStyle/>
          <a:p>
            <a:r>
              <a:rPr lang="en-US" altLang="zh-CN" sz="4400" dirty="0">
                <a:latin typeface="+mn-lt"/>
              </a:rPr>
              <a:t>Discovering User-Defined Event Handlers </a:t>
            </a:r>
            <a:r>
              <a:rPr lang="en-US" altLang="zh-CN" sz="4400" dirty="0" smtClean="0">
                <a:latin typeface="+mn-lt"/>
              </a:rPr>
              <a:t/>
            </a:r>
            <a:br>
              <a:rPr lang="en-US" altLang="zh-CN" sz="4400" dirty="0" smtClean="0">
                <a:latin typeface="+mn-lt"/>
              </a:rPr>
            </a:br>
            <a:r>
              <a:rPr lang="en-US" altLang="zh-CN" sz="4400" dirty="0" smtClean="0">
                <a:latin typeface="+mn-lt"/>
              </a:rPr>
              <a:t>in</a:t>
            </a:r>
            <a:r>
              <a:rPr lang="en-US" altLang="zh-CN" sz="4400" dirty="0">
                <a:latin typeface="+mn-lt"/>
              </a:rPr>
              <a:t> </a:t>
            </a:r>
            <a:r>
              <a:rPr lang="en-US" altLang="zh-CN" sz="4400" dirty="0" smtClean="0">
                <a:latin typeface="+mn-lt"/>
              </a:rPr>
              <a:t>Presence </a:t>
            </a:r>
            <a:r>
              <a:rPr lang="en-US" altLang="zh-CN" sz="4400" dirty="0">
                <a:latin typeface="+mn-lt"/>
              </a:rPr>
              <a:t>of JavaScript Libraries</a:t>
            </a:r>
            <a:endParaRPr lang="zh-CN" altLang="en-US" sz="4400" dirty="0">
              <a:latin typeface="+mn-lt"/>
            </a:endParaRPr>
          </a:p>
        </p:txBody>
      </p:sp>
      <p:sp>
        <p:nvSpPr>
          <p:cNvPr id="3" name="副标题 2"/>
          <p:cNvSpPr>
            <a:spLocks noGrp="1"/>
          </p:cNvSpPr>
          <p:nvPr>
            <p:ph type="subTitle" idx="1"/>
          </p:nvPr>
        </p:nvSpPr>
        <p:spPr>
          <a:xfrm>
            <a:off x="1523999" y="3644532"/>
            <a:ext cx="9144000" cy="571501"/>
          </a:xfrm>
        </p:spPr>
        <p:txBody>
          <a:bodyPr/>
          <a:lstStyle/>
          <a:p>
            <a:r>
              <a:rPr lang="en-US" altLang="zh-CN" b="1" u="sng" dirty="0" err="1" smtClean="0"/>
              <a:t>Shuai</a:t>
            </a:r>
            <a:r>
              <a:rPr lang="en-US" altLang="zh-CN" b="1" u="sng" dirty="0" smtClean="0"/>
              <a:t> Wang</a:t>
            </a:r>
            <a:r>
              <a:rPr lang="en-US" altLang="zh-CN" dirty="0" smtClean="0"/>
              <a:t>, </a:t>
            </a:r>
            <a:r>
              <a:rPr lang="en-US" altLang="zh-CN" dirty="0" err="1"/>
              <a:t>Wensheng</a:t>
            </a:r>
            <a:r>
              <a:rPr lang="en-US" altLang="zh-CN" dirty="0"/>
              <a:t> </a:t>
            </a:r>
            <a:r>
              <a:rPr lang="en-US" altLang="zh-CN" dirty="0" smtClean="0"/>
              <a:t>Dou, </a:t>
            </a:r>
            <a:r>
              <a:rPr lang="en-US" altLang="zh-CN" dirty="0" err="1"/>
              <a:t>Chushu</a:t>
            </a:r>
            <a:r>
              <a:rPr lang="en-US" altLang="zh-CN" dirty="0"/>
              <a:t> Gao, Jun Wei, Tao </a:t>
            </a:r>
            <a:r>
              <a:rPr lang="en-US" altLang="zh-CN" dirty="0" smtClean="0"/>
              <a:t>Huang</a:t>
            </a:r>
          </a:p>
        </p:txBody>
      </p:sp>
      <p:sp>
        <p:nvSpPr>
          <p:cNvPr id="4" name="副标题 2"/>
          <p:cNvSpPr txBox="1">
            <a:spLocks/>
          </p:cNvSpPr>
          <p:nvPr/>
        </p:nvSpPr>
        <p:spPr>
          <a:xfrm>
            <a:off x="0" y="4421138"/>
            <a:ext cx="12192000" cy="82682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i="1" dirty="0"/>
              <a:t>Institute of </a:t>
            </a:r>
            <a:r>
              <a:rPr lang="en-US" altLang="zh-CN" i="1" dirty="0" smtClean="0"/>
              <a:t>Software</a:t>
            </a:r>
          </a:p>
          <a:p>
            <a:r>
              <a:rPr lang="en-US" altLang="zh-CN" i="1" dirty="0" smtClean="0"/>
              <a:t>Chinese </a:t>
            </a:r>
            <a:r>
              <a:rPr lang="en-US" altLang="zh-CN" i="1" dirty="0"/>
              <a:t>Academy of Sciences</a:t>
            </a:r>
          </a:p>
        </p:txBody>
      </p:sp>
      <p:sp>
        <p:nvSpPr>
          <p:cNvPr id="5" name="日期占位符 4"/>
          <p:cNvSpPr>
            <a:spLocks noGrp="1"/>
          </p:cNvSpPr>
          <p:nvPr>
            <p:ph type="dt" sz="half" idx="10"/>
          </p:nvPr>
        </p:nvSpPr>
        <p:spPr>
          <a:xfrm>
            <a:off x="1" y="5417698"/>
            <a:ext cx="12191999" cy="365125"/>
          </a:xfrm>
        </p:spPr>
        <p:txBody>
          <a:bodyPr/>
          <a:lstStyle/>
          <a:p>
            <a:pPr algn="ctr"/>
            <a:fld id="{C9C030BA-AEE7-4DA7-9FD8-AD72C74F2415}" type="datetime1">
              <a:rPr lang="zh-CN" altLang="en-US" sz="1800" smtClean="0"/>
              <a:pPr algn="ctr"/>
              <a:t>2015/12/2</a:t>
            </a:fld>
            <a:endParaRPr lang="zh-CN" altLang="en-US" sz="1800" dirty="0"/>
          </a:p>
        </p:txBody>
      </p:sp>
      <p:pic>
        <p:nvPicPr>
          <p:cNvPr id="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7337" y="5957274"/>
            <a:ext cx="14573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849537"/>
      </p:ext>
    </p:extLst>
  </p:cSld>
  <p:clrMapOvr>
    <a:masterClrMapping/>
  </p:clrMapOvr>
  <mc:AlternateContent xmlns:mc="http://schemas.openxmlformats.org/markup-compatibility/2006" xmlns:p14="http://schemas.microsoft.com/office/powerpoint/2010/main">
    <mc:Choice Requires="p14">
      <p:transition spd="slow" p14:dur="2000" advTm="8814"/>
    </mc:Choice>
    <mc:Fallback xmlns="">
      <p:transition spd="slow" advTm="8814"/>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680182" y="2590272"/>
            <a:ext cx="11013897" cy="1290241"/>
          </a:xfrm>
        </p:spPr>
        <p:txBody>
          <a:bodyPr>
            <a:normAutofit lnSpcReduction="10000"/>
          </a:bodyPr>
          <a:lstStyle/>
          <a:p>
            <a:r>
              <a:rPr lang="en-US" altLang="zh-CN" dirty="0" smtClean="0"/>
              <a:t> Dynamic Analysis</a:t>
            </a:r>
          </a:p>
          <a:p>
            <a:pPr lvl="1"/>
            <a:r>
              <a:rPr lang="en-US" altLang="zh-CN" dirty="0"/>
              <a:t> Identify user-defined event handlers out of all executed functions.</a:t>
            </a:r>
          </a:p>
          <a:p>
            <a:pPr lvl="1"/>
            <a:endParaRPr lang="zh-CN" altLang="en-US" dirty="0"/>
          </a:p>
        </p:txBody>
      </p:sp>
      <p:sp>
        <p:nvSpPr>
          <p:cNvPr id="2" name="标题 1"/>
          <p:cNvSpPr>
            <a:spLocks noGrp="1"/>
          </p:cNvSpPr>
          <p:nvPr>
            <p:ph type="title"/>
          </p:nvPr>
        </p:nvSpPr>
        <p:spPr/>
        <p:txBody>
          <a:bodyPr/>
          <a:lstStyle/>
          <a:p>
            <a:r>
              <a:rPr lang="en-US" altLang="zh-CN" dirty="0" smtClean="0"/>
              <a:t>Main Idea</a:t>
            </a:r>
            <a:endParaRPr lang="zh-CN" altLang="en-US" dirty="0"/>
          </a:p>
        </p:txBody>
      </p:sp>
      <p:sp>
        <p:nvSpPr>
          <p:cNvPr id="7" name="文本框 6"/>
          <p:cNvSpPr txBox="1"/>
          <p:nvPr/>
        </p:nvSpPr>
        <p:spPr>
          <a:xfrm>
            <a:off x="1855049" y="3880513"/>
            <a:ext cx="2603661" cy="461665"/>
          </a:xfrm>
          <a:prstGeom prst="rect">
            <a:avLst/>
          </a:prstGeom>
          <a:noFill/>
        </p:spPr>
        <p:txBody>
          <a:bodyPr wrap="none" rtlCol="0">
            <a:spAutoFit/>
          </a:bodyPr>
          <a:lstStyle/>
          <a:p>
            <a:r>
              <a:rPr lang="en-US" altLang="zh-CN" sz="2400" b="1" u="sng" dirty="0" smtClean="0"/>
              <a:t>Executed functions</a:t>
            </a:r>
            <a:endParaRPr lang="zh-CN" altLang="en-US" sz="2400" b="1" u="sng" dirty="0"/>
          </a:p>
        </p:txBody>
      </p:sp>
      <p:sp>
        <p:nvSpPr>
          <p:cNvPr id="8" name="文本框 7"/>
          <p:cNvSpPr txBox="1"/>
          <p:nvPr/>
        </p:nvSpPr>
        <p:spPr>
          <a:xfrm>
            <a:off x="1855049" y="4210294"/>
            <a:ext cx="3494761" cy="2308324"/>
          </a:xfrm>
          <a:prstGeom prst="rect">
            <a:avLst/>
          </a:prstGeom>
          <a:noFill/>
        </p:spPr>
        <p:txBody>
          <a:bodyPr wrap="square" rtlCol="0">
            <a:spAutoFit/>
          </a:bodyPr>
          <a:lstStyle/>
          <a:p>
            <a:r>
              <a:rPr lang="en-US" altLang="zh-CN" sz="2400" dirty="0" smtClean="0"/>
              <a:t>dispatch(e);</a:t>
            </a:r>
          </a:p>
          <a:p>
            <a:r>
              <a:rPr lang="en-US" altLang="zh-CN" sz="2400" dirty="0" smtClean="0"/>
              <a:t>fix(e);</a:t>
            </a:r>
          </a:p>
          <a:p>
            <a:r>
              <a:rPr lang="en-US" altLang="zh-CN" sz="2400" dirty="0" smtClean="0"/>
              <a:t>filter(e);</a:t>
            </a:r>
            <a:endParaRPr lang="en-US" altLang="zh-CN" sz="2400" dirty="0"/>
          </a:p>
          <a:p>
            <a:r>
              <a:rPr lang="en-US" altLang="zh-CN" sz="2400" dirty="0" smtClean="0">
                <a:solidFill>
                  <a:srgbClr val="C00000"/>
                </a:solidFill>
              </a:rPr>
              <a:t>searchKeyword();</a:t>
            </a:r>
          </a:p>
          <a:p>
            <a:r>
              <a:rPr lang="en-US" altLang="zh-CN" sz="2400" dirty="0" smtClean="0"/>
              <a:t>submit();</a:t>
            </a:r>
          </a:p>
          <a:p>
            <a:r>
              <a:rPr lang="en-US" altLang="zh-CN" sz="2400" dirty="0" smtClean="0"/>
              <a:t>……</a:t>
            </a:r>
          </a:p>
        </p:txBody>
      </p:sp>
      <p:sp>
        <p:nvSpPr>
          <p:cNvPr id="10" name="右箭头 9"/>
          <p:cNvSpPr/>
          <p:nvPr/>
        </p:nvSpPr>
        <p:spPr>
          <a:xfrm>
            <a:off x="5076228" y="4706039"/>
            <a:ext cx="499165" cy="332697"/>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6146145" y="3877958"/>
            <a:ext cx="3811813" cy="461665"/>
          </a:xfrm>
          <a:prstGeom prst="rect">
            <a:avLst/>
          </a:prstGeom>
          <a:noFill/>
        </p:spPr>
        <p:txBody>
          <a:bodyPr wrap="none" rtlCol="0">
            <a:spAutoFit/>
          </a:bodyPr>
          <a:lstStyle/>
          <a:p>
            <a:r>
              <a:rPr lang="en-US" altLang="zh-CN" sz="2400" b="1" u="sng" dirty="0" smtClean="0"/>
              <a:t>User-defined event handlers</a:t>
            </a:r>
            <a:endParaRPr lang="zh-CN" altLang="en-US" sz="2400" b="1" u="sng" dirty="0"/>
          </a:p>
        </p:txBody>
      </p:sp>
      <p:sp>
        <p:nvSpPr>
          <p:cNvPr id="12" name="文本框 11"/>
          <p:cNvSpPr txBox="1"/>
          <p:nvPr/>
        </p:nvSpPr>
        <p:spPr>
          <a:xfrm>
            <a:off x="6146145" y="4593767"/>
            <a:ext cx="3494761" cy="830997"/>
          </a:xfrm>
          <a:prstGeom prst="rect">
            <a:avLst/>
          </a:prstGeom>
          <a:noFill/>
        </p:spPr>
        <p:txBody>
          <a:bodyPr wrap="square" rtlCol="0">
            <a:spAutoFit/>
          </a:bodyPr>
          <a:lstStyle/>
          <a:p>
            <a:r>
              <a:rPr lang="en-US" altLang="zh-CN" sz="2400" dirty="0" smtClean="0">
                <a:solidFill>
                  <a:srgbClr val="C00000"/>
                </a:solidFill>
              </a:rPr>
              <a:t>searchKeyword();</a:t>
            </a:r>
          </a:p>
          <a:p>
            <a:endParaRPr lang="en-US" altLang="zh-CN" sz="2400" dirty="0" smtClean="0"/>
          </a:p>
        </p:txBody>
      </p:sp>
      <p:sp>
        <p:nvSpPr>
          <p:cNvPr id="9" name="内容占位符 2"/>
          <p:cNvSpPr txBox="1">
            <a:spLocks/>
          </p:cNvSpPr>
          <p:nvPr/>
        </p:nvSpPr>
        <p:spPr>
          <a:xfrm>
            <a:off x="680182" y="1201913"/>
            <a:ext cx="11013897" cy="1388359"/>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smtClean="0"/>
              <a:t> Key Insight</a:t>
            </a:r>
          </a:p>
          <a:p>
            <a:pPr lvl="1"/>
            <a:r>
              <a:rPr lang="en-US" altLang="zh-CN" dirty="0" smtClean="0"/>
              <a:t>  User-defined event handlers act as same as standard event handlers</a:t>
            </a:r>
          </a:p>
          <a:p>
            <a:pPr lvl="1"/>
            <a:endParaRPr lang="zh-CN" altLang="en-US" dirty="0"/>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9980" y="4015485"/>
            <a:ext cx="557300" cy="6533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205984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par>
                          <p:cTn id="12" fill="hold">
                            <p:stCondLst>
                              <p:cond delay="0"/>
                            </p:stCondLst>
                            <p:childTnLst>
                              <p:par>
                                <p:cTn id="13" presetID="1"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250"/>
                            </p:stCondLst>
                            <p:childTnLst>
                              <p:par>
                                <p:cTn id="16" presetID="22" presetClass="entr" presetSubtype="1" fill="hold" grpId="0" nodeType="afterEffect">
                                  <p:stCondLst>
                                    <p:cond delay="25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par>
                          <p:cTn id="19" fill="hold">
                            <p:stCondLst>
                              <p:cond delay="1000"/>
                            </p:stCondLst>
                            <p:childTnLst>
                              <p:par>
                                <p:cTn id="20" presetID="22" presetClass="entr" presetSubtype="8" fill="hold" grpId="0" nodeType="afterEffect">
                                  <p:stCondLst>
                                    <p:cond delay="25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250"/>
                                        <p:tgtEl>
                                          <p:spTgt spid="10"/>
                                        </p:tgtEl>
                                      </p:cBhvr>
                                    </p:animEffect>
                                  </p:childTnLst>
                                </p:cTn>
                              </p:par>
                            </p:childTnLst>
                          </p:cTn>
                        </p:par>
                        <p:par>
                          <p:cTn id="23" fill="hold">
                            <p:stCondLst>
                              <p:cond delay="1500"/>
                            </p:stCondLst>
                            <p:childTnLst>
                              <p:par>
                                <p:cTn id="24" presetID="1" presetClass="entr" presetSubtype="0" fill="hold" grpId="0" nodeType="afterEffect">
                                  <p:stCondLst>
                                    <p:cond delay="250"/>
                                  </p:stCondLst>
                                  <p:childTnLst>
                                    <p:set>
                                      <p:cBhvr>
                                        <p:cTn id="25" dur="1" fill="hold">
                                          <p:stCondLst>
                                            <p:cond delay="0"/>
                                          </p:stCondLst>
                                        </p:cTn>
                                        <p:tgtEl>
                                          <p:spTgt spid="11"/>
                                        </p:tgtEl>
                                        <p:attrNameLst>
                                          <p:attrName>style.visibility</p:attrName>
                                        </p:attrNameLst>
                                      </p:cBhvr>
                                      <p:to>
                                        <p:strVal val="visible"/>
                                      </p:to>
                                    </p:set>
                                  </p:childTnLst>
                                </p:cTn>
                              </p:par>
                            </p:childTnLst>
                          </p:cTn>
                        </p:par>
                        <p:par>
                          <p:cTn id="26" fill="hold">
                            <p:stCondLst>
                              <p:cond delay="1750"/>
                            </p:stCondLst>
                            <p:childTnLst>
                              <p:par>
                                <p:cTn id="27" presetID="22" presetClass="entr" presetSubtype="1" fill="hold" grpId="0" nodeType="afterEffect">
                                  <p:stCondLst>
                                    <p:cond delay="25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p:bldP spid="7" grpId="0"/>
      <p:bldP spid="8" grpId="0"/>
      <p:bldP spid="10" grpId="0" animBg="1"/>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Standard Event Model</a:t>
            </a:r>
            <a:endParaRPr lang="zh-CN" altLang="en-US" dirty="0"/>
          </a:p>
        </p:txBody>
      </p:sp>
      <p:sp>
        <p:nvSpPr>
          <p:cNvPr id="3" name="内容占位符 2"/>
          <p:cNvSpPr>
            <a:spLocks noGrp="1"/>
          </p:cNvSpPr>
          <p:nvPr>
            <p:ph idx="1"/>
          </p:nvPr>
        </p:nvSpPr>
        <p:spPr/>
        <p:txBody>
          <a:bodyPr/>
          <a:lstStyle/>
          <a:p>
            <a:r>
              <a:rPr lang="en-US" altLang="zh-CN" dirty="0" smtClean="0"/>
              <a:t> Event registration phase</a:t>
            </a:r>
          </a:p>
          <a:p>
            <a:endParaRPr lang="en-US" altLang="zh-CN" dirty="0"/>
          </a:p>
          <a:p>
            <a:endParaRPr lang="en-US" altLang="zh-CN" dirty="0" smtClean="0"/>
          </a:p>
          <a:p>
            <a:r>
              <a:rPr lang="en-US" altLang="zh-CN" dirty="0" smtClean="0"/>
              <a:t> Event handling </a:t>
            </a:r>
            <a:r>
              <a:rPr lang="en-US" altLang="zh-CN" dirty="0"/>
              <a:t>p</a:t>
            </a:r>
            <a:r>
              <a:rPr lang="en-US" altLang="zh-CN" dirty="0" smtClean="0"/>
              <a:t>hase</a:t>
            </a:r>
            <a:endParaRPr lang="zh-CN" altLang="en-US" dirty="0"/>
          </a:p>
        </p:txBody>
      </p:sp>
      <p:sp>
        <p:nvSpPr>
          <p:cNvPr id="4" name="文本框 3"/>
          <p:cNvSpPr txBox="1"/>
          <p:nvPr/>
        </p:nvSpPr>
        <p:spPr>
          <a:xfrm>
            <a:off x="1077239" y="2189909"/>
            <a:ext cx="5336088" cy="769441"/>
          </a:xfrm>
          <a:prstGeom prst="rect">
            <a:avLst/>
          </a:prstGeom>
          <a:noFill/>
        </p:spPr>
        <p:txBody>
          <a:bodyPr wrap="square" rtlCol="0">
            <a:spAutoFit/>
          </a:bodyPr>
          <a:lstStyle/>
          <a:p>
            <a:r>
              <a:rPr lang="en-US" altLang="zh-CN" sz="2400" dirty="0" err="1" smtClean="0"/>
              <a:t>child.addEventListener</a:t>
            </a:r>
            <a:r>
              <a:rPr lang="en-US" altLang="zh-CN" sz="2400" dirty="0" smtClean="0"/>
              <a:t>(‘click’, handler);</a:t>
            </a:r>
            <a:endParaRPr lang="zh-CN" altLang="en-US" sz="2400" dirty="0"/>
          </a:p>
          <a:p>
            <a:endParaRPr lang="zh-CN" altLang="en-US" sz="2000" dirty="0"/>
          </a:p>
        </p:txBody>
      </p:sp>
      <p:sp>
        <p:nvSpPr>
          <p:cNvPr id="7" name="圆角矩形 6"/>
          <p:cNvSpPr/>
          <p:nvPr/>
        </p:nvSpPr>
        <p:spPr>
          <a:xfrm>
            <a:off x="7727479" y="3566142"/>
            <a:ext cx="1631373" cy="779318"/>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child</a:t>
            </a:r>
            <a:endParaRPr lang="zh-CN" altLang="en-US" sz="2000" dirty="0">
              <a:solidFill>
                <a:schemeClr val="tx1"/>
              </a:solidFill>
            </a:endParaRPr>
          </a:p>
        </p:txBody>
      </p:sp>
      <p:sp>
        <p:nvSpPr>
          <p:cNvPr id="8" name="矩形 7"/>
          <p:cNvSpPr/>
          <p:nvPr/>
        </p:nvSpPr>
        <p:spPr>
          <a:xfrm>
            <a:off x="6314317" y="3669455"/>
            <a:ext cx="768927" cy="572691"/>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event</a:t>
            </a:r>
            <a:endParaRPr lang="zh-CN" altLang="en-US" sz="2000" dirty="0">
              <a:solidFill>
                <a:schemeClr val="tx1"/>
              </a:solidFill>
            </a:endParaRPr>
          </a:p>
        </p:txBody>
      </p:sp>
      <p:sp>
        <p:nvSpPr>
          <p:cNvPr id="10" name="矩形 9"/>
          <p:cNvSpPr/>
          <p:nvPr/>
        </p:nvSpPr>
        <p:spPr>
          <a:xfrm>
            <a:off x="10003087" y="3799939"/>
            <a:ext cx="1395846" cy="320927"/>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handler</a:t>
            </a:r>
            <a:endParaRPr lang="zh-CN" altLang="en-US" sz="2000" dirty="0">
              <a:solidFill>
                <a:schemeClr val="tx1"/>
              </a:solidFill>
            </a:endParaRPr>
          </a:p>
        </p:txBody>
      </p:sp>
      <p:sp>
        <p:nvSpPr>
          <p:cNvPr id="11" name="右箭头 10"/>
          <p:cNvSpPr/>
          <p:nvPr/>
        </p:nvSpPr>
        <p:spPr>
          <a:xfrm>
            <a:off x="7179879" y="3799939"/>
            <a:ext cx="450964" cy="320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任意多边形 12"/>
          <p:cNvSpPr/>
          <p:nvPr/>
        </p:nvSpPr>
        <p:spPr>
          <a:xfrm>
            <a:off x="8309319" y="3145513"/>
            <a:ext cx="2057400" cy="493052"/>
          </a:xfrm>
          <a:custGeom>
            <a:avLst/>
            <a:gdLst>
              <a:gd name="connsiteX0" fmla="*/ 0 w 2057400"/>
              <a:gd name="connsiteY0" fmla="*/ 367322 h 493052"/>
              <a:gd name="connsiteX1" fmla="*/ 1165860 w 2057400"/>
              <a:gd name="connsiteY1" fmla="*/ 1562 h 493052"/>
              <a:gd name="connsiteX2" fmla="*/ 2057400 w 2057400"/>
              <a:gd name="connsiteY2" fmla="*/ 493052 h 493052"/>
            </a:gdLst>
            <a:ahLst/>
            <a:cxnLst>
              <a:cxn ang="0">
                <a:pos x="connsiteX0" y="connsiteY0"/>
              </a:cxn>
              <a:cxn ang="0">
                <a:pos x="connsiteX1" y="connsiteY1"/>
              </a:cxn>
              <a:cxn ang="0">
                <a:pos x="connsiteX2" y="connsiteY2"/>
              </a:cxn>
            </a:cxnLst>
            <a:rect l="l" t="t" r="r" b="b"/>
            <a:pathLst>
              <a:path w="2057400" h="493052">
                <a:moveTo>
                  <a:pt x="0" y="367322"/>
                </a:moveTo>
                <a:cubicBezTo>
                  <a:pt x="411480" y="173964"/>
                  <a:pt x="822960" y="-19393"/>
                  <a:pt x="1165860" y="1562"/>
                </a:cubicBezTo>
                <a:cubicBezTo>
                  <a:pt x="1508760" y="22517"/>
                  <a:pt x="1783080" y="257784"/>
                  <a:pt x="2057400" y="493052"/>
                </a:cubicBezTo>
              </a:path>
            </a:pathLst>
          </a:custGeom>
          <a:noFill/>
          <a:ln w="25400">
            <a:solidFill>
              <a:schemeClr val="accent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6" name="直接连接符 15"/>
          <p:cNvCxnSpPr>
            <a:stCxn id="7" idx="3"/>
            <a:endCxn id="10" idx="1"/>
          </p:cNvCxnSpPr>
          <p:nvPr/>
        </p:nvCxnSpPr>
        <p:spPr>
          <a:xfrm>
            <a:off x="9358852" y="3955801"/>
            <a:ext cx="644235" cy="4602"/>
          </a:xfrm>
          <a:prstGeom prst="line">
            <a:avLst/>
          </a:prstGeom>
          <a:ln w="19050">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978098" y="3031383"/>
            <a:ext cx="879023" cy="400110"/>
          </a:xfrm>
          <a:prstGeom prst="rect">
            <a:avLst/>
          </a:prstGeom>
          <a:noFill/>
        </p:spPr>
        <p:txBody>
          <a:bodyPr wrap="none" rtlCol="0">
            <a:spAutoFit/>
          </a:bodyPr>
          <a:lstStyle/>
          <a:p>
            <a:r>
              <a:rPr lang="en-US" altLang="zh-CN" sz="2000" dirty="0" smtClean="0"/>
              <a:t>trigger</a:t>
            </a:r>
            <a:endParaRPr lang="zh-CN" altLang="en-US" sz="2000" dirty="0"/>
          </a:p>
        </p:txBody>
      </p:sp>
      <p:grpSp>
        <p:nvGrpSpPr>
          <p:cNvPr id="26" name="组合 25"/>
          <p:cNvGrpSpPr/>
          <p:nvPr/>
        </p:nvGrpSpPr>
        <p:grpSpPr>
          <a:xfrm>
            <a:off x="1005655" y="4123905"/>
            <a:ext cx="3390981" cy="910419"/>
            <a:chOff x="980603" y="4036223"/>
            <a:chExt cx="3390981" cy="910419"/>
          </a:xfrm>
        </p:grpSpPr>
        <p:sp>
          <p:nvSpPr>
            <p:cNvPr id="24" name="文本框 23"/>
            <p:cNvSpPr txBox="1"/>
            <p:nvPr/>
          </p:nvSpPr>
          <p:spPr>
            <a:xfrm>
              <a:off x="1574518" y="4177201"/>
              <a:ext cx="2797066" cy="769441"/>
            </a:xfrm>
            <a:prstGeom prst="rect">
              <a:avLst/>
            </a:prstGeom>
            <a:noFill/>
          </p:spPr>
          <p:txBody>
            <a:bodyPr wrap="square" rtlCol="0">
              <a:spAutoFit/>
            </a:bodyPr>
            <a:lstStyle/>
            <a:p>
              <a:r>
                <a:rPr lang="en-US" altLang="zh-CN" sz="2400" dirty="0" smtClean="0"/>
                <a:t>click child</a:t>
              </a:r>
              <a:endParaRPr lang="zh-CN" altLang="en-US" sz="2400" dirty="0"/>
            </a:p>
            <a:p>
              <a:endParaRPr lang="zh-CN" altLang="en-US" sz="2000" dirty="0"/>
            </a:p>
          </p:txBody>
        </p:sp>
        <p:pic>
          <p:nvPicPr>
            <p:cNvPr id="25" name="图片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603" y="4036223"/>
              <a:ext cx="557300" cy="653386"/>
            </a:xfrm>
            <a:prstGeom prst="rect">
              <a:avLst/>
            </a:prstGeom>
            <a:effectLst>
              <a:outerShdw blurRad="50800" dist="38100" dir="2700000" algn="tl" rotWithShape="0">
                <a:prstClr val="black">
                  <a:alpha val="40000"/>
                </a:prstClr>
              </a:outerShdw>
            </a:effectLst>
          </p:spPr>
        </p:pic>
      </p:grpSp>
      <p:sp>
        <p:nvSpPr>
          <p:cNvPr id="27" name="文本框 26"/>
          <p:cNvSpPr txBox="1"/>
          <p:nvPr/>
        </p:nvSpPr>
        <p:spPr>
          <a:xfrm>
            <a:off x="8768219" y="4985839"/>
            <a:ext cx="2923772" cy="461665"/>
          </a:xfrm>
          <a:prstGeom prst="rect">
            <a:avLst/>
          </a:prstGeom>
          <a:noFill/>
        </p:spPr>
        <p:txBody>
          <a:bodyPr wrap="square" rtlCol="0">
            <a:spAutoFit/>
          </a:bodyPr>
          <a:lstStyle/>
          <a:p>
            <a:r>
              <a:rPr lang="en-US" altLang="zh-CN" sz="2400" dirty="0" smtClean="0"/>
              <a:t>handler(</a:t>
            </a:r>
            <a:r>
              <a:rPr lang="en-US" altLang="zh-CN" sz="2400" dirty="0" err="1" smtClean="0"/>
              <a:t>mouseEvent</a:t>
            </a:r>
            <a:r>
              <a:rPr lang="en-US" altLang="zh-CN" sz="2400" dirty="0" smtClean="0"/>
              <a:t>);</a:t>
            </a:r>
            <a:endParaRPr lang="zh-CN" altLang="en-US" sz="2000" dirty="0"/>
          </a:p>
        </p:txBody>
      </p:sp>
      <p:sp>
        <p:nvSpPr>
          <p:cNvPr id="29" name="任意多边形 28"/>
          <p:cNvSpPr/>
          <p:nvPr/>
        </p:nvSpPr>
        <p:spPr>
          <a:xfrm>
            <a:off x="10396603" y="4246323"/>
            <a:ext cx="325676" cy="864296"/>
          </a:xfrm>
          <a:custGeom>
            <a:avLst/>
            <a:gdLst>
              <a:gd name="connsiteX0" fmla="*/ 325676 w 325676"/>
              <a:gd name="connsiteY0" fmla="*/ 0 h 864296"/>
              <a:gd name="connsiteX1" fmla="*/ 212942 w 325676"/>
              <a:gd name="connsiteY1" fmla="*/ 463463 h 864296"/>
              <a:gd name="connsiteX2" fmla="*/ 0 w 325676"/>
              <a:gd name="connsiteY2" fmla="*/ 864296 h 864296"/>
            </a:gdLst>
            <a:ahLst/>
            <a:cxnLst>
              <a:cxn ang="0">
                <a:pos x="connsiteX0" y="connsiteY0"/>
              </a:cxn>
              <a:cxn ang="0">
                <a:pos x="connsiteX1" y="connsiteY1"/>
              </a:cxn>
              <a:cxn ang="0">
                <a:pos x="connsiteX2" y="connsiteY2"/>
              </a:cxn>
            </a:cxnLst>
            <a:rect l="l" t="t" r="r" b="b"/>
            <a:pathLst>
              <a:path w="325676" h="864296">
                <a:moveTo>
                  <a:pt x="325676" y="0"/>
                </a:moveTo>
                <a:cubicBezTo>
                  <a:pt x="296448" y="159707"/>
                  <a:pt x="267221" y="319414"/>
                  <a:pt x="212942" y="463463"/>
                </a:cubicBezTo>
                <a:cubicBezTo>
                  <a:pt x="158663" y="607512"/>
                  <a:pt x="79331" y="735904"/>
                  <a:pt x="0" y="864296"/>
                </a:cubicBezTo>
              </a:path>
            </a:pathLst>
          </a:custGeom>
          <a:noFill/>
          <a:ln w="2540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813556" y="4985838"/>
            <a:ext cx="1817446" cy="461665"/>
          </a:xfrm>
          <a:prstGeom prst="rect">
            <a:avLst/>
          </a:prstGeom>
          <a:noFill/>
        </p:spPr>
        <p:txBody>
          <a:bodyPr wrap="square" rtlCol="0">
            <a:spAutoFit/>
          </a:bodyPr>
          <a:lstStyle/>
          <a:p>
            <a:r>
              <a:rPr lang="en-US" altLang="zh-CN" sz="2400" dirty="0" err="1" smtClean="0">
                <a:solidFill>
                  <a:srgbClr val="C00000"/>
                </a:solidFill>
              </a:rPr>
              <a:t>mouseEvent</a:t>
            </a:r>
            <a:endParaRPr lang="zh-CN" altLang="en-US" sz="2000" dirty="0">
              <a:solidFill>
                <a:srgbClr val="C00000"/>
              </a:solidFill>
            </a:endParaRPr>
          </a:p>
        </p:txBody>
      </p:sp>
      <p:sp>
        <p:nvSpPr>
          <p:cNvPr id="32" name="线形标注 1(带强调线) 31"/>
          <p:cNvSpPr/>
          <p:nvPr/>
        </p:nvSpPr>
        <p:spPr>
          <a:xfrm>
            <a:off x="7377830" y="5721495"/>
            <a:ext cx="2349312" cy="193809"/>
          </a:xfrm>
          <a:prstGeom prst="accentCallout1">
            <a:avLst>
              <a:gd name="adj1" fmla="val 74574"/>
              <a:gd name="adj2" fmla="val 94612"/>
              <a:gd name="adj3" fmla="val -168908"/>
              <a:gd name="adj4" fmla="val 117827"/>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DOMEvent Type</a:t>
            </a:r>
            <a:endParaRPr lang="zh-CN" altLang="en-US" sz="2400" dirty="0">
              <a:solidFill>
                <a:srgbClr val="C00000"/>
              </a:solidFill>
            </a:endParaRPr>
          </a:p>
        </p:txBody>
      </p:sp>
      <p:sp>
        <p:nvSpPr>
          <p:cNvPr id="34" name="线形标注 1(带强调线) 33"/>
          <p:cNvSpPr/>
          <p:nvPr/>
        </p:nvSpPr>
        <p:spPr>
          <a:xfrm>
            <a:off x="5236850" y="5182119"/>
            <a:ext cx="2923860" cy="81840"/>
          </a:xfrm>
          <a:prstGeom prst="accentCallout1">
            <a:avLst>
              <a:gd name="adj1" fmla="val 74574"/>
              <a:gd name="adj2" fmla="val 94612"/>
              <a:gd name="adj3" fmla="val 75981"/>
              <a:gd name="adj4" fmla="val 122111"/>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Invoked by Browsers</a:t>
            </a:r>
            <a:endParaRPr lang="zh-CN" altLang="en-US" sz="2400" dirty="0">
              <a:solidFill>
                <a:srgbClr val="C00000"/>
              </a:solidFill>
            </a:endParaRPr>
          </a:p>
        </p:txBody>
      </p:sp>
      <p:grpSp>
        <p:nvGrpSpPr>
          <p:cNvPr id="22" name="组合 21"/>
          <p:cNvGrpSpPr/>
          <p:nvPr/>
        </p:nvGrpSpPr>
        <p:grpSpPr>
          <a:xfrm>
            <a:off x="4757245" y="1796498"/>
            <a:ext cx="6415970" cy="849533"/>
            <a:chOff x="4757245" y="1796498"/>
            <a:chExt cx="6415970" cy="849533"/>
          </a:xfrm>
        </p:grpSpPr>
        <p:sp>
          <p:nvSpPr>
            <p:cNvPr id="20" name="线形标注 1(带强调线) 19"/>
            <p:cNvSpPr/>
            <p:nvPr/>
          </p:nvSpPr>
          <p:spPr>
            <a:xfrm>
              <a:off x="6616922" y="1796498"/>
              <a:ext cx="4556293" cy="433597"/>
            </a:xfrm>
            <a:prstGeom prst="accentCallout1">
              <a:avLst>
                <a:gd name="adj1" fmla="val 51463"/>
                <a:gd name="adj2" fmla="val 178"/>
                <a:gd name="adj3" fmla="val 129835"/>
                <a:gd name="adj4" fmla="val -17821"/>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Passed as a parameter</a:t>
              </a:r>
            </a:p>
            <a:p>
              <a:r>
                <a:rPr lang="en-US" altLang="zh-CN" sz="2400" dirty="0" smtClean="0">
                  <a:solidFill>
                    <a:srgbClr val="C00000"/>
                  </a:solidFill>
                </a:rPr>
                <a:t>Never invoked during registration</a:t>
              </a:r>
              <a:endParaRPr lang="zh-CN" altLang="en-US" sz="2400" dirty="0">
                <a:solidFill>
                  <a:srgbClr val="C00000"/>
                </a:solidFill>
              </a:endParaRPr>
            </a:p>
          </p:txBody>
        </p:sp>
        <p:sp>
          <p:nvSpPr>
            <p:cNvPr id="21" name="文本框 20"/>
            <p:cNvSpPr txBox="1"/>
            <p:nvPr/>
          </p:nvSpPr>
          <p:spPr>
            <a:xfrm>
              <a:off x="4757245" y="2184366"/>
              <a:ext cx="1267774" cy="461665"/>
            </a:xfrm>
            <a:prstGeom prst="rect">
              <a:avLst/>
            </a:prstGeom>
            <a:noFill/>
          </p:spPr>
          <p:txBody>
            <a:bodyPr wrap="square" rtlCol="0">
              <a:spAutoFit/>
            </a:bodyPr>
            <a:lstStyle/>
            <a:p>
              <a:r>
                <a:rPr lang="en-US" altLang="zh-CN" sz="2400" dirty="0" smtClean="0">
                  <a:solidFill>
                    <a:srgbClr val="C00000"/>
                  </a:solidFill>
                </a:rPr>
                <a:t>handler</a:t>
              </a:r>
              <a:endParaRPr lang="zh-CN" altLang="en-US" sz="2000" dirty="0">
                <a:solidFill>
                  <a:srgbClr val="C00000"/>
                </a:solidFill>
              </a:endParaRPr>
            </a:p>
          </p:txBody>
        </p:sp>
      </p:grpSp>
    </p:spTree>
    <p:extLst>
      <p:ext uri="{BB962C8B-B14F-4D97-AF65-F5344CB8AC3E}">
        <p14:creationId xmlns:p14="http://schemas.microsoft.com/office/powerpoint/2010/main" val="5756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left)">
                                      <p:cBhvr>
                                        <p:cTn id="13" dur="250"/>
                                        <p:tgtEl>
                                          <p:spTgt spid="16"/>
                                        </p:tgtEl>
                                      </p:cBhvr>
                                    </p:animEffect>
                                  </p:childTnLst>
                                </p:cTn>
                              </p:par>
                            </p:childTnLst>
                          </p:cTn>
                        </p:par>
                        <p:par>
                          <p:cTn id="14" fill="hold">
                            <p:stCondLst>
                              <p:cond delay="750"/>
                            </p:stCondLst>
                            <p:childTnLst>
                              <p:par>
                                <p:cTn id="15" presetID="22" presetClass="entr" presetSubtype="8"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left)">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childTnLst>
                                </p:cTn>
                              </p:par>
                            </p:childTnLst>
                          </p:cTn>
                        </p:par>
                        <p:par>
                          <p:cTn id="32" fill="hold">
                            <p:stCondLst>
                              <p:cond delay="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250"/>
                                        <p:tgtEl>
                                          <p:spTgt spid="11"/>
                                        </p:tgtEl>
                                      </p:cBhvr>
                                    </p:animEffect>
                                  </p:childTnLst>
                                </p:cTn>
                              </p:par>
                            </p:childTnLst>
                          </p:cTn>
                        </p:par>
                        <p:par>
                          <p:cTn id="36" fill="hold">
                            <p:stCondLst>
                              <p:cond delay="250"/>
                            </p:stCondLst>
                            <p:childTnLst>
                              <p:par>
                                <p:cTn id="37" presetID="22" presetClass="entr" presetSubtype="8"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wipe(left)">
                                      <p:cBhvr>
                                        <p:cTn id="39" dur="500"/>
                                        <p:tgtEl>
                                          <p:spTgt spid="13"/>
                                        </p:tgtEl>
                                      </p:cBhvr>
                                    </p:animEffect>
                                  </p:childTnLst>
                                </p:cTn>
                              </p:par>
                            </p:childTnLst>
                          </p:cTn>
                        </p:par>
                        <p:par>
                          <p:cTn id="40" fill="hold">
                            <p:stCondLst>
                              <p:cond delay="750"/>
                            </p:stCondLst>
                            <p:childTnLst>
                              <p:par>
                                <p:cTn id="41" presetID="1" presetClass="entr" presetSubtype="0"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par>
                          <p:cTn id="43" fill="hold">
                            <p:stCondLst>
                              <p:cond delay="750"/>
                            </p:stCondLst>
                            <p:childTnLst>
                              <p:par>
                                <p:cTn id="44" presetID="22" presetClass="entr" presetSubtype="1" fill="hold" grpId="0"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250"/>
                                        <p:tgtEl>
                                          <p:spTgt spid="29"/>
                                        </p:tgtEl>
                                      </p:cBhvr>
                                    </p:animEffect>
                                  </p:childTnLst>
                                </p:cTn>
                              </p:par>
                            </p:childTnLst>
                          </p:cTn>
                        </p:par>
                        <p:par>
                          <p:cTn id="47" fill="hold">
                            <p:stCondLst>
                              <p:cond delay="1000"/>
                            </p:stCondLst>
                            <p:childTnLst>
                              <p:par>
                                <p:cTn id="48" presetID="1" presetClass="entr" presetSubtype="0" fill="hold" grpId="0" nodeType="afterEffect">
                                  <p:stCondLst>
                                    <p:cond delay="0"/>
                                  </p:stCondLst>
                                  <p:childTnLst>
                                    <p:set>
                                      <p:cBhvr>
                                        <p:cTn id="49" dur="1" fill="hold">
                                          <p:stCondLst>
                                            <p:cond delay="0"/>
                                          </p:stCondLst>
                                        </p:cTn>
                                        <p:tgtEl>
                                          <p:spTgt spid="2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0"/>
                                        </p:tgtEl>
                                        <p:attrNameLst>
                                          <p:attrName>style.visibility</p:attrName>
                                        </p:attrNameLst>
                                      </p:cBhvr>
                                      <p:to>
                                        <p:strVal val="visible"/>
                                      </p:to>
                                    </p:set>
                                  </p:childTnLst>
                                </p:cTn>
                              </p:par>
                            </p:childTnLst>
                          </p:cTn>
                        </p:par>
                        <p:par>
                          <p:cTn id="54" fill="hold">
                            <p:stCondLst>
                              <p:cond delay="0"/>
                            </p:stCondLst>
                            <p:childTnLst>
                              <p:par>
                                <p:cTn id="55" presetID="22" presetClass="entr" presetSubtype="1" fill="hold" grpId="0" nodeType="after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wipe(up)">
                                      <p:cBhvr>
                                        <p:cTn id="57" dur="250"/>
                                        <p:tgtEl>
                                          <p:spTgt spid="3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wipe(up)">
                                      <p:cBhvr>
                                        <p:cTn id="62" dur="25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8" grpId="0" animBg="1"/>
      <p:bldP spid="10" grpId="0" animBg="1"/>
      <p:bldP spid="11" grpId="0" animBg="1"/>
      <p:bldP spid="13" grpId="0" animBg="1"/>
      <p:bldP spid="18" grpId="0"/>
      <p:bldP spid="27" grpId="0"/>
      <p:bldP spid="29" grpId="0" animBg="1"/>
      <p:bldP spid="30" grpId="0"/>
      <p:bldP spid="32" grpId="0" animBg="1"/>
      <p:bldP spid="3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DOM Event Delegation Model</a:t>
            </a:r>
            <a:endParaRPr lang="zh-CN" altLang="en-US" dirty="0"/>
          </a:p>
        </p:txBody>
      </p:sp>
      <p:sp>
        <p:nvSpPr>
          <p:cNvPr id="3" name="内容占位符 2"/>
          <p:cNvSpPr>
            <a:spLocks noGrp="1"/>
          </p:cNvSpPr>
          <p:nvPr>
            <p:ph idx="1"/>
          </p:nvPr>
        </p:nvSpPr>
        <p:spPr/>
        <p:txBody>
          <a:bodyPr/>
          <a:lstStyle/>
          <a:p>
            <a:r>
              <a:rPr lang="en-US" altLang="zh-CN" dirty="0" smtClean="0"/>
              <a:t> Event registration phase</a:t>
            </a:r>
          </a:p>
          <a:p>
            <a:endParaRPr lang="en-US" altLang="zh-CN" dirty="0"/>
          </a:p>
          <a:p>
            <a:endParaRPr lang="en-US" altLang="zh-CN" dirty="0" smtClean="0"/>
          </a:p>
          <a:p>
            <a:r>
              <a:rPr lang="en-US" altLang="zh-CN" dirty="0"/>
              <a:t> </a:t>
            </a:r>
            <a:r>
              <a:rPr lang="en-US" altLang="zh-CN" dirty="0" smtClean="0"/>
              <a:t>Event handling phase</a:t>
            </a:r>
            <a:endParaRPr lang="zh-CN" altLang="en-US" dirty="0"/>
          </a:p>
        </p:txBody>
      </p:sp>
      <p:sp>
        <p:nvSpPr>
          <p:cNvPr id="4" name="文本框 3"/>
          <p:cNvSpPr txBox="1"/>
          <p:nvPr/>
        </p:nvSpPr>
        <p:spPr>
          <a:xfrm>
            <a:off x="1077238" y="2189909"/>
            <a:ext cx="7277621" cy="769441"/>
          </a:xfrm>
          <a:prstGeom prst="rect">
            <a:avLst/>
          </a:prstGeom>
          <a:noFill/>
        </p:spPr>
        <p:txBody>
          <a:bodyPr wrap="square" rtlCol="0">
            <a:spAutoFit/>
          </a:bodyPr>
          <a:lstStyle/>
          <a:p>
            <a:r>
              <a:rPr lang="en-US" altLang="zh-CN" sz="2400" dirty="0" smtClean="0"/>
              <a:t>$(parent).on(‘click’, ‘child’, handler);  </a:t>
            </a:r>
            <a:r>
              <a:rPr lang="en-US" altLang="zh-CN" sz="2400" dirty="0" smtClean="0">
                <a:solidFill>
                  <a:schemeClr val="accent6">
                    <a:lumMod val="75000"/>
                  </a:schemeClr>
                </a:solidFill>
              </a:rPr>
              <a:t>// jQuery</a:t>
            </a:r>
            <a:endParaRPr lang="zh-CN" altLang="en-US" sz="2400" dirty="0">
              <a:solidFill>
                <a:schemeClr val="accent6">
                  <a:lumMod val="75000"/>
                </a:schemeClr>
              </a:solidFill>
            </a:endParaRPr>
          </a:p>
          <a:p>
            <a:endParaRPr lang="zh-CN" altLang="en-US" sz="2000" dirty="0"/>
          </a:p>
        </p:txBody>
      </p:sp>
      <p:sp>
        <p:nvSpPr>
          <p:cNvPr id="6" name="圆角矩形 5"/>
          <p:cNvSpPr/>
          <p:nvPr/>
        </p:nvSpPr>
        <p:spPr>
          <a:xfrm>
            <a:off x="7624857" y="2718972"/>
            <a:ext cx="1631373" cy="779318"/>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parent</a:t>
            </a:r>
            <a:endParaRPr lang="zh-CN" altLang="en-US" sz="2000" dirty="0">
              <a:solidFill>
                <a:schemeClr val="tx1"/>
              </a:solidFill>
            </a:endParaRPr>
          </a:p>
        </p:txBody>
      </p:sp>
      <p:sp>
        <p:nvSpPr>
          <p:cNvPr id="7" name="圆角矩形 6"/>
          <p:cNvSpPr/>
          <p:nvPr/>
        </p:nvSpPr>
        <p:spPr>
          <a:xfrm>
            <a:off x="7624857" y="3989044"/>
            <a:ext cx="1631373" cy="779318"/>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child</a:t>
            </a:r>
            <a:endParaRPr lang="zh-CN" altLang="en-US" sz="2000" dirty="0">
              <a:solidFill>
                <a:schemeClr val="tx1"/>
              </a:solidFill>
            </a:endParaRPr>
          </a:p>
        </p:txBody>
      </p:sp>
      <p:sp>
        <p:nvSpPr>
          <p:cNvPr id="8" name="矩形 7"/>
          <p:cNvSpPr/>
          <p:nvPr/>
        </p:nvSpPr>
        <p:spPr>
          <a:xfrm>
            <a:off x="6211695" y="4092357"/>
            <a:ext cx="768927" cy="572691"/>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event</a:t>
            </a:r>
            <a:endParaRPr lang="zh-CN" altLang="en-US" sz="2000" dirty="0">
              <a:solidFill>
                <a:schemeClr val="tx1"/>
              </a:solidFill>
            </a:endParaRPr>
          </a:p>
        </p:txBody>
      </p:sp>
      <p:sp>
        <p:nvSpPr>
          <p:cNvPr id="9" name="矩形 8"/>
          <p:cNvSpPr/>
          <p:nvPr/>
        </p:nvSpPr>
        <p:spPr>
          <a:xfrm>
            <a:off x="9900465" y="2948167"/>
            <a:ext cx="1395846" cy="320927"/>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dispatcher</a:t>
            </a:r>
            <a:endParaRPr lang="zh-CN" altLang="en-US" sz="2000" dirty="0">
              <a:solidFill>
                <a:schemeClr val="tx1"/>
              </a:solidFill>
            </a:endParaRPr>
          </a:p>
        </p:txBody>
      </p:sp>
      <p:sp>
        <p:nvSpPr>
          <p:cNvPr id="10" name="矩形 9"/>
          <p:cNvSpPr/>
          <p:nvPr/>
        </p:nvSpPr>
        <p:spPr>
          <a:xfrm>
            <a:off x="9900465" y="4222841"/>
            <a:ext cx="1395846" cy="320927"/>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rPr>
              <a:t>handler</a:t>
            </a:r>
            <a:endParaRPr lang="zh-CN" altLang="en-US" sz="2000" dirty="0">
              <a:solidFill>
                <a:schemeClr val="tx1"/>
              </a:solidFill>
            </a:endParaRPr>
          </a:p>
        </p:txBody>
      </p:sp>
      <p:sp>
        <p:nvSpPr>
          <p:cNvPr id="11" name="右箭头 10"/>
          <p:cNvSpPr/>
          <p:nvPr/>
        </p:nvSpPr>
        <p:spPr>
          <a:xfrm>
            <a:off x="7077257" y="4222841"/>
            <a:ext cx="450964" cy="320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2" name="右箭头 11"/>
          <p:cNvSpPr/>
          <p:nvPr/>
        </p:nvSpPr>
        <p:spPr>
          <a:xfrm rot="16200000">
            <a:off x="7580338" y="3591668"/>
            <a:ext cx="409967" cy="320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13" name="任意多边形 12"/>
          <p:cNvSpPr/>
          <p:nvPr/>
        </p:nvSpPr>
        <p:spPr>
          <a:xfrm>
            <a:off x="8231686" y="2274757"/>
            <a:ext cx="2057400" cy="493052"/>
          </a:xfrm>
          <a:custGeom>
            <a:avLst/>
            <a:gdLst>
              <a:gd name="connsiteX0" fmla="*/ 0 w 2057400"/>
              <a:gd name="connsiteY0" fmla="*/ 367322 h 493052"/>
              <a:gd name="connsiteX1" fmla="*/ 1165860 w 2057400"/>
              <a:gd name="connsiteY1" fmla="*/ 1562 h 493052"/>
              <a:gd name="connsiteX2" fmla="*/ 2057400 w 2057400"/>
              <a:gd name="connsiteY2" fmla="*/ 493052 h 493052"/>
            </a:gdLst>
            <a:ahLst/>
            <a:cxnLst>
              <a:cxn ang="0">
                <a:pos x="connsiteX0" y="connsiteY0"/>
              </a:cxn>
              <a:cxn ang="0">
                <a:pos x="connsiteX1" y="connsiteY1"/>
              </a:cxn>
              <a:cxn ang="0">
                <a:pos x="connsiteX2" y="connsiteY2"/>
              </a:cxn>
            </a:cxnLst>
            <a:rect l="l" t="t" r="r" b="b"/>
            <a:pathLst>
              <a:path w="2057400" h="493052">
                <a:moveTo>
                  <a:pt x="0" y="367322"/>
                </a:moveTo>
                <a:cubicBezTo>
                  <a:pt x="411480" y="173964"/>
                  <a:pt x="822960" y="-19393"/>
                  <a:pt x="1165860" y="1562"/>
                </a:cubicBezTo>
                <a:cubicBezTo>
                  <a:pt x="1508760" y="22517"/>
                  <a:pt x="1783080" y="257784"/>
                  <a:pt x="2057400" y="493052"/>
                </a:cubicBezTo>
              </a:path>
            </a:pathLst>
          </a:custGeom>
          <a:noFill/>
          <a:ln w="25400">
            <a:solidFill>
              <a:schemeClr val="accent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4" name="直接连接符 13"/>
          <p:cNvCxnSpPr/>
          <p:nvPr/>
        </p:nvCxnSpPr>
        <p:spPr>
          <a:xfrm>
            <a:off x="10921546" y="3396459"/>
            <a:ext cx="0" cy="695898"/>
          </a:xfrm>
          <a:prstGeom prst="line">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连接符 14"/>
          <p:cNvCxnSpPr>
            <a:stCxn id="6" idx="3"/>
            <a:endCxn id="9" idx="1"/>
          </p:cNvCxnSpPr>
          <p:nvPr/>
        </p:nvCxnSpPr>
        <p:spPr>
          <a:xfrm>
            <a:off x="9256230" y="3108631"/>
            <a:ext cx="644235"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7" idx="3"/>
            <a:endCxn id="10" idx="1"/>
          </p:cNvCxnSpPr>
          <p:nvPr/>
        </p:nvCxnSpPr>
        <p:spPr>
          <a:xfrm>
            <a:off x="9256230" y="4378703"/>
            <a:ext cx="644235" cy="4602"/>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6" idx="2"/>
            <a:endCxn id="7" idx="0"/>
          </p:cNvCxnSpPr>
          <p:nvPr/>
        </p:nvCxnSpPr>
        <p:spPr>
          <a:xfrm>
            <a:off x="8440544" y="3498290"/>
            <a:ext cx="0" cy="490754"/>
          </a:xfrm>
          <a:prstGeom prst="line">
            <a:avLst/>
          </a:prstGeom>
          <a:ln w="254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9900465" y="2160627"/>
            <a:ext cx="879023" cy="400110"/>
          </a:xfrm>
          <a:prstGeom prst="rect">
            <a:avLst/>
          </a:prstGeom>
          <a:noFill/>
        </p:spPr>
        <p:txBody>
          <a:bodyPr wrap="none" rtlCol="0">
            <a:spAutoFit/>
          </a:bodyPr>
          <a:lstStyle/>
          <a:p>
            <a:r>
              <a:rPr lang="en-US" altLang="zh-CN" sz="2000" dirty="0" smtClean="0"/>
              <a:t>trigger</a:t>
            </a:r>
            <a:endParaRPr lang="zh-CN" altLang="en-US" sz="2000" dirty="0"/>
          </a:p>
        </p:txBody>
      </p:sp>
      <p:sp>
        <p:nvSpPr>
          <p:cNvPr id="19" name="文本框 18"/>
          <p:cNvSpPr txBox="1"/>
          <p:nvPr/>
        </p:nvSpPr>
        <p:spPr>
          <a:xfrm>
            <a:off x="9927491" y="3536890"/>
            <a:ext cx="859081" cy="400110"/>
          </a:xfrm>
          <a:prstGeom prst="rect">
            <a:avLst/>
          </a:prstGeom>
          <a:noFill/>
        </p:spPr>
        <p:txBody>
          <a:bodyPr wrap="none" rtlCol="0">
            <a:spAutoFit/>
          </a:bodyPr>
          <a:lstStyle/>
          <a:p>
            <a:r>
              <a:rPr lang="en-US" altLang="zh-CN" sz="2000" dirty="0" smtClean="0"/>
              <a:t>invoke</a:t>
            </a:r>
            <a:endParaRPr lang="zh-CN" altLang="en-US" sz="2000" dirty="0"/>
          </a:p>
        </p:txBody>
      </p:sp>
      <p:grpSp>
        <p:nvGrpSpPr>
          <p:cNvPr id="25" name="组合 24"/>
          <p:cNvGrpSpPr/>
          <p:nvPr/>
        </p:nvGrpSpPr>
        <p:grpSpPr>
          <a:xfrm>
            <a:off x="1005655" y="4123905"/>
            <a:ext cx="3390981" cy="910419"/>
            <a:chOff x="980603" y="4036223"/>
            <a:chExt cx="3390981" cy="910419"/>
          </a:xfrm>
        </p:grpSpPr>
        <p:sp>
          <p:nvSpPr>
            <p:cNvPr id="26" name="文本框 25"/>
            <p:cNvSpPr txBox="1"/>
            <p:nvPr/>
          </p:nvSpPr>
          <p:spPr>
            <a:xfrm>
              <a:off x="1574518" y="4177201"/>
              <a:ext cx="2797066" cy="769441"/>
            </a:xfrm>
            <a:prstGeom prst="rect">
              <a:avLst/>
            </a:prstGeom>
            <a:noFill/>
          </p:spPr>
          <p:txBody>
            <a:bodyPr wrap="square" rtlCol="0">
              <a:spAutoFit/>
            </a:bodyPr>
            <a:lstStyle/>
            <a:p>
              <a:r>
                <a:rPr lang="en-US" altLang="zh-CN" sz="2400" dirty="0" smtClean="0"/>
                <a:t>click child</a:t>
              </a:r>
              <a:endParaRPr lang="zh-CN" altLang="en-US" sz="2400" dirty="0"/>
            </a:p>
            <a:p>
              <a:endParaRPr lang="zh-CN" altLang="en-US" sz="2000" dirty="0"/>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0603" y="4036223"/>
              <a:ext cx="557300" cy="653386"/>
            </a:xfrm>
            <a:prstGeom prst="rect">
              <a:avLst/>
            </a:prstGeom>
            <a:effectLst>
              <a:outerShdw blurRad="50800" dist="38100" dir="2700000" algn="tl" rotWithShape="0">
                <a:prstClr val="black">
                  <a:alpha val="40000"/>
                </a:prstClr>
              </a:outerShdw>
            </a:effectLst>
          </p:spPr>
        </p:pic>
      </p:grpSp>
      <p:sp>
        <p:nvSpPr>
          <p:cNvPr id="28" name="文本框 27"/>
          <p:cNvSpPr txBox="1"/>
          <p:nvPr/>
        </p:nvSpPr>
        <p:spPr>
          <a:xfrm>
            <a:off x="8693624" y="5148677"/>
            <a:ext cx="2998367" cy="461665"/>
          </a:xfrm>
          <a:prstGeom prst="rect">
            <a:avLst/>
          </a:prstGeom>
          <a:noFill/>
        </p:spPr>
        <p:txBody>
          <a:bodyPr wrap="square" rtlCol="0">
            <a:spAutoFit/>
          </a:bodyPr>
          <a:lstStyle/>
          <a:p>
            <a:pPr algn="r"/>
            <a:r>
              <a:rPr lang="en-US" altLang="zh-CN" sz="2400" dirty="0" smtClean="0"/>
              <a:t>handler(</a:t>
            </a:r>
            <a:r>
              <a:rPr lang="en-US" altLang="zh-CN" sz="2400" dirty="0" err="1" smtClean="0"/>
              <a:t>mouseEvent</a:t>
            </a:r>
            <a:r>
              <a:rPr lang="en-US" altLang="zh-CN" sz="2400" dirty="0" smtClean="0"/>
              <a:t>);</a:t>
            </a:r>
            <a:endParaRPr lang="zh-CN" altLang="en-US" sz="2000" dirty="0"/>
          </a:p>
        </p:txBody>
      </p:sp>
      <p:sp>
        <p:nvSpPr>
          <p:cNvPr id="29" name="任意多边形 28"/>
          <p:cNvSpPr/>
          <p:nvPr/>
        </p:nvSpPr>
        <p:spPr>
          <a:xfrm>
            <a:off x="10560379" y="4600233"/>
            <a:ext cx="289288" cy="695259"/>
          </a:xfrm>
          <a:custGeom>
            <a:avLst/>
            <a:gdLst>
              <a:gd name="connsiteX0" fmla="*/ 325676 w 325676"/>
              <a:gd name="connsiteY0" fmla="*/ 0 h 864296"/>
              <a:gd name="connsiteX1" fmla="*/ 212942 w 325676"/>
              <a:gd name="connsiteY1" fmla="*/ 463463 h 864296"/>
              <a:gd name="connsiteX2" fmla="*/ 0 w 325676"/>
              <a:gd name="connsiteY2" fmla="*/ 864296 h 864296"/>
            </a:gdLst>
            <a:ahLst/>
            <a:cxnLst>
              <a:cxn ang="0">
                <a:pos x="connsiteX0" y="connsiteY0"/>
              </a:cxn>
              <a:cxn ang="0">
                <a:pos x="connsiteX1" y="connsiteY1"/>
              </a:cxn>
              <a:cxn ang="0">
                <a:pos x="connsiteX2" y="connsiteY2"/>
              </a:cxn>
            </a:cxnLst>
            <a:rect l="l" t="t" r="r" b="b"/>
            <a:pathLst>
              <a:path w="325676" h="864296">
                <a:moveTo>
                  <a:pt x="325676" y="0"/>
                </a:moveTo>
                <a:cubicBezTo>
                  <a:pt x="296448" y="159707"/>
                  <a:pt x="267221" y="319414"/>
                  <a:pt x="212942" y="463463"/>
                </a:cubicBezTo>
                <a:cubicBezTo>
                  <a:pt x="158663" y="607512"/>
                  <a:pt x="79331" y="735904"/>
                  <a:pt x="0" y="864296"/>
                </a:cubicBezTo>
              </a:path>
            </a:pathLst>
          </a:custGeom>
          <a:noFill/>
          <a:ln w="25400">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9801030" y="5148676"/>
            <a:ext cx="1817446" cy="461665"/>
          </a:xfrm>
          <a:prstGeom prst="rect">
            <a:avLst/>
          </a:prstGeom>
          <a:noFill/>
        </p:spPr>
        <p:txBody>
          <a:bodyPr wrap="square" rtlCol="0">
            <a:spAutoFit/>
          </a:bodyPr>
          <a:lstStyle/>
          <a:p>
            <a:r>
              <a:rPr lang="en-US" altLang="zh-CN" sz="2400" dirty="0" err="1" smtClean="0">
                <a:solidFill>
                  <a:srgbClr val="C00000"/>
                </a:solidFill>
              </a:rPr>
              <a:t>mouseEvent</a:t>
            </a:r>
            <a:endParaRPr lang="zh-CN" altLang="en-US" sz="2000" dirty="0">
              <a:solidFill>
                <a:srgbClr val="C00000"/>
              </a:solidFill>
            </a:endParaRPr>
          </a:p>
        </p:txBody>
      </p:sp>
      <p:sp>
        <p:nvSpPr>
          <p:cNvPr id="31" name="线形标注 1(带强调线) 30"/>
          <p:cNvSpPr/>
          <p:nvPr/>
        </p:nvSpPr>
        <p:spPr>
          <a:xfrm>
            <a:off x="7415407" y="5884333"/>
            <a:ext cx="2512083" cy="149359"/>
          </a:xfrm>
          <a:prstGeom prst="accentCallout1">
            <a:avLst>
              <a:gd name="adj1" fmla="val 73823"/>
              <a:gd name="adj2" fmla="val 97239"/>
              <a:gd name="adj3" fmla="val -193189"/>
              <a:gd name="adj4" fmla="val 116587"/>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err="1" smtClean="0">
                <a:solidFill>
                  <a:srgbClr val="C00000"/>
                </a:solidFill>
              </a:rPr>
              <a:t>jQuery.Event</a:t>
            </a:r>
            <a:r>
              <a:rPr lang="en-US" altLang="zh-CN" sz="2400" dirty="0" smtClean="0">
                <a:solidFill>
                  <a:srgbClr val="C00000"/>
                </a:solidFill>
              </a:rPr>
              <a:t> Type</a:t>
            </a:r>
            <a:endParaRPr lang="zh-CN" altLang="en-US" sz="2400" dirty="0">
              <a:solidFill>
                <a:srgbClr val="C00000"/>
              </a:solidFill>
            </a:endParaRPr>
          </a:p>
        </p:txBody>
      </p:sp>
      <p:sp>
        <p:nvSpPr>
          <p:cNvPr id="32" name="线形标注 1(带强调线) 31"/>
          <p:cNvSpPr/>
          <p:nvPr/>
        </p:nvSpPr>
        <p:spPr>
          <a:xfrm>
            <a:off x="1824510" y="5349027"/>
            <a:ext cx="6237134" cy="45719"/>
          </a:xfrm>
          <a:prstGeom prst="accentCallout1">
            <a:avLst>
              <a:gd name="adj1" fmla="val 74573"/>
              <a:gd name="adj2" fmla="val 98227"/>
              <a:gd name="adj3" fmla="val 75982"/>
              <a:gd name="adj4" fmla="val 111278"/>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Invoked by fixed expressions defined in libraries</a:t>
            </a:r>
            <a:endParaRPr lang="zh-CN" altLang="en-US" sz="2400" dirty="0">
              <a:solidFill>
                <a:srgbClr val="C00000"/>
              </a:solidFill>
            </a:endParaRPr>
          </a:p>
        </p:txBody>
      </p:sp>
      <p:grpSp>
        <p:nvGrpSpPr>
          <p:cNvPr id="33" name="组合 32"/>
          <p:cNvGrpSpPr/>
          <p:nvPr/>
        </p:nvGrpSpPr>
        <p:grpSpPr>
          <a:xfrm>
            <a:off x="4356413" y="1398286"/>
            <a:ext cx="6430159" cy="1247745"/>
            <a:chOff x="4757245" y="1398286"/>
            <a:chExt cx="6430159" cy="1247745"/>
          </a:xfrm>
        </p:grpSpPr>
        <p:sp>
          <p:nvSpPr>
            <p:cNvPr id="34" name="线形标注 1(带强调线) 33"/>
            <p:cNvSpPr/>
            <p:nvPr/>
          </p:nvSpPr>
          <p:spPr>
            <a:xfrm>
              <a:off x="6631111" y="1398286"/>
              <a:ext cx="4556293" cy="433597"/>
            </a:xfrm>
            <a:prstGeom prst="accentCallout1">
              <a:avLst>
                <a:gd name="adj1" fmla="val 51463"/>
                <a:gd name="adj2" fmla="val 178"/>
                <a:gd name="adj3" fmla="val 225167"/>
                <a:gd name="adj4" fmla="val -17820"/>
              </a:avLst>
            </a:prstGeom>
            <a:solidFill>
              <a:schemeClr val="bg1"/>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Passed as a parameter</a:t>
              </a:r>
            </a:p>
            <a:p>
              <a:r>
                <a:rPr lang="en-US" altLang="zh-CN" sz="2400" dirty="0" smtClean="0">
                  <a:solidFill>
                    <a:srgbClr val="C00000"/>
                  </a:solidFill>
                </a:rPr>
                <a:t>Never invoked during registration</a:t>
              </a:r>
              <a:endParaRPr lang="zh-CN" altLang="en-US" sz="2400" dirty="0">
                <a:solidFill>
                  <a:srgbClr val="C00000"/>
                </a:solidFill>
              </a:endParaRPr>
            </a:p>
          </p:txBody>
        </p:sp>
        <p:sp>
          <p:nvSpPr>
            <p:cNvPr id="35" name="文本框 34"/>
            <p:cNvSpPr txBox="1"/>
            <p:nvPr/>
          </p:nvSpPr>
          <p:spPr>
            <a:xfrm>
              <a:off x="4757245" y="2184366"/>
              <a:ext cx="1267774" cy="461665"/>
            </a:xfrm>
            <a:prstGeom prst="rect">
              <a:avLst/>
            </a:prstGeom>
            <a:noFill/>
          </p:spPr>
          <p:txBody>
            <a:bodyPr wrap="square" rtlCol="0">
              <a:spAutoFit/>
            </a:bodyPr>
            <a:lstStyle/>
            <a:p>
              <a:r>
                <a:rPr lang="en-US" altLang="zh-CN" sz="2400" dirty="0" smtClean="0">
                  <a:solidFill>
                    <a:srgbClr val="C00000"/>
                  </a:solidFill>
                </a:rPr>
                <a:t>handler</a:t>
              </a:r>
              <a:endParaRPr lang="zh-CN" altLang="en-US" sz="2000" dirty="0">
                <a:solidFill>
                  <a:srgbClr val="C00000"/>
                </a:solidFill>
              </a:endParaRPr>
            </a:p>
          </p:txBody>
        </p:sp>
      </p:grpSp>
      <p:sp>
        <p:nvSpPr>
          <p:cNvPr id="37" name="文本框 24"/>
          <p:cNvSpPr txBox="1"/>
          <p:nvPr/>
        </p:nvSpPr>
        <p:spPr>
          <a:xfrm>
            <a:off x="2178965" y="5923023"/>
            <a:ext cx="3735572" cy="461665"/>
          </a:xfrm>
          <a:prstGeom prst="rect">
            <a:avLst/>
          </a:prstGeom>
          <a:solidFill>
            <a:schemeClr val="bg1"/>
          </a:solidFill>
          <a:ln w="25400">
            <a:solidFill>
              <a:srgbClr val="C00000"/>
            </a:solidFill>
          </a:ln>
        </p:spPr>
        <p:txBody>
          <a:bodyPr wrap="square" rtlCol="0">
            <a:spAutoFit/>
          </a:bodyPr>
          <a:lstStyle/>
          <a:p>
            <a:pPr algn="ctr"/>
            <a:r>
              <a:rPr lang="en-US" altLang="zh-CN" sz="2400" b="1" dirty="0" smtClean="0">
                <a:solidFill>
                  <a:srgbClr val="C00000"/>
                </a:solidFill>
              </a:rPr>
              <a:t>Differences</a:t>
            </a:r>
            <a:endParaRPr lang="zh-CN" altLang="en-US" sz="2400" b="1" dirty="0">
              <a:solidFill>
                <a:srgbClr val="C00000"/>
              </a:solidFill>
            </a:endParaRPr>
          </a:p>
        </p:txBody>
      </p:sp>
      <p:sp>
        <p:nvSpPr>
          <p:cNvPr id="20" name="任意多边形 19"/>
          <p:cNvSpPr/>
          <p:nvPr/>
        </p:nvSpPr>
        <p:spPr>
          <a:xfrm>
            <a:off x="6112701" y="6025019"/>
            <a:ext cx="1302707" cy="137313"/>
          </a:xfrm>
          <a:custGeom>
            <a:avLst/>
            <a:gdLst>
              <a:gd name="connsiteX0" fmla="*/ 0 w 1302707"/>
              <a:gd name="connsiteY0" fmla="*/ 125260 h 137313"/>
              <a:gd name="connsiteX1" fmla="*/ 638828 w 1302707"/>
              <a:gd name="connsiteY1" fmla="*/ 125260 h 137313"/>
              <a:gd name="connsiteX2" fmla="*/ 1302707 w 1302707"/>
              <a:gd name="connsiteY2" fmla="*/ 0 h 137313"/>
            </a:gdLst>
            <a:ahLst/>
            <a:cxnLst>
              <a:cxn ang="0">
                <a:pos x="connsiteX0" y="connsiteY0"/>
              </a:cxn>
              <a:cxn ang="0">
                <a:pos x="connsiteX1" y="connsiteY1"/>
              </a:cxn>
              <a:cxn ang="0">
                <a:pos x="connsiteX2" y="connsiteY2"/>
              </a:cxn>
            </a:cxnLst>
            <a:rect l="l" t="t" r="r" b="b"/>
            <a:pathLst>
              <a:path w="1302707" h="137313">
                <a:moveTo>
                  <a:pt x="0" y="125260"/>
                </a:moveTo>
                <a:cubicBezTo>
                  <a:pt x="210855" y="135698"/>
                  <a:pt x="421710" y="146137"/>
                  <a:pt x="638828" y="125260"/>
                </a:cubicBezTo>
                <a:cubicBezTo>
                  <a:pt x="855946" y="104383"/>
                  <a:pt x="1079326" y="52191"/>
                  <a:pt x="1302707" y="0"/>
                </a:cubicBezTo>
              </a:path>
            </a:pathLst>
          </a:custGeom>
          <a:noFill/>
          <a:ln w="50800" cmpd="dbl">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20"/>
          <p:cNvSpPr/>
          <p:nvPr/>
        </p:nvSpPr>
        <p:spPr>
          <a:xfrm flipH="1">
            <a:off x="4132156" y="5577212"/>
            <a:ext cx="535378" cy="262371"/>
          </a:xfrm>
          <a:custGeom>
            <a:avLst/>
            <a:gdLst>
              <a:gd name="connsiteX0" fmla="*/ 363255 w 363255"/>
              <a:gd name="connsiteY0" fmla="*/ 250521 h 250521"/>
              <a:gd name="connsiteX1" fmla="*/ 162838 w 363255"/>
              <a:gd name="connsiteY1" fmla="*/ 125260 h 250521"/>
              <a:gd name="connsiteX2" fmla="*/ 0 w 363255"/>
              <a:gd name="connsiteY2" fmla="*/ 0 h 250521"/>
            </a:gdLst>
            <a:ahLst/>
            <a:cxnLst>
              <a:cxn ang="0">
                <a:pos x="connsiteX0" y="connsiteY0"/>
              </a:cxn>
              <a:cxn ang="0">
                <a:pos x="connsiteX1" y="connsiteY1"/>
              </a:cxn>
              <a:cxn ang="0">
                <a:pos x="connsiteX2" y="connsiteY2"/>
              </a:cxn>
            </a:cxnLst>
            <a:rect l="l" t="t" r="r" b="b"/>
            <a:pathLst>
              <a:path w="363255" h="250521">
                <a:moveTo>
                  <a:pt x="363255" y="250521"/>
                </a:moveTo>
                <a:cubicBezTo>
                  <a:pt x="293318" y="208767"/>
                  <a:pt x="223381" y="167014"/>
                  <a:pt x="162838" y="125260"/>
                </a:cubicBezTo>
                <a:cubicBezTo>
                  <a:pt x="102295" y="83506"/>
                  <a:pt x="51147" y="41753"/>
                  <a:pt x="0" y="0"/>
                </a:cubicBezTo>
              </a:path>
            </a:pathLst>
          </a:custGeom>
          <a:noFill/>
          <a:ln w="50800" cmpd="dbl">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nvCxnSpPr>
        <p:spPr>
          <a:xfrm>
            <a:off x="1824510" y="5520612"/>
            <a:ext cx="6085960"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472063" y="6125376"/>
            <a:ext cx="2346401" cy="0"/>
          </a:xfrm>
          <a:prstGeom prst="line">
            <a:avLst/>
          </a:prstGeom>
          <a:ln w="254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9691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wipe(left)">
                                      <p:cBhvr>
                                        <p:cTn id="18" dur="250"/>
                                        <p:tgtEl>
                                          <p:spTgt spid="15"/>
                                        </p:tgtEl>
                                      </p:cBhvr>
                                    </p:animEffect>
                                  </p:childTnLst>
                                </p:cTn>
                              </p:par>
                              <p:par>
                                <p:cTn id="19" presetID="22" presetClass="entr" presetSubtype="8"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ipe(left)">
                                      <p:cBhvr>
                                        <p:cTn id="21" dur="250"/>
                                        <p:tgtEl>
                                          <p:spTgt spid="16"/>
                                        </p:tgtEl>
                                      </p:cBhvr>
                                    </p:animEffect>
                                  </p:childTnLst>
                                </p:cTn>
                              </p:par>
                            </p:childTnLst>
                          </p:cTn>
                        </p:par>
                        <p:par>
                          <p:cTn id="22" fill="hold">
                            <p:stCondLst>
                              <p:cond delay="750"/>
                            </p:stCondLst>
                            <p:childTnLst>
                              <p:par>
                                <p:cTn id="23" presetID="1" presetClass="entr" presetSubtype="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wipe(left)">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wipe(left)">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500"/>
                                        <p:tgtEl>
                                          <p:spTgt spid="11"/>
                                        </p:tgtEl>
                                      </p:cBhvr>
                                    </p:animEffect>
                                  </p:childTnLst>
                                </p:cTn>
                              </p:par>
                            </p:childTnLst>
                          </p:cTn>
                        </p:par>
                        <p:par>
                          <p:cTn id="45" fill="hold">
                            <p:stCondLst>
                              <p:cond delay="500"/>
                            </p:stCondLst>
                            <p:childTnLst>
                              <p:par>
                                <p:cTn id="46" presetID="22" presetClass="entr" presetSubtype="4"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wipe(down)">
                                      <p:cBhvr>
                                        <p:cTn id="48" dur="500"/>
                                        <p:tgtEl>
                                          <p:spTgt spid="12"/>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left)">
                                      <p:cBhvr>
                                        <p:cTn id="52" dur="1000"/>
                                        <p:tgtEl>
                                          <p:spTgt spid="13"/>
                                        </p:tgtEl>
                                      </p:cBhvr>
                                    </p:animEffect>
                                  </p:childTnLst>
                                </p:cTn>
                              </p:par>
                            </p:childTnLst>
                          </p:cTn>
                        </p:par>
                        <p:par>
                          <p:cTn id="53" fill="hold">
                            <p:stCondLst>
                              <p:cond delay="2000"/>
                            </p:stCondLst>
                            <p:childTnLst>
                              <p:par>
                                <p:cTn id="54" presetID="1" presetClass="entr" presetSubtype="0" fill="hold" grpId="0" nodeType="afterEffect">
                                  <p:stCondLst>
                                    <p:cond delay="0"/>
                                  </p:stCondLst>
                                  <p:childTnLst>
                                    <p:set>
                                      <p:cBhvr>
                                        <p:cTn id="55" dur="1" fill="hold">
                                          <p:stCondLst>
                                            <p:cond delay="0"/>
                                          </p:stCondLst>
                                        </p:cTn>
                                        <p:tgtEl>
                                          <p:spTgt spid="18"/>
                                        </p:tgtEl>
                                        <p:attrNameLst>
                                          <p:attrName>style.visibility</p:attrName>
                                        </p:attrNameLst>
                                      </p:cBhvr>
                                      <p:to>
                                        <p:strVal val="visible"/>
                                      </p:to>
                                    </p:set>
                                  </p:childTnLst>
                                </p:cTn>
                              </p:par>
                            </p:childTnLst>
                          </p:cTn>
                        </p:par>
                        <p:par>
                          <p:cTn id="56" fill="hold">
                            <p:stCondLst>
                              <p:cond delay="2000"/>
                            </p:stCondLst>
                            <p:childTnLst>
                              <p:par>
                                <p:cTn id="57" presetID="22" presetClass="entr" presetSubtype="1" fill="hold"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up)">
                                      <p:cBhvr>
                                        <p:cTn id="59" dur="1000"/>
                                        <p:tgtEl>
                                          <p:spTgt spid="14"/>
                                        </p:tgtEl>
                                      </p:cBhvr>
                                    </p:animEffect>
                                  </p:childTnLst>
                                </p:cTn>
                              </p:par>
                            </p:childTnLst>
                          </p:cTn>
                        </p:par>
                        <p:par>
                          <p:cTn id="60" fill="hold">
                            <p:stCondLst>
                              <p:cond delay="3000"/>
                            </p:stCondLst>
                            <p:childTnLst>
                              <p:par>
                                <p:cTn id="61" presetID="1" presetClass="entr" presetSubtype="0" fill="hold" grpId="0" nodeType="after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par>
                          <p:cTn id="63" fill="hold">
                            <p:stCondLst>
                              <p:cond delay="3000"/>
                            </p:stCondLst>
                            <p:childTnLst>
                              <p:par>
                                <p:cTn id="64" presetID="22" presetClass="entr" presetSubtype="1" fill="hold" grpId="0" nodeType="after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wipe(up)">
                                      <p:cBhvr>
                                        <p:cTn id="66" dur="1000"/>
                                        <p:tgtEl>
                                          <p:spTgt spid="29"/>
                                        </p:tgtEl>
                                      </p:cBhvr>
                                    </p:animEffect>
                                  </p:childTnLst>
                                </p:cTn>
                              </p:par>
                            </p:childTnLst>
                          </p:cTn>
                        </p:par>
                        <p:par>
                          <p:cTn id="67" fill="hold">
                            <p:stCondLst>
                              <p:cond delay="4000"/>
                            </p:stCondLst>
                            <p:childTnLst>
                              <p:par>
                                <p:cTn id="68" presetID="1" presetClass="entr" presetSubtype="0" fill="hold" grpId="0" nodeType="afterEffect">
                                  <p:stCondLst>
                                    <p:cond delay="0"/>
                                  </p:stCondLst>
                                  <p:childTnLst>
                                    <p:set>
                                      <p:cBhvr>
                                        <p:cTn id="69" dur="1" fill="hold">
                                          <p:stCondLst>
                                            <p:cond delay="0"/>
                                          </p:stCondLst>
                                        </p:cTn>
                                        <p:tgtEl>
                                          <p:spTgt spid="2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0"/>
                                        </p:tgtEl>
                                        <p:attrNameLst>
                                          <p:attrName>style.visibility</p:attrName>
                                        </p:attrNameLst>
                                      </p:cBhvr>
                                      <p:to>
                                        <p:strVal val="visible"/>
                                      </p:to>
                                    </p:set>
                                  </p:childTnLst>
                                </p:cTn>
                              </p:par>
                            </p:childTnLst>
                          </p:cTn>
                        </p:par>
                        <p:par>
                          <p:cTn id="74" fill="hold">
                            <p:stCondLst>
                              <p:cond delay="0"/>
                            </p:stCondLst>
                            <p:childTnLst>
                              <p:par>
                                <p:cTn id="75" presetID="22" presetClass="entr" presetSubtype="1" fill="hold" grpId="0" nodeType="after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wipe(up)">
                                      <p:cBhvr>
                                        <p:cTn id="77" dur="250"/>
                                        <p:tgtEl>
                                          <p:spTgt spid="3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up)">
                                      <p:cBhvr>
                                        <p:cTn id="82" dur="250"/>
                                        <p:tgtEl>
                                          <p:spTgt spid="32"/>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childTnLst>
                          </p:cTn>
                        </p:par>
                        <p:par>
                          <p:cTn id="87" fill="hold">
                            <p:stCondLst>
                              <p:cond delay="0"/>
                            </p:stCondLst>
                            <p:childTnLst>
                              <p:par>
                                <p:cTn id="88" presetID="22" presetClass="entr" presetSubtype="4" fill="hold" grpId="0" nodeType="afterEffect">
                                  <p:stCondLst>
                                    <p:cond delay="0"/>
                                  </p:stCondLst>
                                  <p:childTnLst>
                                    <p:set>
                                      <p:cBhvr>
                                        <p:cTn id="89" dur="1" fill="hold">
                                          <p:stCondLst>
                                            <p:cond delay="0"/>
                                          </p:stCondLst>
                                        </p:cTn>
                                        <p:tgtEl>
                                          <p:spTgt spid="21"/>
                                        </p:tgtEl>
                                        <p:attrNameLst>
                                          <p:attrName>style.visibility</p:attrName>
                                        </p:attrNameLst>
                                      </p:cBhvr>
                                      <p:to>
                                        <p:strVal val="visible"/>
                                      </p:to>
                                    </p:set>
                                    <p:animEffect transition="in" filter="wipe(down)">
                                      <p:cBhvr>
                                        <p:cTn id="90" dur="250"/>
                                        <p:tgtEl>
                                          <p:spTgt spid="21"/>
                                        </p:tgtEl>
                                      </p:cBhvr>
                                    </p:animEffect>
                                  </p:childTnLst>
                                </p:cTn>
                              </p:par>
                              <p:par>
                                <p:cTn id="91" presetID="22" presetClass="entr" presetSubtype="8" fill="hold" grpId="0" nodeType="withEffect">
                                  <p:stCondLst>
                                    <p:cond delay="0"/>
                                  </p:stCondLst>
                                  <p:childTnLst>
                                    <p:set>
                                      <p:cBhvr>
                                        <p:cTn id="92" dur="1" fill="hold">
                                          <p:stCondLst>
                                            <p:cond delay="0"/>
                                          </p:stCondLst>
                                        </p:cTn>
                                        <p:tgtEl>
                                          <p:spTgt spid="20"/>
                                        </p:tgtEl>
                                        <p:attrNameLst>
                                          <p:attrName>style.visibility</p:attrName>
                                        </p:attrNameLst>
                                      </p:cBhvr>
                                      <p:to>
                                        <p:strVal val="visible"/>
                                      </p:to>
                                    </p:set>
                                    <p:animEffect transition="in" filter="wipe(left)">
                                      <p:cBhvr>
                                        <p:cTn id="93" dur="250"/>
                                        <p:tgtEl>
                                          <p:spTgt spid="20"/>
                                        </p:tgtEl>
                                      </p:cBhvr>
                                    </p:animEffect>
                                  </p:childTnLst>
                                </p:cTn>
                              </p:par>
                            </p:childTnLst>
                          </p:cTn>
                        </p:par>
                        <p:par>
                          <p:cTn id="94" fill="hold">
                            <p:stCondLst>
                              <p:cond delay="250"/>
                            </p:stCondLst>
                            <p:childTnLst>
                              <p:par>
                                <p:cTn id="95" presetID="22" presetClass="entr" presetSubtype="8" fill="hold" nodeType="after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left)">
                                      <p:cBhvr>
                                        <p:cTn id="97" dur="250"/>
                                        <p:tgtEl>
                                          <p:spTgt spid="40"/>
                                        </p:tgtEl>
                                      </p:cBhvr>
                                    </p:animEffect>
                                  </p:childTnLst>
                                </p:cTn>
                              </p:par>
                              <p:par>
                                <p:cTn id="98" presetID="16" presetClass="entr" presetSubtype="37" fill="hold" nodeType="with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outVertical)">
                                      <p:cBhvr>
                                        <p:cTn id="100" dur="25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8" grpId="0" animBg="1"/>
      <p:bldP spid="9" grpId="0" animBg="1"/>
      <p:bldP spid="10" grpId="0" animBg="1"/>
      <p:bldP spid="11" grpId="0" animBg="1"/>
      <p:bldP spid="12" grpId="0" animBg="1"/>
      <p:bldP spid="13" grpId="0" animBg="1"/>
      <p:bldP spid="18" grpId="0"/>
      <p:bldP spid="19" grpId="0"/>
      <p:bldP spid="28" grpId="0"/>
      <p:bldP spid="29" grpId="0" animBg="1"/>
      <p:bldP spid="30" grpId="0"/>
      <p:bldP spid="31" grpId="0" animBg="1"/>
      <p:bldP spid="32" grpId="0" animBg="1"/>
      <p:bldP spid="37"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5" name="右箭头 4"/>
          <p:cNvSpPr/>
          <p:nvPr/>
        </p:nvSpPr>
        <p:spPr>
          <a:xfrm>
            <a:off x="2626270" y="3371218"/>
            <a:ext cx="515937" cy="434975"/>
          </a:xfrm>
          <a:prstGeom prst="rightArrow">
            <a:avLst/>
          </a:prstGeom>
          <a:ln>
            <a:solidFill>
              <a:schemeClr val="tx1"/>
            </a:solidFill>
          </a:ln>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sp>
        <p:nvSpPr>
          <p:cNvPr id="6" name="圆角矩形 5"/>
          <p:cNvSpPr/>
          <p:nvPr/>
        </p:nvSpPr>
        <p:spPr>
          <a:xfrm>
            <a:off x="3267716" y="1947795"/>
            <a:ext cx="5550608" cy="3281819"/>
          </a:xfrm>
          <a:prstGeom prst="roundRect">
            <a:avLst/>
          </a:prstGeom>
          <a:noFill/>
          <a:ln w="381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9011671" y="3371218"/>
            <a:ext cx="515937" cy="434975"/>
          </a:xfrm>
          <a:prstGeom prst="rightArrow">
            <a:avLst/>
          </a:prstGeom>
          <a:ln>
            <a:solidFill>
              <a:schemeClr val="tx1"/>
            </a:solidFill>
          </a:ln>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grpSp>
        <p:nvGrpSpPr>
          <p:cNvPr id="18" name="组合 17"/>
          <p:cNvGrpSpPr/>
          <p:nvPr/>
        </p:nvGrpSpPr>
        <p:grpSpPr>
          <a:xfrm>
            <a:off x="3620022" y="2354893"/>
            <a:ext cx="1791222" cy="2510356"/>
            <a:chOff x="3745282" y="2354893"/>
            <a:chExt cx="1791222" cy="2510356"/>
          </a:xfrm>
        </p:grpSpPr>
        <p:sp>
          <p:nvSpPr>
            <p:cNvPr id="10" name="矩形 9"/>
            <p:cNvSpPr/>
            <p:nvPr/>
          </p:nvSpPr>
          <p:spPr>
            <a:xfrm>
              <a:off x="3745282" y="2354893"/>
              <a:ext cx="1791222" cy="840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Registration Analysis</a:t>
              </a:r>
              <a:endParaRPr lang="zh-CN" altLang="en-US" sz="2400" dirty="0">
                <a:solidFill>
                  <a:schemeClr val="tx1"/>
                </a:solidFill>
              </a:endParaRPr>
            </a:p>
          </p:txBody>
        </p:sp>
        <p:sp>
          <p:nvSpPr>
            <p:cNvPr id="11" name="矩形 10"/>
            <p:cNvSpPr/>
            <p:nvPr/>
          </p:nvSpPr>
          <p:spPr>
            <a:xfrm>
              <a:off x="3745282" y="3183327"/>
              <a:ext cx="1791222" cy="840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Parameter</a:t>
              </a:r>
            </a:p>
            <a:p>
              <a:pPr algn="ctr"/>
              <a:r>
                <a:rPr lang="en-US" altLang="zh-CN" sz="2400" dirty="0" smtClean="0">
                  <a:solidFill>
                    <a:schemeClr val="tx1"/>
                  </a:solidFill>
                </a:rPr>
                <a:t>Analysis</a:t>
              </a:r>
              <a:endParaRPr lang="zh-CN" altLang="en-US" sz="2400" dirty="0">
                <a:solidFill>
                  <a:schemeClr val="tx1"/>
                </a:solidFill>
              </a:endParaRPr>
            </a:p>
          </p:txBody>
        </p:sp>
        <p:sp>
          <p:nvSpPr>
            <p:cNvPr id="12" name="矩形 11"/>
            <p:cNvSpPr/>
            <p:nvPr/>
          </p:nvSpPr>
          <p:spPr>
            <a:xfrm>
              <a:off x="3745282" y="4024288"/>
              <a:ext cx="1791222" cy="840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Invocation</a:t>
              </a:r>
            </a:p>
            <a:p>
              <a:pPr algn="ctr"/>
              <a:r>
                <a:rPr lang="en-US" altLang="zh-CN" sz="2400" dirty="0" smtClean="0">
                  <a:solidFill>
                    <a:schemeClr val="tx1"/>
                  </a:solidFill>
                </a:rPr>
                <a:t>Analysis</a:t>
              </a:r>
              <a:endParaRPr lang="zh-CN" altLang="en-US" sz="2400" dirty="0">
                <a:solidFill>
                  <a:schemeClr val="tx1"/>
                </a:solidFill>
              </a:endParaRPr>
            </a:p>
          </p:txBody>
        </p:sp>
      </p:grpSp>
      <p:sp>
        <p:nvSpPr>
          <p:cNvPr id="13" name="矩形 12"/>
          <p:cNvSpPr/>
          <p:nvPr/>
        </p:nvSpPr>
        <p:spPr>
          <a:xfrm>
            <a:off x="6768437" y="3172518"/>
            <a:ext cx="1791222" cy="8409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chemeClr val="tx1"/>
                </a:solidFill>
              </a:rPr>
              <a:t>Redundancy Reduction</a:t>
            </a:r>
          </a:p>
        </p:txBody>
      </p:sp>
      <p:sp>
        <p:nvSpPr>
          <p:cNvPr id="14" name="右箭头 13"/>
          <p:cNvSpPr/>
          <p:nvPr/>
        </p:nvSpPr>
        <p:spPr>
          <a:xfrm>
            <a:off x="5838893" y="3386319"/>
            <a:ext cx="515937" cy="434975"/>
          </a:xfrm>
          <a:prstGeom prst="rightArrow">
            <a:avLst/>
          </a:prstGeom>
          <a:ln>
            <a:solidFill>
              <a:schemeClr val="tx1"/>
            </a:solidFill>
          </a:ln>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zh-CN" altLang="en-US" smtClean="0">
              <a:solidFill>
                <a:srgbClr val="000000"/>
              </a:solidFill>
              <a:latin typeface="Trebuchet MS" panose="020B0603020202020204" pitchFamily="34" charset="0"/>
              <a:ea typeface="宋体" panose="02010600030101010101" pitchFamily="2" charset="-122"/>
            </a:endParaRPr>
          </a:p>
        </p:txBody>
      </p:sp>
      <p:grpSp>
        <p:nvGrpSpPr>
          <p:cNvPr id="17" name="组合 16"/>
          <p:cNvGrpSpPr/>
          <p:nvPr/>
        </p:nvGrpSpPr>
        <p:grpSpPr>
          <a:xfrm>
            <a:off x="812311" y="2680569"/>
            <a:ext cx="1832561" cy="2659268"/>
            <a:chOff x="812311" y="2680569"/>
            <a:chExt cx="1832561" cy="2659268"/>
          </a:xfrm>
        </p:grpSpPr>
        <p:sp>
          <p:nvSpPr>
            <p:cNvPr id="4" name="竖卷形 3"/>
            <p:cNvSpPr/>
            <p:nvPr/>
          </p:nvSpPr>
          <p:spPr>
            <a:xfrm>
              <a:off x="1102291" y="2680569"/>
              <a:ext cx="1252603" cy="1816274"/>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smtClean="0">
                  <a:solidFill>
                    <a:schemeClr val="tx1"/>
                  </a:solidFill>
                </a:rPr>
                <a:t>&lt;html&gt;</a:t>
              </a:r>
            </a:p>
            <a:p>
              <a:r>
                <a:rPr lang="en-US" altLang="zh-CN" sz="1000" dirty="0">
                  <a:solidFill>
                    <a:schemeClr val="tx1"/>
                  </a:solidFill>
                </a:rPr>
                <a:t> </a:t>
              </a:r>
              <a:r>
                <a:rPr lang="en-US" altLang="zh-CN" sz="1000" dirty="0" smtClean="0">
                  <a:solidFill>
                    <a:schemeClr val="tx1"/>
                  </a:solidFill>
                </a:rPr>
                <a:t> &lt;head&gt;</a:t>
              </a:r>
            </a:p>
            <a:p>
              <a:r>
                <a:rPr lang="en-US" altLang="zh-CN" sz="1000" dirty="0">
                  <a:solidFill>
                    <a:schemeClr val="tx1"/>
                  </a:solidFill>
                </a:rPr>
                <a:t> </a:t>
              </a:r>
              <a:r>
                <a:rPr lang="en-US" altLang="zh-CN" sz="1000" dirty="0" smtClean="0">
                  <a:solidFill>
                    <a:schemeClr val="tx1"/>
                  </a:solidFill>
                </a:rPr>
                <a:t>    &lt;title&gt;Web .</a:t>
              </a:r>
            </a:p>
            <a:p>
              <a:r>
                <a:rPr lang="en-US" altLang="zh-CN" sz="1000" dirty="0">
                  <a:solidFill>
                    <a:schemeClr val="tx1"/>
                  </a:solidFill>
                </a:rPr>
                <a:t> </a:t>
              </a:r>
              <a:r>
                <a:rPr lang="en-US" altLang="zh-CN" sz="1000" dirty="0" smtClean="0">
                  <a:solidFill>
                    <a:schemeClr val="tx1"/>
                  </a:solidFill>
                </a:rPr>
                <a:t> &lt;/head&gt;</a:t>
              </a:r>
            </a:p>
            <a:p>
              <a:r>
                <a:rPr lang="en-US" altLang="zh-CN" sz="1000" dirty="0">
                  <a:solidFill>
                    <a:schemeClr val="tx1"/>
                  </a:solidFill>
                </a:rPr>
                <a:t> </a:t>
              </a:r>
              <a:r>
                <a:rPr lang="en-US" altLang="zh-CN" sz="1000" dirty="0" smtClean="0">
                  <a:solidFill>
                    <a:schemeClr val="tx1"/>
                  </a:solidFill>
                </a:rPr>
                <a:t> &lt;body&gt;</a:t>
              </a:r>
            </a:p>
            <a:p>
              <a:r>
                <a:rPr lang="en-US" altLang="zh-CN" sz="1000" dirty="0">
                  <a:solidFill>
                    <a:schemeClr val="tx1"/>
                  </a:solidFill>
                </a:rPr>
                <a:t> </a:t>
              </a:r>
              <a:r>
                <a:rPr lang="en-US" altLang="zh-CN" sz="1000" dirty="0" smtClean="0">
                  <a:solidFill>
                    <a:schemeClr val="tx1"/>
                  </a:solidFill>
                </a:rPr>
                <a:t> ……</a:t>
              </a:r>
            </a:p>
            <a:p>
              <a:r>
                <a:rPr lang="en-US" altLang="zh-CN" sz="1000" dirty="0">
                  <a:solidFill>
                    <a:schemeClr val="tx1"/>
                  </a:solidFill>
                </a:rPr>
                <a:t> </a:t>
              </a:r>
              <a:r>
                <a:rPr lang="en-US" altLang="zh-CN" sz="1000" dirty="0" smtClean="0">
                  <a:solidFill>
                    <a:schemeClr val="tx1"/>
                  </a:solidFill>
                </a:rPr>
                <a:t> &lt;/body&gt;</a:t>
              </a:r>
            </a:p>
            <a:p>
              <a:r>
                <a:rPr lang="en-US" altLang="zh-CN" sz="1000" dirty="0" smtClean="0">
                  <a:solidFill>
                    <a:schemeClr val="tx1"/>
                  </a:solidFill>
                </a:rPr>
                <a:t>&lt;/html&gt;</a:t>
              </a:r>
              <a:r>
                <a:rPr lang="en-US" altLang="zh-CN" dirty="0" smtClean="0">
                  <a:solidFill>
                    <a:schemeClr val="tx1"/>
                  </a:solidFill>
                </a:rPr>
                <a:t> </a:t>
              </a:r>
              <a:endParaRPr lang="zh-CN" altLang="en-US" dirty="0">
                <a:solidFill>
                  <a:schemeClr val="tx1"/>
                </a:solidFill>
              </a:endParaRPr>
            </a:p>
          </p:txBody>
        </p:sp>
        <p:sp>
          <p:nvSpPr>
            <p:cNvPr id="15" name="文本框 14"/>
            <p:cNvSpPr txBox="1"/>
            <p:nvPr/>
          </p:nvSpPr>
          <p:spPr>
            <a:xfrm>
              <a:off x="812311" y="4631951"/>
              <a:ext cx="1832561" cy="707886"/>
            </a:xfrm>
            <a:prstGeom prst="rect">
              <a:avLst/>
            </a:prstGeom>
            <a:noFill/>
          </p:spPr>
          <p:txBody>
            <a:bodyPr wrap="square" rtlCol="0">
              <a:spAutoFit/>
            </a:bodyPr>
            <a:lstStyle/>
            <a:p>
              <a:pPr algn="ctr"/>
              <a:r>
                <a:rPr lang="en-US" altLang="zh-CN" sz="2000" dirty="0" smtClean="0"/>
                <a:t>Instrumented Web Page</a:t>
              </a:r>
              <a:endParaRPr lang="zh-CN" altLang="en-US" sz="2000" dirty="0"/>
            </a:p>
          </p:txBody>
        </p:sp>
      </p:grpSp>
      <p:grpSp>
        <p:nvGrpSpPr>
          <p:cNvPr id="19" name="组合 18"/>
          <p:cNvGrpSpPr/>
          <p:nvPr/>
        </p:nvGrpSpPr>
        <p:grpSpPr>
          <a:xfrm>
            <a:off x="9669256" y="2918564"/>
            <a:ext cx="1832561" cy="1778334"/>
            <a:chOff x="9669256" y="2918564"/>
            <a:chExt cx="1832561" cy="1778334"/>
          </a:xfrm>
        </p:grpSpPr>
        <p:sp>
          <p:nvSpPr>
            <p:cNvPr id="9" name="竖卷形 8"/>
            <p:cNvSpPr/>
            <p:nvPr/>
          </p:nvSpPr>
          <p:spPr>
            <a:xfrm>
              <a:off x="9847546" y="2918564"/>
              <a:ext cx="1475983" cy="1215025"/>
            </a:xfrm>
            <a:prstGeom prst="verticalScroll">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dirty="0" smtClean="0">
                  <a:solidFill>
                    <a:schemeClr val="tx1"/>
                  </a:solidFill>
                </a:rPr>
                <a:t>Event 1:</a:t>
              </a:r>
            </a:p>
            <a:p>
              <a:r>
                <a:rPr lang="en-US" altLang="zh-CN" sz="1000" dirty="0">
                  <a:solidFill>
                    <a:schemeClr val="tx1"/>
                  </a:solidFill>
                </a:rPr>
                <a:t> </a:t>
              </a:r>
              <a:r>
                <a:rPr lang="en-US" altLang="zh-CN" sz="1000" dirty="0" smtClean="0">
                  <a:solidFill>
                    <a:schemeClr val="tx1"/>
                  </a:solidFill>
                </a:rPr>
                <a:t>   click</a:t>
              </a:r>
            </a:p>
            <a:p>
              <a:r>
                <a:rPr lang="en-US" altLang="zh-CN" sz="1000" dirty="0">
                  <a:solidFill>
                    <a:schemeClr val="tx1"/>
                  </a:solidFill>
                </a:rPr>
                <a:t> </a:t>
              </a:r>
              <a:r>
                <a:rPr lang="en-US" altLang="zh-CN" sz="1000" dirty="0" smtClean="0">
                  <a:solidFill>
                    <a:schemeClr val="tx1"/>
                  </a:solidFill>
                </a:rPr>
                <a:t>   </a:t>
              </a:r>
              <a:r>
                <a:rPr lang="en-US" altLang="zh-CN" sz="1000" dirty="0" err="1" smtClean="0">
                  <a:solidFill>
                    <a:schemeClr val="tx1"/>
                  </a:solidFill>
                </a:rPr>
                <a:t>div.keyword</a:t>
              </a:r>
              <a:endParaRPr lang="en-US" altLang="zh-CN" sz="1000" dirty="0" smtClean="0">
                <a:solidFill>
                  <a:schemeClr val="tx1"/>
                </a:solidFill>
              </a:endParaRPr>
            </a:p>
            <a:p>
              <a:r>
                <a:rPr lang="en-US" altLang="zh-CN" sz="1000" dirty="0">
                  <a:solidFill>
                    <a:schemeClr val="tx1"/>
                  </a:solidFill>
                </a:rPr>
                <a:t> </a:t>
              </a:r>
              <a:r>
                <a:rPr lang="en-US" altLang="zh-CN" sz="1000" dirty="0" smtClean="0">
                  <a:solidFill>
                    <a:schemeClr val="tx1"/>
                  </a:solidFill>
                </a:rPr>
                <a:t>   searchKeyword</a:t>
              </a:r>
            </a:p>
          </p:txBody>
        </p:sp>
        <p:sp>
          <p:nvSpPr>
            <p:cNvPr id="16" name="文本框 15"/>
            <p:cNvSpPr txBox="1"/>
            <p:nvPr/>
          </p:nvSpPr>
          <p:spPr>
            <a:xfrm>
              <a:off x="9669256" y="4296788"/>
              <a:ext cx="1832561" cy="400110"/>
            </a:xfrm>
            <a:prstGeom prst="rect">
              <a:avLst/>
            </a:prstGeom>
            <a:noFill/>
          </p:spPr>
          <p:txBody>
            <a:bodyPr wrap="square" rtlCol="0">
              <a:spAutoFit/>
            </a:bodyPr>
            <a:lstStyle/>
            <a:p>
              <a:pPr algn="ctr"/>
              <a:r>
                <a:rPr lang="en-US" altLang="zh-CN" sz="2000" dirty="0" smtClean="0"/>
                <a:t>Report</a:t>
              </a:r>
              <a:endParaRPr lang="zh-CN" altLang="en-US" sz="2000" dirty="0"/>
            </a:p>
          </p:txBody>
        </p:sp>
      </p:grpSp>
    </p:spTree>
    <p:extLst>
      <p:ext uri="{BB962C8B-B14F-4D97-AF65-F5344CB8AC3E}">
        <p14:creationId xmlns:p14="http://schemas.microsoft.com/office/powerpoint/2010/main" val="122001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10"/>
                                        <p:tgtEl>
                                          <p:spTgt spid="5"/>
                                        </p:tgtEl>
                                      </p:cBhvr>
                                    </p:animEffect>
                                  </p:childTnLst>
                                </p:cTn>
                              </p:par>
                            </p:childTnLst>
                          </p:cTn>
                        </p:par>
                        <p:par>
                          <p:cTn id="12" fill="hold">
                            <p:stCondLst>
                              <p:cond delay="10"/>
                            </p:stCondLst>
                            <p:childTnLst>
                              <p:par>
                                <p:cTn id="13" presetID="1"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par>
                          <p:cTn id="15" fill="hold">
                            <p:stCondLst>
                              <p:cond delay="10"/>
                            </p:stCondLst>
                            <p:childTnLst>
                              <p:par>
                                <p:cTn id="16" presetID="1" presetClass="entr" presetSubtype="0" fill="hold" nodeType="afterEffect">
                                  <p:stCondLst>
                                    <p:cond delay="0"/>
                                  </p:stCondLst>
                                  <p:childTnLst>
                                    <p:set>
                                      <p:cBhvr>
                                        <p:cTn id="17" dur="1" fill="hold">
                                          <p:stCondLst>
                                            <p:cond delay="0"/>
                                          </p:stCondLst>
                                        </p:cTn>
                                        <p:tgtEl>
                                          <p:spTgt spid="1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10"/>
                                        <p:tgtEl>
                                          <p:spTgt spid="14"/>
                                        </p:tgtEl>
                                      </p:cBhvr>
                                    </p:animEffect>
                                  </p:childTnLst>
                                </p:cTn>
                              </p:par>
                            </p:childTnLst>
                          </p:cTn>
                        </p:par>
                        <p:par>
                          <p:cTn id="23" fill="hold">
                            <p:stCondLst>
                              <p:cond delay="10"/>
                            </p:stCondLst>
                            <p:childTnLst>
                              <p:par>
                                <p:cTn id="24" presetID="1"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10"/>
                                        <p:tgtEl>
                                          <p:spTgt spid="7"/>
                                        </p:tgtEl>
                                      </p:cBhvr>
                                    </p:animEffect>
                                  </p:childTnLst>
                                </p:cTn>
                              </p:par>
                            </p:childTnLst>
                          </p:cTn>
                        </p:par>
                        <p:par>
                          <p:cTn id="31" fill="hold">
                            <p:stCondLst>
                              <p:cond delay="10"/>
                            </p:stCondLst>
                            <p:childTnLst>
                              <p:par>
                                <p:cTn id="32" presetID="1" presetClass="entr" presetSubtype="0" fill="hold" nodeType="after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3"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Registration Analysis</a:t>
            </a:r>
            <a:endParaRPr lang="zh-CN" altLang="en-US" dirty="0"/>
          </a:p>
        </p:txBody>
      </p:sp>
      <p:sp>
        <p:nvSpPr>
          <p:cNvPr id="3" name="内容占位符 2"/>
          <p:cNvSpPr>
            <a:spLocks noGrp="1"/>
          </p:cNvSpPr>
          <p:nvPr>
            <p:ph idx="1"/>
          </p:nvPr>
        </p:nvSpPr>
        <p:spPr/>
        <p:txBody>
          <a:bodyPr/>
          <a:lstStyle/>
          <a:p>
            <a:r>
              <a:rPr lang="en-US" altLang="zh-CN" dirty="0" smtClean="0"/>
              <a:t> Functions passed as parameters to another function calls, and never</a:t>
            </a:r>
            <a:br>
              <a:rPr lang="en-US" altLang="zh-CN" dirty="0" smtClean="0"/>
            </a:br>
            <a:r>
              <a:rPr lang="en-US" altLang="zh-CN" dirty="0" smtClean="0"/>
              <a:t>  invoked during those function calls</a:t>
            </a:r>
            <a:endParaRPr lang="zh-CN" altLang="en-US" dirty="0"/>
          </a:p>
        </p:txBody>
      </p:sp>
      <p:sp>
        <p:nvSpPr>
          <p:cNvPr id="6" name="文本框 17"/>
          <p:cNvSpPr txBox="1"/>
          <p:nvPr/>
        </p:nvSpPr>
        <p:spPr>
          <a:xfrm>
            <a:off x="1003863" y="2833187"/>
            <a:ext cx="2140009" cy="461665"/>
          </a:xfrm>
          <a:prstGeom prst="rect">
            <a:avLst/>
          </a:prstGeom>
          <a:noFill/>
        </p:spPr>
        <p:txBody>
          <a:bodyPr wrap="none" rtlCol="0">
            <a:spAutoFit/>
          </a:bodyPr>
          <a:lstStyle/>
          <a:p>
            <a:pPr algn="ctr"/>
            <a:r>
              <a:rPr lang="en-US" altLang="zh-CN" sz="2400" b="1" u="sng" dirty="0" smtClean="0"/>
              <a:t>JavaScript code</a:t>
            </a:r>
          </a:p>
        </p:txBody>
      </p:sp>
      <p:sp>
        <p:nvSpPr>
          <p:cNvPr id="16" name="文本框 15"/>
          <p:cNvSpPr txBox="1"/>
          <p:nvPr/>
        </p:nvSpPr>
        <p:spPr>
          <a:xfrm>
            <a:off x="1003863" y="3249634"/>
            <a:ext cx="6586910" cy="2246769"/>
          </a:xfrm>
          <a:prstGeom prst="rect">
            <a:avLst/>
          </a:prstGeom>
          <a:noFill/>
        </p:spPr>
        <p:txBody>
          <a:bodyPr wrap="square" rtlCol="0">
            <a:spAutoFit/>
          </a:bodyPr>
          <a:lstStyle/>
          <a:p>
            <a:r>
              <a:rPr lang="en-US" altLang="zh-CN" sz="2000" dirty="0" smtClean="0"/>
              <a:t>$(document).on(‘</a:t>
            </a:r>
            <a:r>
              <a:rPr lang="en-US" altLang="zh-CN" sz="2000" dirty="0" smtClean="0">
                <a:solidFill>
                  <a:schemeClr val="bg2">
                    <a:lumMod val="50000"/>
                  </a:schemeClr>
                </a:solidFill>
              </a:rPr>
              <a:t>click</a:t>
            </a:r>
            <a:r>
              <a:rPr lang="en-US" altLang="zh-CN" sz="2000" dirty="0" smtClean="0"/>
              <a:t>’, ‘</a:t>
            </a:r>
            <a:r>
              <a:rPr lang="en-US" altLang="zh-CN" sz="2000" dirty="0" smtClean="0">
                <a:solidFill>
                  <a:schemeClr val="bg2">
                    <a:lumMod val="50000"/>
                  </a:schemeClr>
                </a:solidFill>
              </a:rPr>
              <a:t>.keyword</a:t>
            </a:r>
            <a:r>
              <a:rPr lang="en-US" altLang="zh-CN" sz="2000" dirty="0" smtClean="0"/>
              <a:t>’, searchKeyword);</a:t>
            </a:r>
          </a:p>
          <a:p>
            <a:endParaRPr lang="en-US" altLang="zh-CN" sz="2000" dirty="0"/>
          </a:p>
          <a:p>
            <a:r>
              <a:rPr lang="en-US" altLang="zh-CN" sz="2000" dirty="0" smtClean="0"/>
              <a:t>on : </a:t>
            </a:r>
            <a:r>
              <a:rPr lang="en-US" altLang="zh-CN" sz="2000" b="1" i="1" dirty="0" smtClean="0">
                <a:solidFill>
                  <a:schemeClr val="accent5"/>
                </a:solidFill>
              </a:rPr>
              <a:t>function</a:t>
            </a:r>
            <a:r>
              <a:rPr lang="en-US" altLang="zh-CN" sz="2000" dirty="0" smtClean="0"/>
              <a:t>(type, selector, handler) {</a:t>
            </a:r>
          </a:p>
          <a:p>
            <a:r>
              <a:rPr lang="en-US" altLang="zh-CN" sz="2000" dirty="0"/>
              <a:t> </a:t>
            </a:r>
            <a:r>
              <a:rPr lang="en-US" altLang="zh-CN" sz="2000" dirty="0" smtClean="0"/>
              <a:t>      ……</a:t>
            </a:r>
          </a:p>
          <a:p>
            <a:r>
              <a:rPr lang="en-US" altLang="zh-CN" sz="2000" dirty="0"/>
              <a:t> </a:t>
            </a:r>
            <a:r>
              <a:rPr lang="en-US" altLang="zh-CN" sz="2000" dirty="0" smtClean="0"/>
              <a:t>      </a:t>
            </a:r>
            <a:r>
              <a:rPr lang="en-US" altLang="zh-CN" sz="2000" dirty="0" err="1" smtClean="0"/>
              <a:t>handlers.push</a:t>
            </a:r>
            <a:r>
              <a:rPr lang="en-US" altLang="zh-CN" sz="2000" dirty="0" smtClean="0"/>
              <a:t>( {selector: selector, handler: handler });</a:t>
            </a:r>
          </a:p>
          <a:p>
            <a:r>
              <a:rPr lang="en-US" altLang="zh-CN" sz="2000" dirty="0"/>
              <a:t> </a:t>
            </a:r>
            <a:r>
              <a:rPr lang="en-US" altLang="zh-CN" sz="2000" dirty="0" smtClean="0"/>
              <a:t>      ……</a:t>
            </a:r>
          </a:p>
          <a:p>
            <a:r>
              <a:rPr lang="en-US" altLang="zh-CN" sz="2000" dirty="0"/>
              <a:t>}</a:t>
            </a:r>
            <a:endParaRPr lang="zh-CN" altLang="en-US" dirty="0"/>
          </a:p>
        </p:txBody>
      </p:sp>
      <p:sp>
        <p:nvSpPr>
          <p:cNvPr id="17" name="右箭头 16"/>
          <p:cNvSpPr/>
          <p:nvPr/>
        </p:nvSpPr>
        <p:spPr>
          <a:xfrm>
            <a:off x="628083" y="3300743"/>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967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1003863" y="3249634"/>
            <a:ext cx="6586910" cy="2246769"/>
          </a:xfrm>
          <a:prstGeom prst="rect">
            <a:avLst/>
          </a:prstGeom>
          <a:noFill/>
        </p:spPr>
        <p:txBody>
          <a:bodyPr wrap="square" rtlCol="0">
            <a:spAutoFit/>
          </a:bodyPr>
          <a:lstStyle/>
          <a:p>
            <a:r>
              <a:rPr lang="en-US" altLang="zh-CN" sz="2000" dirty="0" smtClean="0"/>
              <a:t>$(document).on(‘</a:t>
            </a:r>
            <a:r>
              <a:rPr lang="en-US" altLang="zh-CN" sz="2000" dirty="0" smtClean="0">
                <a:solidFill>
                  <a:schemeClr val="bg2">
                    <a:lumMod val="50000"/>
                  </a:schemeClr>
                </a:solidFill>
              </a:rPr>
              <a:t>click</a:t>
            </a:r>
            <a:r>
              <a:rPr lang="en-US" altLang="zh-CN" sz="2000" dirty="0" smtClean="0"/>
              <a:t>’, ‘</a:t>
            </a:r>
            <a:r>
              <a:rPr lang="en-US" altLang="zh-CN" sz="2000" dirty="0" smtClean="0">
                <a:solidFill>
                  <a:schemeClr val="bg2">
                    <a:lumMod val="50000"/>
                  </a:schemeClr>
                </a:solidFill>
              </a:rPr>
              <a:t>.keyword</a:t>
            </a:r>
            <a:r>
              <a:rPr lang="en-US" altLang="zh-CN" sz="2000" dirty="0" smtClean="0"/>
              <a:t>’, </a:t>
            </a:r>
            <a:r>
              <a:rPr lang="en-US" altLang="zh-CN" sz="2000" dirty="0" smtClean="0">
                <a:solidFill>
                  <a:srgbClr val="C00000"/>
                </a:solidFill>
              </a:rPr>
              <a:t>searchKeyword</a:t>
            </a:r>
            <a:r>
              <a:rPr lang="en-US" altLang="zh-CN" sz="2000" dirty="0" smtClean="0"/>
              <a:t>);</a:t>
            </a:r>
          </a:p>
          <a:p>
            <a:endParaRPr lang="en-US" altLang="zh-CN" sz="2000" dirty="0"/>
          </a:p>
          <a:p>
            <a:r>
              <a:rPr lang="en-US" altLang="zh-CN" sz="2000" dirty="0" smtClean="0"/>
              <a:t>on : </a:t>
            </a:r>
            <a:r>
              <a:rPr lang="en-US" altLang="zh-CN" sz="2000" b="1" i="1" dirty="0" smtClean="0">
                <a:solidFill>
                  <a:schemeClr val="accent5"/>
                </a:solidFill>
              </a:rPr>
              <a:t>function</a:t>
            </a:r>
            <a:r>
              <a:rPr lang="en-US" altLang="zh-CN" sz="2000" dirty="0" smtClean="0"/>
              <a:t>(type, selector, handler) {</a:t>
            </a:r>
          </a:p>
          <a:p>
            <a:r>
              <a:rPr lang="en-US" altLang="zh-CN" sz="2000" dirty="0"/>
              <a:t> </a:t>
            </a:r>
            <a:r>
              <a:rPr lang="en-US" altLang="zh-CN" sz="2000" dirty="0" smtClean="0"/>
              <a:t>      ……</a:t>
            </a:r>
          </a:p>
          <a:p>
            <a:r>
              <a:rPr lang="en-US" altLang="zh-CN" sz="2000" dirty="0"/>
              <a:t> </a:t>
            </a:r>
            <a:r>
              <a:rPr lang="en-US" altLang="zh-CN" sz="2000" dirty="0" smtClean="0"/>
              <a:t>      </a:t>
            </a:r>
            <a:r>
              <a:rPr lang="en-US" altLang="zh-CN" sz="2000" dirty="0" err="1" smtClean="0"/>
              <a:t>handlers.push</a:t>
            </a:r>
            <a:r>
              <a:rPr lang="en-US" altLang="zh-CN" sz="2000" dirty="0" smtClean="0"/>
              <a:t>( {selector: selector, handler: handler });</a:t>
            </a:r>
          </a:p>
          <a:p>
            <a:r>
              <a:rPr lang="en-US" altLang="zh-CN" sz="2000" dirty="0"/>
              <a:t> </a:t>
            </a:r>
            <a:r>
              <a:rPr lang="en-US" altLang="zh-CN" sz="2000" dirty="0" smtClean="0"/>
              <a:t>      ……</a:t>
            </a:r>
          </a:p>
          <a:p>
            <a:r>
              <a:rPr lang="en-US" altLang="zh-CN" sz="2000" dirty="0"/>
              <a:t>}</a:t>
            </a:r>
            <a:endParaRPr lang="zh-CN" altLang="en-US" dirty="0"/>
          </a:p>
        </p:txBody>
      </p:sp>
      <p:sp>
        <p:nvSpPr>
          <p:cNvPr id="2" name="标题 1"/>
          <p:cNvSpPr>
            <a:spLocks noGrp="1"/>
          </p:cNvSpPr>
          <p:nvPr>
            <p:ph type="title"/>
          </p:nvPr>
        </p:nvSpPr>
        <p:spPr/>
        <p:txBody>
          <a:bodyPr/>
          <a:lstStyle/>
          <a:p>
            <a:r>
              <a:rPr lang="en-US" altLang="zh-CN" dirty="0" smtClean="0"/>
              <a:t>Registration Analysis</a:t>
            </a:r>
            <a:endParaRPr lang="zh-CN" altLang="en-US" dirty="0"/>
          </a:p>
        </p:txBody>
      </p:sp>
      <p:sp>
        <p:nvSpPr>
          <p:cNvPr id="3" name="内容占位符 2"/>
          <p:cNvSpPr>
            <a:spLocks noGrp="1"/>
          </p:cNvSpPr>
          <p:nvPr>
            <p:ph idx="1"/>
          </p:nvPr>
        </p:nvSpPr>
        <p:spPr/>
        <p:txBody>
          <a:bodyPr/>
          <a:lstStyle/>
          <a:p>
            <a:r>
              <a:rPr lang="en-US" altLang="zh-CN" dirty="0" smtClean="0"/>
              <a:t> Functions passed as a parameter to another function call, and never</a:t>
            </a:r>
            <a:br>
              <a:rPr lang="en-US" altLang="zh-CN" dirty="0" smtClean="0"/>
            </a:br>
            <a:r>
              <a:rPr lang="en-US" altLang="zh-CN" dirty="0" smtClean="0"/>
              <a:t>  invoked during that function call</a:t>
            </a:r>
            <a:endParaRPr lang="zh-CN" altLang="en-US" dirty="0"/>
          </a:p>
        </p:txBody>
      </p:sp>
      <p:sp>
        <p:nvSpPr>
          <p:cNvPr id="6" name="文本框 17"/>
          <p:cNvSpPr txBox="1"/>
          <p:nvPr/>
        </p:nvSpPr>
        <p:spPr>
          <a:xfrm>
            <a:off x="1003863" y="2833187"/>
            <a:ext cx="2140009" cy="461665"/>
          </a:xfrm>
          <a:prstGeom prst="rect">
            <a:avLst/>
          </a:prstGeom>
          <a:noFill/>
        </p:spPr>
        <p:txBody>
          <a:bodyPr wrap="none" rtlCol="0">
            <a:spAutoFit/>
          </a:bodyPr>
          <a:lstStyle/>
          <a:p>
            <a:pPr algn="ctr"/>
            <a:r>
              <a:rPr lang="en-US" altLang="zh-CN" sz="2400" b="1" u="sng" dirty="0" smtClean="0"/>
              <a:t>JavaScript code</a:t>
            </a:r>
          </a:p>
        </p:txBody>
      </p:sp>
      <p:sp>
        <p:nvSpPr>
          <p:cNvPr id="9" name="矩形 8"/>
          <p:cNvSpPr/>
          <p:nvPr/>
        </p:nvSpPr>
        <p:spPr>
          <a:xfrm>
            <a:off x="4600757" y="3286061"/>
            <a:ext cx="1687309" cy="345365"/>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右箭头 16"/>
          <p:cNvSpPr/>
          <p:nvPr/>
        </p:nvSpPr>
        <p:spPr>
          <a:xfrm>
            <a:off x="628083" y="3300743"/>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343694" y="2833187"/>
            <a:ext cx="3914561" cy="2360366"/>
            <a:chOff x="7343694" y="2833187"/>
            <a:chExt cx="3914561" cy="2360366"/>
          </a:xfrm>
        </p:grpSpPr>
        <p:sp>
          <p:nvSpPr>
            <p:cNvPr id="8" name="文本框 17"/>
            <p:cNvSpPr txBox="1"/>
            <p:nvPr/>
          </p:nvSpPr>
          <p:spPr>
            <a:xfrm>
              <a:off x="7768569" y="2833187"/>
              <a:ext cx="2138983" cy="461665"/>
            </a:xfrm>
            <a:prstGeom prst="rect">
              <a:avLst/>
            </a:prstGeom>
            <a:noFill/>
          </p:spPr>
          <p:txBody>
            <a:bodyPr wrap="none" rtlCol="0">
              <a:spAutoFit/>
            </a:bodyPr>
            <a:lstStyle/>
            <a:p>
              <a:pPr algn="ctr"/>
              <a:r>
                <a:rPr lang="en-US" altLang="zh-CN" sz="2400" b="1" dirty="0" smtClean="0"/>
                <a:t>searchKeyword</a:t>
              </a:r>
            </a:p>
          </p:txBody>
        </p:sp>
        <p:sp>
          <p:nvSpPr>
            <p:cNvPr id="10" name="内容占位符 2"/>
            <p:cNvSpPr txBox="1">
              <a:spLocks/>
            </p:cNvSpPr>
            <p:nvPr/>
          </p:nvSpPr>
          <p:spPr>
            <a:xfrm>
              <a:off x="7343694" y="3244886"/>
              <a:ext cx="3914561" cy="194866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smtClean="0">
                  <a:solidFill>
                    <a:schemeClr val="bg2">
                      <a:lumMod val="50000"/>
                    </a:schemeClr>
                  </a:solidFill>
                </a:rPr>
                <a:t> Passed as a parameter</a:t>
              </a:r>
            </a:p>
            <a:p>
              <a:pPr lvl="1"/>
              <a:r>
                <a:rPr lang="en-US" altLang="zh-CN" dirty="0">
                  <a:solidFill>
                    <a:schemeClr val="bg2">
                      <a:lumMod val="50000"/>
                    </a:schemeClr>
                  </a:solidFill>
                </a:rPr>
                <a:t> </a:t>
              </a:r>
              <a:r>
                <a:rPr lang="en-US" altLang="zh-CN" dirty="0" smtClean="0">
                  <a:solidFill>
                    <a:schemeClr val="bg2">
                      <a:lumMod val="50000"/>
                    </a:schemeClr>
                  </a:solidFill>
                </a:rPr>
                <a:t>Never invoked </a:t>
              </a:r>
            </a:p>
          </p:txBody>
        </p:sp>
      </p:grpSp>
      <p:grpSp>
        <p:nvGrpSpPr>
          <p:cNvPr id="5" name="组合 4"/>
          <p:cNvGrpSpPr/>
          <p:nvPr/>
        </p:nvGrpSpPr>
        <p:grpSpPr>
          <a:xfrm>
            <a:off x="7345782" y="3214232"/>
            <a:ext cx="4292177" cy="1981409"/>
            <a:chOff x="7345782" y="3214232"/>
            <a:chExt cx="4292177" cy="1981409"/>
          </a:xfrm>
        </p:grpSpPr>
        <p:sp>
          <p:nvSpPr>
            <p:cNvPr id="11" name="内容占位符 2"/>
            <p:cNvSpPr txBox="1">
              <a:spLocks/>
            </p:cNvSpPr>
            <p:nvPr/>
          </p:nvSpPr>
          <p:spPr>
            <a:xfrm>
              <a:off x="7345782" y="3246974"/>
              <a:ext cx="3914561" cy="194866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smtClean="0"/>
                <a:t> Passed as a parameter</a:t>
              </a:r>
            </a:p>
          </p:txBody>
        </p:sp>
        <p:sp>
          <p:nvSpPr>
            <p:cNvPr id="12" name="文本框 11"/>
            <p:cNvSpPr txBox="1"/>
            <p:nvPr/>
          </p:nvSpPr>
          <p:spPr>
            <a:xfrm>
              <a:off x="11033306" y="3214232"/>
              <a:ext cx="604653" cy="707886"/>
            </a:xfrm>
            <a:prstGeom prst="rect">
              <a:avLst/>
            </a:prstGeom>
            <a:noFill/>
          </p:spPr>
          <p:txBody>
            <a:bodyPr wrap="none" rtlCol="0">
              <a:spAutoFit/>
            </a:bodyPr>
            <a:lstStyle/>
            <a:p>
              <a:r>
                <a:rPr lang="zh-CN" altLang="en-US" sz="4000" dirty="0" smtClean="0">
                  <a:solidFill>
                    <a:srgbClr val="00B050"/>
                  </a:solidFill>
                  <a:effectLst>
                    <a:outerShdw blurRad="38100" dist="38100" dir="2700000" algn="tl">
                      <a:srgbClr val="000000">
                        <a:alpha val="43137"/>
                      </a:srgbClr>
                    </a:outerShdw>
                  </a:effectLst>
                  <a:latin typeface="Berlin Sans FB Demi" panose="020E0802020502020306" pitchFamily="34" charset="0"/>
                </a:rPr>
                <a:t>√</a:t>
              </a:r>
              <a:endParaRPr lang="zh-CN" altLang="en-US" sz="4000" dirty="0">
                <a:solidFill>
                  <a:srgbClr val="00B050"/>
                </a:solidFill>
                <a:effectLst>
                  <a:outerShdw blurRad="38100" dist="38100" dir="2700000" algn="tl">
                    <a:srgbClr val="000000">
                      <a:alpha val="43137"/>
                    </a:srgbClr>
                  </a:outerShdw>
                </a:effectLst>
                <a:latin typeface="Berlin Sans FB Demi" panose="020E0802020502020306" pitchFamily="34" charset="0"/>
              </a:endParaRPr>
            </a:p>
          </p:txBody>
        </p:sp>
      </p:grpSp>
    </p:spTree>
    <p:extLst>
      <p:ext uri="{BB962C8B-B14F-4D97-AF65-F5344CB8AC3E}">
        <p14:creationId xmlns:p14="http://schemas.microsoft.com/office/powerpoint/2010/main" val="3721394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smtClean="0"/>
              <a:t> Functions passed as a parameter to another function call, and never</a:t>
            </a:r>
            <a:br>
              <a:rPr lang="en-US" altLang="zh-CN" dirty="0" smtClean="0"/>
            </a:br>
            <a:r>
              <a:rPr lang="en-US" altLang="zh-CN" dirty="0" smtClean="0"/>
              <a:t>  invoked during that function call</a:t>
            </a:r>
            <a:endParaRPr lang="zh-CN" altLang="en-US" dirty="0"/>
          </a:p>
        </p:txBody>
      </p:sp>
      <p:sp>
        <p:nvSpPr>
          <p:cNvPr id="16" name="文本框 15"/>
          <p:cNvSpPr txBox="1"/>
          <p:nvPr/>
        </p:nvSpPr>
        <p:spPr>
          <a:xfrm>
            <a:off x="1003863" y="3249634"/>
            <a:ext cx="6586910" cy="2246769"/>
          </a:xfrm>
          <a:prstGeom prst="rect">
            <a:avLst/>
          </a:prstGeom>
          <a:noFill/>
        </p:spPr>
        <p:txBody>
          <a:bodyPr wrap="square" rtlCol="0">
            <a:spAutoFit/>
          </a:bodyPr>
          <a:lstStyle/>
          <a:p>
            <a:r>
              <a:rPr lang="en-US" altLang="zh-CN" sz="2000" dirty="0" smtClean="0"/>
              <a:t>$(document).on(‘</a:t>
            </a:r>
            <a:r>
              <a:rPr lang="en-US" altLang="zh-CN" sz="2000" dirty="0" smtClean="0">
                <a:solidFill>
                  <a:schemeClr val="bg2">
                    <a:lumMod val="50000"/>
                  </a:schemeClr>
                </a:solidFill>
              </a:rPr>
              <a:t>click</a:t>
            </a:r>
            <a:r>
              <a:rPr lang="en-US" altLang="zh-CN" sz="2000" dirty="0" smtClean="0"/>
              <a:t>’, ‘</a:t>
            </a:r>
            <a:r>
              <a:rPr lang="en-US" altLang="zh-CN" sz="2000" dirty="0" smtClean="0">
                <a:solidFill>
                  <a:schemeClr val="bg2">
                    <a:lumMod val="50000"/>
                  </a:schemeClr>
                </a:solidFill>
              </a:rPr>
              <a:t>.keyword</a:t>
            </a:r>
            <a:r>
              <a:rPr lang="en-US" altLang="zh-CN" sz="2000" dirty="0" smtClean="0"/>
              <a:t>’, </a:t>
            </a:r>
            <a:r>
              <a:rPr lang="en-US" altLang="zh-CN" sz="2000" dirty="0" smtClean="0">
                <a:solidFill>
                  <a:srgbClr val="C00000"/>
                </a:solidFill>
              </a:rPr>
              <a:t>searchKeyword</a:t>
            </a:r>
            <a:r>
              <a:rPr lang="en-US" altLang="zh-CN" sz="2000" dirty="0" smtClean="0"/>
              <a:t>);</a:t>
            </a:r>
          </a:p>
          <a:p>
            <a:endParaRPr lang="en-US" altLang="zh-CN" sz="2000" dirty="0"/>
          </a:p>
          <a:p>
            <a:r>
              <a:rPr lang="en-US" altLang="zh-CN" sz="2000" dirty="0" smtClean="0"/>
              <a:t>on : </a:t>
            </a:r>
            <a:r>
              <a:rPr lang="en-US" altLang="zh-CN" sz="2000" b="1" i="1" dirty="0" smtClean="0">
                <a:solidFill>
                  <a:schemeClr val="accent5"/>
                </a:solidFill>
              </a:rPr>
              <a:t>function</a:t>
            </a:r>
            <a:r>
              <a:rPr lang="en-US" altLang="zh-CN" sz="2000" dirty="0" smtClean="0"/>
              <a:t>(type, selector, handler) {</a:t>
            </a:r>
          </a:p>
          <a:p>
            <a:r>
              <a:rPr lang="en-US" altLang="zh-CN" sz="2000" dirty="0"/>
              <a:t> </a:t>
            </a:r>
            <a:r>
              <a:rPr lang="en-US" altLang="zh-CN" sz="2000" dirty="0" smtClean="0"/>
              <a:t>      ……</a:t>
            </a:r>
          </a:p>
          <a:p>
            <a:r>
              <a:rPr lang="en-US" altLang="zh-CN" sz="2000" dirty="0"/>
              <a:t> </a:t>
            </a:r>
            <a:r>
              <a:rPr lang="en-US" altLang="zh-CN" sz="2000" dirty="0" smtClean="0"/>
              <a:t>      </a:t>
            </a:r>
            <a:r>
              <a:rPr lang="en-US" altLang="zh-CN" sz="2000" dirty="0" err="1" smtClean="0"/>
              <a:t>handlers.push</a:t>
            </a:r>
            <a:r>
              <a:rPr lang="en-US" altLang="zh-CN" sz="2000" dirty="0" smtClean="0"/>
              <a:t>( {selector: selector, handler: handler });</a:t>
            </a:r>
          </a:p>
          <a:p>
            <a:r>
              <a:rPr lang="en-US" altLang="zh-CN" sz="2000" dirty="0"/>
              <a:t> </a:t>
            </a:r>
            <a:r>
              <a:rPr lang="en-US" altLang="zh-CN" sz="2000" dirty="0" smtClean="0"/>
              <a:t>      ……</a:t>
            </a:r>
          </a:p>
          <a:p>
            <a:r>
              <a:rPr lang="en-US" altLang="zh-CN" sz="2000" dirty="0"/>
              <a:t>}</a:t>
            </a:r>
            <a:endParaRPr lang="zh-CN" altLang="en-US" dirty="0"/>
          </a:p>
        </p:txBody>
      </p:sp>
      <p:sp>
        <p:nvSpPr>
          <p:cNvPr id="2" name="标题 1"/>
          <p:cNvSpPr>
            <a:spLocks noGrp="1"/>
          </p:cNvSpPr>
          <p:nvPr>
            <p:ph type="title"/>
          </p:nvPr>
        </p:nvSpPr>
        <p:spPr/>
        <p:txBody>
          <a:bodyPr/>
          <a:lstStyle/>
          <a:p>
            <a:r>
              <a:rPr lang="en-US" altLang="zh-CN" dirty="0" smtClean="0"/>
              <a:t>Registration Analysis</a:t>
            </a:r>
            <a:endParaRPr lang="zh-CN" altLang="en-US" dirty="0"/>
          </a:p>
        </p:txBody>
      </p:sp>
      <p:sp>
        <p:nvSpPr>
          <p:cNvPr id="6" name="文本框 17"/>
          <p:cNvSpPr txBox="1"/>
          <p:nvPr/>
        </p:nvSpPr>
        <p:spPr>
          <a:xfrm>
            <a:off x="1003863" y="2833187"/>
            <a:ext cx="2140009" cy="461665"/>
          </a:xfrm>
          <a:prstGeom prst="rect">
            <a:avLst/>
          </a:prstGeom>
          <a:noFill/>
        </p:spPr>
        <p:txBody>
          <a:bodyPr wrap="none" rtlCol="0">
            <a:spAutoFit/>
          </a:bodyPr>
          <a:lstStyle/>
          <a:p>
            <a:pPr algn="ctr"/>
            <a:r>
              <a:rPr lang="en-US" altLang="zh-CN" sz="2400" b="1" u="sng" dirty="0" smtClean="0"/>
              <a:t>JavaScript code</a:t>
            </a:r>
          </a:p>
        </p:txBody>
      </p:sp>
      <p:sp>
        <p:nvSpPr>
          <p:cNvPr id="17" name="右箭头 16"/>
          <p:cNvSpPr/>
          <p:nvPr/>
        </p:nvSpPr>
        <p:spPr>
          <a:xfrm>
            <a:off x="628083" y="3937243"/>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7343694" y="2833187"/>
            <a:ext cx="3914561" cy="2360366"/>
            <a:chOff x="7343694" y="2833187"/>
            <a:chExt cx="3914561" cy="2360366"/>
          </a:xfrm>
        </p:grpSpPr>
        <p:sp>
          <p:nvSpPr>
            <p:cNvPr id="8" name="文本框 17"/>
            <p:cNvSpPr txBox="1"/>
            <p:nvPr/>
          </p:nvSpPr>
          <p:spPr>
            <a:xfrm>
              <a:off x="7768569" y="2833187"/>
              <a:ext cx="2138983" cy="461665"/>
            </a:xfrm>
            <a:prstGeom prst="rect">
              <a:avLst/>
            </a:prstGeom>
            <a:noFill/>
          </p:spPr>
          <p:txBody>
            <a:bodyPr wrap="none" rtlCol="0">
              <a:spAutoFit/>
            </a:bodyPr>
            <a:lstStyle/>
            <a:p>
              <a:pPr algn="ctr"/>
              <a:r>
                <a:rPr lang="en-US" altLang="zh-CN" sz="2400" b="1" dirty="0" smtClean="0"/>
                <a:t>searchKeyword</a:t>
              </a:r>
            </a:p>
          </p:txBody>
        </p:sp>
        <p:sp>
          <p:nvSpPr>
            <p:cNvPr id="10" name="内容占位符 2"/>
            <p:cNvSpPr txBox="1">
              <a:spLocks/>
            </p:cNvSpPr>
            <p:nvPr/>
          </p:nvSpPr>
          <p:spPr>
            <a:xfrm>
              <a:off x="7343694" y="3244886"/>
              <a:ext cx="3914561" cy="194866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smtClean="0"/>
                <a:t> Passed as a parameter</a:t>
              </a:r>
            </a:p>
            <a:p>
              <a:pPr lvl="1"/>
              <a:r>
                <a:rPr lang="en-US" altLang="zh-CN" dirty="0">
                  <a:solidFill>
                    <a:schemeClr val="bg2">
                      <a:lumMod val="50000"/>
                    </a:schemeClr>
                  </a:solidFill>
                </a:rPr>
                <a:t> </a:t>
              </a:r>
              <a:r>
                <a:rPr lang="en-US" altLang="zh-CN" dirty="0" smtClean="0">
                  <a:solidFill>
                    <a:schemeClr val="bg2">
                      <a:lumMod val="50000"/>
                    </a:schemeClr>
                  </a:solidFill>
                </a:rPr>
                <a:t>Never invoked </a:t>
              </a:r>
            </a:p>
          </p:txBody>
        </p:sp>
      </p:grpSp>
      <p:sp>
        <p:nvSpPr>
          <p:cNvPr id="5" name="任意多边形 4"/>
          <p:cNvSpPr/>
          <p:nvPr/>
        </p:nvSpPr>
        <p:spPr>
          <a:xfrm>
            <a:off x="5060515" y="3569918"/>
            <a:ext cx="772510" cy="501041"/>
          </a:xfrm>
          <a:custGeom>
            <a:avLst/>
            <a:gdLst>
              <a:gd name="connsiteX0" fmla="*/ 764088 w 772510"/>
              <a:gd name="connsiteY0" fmla="*/ 0 h 501041"/>
              <a:gd name="connsiteX1" fmla="*/ 663880 w 772510"/>
              <a:gd name="connsiteY1" fmla="*/ 288098 h 501041"/>
              <a:gd name="connsiteX2" fmla="*/ 0 w 772510"/>
              <a:gd name="connsiteY2" fmla="*/ 501041 h 501041"/>
            </a:gdLst>
            <a:ahLst/>
            <a:cxnLst>
              <a:cxn ang="0">
                <a:pos x="connsiteX0" y="connsiteY0"/>
              </a:cxn>
              <a:cxn ang="0">
                <a:pos x="connsiteX1" y="connsiteY1"/>
              </a:cxn>
              <a:cxn ang="0">
                <a:pos x="connsiteX2" y="connsiteY2"/>
              </a:cxn>
            </a:cxnLst>
            <a:rect l="l" t="t" r="r" b="b"/>
            <a:pathLst>
              <a:path w="772510" h="501041">
                <a:moveTo>
                  <a:pt x="764088" y="0"/>
                </a:moveTo>
                <a:cubicBezTo>
                  <a:pt x="777658" y="102295"/>
                  <a:pt x="791228" y="204591"/>
                  <a:pt x="663880" y="288098"/>
                </a:cubicBezTo>
                <a:cubicBezTo>
                  <a:pt x="536532" y="371605"/>
                  <a:pt x="268266" y="436323"/>
                  <a:pt x="0" y="501041"/>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6"/>
          <p:cNvSpPr/>
          <p:nvPr/>
        </p:nvSpPr>
        <p:spPr>
          <a:xfrm>
            <a:off x="4521896" y="4183693"/>
            <a:ext cx="1603331" cy="363255"/>
          </a:xfrm>
          <a:custGeom>
            <a:avLst/>
            <a:gdLst>
              <a:gd name="connsiteX0" fmla="*/ 0 w 1603331"/>
              <a:gd name="connsiteY0" fmla="*/ 0 h 363255"/>
              <a:gd name="connsiteX1" fmla="*/ 876822 w 1603331"/>
              <a:gd name="connsiteY1" fmla="*/ 62630 h 363255"/>
              <a:gd name="connsiteX2" fmla="*/ 1603331 w 1603331"/>
              <a:gd name="connsiteY2" fmla="*/ 363255 h 363255"/>
            </a:gdLst>
            <a:ahLst/>
            <a:cxnLst>
              <a:cxn ang="0">
                <a:pos x="connsiteX0" y="connsiteY0"/>
              </a:cxn>
              <a:cxn ang="0">
                <a:pos x="connsiteX1" y="connsiteY1"/>
              </a:cxn>
              <a:cxn ang="0">
                <a:pos x="connsiteX2" y="connsiteY2"/>
              </a:cxn>
            </a:cxnLst>
            <a:rect l="l" t="t" r="r" b="b"/>
            <a:pathLst>
              <a:path w="1603331" h="363255">
                <a:moveTo>
                  <a:pt x="0" y="0"/>
                </a:moveTo>
                <a:cubicBezTo>
                  <a:pt x="304800" y="1043"/>
                  <a:pt x="609600" y="2087"/>
                  <a:pt x="876822" y="62630"/>
                </a:cubicBezTo>
                <a:cubicBezTo>
                  <a:pt x="1144044" y="123173"/>
                  <a:pt x="1373687" y="243214"/>
                  <a:pt x="1603331" y="363255"/>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2004164" y="4822521"/>
            <a:ext cx="4158641" cy="475989"/>
          </a:xfrm>
          <a:custGeom>
            <a:avLst/>
            <a:gdLst>
              <a:gd name="connsiteX0" fmla="*/ 4158641 w 4158641"/>
              <a:gd name="connsiteY0" fmla="*/ 0 h 475989"/>
              <a:gd name="connsiteX1" fmla="*/ 2505206 w 4158641"/>
              <a:gd name="connsiteY1" fmla="*/ 363254 h 475989"/>
              <a:gd name="connsiteX2" fmla="*/ 0 w 4158641"/>
              <a:gd name="connsiteY2" fmla="*/ 475989 h 475989"/>
            </a:gdLst>
            <a:ahLst/>
            <a:cxnLst>
              <a:cxn ang="0">
                <a:pos x="connsiteX0" y="connsiteY0"/>
              </a:cxn>
              <a:cxn ang="0">
                <a:pos x="connsiteX1" y="connsiteY1"/>
              </a:cxn>
              <a:cxn ang="0">
                <a:pos x="connsiteX2" y="connsiteY2"/>
              </a:cxn>
            </a:cxnLst>
            <a:rect l="l" t="t" r="r" b="b"/>
            <a:pathLst>
              <a:path w="4158641" h="475989">
                <a:moveTo>
                  <a:pt x="4158641" y="0"/>
                </a:moveTo>
                <a:cubicBezTo>
                  <a:pt x="3678477" y="141961"/>
                  <a:pt x="3198313" y="283923"/>
                  <a:pt x="2505206" y="363254"/>
                </a:cubicBezTo>
                <a:cubicBezTo>
                  <a:pt x="1812099" y="442585"/>
                  <a:pt x="906049" y="459287"/>
                  <a:pt x="0" y="475989"/>
                </a:cubicBezTo>
              </a:path>
            </a:pathLst>
          </a:custGeom>
          <a:noFill/>
          <a:ln w="25400">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906994" y="3859500"/>
            <a:ext cx="989373" cy="400110"/>
          </a:xfrm>
          <a:prstGeom prst="rect">
            <a:avLst/>
          </a:prstGeom>
          <a:noFill/>
        </p:spPr>
        <p:txBody>
          <a:bodyPr wrap="none" rtlCol="0">
            <a:spAutoFit/>
          </a:bodyPr>
          <a:lstStyle/>
          <a:p>
            <a:r>
              <a:rPr lang="en-US" altLang="zh-CN" sz="2000" dirty="0" smtClean="0">
                <a:solidFill>
                  <a:srgbClr val="C00000"/>
                </a:solidFill>
              </a:rPr>
              <a:t>handler</a:t>
            </a:r>
            <a:endParaRPr lang="zh-CN" altLang="en-US" dirty="0">
              <a:solidFill>
                <a:srgbClr val="C00000"/>
              </a:solidFill>
            </a:endParaRPr>
          </a:p>
        </p:txBody>
      </p:sp>
      <p:sp>
        <p:nvSpPr>
          <p:cNvPr id="19" name="文本框 18"/>
          <p:cNvSpPr txBox="1"/>
          <p:nvPr/>
        </p:nvSpPr>
        <p:spPr>
          <a:xfrm>
            <a:off x="5870789" y="4471031"/>
            <a:ext cx="989373" cy="400110"/>
          </a:xfrm>
          <a:prstGeom prst="rect">
            <a:avLst/>
          </a:prstGeom>
          <a:noFill/>
        </p:spPr>
        <p:txBody>
          <a:bodyPr wrap="none" rtlCol="0">
            <a:spAutoFit/>
          </a:bodyPr>
          <a:lstStyle/>
          <a:p>
            <a:r>
              <a:rPr lang="en-US" altLang="zh-CN" sz="2000" dirty="0" smtClean="0">
                <a:solidFill>
                  <a:srgbClr val="C00000"/>
                </a:solidFill>
              </a:rPr>
              <a:t>handler</a:t>
            </a:r>
            <a:endParaRPr lang="zh-CN" altLang="en-US" dirty="0">
              <a:solidFill>
                <a:srgbClr val="C00000"/>
              </a:solidFill>
            </a:endParaRPr>
          </a:p>
        </p:txBody>
      </p:sp>
      <p:sp>
        <p:nvSpPr>
          <p:cNvPr id="30" name="文本框 29"/>
          <p:cNvSpPr txBox="1"/>
          <p:nvPr/>
        </p:nvSpPr>
        <p:spPr>
          <a:xfrm>
            <a:off x="11033306" y="3214232"/>
            <a:ext cx="604653" cy="707886"/>
          </a:xfrm>
          <a:prstGeom prst="rect">
            <a:avLst/>
          </a:prstGeom>
          <a:noFill/>
        </p:spPr>
        <p:txBody>
          <a:bodyPr wrap="none" rtlCol="0">
            <a:spAutoFit/>
          </a:bodyPr>
          <a:lstStyle/>
          <a:p>
            <a:r>
              <a:rPr lang="zh-CN" altLang="en-US" sz="4000" dirty="0" smtClean="0">
                <a:solidFill>
                  <a:srgbClr val="00B050"/>
                </a:solidFill>
                <a:effectLst>
                  <a:outerShdw blurRad="38100" dist="38100" dir="2700000" algn="tl">
                    <a:srgbClr val="000000">
                      <a:alpha val="43137"/>
                    </a:srgbClr>
                  </a:outerShdw>
                </a:effectLst>
                <a:latin typeface="Berlin Sans FB Demi" panose="020E0802020502020306" pitchFamily="34" charset="0"/>
              </a:rPr>
              <a:t>√</a:t>
            </a:r>
            <a:endParaRPr lang="zh-CN" altLang="en-US" sz="4000" dirty="0">
              <a:solidFill>
                <a:srgbClr val="00B050"/>
              </a:solidFill>
              <a:effectLst>
                <a:outerShdw blurRad="38100" dist="38100" dir="2700000" algn="tl">
                  <a:srgbClr val="000000">
                    <a:alpha val="43137"/>
                  </a:srgbClr>
                </a:outerShdw>
              </a:effectLst>
              <a:latin typeface="Berlin Sans FB Demi" panose="020E0802020502020306" pitchFamily="34" charset="0"/>
            </a:endParaRPr>
          </a:p>
        </p:txBody>
      </p:sp>
      <p:grpSp>
        <p:nvGrpSpPr>
          <p:cNvPr id="32" name="组合 31"/>
          <p:cNvGrpSpPr/>
          <p:nvPr/>
        </p:nvGrpSpPr>
        <p:grpSpPr>
          <a:xfrm>
            <a:off x="7342971" y="3783355"/>
            <a:ext cx="3914561" cy="2027147"/>
            <a:chOff x="7342971" y="3783355"/>
            <a:chExt cx="3914561" cy="2027147"/>
          </a:xfrm>
        </p:grpSpPr>
        <p:sp>
          <p:nvSpPr>
            <p:cNvPr id="29" name="内容占位符 2"/>
            <p:cNvSpPr txBox="1">
              <a:spLocks/>
            </p:cNvSpPr>
            <p:nvPr/>
          </p:nvSpPr>
          <p:spPr>
            <a:xfrm>
              <a:off x="7342971" y="3861835"/>
              <a:ext cx="3914561" cy="1948667"/>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a:t> </a:t>
              </a:r>
              <a:r>
                <a:rPr lang="en-US" altLang="zh-CN" dirty="0" smtClean="0"/>
                <a:t>Never invoked</a:t>
              </a:r>
            </a:p>
          </p:txBody>
        </p:sp>
        <p:sp>
          <p:nvSpPr>
            <p:cNvPr id="31" name="文本框 30"/>
            <p:cNvSpPr txBox="1"/>
            <p:nvPr/>
          </p:nvSpPr>
          <p:spPr>
            <a:xfrm>
              <a:off x="10104905" y="3783355"/>
              <a:ext cx="604653" cy="707886"/>
            </a:xfrm>
            <a:prstGeom prst="rect">
              <a:avLst/>
            </a:prstGeom>
            <a:noFill/>
          </p:spPr>
          <p:txBody>
            <a:bodyPr wrap="none" rtlCol="0">
              <a:spAutoFit/>
            </a:bodyPr>
            <a:lstStyle/>
            <a:p>
              <a:r>
                <a:rPr lang="zh-CN" altLang="en-US" sz="4000" dirty="0" smtClean="0">
                  <a:solidFill>
                    <a:srgbClr val="00B050"/>
                  </a:solidFill>
                  <a:effectLst>
                    <a:outerShdw blurRad="38100" dist="38100" dir="2700000" algn="tl">
                      <a:srgbClr val="000000">
                        <a:alpha val="43137"/>
                      </a:srgbClr>
                    </a:outerShdw>
                  </a:effectLst>
                  <a:latin typeface="Berlin Sans FB Demi" panose="020E0802020502020306" pitchFamily="34" charset="0"/>
                </a:rPr>
                <a:t>√</a:t>
              </a:r>
              <a:endParaRPr lang="zh-CN" altLang="en-US" sz="4000" dirty="0">
                <a:solidFill>
                  <a:srgbClr val="00B050"/>
                </a:solidFill>
                <a:effectLst>
                  <a:outerShdw blurRad="38100" dist="38100" dir="2700000" algn="tl">
                    <a:srgbClr val="000000">
                      <a:alpha val="43137"/>
                    </a:srgbClr>
                  </a:outerShdw>
                </a:effectLst>
                <a:latin typeface="Berlin Sans FB Demi" panose="020E0802020502020306" pitchFamily="34" charset="0"/>
              </a:endParaRPr>
            </a:p>
          </p:txBody>
        </p:sp>
      </p:grpSp>
      <p:sp>
        <p:nvSpPr>
          <p:cNvPr id="20" name="文本框 23"/>
          <p:cNvSpPr txBox="1"/>
          <p:nvPr/>
        </p:nvSpPr>
        <p:spPr>
          <a:xfrm rot="20067315">
            <a:off x="7971498" y="4319501"/>
            <a:ext cx="3383723" cy="584775"/>
          </a:xfrm>
          <a:prstGeom prst="rect">
            <a:avLst/>
          </a:prstGeom>
          <a:solidFill>
            <a:schemeClr val="bg1"/>
          </a:solidFill>
          <a:ln w="25400">
            <a:solidFill>
              <a:srgbClr val="C00000"/>
            </a:solidFill>
          </a:ln>
        </p:spPr>
        <p:txBody>
          <a:bodyPr wrap="square" rtlCol="0">
            <a:spAutoFit/>
          </a:bodyPr>
          <a:lstStyle/>
          <a:p>
            <a:pPr algn="ctr"/>
            <a:r>
              <a:rPr lang="en-US" altLang="zh-CN" sz="3200" b="1" dirty="0" smtClean="0">
                <a:solidFill>
                  <a:srgbClr val="C00000"/>
                </a:solidFill>
              </a:rPr>
              <a:t>Candidate</a:t>
            </a:r>
            <a:endParaRPr lang="en-US" altLang="zh-CN" sz="2400" b="1" dirty="0">
              <a:solidFill>
                <a:srgbClr val="C00000"/>
              </a:solidFill>
            </a:endParaRPr>
          </a:p>
        </p:txBody>
      </p:sp>
    </p:spTree>
    <p:extLst>
      <p:ext uri="{BB962C8B-B14F-4D97-AF65-F5344CB8AC3E}">
        <p14:creationId xmlns:p14="http://schemas.microsoft.com/office/powerpoint/2010/main" val="390139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250"/>
                                        <p:tgtEl>
                                          <p:spTgt spid="5"/>
                                        </p:tgtEl>
                                      </p:cBhvr>
                                    </p:animEffect>
                                  </p:childTnLst>
                                </p:cTn>
                              </p:par>
                            </p:childTnLst>
                          </p:cTn>
                        </p:par>
                        <p:par>
                          <p:cTn id="8" fill="hold">
                            <p:stCondLst>
                              <p:cond delay="250"/>
                            </p:stCondLst>
                            <p:childTnLst>
                              <p:par>
                                <p:cTn id="9" presetID="1" presetClass="entr" presetSubtype="0"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par>
                          <p:cTn id="11" fill="hold">
                            <p:stCondLst>
                              <p:cond delay="250"/>
                            </p:stCondLst>
                            <p:childTnLst>
                              <p:par>
                                <p:cTn id="12" presetID="1" presetClass="entr" presetSubtype="0" fill="hold" grpId="0" nodeType="after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250"/>
                                        <p:tgtEl>
                                          <p:spTgt spid="7"/>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17"/>
                                        </p:tgtEl>
                                        <p:attrNameLst>
                                          <p:attrName>style.visibility</p:attrName>
                                        </p:attrNameLst>
                                      </p:cBhvr>
                                      <p:to>
                                        <p:strVal val="hidden"/>
                                      </p:to>
                                    </p:set>
                                  </p:childTnLst>
                                </p:cTn>
                              </p:par>
                            </p:childTnLst>
                          </p:cTn>
                        </p:par>
                        <p:par>
                          <p:cTn id="21" fill="hold">
                            <p:stCondLst>
                              <p:cond delay="25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par>
                          <p:cTn id="24" fill="hold">
                            <p:stCondLst>
                              <p:cond delay="250"/>
                            </p:stCondLst>
                            <p:childTnLst>
                              <p:par>
                                <p:cTn id="25" presetID="22" presetClass="entr" presetSubtype="2"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ipe(left)">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5" grpId="0" animBg="1"/>
      <p:bldP spid="7" grpId="0" animBg="1"/>
      <p:bldP spid="12" grpId="0" animBg="1"/>
      <p:bldP spid="15" grpId="0"/>
      <p:bldP spid="19" grpId="0"/>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Parameter Analysis</a:t>
            </a:r>
            <a:endParaRPr lang="zh-CN" altLang="en-US" dirty="0"/>
          </a:p>
        </p:txBody>
      </p:sp>
      <p:sp>
        <p:nvSpPr>
          <p:cNvPr id="3" name="内容占位符 2"/>
          <p:cNvSpPr>
            <a:spLocks noGrp="1"/>
          </p:cNvSpPr>
          <p:nvPr>
            <p:ph idx="1"/>
          </p:nvPr>
        </p:nvSpPr>
        <p:spPr>
          <a:xfrm>
            <a:off x="678094" y="1212352"/>
            <a:ext cx="10595331" cy="4623754"/>
          </a:xfrm>
        </p:spPr>
        <p:txBody>
          <a:bodyPr/>
          <a:lstStyle/>
          <a:p>
            <a:r>
              <a:rPr lang="en-US" altLang="zh-CN" dirty="0" smtClean="0"/>
              <a:t> Functions receiving an event-type parameter</a:t>
            </a:r>
          </a:p>
          <a:p>
            <a:pPr lvl="1"/>
            <a:endParaRPr lang="en-US" altLang="zh-CN" dirty="0" smtClean="0"/>
          </a:p>
          <a:p>
            <a:pPr lvl="1"/>
            <a:endParaRPr lang="en-US" altLang="zh-CN" dirty="0"/>
          </a:p>
          <a:p>
            <a:pPr lvl="1"/>
            <a:r>
              <a:rPr lang="en-US" altLang="zh-CN" dirty="0" smtClean="0"/>
              <a:t> </a:t>
            </a:r>
          </a:p>
          <a:p>
            <a:pPr lvl="1"/>
            <a:endParaRPr lang="en-US" altLang="zh-CN" dirty="0" smtClean="0"/>
          </a:p>
          <a:p>
            <a:pPr lvl="1"/>
            <a:r>
              <a:rPr lang="en-US" altLang="zh-CN" dirty="0"/>
              <a:t> </a:t>
            </a:r>
            <a:endParaRPr lang="en-US" altLang="zh-CN" dirty="0" smtClean="0"/>
          </a:p>
        </p:txBody>
      </p:sp>
      <p:sp>
        <p:nvSpPr>
          <p:cNvPr id="22" name="文本框 21"/>
          <p:cNvSpPr txBox="1"/>
          <p:nvPr/>
        </p:nvSpPr>
        <p:spPr>
          <a:xfrm>
            <a:off x="1503490" y="3278163"/>
            <a:ext cx="2580771" cy="461665"/>
          </a:xfrm>
          <a:prstGeom prst="rect">
            <a:avLst/>
          </a:prstGeom>
          <a:noFill/>
        </p:spPr>
        <p:txBody>
          <a:bodyPr wrap="none" rtlCol="0">
            <a:spAutoFit/>
          </a:bodyPr>
          <a:lstStyle/>
          <a:p>
            <a:r>
              <a:rPr lang="en-US" altLang="zh-CN" sz="2400" b="1" u="sng" dirty="0" smtClean="0"/>
              <a:t>Standard DOM API</a:t>
            </a:r>
            <a:endParaRPr lang="zh-CN" altLang="en-US" sz="2400" b="1" u="sng" dirty="0"/>
          </a:p>
        </p:txBody>
      </p:sp>
      <p:sp>
        <p:nvSpPr>
          <p:cNvPr id="23" name="文本框 22"/>
          <p:cNvSpPr txBox="1"/>
          <p:nvPr/>
        </p:nvSpPr>
        <p:spPr>
          <a:xfrm>
            <a:off x="4008328" y="3287522"/>
            <a:ext cx="5563514" cy="461665"/>
          </a:xfrm>
          <a:prstGeom prst="rect">
            <a:avLst/>
          </a:prstGeom>
          <a:noFill/>
        </p:spPr>
        <p:txBody>
          <a:bodyPr wrap="square" rtlCol="0">
            <a:spAutoFit/>
          </a:bodyPr>
          <a:lstStyle/>
          <a:p>
            <a:r>
              <a:rPr lang="en-US" altLang="zh-CN" sz="2400" dirty="0" smtClean="0"/>
              <a:t>e : </a:t>
            </a:r>
            <a:r>
              <a:rPr lang="en-US" altLang="zh-CN" sz="2400" dirty="0" smtClean="0">
                <a:solidFill>
                  <a:srgbClr val="C00000"/>
                </a:solidFill>
              </a:rPr>
              <a:t>MouseEvent</a:t>
            </a:r>
            <a:endParaRPr lang="zh-CN" altLang="en-US" sz="2400" dirty="0">
              <a:solidFill>
                <a:srgbClr val="C00000"/>
              </a:solidFill>
            </a:endParaRPr>
          </a:p>
        </p:txBody>
      </p:sp>
      <p:sp>
        <p:nvSpPr>
          <p:cNvPr id="24" name="文本框 23"/>
          <p:cNvSpPr txBox="1"/>
          <p:nvPr/>
        </p:nvSpPr>
        <p:spPr>
          <a:xfrm>
            <a:off x="1503490" y="4479351"/>
            <a:ext cx="1551771" cy="461665"/>
          </a:xfrm>
          <a:prstGeom prst="rect">
            <a:avLst/>
          </a:prstGeom>
          <a:noFill/>
        </p:spPr>
        <p:txBody>
          <a:bodyPr wrap="none" rtlCol="0">
            <a:spAutoFit/>
          </a:bodyPr>
          <a:lstStyle/>
          <a:p>
            <a:r>
              <a:rPr lang="en-US" altLang="zh-CN" sz="2400" b="1" u="sng" dirty="0" smtClean="0"/>
              <a:t>jQuery API</a:t>
            </a:r>
            <a:endParaRPr lang="zh-CN" altLang="en-US" sz="2400" b="1" u="sng" dirty="0"/>
          </a:p>
        </p:txBody>
      </p:sp>
      <p:sp>
        <p:nvSpPr>
          <p:cNvPr id="25" name="文本框 24"/>
          <p:cNvSpPr txBox="1"/>
          <p:nvPr/>
        </p:nvSpPr>
        <p:spPr>
          <a:xfrm>
            <a:off x="4008328" y="4479351"/>
            <a:ext cx="5563514" cy="461665"/>
          </a:xfrm>
          <a:prstGeom prst="rect">
            <a:avLst/>
          </a:prstGeom>
          <a:noFill/>
        </p:spPr>
        <p:txBody>
          <a:bodyPr wrap="square" rtlCol="0">
            <a:spAutoFit/>
          </a:bodyPr>
          <a:lstStyle/>
          <a:p>
            <a:r>
              <a:rPr lang="en-US" altLang="zh-CN" sz="2400" dirty="0" smtClean="0"/>
              <a:t>e : </a:t>
            </a:r>
            <a:r>
              <a:rPr lang="en-US" altLang="zh-CN" sz="2400" dirty="0" err="1" smtClean="0">
                <a:solidFill>
                  <a:srgbClr val="C00000"/>
                </a:solidFill>
              </a:rPr>
              <a:t>jQuery.Event</a:t>
            </a:r>
            <a:endParaRPr lang="zh-CN" altLang="en-US" sz="2400" dirty="0">
              <a:solidFill>
                <a:srgbClr val="C00000"/>
              </a:solidFill>
            </a:endParaRPr>
          </a:p>
        </p:txBody>
      </p:sp>
      <p:sp>
        <p:nvSpPr>
          <p:cNvPr id="26" name="文本框 23"/>
          <p:cNvSpPr txBox="1"/>
          <p:nvPr/>
        </p:nvSpPr>
        <p:spPr>
          <a:xfrm>
            <a:off x="4176810" y="5421968"/>
            <a:ext cx="5480758" cy="461665"/>
          </a:xfrm>
          <a:prstGeom prst="rect">
            <a:avLst/>
          </a:prstGeom>
          <a:noFill/>
          <a:ln w="25400">
            <a:solidFill>
              <a:srgbClr val="C00000"/>
            </a:solidFill>
          </a:ln>
        </p:spPr>
        <p:txBody>
          <a:bodyPr wrap="square" rtlCol="0">
            <a:spAutoFit/>
          </a:bodyPr>
          <a:lstStyle/>
          <a:p>
            <a:pPr algn="ctr"/>
            <a:r>
              <a:rPr lang="en-US" altLang="zh-CN" sz="2400" b="1" dirty="0" smtClean="0">
                <a:solidFill>
                  <a:srgbClr val="C00000"/>
                </a:solidFill>
              </a:rPr>
              <a:t>Check only type info doesn’t work</a:t>
            </a:r>
            <a:endParaRPr lang="zh-CN" altLang="en-US" sz="2400" b="1" dirty="0">
              <a:solidFill>
                <a:srgbClr val="C00000"/>
              </a:solidFill>
            </a:endParaRPr>
          </a:p>
        </p:txBody>
      </p:sp>
      <p:grpSp>
        <p:nvGrpSpPr>
          <p:cNvPr id="12" name="组合 11"/>
          <p:cNvGrpSpPr/>
          <p:nvPr/>
        </p:nvGrpSpPr>
        <p:grpSpPr>
          <a:xfrm>
            <a:off x="1156154" y="2101738"/>
            <a:ext cx="6993908" cy="653386"/>
            <a:chOff x="1156154" y="2014056"/>
            <a:chExt cx="6993908" cy="653386"/>
          </a:xfrm>
        </p:grpSpPr>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154" y="2014056"/>
              <a:ext cx="557300" cy="653386"/>
            </a:xfrm>
            <a:prstGeom prst="rect">
              <a:avLst/>
            </a:prstGeom>
            <a:effectLst>
              <a:outerShdw blurRad="50800" dist="38100" dir="2700000" algn="tl" rotWithShape="0">
                <a:prstClr val="black">
                  <a:alpha val="40000"/>
                </a:prstClr>
              </a:outerShdw>
            </a:effectLst>
          </p:spPr>
        </p:pic>
        <p:sp>
          <p:nvSpPr>
            <p:cNvPr id="14" name="文本框 13"/>
            <p:cNvSpPr txBox="1"/>
            <p:nvPr/>
          </p:nvSpPr>
          <p:spPr>
            <a:xfrm>
              <a:off x="1925433" y="2138043"/>
              <a:ext cx="1569329" cy="461665"/>
            </a:xfrm>
            <a:prstGeom prst="rect">
              <a:avLst/>
            </a:prstGeom>
            <a:noFill/>
          </p:spPr>
          <p:txBody>
            <a:bodyPr wrap="square" rtlCol="0">
              <a:spAutoFit/>
            </a:bodyPr>
            <a:lstStyle/>
            <a:p>
              <a:r>
                <a:rPr lang="en-US" altLang="zh-CN" sz="2400" dirty="0" smtClean="0"/>
                <a:t>Click Event</a:t>
              </a:r>
              <a:endParaRPr lang="zh-CN" altLang="en-US" sz="2000" dirty="0"/>
            </a:p>
          </p:txBody>
        </p:sp>
        <p:sp>
          <p:nvSpPr>
            <p:cNvPr id="15" name="文本框 14"/>
            <p:cNvSpPr txBox="1"/>
            <p:nvPr/>
          </p:nvSpPr>
          <p:spPr>
            <a:xfrm>
              <a:off x="5352996" y="2138043"/>
              <a:ext cx="2797066" cy="461665"/>
            </a:xfrm>
            <a:prstGeom prst="rect">
              <a:avLst/>
            </a:prstGeom>
            <a:noFill/>
          </p:spPr>
          <p:txBody>
            <a:bodyPr wrap="square" rtlCol="0">
              <a:spAutoFit/>
            </a:bodyPr>
            <a:lstStyle/>
            <a:p>
              <a:r>
                <a:rPr lang="en-US" altLang="zh-CN" sz="2400" dirty="0" smtClean="0"/>
                <a:t>handler(e)</a:t>
              </a:r>
              <a:endParaRPr lang="zh-CN" altLang="en-US" sz="2000" dirty="0"/>
            </a:p>
          </p:txBody>
        </p:sp>
        <p:cxnSp>
          <p:nvCxnSpPr>
            <p:cNvPr id="16" name="直接连接符 15"/>
            <p:cNvCxnSpPr/>
            <p:nvPr/>
          </p:nvCxnSpPr>
          <p:spPr>
            <a:xfrm>
              <a:off x="3714811" y="2402921"/>
              <a:ext cx="1374787" cy="2308"/>
            </a:xfrm>
            <a:prstGeom prst="line">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3962692" y="2016728"/>
              <a:ext cx="879023" cy="400110"/>
            </a:xfrm>
            <a:prstGeom prst="rect">
              <a:avLst/>
            </a:prstGeom>
            <a:noFill/>
          </p:spPr>
          <p:txBody>
            <a:bodyPr wrap="none" rtlCol="0">
              <a:spAutoFit/>
            </a:bodyPr>
            <a:lstStyle/>
            <a:p>
              <a:r>
                <a:rPr lang="en-US" altLang="zh-CN" sz="2000" dirty="0" smtClean="0"/>
                <a:t>trigger</a:t>
              </a:r>
              <a:endParaRPr lang="zh-CN" altLang="en-US" sz="2000" dirty="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Parameter Analysis</a:t>
            </a:r>
            <a:endParaRPr lang="zh-CN" altLang="en-US" dirty="0"/>
          </a:p>
        </p:txBody>
      </p:sp>
      <p:sp>
        <p:nvSpPr>
          <p:cNvPr id="3" name="内容占位符 2"/>
          <p:cNvSpPr>
            <a:spLocks noGrp="1"/>
          </p:cNvSpPr>
          <p:nvPr>
            <p:ph idx="1"/>
          </p:nvPr>
        </p:nvSpPr>
        <p:spPr>
          <a:xfrm>
            <a:off x="678094" y="1212352"/>
            <a:ext cx="10595331" cy="4623754"/>
          </a:xfrm>
        </p:spPr>
        <p:txBody>
          <a:bodyPr/>
          <a:lstStyle/>
          <a:p>
            <a:r>
              <a:rPr lang="en-US" altLang="zh-CN" dirty="0" smtClean="0"/>
              <a:t> Functions receiving an event-type parameter</a:t>
            </a:r>
          </a:p>
          <a:p>
            <a:pPr lvl="1"/>
            <a:endParaRPr lang="en-US" altLang="zh-CN" dirty="0"/>
          </a:p>
          <a:p>
            <a:pPr lvl="1"/>
            <a:endParaRPr lang="en-US" altLang="zh-CN" dirty="0" smtClean="0"/>
          </a:p>
          <a:p>
            <a:pPr lvl="1"/>
            <a:r>
              <a:rPr lang="en-US" altLang="zh-CN" dirty="0" smtClean="0"/>
              <a:t> </a:t>
            </a:r>
          </a:p>
          <a:p>
            <a:pPr lvl="1"/>
            <a:endParaRPr lang="en-US" altLang="zh-CN" dirty="0" smtClean="0"/>
          </a:p>
          <a:p>
            <a:pPr lvl="1"/>
            <a:r>
              <a:rPr lang="en-US" altLang="zh-CN" dirty="0"/>
              <a:t> </a:t>
            </a:r>
            <a:endParaRPr lang="en-US" altLang="zh-CN" dirty="0" smtClean="0"/>
          </a:p>
        </p:txBody>
      </p:sp>
      <p:sp>
        <p:nvSpPr>
          <p:cNvPr id="18" name="文本框 6"/>
          <p:cNvSpPr txBox="1"/>
          <p:nvPr/>
        </p:nvSpPr>
        <p:spPr>
          <a:xfrm>
            <a:off x="1502656" y="3790277"/>
            <a:ext cx="10152532" cy="400110"/>
          </a:xfrm>
          <a:prstGeom prst="rect">
            <a:avLst/>
          </a:prstGeom>
          <a:noFill/>
        </p:spPr>
        <p:txBody>
          <a:bodyPr wrap="square" rtlCol="0">
            <a:spAutoFit/>
          </a:bodyPr>
          <a:lstStyle/>
          <a:p>
            <a:r>
              <a:rPr lang="en-US" sz="2000" dirty="0" smtClean="0"/>
              <a:t>{ </a:t>
            </a:r>
            <a:r>
              <a:rPr lang="en-US" sz="2000" dirty="0" err="1" smtClean="0"/>
              <a:t>altKey</a:t>
            </a:r>
            <a:r>
              <a:rPr lang="en-US" sz="2000" dirty="0" smtClean="0"/>
              <a:t>, bubbles, button, cancelBubble, cancelable, </a:t>
            </a:r>
            <a:r>
              <a:rPr lang="en-US" sz="2000" dirty="0" err="1" smtClean="0"/>
              <a:t>charCode</a:t>
            </a:r>
            <a:r>
              <a:rPr lang="en-US" sz="2000" dirty="0" smtClean="0"/>
              <a:t>, </a:t>
            </a:r>
            <a:r>
              <a:rPr lang="en-US" sz="2000" dirty="0" err="1" smtClean="0"/>
              <a:t>clientX</a:t>
            </a:r>
            <a:r>
              <a:rPr lang="en-US" sz="2000" dirty="0" smtClean="0"/>
              <a:t>, </a:t>
            </a:r>
            <a:r>
              <a:rPr lang="en-US" sz="2000" dirty="0" err="1" smtClean="0"/>
              <a:t>clientY</a:t>
            </a:r>
            <a:r>
              <a:rPr lang="en-US" sz="2000" dirty="0" smtClean="0"/>
              <a:t>, </a:t>
            </a:r>
            <a:r>
              <a:rPr lang="en-US" sz="2000" dirty="0" err="1" smtClean="0"/>
              <a:t>ctrlKey</a:t>
            </a:r>
            <a:r>
              <a:rPr lang="en-US" sz="2000" dirty="0" smtClean="0"/>
              <a:t>, … }   </a:t>
            </a:r>
            <a:endParaRPr lang="zh-CN" altLang="en-US" sz="2000" dirty="0" smtClean="0"/>
          </a:p>
        </p:txBody>
      </p:sp>
      <p:sp>
        <p:nvSpPr>
          <p:cNvPr id="19" name="文本框 6"/>
          <p:cNvSpPr txBox="1"/>
          <p:nvPr/>
        </p:nvSpPr>
        <p:spPr>
          <a:xfrm>
            <a:off x="1502656" y="4983154"/>
            <a:ext cx="9547725" cy="400110"/>
          </a:xfrm>
          <a:prstGeom prst="rect">
            <a:avLst/>
          </a:prstGeom>
          <a:noFill/>
        </p:spPr>
        <p:txBody>
          <a:bodyPr wrap="square" rtlCol="0">
            <a:spAutoFit/>
          </a:bodyPr>
          <a:lstStyle/>
          <a:p>
            <a:r>
              <a:rPr lang="en-US" sz="2000" dirty="0" smtClean="0"/>
              <a:t>{ </a:t>
            </a:r>
            <a:r>
              <a:rPr lang="en-US" sz="2000" dirty="0" err="1" smtClean="0"/>
              <a:t>altKey</a:t>
            </a:r>
            <a:r>
              <a:rPr lang="en-US" sz="2000" dirty="0" smtClean="0"/>
              <a:t>, bubbles, button, cancelable, </a:t>
            </a:r>
            <a:r>
              <a:rPr lang="en-US" sz="2000" dirty="0" err="1" smtClean="0"/>
              <a:t>clientX</a:t>
            </a:r>
            <a:r>
              <a:rPr lang="en-US" sz="2000" dirty="0" smtClean="0"/>
              <a:t>, </a:t>
            </a:r>
            <a:r>
              <a:rPr lang="en-US" sz="2000" dirty="0" err="1" smtClean="0"/>
              <a:t>clientY</a:t>
            </a:r>
            <a:r>
              <a:rPr lang="en-US" sz="2000" dirty="0" smtClean="0"/>
              <a:t>, </a:t>
            </a:r>
            <a:r>
              <a:rPr lang="en-US" sz="2000" dirty="0" err="1" smtClean="0"/>
              <a:t>ctrlKey</a:t>
            </a:r>
            <a:r>
              <a:rPr lang="en-US" sz="2000" dirty="0" smtClean="0"/>
              <a:t>, data, …… }   </a:t>
            </a:r>
            <a:endParaRPr lang="zh-CN" altLang="en-US" sz="2000" dirty="0" smtClean="0"/>
          </a:p>
        </p:txBody>
      </p:sp>
      <p:grpSp>
        <p:nvGrpSpPr>
          <p:cNvPr id="27" name="组合 26"/>
          <p:cNvGrpSpPr/>
          <p:nvPr/>
        </p:nvGrpSpPr>
        <p:grpSpPr>
          <a:xfrm>
            <a:off x="1156154" y="2101738"/>
            <a:ext cx="6993908" cy="653386"/>
            <a:chOff x="1156154" y="2014056"/>
            <a:chExt cx="6993908" cy="653386"/>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154" y="2014056"/>
              <a:ext cx="557300" cy="653386"/>
            </a:xfrm>
            <a:prstGeom prst="rect">
              <a:avLst/>
            </a:prstGeom>
            <a:effectLst>
              <a:outerShdw blurRad="50800" dist="38100" dir="2700000" algn="tl" rotWithShape="0">
                <a:prstClr val="black">
                  <a:alpha val="40000"/>
                </a:prstClr>
              </a:outerShdw>
            </a:effectLst>
          </p:spPr>
        </p:pic>
        <p:sp>
          <p:nvSpPr>
            <p:cNvPr id="29" name="文本框 28"/>
            <p:cNvSpPr txBox="1"/>
            <p:nvPr/>
          </p:nvSpPr>
          <p:spPr>
            <a:xfrm>
              <a:off x="1925433" y="2138043"/>
              <a:ext cx="1569329" cy="461665"/>
            </a:xfrm>
            <a:prstGeom prst="rect">
              <a:avLst/>
            </a:prstGeom>
            <a:noFill/>
          </p:spPr>
          <p:txBody>
            <a:bodyPr wrap="square" rtlCol="0">
              <a:spAutoFit/>
            </a:bodyPr>
            <a:lstStyle/>
            <a:p>
              <a:r>
                <a:rPr lang="en-US" altLang="zh-CN" sz="2400" dirty="0" smtClean="0"/>
                <a:t>Click Event</a:t>
              </a:r>
              <a:endParaRPr lang="zh-CN" altLang="en-US" sz="2000" dirty="0"/>
            </a:p>
          </p:txBody>
        </p:sp>
        <p:sp>
          <p:nvSpPr>
            <p:cNvPr id="30" name="文本框 29"/>
            <p:cNvSpPr txBox="1"/>
            <p:nvPr/>
          </p:nvSpPr>
          <p:spPr>
            <a:xfrm>
              <a:off x="5352996" y="2138043"/>
              <a:ext cx="2797066" cy="461665"/>
            </a:xfrm>
            <a:prstGeom prst="rect">
              <a:avLst/>
            </a:prstGeom>
            <a:noFill/>
          </p:spPr>
          <p:txBody>
            <a:bodyPr wrap="square" rtlCol="0">
              <a:spAutoFit/>
            </a:bodyPr>
            <a:lstStyle/>
            <a:p>
              <a:r>
                <a:rPr lang="en-US" altLang="zh-CN" sz="2400" dirty="0" smtClean="0"/>
                <a:t>handler(e)</a:t>
              </a:r>
              <a:endParaRPr lang="zh-CN" altLang="en-US" sz="2000" dirty="0"/>
            </a:p>
          </p:txBody>
        </p:sp>
        <p:cxnSp>
          <p:nvCxnSpPr>
            <p:cNvPr id="31" name="直接连接符 30"/>
            <p:cNvCxnSpPr/>
            <p:nvPr/>
          </p:nvCxnSpPr>
          <p:spPr>
            <a:xfrm>
              <a:off x="3714811" y="2402921"/>
              <a:ext cx="1374787" cy="2308"/>
            </a:xfrm>
            <a:prstGeom prst="line">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962692" y="2016728"/>
              <a:ext cx="879023" cy="400110"/>
            </a:xfrm>
            <a:prstGeom prst="rect">
              <a:avLst/>
            </a:prstGeom>
            <a:noFill/>
          </p:spPr>
          <p:txBody>
            <a:bodyPr wrap="none" rtlCol="0">
              <a:spAutoFit/>
            </a:bodyPr>
            <a:lstStyle/>
            <a:p>
              <a:r>
                <a:rPr lang="en-US" altLang="zh-CN" sz="2000" dirty="0" smtClean="0"/>
                <a:t>trigger</a:t>
              </a:r>
              <a:endParaRPr lang="zh-CN" altLang="en-US" sz="2000" dirty="0"/>
            </a:p>
          </p:txBody>
        </p:sp>
      </p:grpSp>
      <p:sp>
        <p:nvSpPr>
          <p:cNvPr id="33" name="文本框 32"/>
          <p:cNvSpPr txBox="1"/>
          <p:nvPr/>
        </p:nvSpPr>
        <p:spPr>
          <a:xfrm>
            <a:off x="1503490" y="3278163"/>
            <a:ext cx="2580771" cy="461665"/>
          </a:xfrm>
          <a:prstGeom prst="rect">
            <a:avLst/>
          </a:prstGeom>
          <a:noFill/>
        </p:spPr>
        <p:txBody>
          <a:bodyPr wrap="none" rtlCol="0">
            <a:spAutoFit/>
          </a:bodyPr>
          <a:lstStyle/>
          <a:p>
            <a:r>
              <a:rPr lang="en-US" altLang="zh-CN" sz="2400" b="1" u="sng" dirty="0" smtClean="0"/>
              <a:t>Standard DOM API</a:t>
            </a:r>
            <a:endParaRPr lang="zh-CN" altLang="en-US" sz="2400" b="1" u="sng" dirty="0"/>
          </a:p>
        </p:txBody>
      </p:sp>
      <p:sp>
        <p:nvSpPr>
          <p:cNvPr id="34" name="文本框 33"/>
          <p:cNvSpPr txBox="1"/>
          <p:nvPr/>
        </p:nvSpPr>
        <p:spPr>
          <a:xfrm>
            <a:off x="4008328" y="3287522"/>
            <a:ext cx="5563514" cy="461665"/>
          </a:xfrm>
          <a:prstGeom prst="rect">
            <a:avLst/>
          </a:prstGeom>
          <a:noFill/>
        </p:spPr>
        <p:txBody>
          <a:bodyPr wrap="square" rtlCol="0">
            <a:spAutoFit/>
          </a:bodyPr>
          <a:lstStyle/>
          <a:p>
            <a:r>
              <a:rPr lang="en-US" altLang="zh-CN" sz="2400" dirty="0" smtClean="0"/>
              <a:t>e : MouseEvent</a:t>
            </a:r>
            <a:endParaRPr lang="zh-CN" altLang="en-US" sz="2400" dirty="0"/>
          </a:p>
        </p:txBody>
      </p:sp>
      <p:sp>
        <p:nvSpPr>
          <p:cNvPr id="35" name="文本框 34"/>
          <p:cNvSpPr txBox="1"/>
          <p:nvPr/>
        </p:nvSpPr>
        <p:spPr>
          <a:xfrm>
            <a:off x="1503490" y="4479351"/>
            <a:ext cx="1551771" cy="461665"/>
          </a:xfrm>
          <a:prstGeom prst="rect">
            <a:avLst/>
          </a:prstGeom>
          <a:noFill/>
        </p:spPr>
        <p:txBody>
          <a:bodyPr wrap="none" rtlCol="0">
            <a:spAutoFit/>
          </a:bodyPr>
          <a:lstStyle/>
          <a:p>
            <a:r>
              <a:rPr lang="en-US" altLang="zh-CN" sz="2400" b="1" u="sng" dirty="0" smtClean="0"/>
              <a:t>jQuery API</a:t>
            </a:r>
            <a:endParaRPr lang="zh-CN" altLang="en-US" sz="2400" b="1" u="sng" dirty="0"/>
          </a:p>
        </p:txBody>
      </p:sp>
      <p:sp>
        <p:nvSpPr>
          <p:cNvPr id="36" name="文本框 35"/>
          <p:cNvSpPr txBox="1"/>
          <p:nvPr/>
        </p:nvSpPr>
        <p:spPr>
          <a:xfrm>
            <a:off x="4008328" y="4479351"/>
            <a:ext cx="5563514" cy="461665"/>
          </a:xfrm>
          <a:prstGeom prst="rect">
            <a:avLst/>
          </a:prstGeom>
          <a:noFill/>
        </p:spPr>
        <p:txBody>
          <a:bodyPr wrap="square" rtlCol="0">
            <a:spAutoFit/>
          </a:bodyPr>
          <a:lstStyle/>
          <a:p>
            <a:r>
              <a:rPr lang="en-US" altLang="zh-CN" sz="2400" dirty="0" smtClean="0"/>
              <a:t>e : </a:t>
            </a:r>
            <a:r>
              <a:rPr lang="en-US" altLang="zh-CN" sz="2400" dirty="0" err="1" smtClean="0"/>
              <a:t>jQuery.Event</a:t>
            </a:r>
            <a:endParaRPr lang="zh-CN" altLang="en-US" sz="2400" dirty="0"/>
          </a:p>
        </p:txBody>
      </p:sp>
    </p:spTree>
    <p:extLst>
      <p:ext uri="{BB962C8B-B14F-4D97-AF65-F5344CB8AC3E}">
        <p14:creationId xmlns:p14="http://schemas.microsoft.com/office/powerpoint/2010/main" val="86647352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Parameter Analysis</a:t>
            </a:r>
            <a:endParaRPr lang="zh-CN" altLang="en-US" dirty="0"/>
          </a:p>
        </p:txBody>
      </p:sp>
      <p:sp>
        <p:nvSpPr>
          <p:cNvPr id="3" name="内容占位符 2"/>
          <p:cNvSpPr>
            <a:spLocks noGrp="1"/>
          </p:cNvSpPr>
          <p:nvPr>
            <p:ph idx="1"/>
          </p:nvPr>
        </p:nvSpPr>
        <p:spPr>
          <a:xfrm>
            <a:off x="678094" y="1212352"/>
            <a:ext cx="10595331" cy="4623754"/>
          </a:xfrm>
        </p:spPr>
        <p:txBody>
          <a:bodyPr/>
          <a:lstStyle/>
          <a:p>
            <a:r>
              <a:rPr lang="en-US" altLang="zh-CN" dirty="0" smtClean="0"/>
              <a:t> Functions receiving an event-type parameter</a:t>
            </a:r>
          </a:p>
          <a:p>
            <a:pPr lvl="1"/>
            <a:endParaRPr lang="en-US" altLang="zh-CN" dirty="0"/>
          </a:p>
          <a:p>
            <a:pPr lvl="1"/>
            <a:endParaRPr lang="en-US" altLang="zh-CN" dirty="0" smtClean="0"/>
          </a:p>
          <a:p>
            <a:pPr lvl="1"/>
            <a:r>
              <a:rPr lang="en-US" altLang="zh-CN" dirty="0" smtClean="0"/>
              <a:t> </a:t>
            </a:r>
          </a:p>
          <a:p>
            <a:pPr lvl="1"/>
            <a:endParaRPr lang="en-US" altLang="zh-CN" dirty="0" smtClean="0"/>
          </a:p>
          <a:p>
            <a:pPr lvl="1"/>
            <a:r>
              <a:rPr lang="en-US" altLang="zh-CN" dirty="0"/>
              <a:t> </a:t>
            </a:r>
            <a:endParaRPr lang="en-US" altLang="zh-CN" dirty="0" smtClean="0"/>
          </a:p>
        </p:txBody>
      </p:sp>
      <p:sp>
        <p:nvSpPr>
          <p:cNvPr id="18" name="文本框 6"/>
          <p:cNvSpPr txBox="1"/>
          <p:nvPr/>
        </p:nvSpPr>
        <p:spPr>
          <a:xfrm>
            <a:off x="1502656" y="3790277"/>
            <a:ext cx="10152532" cy="400110"/>
          </a:xfrm>
          <a:prstGeom prst="rect">
            <a:avLst/>
          </a:prstGeom>
          <a:noFill/>
        </p:spPr>
        <p:txBody>
          <a:bodyPr wrap="square" rtlCol="0">
            <a:spAutoFit/>
          </a:bodyPr>
          <a:lstStyle/>
          <a:p>
            <a:r>
              <a:rPr lang="en-US" sz="2000" dirty="0" smtClean="0"/>
              <a:t>{ </a:t>
            </a:r>
            <a:r>
              <a:rPr lang="en-US" sz="2000" dirty="0" err="1" smtClean="0">
                <a:solidFill>
                  <a:srgbClr val="C00000"/>
                </a:solidFill>
              </a:rPr>
              <a:t>altKey</a:t>
            </a:r>
            <a:r>
              <a:rPr lang="en-US" sz="2000" dirty="0" smtClean="0"/>
              <a:t>, </a:t>
            </a:r>
            <a:r>
              <a:rPr lang="en-US" sz="2000" dirty="0" smtClean="0">
                <a:solidFill>
                  <a:srgbClr val="C00000"/>
                </a:solidFill>
              </a:rPr>
              <a:t>bubbles</a:t>
            </a:r>
            <a:r>
              <a:rPr lang="en-US" sz="2000" dirty="0" smtClean="0"/>
              <a:t>, </a:t>
            </a:r>
            <a:r>
              <a:rPr lang="en-US" sz="2000" dirty="0" smtClean="0">
                <a:solidFill>
                  <a:srgbClr val="C00000"/>
                </a:solidFill>
              </a:rPr>
              <a:t>button</a:t>
            </a:r>
            <a:r>
              <a:rPr lang="en-US" sz="2000" dirty="0" smtClean="0"/>
              <a:t>, cancelBubble, </a:t>
            </a:r>
            <a:r>
              <a:rPr lang="en-US" sz="2000" dirty="0" smtClean="0">
                <a:solidFill>
                  <a:srgbClr val="C00000"/>
                </a:solidFill>
              </a:rPr>
              <a:t>cancelable</a:t>
            </a:r>
            <a:r>
              <a:rPr lang="en-US" sz="2000" dirty="0" smtClean="0"/>
              <a:t>, </a:t>
            </a:r>
            <a:r>
              <a:rPr lang="en-US" sz="2000" dirty="0" err="1" smtClean="0"/>
              <a:t>charCode</a:t>
            </a:r>
            <a:r>
              <a:rPr lang="en-US" sz="2000" dirty="0" smtClean="0"/>
              <a:t>, </a:t>
            </a:r>
            <a:r>
              <a:rPr lang="en-US" sz="2000" dirty="0" err="1" smtClean="0">
                <a:solidFill>
                  <a:srgbClr val="C00000"/>
                </a:solidFill>
              </a:rPr>
              <a:t>clientX</a:t>
            </a:r>
            <a:r>
              <a:rPr lang="en-US" sz="2000" dirty="0" smtClean="0"/>
              <a:t>, </a:t>
            </a:r>
            <a:r>
              <a:rPr lang="en-US" sz="2000" dirty="0" err="1" smtClean="0">
                <a:solidFill>
                  <a:srgbClr val="C00000"/>
                </a:solidFill>
              </a:rPr>
              <a:t>clientY</a:t>
            </a:r>
            <a:r>
              <a:rPr lang="en-US" sz="2000" dirty="0" smtClean="0"/>
              <a:t>, </a:t>
            </a:r>
            <a:r>
              <a:rPr lang="en-US" sz="2000" dirty="0" err="1" smtClean="0">
                <a:solidFill>
                  <a:srgbClr val="C00000"/>
                </a:solidFill>
              </a:rPr>
              <a:t>ctrlKey</a:t>
            </a:r>
            <a:r>
              <a:rPr lang="en-US" sz="2000" dirty="0" smtClean="0"/>
              <a:t>, </a:t>
            </a:r>
            <a:r>
              <a:rPr lang="en-US" altLang="zh-CN" sz="2000" dirty="0">
                <a:solidFill>
                  <a:schemeClr val="bg1"/>
                </a:solidFill>
              </a:rPr>
              <a:t>data, </a:t>
            </a:r>
            <a:r>
              <a:rPr lang="en-US" sz="2000" dirty="0" smtClean="0"/>
              <a:t>… }   </a:t>
            </a:r>
            <a:endParaRPr lang="zh-CN" altLang="en-US" sz="2000" dirty="0" smtClean="0"/>
          </a:p>
        </p:txBody>
      </p:sp>
      <p:sp>
        <p:nvSpPr>
          <p:cNvPr id="19" name="文本框 6"/>
          <p:cNvSpPr txBox="1"/>
          <p:nvPr/>
        </p:nvSpPr>
        <p:spPr>
          <a:xfrm>
            <a:off x="1502656" y="4983154"/>
            <a:ext cx="10352248" cy="400110"/>
          </a:xfrm>
          <a:prstGeom prst="rect">
            <a:avLst/>
          </a:prstGeom>
          <a:noFill/>
        </p:spPr>
        <p:txBody>
          <a:bodyPr wrap="square" rtlCol="0">
            <a:spAutoFit/>
          </a:bodyPr>
          <a:lstStyle/>
          <a:p>
            <a:r>
              <a:rPr lang="en-US" sz="2000" dirty="0" smtClean="0"/>
              <a:t>{ </a:t>
            </a:r>
            <a:r>
              <a:rPr lang="en-US" sz="2000" dirty="0" err="1" smtClean="0">
                <a:solidFill>
                  <a:srgbClr val="C00000"/>
                </a:solidFill>
              </a:rPr>
              <a:t>altKey</a:t>
            </a:r>
            <a:r>
              <a:rPr lang="en-US" sz="2000" dirty="0" smtClean="0"/>
              <a:t>, </a:t>
            </a:r>
            <a:r>
              <a:rPr lang="en-US" sz="2000" dirty="0" smtClean="0">
                <a:solidFill>
                  <a:srgbClr val="C00000"/>
                </a:solidFill>
              </a:rPr>
              <a:t>bubbles</a:t>
            </a:r>
            <a:r>
              <a:rPr lang="en-US" sz="2000" dirty="0" smtClean="0"/>
              <a:t>, </a:t>
            </a:r>
            <a:r>
              <a:rPr lang="en-US" sz="2000" dirty="0" smtClean="0">
                <a:solidFill>
                  <a:srgbClr val="C00000"/>
                </a:solidFill>
              </a:rPr>
              <a:t>button</a:t>
            </a:r>
            <a:r>
              <a:rPr lang="en-US" sz="2000" dirty="0" smtClean="0"/>
              <a:t>, </a:t>
            </a:r>
            <a:r>
              <a:rPr lang="en-US" altLang="zh-CN" sz="2000" dirty="0">
                <a:solidFill>
                  <a:schemeClr val="bg1"/>
                </a:solidFill>
              </a:rPr>
              <a:t>cancelBubble, </a:t>
            </a:r>
            <a:r>
              <a:rPr lang="en-US" sz="2000" dirty="0" smtClean="0">
                <a:solidFill>
                  <a:srgbClr val="C00000"/>
                </a:solidFill>
              </a:rPr>
              <a:t>cancelable</a:t>
            </a:r>
            <a:r>
              <a:rPr lang="en-US" sz="2000" dirty="0" smtClean="0"/>
              <a:t>, </a:t>
            </a:r>
            <a:r>
              <a:rPr lang="en-US" altLang="zh-CN" sz="2000" dirty="0" err="1">
                <a:solidFill>
                  <a:schemeClr val="bg1"/>
                </a:solidFill>
              </a:rPr>
              <a:t>charCode</a:t>
            </a:r>
            <a:r>
              <a:rPr lang="en-US" altLang="zh-CN" sz="2000" dirty="0">
                <a:solidFill>
                  <a:schemeClr val="bg1"/>
                </a:solidFill>
              </a:rPr>
              <a:t>, </a:t>
            </a:r>
            <a:r>
              <a:rPr lang="en-US" sz="2000" dirty="0" err="1" smtClean="0">
                <a:solidFill>
                  <a:srgbClr val="C00000"/>
                </a:solidFill>
              </a:rPr>
              <a:t>clientX</a:t>
            </a:r>
            <a:r>
              <a:rPr lang="en-US" sz="2000" dirty="0" smtClean="0"/>
              <a:t>, </a:t>
            </a:r>
            <a:r>
              <a:rPr lang="en-US" sz="2000" dirty="0" err="1" smtClean="0">
                <a:solidFill>
                  <a:srgbClr val="C00000"/>
                </a:solidFill>
              </a:rPr>
              <a:t>clientY</a:t>
            </a:r>
            <a:r>
              <a:rPr lang="en-US" sz="2000" dirty="0" smtClean="0"/>
              <a:t>, </a:t>
            </a:r>
            <a:r>
              <a:rPr lang="en-US" sz="2000" dirty="0" err="1" smtClean="0">
                <a:solidFill>
                  <a:srgbClr val="C00000"/>
                </a:solidFill>
              </a:rPr>
              <a:t>ctrlKey</a:t>
            </a:r>
            <a:r>
              <a:rPr lang="en-US" sz="2000" dirty="0" smtClean="0"/>
              <a:t>, data, … }   </a:t>
            </a:r>
            <a:endParaRPr lang="zh-CN" altLang="en-US" sz="2000" dirty="0" smtClean="0"/>
          </a:p>
        </p:txBody>
      </p:sp>
      <p:grpSp>
        <p:nvGrpSpPr>
          <p:cNvPr id="27" name="组合 26"/>
          <p:cNvGrpSpPr/>
          <p:nvPr/>
        </p:nvGrpSpPr>
        <p:grpSpPr>
          <a:xfrm>
            <a:off x="1156154" y="2101738"/>
            <a:ext cx="6993908" cy="653386"/>
            <a:chOff x="1156154" y="2014056"/>
            <a:chExt cx="6993908" cy="653386"/>
          </a:xfrm>
        </p:grpSpPr>
        <p:pic>
          <p:nvPicPr>
            <p:cNvPr id="28" name="图片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154" y="2014056"/>
              <a:ext cx="557300" cy="653386"/>
            </a:xfrm>
            <a:prstGeom prst="rect">
              <a:avLst/>
            </a:prstGeom>
            <a:effectLst>
              <a:outerShdw blurRad="50800" dist="38100" dir="2700000" algn="tl" rotWithShape="0">
                <a:prstClr val="black">
                  <a:alpha val="40000"/>
                </a:prstClr>
              </a:outerShdw>
            </a:effectLst>
          </p:spPr>
        </p:pic>
        <p:sp>
          <p:nvSpPr>
            <p:cNvPr id="29" name="文本框 28"/>
            <p:cNvSpPr txBox="1"/>
            <p:nvPr/>
          </p:nvSpPr>
          <p:spPr>
            <a:xfrm>
              <a:off x="1925433" y="2138043"/>
              <a:ext cx="1569329" cy="461665"/>
            </a:xfrm>
            <a:prstGeom prst="rect">
              <a:avLst/>
            </a:prstGeom>
            <a:noFill/>
          </p:spPr>
          <p:txBody>
            <a:bodyPr wrap="square" rtlCol="0">
              <a:spAutoFit/>
            </a:bodyPr>
            <a:lstStyle/>
            <a:p>
              <a:r>
                <a:rPr lang="en-US" altLang="zh-CN" sz="2400" dirty="0" smtClean="0"/>
                <a:t>Click Event</a:t>
              </a:r>
              <a:endParaRPr lang="zh-CN" altLang="en-US" sz="2000" dirty="0"/>
            </a:p>
          </p:txBody>
        </p:sp>
        <p:sp>
          <p:nvSpPr>
            <p:cNvPr id="30" name="文本框 29"/>
            <p:cNvSpPr txBox="1"/>
            <p:nvPr/>
          </p:nvSpPr>
          <p:spPr>
            <a:xfrm>
              <a:off x="5352996" y="2138043"/>
              <a:ext cx="2797066" cy="461665"/>
            </a:xfrm>
            <a:prstGeom prst="rect">
              <a:avLst/>
            </a:prstGeom>
            <a:noFill/>
          </p:spPr>
          <p:txBody>
            <a:bodyPr wrap="square" rtlCol="0">
              <a:spAutoFit/>
            </a:bodyPr>
            <a:lstStyle/>
            <a:p>
              <a:r>
                <a:rPr lang="en-US" altLang="zh-CN" sz="2400" dirty="0" smtClean="0"/>
                <a:t>handler(e)</a:t>
              </a:r>
              <a:endParaRPr lang="zh-CN" altLang="en-US" sz="2000" dirty="0"/>
            </a:p>
          </p:txBody>
        </p:sp>
        <p:cxnSp>
          <p:nvCxnSpPr>
            <p:cNvPr id="31" name="直接连接符 30"/>
            <p:cNvCxnSpPr/>
            <p:nvPr/>
          </p:nvCxnSpPr>
          <p:spPr>
            <a:xfrm>
              <a:off x="3714811" y="2402921"/>
              <a:ext cx="1374787" cy="2308"/>
            </a:xfrm>
            <a:prstGeom prst="line">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962692" y="2016728"/>
              <a:ext cx="879023" cy="400110"/>
            </a:xfrm>
            <a:prstGeom prst="rect">
              <a:avLst/>
            </a:prstGeom>
            <a:noFill/>
          </p:spPr>
          <p:txBody>
            <a:bodyPr wrap="none" rtlCol="0">
              <a:spAutoFit/>
            </a:bodyPr>
            <a:lstStyle/>
            <a:p>
              <a:r>
                <a:rPr lang="en-US" altLang="zh-CN" sz="2000" dirty="0" smtClean="0"/>
                <a:t>trigger</a:t>
              </a:r>
              <a:endParaRPr lang="zh-CN" altLang="en-US" sz="2000" dirty="0"/>
            </a:p>
          </p:txBody>
        </p:sp>
      </p:grpSp>
      <p:sp>
        <p:nvSpPr>
          <p:cNvPr id="17" name="文本框 16"/>
          <p:cNvSpPr txBox="1"/>
          <p:nvPr/>
        </p:nvSpPr>
        <p:spPr>
          <a:xfrm>
            <a:off x="1503490" y="3278163"/>
            <a:ext cx="2580771" cy="461665"/>
          </a:xfrm>
          <a:prstGeom prst="rect">
            <a:avLst/>
          </a:prstGeom>
          <a:noFill/>
        </p:spPr>
        <p:txBody>
          <a:bodyPr wrap="none" rtlCol="0">
            <a:spAutoFit/>
          </a:bodyPr>
          <a:lstStyle/>
          <a:p>
            <a:r>
              <a:rPr lang="en-US" altLang="zh-CN" sz="2400" b="1" u="sng" dirty="0" smtClean="0"/>
              <a:t>Standard DOM API</a:t>
            </a:r>
            <a:endParaRPr lang="zh-CN" altLang="en-US" sz="2400" b="1" u="sng" dirty="0"/>
          </a:p>
        </p:txBody>
      </p:sp>
      <p:sp>
        <p:nvSpPr>
          <p:cNvPr id="24" name="文本框 23"/>
          <p:cNvSpPr txBox="1"/>
          <p:nvPr/>
        </p:nvSpPr>
        <p:spPr>
          <a:xfrm>
            <a:off x="4008328" y="3287522"/>
            <a:ext cx="5563514" cy="461665"/>
          </a:xfrm>
          <a:prstGeom prst="rect">
            <a:avLst/>
          </a:prstGeom>
          <a:noFill/>
        </p:spPr>
        <p:txBody>
          <a:bodyPr wrap="square" rtlCol="0">
            <a:spAutoFit/>
          </a:bodyPr>
          <a:lstStyle/>
          <a:p>
            <a:r>
              <a:rPr lang="en-US" altLang="zh-CN" sz="2400" dirty="0" smtClean="0"/>
              <a:t>e : MouseEvent</a:t>
            </a:r>
            <a:endParaRPr lang="zh-CN" altLang="en-US" sz="2400" dirty="0"/>
          </a:p>
        </p:txBody>
      </p:sp>
      <p:sp>
        <p:nvSpPr>
          <p:cNvPr id="25" name="文本框 24"/>
          <p:cNvSpPr txBox="1"/>
          <p:nvPr/>
        </p:nvSpPr>
        <p:spPr>
          <a:xfrm>
            <a:off x="1503490" y="4479351"/>
            <a:ext cx="1551771" cy="461665"/>
          </a:xfrm>
          <a:prstGeom prst="rect">
            <a:avLst/>
          </a:prstGeom>
          <a:noFill/>
        </p:spPr>
        <p:txBody>
          <a:bodyPr wrap="none" rtlCol="0">
            <a:spAutoFit/>
          </a:bodyPr>
          <a:lstStyle/>
          <a:p>
            <a:r>
              <a:rPr lang="en-US" altLang="zh-CN" sz="2400" b="1" u="sng" dirty="0" smtClean="0"/>
              <a:t>jQuery API</a:t>
            </a:r>
            <a:endParaRPr lang="zh-CN" altLang="en-US" sz="2400" b="1" u="sng" dirty="0"/>
          </a:p>
        </p:txBody>
      </p:sp>
      <p:sp>
        <p:nvSpPr>
          <p:cNvPr id="33" name="文本框 32"/>
          <p:cNvSpPr txBox="1"/>
          <p:nvPr/>
        </p:nvSpPr>
        <p:spPr>
          <a:xfrm>
            <a:off x="4008328" y="4479351"/>
            <a:ext cx="5563514" cy="461665"/>
          </a:xfrm>
          <a:prstGeom prst="rect">
            <a:avLst/>
          </a:prstGeom>
          <a:noFill/>
        </p:spPr>
        <p:txBody>
          <a:bodyPr wrap="square" rtlCol="0">
            <a:spAutoFit/>
          </a:bodyPr>
          <a:lstStyle/>
          <a:p>
            <a:r>
              <a:rPr lang="en-US" altLang="zh-CN" sz="2400" dirty="0" smtClean="0"/>
              <a:t>e : </a:t>
            </a:r>
            <a:r>
              <a:rPr lang="en-US" altLang="zh-CN" sz="2400" dirty="0" err="1" smtClean="0"/>
              <a:t>jQuery.Event</a:t>
            </a:r>
            <a:endParaRPr lang="zh-CN" altLang="en-US" sz="2400" dirty="0"/>
          </a:p>
        </p:txBody>
      </p:sp>
      <p:sp>
        <p:nvSpPr>
          <p:cNvPr id="21" name="文本框 23"/>
          <p:cNvSpPr txBox="1"/>
          <p:nvPr/>
        </p:nvSpPr>
        <p:spPr>
          <a:xfrm rot="20067315">
            <a:off x="5902575" y="2145547"/>
            <a:ext cx="3383723" cy="584775"/>
          </a:xfrm>
          <a:prstGeom prst="rect">
            <a:avLst/>
          </a:prstGeom>
          <a:solidFill>
            <a:schemeClr val="bg1"/>
          </a:solidFill>
          <a:ln w="25400">
            <a:solidFill>
              <a:srgbClr val="C00000"/>
            </a:solidFill>
          </a:ln>
        </p:spPr>
        <p:txBody>
          <a:bodyPr wrap="square" rtlCol="0">
            <a:spAutoFit/>
          </a:bodyPr>
          <a:lstStyle/>
          <a:p>
            <a:pPr algn="ctr"/>
            <a:r>
              <a:rPr lang="en-US" altLang="zh-CN" sz="3200" b="1" dirty="0" smtClean="0">
                <a:solidFill>
                  <a:srgbClr val="C00000"/>
                </a:solidFill>
              </a:rPr>
              <a:t>Candidate</a:t>
            </a:r>
            <a:endParaRPr lang="en-US" altLang="zh-CN" sz="2400" b="1" dirty="0">
              <a:solidFill>
                <a:srgbClr val="C00000"/>
              </a:solidFill>
            </a:endParaRPr>
          </a:p>
        </p:txBody>
      </p:sp>
    </p:spTree>
    <p:extLst>
      <p:ext uri="{BB962C8B-B14F-4D97-AF65-F5344CB8AC3E}">
        <p14:creationId xmlns:p14="http://schemas.microsoft.com/office/powerpoint/2010/main" val="252724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6022132" y="4737897"/>
            <a:ext cx="3159057" cy="1609458"/>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sz="2000" dirty="0" smtClean="0">
                <a:solidFill>
                  <a:schemeClr val="tx1"/>
                </a:solidFill>
              </a:rPr>
              <a:t>parent</a:t>
            </a:r>
            <a:endParaRPr lang="zh-CN" altLang="en-US" sz="2000" dirty="0">
              <a:solidFill>
                <a:schemeClr val="tx1"/>
              </a:solidFill>
            </a:endParaRPr>
          </a:p>
        </p:txBody>
      </p:sp>
      <p:sp>
        <p:nvSpPr>
          <p:cNvPr id="20" name="矩形 19"/>
          <p:cNvSpPr/>
          <p:nvPr/>
        </p:nvSpPr>
        <p:spPr>
          <a:xfrm>
            <a:off x="6414961" y="5054456"/>
            <a:ext cx="2240978" cy="880829"/>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altLang="zh-CN" sz="2000" dirty="0" smtClean="0">
                <a:solidFill>
                  <a:schemeClr val="tx1"/>
                </a:solidFill>
              </a:rPr>
              <a:t>child</a:t>
            </a:r>
            <a:endParaRPr lang="zh-CN" altLang="en-US" dirty="0">
              <a:solidFill>
                <a:schemeClr val="tx1"/>
              </a:solidFill>
            </a:endParaRPr>
          </a:p>
        </p:txBody>
      </p:sp>
      <p:sp>
        <p:nvSpPr>
          <p:cNvPr id="2" name="标题 1"/>
          <p:cNvSpPr>
            <a:spLocks noGrp="1"/>
          </p:cNvSpPr>
          <p:nvPr>
            <p:ph type="title"/>
          </p:nvPr>
        </p:nvSpPr>
        <p:spPr/>
        <p:txBody>
          <a:bodyPr/>
          <a:lstStyle/>
          <a:p>
            <a:r>
              <a:rPr lang="en-US" altLang="zh-CN" dirty="0" smtClean="0"/>
              <a:t>Background </a:t>
            </a:r>
            <a:r>
              <a:rPr lang="en-US" altLang="zh-CN" sz="2800" dirty="0" smtClean="0"/>
              <a:t>– Web Applications</a:t>
            </a:r>
            <a:endParaRPr lang="zh-CN" altLang="en-US" dirty="0"/>
          </a:p>
        </p:txBody>
      </p:sp>
      <p:sp>
        <p:nvSpPr>
          <p:cNvPr id="3" name="内容占位符 2"/>
          <p:cNvSpPr>
            <a:spLocks noGrp="1"/>
          </p:cNvSpPr>
          <p:nvPr>
            <p:ph idx="1"/>
          </p:nvPr>
        </p:nvSpPr>
        <p:spPr>
          <a:xfrm>
            <a:off x="678094" y="1212351"/>
            <a:ext cx="4947275" cy="4952142"/>
          </a:xfrm>
        </p:spPr>
        <p:txBody>
          <a:bodyPr>
            <a:normAutofit/>
          </a:bodyPr>
          <a:lstStyle/>
          <a:p>
            <a:r>
              <a:rPr lang="en-US" altLang="zh-CN" dirty="0" smtClean="0"/>
              <a:t> Multiple languages</a:t>
            </a:r>
          </a:p>
          <a:p>
            <a:pPr lvl="1"/>
            <a:r>
              <a:rPr lang="en-US" altLang="zh-CN" dirty="0" smtClean="0"/>
              <a:t> HTML</a:t>
            </a:r>
          </a:p>
          <a:p>
            <a:pPr lvl="1"/>
            <a:r>
              <a:rPr lang="en-US" altLang="zh-CN" dirty="0"/>
              <a:t> </a:t>
            </a:r>
            <a:r>
              <a:rPr lang="en-US" altLang="zh-CN" dirty="0" smtClean="0"/>
              <a:t>JavaScript</a:t>
            </a:r>
          </a:p>
          <a:p>
            <a:pPr lvl="1"/>
            <a:endParaRPr lang="en-US" altLang="zh-CN" dirty="0"/>
          </a:p>
          <a:p>
            <a:r>
              <a:rPr lang="en-US" altLang="zh-CN" dirty="0" smtClean="0"/>
              <a:t> Event-driven</a:t>
            </a:r>
          </a:p>
        </p:txBody>
      </p:sp>
      <p:sp>
        <p:nvSpPr>
          <p:cNvPr id="7" name="文本框 6"/>
          <p:cNvSpPr txBox="1"/>
          <p:nvPr/>
        </p:nvSpPr>
        <p:spPr>
          <a:xfrm>
            <a:off x="5910701" y="1490606"/>
            <a:ext cx="930063" cy="461665"/>
          </a:xfrm>
          <a:prstGeom prst="rect">
            <a:avLst/>
          </a:prstGeom>
          <a:noFill/>
        </p:spPr>
        <p:txBody>
          <a:bodyPr wrap="none" rtlCol="0">
            <a:spAutoFit/>
          </a:bodyPr>
          <a:lstStyle/>
          <a:p>
            <a:r>
              <a:rPr lang="en-US" altLang="zh-CN" sz="2400" b="1" u="sng" dirty="0" smtClean="0"/>
              <a:t>HTML</a:t>
            </a:r>
            <a:endParaRPr lang="zh-CN" altLang="en-US" b="1" u="sng" dirty="0"/>
          </a:p>
        </p:txBody>
      </p:sp>
      <p:sp>
        <p:nvSpPr>
          <p:cNvPr id="8" name="文本框 7"/>
          <p:cNvSpPr txBox="1"/>
          <p:nvPr/>
        </p:nvSpPr>
        <p:spPr>
          <a:xfrm>
            <a:off x="5911391" y="2864718"/>
            <a:ext cx="1458604" cy="461665"/>
          </a:xfrm>
          <a:prstGeom prst="rect">
            <a:avLst/>
          </a:prstGeom>
          <a:noFill/>
        </p:spPr>
        <p:txBody>
          <a:bodyPr wrap="none" rtlCol="0">
            <a:spAutoFit/>
          </a:bodyPr>
          <a:lstStyle/>
          <a:p>
            <a:r>
              <a:rPr lang="en-US" altLang="zh-CN" sz="2400" b="1" u="sng" dirty="0" smtClean="0"/>
              <a:t>JavaScript</a:t>
            </a:r>
            <a:endParaRPr lang="zh-CN" altLang="en-US" sz="2400" b="1" u="sng" dirty="0"/>
          </a:p>
        </p:txBody>
      </p:sp>
      <p:sp>
        <p:nvSpPr>
          <p:cNvPr id="9" name="文本框 8"/>
          <p:cNvSpPr txBox="1"/>
          <p:nvPr/>
        </p:nvSpPr>
        <p:spPr>
          <a:xfrm>
            <a:off x="5858125" y="4319395"/>
            <a:ext cx="894925" cy="461665"/>
          </a:xfrm>
          <a:prstGeom prst="rect">
            <a:avLst/>
          </a:prstGeom>
          <a:noFill/>
        </p:spPr>
        <p:txBody>
          <a:bodyPr wrap="none" rtlCol="0">
            <a:spAutoFit/>
          </a:bodyPr>
          <a:lstStyle/>
          <a:p>
            <a:r>
              <a:rPr lang="en-US" altLang="zh-CN" sz="2400" b="1" dirty="0"/>
              <a:t> </a:t>
            </a:r>
            <a:r>
              <a:rPr lang="en-US" altLang="zh-CN" sz="2400" b="1" u="sng" dirty="0" smtClean="0"/>
              <a:t>View</a:t>
            </a:r>
            <a:endParaRPr lang="zh-CN" altLang="en-US" sz="2400" b="1" u="sng" dirty="0"/>
          </a:p>
        </p:txBody>
      </p:sp>
      <p:sp>
        <p:nvSpPr>
          <p:cNvPr id="13" name="圆角矩形标注 12"/>
          <p:cNvSpPr/>
          <p:nvPr/>
        </p:nvSpPr>
        <p:spPr>
          <a:xfrm>
            <a:off x="9345196" y="4737897"/>
            <a:ext cx="1930331" cy="301337"/>
          </a:xfrm>
          <a:prstGeom prst="wedgeRoundRectCallout">
            <a:avLst>
              <a:gd name="adj1" fmla="val -55997"/>
              <a:gd name="adj2" fmla="val 92826"/>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smtClean="0">
                <a:solidFill>
                  <a:srgbClr val="C00000"/>
                </a:solidFill>
              </a:rPr>
              <a:t>clickDIV</a:t>
            </a:r>
            <a:endParaRPr lang="zh-CN" altLang="en-US" dirty="0">
              <a:solidFill>
                <a:srgbClr val="C00000"/>
              </a:solidFill>
            </a:endParaRPr>
          </a:p>
        </p:txBody>
      </p:sp>
      <p:sp>
        <p:nvSpPr>
          <p:cNvPr id="17" name="文本框 16"/>
          <p:cNvSpPr txBox="1"/>
          <p:nvPr/>
        </p:nvSpPr>
        <p:spPr>
          <a:xfrm>
            <a:off x="5911391" y="1819169"/>
            <a:ext cx="4160125" cy="1015663"/>
          </a:xfrm>
          <a:prstGeom prst="rect">
            <a:avLst/>
          </a:prstGeom>
          <a:noFill/>
        </p:spPr>
        <p:txBody>
          <a:bodyPr wrap="square" rtlCol="0">
            <a:spAutoFit/>
          </a:bodyPr>
          <a:lstStyle/>
          <a:p>
            <a:r>
              <a:rPr lang="en-US" altLang="zh-CN" sz="2000" b="1" dirty="0" smtClean="0">
                <a:solidFill>
                  <a:srgbClr val="0070C0"/>
                </a:solidFill>
              </a:rPr>
              <a:t>&lt;div</a:t>
            </a:r>
            <a:r>
              <a:rPr lang="en-US" altLang="zh-CN" sz="2000" dirty="0" smtClean="0">
                <a:solidFill>
                  <a:srgbClr val="0070C0"/>
                </a:solidFill>
              </a:rPr>
              <a:t>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“parent”</a:t>
            </a:r>
            <a:r>
              <a:rPr lang="en-US" altLang="zh-CN" sz="2000" b="1" dirty="0" smtClean="0">
                <a:solidFill>
                  <a:srgbClr val="0070C0"/>
                </a:solidFill>
              </a:rPr>
              <a:t>&gt;</a:t>
            </a:r>
          </a:p>
          <a:p>
            <a:r>
              <a:rPr lang="en-US" altLang="zh-CN" sz="2000" dirty="0" smtClean="0">
                <a:solidFill>
                  <a:schemeClr val="accent1">
                    <a:lumMod val="50000"/>
                  </a:schemeClr>
                </a:solidFill>
              </a:rPr>
              <a:t>        </a:t>
            </a:r>
            <a:r>
              <a:rPr lang="en-US" altLang="zh-CN" sz="2000" b="1" dirty="0" smtClean="0">
                <a:solidFill>
                  <a:srgbClr val="0070C0"/>
                </a:solidFill>
              </a:rPr>
              <a:t>&lt;div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“child”</a:t>
            </a:r>
            <a:r>
              <a:rPr lang="en-US" altLang="zh-CN" sz="2000" b="1" dirty="0" smtClean="0">
                <a:solidFill>
                  <a:srgbClr val="0070C0"/>
                </a:solidFill>
              </a:rPr>
              <a:t>&gt;&lt;/div&gt;</a:t>
            </a:r>
          </a:p>
          <a:p>
            <a:r>
              <a:rPr lang="en-US" altLang="zh-CN" sz="2000" b="1" dirty="0" smtClean="0">
                <a:solidFill>
                  <a:srgbClr val="0070C0"/>
                </a:solidFill>
              </a:rPr>
              <a:t>&lt;/div&gt;</a:t>
            </a:r>
            <a:endParaRPr lang="zh-CN" altLang="en-US" sz="2000" b="1" dirty="0">
              <a:solidFill>
                <a:srgbClr val="0070C0"/>
              </a:solidFill>
            </a:endParaRPr>
          </a:p>
        </p:txBody>
      </p:sp>
      <p:sp>
        <p:nvSpPr>
          <p:cNvPr id="18" name="文本框 17"/>
          <p:cNvSpPr txBox="1"/>
          <p:nvPr/>
        </p:nvSpPr>
        <p:spPr>
          <a:xfrm>
            <a:off x="5910701" y="3200555"/>
            <a:ext cx="5537228" cy="707886"/>
          </a:xfrm>
          <a:prstGeom prst="rect">
            <a:avLst/>
          </a:prstGeom>
          <a:noFill/>
        </p:spPr>
        <p:txBody>
          <a:bodyPr wrap="square" rtlCol="0">
            <a:spAutoFit/>
          </a:bodyPr>
          <a:lstStyle/>
          <a:p>
            <a:r>
              <a:rPr lang="en-US" altLang="zh-CN" sz="2000" b="1" i="1" dirty="0" smtClean="0">
                <a:solidFill>
                  <a:schemeClr val="accent1">
                    <a:lumMod val="50000"/>
                  </a:schemeClr>
                </a:solidFill>
              </a:rPr>
              <a:t>var</a:t>
            </a:r>
            <a:r>
              <a:rPr lang="en-US" altLang="zh-CN" sz="2000" dirty="0" smtClean="0"/>
              <a:t> parent = </a:t>
            </a:r>
            <a:r>
              <a:rPr lang="en-US" altLang="zh-CN" sz="2000" dirty="0" err="1" smtClean="0"/>
              <a:t>document.getElementById</a:t>
            </a:r>
            <a:r>
              <a:rPr lang="en-US" altLang="zh-CN" sz="2000" dirty="0" smtClean="0"/>
              <a:t>(</a:t>
            </a:r>
            <a:r>
              <a:rPr lang="en-US" altLang="zh-CN" sz="2000" dirty="0" smtClean="0">
                <a:solidFill>
                  <a:schemeClr val="bg2">
                    <a:lumMod val="50000"/>
                  </a:schemeClr>
                </a:solidFill>
              </a:rPr>
              <a:t>‘parent’</a:t>
            </a:r>
            <a:r>
              <a:rPr lang="en-US" altLang="zh-CN" sz="2000" dirty="0" smtClean="0"/>
              <a:t>);</a:t>
            </a:r>
          </a:p>
          <a:p>
            <a:r>
              <a:rPr lang="en-US" altLang="zh-CN" sz="2000" dirty="0" err="1" smtClean="0"/>
              <a:t>parent.addEventListener</a:t>
            </a:r>
            <a:r>
              <a:rPr lang="en-US" altLang="zh-CN" sz="2000" dirty="0" smtClean="0"/>
              <a:t>(</a:t>
            </a:r>
            <a:r>
              <a:rPr lang="en-US" altLang="zh-CN" sz="2000" dirty="0" smtClean="0">
                <a:solidFill>
                  <a:schemeClr val="bg2">
                    <a:lumMod val="50000"/>
                  </a:schemeClr>
                </a:solidFill>
              </a:rPr>
              <a:t>‘click’</a:t>
            </a:r>
            <a:r>
              <a:rPr lang="en-US" altLang="zh-CN" sz="2000" dirty="0" smtClean="0"/>
              <a:t>, </a:t>
            </a:r>
            <a:r>
              <a:rPr lang="en-US" altLang="zh-CN" sz="2000" dirty="0" err="1" smtClean="0"/>
              <a:t>clickDIV</a:t>
            </a:r>
            <a:r>
              <a:rPr lang="en-US" altLang="zh-CN" sz="2000" dirty="0" smtClean="0"/>
              <a:t>);</a:t>
            </a: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2251" y="5673113"/>
            <a:ext cx="557300" cy="653386"/>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80731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left)">
                                      <p:cBhvr>
                                        <p:cTn id="14"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Invocation Analysis</a:t>
            </a:r>
            <a:endParaRPr lang="zh-CN" altLang="en-US" dirty="0"/>
          </a:p>
        </p:txBody>
      </p:sp>
      <p:sp>
        <p:nvSpPr>
          <p:cNvPr id="3" name="内容占位符 2"/>
          <p:cNvSpPr>
            <a:spLocks noGrp="1"/>
          </p:cNvSpPr>
          <p:nvPr>
            <p:ph idx="1"/>
          </p:nvPr>
        </p:nvSpPr>
        <p:spPr>
          <a:xfrm>
            <a:off x="678094" y="1212351"/>
            <a:ext cx="11013897" cy="883806"/>
          </a:xfrm>
        </p:spPr>
        <p:txBody>
          <a:bodyPr/>
          <a:lstStyle/>
          <a:p>
            <a:r>
              <a:rPr lang="en-US" altLang="zh-CN" dirty="0" smtClean="0"/>
              <a:t> Multiple functions invoked by the same callsite expression</a:t>
            </a:r>
            <a:endParaRPr lang="en-US" altLang="zh-CN" dirty="0"/>
          </a:p>
        </p:txBody>
      </p:sp>
      <p:sp>
        <p:nvSpPr>
          <p:cNvPr id="10" name="文本框 9"/>
          <p:cNvSpPr txBox="1"/>
          <p:nvPr/>
        </p:nvSpPr>
        <p:spPr>
          <a:xfrm>
            <a:off x="3144399" y="2404369"/>
            <a:ext cx="1254895" cy="461665"/>
          </a:xfrm>
          <a:prstGeom prst="rect">
            <a:avLst/>
          </a:prstGeom>
          <a:noFill/>
        </p:spPr>
        <p:txBody>
          <a:bodyPr wrap="none" rtlCol="0">
            <a:spAutoFit/>
          </a:bodyPr>
          <a:lstStyle/>
          <a:p>
            <a:r>
              <a:rPr lang="en-US" altLang="zh-CN" sz="2400" b="1" u="sng" dirty="0" err="1" smtClean="0"/>
              <a:t>CallSites</a:t>
            </a:r>
            <a:endParaRPr lang="zh-CN" altLang="en-US" sz="2400" b="1" u="sng" dirty="0"/>
          </a:p>
        </p:txBody>
      </p:sp>
      <p:sp>
        <p:nvSpPr>
          <p:cNvPr id="11" name="文本框 10"/>
          <p:cNvSpPr txBox="1"/>
          <p:nvPr/>
        </p:nvSpPr>
        <p:spPr>
          <a:xfrm>
            <a:off x="7364339" y="2404369"/>
            <a:ext cx="1420582" cy="461665"/>
          </a:xfrm>
          <a:prstGeom prst="rect">
            <a:avLst/>
          </a:prstGeom>
          <a:noFill/>
        </p:spPr>
        <p:txBody>
          <a:bodyPr wrap="none" rtlCol="0">
            <a:spAutoFit/>
          </a:bodyPr>
          <a:lstStyle/>
          <a:p>
            <a:r>
              <a:rPr lang="en-US" altLang="zh-CN" sz="2400" b="1" u="sng" dirty="0" smtClean="0"/>
              <a:t>Functions</a:t>
            </a:r>
            <a:endParaRPr lang="zh-CN" altLang="en-US" sz="2400" b="1" u="sng" dirty="0"/>
          </a:p>
        </p:txBody>
      </p:sp>
      <p:sp>
        <p:nvSpPr>
          <p:cNvPr id="12" name="文本框 11"/>
          <p:cNvSpPr txBox="1"/>
          <p:nvPr/>
        </p:nvSpPr>
        <p:spPr>
          <a:xfrm>
            <a:off x="2867298" y="3265819"/>
            <a:ext cx="2071807" cy="461665"/>
          </a:xfrm>
          <a:prstGeom prst="rect">
            <a:avLst/>
          </a:prstGeom>
          <a:noFill/>
        </p:spPr>
        <p:txBody>
          <a:bodyPr wrap="square" rtlCol="0">
            <a:spAutoFit/>
          </a:bodyPr>
          <a:lstStyle/>
          <a:p>
            <a:pPr algn="ctr"/>
            <a:r>
              <a:rPr lang="en-US" altLang="zh-CN" sz="2400" dirty="0" err="1" smtClean="0"/>
              <a:t>handler.apply</a:t>
            </a:r>
            <a:r>
              <a:rPr lang="en-US" altLang="zh-CN" sz="2400" dirty="0" smtClean="0"/>
              <a:t>()</a:t>
            </a:r>
            <a:endParaRPr lang="zh-CN" altLang="en-US" sz="2400" dirty="0"/>
          </a:p>
        </p:txBody>
      </p:sp>
      <p:sp>
        <p:nvSpPr>
          <p:cNvPr id="13" name="文本框 12"/>
          <p:cNvSpPr txBox="1"/>
          <p:nvPr/>
        </p:nvSpPr>
        <p:spPr>
          <a:xfrm>
            <a:off x="2867298" y="4576504"/>
            <a:ext cx="2071806" cy="461665"/>
          </a:xfrm>
          <a:prstGeom prst="rect">
            <a:avLst/>
          </a:prstGeom>
          <a:noFill/>
        </p:spPr>
        <p:txBody>
          <a:bodyPr wrap="square" rtlCol="0">
            <a:spAutoFit/>
          </a:bodyPr>
          <a:lstStyle/>
          <a:p>
            <a:pPr algn="ctr"/>
            <a:r>
              <a:rPr lang="en-US" altLang="zh-CN" sz="2400" dirty="0" smtClean="0"/>
              <a:t>add(i);</a:t>
            </a:r>
            <a:endParaRPr lang="zh-CN" altLang="en-US" sz="2400" dirty="0"/>
          </a:p>
        </p:txBody>
      </p:sp>
      <p:sp>
        <p:nvSpPr>
          <p:cNvPr id="14" name="文本框 13"/>
          <p:cNvSpPr txBox="1"/>
          <p:nvPr/>
        </p:nvSpPr>
        <p:spPr>
          <a:xfrm>
            <a:off x="7027288" y="2866034"/>
            <a:ext cx="2429862" cy="830997"/>
          </a:xfrm>
          <a:prstGeom prst="rect">
            <a:avLst/>
          </a:prstGeom>
          <a:noFill/>
        </p:spPr>
        <p:txBody>
          <a:bodyPr wrap="square" rtlCol="0">
            <a:spAutoFit/>
          </a:bodyPr>
          <a:lstStyle/>
          <a:p>
            <a:r>
              <a:rPr lang="en-US" altLang="zh-CN" sz="2400" dirty="0" smtClean="0"/>
              <a:t>function click() {</a:t>
            </a:r>
          </a:p>
          <a:p>
            <a:r>
              <a:rPr lang="en-US" altLang="zh-CN" sz="2400" dirty="0"/>
              <a:t>}</a:t>
            </a:r>
            <a:r>
              <a:rPr lang="en-US" altLang="zh-CN" sz="2400" dirty="0" smtClean="0"/>
              <a:t> </a:t>
            </a:r>
          </a:p>
        </p:txBody>
      </p:sp>
      <p:sp>
        <p:nvSpPr>
          <p:cNvPr id="15" name="文本框 14"/>
          <p:cNvSpPr txBox="1"/>
          <p:nvPr/>
        </p:nvSpPr>
        <p:spPr>
          <a:xfrm>
            <a:off x="7027288" y="3727484"/>
            <a:ext cx="2567648" cy="830997"/>
          </a:xfrm>
          <a:prstGeom prst="rect">
            <a:avLst/>
          </a:prstGeom>
          <a:noFill/>
        </p:spPr>
        <p:txBody>
          <a:bodyPr wrap="square" rtlCol="0">
            <a:spAutoFit/>
          </a:bodyPr>
          <a:lstStyle/>
          <a:p>
            <a:r>
              <a:rPr lang="en-US" altLang="zh-CN" sz="2400" dirty="0" smtClean="0"/>
              <a:t>function search() {</a:t>
            </a:r>
          </a:p>
          <a:p>
            <a:r>
              <a:rPr lang="en-US" altLang="zh-CN" sz="2400" dirty="0"/>
              <a:t>}</a:t>
            </a:r>
            <a:r>
              <a:rPr lang="en-US" altLang="zh-CN" sz="2400" dirty="0" smtClean="0"/>
              <a:t> </a:t>
            </a:r>
          </a:p>
        </p:txBody>
      </p:sp>
      <p:sp>
        <p:nvSpPr>
          <p:cNvPr id="16" name="文本框 15"/>
          <p:cNvSpPr txBox="1"/>
          <p:nvPr/>
        </p:nvSpPr>
        <p:spPr>
          <a:xfrm>
            <a:off x="7027288" y="4558481"/>
            <a:ext cx="2567648" cy="830997"/>
          </a:xfrm>
          <a:prstGeom prst="rect">
            <a:avLst/>
          </a:prstGeom>
          <a:noFill/>
        </p:spPr>
        <p:txBody>
          <a:bodyPr wrap="square" rtlCol="0">
            <a:spAutoFit/>
          </a:bodyPr>
          <a:lstStyle/>
          <a:p>
            <a:r>
              <a:rPr lang="en-US" altLang="zh-CN" sz="2400" dirty="0" smtClean="0"/>
              <a:t>function add(v) {</a:t>
            </a:r>
          </a:p>
          <a:p>
            <a:r>
              <a:rPr lang="en-US" altLang="zh-CN" sz="2400" dirty="0"/>
              <a:t>}</a:t>
            </a:r>
            <a:r>
              <a:rPr lang="en-US" altLang="zh-CN" sz="2400" dirty="0" smtClean="0"/>
              <a:t> </a:t>
            </a:r>
          </a:p>
        </p:txBody>
      </p:sp>
      <p:sp>
        <p:nvSpPr>
          <p:cNvPr id="17" name="任意多边形 16"/>
          <p:cNvSpPr/>
          <p:nvPr/>
        </p:nvSpPr>
        <p:spPr>
          <a:xfrm>
            <a:off x="4985358" y="3119641"/>
            <a:ext cx="2004165" cy="425885"/>
          </a:xfrm>
          <a:custGeom>
            <a:avLst/>
            <a:gdLst>
              <a:gd name="connsiteX0" fmla="*/ 0 w 2004165"/>
              <a:gd name="connsiteY0" fmla="*/ 425885 h 425885"/>
              <a:gd name="connsiteX1" fmla="*/ 764088 w 2004165"/>
              <a:gd name="connsiteY1" fmla="*/ 363255 h 425885"/>
              <a:gd name="connsiteX2" fmla="*/ 1352811 w 2004165"/>
              <a:gd name="connsiteY2" fmla="*/ 125260 h 425885"/>
              <a:gd name="connsiteX3" fmla="*/ 2004165 w 2004165"/>
              <a:gd name="connsiteY3" fmla="*/ 0 h 425885"/>
            </a:gdLst>
            <a:ahLst/>
            <a:cxnLst>
              <a:cxn ang="0">
                <a:pos x="connsiteX0" y="connsiteY0"/>
              </a:cxn>
              <a:cxn ang="0">
                <a:pos x="connsiteX1" y="connsiteY1"/>
              </a:cxn>
              <a:cxn ang="0">
                <a:pos x="connsiteX2" y="connsiteY2"/>
              </a:cxn>
              <a:cxn ang="0">
                <a:pos x="connsiteX3" y="connsiteY3"/>
              </a:cxn>
            </a:cxnLst>
            <a:rect l="l" t="t" r="r" b="b"/>
            <a:pathLst>
              <a:path w="2004165" h="425885">
                <a:moveTo>
                  <a:pt x="0" y="425885"/>
                </a:moveTo>
                <a:cubicBezTo>
                  <a:pt x="269310" y="419622"/>
                  <a:pt x="538620" y="413359"/>
                  <a:pt x="764088" y="363255"/>
                </a:cubicBezTo>
                <a:cubicBezTo>
                  <a:pt x="989557" y="313151"/>
                  <a:pt x="1146132" y="185802"/>
                  <a:pt x="1352811" y="125260"/>
                </a:cubicBezTo>
                <a:cubicBezTo>
                  <a:pt x="1559491" y="64717"/>
                  <a:pt x="1781828" y="32358"/>
                  <a:pt x="2004165" y="0"/>
                </a:cubicBez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4985358" y="3583104"/>
            <a:ext cx="2116899" cy="388307"/>
          </a:xfrm>
          <a:custGeom>
            <a:avLst/>
            <a:gdLst>
              <a:gd name="connsiteX0" fmla="*/ 0 w 2116899"/>
              <a:gd name="connsiteY0" fmla="*/ 0 h 388307"/>
              <a:gd name="connsiteX1" fmla="*/ 801666 w 2116899"/>
              <a:gd name="connsiteY1" fmla="*/ 150312 h 388307"/>
              <a:gd name="connsiteX2" fmla="*/ 1503124 w 2116899"/>
              <a:gd name="connsiteY2" fmla="*/ 313151 h 388307"/>
              <a:gd name="connsiteX3" fmla="*/ 2116899 w 2116899"/>
              <a:gd name="connsiteY3" fmla="*/ 388307 h 388307"/>
            </a:gdLst>
            <a:ahLst/>
            <a:cxnLst>
              <a:cxn ang="0">
                <a:pos x="connsiteX0" y="connsiteY0"/>
              </a:cxn>
              <a:cxn ang="0">
                <a:pos x="connsiteX1" y="connsiteY1"/>
              </a:cxn>
              <a:cxn ang="0">
                <a:pos x="connsiteX2" y="connsiteY2"/>
              </a:cxn>
              <a:cxn ang="0">
                <a:pos x="connsiteX3" y="connsiteY3"/>
              </a:cxn>
            </a:cxnLst>
            <a:rect l="l" t="t" r="r" b="b"/>
            <a:pathLst>
              <a:path w="2116899" h="388307">
                <a:moveTo>
                  <a:pt x="0" y="0"/>
                </a:moveTo>
                <a:lnTo>
                  <a:pt x="801666" y="150312"/>
                </a:lnTo>
                <a:cubicBezTo>
                  <a:pt x="1052187" y="202504"/>
                  <a:pt x="1283919" y="273485"/>
                  <a:pt x="1503124" y="313151"/>
                </a:cubicBezTo>
                <a:cubicBezTo>
                  <a:pt x="1722329" y="352817"/>
                  <a:pt x="1919614" y="370562"/>
                  <a:pt x="2116899" y="388307"/>
                </a:cubicBez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4434213" y="4835707"/>
            <a:ext cx="2605414" cy="0"/>
          </a:xfrm>
          <a:custGeom>
            <a:avLst/>
            <a:gdLst>
              <a:gd name="connsiteX0" fmla="*/ 0 w 2605414"/>
              <a:gd name="connsiteY0" fmla="*/ 0 h 0"/>
              <a:gd name="connsiteX1" fmla="*/ 2605414 w 2605414"/>
              <a:gd name="connsiteY1" fmla="*/ 0 h 0"/>
            </a:gdLst>
            <a:ahLst/>
            <a:cxnLst>
              <a:cxn ang="0">
                <a:pos x="connsiteX0" y="connsiteY0"/>
              </a:cxn>
              <a:cxn ang="0">
                <a:pos x="connsiteX1" y="connsiteY1"/>
              </a:cxn>
            </a:cxnLst>
            <a:rect l="l" t="t" r="r" b="b"/>
            <a:pathLst>
              <a:path w="2605414">
                <a:moveTo>
                  <a:pt x="0" y="0"/>
                </a:moveTo>
                <a:lnTo>
                  <a:pt x="2605414" y="0"/>
                </a:ln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2617939" y="2866034"/>
            <a:ext cx="6976997" cy="1692447"/>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617939" y="4599025"/>
            <a:ext cx="6976997" cy="790453"/>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9348454" y="2952745"/>
            <a:ext cx="1192955" cy="1569660"/>
          </a:xfrm>
          <a:prstGeom prst="rect">
            <a:avLst/>
          </a:prstGeom>
          <a:noFill/>
        </p:spPr>
        <p:txBody>
          <a:bodyPr wrap="none" rtlCol="0">
            <a:spAutoFit/>
          </a:bodyPr>
          <a:lstStyle/>
          <a:p>
            <a:r>
              <a:rPr lang="zh-CN" altLang="en-US" sz="9600" dirty="0" smtClean="0">
                <a:solidFill>
                  <a:srgbClr val="00B050"/>
                </a:solidFill>
                <a:effectLst>
                  <a:outerShdw blurRad="38100" dist="38100" dir="2700000" algn="tl">
                    <a:srgbClr val="000000">
                      <a:alpha val="43137"/>
                    </a:srgbClr>
                  </a:outerShdw>
                </a:effectLst>
                <a:latin typeface="Berlin Sans FB Demi" panose="020E0802020502020306" pitchFamily="34" charset="0"/>
              </a:rPr>
              <a:t>√</a:t>
            </a:r>
            <a:endParaRPr lang="zh-CN" altLang="en-US" sz="9600" dirty="0">
              <a:solidFill>
                <a:srgbClr val="00B050"/>
              </a:solidFill>
              <a:effectLst>
                <a:outerShdw blurRad="38100" dist="38100" dir="2700000" algn="tl">
                  <a:srgbClr val="000000">
                    <a:alpha val="43137"/>
                  </a:srgbClr>
                </a:outerShdw>
              </a:effectLst>
              <a:latin typeface="Berlin Sans FB Demi" panose="020E0802020502020306" pitchFamily="34" charset="0"/>
            </a:endParaRPr>
          </a:p>
        </p:txBody>
      </p:sp>
      <p:sp>
        <p:nvSpPr>
          <p:cNvPr id="24" name="文本框 23"/>
          <p:cNvSpPr txBox="1"/>
          <p:nvPr/>
        </p:nvSpPr>
        <p:spPr>
          <a:xfrm rot="20338337">
            <a:off x="9483104" y="4512315"/>
            <a:ext cx="923651" cy="1569660"/>
          </a:xfrm>
          <a:prstGeom prst="rect">
            <a:avLst/>
          </a:prstGeom>
          <a:noFill/>
        </p:spPr>
        <p:txBody>
          <a:bodyPr wrap="none" rtlCol="0">
            <a:spAutoFit/>
          </a:bodyPr>
          <a:lstStyle/>
          <a:p>
            <a:r>
              <a:rPr lang="zh-CN" altLang="en-US" sz="9600" dirty="0" smtClean="0">
                <a:solidFill>
                  <a:srgbClr val="C00000"/>
                </a:solidFill>
                <a:effectLst>
                  <a:outerShdw blurRad="38100" dist="38100" dir="2700000" algn="tl">
                    <a:srgbClr val="000000">
                      <a:alpha val="43137"/>
                    </a:srgbClr>
                  </a:outerShdw>
                </a:effectLst>
                <a:latin typeface="Berlin Sans FB Demi" panose="020E0802020502020306" pitchFamily="34" charset="0"/>
                <a:ea typeface="Arial Unicode MS" panose="020B0604020202020204" pitchFamily="34" charset="-122"/>
                <a:cs typeface="Arial Unicode MS" panose="020B0604020202020204" pitchFamily="34" charset="-122"/>
              </a:rPr>
              <a:t>╳</a:t>
            </a:r>
            <a:endParaRPr lang="zh-CN" altLang="en-US" sz="9600" dirty="0">
              <a:solidFill>
                <a:srgbClr val="C00000"/>
              </a:solidFill>
              <a:effectLst>
                <a:outerShdw blurRad="38100" dist="38100" dir="2700000" algn="tl">
                  <a:srgbClr val="000000">
                    <a:alpha val="43137"/>
                  </a:srgbClr>
                </a:outerShdw>
              </a:effectLst>
              <a:latin typeface="Berlin Sans FB Demi" panose="020E0802020502020306" pitchFamily="34" charset="0"/>
            </a:endParaRPr>
          </a:p>
        </p:txBody>
      </p:sp>
      <p:sp>
        <p:nvSpPr>
          <p:cNvPr id="19" name="文本框 23"/>
          <p:cNvSpPr txBox="1"/>
          <p:nvPr/>
        </p:nvSpPr>
        <p:spPr>
          <a:xfrm rot="20067315">
            <a:off x="6727413" y="3419869"/>
            <a:ext cx="3383723" cy="584775"/>
          </a:xfrm>
          <a:prstGeom prst="rect">
            <a:avLst/>
          </a:prstGeom>
          <a:solidFill>
            <a:schemeClr val="bg1"/>
          </a:solidFill>
          <a:ln w="25400">
            <a:solidFill>
              <a:srgbClr val="C00000"/>
            </a:solidFill>
          </a:ln>
        </p:spPr>
        <p:txBody>
          <a:bodyPr wrap="square" rtlCol="0">
            <a:spAutoFit/>
          </a:bodyPr>
          <a:lstStyle/>
          <a:p>
            <a:pPr algn="ctr"/>
            <a:r>
              <a:rPr lang="en-US" altLang="zh-CN" sz="3200" b="1" dirty="0" smtClean="0">
                <a:solidFill>
                  <a:srgbClr val="C00000"/>
                </a:solidFill>
              </a:rPr>
              <a:t>Candidate</a:t>
            </a:r>
            <a:endParaRPr lang="en-US" altLang="zh-CN" sz="2400" b="1" dirty="0">
              <a:solidFill>
                <a:srgbClr val="C00000"/>
              </a:solidFill>
            </a:endParaRPr>
          </a:p>
        </p:txBody>
      </p:sp>
    </p:spTree>
    <p:extLst>
      <p:ext uri="{BB962C8B-B14F-4D97-AF65-F5344CB8AC3E}">
        <p14:creationId xmlns:p14="http://schemas.microsoft.com/office/powerpoint/2010/main" val="2356158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
                                        <p:tgtEl>
                                          <p:spTgt spid="17"/>
                                        </p:tgtEl>
                                      </p:cBhvr>
                                    </p:animEffect>
                                  </p:childTnLst>
                                </p:cTn>
                              </p:par>
                            </p:childTnLst>
                          </p:cTn>
                        </p:par>
                        <p:par>
                          <p:cTn id="18" fill="hold">
                            <p:stCondLst>
                              <p:cond delay="25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left)">
                                      <p:cBhvr>
                                        <p:cTn id="25" dur="250"/>
                                        <p:tgtEl>
                                          <p:spTgt spid="18"/>
                                        </p:tgtEl>
                                      </p:cBhvr>
                                    </p:animEffect>
                                  </p:childTnLst>
                                </p:cTn>
                              </p:par>
                            </p:childTnLst>
                          </p:cTn>
                        </p:par>
                        <p:par>
                          <p:cTn id="26" fill="hold">
                            <p:stCondLst>
                              <p:cond delay="250"/>
                            </p:stCondLst>
                            <p:childTnLst>
                              <p:par>
                                <p:cTn id="27" presetID="1" presetClass="entr" presetSubtype="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250"/>
                                        <p:tgtEl>
                                          <p:spTgt spid="20"/>
                                        </p:tgtEl>
                                      </p:cBhvr>
                                    </p:animEffect>
                                  </p:childTnLst>
                                </p:cTn>
                              </p:par>
                            </p:childTnLst>
                          </p:cTn>
                        </p:par>
                        <p:par>
                          <p:cTn id="38" fill="hold">
                            <p:stCondLst>
                              <p:cond delay="250"/>
                            </p:stCondLst>
                            <p:childTnLst>
                              <p:par>
                                <p:cTn id="39" presetID="1"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grpId="0" nodeType="afterEffect">
                                  <p:stCondLst>
                                    <p:cond delay="0"/>
                                  </p:stCondLst>
                                  <p:childTnLst>
                                    <p:set>
                                      <p:cBhvr>
                                        <p:cTn id="47" dur="1" fill="hold">
                                          <p:stCondLst>
                                            <p:cond delay="0"/>
                                          </p:stCondLst>
                                        </p:cTn>
                                        <p:tgtEl>
                                          <p:spTgt spid="23"/>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childTnLst>
                                </p:cTn>
                              </p:par>
                            </p:childTnLst>
                          </p:cTn>
                        </p:par>
                        <p:par>
                          <p:cTn id="52" fill="hold">
                            <p:stCondLst>
                              <p:cond delay="0"/>
                            </p:stCondLst>
                            <p:childTnLst>
                              <p:par>
                                <p:cTn id="53" presetID="1"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animBg="1"/>
      <p:bldP spid="18" grpId="0" animBg="1"/>
      <p:bldP spid="20" grpId="0" animBg="1"/>
      <p:bldP spid="21" grpId="0" animBg="1"/>
      <p:bldP spid="22" grpId="0" animBg="1"/>
      <p:bldP spid="23" grpId="0"/>
      <p:bldP spid="24" grpId="0"/>
      <p:bldP spid="1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Redundancy Reduction</a:t>
            </a:r>
          </a:p>
        </p:txBody>
      </p:sp>
      <p:sp>
        <p:nvSpPr>
          <p:cNvPr id="3" name="内容占位符 2"/>
          <p:cNvSpPr>
            <a:spLocks noGrp="1"/>
          </p:cNvSpPr>
          <p:nvPr>
            <p:ph idx="1"/>
          </p:nvPr>
        </p:nvSpPr>
        <p:spPr/>
        <p:txBody>
          <a:bodyPr>
            <a:normAutofit/>
          </a:bodyPr>
          <a:lstStyle/>
          <a:p>
            <a:r>
              <a:rPr lang="en-US" altLang="zh-CN" dirty="0" smtClean="0"/>
              <a:t> A user-defined event handler can be identified as being registered on</a:t>
            </a:r>
            <a:br>
              <a:rPr lang="en-US" altLang="zh-CN" dirty="0" smtClean="0"/>
            </a:br>
            <a:r>
              <a:rPr lang="en-US" altLang="zh-CN" dirty="0" smtClean="0"/>
              <a:t>  the child elements</a:t>
            </a:r>
            <a:endParaRPr lang="en-US" altLang="zh-CN" dirty="0"/>
          </a:p>
          <a:p>
            <a:pPr marL="0" indent="0">
              <a:buNone/>
            </a:pPr>
            <a:endParaRPr lang="en-US" altLang="zh-CN" dirty="0" smtClean="0"/>
          </a:p>
          <a:p>
            <a:endParaRPr lang="en-US" altLang="zh-CN" dirty="0" smtClean="0"/>
          </a:p>
          <a:p>
            <a:pPr>
              <a:buNone/>
            </a:pPr>
            <a:endParaRPr lang="en-US" altLang="zh-CN" dirty="0" smtClean="0"/>
          </a:p>
          <a:p>
            <a:pPr>
              <a:buNone/>
            </a:pPr>
            <a:endParaRPr lang="en-US" altLang="zh-CN" dirty="0" smtClean="0"/>
          </a:p>
        </p:txBody>
      </p:sp>
      <p:sp>
        <p:nvSpPr>
          <p:cNvPr id="14" name="文本框 6"/>
          <p:cNvSpPr txBox="1"/>
          <p:nvPr/>
        </p:nvSpPr>
        <p:spPr>
          <a:xfrm>
            <a:off x="1088195" y="2557389"/>
            <a:ext cx="93006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HTML</a:t>
            </a:r>
            <a:endParaRPr lang="zh-CN" altLang="en-US" b="1" u="sng" dirty="0"/>
          </a:p>
        </p:txBody>
      </p:sp>
      <p:sp>
        <p:nvSpPr>
          <p:cNvPr id="15" name="文本框 7"/>
          <p:cNvSpPr txBox="1"/>
          <p:nvPr/>
        </p:nvSpPr>
        <p:spPr>
          <a:xfrm>
            <a:off x="1088195" y="3818820"/>
            <a:ext cx="14586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JavaScript</a:t>
            </a:r>
            <a:endParaRPr lang="zh-CN" altLang="en-US" b="1" u="sng" dirty="0"/>
          </a:p>
        </p:txBody>
      </p:sp>
      <p:sp>
        <p:nvSpPr>
          <p:cNvPr id="16" name="文本框 16"/>
          <p:cNvSpPr txBox="1"/>
          <p:nvPr/>
        </p:nvSpPr>
        <p:spPr>
          <a:xfrm>
            <a:off x="1088195" y="2907932"/>
            <a:ext cx="4160125"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solidFill>
                  <a:srgbClr val="0070C0"/>
                </a:solidFill>
              </a:rPr>
              <a:t>&lt;div</a:t>
            </a:r>
            <a:r>
              <a:rPr lang="en-US" altLang="zh-CN" sz="2000" dirty="0" smtClean="0">
                <a:solidFill>
                  <a:srgbClr val="0070C0"/>
                </a:solidFill>
              </a:rPr>
              <a:t>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“parent”</a:t>
            </a:r>
            <a:r>
              <a:rPr lang="en-US" altLang="zh-CN" sz="2000" b="1" dirty="0" smtClean="0">
                <a:solidFill>
                  <a:srgbClr val="0070C0"/>
                </a:solidFill>
              </a:rPr>
              <a:t>&gt;</a:t>
            </a:r>
          </a:p>
          <a:p>
            <a:r>
              <a:rPr lang="en-US" altLang="zh-CN" sz="2000" dirty="0" smtClean="0">
                <a:solidFill>
                  <a:schemeClr val="accent1">
                    <a:lumMod val="50000"/>
                  </a:schemeClr>
                </a:solidFill>
              </a:rPr>
              <a:t>        </a:t>
            </a:r>
            <a:r>
              <a:rPr lang="en-US" altLang="zh-CN" sz="2000" b="1" dirty="0" smtClean="0">
                <a:solidFill>
                  <a:srgbClr val="0070C0"/>
                </a:solidFill>
              </a:rPr>
              <a:t>&lt;div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“child”</a:t>
            </a:r>
            <a:r>
              <a:rPr lang="en-US" altLang="zh-CN" sz="2000" b="1" dirty="0" smtClean="0">
                <a:solidFill>
                  <a:srgbClr val="0070C0"/>
                </a:solidFill>
              </a:rPr>
              <a:t>&gt;&lt;/div&gt;</a:t>
            </a:r>
          </a:p>
          <a:p>
            <a:r>
              <a:rPr lang="en-US" altLang="zh-CN" sz="2000" b="1" dirty="0" smtClean="0">
                <a:solidFill>
                  <a:srgbClr val="0070C0"/>
                </a:solidFill>
              </a:rPr>
              <a:t>&lt;/div&gt;</a:t>
            </a:r>
            <a:endParaRPr lang="zh-CN" altLang="en-US" sz="2000" b="1" dirty="0">
              <a:solidFill>
                <a:srgbClr val="0070C0"/>
              </a:solidFill>
            </a:endParaRPr>
          </a:p>
        </p:txBody>
      </p:sp>
      <p:sp>
        <p:nvSpPr>
          <p:cNvPr id="17" name="文本框 17"/>
          <p:cNvSpPr txBox="1"/>
          <p:nvPr/>
        </p:nvSpPr>
        <p:spPr>
          <a:xfrm>
            <a:off x="1098238" y="4189253"/>
            <a:ext cx="55372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$(document).on(‘click’, ‘parent’, </a:t>
            </a:r>
            <a:r>
              <a:rPr lang="en-US" altLang="zh-CN" sz="2000" dirty="0" err="1" smtClean="0"/>
              <a:t>clickDIV</a:t>
            </a:r>
            <a:r>
              <a:rPr lang="en-US" altLang="zh-CN" sz="2000" dirty="0" smtClean="0"/>
              <a:t>);</a:t>
            </a:r>
          </a:p>
        </p:txBody>
      </p:sp>
      <p:sp>
        <p:nvSpPr>
          <p:cNvPr id="18" name="矩形 17"/>
          <p:cNvSpPr/>
          <p:nvPr/>
        </p:nvSpPr>
        <p:spPr>
          <a:xfrm>
            <a:off x="6580405" y="2978753"/>
            <a:ext cx="3159057" cy="1609458"/>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parent</a:t>
            </a:r>
            <a:endParaRPr lang="zh-CN" altLang="en-US" dirty="0">
              <a:solidFill>
                <a:schemeClr val="tx1"/>
              </a:solidFill>
            </a:endParaRPr>
          </a:p>
        </p:txBody>
      </p:sp>
      <p:sp>
        <p:nvSpPr>
          <p:cNvPr id="19" name="矩形 18"/>
          <p:cNvSpPr/>
          <p:nvPr/>
        </p:nvSpPr>
        <p:spPr>
          <a:xfrm>
            <a:off x="7047909" y="3337370"/>
            <a:ext cx="2240978" cy="880829"/>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child</a:t>
            </a:r>
            <a:endParaRPr lang="zh-CN" altLang="en-US" dirty="0">
              <a:solidFill>
                <a:schemeClr val="tx1"/>
              </a:solidFill>
            </a:endParaRPr>
          </a:p>
        </p:txBody>
      </p:sp>
      <p:sp>
        <p:nvSpPr>
          <p:cNvPr id="20" name="圆角矩形标注 19"/>
          <p:cNvSpPr/>
          <p:nvPr/>
        </p:nvSpPr>
        <p:spPr>
          <a:xfrm>
            <a:off x="10089445" y="2980639"/>
            <a:ext cx="1497363" cy="301337"/>
          </a:xfrm>
          <a:prstGeom prst="wedgeRoundRectCallout">
            <a:avLst>
              <a:gd name="adj1" fmla="val -71593"/>
              <a:gd name="adj2" fmla="val 22160"/>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8887" y="4342172"/>
            <a:ext cx="557300" cy="653386"/>
          </a:xfrm>
          <a:prstGeom prst="rect">
            <a:avLst/>
          </a:prstGeom>
          <a:effectLst>
            <a:outerShdw blurRad="50800" dist="38100" dir="2700000" algn="tl" rotWithShape="0">
              <a:prstClr val="black">
                <a:alpha val="40000"/>
              </a:prstClr>
            </a:outerShdw>
          </a:effectLst>
        </p:spPr>
      </p:pic>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1587" y="3871640"/>
            <a:ext cx="557300" cy="653386"/>
          </a:xfrm>
          <a:prstGeom prst="rect">
            <a:avLst/>
          </a:prstGeom>
          <a:effectLst>
            <a:outerShdw blurRad="50800" dist="38100" dir="2700000" algn="tl" rotWithShape="0">
              <a:prstClr val="black">
                <a:alpha val="40000"/>
              </a:prstClr>
            </a:outerShdw>
          </a:effectLst>
        </p:spPr>
      </p:pic>
      <p:sp>
        <p:nvSpPr>
          <p:cNvPr id="23" name="文本框 8"/>
          <p:cNvSpPr txBox="1"/>
          <p:nvPr/>
        </p:nvSpPr>
        <p:spPr>
          <a:xfrm>
            <a:off x="6473680" y="2522430"/>
            <a:ext cx="8949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a:t> </a:t>
            </a:r>
            <a:r>
              <a:rPr lang="en-US" altLang="zh-CN" sz="2400" b="1" u="sng" dirty="0" smtClean="0"/>
              <a:t>View</a:t>
            </a:r>
            <a:endParaRPr lang="zh-CN" altLang="en-US" sz="2400" b="1" u="sng" dirty="0"/>
          </a:p>
        </p:txBody>
      </p:sp>
      <p:pic>
        <p:nvPicPr>
          <p:cNvPr id="24" name="图片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1068" y="5062065"/>
            <a:ext cx="382159" cy="448048"/>
          </a:xfrm>
          <a:prstGeom prst="rect">
            <a:avLst/>
          </a:prstGeom>
          <a:effectLst>
            <a:outerShdw blurRad="50800" dist="38100" dir="2700000" algn="tl" rotWithShape="0">
              <a:prstClr val="black">
                <a:alpha val="40000"/>
              </a:prstClr>
            </a:outerShdw>
          </a:effectLst>
        </p:spPr>
      </p:pic>
      <p:sp>
        <p:nvSpPr>
          <p:cNvPr id="25" name="文本框 7"/>
          <p:cNvSpPr txBox="1"/>
          <p:nvPr/>
        </p:nvSpPr>
        <p:spPr>
          <a:xfrm>
            <a:off x="1549279" y="5116375"/>
            <a:ext cx="141211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click parent</a:t>
            </a:r>
            <a:endParaRPr lang="zh-CN" altLang="en-US" sz="2000" dirty="0"/>
          </a:p>
        </p:txBody>
      </p:sp>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65386" y="5713461"/>
            <a:ext cx="382159" cy="448048"/>
          </a:xfrm>
          <a:prstGeom prst="rect">
            <a:avLst/>
          </a:prstGeom>
          <a:effectLst>
            <a:outerShdw blurRad="50800" dist="38100" dir="2700000" algn="tl" rotWithShape="0">
              <a:prstClr val="black">
                <a:alpha val="40000"/>
              </a:prstClr>
            </a:outerShdw>
          </a:effectLst>
        </p:spPr>
      </p:pic>
      <p:sp>
        <p:nvSpPr>
          <p:cNvPr id="27" name="文本框 7"/>
          <p:cNvSpPr txBox="1"/>
          <p:nvPr/>
        </p:nvSpPr>
        <p:spPr>
          <a:xfrm>
            <a:off x="1543597" y="5767771"/>
            <a:ext cx="1192955"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click child</a:t>
            </a:r>
            <a:endParaRPr lang="zh-CN" altLang="en-US" sz="2000" dirty="0"/>
          </a:p>
        </p:txBody>
      </p:sp>
      <p:sp>
        <p:nvSpPr>
          <p:cNvPr id="28" name="任意多边形 27"/>
          <p:cNvSpPr/>
          <p:nvPr/>
        </p:nvSpPr>
        <p:spPr>
          <a:xfrm>
            <a:off x="3018772" y="5311035"/>
            <a:ext cx="676406" cy="45719"/>
          </a:xfrm>
          <a:custGeom>
            <a:avLst/>
            <a:gdLst>
              <a:gd name="connsiteX0" fmla="*/ 0 w 2605414"/>
              <a:gd name="connsiteY0" fmla="*/ 0 h 0"/>
              <a:gd name="connsiteX1" fmla="*/ 2605414 w 2605414"/>
              <a:gd name="connsiteY1" fmla="*/ 0 h 0"/>
            </a:gdLst>
            <a:ahLst/>
            <a:cxnLst>
              <a:cxn ang="0">
                <a:pos x="connsiteX0" y="connsiteY0"/>
              </a:cxn>
              <a:cxn ang="0">
                <a:pos x="connsiteX1" y="connsiteY1"/>
              </a:cxn>
            </a:cxnLst>
            <a:rect l="l" t="t" r="r" b="b"/>
            <a:pathLst>
              <a:path w="2605414">
                <a:moveTo>
                  <a:pt x="0" y="0"/>
                </a:moveTo>
                <a:lnTo>
                  <a:pt x="2605414" y="0"/>
                </a:ln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
          <p:cNvSpPr txBox="1"/>
          <p:nvPr/>
        </p:nvSpPr>
        <p:spPr>
          <a:xfrm>
            <a:off x="3861197" y="5116375"/>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0" name="任意多边形 29"/>
          <p:cNvSpPr/>
          <p:nvPr/>
        </p:nvSpPr>
        <p:spPr>
          <a:xfrm>
            <a:off x="3020860" y="5951949"/>
            <a:ext cx="676406" cy="45719"/>
          </a:xfrm>
          <a:custGeom>
            <a:avLst/>
            <a:gdLst>
              <a:gd name="connsiteX0" fmla="*/ 0 w 2605414"/>
              <a:gd name="connsiteY0" fmla="*/ 0 h 0"/>
              <a:gd name="connsiteX1" fmla="*/ 2605414 w 2605414"/>
              <a:gd name="connsiteY1" fmla="*/ 0 h 0"/>
            </a:gdLst>
            <a:ahLst/>
            <a:cxnLst>
              <a:cxn ang="0">
                <a:pos x="connsiteX0" y="connsiteY0"/>
              </a:cxn>
              <a:cxn ang="0">
                <a:pos x="connsiteX1" y="connsiteY1"/>
              </a:cxn>
            </a:cxnLst>
            <a:rect l="l" t="t" r="r" b="b"/>
            <a:pathLst>
              <a:path w="2605414">
                <a:moveTo>
                  <a:pt x="0" y="0"/>
                </a:moveTo>
                <a:lnTo>
                  <a:pt x="2605414" y="0"/>
                </a:ln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7"/>
          <p:cNvSpPr txBox="1"/>
          <p:nvPr/>
        </p:nvSpPr>
        <p:spPr>
          <a:xfrm>
            <a:off x="3863285" y="5757289"/>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sz="2000" dirty="0"/>
          </a:p>
        </p:txBody>
      </p:sp>
      <p:sp>
        <p:nvSpPr>
          <p:cNvPr id="12" name="右箭头 11"/>
          <p:cNvSpPr/>
          <p:nvPr/>
        </p:nvSpPr>
        <p:spPr>
          <a:xfrm>
            <a:off x="5337347" y="5168098"/>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5353267" y="5825463"/>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6335219" y="5099124"/>
            <a:ext cx="2713459" cy="400110"/>
            <a:chOff x="6335219" y="5149228"/>
            <a:chExt cx="2713459" cy="400110"/>
          </a:xfrm>
        </p:grpSpPr>
        <p:sp>
          <p:nvSpPr>
            <p:cNvPr id="32" name="文本框 7"/>
            <p:cNvSpPr txBox="1"/>
            <p:nvPr/>
          </p:nvSpPr>
          <p:spPr>
            <a:xfrm>
              <a:off x="6335219" y="5149228"/>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3" name="文本框 7"/>
            <p:cNvSpPr txBox="1"/>
            <p:nvPr/>
          </p:nvSpPr>
          <p:spPr>
            <a:xfrm>
              <a:off x="8157537" y="5149228"/>
              <a:ext cx="89114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parent</a:t>
              </a:r>
              <a:endParaRPr lang="zh-CN" altLang="en-US" dirty="0"/>
            </a:p>
          </p:txBody>
        </p:sp>
        <p:sp>
          <p:nvSpPr>
            <p:cNvPr id="37" name="左右箭头 36"/>
            <p:cNvSpPr/>
            <p:nvPr/>
          </p:nvSpPr>
          <p:spPr>
            <a:xfrm>
              <a:off x="7303158" y="5279139"/>
              <a:ext cx="859362" cy="1846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6365239" y="5728380"/>
            <a:ext cx="2590672" cy="406903"/>
            <a:chOff x="6365239" y="5778484"/>
            <a:chExt cx="2590672" cy="406903"/>
          </a:xfrm>
        </p:grpSpPr>
        <p:sp>
          <p:nvSpPr>
            <p:cNvPr id="35" name="文本框 7"/>
            <p:cNvSpPr txBox="1"/>
            <p:nvPr/>
          </p:nvSpPr>
          <p:spPr>
            <a:xfrm>
              <a:off x="6365239" y="5778484"/>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6" name="文本框 7"/>
            <p:cNvSpPr txBox="1"/>
            <p:nvPr/>
          </p:nvSpPr>
          <p:spPr>
            <a:xfrm>
              <a:off x="8263093" y="5785277"/>
              <a:ext cx="69281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child</a:t>
              </a:r>
              <a:endParaRPr lang="zh-CN" altLang="en-US" dirty="0"/>
            </a:p>
          </p:txBody>
        </p:sp>
        <p:sp>
          <p:nvSpPr>
            <p:cNvPr id="38" name="左右箭头 37"/>
            <p:cNvSpPr/>
            <p:nvPr/>
          </p:nvSpPr>
          <p:spPr>
            <a:xfrm>
              <a:off x="7334088" y="5905702"/>
              <a:ext cx="859362" cy="1846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圆角矩形标注 40"/>
          <p:cNvSpPr/>
          <p:nvPr/>
        </p:nvSpPr>
        <p:spPr>
          <a:xfrm>
            <a:off x="10089445" y="3529170"/>
            <a:ext cx="1497363" cy="301337"/>
          </a:xfrm>
          <a:prstGeom prst="wedgeRoundRectCallout">
            <a:avLst>
              <a:gd name="adj1" fmla="val -100035"/>
              <a:gd name="adj2" fmla="val 38787"/>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spTree>
    <p:extLst>
      <p:ext uri="{BB962C8B-B14F-4D97-AF65-F5344CB8AC3E}">
        <p14:creationId xmlns:p14="http://schemas.microsoft.com/office/powerpoint/2010/main" val="186540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left)">
                                      <p:cBhvr>
                                        <p:cTn id="14" dur="250"/>
                                        <p:tgtEl>
                                          <p:spTgt spid="28"/>
                                        </p:tgtEl>
                                      </p:cBhvr>
                                    </p:animEffect>
                                  </p:childTnLst>
                                </p:cTn>
                              </p:par>
                            </p:childTnLst>
                          </p:cTn>
                        </p:par>
                        <p:par>
                          <p:cTn id="15" fill="hold">
                            <p:stCondLst>
                              <p:cond delay="250"/>
                            </p:stCondLst>
                            <p:childTnLst>
                              <p:par>
                                <p:cTn id="16" presetID="1" presetClass="entr" presetSubtype="0" fill="hold" grpId="0" nodeType="after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250"/>
                                        <p:tgtEl>
                                          <p:spTgt spid="12"/>
                                        </p:tgtEl>
                                      </p:cBhvr>
                                    </p:animEffect>
                                  </p:childTnLst>
                                </p:cTn>
                              </p:par>
                            </p:childTnLst>
                          </p:cTn>
                        </p:par>
                        <p:par>
                          <p:cTn id="23" fill="hold">
                            <p:stCondLst>
                              <p:cond delay="250"/>
                            </p:stCondLst>
                            <p:childTnLst>
                              <p:par>
                                <p:cTn id="24" presetID="22" presetClass="entr" presetSubtype="8" fill="hold" nodeType="afterEffect">
                                  <p:stCondLst>
                                    <p:cond delay="0"/>
                                  </p:stCondLst>
                                  <p:childTnLst>
                                    <p:set>
                                      <p:cBhvr>
                                        <p:cTn id="25" dur="1" fill="hold">
                                          <p:stCondLst>
                                            <p:cond delay="0"/>
                                          </p:stCondLst>
                                        </p:cTn>
                                        <p:tgtEl>
                                          <p:spTgt spid="39"/>
                                        </p:tgtEl>
                                        <p:attrNameLst>
                                          <p:attrName>style.visibility</p:attrName>
                                        </p:attrNameLst>
                                      </p:cBhvr>
                                      <p:to>
                                        <p:strVal val="visible"/>
                                      </p:to>
                                    </p:set>
                                    <p:animEffect transition="in" filter="wipe(left)">
                                      <p:cBhvr>
                                        <p:cTn id="26" dur="500"/>
                                        <p:tgtEl>
                                          <p:spTgt spid="39"/>
                                        </p:tgtEl>
                                      </p:cBhvr>
                                    </p:animEffect>
                                  </p:childTnLst>
                                </p:cTn>
                              </p:par>
                            </p:childTnLst>
                          </p:cTn>
                        </p:par>
                        <p:par>
                          <p:cTn id="27" fill="hold">
                            <p:stCondLst>
                              <p:cond delay="750"/>
                            </p:stCondLst>
                            <p:childTnLst>
                              <p:par>
                                <p:cTn id="28" presetID="22" presetClass="entr" presetSubtype="8"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left)">
                                      <p:cBhvr>
                                        <p:cTn id="30" dur="25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childTnLst>
                          </p:cTn>
                        </p:par>
                        <p:par>
                          <p:cTn id="41" fill="hold">
                            <p:stCondLst>
                              <p:cond delay="0"/>
                            </p:stCondLst>
                            <p:childTnLst>
                              <p:par>
                                <p:cTn id="42" presetID="22" presetClass="entr" presetSubtype="8" fill="hold" grpId="0" nodeType="after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wipe(left)">
                                      <p:cBhvr>
                                        <p:cTn id="44" dur="250"/>
                                        <p:tgtEl>
                                          <p:spTgt spid="30"/>
                                        </p:tgtEl>
                                      </p:cBhvr>
                                    </p:animEffect>
                                  </p:childTnLst>
                                </p:cTn>
                              </p:par>
                            </p:childTnLst>
                          </p:cTn>
                        </p:par>
                        <p:par>
                          <p:cTn id="45" fill="hold">
                            <p:stCondLst>
                              <p:cond delay="250"/>
                            </p:stCondLst>
                            <p:childTnLst>
                              <p:par>
                                <p:cTn id="46" presetID="1" presetClass="entr" presetSubtype="0" fill="hold" grpId="0" nodeType="afterEffect">
                                  <p:stCondLst>
                                    <p:cond delay="0"/>
                                  </p:stCondLst>
                                  <p:childTnLst>
                                    <p:set>
                                      <p:cBhvr>
                                        <p:cTn id="47" dur="1" fill="hold">
                                          <p:stCondLst>
                                            <p:cond delay="0"/>
                                          </p:stCondLst>
                                        </p:cTn>
                                        <p:tgtEl>
                                          <p:spTgt spid="3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wipe(left)">
                                      <p:cBhvr>
                                        <p:cTn id="52" dur="250"/>
                                        <p:tgtEl>
                                          <p:spTgt spid="34"/>
                                        </p:tgtEl>
                                      </p:cBhvr>
                                    </p:animEffect>
                                  </p:childTnLst>
                                </p:cTn>
                              </p:par>
                            </p:childTnLst>
                          </p:cTn>
                        </p:par>
                        <p:par>
                          <p:cTn id="53" fill="hold">
                            <p:stCondLst>
                              <p:cond delay="250"/>
                            </p:stCondLst>
                            <p:childTnLst>
                              <p:par>
                                <p:cTn id="54" presetID="22" presetClass="entr" presetSubtype="8" fill="hold" nodeType="afterEffect">
                                  <p:stCondLst>
                                    <p:cond delay="0"/>
                                  </p:stCondLst>
                                  <p:childTnLst>
                                    <p:set>
                                      <p:cBhvr>
                                        <p:cTn id="55" dur="1" fill="hold">
                                          <p:stCondLst>
                                            <p:cond delay="0"/>
                                          </p:stCondLst>
                                        </p:cTn>
                                        <p:tgtEl>
                                          <p:spTgt spid="40"/>
                                        </p:tgtEl>
                                        <p:attrNameLst>
                                          <p:attrName>style.visibility</p:attrName>
                                        </p:attrNameLst>
                                      </p:cBhvr>
                                      <p:to>
                                        <p:strVal val="visible"/>
                                      </p:to>
                                    </p:set>
                                    <p:animEffect transition="in" filter="wipe(left)">
                                      <p:cBhvr>
                                        <p:cTn id="56" dur="500"/>
                                        <p:tgtEl>
                                          <p:spTgt spid="40"/>
                                        </p:tgtEl>
                                      </p:cBhvr>
                                    </p:animEffect>
                                  </p:childTnLst>
                                </p:cTn>
                              </p:par>
                            </p:childTnLst>
                          </p:cTn>
                        </p:par>
                        <p:par>
                          <p:cTn id="57" fill="hold">
                            <p:stCondLst>
                              <p:cond delay="750"/>
                            </p:stCondLst>
                            <p:childTnLst>
                              <p:par>
                                <p:cTn id="58" presetID="22" presetClass="entr" presetSubtype="8"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left)">
                                      <p:cBhvr>
                                        <p:cTn id="60" dur="25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5" grpId="0"/>
      <p:bldP spid="27" grpId="0"/>
      <p:bldP spid="28" grpId="0" animBg="1"/>
      <p:bldP spid="29" grpId="0"/>
      <p:bldP spid="30" grpId="0" animBg="1"/>
      <p:bldP spid="31" grpId="0"/>
      <p:bldP spid="12" grpId="0" animBg="1"/>
      <p:bldP spid="34"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Redundancy </a:t>
            </a:r>
            <a:r>
              <a:rPr lang="en-US" altLang="zh-CN" dirty="0" smtClean="0"/>
              <a:t>Reduction</a:t>
            </a:r>
            <a:endParaRPr lang="zh-CN" altLang="en-US" dirty="0"/>
          </a:p>
        </p:txBody>
      </p:sp>
      <p:sp>
        <p:nvSpPr>
          <p:cNvPr id="3" name="内容占位符 2"/>
          <p:cNvSpPr>
            <a:spLocks noGrp="1"/>
          </p:cNvSpPr>
          <p:nvPr>
            <p:ph idx="1"/>
          </p:nvPr>
        </p:nvSpPr>
        <p:spPr/>
        <p:txBody>
          <a:bodyPr>
            <a:normAutofit/>
          </a:bodyPr>
          <a:lstStyle/>
          <a:p>
            <a:r>
              <a:rPr lang="en-US" altLang="zh-CN" dirty="0" smtClean="0"/>
              <a:t> A user-defined event handler can be identified as being registered on</a:t>
            </a:r>
            <a:br>
              <a:rPr lang="en-US" altLang="zh-CN" dirty="0" smtClean="0"/>
            </a:br>
            <a:r>
              <a:rPr lang="en-US" altLang="zh-CN" dirty="0" smtClean="0"/>
              <a:t>  the child elements</a:t>
            </a:r>
            <a:endParaRPr lang="en-US" altLang="zh-CN" dirty="0"/>
          </a:p>
          <a:p>
            <a:pPr marL="0" indent="0">
              <a:buNone/>
            </a:pPr>
            <a:endParaRPr lang="en-US" altLang="zh-CN" dirty="0" smtClean="0"/>
          </a:p>
          <a:p>
            <a:endParaRPr lang="en-US" altLang="zh-CN" dirty="0" smtClean="0"/>
          </a:p>
          <a:p>
            <a:pPr>
              <a:buNone/>
            </a:pPr>
            <a:endParaRPr lang="en-US" altLang="zh-CN" dirty="0" smtClean="0"/>
          </a:p>
          <a:p>
            <a:pPr>
              <a:buNone/>
            </a:pPr>
            <a:endParaRPr lang="en-US" altLang="zh-CN" dirty="0" smtClean="0"/>
          </a:p>
        </p:txBody>
      </p:sp>
      <p:sp>
        <p:nvSpPr>
          <p:cNvPr id="14" name="文本框 6"/>
          <p:cNvSpPr txBox="1"/>
          <p:nvPr/>
        </p:nvSpPr>
        <p:spPr>
          <a:xfrm>
            <a:off x="1088195" y="2557389"/>
            <a:ext cx="93006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HTML</a:t>
            </a:r>
            <a:endParaRPr lang="zh-CN" altLang="en-US" b="1" u="sng" dirty="0"/>
          </a:p>
        </p:txBody>
      </p:sp>
      <p:sp>
        <p:nvSpPr>
          <p:cNvPr id="15" name="文本框 7"/>
          <p:cNvSpPr txBox="1"/>
          <p:nvPr/>
        </p:nvSpPr>
        <p:spPr>
          <a:xfrm>
            <a:off x="1088195" y="3818820"/>
            <a:ext cx="14586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JavaScript</a:t>
            </a:r>
            <a:endParaRPr lang="zh-CN" altLang="en-US" b="1" u="sng" dirty="0"/>
          </a:p>
        </p:txBody>
      </p:sp>
      <p:sp>
        <p:nvSpPr>
          <p:cNvPr id="16" name="文本框 16"/>
          <p:cNvSpPr txBox="1"/>
          <p:nvPr/>
        </p:nvSpPr>
        <p:spPr>
          <a:xfrm>
            <a:off x="1088195" y="2907932"/>
            <a:ext cx="4160125"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solidFill>
                  <a:srgbClr val="0070C0"/>
                </a:solidFill>
              </a:rPr>
              <a:t>&lt;div</a:t>
            </a:r>
            <a:r>
              <a:rPr lang="en-US" altLang="zh-CN" sz="2000" dirty="0" smtClean="0">
                <a:solidFill>
                  <a:srgbClr val="0070C0"/>
                </a:solidFill>
              </a:rPr>
              <a:t>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“parent”</a:t>
            </a:r>
            <a:r>
              <a:rPr lang="en-US" altLang="zh-CN" sz="2000" b="1" dirty="0" smtClean="0">
                <a:solidFill>
                  <a:srgbClr val="0070C0"/>
                </a:solidFill>
              </a:rPr>
              <a:t>&gt;</a:t>
            </a:r>
          </a:p>
          <a:p>
            <a:r>
              <a:rPr lang="en-US" altLang="zh-CN" sz="2000" dirty="0" smtClean="0">
                <a:solidFill>
                  <a:schemeClr val="accent1">
                    <a:lumMod val="50000"/>
                  </a:schemeClr>
                </a:solidFill>
              </a:rPr>
              <a:t>        </a:t>
            </a:r>
            <a:r>
              <a:rPr lang="en-US" altLang="zh-CN" sz="2000" b="1" dirty="0" smtClean="0">
                <a:solidFill>
                  <a:srgbClr val="0070C0"/>
                </a:solidFill>
              </a:rPr>
              <a:t>&lt;div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“child”</a:t>
            </a:r>
            <a:r>
              <a:rPr lang="en-US" altLang="zh-CN" sz="2000" b="1" dirty="0" smtClean="0">
                <a:solidFill>
                  <a:srgbClr val="0070C0"/>
                </a:solidFill>
              </a:rPr>
              <a:t>&gt;&lt;/div&gt;</a:t>
            </a:r>
          </a:p>
          <a:p>
            <a:r>
              <a:rPr lang="en-US" altLang="zh-CN" sz="2000" b="1" dirty="0" smtClean="0">
                <a:solidFill>
                  <a:srgbClr val="0070C0"/>
                </a:solidFill>
              </a:rPr>
              <a:t>&lt;/div&gt;</a:t>
            </a:r>
            <a:endParaRPr lang="zh-CN" altLang="en-US" sz="2000" b="1" dirty="0">
              <a:solidFill>
                <a:srgbClr val="0070C0"/>
              </a:solidFill>
            </a:endParaRPr>
          </a:p>
        </p:txBody>
      </p:sp>
      <p:sp>
        <p:nvSpPr>
          <p:cNvPr id="17" name="文本框 17"/>
          <p:cNvSpPr txBox="1"/>
          <p:nvPr/>
        </p:nvSpPr>
        <p:spPr>
          <a:xfrm>
            <a:off x="1098238" y="4189253"/>
            <a:ext cx="55372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$(document).on(‘click’, ‘</a:t>
            </a:r>
            <a:r>
              <a:rPr lang="en-US" altLang="zh-CN" sz="2000" b="1" dirty="0" smtClean="0">
                <a:solidFill>
                  <a:srgbClr val="C00000"/>
                </a:solidFill>
              </a:rPr>
              <a:t>parent</a:t>
            </a:r>
            <a:r>
              <a:rPr lang="en-US" altLang="zh-CN" sz="2000" dirty="0" smtClean="0"/>
              <a:t>’, </a:t>
            </a:r>
            <a:r>
              <a:rPr lang="en-US" altLang="zh-CN" sz="2000" b="1" dirty="0" err="1" smtClean="0">
                <a:solidFill>
                  <a:srgbClr val="C00000"/>
                </a:solidFill>
              </a:rPr>
              <a:t>clickDIV</a:t>
            </a:r>
            <a:r>
              <a:rPr lang="en-US" altLang="zh-CN" sz="2000" dirty="0" smtClean="0"/>
              <a:t>);</a:t>
            </a:r>
          </a:p>
        </p:txBody>
      </p:sp>
      <p:sp>
        <p:nvSpPr>
          <p:cNvPr id="18" name="矩形 17"/>
          <p:cNvSpPr/>
          <p:nvPr/>
        </p:nvSpPr>
        <p:spPr>
          <a:xfrm>
            <a:off x="6580405" y="2978753"/>
            <a:ext cx="3159057" cy="1609458"/>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parent</a:t>
            </a:r>
            <a:endParaRPr lang="zh-CN" altLang="en-US" dirty="0">
              <a:solidFill>
                <a:schemeClr val="tx1"/>
              </a:solidFill>
            </a:endParaRPr>
          </a:p>
        </p:txBody>
      </p:sp>
      <p:sp>
        <p:nvSpPr>
          <p:cNvPr id="19" name="矩形 18"/>
          <p:cNvSpPr/>
          <p:nvPr/>
        </p:nvSpPr>
        <p:spPr>
          <a:xfrm>
            <a:off x="7047909" y="3337370"/>
            <a:ext cx="2240978" cy="880829"/>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child</a:t>
            </a:r>
            <a:endParaRPr lang="zh-CN" altLang="en-US" dirty="0">
              <a:solidFill>
                <a:schemeClr val="tx1"/>
              </a:solidFill>
            </a:endParaRPr>
          </a:p>
        </p:txBody>
      </p:sp>
      <p:sp>
        <p:nvSpPr>
          <p:cNvPr id="20" name="圆角矩形标注 19"/>
          <p:cNvSpPr/>
          <p:nvPr/>
        </p:nvSpPr>
        <p:spPr>
          <a:xfrm>
            <a:off x="10089445" y="2980639"/>
            <a:ext cx="1497363" cy="301337"/>
          </a:xfrm>
          <a:prstGeom prst="wedgeRoundRectCallout">
            <a:avLst>
              <a:gd name="adj1" fmla="val -71593"/>
              <a:gd name="adj2" fmla="val 22160"/>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sp>
        <p:nvSpPr>
          <p:cNvPr id="23" name="文本框 8"/>
          <p:cNvSpPr txBox="1"/>
          <p:nvPr/>
        </p:nvSpPr>
        <p:spPr>
          <a:xfrm>
            <a:off x="6473680" y="2522430"/>
            <a:ext cx="8949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a:t> </a:t>
            </a:r>
            <a:r>
              <a:rPr lang="en-US" altLang="zh-CN" sz="2400" b="1" u="sng" dirty="0" smtClean="0"/>
              <a:t>View</a:t>
            </a:r>
            <a:endParaRPr lang="zh-CN" altLang="en-US" sz="2400" b="1" u="sng" dirty="0"/>
          </a:p>
        </p:txBody>
      </p:sp>
      <p:pic>
        <p:nvPicPr>
          <p:cNvPr id="24" name="图片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71068" y="5062065"/>
            <a:ext cx="382159" cy="448048"/>
          </a:xfrm>
          <a:prstGeom prst="rect">
            <a:avLst/>
          </a:prstGeom>
          <a:effectLst>
            <a:outerShdw blurRad="50800" dist="38100" dir="2700000" algn="tl" rotWithShape="0">
              <a:prstClr val="black">
                <a:alpha val="40000"/>
              </a:prstClr>
            </a:outerShdw>
          </a:effectLst>
        </p:spPr>
      </p:pic>
      <p:sp>
        <p:nvSpPr>
          <p:cNvPr id="25" name="文本框 7"/>
          <p:cNvSpPr txBox="1"/>
          <p:nvPr/>
        </p:nvSpPr>
        <p:spPr>
          <a:xfrm>
            <a:off x="1549279" y="5116375"/>
            <a:ext cx="141211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click parent</a:t>
            </a:r>
            <a:endParaRPr lang="zh-CN" altLang="en-US" sz="2000" dirty="0"/>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65386" y="5713461"/>
            <a:ext cx="382159" cy="448048"/>
          </a:xfrm>
          <a:prstGeom prst="rect">
            <a:avLst/>
          </a:prstGeom>
          <a:effectLst>
            <a:outerShdw blurRad="50800" dist="38100" dir="2700000" algn="tl" rotWithShape="0">
              <a:prstClr val="black">
                <a:alpha val="40000"/>
              </a:prstClr>
            </a:outerShdw>
          </a:effectLst>
        </p:spPr>
      </p:pic>
      <p:sp>
        <p:nvSpPr>
          <p:cNvPr id="27" name="文本框 7"/>
          <p:cNvSpPr txBox="1"/>
          <p:nvPr/>
        </p:nvSpPr>
        <p:spPr>
          <a:xfrm>
            <a:off x="1543597" y="5767771"/>
            <a:ext cx="1192955"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click child</a:t>
            </a:r>
            <a:endParaRPr lang="zh-CN" altLang="en-US" sz="2000" dirty="0"/>
          </a:p>
        </p:txBody>
      </p:sp>
      <p:sp>
        <p:nvSpPr>
          <p:cNvPr id="28" name="任意多边形 27"/>
          <p:cNvSpPr/>
          <p:nvPr/>
        </p:nvSpPr>
        <p:spPr>
          <a:xfrm>
            <a:off x="3018772" y="5311035"/>
            <a:ext cx="676406" cy="45719"/>
          </a:xfrm>
          <a:custGeom>
            <a:avLst/>
            <a:gdLst>
              <a:gd name="connsiteX0" fmla="*/ 0 w 2605414"/>
              <a:gd name="connsiteY0" fmla="*/ 0 h 0"/>
              <a:gd name="connsiteX1" fmla="*/ 2605414 w 2605414"/>
              <a:gd name="connsiteY1" fmla="*/ 0 h 0"/>
            </a:gdLst>
            <a:ahLst/>
            <a:cxnLst>
              <a:cxn ang="0">
                <a:pos x="connsiteX0" y="connsiteY0"/>
              </a:cxn>
              <a:cxn ang="0">
                <a:pos x="connsiteX1" y="connsiteY1"/>
              </a:cxn>
            </a:cxnLst>
            <a:rect l="l" t="t" r="r" b="b"/>
            <a:pathLst>
              <a:path w="2605414">
                <a:moveTo>
                  <a:pt x="0" y="0"/>
                </a:moveTo>
                <a:lnTo>
                  <a:pt x="2605414" y="0"/>
                </a:ln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7"/>
          <p:cNvSpPr txBox="1"/>
          <p:nvPr/>
        </p:nvSpPr>
        <p:spPr>
          <a:xfrm>
            <a:off x="3861197" y="5116375"/>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0" name="任意多边形 29"/>
          <p:cNvSpPr/>
          <p:nvPr/>
        </p:nvSpPr>
        <p:spPr>
          <a:xfrm>
            <a:off x="3020860" y="5951949"/>
            <a:ext cx="676406" cy="45719"/>
          </a:xfrm>
          <a:custGeom>
            <a:avLst/>
            <a:gdLst>
              <a:gd name="connsiteX0" fmla="*/ 0 w 2605414"/>
              <a:gd name="connsiteY0" fmla="*/ 0 h 0"/>
              <a:gd name="connsiteX1" fmla="*/ 2605414 w 2605414"/>
              <a:gd name="connsiteY1" fmla="*/ 0 h 0"/>
            </a:gdLst>
            <a:ahLst/>
            <a:cxnLst>
              <a:cxn ang="0">
                <a:pos x="connsiteX0" y="connsiteY0"/>
              </a:cxn>
              <a:cxn ang="0">
                <a:pos x="connsiteX1" y="connsiteY1"/>
              </a:cxn>
            </a:cxnLst>
            <a:rect l="l" t="t" r="r" b="b"/>
            <a:pathLst>
              <a:path w="2605414">
                <a:moveTo>
                  <a:pt x="0" y="0"/>
                </a:moveTo>
                <a:lnTo>
                  <a:pt x="2605414" y="0"/>
                </a:lnTo>
              </a:path>
            </a:pathLst>
          </a:custGeom>
          <a:noFill/>
          <a:ln w="25400">
            <a:solidFill>
              <a:schemeClr val="accent1"/>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7"/>
          <p:cNvSpPr txBox="1"/>
          <p:nvPr/>
        </p:nvSpPr>
        <p:spPr>
          <a:xfrm>
            <a:off x="3863285" y="5757289"/>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sz="2000" dirty="0"/>
          </a:p>
        </p:txBody>
      </p:sp>
      <p:sp>
        <p:nvSpPr>
          <p:cNvPr id="12" name="右箭头 11"/>
          <p:cNvSpPr/>
          <p:nvPr/>
        </p:nvSpPr>
        <p:spPr>
          <a:xfrm>
            <a:off x="5337347" y="5168098"/>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右箭头 33"/>
          <p:cNvSpPr/>
          <p:nvPr/>
        </p:nvSpPr>
        <p:spPr>
          <a:xfrm>
            <a:off x="5353267" y="5825463"/>
            <a:ext cx="375780" cy="267432"/>
          </a:xfrm>
          <a:prstGeom prst="righ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9" name="组合 38"/>
          <p:cNvGrpSpPr/>
          <p:nvPr/>
        </p:nvGrpSpPr>
        <p:grpSpPr>
          <a:xfrm>
            <a:off x="6335219" y="5099124"/>
            <a:ext cx="2713459" cy="400110"/>
            <a:chOff x="6335219" y="5149228"/>
            <a:chExt cx="2713459" cy="400110"/>
          </a:xfrm>
        </p:grpSpPr>
        <p:sp>
          <p:nvSpPr>
            <p:cNvPr id="32" name="文本框 7"/>
            <p:cNvSpPr txBox="1"/>
            <p:nvPr/>
          </p:nvSpPr>
          <p:spPr>
            <a:xfrm>
              <a:off x="6335219" y="5149228"/>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3" name="文本框 7"/>
            <p:cNvSpPr txBox="1"/>
            <p:nvPr/>
          </p:nvSpPr>
          <p:spPr>
            <a:xfrm>
              <a:off x="8157537" y="5149228"/>
              <a:ext cx="89114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parent</a:t>
              </a:r>
              <a:endParaRPr lang="zh-CN" altLang="en-US" dirty="0"/>
            </a:p>
          </p:txBody>
        </p:sp>
        <p:sp>
          <p:nvSpPr>
            <p:cNvPr id="37" name="左右箭头 36"/>
            <p:cNvSpPr/>
            <p:nvPr/>
          </p:nvSpPr>
          <p:spPr>
            <a:xfrm>
              <a:off x="7303158" y="5279139"/>
              <a:ext cx="859362" cy="1846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p:cNvGrpSpPr/>
          <p:nvPr/>
        </p:nvGrpSpPr>
        <p:grpSpPr>
          <a:xfrm>
            <a:off x="6365239" y="5728380"/>
            <a:ext cx="2590672" cy="406903"/>
            <a:chOff x="6365239" y="5778484"/>
            <a:chExt cx="2590672" cy="406903"/>
          </a:xfrm>
        </p:grpSpPr>
        <p:sp>
          <p:nvSpPr>
            <p:cNvPr id="35" name="文本框 7"/>
            <p:cNvSpPr txBox="1"/>
            <p:nvPr/>
          </p:nvSpPr>
          <p:spPr>
            <a:xfrm>
              <a:off x="6365239" y="5778484"/>
              <a:ext cx="1031051"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err="1" smtClean="0"/>
                <a:t>clickDIV</a:t>
              </a:r>
              <a:endParaRPr lang="zh-CN" altLang="en-US" dirty="0"/>
            </a:p>
          </p:txBody>
        </p:sp>
        <p:sp>
          <p:nvSpPr>
            <p:cNvPr id="36" name="文本框 7"/>
            <p:cNvSpPr txBox="1"/>
            <p:nvPr/>
          </p:nvSpPr>
          <p:spPr>
            <a:xfrm>
              <a:off x="8263093" y="5785277"/>
              <a:ext cx="692818" cy="40011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child</a:t>
              </a:r>
              <a:endParaRPr lang="zh-CN" altLang="en-US" dirty="0"/>
            </a:p>
          </p:txBody>
        </p:sp>
        <p:sp>
          <p:nvSpPr>
            <p:cNvPr id="38" name="左右箭头 37"/>
            <p:cNvSpPr/>
            <p:nvPr/>
          </p:nvSpPr>
          <p:spPr>
            <a:xfrm>
              <a:off x="7334088" y="5905702"/>
              <a:ext cx="859362" cy="18466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矩形 40"/>
          <p:cNvSpPr/>
          <p:nvPr/>
        </p:nvSpPr>
        <p:spPr>
          <a:xfrm>
            <a:off x="6048844" y="5646634"/>
            <a:ext cx="3327725" cy="585140"/>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23"/>
          <p:cNvSpPr txBox="1"/>
          <p:nvPr/>
        </p:nvSpPr>
        <p:spPr>
          <a:xfrm rot="20873716">
            <a:off x="8127195" y="5766835"/>
            <a:ext cx="2886911" cy="461665"/>
          </a:xfrm>
          <a:prstGeom prst="rect">
            <a:avLst/>
          </a:prstGeom>
          <a:solidFill>
            <a:schemeClr val="bg1"/>
          </a:solidFill>
          <a:ln w="25400">
            <a:solidFill>
              <a:srgbClr val="C00000"/>
            </a:solidFill>
          </a:ln>
        </p:spPr>
        <p:txBody>
          <a:bodyPr wrap="square" rtlCol="0">
            <a:spAutoFit/>
          </a:bodyPr>
          <a:lstStyle/>
          <a:p>
            <a:pPr algn="ctr"/>
            <a:r>
              <a:rPr lang="en-US" altLang="zh-CN" sz="2400" b="1" dirty="0" smtClean="0">
                <a:solidFill>
                  <a:srgbClr val="C00000"/>
                </a:solidFill>
              </a:rPr>
              <a:t>Redundancy</a:t>
            </a:r>
            <a:endParaRPr lang="en-US" altLang="zh-CN" sz="2400" b="1" dirty="0">
              <a:solidFill>
                <a:srgbClr val="C00000"/>
              </a:solidFill>
            </a:endParaRPr>
          </a:p>
        </p:txBody>
      </p:sp>
      <p:sp>
        <p:nvSpPr>
          <p:cNvPr id="43" name="圆角矩形标注 42"/>
          <p:cNvSpPr/>
          <p:nvPr/>
        </p:nvSpPr>
        <p:spPr>
          <a:xfrm>
            <a:off x="10089445" y="3529170"/>
            <a:ext cx="1497363" cy="301337"/>
          </a:xfrm>
          <a:prstGeom prst="wedgeRoundRectCallout">
            <a:avLst>
              <a:gd name="adj1" fmla="val -100035"/>
              <a:gd name="adj2" fmla="val 38787"/>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Redundancy Reduction</a:t>
            </a:r>
            <a:endParaRPr lang="zh-CN" altLang="en-US" dirty="0"/>
          </a:p>
        </p:txBody>
      </p:sp>
      <p:sp>
        <p:nvSpPr>
          <p:cNvPr id="3" name="内容占位符 2"/>
          <p:cNvSpPr>
            <a:spLocks noGrp="1"/>
          </p:cNvSpPr>
          <p:nvPr>
            <p:ph idx="1"/>
          </p:nvPr>
        </p:nvSpPr>
        <p:spPr/>
        <p:txBody>
          <a:bodyPr>
            <a:normAutofit/>
          </a:bodyPr>
          <a:lstStyle/>
          <a:p>
            <a:r>
              <a:rPr lang="en-US" altLang="zh-CN" dirty="0" smtClean="0"/>
              <a:t> A user-defined event handler can be identified as being registered on </a:t>
            </a:r>
            <a:br>
              <a:rPr lang="en-US" altLang="zh-CN" dirty="0" smtClean="0"/>
            </a:br>
            <a:r>
              <a:rPr lang="en-US" altLang="zh-CN" dirty="0" smtClean="0"/>
              <a:t>  the child elements</a:t>
            </a:r>
          </a:p>
          <a:p>
            <a:pPr lvl="1"/>
            <a:endParaRPr lang="en-US" altLang="zh-CN" dirty="0"/>
          </a:p>
          <a:p>
            <a:pPr lvl="1"/>
            <a:endParaRPr lang="en-US" altLang="zh-CN" dirty="0" smtClean="0"/>
          </a:p>
          <a:p>
            <a:pPr lvl="1"/>
            <a:endParaRPr lang="en-US" altLang="zh-CN" dirty="0"/>
          </a:p>
          <a:p>
            <a:pPr lvl="1"/>
            <a:endParaRPr lang="en-US" altLang="zh-CN" dirty="0" smtClean="0"/>
          </a:p>
          <a:p>
            <a:endParaRPr lang="en-US" altLang="zh-CN" dirty="0"/>
          </a:p>
          <a:p>
            <a:pPr marL="0" indent="0">
              <a:buNone/>
            </a:pPr>
            <a:endParaRPr lang="en-US" altLang="zh-CN" dirty="0" smtClean="0"/>
          </a:p>
          <a:p>
            <a:endParaRPr lang="en-US" altLang="zh-CN" dirty="0" smtClean="0"/>
          </a:p>
          <a:p>
            <a:pPr>
              <a:buNone/>
            </a:pPr>
            <a:endParaRPr lang="en-US" altLang="zh-CN" dirty="0" smtClean="0"/>
          </a:p>
          <a:p>
            <a:pPr>
              <a:buNone/>
            </a:pPr>
            <a:endParaRPr lang="en-US" altLang="zh-CN" dirty="0" smtClean="0"/>
          </a:p>
        </p:txBody>
      </p:sp>
      <p:sp>
        <p:nvSpPr>
          <p:cNvPr id="44" name="文本框 23"/>
          <p:cNvSpPr txBox="1"/>
          <p:nvPr/>
        </p:nvSpPr>
        <p:spPr>
          <a:xfrm>
            <a:off x="1746561" y="5326539"/>
            <a:ext cx="9024295" cy="461665"/>
          </a:xfrm>
          <a:prstGeom prst="rect">
            <a:avLst/>
          </a:prstGeom>
          <a:noFill/>
          <a:ln w="25400">
            <a:solidFill>
              <a:srgbClr val="C00000"/>
            </a:solidFill>
          </a:ln>
        </p:spPr>
        <p:txBody>
          <a:bodyPr wrap="square" rtlCol="0">
            <a:spAutoFit/>
          </a:bodyPr>
          <a:lstStyle/>
          <a:p>
            <a:pPr algn="ctr"/>
            <a:r>
              <a:rPr lang="en-US" altLang="zh-CN" sz="2400" b="1" dirty="0">
                <a:solidFill>
                  <a:srgbClr val="C00000"/>
                </a:solidFill>
              </a:rPr>
              <a:t> </a:t>
            </a:r>
            <a:r>
              <a:rPr lang="en-US" altLang="zh-CN" sz="2400" b="1" dirty="0" smtClean="0">
                <a:solidFill>
                  <a:srgbClr val="C00000"/>
                </a:solidFill>
              </a:rPr>
              <a:t>Discard </a:t>
            </a:r>
            <a:r>
              <a:rPr lang="en-US" altLang="zh-CN" sz="2400" b="1" dirty="0">
                <a:solidFill>
                  <a:srgbClr val="C00000"/>
                </a:solidFill>
              </a:rPr>
              <a:t>the same event handlers identified on child elements</a:t>
            </a:r>
          </a:p>
        </p:txBody>
      </p:sp>
      <p:sp>
        <p:nvSpPr>
          <p:cNvPr id="21" name="文本框 6"/>
          <p:cNvSpPr txBox="1"/>
          <p:nvPr/>
        </p:nvSpPr>
        <p:spPr>
          <a:xfrm>
            <a:off x="1088195" y="2557389"/>
            <a:ext cx="930063"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HTML</a:t>
            </a:r>
            <a:endParaRPr lang="zh-CN" altLang="en-US" b="1" u="sng" dirty="0"/>
          </a:p>
        </p:txBody>
      </p:sp>
      <p:sp>
        <p:nvSpPr>
          <p:cNvPr id="22" name="文本框 7"/>
          <p:cNvSpPr txBox="1"/>
          <p:nvPr/>
        </p:nvSpPr>
        <p:spPr>
          <a:xfrm>
            <a:off x="1088195" y="3818820"/>
            <a:ext cx="1458604"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smtClean="0"/>
              <a:t>JavaScript</a:t>
            </a:r>
            <a:endParaRPr lang="zh-CN" altLang="en-US" b="1" u="sng" dirty="0"/>
          </a:p>
        </p:txBody>
      </p:sp>
      <p:sp>
        <p:nvSpPr>
          <p:cNvPr id="24" name="文本框 16"/>
          <p:cNvSpPr txBox="1"/>
          <p:nvPr/>
        </p:nvSpPr>
        <p:spPr>
          <a:xfrm>
            <a:off x="1088195" y="2907932"/>
            <a:ext cx="4160125"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b="1" dirty="0" smtClean="0">
                <a:solidFill>
                  <a:srgbClr val="0070C0"/>
                </a:solidFill>
              </a:rPr>
              <a:t>&lt;div</a:t>
            </a:r>
            <a:r>
              <a:rPr lang="en-US" altLang="zh-CN" sz="2000" dirty="0" smtClean="0">
                <a:solidFill>
                  <a:srgbClr val="0070C0"/>
                </a:solidFill>
              </a:rPr>
              <a:t>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“parent”</a:t>
            </a:r>
            <a:r>
              <a:rPr lang="en-US" altLang="zh-CN" sz="2000" b="1" dirty="0" smtClean="0">
                <a:solidFill>
                  <a:srgbClr val="0070C0"/>
                </a:solidFill>
              </a:rPr>
              <a:t>&gt;</a:t>
            </a:r>
          </a:p>
          <a:p>
            <a:r>
              <a:rPr lang="en-US" altLang="zh-CN" sz="2000" dirty="0" smtClean="0">
                <a:solidFill>
                  <a:schemeClr val="accent1">
                    <a:lumMod val="50000"/>
                  </a:schemeClr>
                </a:solidFill>
              </a:rPr>
              <a:t>        </a:t>
            </a:r>
            <a:r>
              <a:rPr lang="en-US" altLang="zh-CN" sz="2000" b="1" dirty="0" smtClean="0">
                <a:solidFill>
                  <a:srgbClr val="0070C0"/>
                </a:solidFill>
              </a:rPr>
              <a:t>&lt;div </a:t>
            </a:r>
            <a:r>
              <a:rPr lang="en-US" altLang="zh-CN" sz="2000" dirty="0" smtClean="0">
                <a:solidFill>
                  <a:srgbClr val="FF0000"/>
                </a:solidFill>
              </a:rPr>
              <a:t>id</a:t>
            </a:r>
            <a:r>
              <a:rPr lang="en-US" altLang="zh-CN" sz="2000" dirty="0" smtClean="0">
                <a:solidFill>
                  <a:schemeClr val="accent1">
                    <a:lumMod val="50000"/>
                  </a:schemeClr>
                </a:solidFill>
              </a:rPr>
              <a:t>=</a:t>
            </a:r>
            <a:r>
              <a:rPr lang="en-US" altLang="zh-CN" sz="2000" dirty="0" smtClean="0">
                <a:solidFill>
                  <a:srgbClr val="7030A0"/>
                </a:solidFill>
              </a:rPr>
              <a:t>“child”</a:t>
            </a:r>
            <a:r>
              <a:rPr lang="en-US" altLang="zh-CN" sz="2000" b="1" dirty="0" smtClean="0">
                <a:solidFill>
                  <a:srgbClr val="0070C0"/>
                </a:solidFill>
              </a:rPr>
              <a:t>&gt;&lt;/div&gt;</a:t>
            </a:r>
          </a:p>
          <a:p>
            <a:r>
              <a:rPr lang="en-US" altLang="zh-CN" sz="2000" b="1" dirty="0" smtClean="0">
                <a:solidFill>
                  <a:srgbClr val="0070C0"/>
                </a:solidFill>
              </a:rPr>
              <a:t>&lt;/div&gt;</a:t>
            </a:r>
            <a:endParaRPr lang="zh-CN" altLang="en-US" sz="2000" b="1" dirty="0">
              <a:solidFill>
                <a:srgbClr val="0070C0"/>
              </a:solidFill>
            </a:endParaRPr>
          </a:p>
        </p:txBody>
      </p:sp>
      <p:sp>
        <p:nvSpPr>
          <p:cNvPr id="25" name="文本框 17"/>
          <p:cNvSpPr txBox="1"/>
          <p:nvPr/>
        </p:nvSpPr>
        <p:spPr>
          <a:xfrm>
            <a:off x="1098238" y="4189253"/>
            <a:ext cx="5537228"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smtClean="0"/>
              <a:t>$(document).on(‘click’, ‘</a:t>
            </a:r>
            <a:r>
              <a:rPr lang="en-US" altLang="zh-CN" sz="2000" b="1" dirty="0" smtClean="0">
                <a:solidFill>
                  <a:srgbClr val="C00000"/>
                </a:solidFill>
              </a:rPr>
              <a:t>parent</a:t>
            </a:r>
            <a:r>
              <a:rPr lang="en-US" altLang="zh-CN" sz="2000" dirty="0" smtClean="0"/>
              <a:t>’, </a:t>
            </a:r>
            <a:r>
              <a:rPr lang="en-US" altLang="zh-CN" sz="2000" b="1" dirty="0" err="1" smtClean="0">
                <a:solidFill>
                  <a:srgbClr val="C00000"/>
                </a:solidFill>
              </a:rPr>
              <a:t>clickDIV</a:t>
            </a:r>
            <a:r>
              <a:rPr lang="en-US" altLang="zh-CN" sz="2000" dirty="0" smtClean="0"/>
              <a:t>);</a:t>
            </a:r>
          </a:p>
        </p:txBody>
      </p:sp>
      <p:sp>
        <p:nvSpPr>
          <p:cNvPr id="26" name="矩形 25"/>
          <p:cNvSpPr/>
          <p:nvPr/>
        </p:nvSpPr>
        <p:spPr>
          <a:xfrm>
            <a:off x="6580405" y="2978753"/>
            <a:ext cx="3159057" cy="1609458"/>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parent</a:t>
            </a:r>
            <a:endParaRPr lang="zh-CN" altLang="en-US" dirty="0">
              <a:solidFill>
                <a:schemeClr val="tx1"/>
              </a:solidFill>
            </a:endParaRPr>
          </a:p>
        </p:txBody>
      </p:sp>
      <p:sp>
        <p:nvSpPr>
          <p:cNvPr id="27" name="矩形 26"/>
          <p:cNvSpPr/>
          <p:nvPr/>
        </p:nvSpPr>
        <p:spPr>
          <a:xfrm>
            <a:off x="7047909" y="3337370"/>
            <a:ext cx="2240978" cy="880829"/>
          </a:xfrm>
          <a:prstGeom prst="rect">
            <a:avLst/>
          </a:prstGeom>
          <a:solidFill>
            <a:schemeClr val="bg1">
              <a:lumMod val="95000"/>
            </a:schemeClr>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000" dirty="0" smtClean="0">
                <a:solidFill>
                  <a:schemeClr val="tx1"/>
                </a:solidFill>
              </a:rPr>
              <a:t>child</a:t>
            </a:r>
            <a:endParaRPr lang="zh-CN" altLang="en-US" dirty="0">
              <a:solidFill>
                <a:schemeClr val="tx1"/>
              </a:solidFill>
            </a:endParaRPr>
          </a:p>
        </p:txBody>
      </p:sp>
      <p:sp>
        <p:nvSpPr>
          <p:cNvPr id="28" name="圆角矩形标注 27"/>
          <p:cNvSpPr/>
          <p:nvPr/>
        </p:nvSpPr>
        <p:spPr>
          <a:xfrm>
            <a:off x="10089445" y="2980639"/>
            <a:ext cx="1497363" cy="301337"/>
          </a:xfrm>
          <a:prstGeom prst="wedgeRoundRectCallout">
            <a:avLst>
              <a:gd name="adj1" fmla="val -71593"/>
              <a:gd name="adj2" fmla="val 22160"/>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sp>
        <p:nvSpPr>
          <p:cNvPr id="29" name="文本框 8"/>
          <p:cNvSpPr txBox="1"/>
          <p:nvPr/>
        </p:nvSpPr>
        <p:spPr>
          <a:xfrm>
            <a:off x="6473680" y="2522430"/>
            <a:ext cx="894925" cy="461665"/>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u="sng" dirty="0"/>
              <a:t> </a:t>
            </a:r>
            <a:r>
              <a:rPr lang="en-US" altLang="zh-CN" sz="2400" b="1" u="sng" dirty="0" smtClean="0"/>
              <a:t>View</a:t>
            </a:r>
            <a:endParaRPr lang="zh-CN" altLang="en-US" sz="2400" b="1" u="sng" dirty="0"/>
          </a:p>
        </p:txBody>
      </p:sp>
      <p:sp>
        <p:nvSpPr>
          <p:cNvPr id="30" name="圆角矩形标注 29"/>
          <p:cNvSpPr/>
          <p:nvPr/>
        </p:nvSpPr>
        <p:spPr>
          <a:xfrm>
            <a:off x="10089445" y="3529170"/>
            <a:ext cx="1497363" cy="301337"/>
          </a:xfrm>
          <a:prstGeom prst="wedgeRoundRectCallout">
            <a:avLst>
              <a:gd name="adj1" fmla="val -100035"/>
              <a:gd name="adj2" fmla="val 38787"/>
              <a:gd name="adj3" fmla="val 16667"/>
            </a:avLst>
          </a:prstGeom>
          <a:solidFill>
            <a:schemeClr val="bg1">
              <a:lumMod val="95000"/>
            </a:schemeClr>
          </a:solidFill>
          <a:ln w="158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2000" dirty="0" err="1" smtClean="0">
                <a:solidFill>
                  <a:schemeClr val="tx1"/>
                </a:solidFill>
              </a:rPr>
              <a:t>clickDIV</a:t>
            </a:r>
            <a:endParaRPr lang="zh-CN" altLang="en-US" dirty="0">
              <a:solidFill>
                <a:schemeClr val="tx1"/>
              </a:solidFill>
            </a:endParaRPr>
          </a:p>
        </p:txBody>
      </p:sp>
      <p:cxnSp>
        <p:nvCxnSpPr>
          <p:cNvPr id="5" name="直接连接符 4"/>
          <p:cNvCxnSpPr/>
          <p:nvPr/>
        </p:nvCxnSpPr>
        <p:spPr>
          <a:xfrm>
            <a:off x="9181578" y="3679839"/>
            <a:ext cx="2617940" cy="0"/>
          </a:xfrm>
          <a:prstGeom prst="line">
            <a:avLst/>
          </a:prstGeom>
          <a:ln w="317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2775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a:xfrm>
            <a:off x="678095" y="1212351"/>
            <a:ext cx="10708064" cy="4952142"/>
          </a:xfrm>
        </p:spPr>
        <p:txBody>
          <a:bodyPr>
            <a:normAutofit/>
          </a:bodyPr>
          <a:lstStyle/>
          <a:p>
            <a:r>
              <a:rPr lang="en-US" altLang="zh-CN" dirty="0" smtClean="0"/>
              <a:t> </a:t>
            </a:r>
            <a:r>
              <a:rPr lang="en-US" altLang="zh-CN" b="1" dirty="0" smtClean="0"/>
              <a:t>RQ1</a:t>
            </a:r>
            <a:r>
              <a:rPr lang="en-US" altLang="zh-CN" dirty="0" smtClean="0"/>
              <a:t>: Is our approach accurate in detecting user-defined event </a:t>
            </a:r>
            <a:br>
              <a:rPr lang="en-US" altLang="zh-CN" dirty="0" smtClean="0"/>
            </a:br>
            <a:r>
              <a:rPr lang="en-US" altLang="zh-CN" dirty="0" smtClean="0"/>
              <a:t>  handlers? (accuracy)</a:t>
            </a:r>
          </a:p>
          <a:p>
            <a:r>
              <a:rPr lang="en-US" altLang="zh-CN" dirty="0" smtClean="0"/>
              <a:t> </a:t>
            </a:r>
            <a:r>
              <a:rPr lang="en-US" altLang="zh-CN" b="1" dirty="0" smtClean="0"/>
              <a:t>RQ2</a:t>
            </a:r>
            <a:r>
              <a:rPr lang="en-US" altLang="zh-CN" dirty="0" smtClean="0"/>
              <a:t>: How quickly can our approach perform the user-defined event </a:t>
            </a:r>
            <a:br>
              <a:rPr lang="en-US" altLang="zh-CN" dirty="0" smtClean="0"/>
            </a:br>
            <a:r>
              <a:rPr lang="en-US" altLang="zh-CN" dirty="0" smtClean="0"/>
              <a:t>  handler detection analysis? (efficiency)</a:t>
            </a:r>
          </a:p>
          <a:p>
            <a:r>
              <a:rPr lang="en-US" altLang="zh-CN" dirty="0" smtClean="0"/>
              <a:t> </a:t>
            </a:r>
            <a:r>
              <a:rPr lang="en-US" altLang="zh-CN" b="1" dirty="0" smtClean="0"/>
              <a:t>RQ3</a:t>
            </a:r>
            <a:r>
              <a:rPr lang="en-US" altLang="zh-CN" dirty="0" smtClean="0"/>
              <a:t>: What is the effect of our approach on detecting user-defined </a:t>
            </a:r>
            <a:br>
              <a:rPr lang="en-US" altLang="zh-CN" dirty="0" smtClean="0"/>
            </a:br>
            <a:r>
              <a:rPr lang="en-US" altLang="zh-CN" dirty="0" smtClean="0"/>
              <a:t>  event handlers? (effect)</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a:xfrm>
            <a:off x="678094" y="1212351"/>
            <a:ext cx="10745643" cy="4952142"/>
          </a:xfrm>
        </p:spPr>
        <p:txBody>
          <a:bodyPr>
            <a:normAutofit/>
          </a:bodyPr>
          <a:lstStyle/>
          <a:p>
            <a:r>
              <a:rPr lang="en-US" altLang="zh-CN" dirty="0" smtClean="0"/>
              <a:t> Subjects</a:t>
            </a:r>
          </a:p>
          <a:p>
            <a:pPr lvl="1"/>
            <a:r>
              <a:rPr lang="en-US" altLang="zh-CN" dirty="0" smtClean="0"/>
              <a:t> 7 real-world web applications </a:t>
            </a:r>
            <a:r>
              <a:rPr lang="en-US" altLang="zh-CN" smtClean="0"/>
              <a:t>from Alexa</a:t>
            </a:r>
            <a:endParaRPr lang="en-US" altLang="zh-CN" dirty="0" smtClean="0"/>
          </a:p>
          <a:p>
            <a:pPr lvl="1"/>
            <a:endParaRPr lang="en-US" altLang="zh-CN" dirty="0"/>
          </a:p>
          <a:p>
            <a:pPr marL="0" indent="0">
              <a:buNone/>
            </a:pPr>
            <a:endParaRPr lang="en-US" altLang="zh-CN" dirty="0" smtClean="0"/>
          </a:p>
        </p:txBody>
      </p:sp>
      <p:graphicFrame>
        <p:nvGraphicFramePr>
          <p:cNvPr id="6" name="表格 5"/>
          <p:cNvGraphicFramePr>
            <a:graphicFrameLocks noGrp="1"/>
          </p:cNvGraphicFramePr>
          <p:nvPr>
            <p:extLst>
              <p:ext uri="{D42A27DB-BD31-4B8C-83A1-F6EECF244321}">
                <p14:modId xmlns:p14="http://schemas.microsoft.com/office/powerpoint/2010/main" val="4244895683"/>
              </p:ext>
            </p:extLst>
          </p:nvPr>
        </p:nvGraphicFramePr>
        <p:xfrm>
          <a:off x="1216713" y="2689773"/>
          <a:ext cx="9715564" cy="3474720"/>
        </p:xfrm>
        <a:graphic>
          <a:graphicData uri="http://schemas.openxmlformats.org/drawingml/2006/table">
            <a:tbl>
              <a:tblPr firstRow="1" bandRow="1">
                <a:tableStyleId>{B301B821-A1FF-4177-AEE7-76D212191A09}</a:tableStyleId>
              </a:tblPr>
              <a:tblGrid>
                <a:gridCol w="3200812"/>
                <a:gridCol w="1656970"/>
                <a:gridCol w="2428891"/>
                <a:gridCol w="2428891"/>
              </a:tblGrid>
              <a:tr h="370840">
                <a:tc>
                  <a:txBody>
                    <a:bodyPr/>
                    <a:lstStyle/>
                    <a:p>
                      <a:pPr algn="ctr"/>
                      <a:r>
                        <a:rPr lang="en-US" altLang="zh-CN" sz="2000" dirty="0" smtClean="0"/>
                        <a:t>Benchmark</a:t>
                      </a:r>
                      <a:endParaRPr lang="zh-CN" altLang="en-US" sz="2000" dirty="0"/>
                    </a:p>
                  </a:txBody>
                  <a:tcPr anchor="ctr"/>
                </a:tc>
                <a:tc>
                  <a:txBody>
                    <a:bodyPr/>
                    <a:lstStyle/>
                    <a:p>
                      <a:pPr algn="ctr"/>
                      <a:r>
                        <a:rPr lang="en-US" altLang="zh-CN" sz="2000" dirty="0" smtClean="0"/>
                        <a:t>Library</a:t>
                      </a:r>
                      <a:endParaRPr lang="zh-CN" altLang="en-US" sz="2000" dirty="0"/>
                    </a:p>
                  </a:txBody>
                  <a:tcPr anchor="ctr"/>
                </a:tc>
                <a:tc>
                  <a:txBody>
                    <a:bodyPr/>
                    <a:lstStyle/>
                    <a:p>
                      <a:pPr algn="ctr"/>
                      <a:r>
                        <a:rPr lang="en-US" altLang="zh-CN" sz="2000" dirty="0" smtClean="0"/>
                        <a:t>No.</a:t>
                      </a:r>
                      <a:r>
                        <a:rPr lang="en-US" altLang="zh-CN" sz="2000" baseline="0" dirty="0" smtClean="0"/>
                        <a:t> DOM Elements</a:t>
                      </a:r>
                      <a:endParaRPr lang="zh-CN" altLang="en-US" sz="2000" dirty="0"/>
                    </a:p>
                  </a:txBody>
                  <a:tcPr anchor="ctr"/>
                </a:tc>
                <a:tc>
                  <a:txBody>
                    <a:bodyPr/>
                    <a:lstStyle/>
                    <a:p>
                      <a:pPr algn="ctr"/>
                      <a:r>
                        <a:rPr lang="en-US" altLang="zh-CN" sz="2000" dirty="0" smtClean="0"/>
                        <a:t>Lines of </a:t>
                      </a:r>
                    </a:p>
                    <a:p>
                      <a:pPr algn="ctr"/>
                      <a:r>
                        <a:rPr lang="en-US" altLang="zh-CN" sz="2000" dirty="0" smtClean="0"/>
                        <a:t>JavaScript Code</a:t>
                      </a:r>
                      <a:endParaRPr lang="zh-CN" altLang="en-US" sz="2000" dirty="0"/>
                    </a:p>
                  </a:txBody>
                  <a:tcPr anchor="ctr"/>
                </a:tc>
              </a:tr>
              <a:tr h="370840">
                <a:tc>
                  <a:txBody>
                    <a:bodyPr/>
                    <a:lstStyle/>
                    <a:p>
                      <a:r>
                        <a:rPr lang="en-US" altLang="zh-CN" sz="2000" dirty="0" smtClean="0"/>
                        <a:t>www.ask.com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261</a:t>
                      </a:r>
                      <a:endParaRPr lang="zh-CN" altLang="en-US" sz="2000" dirty="0"/>
                    </a:p>
                  </a:txBody>
                  <a:tcPr/>
                </a:tc>
                <a:tc>
                  <a:txBody>
                    <a:bodyPr/>
                    <a:lstStyle/>
                    <a:p>
                      <a:pPr algn="ctr"/>
                      <a:r>
                        <a:rPr lang="en-US" altLang="zh-CN" sz="2000" dirty="0" smtClean="0"/>
                        <a:t>8,278</a:t>
                      </a:r>
                      <a:endParaRPr lang="zh-CN" altLang="en-US" sz="2000" dirty="0"/>
                    </a:p>
                  </a:txBody>
                  <a:tcPr/>
                </a:tc>
              </a:tr>
              <a:tr h="370840">
                <a:tc>
                  <a:txBody>
                    <a:bodyPr/>
                    <a:lstStyle/>
                    <a:p>
                      <a:r>
                        <a:rPr lang="en-US" altLang="zh-CN" sz="2000" dirty="0" smtClean="0"/>
                        <a:t>www.about.com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4,473</a:t>
                      </a:r>
                      <a:endParaRPr lang="zh-CN" altLang="en-US" sz="2000" dirty="0"/>
                    </a:p>
                  </a:txBody>
                  <a:tcPr/>
                </a:tc>
                <a:tc>
                  <a:txBody>
                    <a:bodyPr/>
                    <a:lstStyle/>
                    <a:p>
                      <a:pPr algn="ctr"/>
                      <a:r>
                        <a:rPr lang="en-US" altLang="zh-CN" sz="2000" dirty="0" smtClean="0"/>
                        <a:t>36,291</a:t>
                      </a:r>
                      <a:endParaRPr lang="zh-CN" altLang="en-US" sz="2000" dirty="0"/>
                    </a:p>
                  </a:txBody>
                  <a:tcPr/>
                </a:tc>
              </a:tr>
              <a:tr h="370840">
                <a:tc>
                  <a:txBody>
                    <a:bodyPr/>
                    <a:lstStyle/>
                    <a:p>
                      <a:r>
                        <a:rPr lang="en-US" altLang="zh-CN" sz="2000" dirty="0" smtClean="0"/>
                        <a:t>www.chess.com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549</a:t>
                      </a:r>
                      <a:endParaRPr lang="zh-CN" altLang="en-US" sz="2000" dirty="0"/>
                    </a:p>
                  </a:txBody>
                  <a:tcPr/>
                </a:tc>
                <a:tc>
                  <a:txBody>
                    <a:bodyPr/>
                    <a:lstStyle/>
                    <a:p>
                      <a:pPr algn="ctr"/>
                      <a:r>
                        <a:rPr lang="en-US" altLang="zh-CN" sz="2000" dirty="0" smtClean="0"/>
                        <a:t>27,733</a:t>
                      </a:r>
                      <a:endParaRPr lang="zh-CN" altLang="en-US" sz="2000" dirty="0"/>
                    </a:p>
                  </a:txBody>
                  <a:tcPr/>
                </a:tc>
              </a:tr>
              <a:tr h="370840">
                <a:tc>
                  <a:txBody>
                    <a:bodyPr/>
                    <a:lstStyle/>
                    <a:p>
                      <a:r>
                        <a:rPr lang="en-US" altLang="zh-CN" sz="2000" dirty="0" smtClean="0"/>
                        <a:t>www.fool.com</a:t>
                      </a:r>
                      <a:endParaRPr lang="zh-CN" altLang="en-US" sz="2000" dirty="0"/>
                    </a:p>
                  </a:txBody>
                  <a:tcPr/>
                </a:tc>
                <a:tc>
                  <a:txBody>
                    <a:bodyPr/>
                    <a:lstStyle/>
                    <a:p>
                      <a:pPr algn="ctr"/>
                      <a:r>
                        <a:rPr lang="en-US" altLang="zh-CN" sz="2000" dirty="0" smtClean="0"/>
                        <a:t>Prototype</a:t>
                      </a:r>
                      <a:endParaRPr lang="zh-CN" altLang="en-US" sz="2000" dirty="0"/>
                    </a:p>
                  </a:txBody>
                  <a:tcPr/>
                </a:tc>
                <a:tc>
                  <a:txBody>
                    <a:bodyPr/>
                    <a:lstStyle/>
                    <a:p>
                      <a:pPr algn="ctr"/>
                      <a:r>
                        <a:rPr lang="en-US" altLang="zh-CN" sz="2000" dirty="0" smtClean="0"/>
                        <a:t>640</a:t>
                      </a:r>
                      <a:endParaRPr lang="zh-CN" altLang="en-US" sz="2000" dirty="0"/>
                    </a:p>
                  </a:txBody>
                  <a:tcPr/>
                </a:tc>
                <a:tc>
                  <a:txBody>
                    <a:bodyPr/>
                    <a:lstStyle/>
                    <a:p>
                      <a:pPr algn="ctr"/>
                      <a:r>
                        <a:rPr lang="en-US" altLang="zh-CN" sz="2000" dirty="0" smtClean="0"/>
                        <a:t>18,248</a:t>
                      </a:r>
                      <a:endParaRPr lang="zh-CN" altLang="en-US" sz="2000" dirty="0"/>
                    </a:p>
                  </a:txBody>
                  <a:tcPr/>
                </a:tc>
              </a:tr>
              <a:tr h="370840">
                <a:tc>
                  <a:txBody>
                    <a:bodyPr/>
                    <a:lstStyle/>
                    <a:p>
                      <a:r>
                        <a:rPr lang="en-US" altLang="zh-CN" sz="2000" dirty="0" smtClean="0"/>
                        <a:t>www.wordreference.com</a:t>
                      </a:r>
                      <a:endParaRPr lang="zh-CN" altLang="en-US" sz="2000" dirty="0"/>
                    </a:p>
                  </a:txBody>
                  <a:tcPr/>
                </a:tc>
                <a:tc>
                  <a:txBody>
                    <a:bodyPr/>
                    <a:lstStyle/>
                    <a:p>
                      <a:pPr algn="ctr"/>
                      <a:r>
                        <a:rPr lang="en-US" altLang="zh-CN" sz="2000" dirty="0" smtClean="0"/>
                        <a:t>YUI</a:t>
                      </a:r>
                      <a:endParaRPr lang="zh-CN" altLang="en-US" sz="2000" dirty="0"/>
                    </a:p>
                  </a:txBody>
                  <a:tcPr/>
                </a:tc>
                <a:tc>
                  <a:txBody>
                    <a:bodyPr/>
                    <a:lstStyle/>
                    <a:p>
                      <a:pPr algn="ctr"/>
                      <a:r>
                        <a:rPr lang="en-US" altLang="zh-CN" sz="2000" dirty="0" smtClean="0"/>
                        <a:t>261</a:t>
                      </a:r>
                      <a:endParaRPr lang="zh-CN" altLang="en-US" sz="2000" dirty="0"/>
                    </a:p>
                  </a:txBody>
                  <a:tcPr/>
                </a:tc>
                <a:tc>
                  <a:txBody>
                    <a:bodyPr/>
                    <a:lstStyle/>
                    <a:p>
                      <a:pPr algn="ctr"/>
                      <a:r>
                        <a:rPr lang="en-US" altLang="zh-CN" sz="2000" dirty="0" smtClean="0"/>
                        <a:t>3,056</a:t>
                      </a:r>
                      <a:endParaRPr lang="zh-CN" altLang="en-US" sz="2000" dirty="0"/>
                    </a:p>
                  </a:txBody>
                  <a:tcPr/>
                </a:tc>
              </a:tr>
              <a:tr h="370840">
                <a:tc>
                  <a:txBody>
                    <a:bodyPr/>
                    <a:lstStyle/>
                    <a:p>
                      <a:r>
                        <a:rPr lang="en-US" altLang="zh-CN" sz="2000" dirty="0" smtClean="0"/>
                        <a:t>www.mid-day.com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1,973</a:t>
                      </a:r>
                      <a:endParaRPr lang="zh-CN" altLang="en-US" sz="2000" dirty="0"/>
                    </a:p>
                  </a:txBody>
                  <a:tcPr/>
                </a:tc>
                <a:tc>
                  <a:txBody>
                    <a:bodyPr/>
                    <a:lstStyle/>
                    <a:p>
                      <a:pPr algn="ctr"/>
                      <a:r>
                        <a:rPr lang="en-US" altLang="zh-CN" sz="2000" dirty="0" smtClean="0"/>
                        <a:t>39,636</a:t>
                      </a:r>
                      <a:endParaRPr lang="zh-CN" altLang="en-US" sz="2000" dirty="0"/>
                    </a:p>
                  </a:txBody>
                  <a:tcPr/>
                </a:tc>
              </a:tr>
              <a:tr h="370840">
                <a:tc>
                  <a:txBody>
                    <a:bodyPr/>
                    <a:lstStyle/>
                    <a:p>
                      <a:r>
                        <a:rPr lang="en-US" altLang="zh-CN" sz="2000" dirty="0" smtClean="0"/>
                        <a:t>www.zoominfo.com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645</a:t>
                      </a:r>
                      <a:endParaRPr lang="zh-CN" altLang="en-US" sz="2000" dirty="0"/>
                    </a:p>
                  </a:txBody>
                  <a:tcPr/>
                </a:tc>
                <a:tc>
                  <a:txBody>
                    <a:bodyPr/>
                    <a:lstStyle/>
                    <a:p>
                      <a:pPr algn="ctr"/>
                      <a:r>
                        <a:rPr lang="en-US" altLang="zh-CN" sz="2000" dirty="0" smtClean="0"/>
                        <a:t>19,355</a:t>
                      </a:r>
                      <a:endParaRPr lang="zh-CN" altLang="en-US" sz="2000" dirty="0"/>
                    </a:p>
                  </a:txBody>
                  <a:tcPr/>
                </a:tc>
              </a:tr>
            </a:tbl>
          </a:graphicData>
        </a:graphic>
      </p:graphicFrame>
      <p:sp>
        <p:nvSpPr>
          <p:cNvPr id="5" name="圆角矩形 4"/>
          <p:cNvSpPr/>
          <p:nvPr/>
        </p:nvSpPr>
        <p:spPr>
          <a:xfrm>
            <a:off x="4296428" y="2788728"/>
            <a:ext cx="1866378" cy="337576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RQ1: Accuracy</a:t>
            </a:r>
            <a:endParaRPr lang="zh-CN" altLang="en-US" dirty="0"/>
          </a:p>
        </p:txBody>
      </p:sp>
      <p:graphicFrame>
        <p:nvGraphicFramePr>
          <p:cNvPr id="5" name="表格 4"/>
          <p:cNvGraphicFramePr>
            <a:graphicFrameLocks noGrp="1"/>
          </p:cNvGraphicFramePr>
          <p:nvPr>
            <p:extLst>
              <p:ext uri="{D42A27DB-BD31-4B8C-83A1-F6EECF244321}">
                <p14:modId xmlns:p14="http://schemas.microsoft.com/office/powerpoint/2010/main" val="3657168700"/>
              </p:ext>
            </p:extLst>
          </p:nvPr>
        </p:nvGraphicFramePr>
        <p:xfrm>
          <a:off x="678094" y="2079068"/>
          <a:ext cx="10932617" cy="4287058"/>
        </p:xfrm>
        <a:graphic>
          <a:graphicData uri="http://schemas.openxmlformats.org/drawingml/2006/table">
            <a:tbl>
              <a:tblPr firstRow="1" bandRow="1">
                <a:tableStyleId>{5C22544A-7EE6-4342-B048-85BDC9FD1C3A}</a:tableStyleId>
              </a:tblPr>
              <a:tblGrid>
                <a:gridCol w="2878382"/>
                <a:gridCol w="1891430"/>
                <a:gridCol w="1878904"/>
                <a:gridCol w="1841326"/>
                <a:gridCol w="1202499"/>
                <a:gridCol w="1240076"/>
              </a:tblGrid>
              <a:tr h="663652">
                <a:tc>
                  <a:txBody>
                    <a:bodyPr/>
                    <a:lstStyle/>
                    <a:p>
                      <a:pPr algn="ctr"/>
                      <a:r>
                        <a:rPr lang="en-US" altLang="zh-CN" sz="2000" dirty="0" smtClean="0"/>
                        <a:t>Benchmark</a:t>
                      </a:r>
                      <a:endParaRPr lang="zh-CN" altLang="en-US" sz="2000" dirty="0"/>
                    </a:p>
                  </a:txBody>
                  <a:tcPr anchor="ctr"/>
                </a:tc>
                <a:tc>
                  <a:txBody>
                    <a:bodyPr/>
                    <a:lstStyle/>
                    <a:p>
                      <a:pPr algn="ctr"/>
                      <a:r>
                        <a:rPr lang="en-US" altLang="zh-CN" sz="2000" dirty="0" smtClean="0"/>
                        <a:t>No.</a:t>
                      </a:r>
                      <a:r>
                        <a:rPr lang="en-US" altLang="zh-CN" sz="2000" baseline="0" dirty="0" smtClean="0"/>
                        <a:t> Actual User-Defined Event Handlers</a:t>
                      </a:r>
                      <a:endParaRPr lang="zh-CN" altLang="en-US" sz="2000" dirty="0"/>
                    </a:p>
                  </a:txBody>
                  <a:tcPr anchor="ctr"/>
                </a:tc>
                <a:tc>
                  <a:txBody>
                    <a:bodyPr/>
                    <a:lstStyle/>
                    <a:p>
                      <a:pPr algn="ctr"/>
                      <a:r>
                        <a:rPr lang="en-US" altLang="zh-CN" sz="2000" dirty="0" smtClean="0"/>
                        <a:t>No. Found User-Defined Event Handlers</a:t>
                      </a:r>
                      <a:endParaRPr lang="zh-CN" altLang="en-US" sz="2000" dirty="0"/>
                    </a:p>
                  </a:txBody>
                  <a:tcPr anchor="ctr"/>
                </a:tc>
                <a:tc>
                  <a:txBody>
                    <a:bodyPr/>
                    <a:lstStyle/>
                    <a:p>
                      <a:pPr algn="ctr"/>
                      <a:r>
                        <a:rPr lang="en-US" altLang="zh-CN" sz="2000" dirty="0" smtClean="0"/>
                        <a:t>No. Correct</a:t>
                      </a:r>
                      <a:r>
                        <a:rPr lang="en-US" altLang="zh-CN" sz="2000" baseline="0" dirty="0" smtClean="0"/>
                        <a:t> User-Defined Event Handlers</a:t>
                      </a:r>
                      <a:endParaRPr lang="zh-CN" altLang="en-US" sz="2000" dirty="0"/>
                    </a:p>
                  </a:txBody>
                  <a:tcPr anchor="ctr"/>
                </a:tc>
                <a:tc>
                  <a:txBody>
                    <a:bodyPr/>
                    <a:lstStyle/>
                    <a:p>
                      <a:pPr algn="ctr"/>
                      <a:r>
                        <a:rPr lang="en-US" altLang="zh-CN" sz="2000" dirty="0" smtClean="0"/>
                        <a:t>Precision</a:t>
                      </a:r>
                      <a:endParaRPr lang="zh-CN" altLang="en-US" sz="2000" dirty="0"/>
                    </a:p>
                  </a:txBody>
                  <a:tcPr anchor="ctr"/>
                </a:tc>
                <a:tc>
                  <a:txBody>
                    <a:bodyPr/>
                    <a:lstStyle/>
                    <a:p>
                      <a:pPr algn="ctr"/>
                      <a:r>
                        <a:rPr lang="en-US" altLang="zh-CN" sz="2000" dirty="0" smtClean="0"/>
                        <a:t>Recall</a:t>
                      </a:r>
                      <a:endParaRPr lang="zh-CN" altLang="en-US" sz="2000" dirty="0"/>
                    </a:p>
                  </a:txBody>
                  <a:tcPr anchor="ctr"/>
                </a:tc>
              </a:tr>
              <a:tr h="370840">
                <a:tc>
                  <a:txBody>
                    <a:bodyPr/>
                    <a:lstStyle/>
                    <a:p>
                      <a:r>
                        <a:rPr lang="en-US" altLang="zh-CN" sz="2000" dirty="0" smtClean="0"/>
                        <a:t>www.ask.com</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370840">
                <a:tc>
                  <a:txBody>
                    <a:bodyPr/>
                    <a:lstStyle/>
                    <a:p>
                      <a:r>
                        <a:rPr lang="en-US" altLang="zh-CN" sz="2000" dirty="0" smtClean="0"/>
                        <a:t>www.about.com</a:t>
                      </a:r>
                      <a:endParaRPr lang="zh-CN" altLang="en-US" sz="2000" dirty="0"/>
                    </a:p>
                  </a:txBody>
                  <a:tcPr/>
                </a:tc>
                <a:tc>
                  <a:txBody>
                    <a:bodyPr/>
                    <a:lstStyle/>
                    <a:p>
                      <a:pPr algn="ctr"/>
                      <a:r>
                        <a:rPr lang="en-US" altLang="zh-CN" sz="2000" dirty="0" smtClean="0"/>
                        <a:t>199</a:t>
                      </a:r>
                      <a:endParaRPr lang="zh-CN" altLang="en-US" sz="2000" dirty="0"/>
                    </a:p>
                  </a:txBody>
                  <a:tcPr/>
                </a:tc>
                <a:tc>
                  <a:txBody>
                    <a:bodyPr/>
                    <a:lstStyle/>
                    <a:p>
                      <a:pPr algn="ctr"/>
                      <a:r>
                        <a:rPr lang="en-US" altLang="zh-CN" sz="2000" dirty="0" smtClean="0"/>
                        <a:t>199</a:t>
                      </a:r>
                      <a:endParaRPr lang="zh-CN" altLang="en-US" sz="2000" dirty="0"/>
                    </a:p>
                  </a:txBody>
                  <a:tcPr/>
                </a:tc>
                <a:tc>
                  <a:txBody>
                    <a:bodyPr/>
                    <a:lstStyle/>
                    <a:p>
                      <a:pPr algn="ctr"/>
                      <a:r>
                        <a:rPr lang="en-US" altLang="zh-CN" sz="2000" dirty="0" smtClean="0"/>
                        <a:t>199</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370840">
                <a:tc>
                  <a:txBody>
                    <a:bodyPr/>
                    <a:lstStyle/>
                    <a:p>
                      <a:r>
                        <a:rPr lang="en-US" altLang="zh-CN" sz="2000" dirty="0" smtClean="0"/>
                        <a:t>www.chess.com</a:t>
                      </a:r>
                      <a:endParaRPr lang="zh-CN" altLang="en-US" sz="2000" dirty="0"/>
                    </a:p>
                  </a:txBody>
                  <a:tcPr/>
                </a:tc>
                <a:tc>
                  <a:txBody>
                    <a:bodyPr/>
                    <a:lstStyle/>
                    <a:p>
                      <a:pPr algn="ctr"/>
                      <a:r>
                        <a:rPr lang="en-US" altLang="zh-CN" sz="2000" dirty="0" smtClean="0"/>
                        <a:t>2</a:t>
                      </a:r>
                      <a:endParaRPr lang="zh-CN" altLang="en-US" sz="2000" dirty="0"/>
                    </a:p>
                  </a:txBody>
                  <a:tcPr/>
                </a:tc>
                <a:tc>
                  <a:txBody>
                    <a:bodyPr/>
                    <a:lstStyle/>
                    <a:p>
                      <a:pPr algn="ctr"/>
                      <a:r>
                        <a:rPr lang="en-US" altLang="zh-CN" sz="2000" dirty="0" smtClean="0"/>
                        <a:t>2</a:t>
                      </a:r>
                      <a:endParaRPr lang="zh-CN" altLang="en-US" sz="2000" dirty="0"/>
                    </a:p>
                  </a:txBody>
                  <a:tcPr/>
                </a:tc>
                <a:tc>
                  <a:txBody>
                    <a:bodyPr/>
                    <a:lstStyle/>
                    <a:p>
                      <a:pPr algn="ctr"/>
                      <a:r>
                        <a:rPr lang="en-US" altLang="zh-CN" sz="2000" dirty="0" smtClean="0"/>
                        <a:t>2</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370840">
                <a:tc>
                  <a:txBody>
                    <a:bodyPr/>
                    <a:lstStyle/>
                    <a:p>
                      <a:r>
                        <a:rPr lang="en-US" altLang="zh-CN" sz="2000" dirty="0" smtClean="0"/>
                        <a:t>www.fool.com</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507538">
                <a:tc>
                  <a:txBody>
                    <a:bodyPr/>
                    <a:lstStyle/>
                    <a:p>
                      <a:r>
                        <a:rPr lang="en-US" altLang="zh-CN" sz="2000" dirty="0" smtClean="0"/>
                        <a:t>www.wordreference.com</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370840">
                <a:tc>
                  <a:txBody>
                    <a:bodyPr/>
                    <a:lstStyle/>
                    <a:p>
                      <a:r>
                        <a:rPr lang="en-US" altLang="zh-CN" sz="2000" dirty="0" smtClean="0"/>
                        <a:t>www.mid-day.com</a:t>
                      </a:r>
                      <a:endParaRPr lang="zh-CN" altLang="en-US" sz="2000" dirty="0"/>
                    </a:p>
                  </a:txBody>
                  <a:tcPr/>
                </a:tc>
                <a:tc>
                  <a:txBody>
                    <a:bodyPr/>
                    <a:lstStyle/>
                    <a:p>
                      <a:pPr algn="ctr"/>
                      <a:r>
                        <a:rPr lang="en-US" altLang="zh-CN" sz="2000" dirty="0" smtClean="0"/>
                        <a:t>235</a:t>
                      </a:r>
                      <a:endParaRPr lang="zh-CN" altLang="en-US" sz="2000" dirty="0"/>
                    </a:p>
                  </a:txBody>
                  <a:tcPr/>
                </a:tc>
                <a:tc>
                  <a:txBody>
                    <a:bodyPr/>
                    <a:lstStyle/>
                    <a:p>
                      <a:pPr algn="ctr"/>
                      <a:r>
                        <a:rPr lang="en-US" altLang="zh-CN" sz="2000" dirty="0" smtClean="0"/>
                        <a:t>235</a:t>
                      </a:r>
                      <a:endParaRPr lang="zh-CN" altLang="en-US" sz="2000" dirty="0"/>
                    </a:p>
                  </a:txBody>
                  <a:tcPr/>
                </a:tc>
                <a:tc>
                  <a:txBody>
                    <a:bodyPr/>
                    <a:lstStyle/>
                    <a:p>
                      <a:pPr algn="ctr"/>
                      <a:r>
                        <a:rPr lang="en-US" altLang="zh-CN" sz="2000" dirty="0" smtClean="0"/>
                        <a:t>235</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100%</a:t>
                      </a:r>
                      <a:endParaRPr lang="zh-CN" altLang="en-US" sz="2000" dirty="0"/>
                    </a:p>
                  </a:txBody>
                  <a:tcPr/>
                </a:tc>
              </a:tr>
              <a:tr h="370840">
                <a:tc>
                  <a:txBody>
                    <a:bodyPr/>
                    <a:lstStyle/>
                    <a:p>
                      <a:r>
                        <a:rPr lang="en-US" altLang="zh-CN" sz="2000" dirty="0" smtClean="0"/>
                        <a:t>ww.zoominfo.com</a:t>
                      </a:r>
                      <a:endParaRPr lang="zh-CN" altLang="en-US" sz="2000" dirty="0"/>
                    </a:p>
                  </a:txBody>
                  <a:tcPr/>
                </a:tc>
                <a:tc>
                  <a:txBody>
                    <a:bodyPr/>
                    <a:lstStyle/>
                    <a:p>
                      <a:pPr algn="ctr"/>
                      <a:r>
                        <a:rPr lang="en-US" altLang="zh-CN" sz="2000" dirty="0" smtClean="0"/>
                        <a:t>1</a:t>
                      </a:r>
                      <a:endParaRPr lang="zh-CN" altLang="en-US" sz="2000" dirty="0"/>
                    </a:p>
                  </a:txBody>
                  <a:tcPr/>
                </a:tc>
                <a:tc>
                  <a:txBody>
                    <a:bodyPr/>
                    <a:lstStyle/>
                    <a:p>
                      <a:pPr algn="ctr"/>
                      <a:r>
                        <a:rPr lang="en-US" altLang="zh-CN" sz="2000" dirty="0" smtClean="0"/>
                        <a:t>0</a:t>
                      </a:r>
                      <a:endParaRPr lang="zh-CN" altLang="en-US" sz="2000" dirty="0"/>
                    </a:p>
                  </a:txBody>
                  <a:tcPr/>
                </a:tc>
                <a:tc>
                  <a:txBody>
                    <a:bodyPr/>
                    <a:lstStyle/>
                    <a:p>
                      <a:pPr algn="ctr"/>
                      <a:r>
                        <a:rPr lang="en-US" altLang="zh-CN" sz="2000" dirty="0" smtClean="0"/>
                        <a:t>0</a:t>
                      </a:r>
                      <a:endParaRPr lang="zh-CN" altLang="en-US" sz="2000" dirty="0"/>
                    </a:p>
                  </a:txBody>
                  <a:tcPr/>
                </a:tc>
                <a:tc>
                  <a:txBody>
                    <a:bodyPr/>
                    <a:lstStyle/>
                    <a:p>
                      <a:pPr algn="ctr"/>
                      <a:r>
                        <a:rPr lang="en-US" altLang="zh-CN" sz="2000" dirty="0" smtClean="0"/>
                        <a:t>-</a:t>
                      </a:r>
                      <a:endParaRPr lang="zh-CN" altLang="en-US" sz="2000" dirty="0"/>
                    </a:p>
                  </a:txBody>
                  <a:tcPr/>
                </a:tc>
                <a:tc>
                  <a:txBody>
                    <a:bodyPr/>
                    <a:lstStyle/>
                    <a:p>
                      <a:pPr algn="ctr"/>
                      <a:r>
                        <a:rPr lang="en-US" altLang="zh-CN" sz="2000" dirty="0" smtClean="0"/>
                        <a:t>0%</a:t>
                      </a:r>
                      <a:endParaRPr lang="zh-CN" altLang="en-US" sz="2000" dirty="0"/>
                    </a:p>
                  </a:txBody>
                  <a:tcPr/>
                </a:tc>
              </a:tr>
              <a:tr h="370840">
                <a:tc>
                  <a:txBody>
                    <a:bodyPr/>
                    <a:lstStyle/>
                    <a:p>
                      <a:pPr algn="r"/>
                      <a:r>
                        <a:rPr lang="en-US" altLang="zh-CN" sz="2000" b="1" dirty="0" smtClean="0"/>
                        <a:t>Total</a:t>
                      </a:r>
                      <a:endParaRPr lang="zh-CN" altLang="en-US" sz="2000" b="1" dirty="0"/>
                    </a:p>
                  </a:txBody>
                  <a:tcPr/>
                </a:tc>
                <a:tc>
                  <a:txBody>
                    <a:bodyPr/>
                    <a:lstStyle/>
                    <a:p>
                      <a:pPr algn="ctr"/>
                      <a:r>
                        <a:rPr lang="en-US" altLang="zh-CN" sz="2000" dirty="0" smtClean="0"/>
                        <a:t>458</a:t>
                      </a:r>
                      <a:endParaRPr lang="zh-CN" altLang="en-US" sz="2000" dirty="0"/>
                    </a:p>
                  </a:txBody>
                  <a:tcPr/>
                </a:tc>
                <a:tc>
                  <a:txBody>
                    <a:bodyPr/>
                    <a:lstStyle/>
                    <a:p>
                      <a:pPr algn="ctr"/>
                      <a:r>
                        <a:rPr lang="en-US" altLang="zh-CN" sz="2000" dirty="0" smtClean="0"/>
                        <a:t>457</a:t>
                      </a:r>
                      <a:endParaRPr lang="zh-CN" altLang="en-US" sz="2000" dirty="0"/>
                    </a:p>
                  </a:txBody>
                  <a:tcPr/>
                </a:tc>
                <a:tc>
                  <a:txBody>
                    <a:bodyPr/>
                    <a:lstStyle/>
                    <a:p>
                      <a:pPr algn="ctr"/>
                      <a:r>
                        <a:rPr lang="en-US" altLang="zh-CN" sz="2000" dirty="0" smtClean="0"/>
                        <a:t>457</a:t>
                      </a:r>
                      <a:endParaRPr lang="zh-CN" altLang="en-US" sz="2000" dirty="0"/>
                    </a:p>
                  </a:txBody>
                  <a:tcPr/>
                </a:tc>
                <a:tc>
                  <a:txBody>
                    <a:bodyPr/>
                    <a:lstStyle/>
                    <a:p>
                      <a:pPr algn="ctr"/>
                      <a:r>
                        <a:rPr lang="en-US" altLang="zh-CN" sz="2000" dirty="0" smtClean="0"/>
                        <a:t>100%</a:t>
                      </a:r>
                      <a:endParaRPr lang="zh-CN" altLang="en-US" sz="2000" dirty="0"/>
                    </a:p>
                  </a:txBody>
                  <a:tcPr/>
                </a:tc>
                <a:tc>
                  <a:txBody>
                    <a:bodyPr/>
                    <a:lstStyle/>
                    <a:p>
                      <a:pPr algn="ctr"/>
                      <a:r>
                        <a:rPr lang="en-US" altLang="zh-CN" sz="2000" dirty="0" smtClean="0"/>
                        <a:t>99.8%</a:t>
                      </a:r>
                      <a:endParaRPr lang="zh-CN" altLang="en-US" sz="2000" dirty="0"/>
                    </a:p>
                  </a:txBody>
                  <a:tcPr/>
                </a:tc>
              </a:tr>
            </a:tbl>
          </a:graphicData>
        </a:graphic>
      </p:graphicFrame>
      <p:sp>
        <p:nvSpPr>
          <p:cNvPr id="18" name="圆角矩形 17"/>
          <p:cNvSpPr/>
          <p:nvPr/>
        </p:nvSpPr>
        <p:spPr>
          <a:xfrm>
            <a:off x="9269260" y="5920235"/>
            <a:ext cx="2242159" cy="488515"/>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内容占位符 2"/>
          <p:cNvSpPr>
            <a:spLocks noGrp="1"/>
          </p:cNvSpPr>
          <p:nvPr>
            <p:ph idx="1"/>
          </p:nvPr>
        </p:nvSpPr>
        <p:spPr>
          <a:xfrm>
            <a:off x="678094" y="1212351"/>
            <a:ext cx="10745643" cy="4952142"/>
          </a:xfrm>
        </p:spPr>
        <p:txBody>
          <a:bodyPr>
            <a:normAutofit/>
          </a:bodyPr>
          <a:lstStyle/>
          <a:p>
            <a:r>
              <a:rPr lang="en-US" altLang="zh-CN" dirty="0" smtClean="0"/>
              <a:t> Total : precision 100%, recall 99.8% </a:t>
            </a:r>
            <a:endParaRPr lang="en-US" altLang="zh-CN" dirty="0"/>
          </a:p>
          <a:p>
            <a:pPr marL="0" indent="0">
              <a:buNone/>
            </a:pPr>
            <a:endParaRPr lang="en-US" altLang="zh-CN" dirty="0" smtClean="0"/>
          </a:p>
        </p:txBody>
      </p:sp>
    </p:spTree>
    <p:extLst>
      <p:ext uri="{BB962C8B-B14F-4D97-AF65-F5344CB8AC3E}">
        <p14:creationId xmlns:p14="http://schemas.microsoft.com/office/powerpoint/2010/main" val="38053275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78094" y="1212351"/>
            <a:ext cx="10745643" cy="4952142"/>
          </a:xfrm>
        </p:spPr>
        <p:txBody>
          <a:bodyPr>
            <a:normAutofit/>
          </a:bodyPr>
          <a:lstStyle/>
          <a:p>
            <a:r>
              <a:rPr lang="en-US" altLang="zh-CN" dirty="0" smtClean="0"/>
              <a:t> Time : 1.1 s ~ 566.4 s </a:t>
            </a:r>
            <a:endParaRPr lang="en-US" altLang="zh-CN" dirty="0"/>
          </a:p>
          <a:p>
            <a:pPr marL="0" indent="0">
              <a:buNone/>
            </a:pPr>
            <a:endParaRPr lang="en-US" altLang="zh-CN" dirty="0" smtClean="0"/>
          </a:p>
        </p:txBody>
      </p:sp>
      <p:sp>
        <p:nvSpPr>
          <p:cNvPr id="2" name="标题 1"/>
          <p:cNvSpPr>
            <a:spLocks noGrp="1"/>
          </p:cNvSpPr>
          <p:nvPr>
            <p:ph type="title"/>
          </p:nvPr>
        </p:nvSpPr>
        <p:spPr/>
        <p:txBody>
          <a:bodyPr/>
          <a:lstStyle/>
          <a:p>
            <a:r>
              <a:rPr lang="en-US" altLang="zh-CN" dirty="0" smtClean="0"/>
              <a:t>RQ2: Efficiency</a:t>
            </a:r>
            <a:endParaRPr lang="zh-CN" altLang="en-US" dirty="0"/>
          </a:p>
        </p:txBody>
      </p:sp>
      <p:graphicFrame>
        <p:nvGraphicFramePr>
          <p:cNvPr id="11" name="表格 10"/>
          <p:cNvGraphicFramePr>
            <a:graphicFrameLocks noGrp="1"/>
          </p:cNvGraphicFramePr>
          <p:nvPr>
            <p:extLst>
              <p:ext uri="{D42A27DB-BD31-4B8C-83A1-F6EECF244321}">
                <p14:modId xmlns:p14="http://schemas.microsoft.com/office/powerpoint/2010/main" val="2901809765"/>
              </p:ext>
            </p:extLst>
          </p:nvPr>
        </p:nvGraphicFramePr>
        <p:xfrm>
          <a:off x="678094" y="2179405"/>
          <a:ext cx="10858377" cy="3474720"/>
        </p:xfrm>
        <a:graphic>
          <a:graphicData uri="http://schemas.openxmlformats.org/drawingml/2006/table">
            <a:tbl>
              <a:tblPr firstRow="1" bandRow="1">
                <a:tableStyleId>{5C22544A-7EE6-4342-B048-85BDC9FD1C3A}</a:tableStyleId>
              </a:tblPr>
              <a:tblGrid>
                <a:gridCol w="3059969"/>
                <a:gridCol w="1497708"/>
                <a:gridCol w="1962513"/>
                <a:gridCol w="2166512"/>
                <a:gridCol w="2171675"/>
              </a:tblGrid>
              <a:tr h="370840">
                <a:tc>
                  <a:txBody>
                    <a:bodyPr/>
                    <a:lstStyle/>
                    <a:p>
                      <a:pPr algn="ctr"/>
                      <a:r>
                        <a:rPr lang="en-US" altLang="zh-CN" sz="2000" dirty="0" smtClean="0"/>
                        <a:t>Benchmark</a:t>
                      </a:r>
                      <a:endParaRPr lang="zh-CN" altLang="en-US" sz="2000" dirty="0"/>
                    </a:p>
                  </a:txBody>
                  <a:tcPr anchor="ctr"/>
                </a:tc>
                <a:tc>
                  <a:txBody>
                    <a:bodyPr/>
                    <a:lstStyle/>
                    <a:p>
                      <a:pPr algn="ctr"/>
                      <a:r>
                        <a:rPr lang="en-US" altLang="zh-CN" sz="2000" dirty="0" smtClean="0"/>
                        <a:t>Library</a:t>
                      </a:r>
                      <a:endParaRPr lang="zh-CN" altLang="en-US" sz="2000" dirty="0"/>
                    </a:p>
                  </a:txBody>
                  <a:tcPr anchor="ctr"/>
                </a:tc>
                <a:tc>
                  <a:txBody>
                    <a:bodyPr/>
                    <a:lstStyle/>
                    <a:p>
                      <a:pPr algn="ctr"/>
                      <a:r>
                        <a:rPr lang="en-US" altLang="zh-CN" sz="2000" dirty="0" smtClean="0"/>
                        <a:t>No.</a:t>
                      </a:r>
                      <a:r>
                        <a:rPr lang="en-US" altLang="zh-CN" sz="2000" baseline="0" dirty="0" smtClean="0"/>
                        <a:t> DOM Elements</a:t>
                      </a:r>
                      <a:endParaRPr lang="zh-CN" altLang="en-US" sz="2000" dirty="0"/>
                    </a:p>
                  </a:txBody>
                  <a:tcPr anchor="ctr"/>
                </a:tc>
                <a:tc>
                  <a:txBody>
                    <a:bodyPr/>
                    <a:lstStyle/>
                    <a:p>
                      <a:pPr algn="ctr"/>
                      <a:r>
                        <a:rPr lang="en-US" altLang="zh-CN" sz="2000" dirty="0" smtClean="0"/>
                        <a:t>Lines of </a:t>
                      </a:r>
                    </a:p>
                    <a:p>
                      <a:pPr algn="ctr"/>
                      <a:r>
                        <a:rPr lang="en-US" altLang="zh-CN" sz="2000" dirty="0" smtClean="0"/>
                        <a:t>JavaScript Code</a:t>
                      </a:r>
                      <a:endParaRPr lang="zh-CN" altLang="en-US" sz="2000" dirty="0"/>
                    </a:p>
                  </a:txBody>
                  <a:tcPr anchor="ctr"/>
                </a:tc>
                <a:tc>
                  <a:txBody>
                    <a:bodyPr/>
                    <a:lstStyle/>
                    <a:p>
                      <a:pPr algn="ctr"/>
                      <a:r>
                        <a:rPr lang="en-US" altLang="zh-CN" sz="2000" dirty="0" smtClean="0"/>
                        <a:t>Time(s)</a:t>
                      </a:r>
                      <a:endParaRPr lang="zh-CN" altLang="en-US" sz="2000" dirty="0"/>
                    </a:p>
                  </a:txBody>
                  <a:tcPr anchor="ctr"/>
                </a:tc>
              </a:tr>
              <a:tr h="370840">
                <a:tc>
                  <a:txBody>
                    <a:bodyPr/>
                    <a:lstStyle/>
                    <a:p>
                      <a:r>
                        <a:rPr lang="en-US" altLang="zh-CN" sz="2000" dirty="0" smtClean="0"/>
                        <a:t>www.ask.com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261</a:t>
                      </a:r>
                      <a:endParaRPr lang="zh-CN" altLang="en-US" sz="2000" dirty="0"/>
                    </a:p>
                  </a:txBody>
                  <a:tcPr/>
                </a:tc>
                <a:tc>
                  <a:txBody>
                    <a:bodyPr/>
                    <a:lstStyle/>
                    <a:p>
                      <a:pPr algn="ctr"/>
                      <a:r>
                        <a:rPr lang="en-US" altLang="zh-CN" sz="2000" dirty="0" smtClean="0"/>
                        <a:t>8,278</a:t>
                      </a:r>
                      <a:endParaRPr lang="zh-CN" altLang="en-US" sz="2000" dirty="0"/>
                    </a:p>
                  </a:txBody>
                  <a:tcPr/>
                </a:tc>
                <a:tc>
                  <a:txBody>
                    <a:bodyPr/>
                    <a:lstStyle/>
                    <a:p>
                      <a:pPr algn="ctr"/>
                      <a:r>
                        <a:rPr lang="en-US" altLang="zh-CN" sz="2000" dirty="0" smtClean="0"/>
                        <a:t>4.8</a:t>
                      </a:r>
                      <a:endParaRPr lang="zh-CN" altLang="en-US" sz="2000" dirty="0"/>
                    </a:p>
                  </a:txBody>
                  <a:tcPr/>
                </a:tc>
              </a:tr>
              <a:tr h="370840">
                <a:tc>
                  <a:txBody>
                    <a:bodyPr/>
                    <a:lstStyle/>
                    <a:p>
                      <a:r>
                        <a:rPr lang="en-US" altLang="zh-CN" sz="2000" dirty="0" smtClean="0"/>
                        <a:t>www.about.com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4,473</a:t>
                      </a:r>
                      <a:endParaRPr lang="zh-CN" altLang="en-US" sz="2000" dirty="0"/>
                    </a:p>
                  </a:txBody>
                  <a:tcPr/>
                </a:tc>
                <a:tc>
                  <a:txBody>
                    <a:bodyPr/>
                    <a:lstStyle/>
                    <a:p>
                      <a:pPr algn="ctr"/>
                      <a:r>
                        <a:rPr lang="en-US" altLang="zh-CN" sz="2000" dirty="0" smtClean="0"/>
                        <a:t>36,291</a:t>
                      </a:r>
                      <a:endParaRPr lang="zh-CN" altLang="en-US" sz="2000" dirty="0"/>
                    </a:p>
                  </a:txBody>
                  <a:tcPr/>
                </a:tc>
                <a:tc>
                  <a:txBody>
                    <a:bodyPr/>
                    <a:lstStyle/>
                    <a:p>
                      <a:pPr algn="ctr"/>
                      <a:r>
                        <a:rPr lang="en-US" altLang="zh-CN" sz="2000" dirty="0" smtClean="0"/>
                        <a:t>154.9</a:t>
                      </a:r>
                      <a:endParaRPr lang="zh-CN" altLang="en-US" sz="2000" dirty="0"/>
                    </a:p>
                  </a:txBody>
                  <a:tcPr/>
                </a:tc>
              </a:tr>
              <a:tr h="370840">
                <a:tc>
                  <a:txBody>
                    <a:bodyPr/>
                    <a:lstStyle/>
                    <a:p>
                      <a:r>
                        <a:rPr lang="en-US" altLang="zh-CN" sz="2000" dirty="0" smtClean="0"/>
                        <a:t>www.chess.com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549</a:t>
                      </a:r>
                      <a:endParaRPr lang="zh-CN" altLang="en-US" sz="2000" dirty="0"/>
                    </a:p>
                  </a:txBody>
                  <a:tcPr/>
                </a:tc>
                <a:tc>
                  <a:txBody>
                    <a:bodyPr/>
                    <a:lstStyle/>
                    <a:p>
                      <a:pPr algn="ctr"/>
                      <a:r>
                        <a:rPr lang="en-US" altLang="zh-CN" sz="2000" dirty="0" smtClean="0"/>
                        <a:t>27,733</a:t>
                      </a:r>
                      <a:endParaRPr lang="zh-CN" altLang="en-US" sz="2000" dirty="0"/>
                    </a:p>
                  </a:txBody>
                  <a:tcPr/>
                </a:tc>
                <a:tc>
                  <a:txBody>
                    <a:bodyPr/>
                    <a:lstStyle/>
                    <a:p>
                      <a:pPr algn="ctr"/>
                      <a:r>
                        <a:rPr lang="en-US" altLang="zh-CN" sz="2000" dirty="0" smtClean="0"/>
                        <a:t>22.2</a:t>
                      </a:r>
                      <a:endParaRPr lang="zh-CN" altLang="en-US" sz="2000" dirty="0"/>
                    </a:p>
                  </a:txBody>
                  <a:tcPr/>
                </a:tc>
              </a:tr>
              <a:tr h="370840">
                <a:tc>
                  <a:txBody>
                    <a:bodyPr/>
                    <a:lstStyle/>
                    <a:p>
                      <a:r>
                        <a:rPr lang="en-US" altLang="zh-CN" sz="2000" dirty="0" smtClean="0"/>
                        <a:t>www.fool.com</a:t>
                      </a:r>
                      <a:endParaRPr lang="zh-CN" altLang="en-US" sz="2000" dirty="0"/>
                    </a:p>
                  </a:txBody>
                  <a:tcPr/>
                </a:tc>
                <a:tc>
                  <a:txBody>
                    <a:bodyPr/>
                    <a:lstStyle/>
                    <a:p>
                      <a:pPr algn="ctr"/>
                      <a:r>
                        <a:rPr lang="en-US" altLang="zh-CN" sz="2000" dirty="0" smtClean="0"/>
                        <a:t>Prototype</a:t>
                      </a:r>
                      <a:endParaRPr lang="zh-CN" altLang="en-US" sz="2000" dirty="0"/>
                    </a:p>
                  </a:txBody>
                  <a:tcPr/>
                </a:tc>
                <a:tc>
                  <a:txBody>
                    <a:bodyPr/>
                    <a:lstStyle/>
                    <a:p>
                      <a:pPr algn="ctr"/>
                      <a:r>
                        <a:rPr lang="en-US" altLang="zh-CN" sz="2000" dirty="0" smtClean="0"/>
                        <a:t>640</a:t>
                      </a:r>
                      <a:endParaRPr lang="zh-CN" altLang="en-US" sz="2000" dirty="0"/>
                    </a:p>
                  </a:txBody>
                  <a:tcPr/>
                </a:tc>
                <a:tc>
                  <a:txBody>
                    <a:bodyPr/>
                    <a:lstStyle/>
                    <a:p>
                      <a:pPr algn="ctr"/>
                      <a:r>
                        <a:rPr lang="en-US" altLang="zh-CN" sz="2000" dirty="0" smtClean="0"/>
                        <a:t>18,248</a:t>
                      </a:r>
                      <a:endParaRPr lang="zh-CN" altLang="en-US" sz="2000" dirty="0"/>
                    </a:p>
                  </a:txBody>
                  <a:tcPr/>
                </a:tc>
                <a:tc>
                  <a:txBody>
                    <a:bodyPr/>
                    <a:lstStyle/>
                    <a:p>
                      <a:pPr algn="ctr"/>
                      <a:r>
                        <a:rPr lang="en-US" altLang="zh-CN" sz="2000" dirty="0" smtClean="0"/>
                        <a:t>14.1</a:t>
                      </a:r>
                      <a:endParaRPr lang="zh-CN" altLang="en-US" sz="2000" dirty="0"/>
                    </a:p>
                  </a:txBody>
                  <a:tcPr/>
                </a:tc>
              </a:tr>
              <a:tr h="370840">
                <a:tc>
                  <a:txBody>
                    <a:bodyPr/>
                    <a:lstStyle/>
                    <a:p>
                      <a:r>
                        <a:rPr lang="en-US" altLang="zh-CN" sz="2000" dirty="0" smtClean="0"/>
                        <a:t>www.wordreference.com</a:t>
                      </a:r>
                      <a:endParaRPr lang="zh-CN" altLang="en-US" sz="2000" dirty="0"/>
                    </a:p>
                  </a:txBody>
                  <a:tcPr/>
                </a:tc>
                <a:tc>
                  <a:txBody>
                    <a:bodyPr/>
                    <a:lstStyle/>
                    <a:p>
                      <a:pPr algn="ctr"/>
                      <a:r>
                        <a:rPr lang="en-US" altLang="zh-CN" sz="2000" dirty="0" smtClean="0"/>
                        <a:t>YUI</a:t>
                      </a:r>
                      <a:endParaRPr lang="zh-CN" altLang="en-US" sz="2000" dirty="0"/>
                    </a:p>
                  </a:txBody>
                  <a:tcPr/>
                </a:tc>
                <a:tc>
                  <a:txBody>
                    <a:bodyPr/>
                    <a:lstStyle/>
                    <a:p>
                      <a:pPr algn="ctr"/>
                      <a:r>
                        <a:rPr lang="en-US" altLang="zh-CN" sz="2000" dirty="0" smtClean="0"/>
                        <a:t>261</a:t>
                      </a:r>
                      <a:endParaRPr lang="zh-CN" altLang="en-US" sz="2000" dirty="0"/>
                    </a:p>
                  </a:txBody>
                  <a:tcPr/>
                </a:tc>
                <a:tc>
                  <a:txBody>
                    <a:bodyPr/>
                    <a:lstStyle/>
                    <a:p>
                      <a:pPr algn="ctr"/>
                      <a:r>
                        <a:rPr lang="en-US" altLang="zh-CN" sz="2000" dirty="0" smtClean="0"/>
                        <a:t>3,056</a:t>
                      </a:r>
                      <a:endParaRPr lang="zh-CN" altLang="en-US" sz="2000" dirty="0"/>
                    </a:p>
                  </a:txBody>
                  <a:tcPr/>
                </a:tc>
                <a:tc>
                  <a:txBody>
                    <a:bodyPr/>
                    <a:lstStyle/>
                    <a:p>
                      <a:pPr algn="ctr"/>
                      <a:r>
                        <a:rPr lang="en-US" altLang="zh-CN" sz="2000" dirty="0" smtClean="0"/>
                        <a:t>1.1</a:t>
                      </a:r>
                      <a:endParaRPr lang="zh-CN" altLang="en-US" sz="2000" dirty="0"/>
                    </a:p>
                  </a:txBody>
                  <a:tcPr/>
                </a:tc>
              </a:tr>
              <a:tr h="370840">
                <a:tc>
                  <a:txBody>
                    <a:bodyPr/>
                    <a:lstStyle/>
                    <a:p>
                      <a:r>
                        <a:rPr lang="en-US" altLang="zh-CN" sz="2000" dirty="0" smtClean="0"/>
                        <a:t>www.mid-day.com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1,973</a:t>
                      </a:r>
                      <a:endParaRPr lang="zh-CN" altLang="en-US" sz="2000" dirty="0"/>
                    </a:p>
                  </a:txBody>
                  <a:tcPr/>
                </a:tc>
                <a:tc>
                  <a:txBody>
                    <a:bodyPr/>
                    <a:lstStyle/>
                    <a:p>
                      <a:pPr algn="ctr"/>
                      <a:r>
                        <a:rPr lang="en-US" altLang="zh-CN" sz="2000" dirty="0" smtClean="0"/>
                        <a:t>39,636</a:t>
                      </a:r>
                      <a:endParaRPr lang="zh-CN" altLang="en-US" sz="2000" dirty="0"/>
                    </a:p>
                  </a:txBody>
                  <a:tcPr/>
                </a:tc>
                <a:tc>
                  <a:txBody>
                    <a:bodyPr/>
                    <a:lstStyle/>
                    <a:p>
                      <a:pPr algn="ctr"/>
                      <a:r>
                        <a:rPr lang="en-US" altLang="zh-CN" sz="2000" dirty="0" smtClean="0"/>
                        <a:t>566.4</a:t>
                      </a:r>
                      <a:endParaRPr lang="zh-CN" altLang="en-US" sz="2000" dirty="0"/>
                    </a:p>
                  </a:txBody>
                  <a:tcPr/>
                </a:tc>
              </a:tr>
              <a:tr h="370840">
                <a:tc>
                  <a:txBody>
                    <a:bodyPr/>
                    <a:lstStyle/>
                    <a:p>
                      <a:r>
                        <a:rPr lang="en-US" altLang="zh-CN" sz="2000" dirty="0" smtClean="0"/>
                        <a:t>www.zoominfo.com</a:t>
                      </a:r>
                      <a:endParaRPr lang="zh-CN" altLang="en-US" sz="2000" dirty="0"/>
                    </a:p>
                  </a:txBody>
                  <a:tcPr/>
                </a:tc>
                <a:tc>
                  <a:txBody>
                    <a:bodyPr/>
                    <a:lstStyle/>
                    <a:p>
                      <a:pPr algn="ctr"/>
                      <a:r>
                        <a:rPr lang="en-US" altLang="zh-CN" sz="2000" dirty="0" smtClean="0"/>
                        <a:t>jQuery</a:t>
                      </a:r>
                      <a:endParaRPr lang="zh-CN" altLang="en-US" sz="2000" dirty="0"/>
                    </a:p>
                  </a:txBody>
                  <a:tcPr/>
                </a:tc>
                <a:tc>
                  <a:txBody>
                    <a:bodyPr/>
                    <a:lstStyle/>
                    <a:p>
                      <a:pPr algn="ctr"/>
                      <a:r>
                        <a:rPr lang="en-US" altLang="zh-CN" sz="2000" dirty="0" smtClean="0"/>
                        <a:t>645</a:t>
                      </a:r>
                      <a:endParaRPr lang="zh-CN" altLang="en-US" sz="2000" dirty="0"/>
                    </a:p>
                  </a:txBody>
                  <a:tcPr/>
                </a:tc>
                <a:tc>
                  <a:txBody>
                    <a:bodyPr/>
                    <a:lstStyle/>
                    <a:p>
                      <a:pPr algn="ctr"/>
                      <a:r>
                        <a:rPr lang="en-US" altLang="zh-CN" sz="2000" dirty="0" smtClean="0"/>
                        <a:t>19,355</a:t>
                      </a:r>
                      <a:endParaRPr lang="zh-CN" altLang="en-US" sz="2000" dirty="0"/>
                    </a:p>
                  </a:txBody>
                  <a:tcPr/>
                </a:tc>
                <a:tc>
                  <a:txBody>
                    <a:bodyPr/>
                    <a:lstStyle/>
                    <a:p>
                      <a:pPr algn="ctr"/>
                      <a:r>
                        <a:rPr lang="en-US" altLang="zh-CN" sz="2000" dirty="0" smtClean="0"/>
                        <a:t>38.6</a:t>
                      </a:r>
                      <a:endParaRPr lang="zh-CN" altLang="en-US" sz="2000" dirty="0"/>
                    </a:p>
                  </a:txBody>
                  <a:tcPr/>
                </a:tc>
              </a:tr>
            </a:tbl>
          </a:graphicData>
        </a:graphic>
      </p:graphicFrame>
      <p:sp>
        <p:nvSpPr>
          <p:cNvPr id="12" name="圆角矩形 11"/>
          <p:cNvSpPr/>
          <p:nvPr/>
        </p:nvSpPr>
        <p:spPr>
          <a:xfrm>
            <a:off x="9720196" y="2267211"/>
            <a:ext cx="1465545" cy="3394553"/>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a:spLocks noGrp="1"/>
          </p:cNvSpPr>
          <p:nvPr>
            <p:ph idx="1"/>
          </p:nvPr>
        </p:nvSpPr>
        <p:spPr>
          <a:xfrm>
            <a:off x="678094" y="1212351"/>
            <a:ext cx="10745643" cy="4952142"/>
          </a:xfrm>
        </p:spPr>
        <p:txBody>
          <a:bodyPr>
            <a:normAutofit/>
          </a:bodyPr>
          <a:lstStyle/>
          <a:p>
            <a:r>
              <a:rPr lang="en-US" altLang="zh-CN" dirty="0" smtClean="0"/>
              <a:t> User-defined event handlers: 133 / 5,299,  total 2.5%</a:t>
            </a:r>
            <a:endParaRPr lang="en-US" altLang="zh-CN" dirty="0"/>
          </a:p>
          <a:p>
            <a:pPr marL="0" indent="0">
              <a:buNone/>
            </a:pPr>
            <a:endParaRPr lang="en-US" altLang="zh-CN" dirty="0" smtClean="0"/>
          </a:p>
        </p:txBody>
      </p:sp>
      <p:sp>
        <p:nvSpPr>
          <p:cNvPr id="2" name="标题 1"/>
          <p:cNvSpPr>
            <a:spLocks noGrp="1"/>
          </p:cNvSpPr>
          <p:nvPr>
            <p:ph type="title"/>
          </p:nvPr>
        </p:nvSpPr>
        <p:spPr/>
        <p:txBody>
          <a:bodyPr/>
          <a:lstStyle/>
          <a:p>
            <a:r>
              <a:rPr lang="en-US" altLang="zh-CN" dirty="0" smtClean="0"/>
              <a:t>RQ3: Effect</a:t>
            </a:r>
            <a:endParaRPr lang="zh-CN" altLang="en-US" dirty="0"/>
          </a:p>
        </p:txBody>
      </p:sp>
      <p:graphicFrame>
        <p:nvGraphicFramePr>
          <p:cNvPr id="8" name="表格 7"/>
          <p:cNvGraphicFramePr>
            <a:graphicFrameLocks noGrp="1"/>
          </p:cNvGraphicFramePr>
          <p:nvPr>
            <p:extLst>
              <p:ext uri="{D42A27DB-BD31-4B8C-83A1-F6EECF244321}">
                <p14:modId xmlns:p14="http://schemas.microsoft.com/office/powerpoint/2010/main" val="2478129163"/>
              </p:ext>
            </p:extLst>
          </p:nvPr>
        </p:nvGraphicFramePr>
        <p:xfrm>
          <a:off x="678094" y="2069509"/>
          <a:ext cx="10745642" cy="3870960"/>
        </p:xfrm>
        <a:graphic>
          <a:graphicData uri="http://schemas.openxmlformats.org/drawingml/2006/table">
            <a:tbl>
              <a:tblPr firstRow="1" bandRow="1">
                <a:tableStyleId>{5C22544A-7EE6-4342-B048-85BDC9FD1C3A}</a:tableStyleId>
              </a:tblPr>
              <a:tblGrid>
                <a:gridCol w="3202775"/>
                <a:gridCol w="2668494"/>
                <a:gridCol w="2625893"/>
                <a:gridCol w="2248480"/>
              </a:tblGrid>
              <a:tr h="370840">
                <a:tc>
                  <a:txBody>
                    <a:bodyPr/>
                    <a:lstStyle/>
                    <a:p>
                      <a:pPr algn="ctr"/>
                      <a:r>
                        <a:rPr lang="en-US" altLang="zh-CN" sz="2000" dirty="0" smtClean="0"/>
                        <a:t>Benchmark</a:t>
                      </a:r>
                      <a:endParaRPr lang="zh-CN" altLang="en-US" sz="2000" dirty="0"/>
                    </a:p>
                  </a:txBody>
                  <a:tcPr anchor="ctr"/>
                </a:tc>
                <a:tc>
                  <a:txBody>
                    <a:bodyPr/>
                    <a:lstStyle/>
                    <a:p>
                      <a:pPr algn="ctr"/>
                      <a:r>
                        <a:rPr lang="en-US" altLang="zh-CN" sz="2000" dirty="0" smtClean="0"/>
                        <a:t>No. User-Defined Event Handlers (NH)</a:t>
                      </a:r>
                      <a:endParaRPr lang="zh-CN" altLang="en-US" sz="2000" dirty="0"/>
                    </a:p>
                  </a:txBody>
                  <a:tcPr anchor="ctr"/>
                </a:tc>
                <a:tc>
                  <a:txBody>
                    <a:bodyPr/>
                    <a:lstStyle/>
                    <a:p>
                      <a:pPr algn="ctr"/>
                      <a:r>
                        <a:rPr lang="en-US" altLang="zh-CN" sz="2000" dirty="0" smtClean="0"/>
                        <a:t>No. User-Defined Functions (NU)</a:t>
                      </a:r>
                      <a:endParaRPr lang="zh-CN" altLang="en-US" sz="2000" dirty="0"/>
                    </a:p>
                  </a:txBody>
                  <a:tcPr anchor="ctr"/>
                </a:tc>
                <a:tc>
                  <a:txBody>
                    <a:bodyPr/>
                    <a:lstStyle/>
                    <a:p>
                      <a:pPr algn="ctr"/>
                      <a:r>
                        <a:rPr lang="en-US" altLang="zh-CN" sz="2000" dirty="0" smtClean="0"/>
                        <a:t>NH/NU</a:t>
                      </a:r>
                      <a:endParaRPr lang="zh-CN" altLang="en-US" sz="2000" dirty="0"/>
                    </a:p>
                  </a:txBody>
                  <a:tcPr anchor="ctr"/>
                </a:tc>
              </a:tr>
              <a:tr h="370840">
                <a:tc>
                  <a:txBody>
                    <a:bodyPr/>
                    <a:lstStyle/>
                    <a:p>
                      <a:r>
                        <a:rPr lang="en-US" altLang="zh-CN" sz="2000" dirty="0" smtClean="0"/>
                        <a:t>www.ask.com</a:t>
                      </a:r>
                      <a:endParaRPr lang="zh-CN" altLang="en-US" sz="2000" dirty="0"/>
                    </a:p>
                  </a:txBody>
                  <a:tcPr/>
                </a:tc>
                <a:tc>
                  <a:txBody>
                    <a:bodyPr/>
                    <a:lstStyle/>
                    <a:p>
                      <a:pPr algn="ctr"/>
                      <a:r>
                        <a:rPr lang="en-US" altLang="zh-CN" sz="2000" dirty="0" smtClean="0"/>
                        <a:t>9</a:t>
                      </a:r>
                      <a:endParaRPr lang="zh-CN" altLang="en-US" sz="2000" dirty="0"/>
                    </a:p>
                  </a:txBody>
                  <a:tcPr/>
                </a:tc>
                <a:tc>
                  <a:txBody>
                    <a:bodyPr/>
                    <a:lstStyle/>
                    <a:p>
                      <a:pPr algn="ctr"/>
                      <a:r>
                        <a:rPr lang="en-US" altLang="zh-CN" sz="2000" dirty="0" smtClean="0"/>
                        <a:t>166</a:t>
                      </a:r>
                      <a:endParaRPr lang="zh-CN" altLang="en-US" sz="2000" dirty="0"/>
                    </a:p>
                  </a:txBody>
                  <a:tcPr/>
                </a:tc>
                <a:tc>
                  <a:txBody>
                    <a:bodyPr/>
                    <a:lstStyle/>
                    <a:p>
                      <a:pPr algn="ctr"/>
                      <a:r>
                        <a:rPr lang="en-US" altLang="zh-CN" sz="2000" dirty="0" smtClean="0"/>
                        <a:t>7.8%</a:t>
                      </a:r>
                      <a:endParaRPr lang="zh-CN" altLang="en-US" sz="2000" dirty="0"/>
                    </a:p>
                  </a:txBody>
                  <a:tcPr/>
                </a:tc>
              </a:tr>
              <a:tr h="370840">
                <a:tc>
                  <a:txBody>
                    <a:bodyPr/>
                    <a:lstStyle/>
                    <a:p>
                      <a:r>
                        <a:rPr lang="en-US" altLang="zh-CN" sz="2000" dirty="0" smtClean="0"/>
                        <a:t>www.about.com</a:t>
                      </a:r>
                      <a:endParaRPr lang="zh-CN" altLang="en-US" sz="2000" dirty="0"/>
                    </a:p>
                  </a:txBody>
                  <a:tcPr/>
                </a:tc>
                <a:tc>
                  <a:txBody>
                    <a:bodyPr/>
                    <a:lstStyle/>
                    <a:p>
                      <a:pPr algn="ctr"/>
                      <a:r>
                        <a:rPr lang="en-US" altLang="zh-CN" sz="2000" dirty="0" smtClean="0"/>
                        <a:t>28</a:t>
                      </a:r>
                      <a:endParaRPr lang="zh-CN" altLang="en-US" sz="2000" dirty="0"/>
                    </a:p>
                  </a:txBody>
                  <a:tcPr/>
                </a:tc>
                <a:tc>
                  <a:txBody>
                    <a:bodyPr/>
                    <a:lstStyle/>
                    <a:p>
                      <a:pPr algn="ctr"/>
                      <a:r>
                        <a:rPr lang="en-US" altLang="zh-CN" sz="2000" dirty="0" smtClean="0"/>
                        <a:t>1,480</a:t>
                      </a:r>
                      <a:endParaRPr lang="zh-CN" altLang="en-US" sz="2000" dirty="0"/>
                    </a:p>
                  </a:txBody>
                  <a:tcPr/>
                </a:tc>
                <a:tc>
                  <a:txBody>
                    <a:bodyPr/>
                    <a:lstStyle/>
                    <a:p>
                      <a:pPr algn="ctr"/>
                      <a:r>
                        <a:rPr lang="en-US" altLang="zh-CN" sz="2000" dirty="0" smtClean="0"/>
                        <a:t>1.9%</a:t>
                      </a:r>
                      <a:endParaRPr lang="zh-CN" altLang="en-US" sz="2000" dirty="0"/>
                    </a:p>
                  </a:txBody>
                  <a:tcPr/>
                </a:tc>
              </a:tr>
              <a:tr h="370840">
                <a:tc>
                  <a:txBody>
                    <a:bodyPr/>
                    <a:lstStyle/>
                    <a:p>
                      <a:r>
                        <a:rPr lang="en-US" altLang="zh-CN" sz="2000" dirty="0" smtClean="0"/>
                        <a:t>www.chess.com</a:t>
                      </a:r>
                      <a:endParaRPr lang="zh-CN" altLang="en-US" sz="2000" dirty="0"/>
                    </a:p>
                  </a:txBody>
                  <a:tcPr/>
                </a:tc>
                <a:tc>
                  <a:txBody>
                    <a:bodyPr/>
                    <a:lstStyle/>
                    <a:p>
                      <a:pPr algn="ctr"/>
                      <a:r>
                        <a:rPr lang="en-US" altLang="zh-CN" sz="2000" dirty="0" smtClean="0"/>
                        <a:t>2</a:t>
                      </a:r>
                      <a:endParaRPr lang="zh-CN" altLang="en-US" sz="2000" dirty="0"/>
                    </a:p>
                  </a:txBody>
                  <a:tcPr/>
                </a:tc>
                <a:tc>
                  <a:txBody>
                    <a:bodyPr/>
                    <a:lstStyle/>
                    <a:p>
                      <a:pPr algn="ctr"/>
                      <a:r>
                        <a:rPr lang="en-US" altLang="zh-CN" sz="2000" dirty="0" smtClean="0"/>
                        <a:t>1,065</a:t>
                      </a:r>
                      <a:endParaRPr lang="zh-CN" altLang="en-US" sz="2000" dirty="0"/>
                    </a:p>
                  </a:txBody>
                  <a:tcPr/>
                </a:tc>
                <a:tc>
                  <a:txBody>
                    <a:bodyPr/>
                    <a:lstStyle/>
                    <a:p>
                      <a:pPr algn="ctr"/>
                      <a:r>
                        <a:rPr lang="en-US" altLang="zh-CN" sz="2000" dirty="0" smtClean="0"/>
                        <a:t>0.2%</a:t>
                      </a:r>
                      <a:endParaRPr lang="zh-CN" altLang="en-US" sz="2000" dirty="0"/>
                    </a:p>
                  </a:txBody>
                  <a:tcPr/>
                </a:tc>
              </a:tr>
              <a:tr h="370840">
                <a:tc>
                  <a:txBody>
                    <a:bodyPr/>
                    <a:lstStyle/>
                    <a:p>
                      <a:r>
                        <a:rPr lang="en-US" altLang="zh-CN" sz="2000" dirty="0" smtClean="0"/>
                        <a:t>www.fool.com</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363</a:t>
                      </a:r>
                      <a:endParaRPr lang="zh-CN" altLang="en-US" sz="2000" dirty="0"/>
                    </a:p>
                  </a:txBody>
                  <a:tcPr/>
                </a:tc>
                <a:tc>
                  <a:txBody>
                    <a:bodyPr/>
                    <a:lstStyle/>
                    <a:p>
                      <a:pPr algn="ctr"/>
                      <a:r>
                        <a:rPr lang="en-US" altLang="zh-CN" sz="2000" dirty="0" smtClean="0"/>
                        <a:t>1.7%</a:t>
                      </a:r>
                      <a:endParaRPr lang="zh-CN" altLang="en-US" sz="2000" dirty="0"/>
                    </a:p>
                  </a:txBody>
                  <a:tcPr/>
                </a:tc>
              </a:tr>
              <a:tr h="370840">
                <a:tc>
                  <a:txBody>
                    <a:bodyPr/>
                    <a:lstStyle/>
                    <a:p>
                      <a:r>
                        <a:rPr lang="en-US" altLang="zh-CN" sz="2000" dirty="0" smtClean="0"/>
                        <a:t>www.wordreference.com</a:t>
                      </a:r>
                      <a:endParaRPr lang="zh-CN" altLang="en-US" sz="2000" dirty="0"/>
                    </a:p>
                  </a:txBody>
                  <a:tcPr/>
                </a:tc>
                <a:tc>
                  <a:txBody>
                    <a:bodyPr/>
                    <a:lstStyle/>
                    <a:p>
                      <a:pPr algn="ctr"/>
                      <a:r>
                        <a:rPr lang="en-US" altLang="zh-CN" sz="2000" dirty="0" smtClean="0"/>
                        <a:t>6</a:t>
                      </a:r>
                      <a:endParaRPr lang="zh-CN" altLang="en-US" sz="2000" dirty="0"/>
                    </a:p>
                  </a:txBody>
                  <a:tcPr/>
                </a:tc>
                <a:tc>
                  <a:txBody>
                    <a:bodyPr/>
                    <a:lstStyle/>
                    <a:p>
                      <a:pPr algn="ctr"/>
                      <a:r>
                        <a:rPr lang="en-US" altLang="zh-CN" sz="2000" dirty="0" smtClean="0"/>
                        <a:t>42</a:t>
                      </a:r>
                      <a:endParaRPr lang="zh-CN" altLang="en-US" sz="2000" dirty="0"/>
                    </a:p>
                  </a:txBody>
                  <a:tcPr/>
                </a:tc>
                <a:tc>
                  <a:txBody>
                    <a:bodyPr/>
                    <a:lstStyle/>
                    <a:p>
                      <a:pPr algn="ctr"/>
                      <a:r>
                        <a:rPr lang="en-US" altLang="zh-CN" sz="2000" dirty="0" smtClean="0"/>
                        <a:t>14.3%</a:t>
                      </a:r>
                      <a:endParaRPr lang="zh-CN" altLang="en-US" sz="2000" dirty="0"/>
                    </a:p>
                  </a:txBody>
                  <a:tcPr/>
                </a:tc>
              </a:tr>
              <a:tr h="370840">
                <a:tc>
                  <a:txBody>
                    <a:bodyPr/>
                    <a:lstStyle/>
                    <a:p>
                      <a:r>
                        <a:rPr lang="en-US" altLang="zh-CN" sz="2000" dirty="0" smtClean="0"/>
                        <a:t>www.mid-day.com</a:t>
                      </a:r>
                      <a:endParaRPr lang="zh-CN" altLang="en-US" sz="2000" dirty="0"/>
                    </a:p>
                  </a:txBody>
                  <a:tcPr/>
                </a:tc>
                <a:tc>
                  <a:txBody>
                    <a:bodyPr/>
                    <a:lstStyle/>
                    <a:p>
                      <a:pPr algn="ctr"/>
                      <a:r>
                        <a:rPr lang="en-US" altLang="zh-CN" sz="2000" dirty="0" smtClean="0"/>
                        <a:t>82</a:t>
                      </a:r>
                      <a:endParaRPr lang="zh-CN" altLang="en-US" sz="2000" dirty="0"/>
                    </a:p>
                  </a:txBody>
                  <a:tcPr/>
                </a:tc>
                <a:tc>
                  <a:txBody>
                    <a:bodyPr/>
                    <a:lstStyle/>
                    <a:p>
                      <a:pPr algn="ctr"/>
                      <a:r>
                        <a:rPr lang="en-US" altLang="zh-CN" sz="2000" dirty="0" smtClean="0"/>
                        <a:t>2,233</a:t>
                      </a:r>
                      <a:endParaRPr lang="zh-CN" altLang="en-US" sz="2000" dirty="0"/>
                    </a:p>
                  </a:txBody>
                  <a:tcPr/>
                </a:tc>
                <a:tc>
                  <a:txBody>
                    <a:bodyPr/>
                    <a:lstStyle/>
                    <a:p>
                      <a:pPr algn="ctr"/>
                      <a:r>
                        <a:rPr lang="en-US" altLang="zh-CN" sz="2000" dirty="0" smtClean="0"/>
                        <a:t>2.7%</a:t>
                      </a:r>
                      <a:endParaRPr lang="zh-CN" altLang="en-US" sz="2000" dirty="0"/>
                    </a:p>
                  </a:txBody>
                  <a:tcPr/>
                </a:tc>
              </a:tr>
              <a:tr h="370840">
                <a:tc>
                  <a:txBody>
                    <a:bodyPr/>
                    <a:lstStyle/>
                    <a:p>
                      <a:r>
                        <a:rPr lang="en-US" altLang="zh-CN" sz="2000" dirty="0" smtClean="0"/>
                        <a:t>www.zoominfo.com</a:t>
                      </a:r>
                      <a:endParaRPr lang="zh-CN" altLang="en-US" sz="2000" dirty="0"/>
                    </a:p>
                  </a:txBody>
                  <a:tcPr/>
                </a:tc>
                <a:tc>
                  <a:txBody>
                    <a:bodyPr/>
                    <a:lstStyle/>
                    <a:p>
                      <a:pPr algn="ctr"/>
                      <a:r>
                        <a:rPr lang="en-US" altLang="zh-CN" sz="2000" dirty="0" smtClean="0"/>
                        <a:t>-</a:t>
                      </a:r>
                      <a:endParaRPr lang="zh-CN" altLang="en-US" sz="2000" dirty="0"/>
                    </a:p>
                  </a:txBody>
                  <a:tcPr/>
                </a:tc>
                <a:tc>
                  <a:txBody>
                    <a:bodyPr/>
                    <a:lstStyle/>
                    <a:p>
                      <a:pPr algn="ctr"/>
                      <a:r>
                        <a:rPr lang="en-US" altLang="zh-CN" sz="2000" dirty="0" smtClean="0"/>
                        <a:t>-</a:t>
                      </a:r>
                      <a:endParaRPr lang="zh-CN" altLang="en-US" sz="2000" dirty="0"/>
                    </a:p>
                  </a:txBody>
                  <a:tcPr/>
                </a:tc>
                <a:tc>
                  <a:txBody>
                    <a:bodyPr/>
                    <a:lstStyle/>
                    <a:p>
                      <a:pPr algn="ctr"/>
                      <a:r>
                        <a:rPr lang="en-US" altLang="zh-CN" sz="2000" dirty="0" smtClean="0"/>
                        <a:t>-</a:t>
                      </a:r>
                      <a:endParaRPr lang="zh-CN" altLang="en-US" sz="2000" dirty="0"/>
                    </a:p>
                  </a:txBody>
                  <a:tcPr/>
                </a:tc>
              </a:tr>
              <a:tr h="370840">
                <a:tc>
                  <a:txBody>
                    <a:bodyPr/>
                    <a:lstStyle/>
                    <a:p>
                      <a:pPr algn="r"/>
                      <a:r>
                        <a:rPr lang="en-US" altLang="zh-CN" sz="2000" b="1" dirty="0" smtClean="0"/>
                        <a:t>Total</a:t>
                      </a:r>
                      <a:endParaRPr lang="zh-CN" altLang="en-US" sz="2000" b="1" dirty="0"/>
                    </a:p>
                  </a:txBody>
                  <a:tcPr/>
                </a:tc>
                <a:tc>
                  <a:txBody>
                    <a:bodyPr/>
                    <a:lstStyle/>
                    <a:p>
                      <a:pPr algn="ctr"/>
                      <a:r>
                        <a:rPr lang="en-US" altLang="zh-CN" sz="2000" dirty="0" smtClean="0"/>
                        <a:t>133</a:t>
                      </a:r>
                      <a:endParaRPr lang="zh-CN" altLang="en-US" sz="2000" dirty="0"/>
                    </a:p>
                  </a:txBody>
                  <a:tcPr/>
                </a:tc>
                <a:tc>
                  <a:txBody>
                    <a:bodyPr/>
                    <a:lstStyle/>
                    <a:p>
                      <a:pPr algn="ctr"/>
                      <a:r>
                        <a:rPr lang="en-US" altLang="zh-CN" sz="2000" dirty="0" smtClean="0"/>
                        <a:t>5,299</a:t>
                      </a:r>
                      <a:endParaRPr lang="zh-CN" altLang="en-US" sz="2000" dirty="0"/>
                    </a:p>
                  </a:txBody>
                  <a:tcPr/>
                </a:tc>
                <a:tc>
                  <a:txBody>
                    <a:bodyPr/>
                    <a:lstStyle/>
                    <a:p>
                      <a:pPr algn="ctr"/>
                      <a:r>
                        <a:rPr lang="en-US" altLang="zh-CN" sz="2000" dirty="0" smtClean="0"/>
                        <a:t>2.5%</a:t>
                      </a:r>
                      <a:endParaRPr lang="zh-CN" altLang="en-US" sz="2000" dirty="0"/>
                    </a:p>
                  </a:txBody>
                  <a:tcPr/>
                </a:tc>
              </a:tr>
            </a:tbl>
          </a:graphicData>
        </a:graphic>
      </p:graphicFrame>
      <p:sp>
        <p:nvSpPr>
          <p:cNvPr id="12" name="圆角矩形 11"/>
          <p:cNvSpPr/>
          <p:nvPr/>
        </p:nvSpPr>
        <p:spPr>
          <a:xfrm>
            <a:off x="4436534" y="5469467"/>
            <a:ext cx="6573844" cy="541866"/>
          </a:xfrm>
          <a:prstGeom prst="round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434427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pic>
        <p:nvPicPr>
          <p:cNvPr id="9" name="图片 8"/>
          <p:cNvPicPr>
            <a:picLocks noChangeAspect="1"/>
          </p:cNvPicPr>
          <p:nvPr/>
        </p:nvPicPr>
        <p:blipFill>
          <a:blip r:embed="rId3"/>
          <a:stretch>
            <a:fillRect/>
          </a:stretch>
        </p:blipFill>
        <p:spPr>
          <a:xfrm>
            <a:off x="852297" y="2085981"/>
            <a:ext cx="3256344" cy="1961947"/>
          </a:xfrm>
          <a:prstGeom prst="rect">
            <a:avLst/>
          </a:prstGeom>
          <a:ln>
            <a:solidFill>
              <a:schemeClr val="bg1">
                <a:lumMod val="65000"/>
              </a:schemeClr>
            </a:solidFill>
          </a:ln>
        </p:spPr>
      </p:pic>
      <p:sp>
        <p:nvSpPr>
          <p:cNvPr id="8" name="圆角矩形标注 7"/>
          <p:cNvSpPr/>
          <p:nvPr/>
        </p:nvSpPr>
        <p:spPr>
          <a:xfrm>
            <a:off x="874042" y="3489967"/>
            <a:ext cx="2209110" cy="394476"/>
          </a:xfrm>
          <a:prstGeom prst="wedgeRoundRectCallout">
            <a:avLst>
              <a:gd name="adj1" fmla="val 31450"/>
              <a:gd name="adj2" fmla="val -156601"/>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b="1" dirty="0" smtClean="0">
                <a:solidFill>
                  <a:srgbClr val="C00000"/>
                </a:solidFill>
              </a:rPr>
              <a:t>anonymous function</a:t>
            </a:r>
            <a:endParaRPr lang="zh-CN" altLang="en-US" b="1" dirty="0">
              <a:solidFill>
                <a:srgbClr val="C00000"/>
              </a:solidFill>
            </a:endParaRPr>
          </a:p>
        </p:txBody>
      </p:sp>
      <p:sp>
        <p:nvSpPr>
          <p:cNvPr id="11" name="文本框 6"/>
          <p:cNvSpPr txBox="1"/>
          <p:nvPr/>
        </p:nvSpPr>
        <p:spPr>
          <a:xfrm>
            <a:off x="206543" y="1586046"/>
            <a:ext cx="5948597" cy="830997"/>
          </a:xfrm>
          <a:prstGeom prst="rect">
            <a:avLst/>
          </a:prstGeom>
          <a:noFill/>
        </p:spPr>
        <p:txBody>
          <a:bodyPr wrap="square" rtlCol="0">
            <a:spAutoFit/>
          </a:bodyPr>
          <a:lstStyle/>
          <a:p>
            <a:r>
              <a:rPr lang="en-US" b="1" dirty="0" smtClean="0"/>
              <a:t>$(document).on('</a:t>
            </a:r>
            <a:r>
              <a:rPr lang="en-US" b="1" dirty="0" smtClean="0">
                <a:solidFill>
                  <a:srgbClr val="C00000"/>
                </a:solidFill>
              </a:rPr>
              <a:t>click</a:t>
            </a:r>
            <a:r>
              <a:rPr lang="en-US" b="1" dirty="0" smtClean="0"/>
              <a:t>', '</a:t>
            </a:r>
            <a:r>
              <a:rPr lang="en-US" b="1" dirty="0" smtClean="0">
                <a:solidFill>
                  <a:srgbClr val="C00000"/>
                </a:solidFill>
              </a:rPr>
              <a:t>.keyword</a:t>
            </a:r>
            <a:r>
              <a:rPr lang="en-US" b="1" dirty="0" smtClean="0"/>
              <a:t>', </a:t>
            </a:r>
            <a:r>
              <a:rPr lang="en-US" b="1" dirty="0" smtClean="0">
                <a:solidFill>
                  <a:srgbClr val="C00000"/>
                </a:solidFill>
              </a:rPr>
              <a:t>searchKeyword</a:t>
            </a:r>
            <a:r>
              <a:rPr lang="en-US" b="1" dirty="0" smtClean="0"/>
              <a:t>);</a:t>
            </a:r>
            <a:endParaRPr lang="zh-CN" altLang="en-US" b="1" dirty="0" smtClean="0"/>
          </a:p>
          <a:p>
            <a:endParaRPr lang="zh-CN" altLang="en-US" sz="2800" dirty="0"/>
          </a:p>
        </p:txBody>
      </p:sp>
      <p:sp>
        <p:nvSpPr>
          <p:cNvPr id="12" name="矩形 11"/>
          <p:cNvSpPr/>
          <p:nvPr/>
        </p:nvSpPr>
        <p:spPr>
          <a:xfrm>
            <a:off x="3562066" y="1611881"/>
            <a:ext cx="1642110" cy="341184"/>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26" name="组合 25"/>
          <p:cNvGrpSpPr/>
          <p:nvPr/>
        </p:nvGrpSpPr>
        <p:grpSpPr>
          <a:xfrm>
            <a:off x="4139536" y="4198240"/>
            <a:ext cx="4165382" cy="2220200"/>
            <a:chOff x="4698592" y="2327381"/>
            <a:chExt cx="5351892" cy="2583267"/>
          </a:xfrm>
        </p:grpSpPr>
        <p:sp>
          <p:nvSpPr>
            <p:cNvPr id="13" name="圆角矩形 12"/>
            <p:cNvSpPr/>
            <p:nvPr/>
          </p:nvSpPr>
          <p:spPr>
            <a:xfrm>
              <a:off x="6269142" y="2861258"/>
              <a:ext cx="1631373" cy="779318"/>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tx1"/>
                  </a:solidFill>
                </a:rPr>
                <a:t>parent</a:t>
              </a:r>
              <a:endParaRPr lang="zh-CN" altLang="en-US" dirty="0">
                <a:solidFill>
                  <a:schemeClr val="tx1"/>
                </a:solidFill>
              </a:endParaRPr>
            </a:p>
          </p:txBody>
        </p:sp>
        <p:sp>
          <p:nvSpPr>
            <p:cNvPr id="14" name="圆角矩形 13"/>
            <p:cNvSpPr/>
            <p:nvPr/>
          </p:nvSpPr>
          <p:spPr>
            <a:xfrm>
              <a:off x="6269142" y="4131330"/>
              <a:ext cx="1631373" cy="779318"/>
            </a:xfrm>
            <a:prstGeom prst="roundRect">
              <a:avLst/>
            </a:prstGeom>
            <a:solidFill>
              <a:schemeClr val="accent1">
                <a:lumMod val="40000"/>
                <a:lumOff val="6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tx1"/>
                  </a:solidFill>
                </a:rPr>
                <a:t>child</a:t>
              </a:r>
              <a:endParaRPr lang="zh-CN" altLang="en-US" dirty="0">
                <a:solidFill>
                  <a:schemeClr val="tx1"/>
                </a:solidFill>
              </a:endParaRPr>
            </a:p>
          </p:txBody>
        </p:sp>
        <p:sp>
          <p:nvSpPr>
            <p:cNvPr id="15" name="矩形 14"/>
            <p:cNvSpPr/>
            <p:nvPr/>
          </p:nvSpPr>
          <p:spPr>
            <a:xfrm>
              <a:off x="4698592" y="4234643"/>
              <a:ext cx="926315" cy="572691"/>
            </a:xfrm>
            <a:prstGeom prst="rect">
              <a:avLst/>
            </a:prstGeom>
            <a:solidFill>
              <a:schemeClr val="accent4">
                <a:lumMod val="20000"/>
                <a:lumOff val="8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tx1"/>
                  </a:solidFill>
                </a:rPr>
                <a:t>event</a:t>
              </a:r>
              <a:endParaRPr lang="zh-CN" altLang="en-US" dirty="0">
                <a:solidFill>
                  <a:schemeClr val="tx1"/>
                </a:solidFill>
              </a:endParaRPr>
            </a:p>
          </p:txBody>
        </p:sp>
        <p:sp>
          <p:nvSpPr>
            <p:cNvPr id="16" name="矩形 15"/>
            <p:cNvSpPr/>
            <p:nvPr/>
          </p:nvSpPr>
          <p:spPr>
            <a:xfrm>
              <a:off x="8544749" y="3090454"/>
              <a:ext cx="1505735" cy="322530"/>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tx1"/>
                  </a:solidFill>
                </a:rPr>
                <a:t>dispatcher</a:t>
              </a:r>
              <a:endParaRPr lang="zh-CN" altLang="en-US" dirty="0">
                <a:solidFill>
                  <a:schemeClr val="tx1"/>
                </a:solidFill>
              </a:endParaRPr>
            </a:p>
          </p:txBody>
        </p:sp>
        <p:sp>
          <p:nvSpPr>
            <p:cNvPr id="17" name="矩形 16"/>
            <p:cNvSpPr/>
            <p:nvPr/>
          </p:nvSpPr>
          <p:spPr>
            <a:xfrm>
              <a:off x="8544750" y="4365127"/>
              <a:ext cx="1505734" cy="320927"/>
            </a:xfrm>
            <a:prstGeom prst="rect">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smtClean="0">
                  <a:solidFill>
                    <a:schemeClr val="tx1"/>
                  </a:solidFill>
                </a:rPr>
                <a:t>handler</a:t>
              </a:r>
              <a:endParaRPr lang="zh-CN" altLang="en-US" dirty="0">
                <a:solidFill>
                  <a:schemeClr val="tx1"/>
                </a:solidFill>
              </a:endParaRPr>
            </a:p>
          </p:txBody>
        </p:sp>
        <p:sp>
          <p:nvSpPr>
            <p:cNvPr id="18" name="右箭头 17"/>
            <p:cNvSpPr/>
            <p:nvPr/>
          </p:nvSpPr>
          <p:spPr>
            <a:xfrm>
              <a:off x="5721542" y="4365127"/>
              <a:ext cx="450964" cy="320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9" name="右箭头 18"/>
            <p:cNvSpPr/>
            <p:nvPr/>
          </p:nvSpPr>
          <p:spPr>
            <a:xfrm rot="16200000">
              <a:off x="6224623" y="3733954"/>
              <a:ext cx="409967" cy="3209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任意多边形 19"/>
            <p:cNvSpPr/>
            <p:nvPr/>
          </p:nvSpPr>
          <p:spPr>
            <a:xfrm>
              <a:off x="6875971" y="2417043"/>
              <a:ext cx="2057400" cy="493052"/>
            </a:xfrm>
            <a:custGeom>
              <a:avLst/>
              <a:gdLst>
                <a:gd name="connsiteX0" fmla="*/ 0 w 2057400"/>
                <a:gd name="connsiteY0" fmla="*/ 367322 h 493052"/>
                <a:gd name="connsiteX1" fmla="*/ 1165860 w 2057400"/>
                <a:gd name="connsiteY1" fmla="*/ 1562 h 493052"/>
                <a:gd name="connsiteX2" fmla="*/ 2057400 w 2057400"/>
                <a:gd name="connsiteY2" fmla="*/ 493052 h 493052"/>
              </a:gdLst>
              <a:ahLst/>
              <a:cxnLst>
                <a:cxn ang="0">
                  <a:pos x="connsiteX0" y="connsiteY0"/>
                </a:cxn>
                <a:cxn ang="0">
                  <a:pos x="connsiteX1" y="connsiteY1"/>
                </a:cxn>
                <a:cxn ang="0">
                  <a:pos x="connsiteX2" y="connsiteY2"/>
                </a:cxn>
              </a:cxnLst>
              <a:rect l="l" t="t" r="r" b="b"/>
              <a:pathLst>
                <a:path w="2057400" h="493052">
                  <a:moveTo>
                    <a:pt x="0" y="367322"/>
                  </a:moveTo>
                  <a:cubicBezTo>
                    <a:pt x="411480" y="173964"/>
                    <a:pt x="822960" y="-19393"/>
                    <a:pt x="1165860" y="1562"/>
                  </a:cubicBezTo>
                  <a:cubicBezTo>
                    <a:pt x="1508760" y="22517"/>
                    <a:pt x="1783080" y="257784"/>
                    <a:pt x="2057400" y="493052"/>
                  </a:cubicBezTo>
                </a:path>
              </a:pathLst>
            </a:custGeom>
            <a:noFill/>
            <a:ln w="25400">
              <a:solidFill>
                <a:schemeClr val="accent1">
                  <a:lumMod val="75000"/>
                </a:schemeClr>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21" name="直接连接符 20"/>
            <p:cNvCxnSpPr/>
            <p:nvPr/>
          </p:nvCxnSpPr>
          <p:spPr>
            <a:xfrm>
              <a:off x="9565831" y="3538745"/>
              <a:ext cx="0" cy="695898"/>
            </a:xfrm>
            <a:prstGeom prst="line">
              <a:avLst/>
            </a:prstGeom>
            <a:ln w="25400">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13" idx="3"/>
              <a:endCxn id="16" idx="1"/>
            </p:cNvCxnSpPr>
            <p:nvPr/>
          </p:nvCxnSpPr>
          <p:spPr>
            <a:xfrm>
              <a:off x="7900515" y="3250917"/>
              <a:ext cx="644234" cy="802"/>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3"/>
              <a:endCxn id="17" idx="1"/>
            </p:cNvCxnSpPr>
            <p:nvPr/>
          </p:nvCxnSpPr>
          <p:spPr>
            <a:xfrm>
              <a:off x="7900515" y="4520989"/>
              <a:ext cx="644235" cy="4602"/>
            </a:xfrm>
            <a:prstGeom prst="line">
              <a:avLst/>
            </a:prstGeom>
            <a:ln w="19050">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8679724" y="2327381"/>
              <a:ext cx="808426" cy="369332"/>
            </a:xfrm>
            <a:prstGeom prst="rect">
              <a:avLst/>
            </a:prstGeom>
            <a:noFill/>
          </p:spPr>
          <p:txBody>
            <a:bodyPr wrap="none" rtlCol="0">
              <a:spAutoFit/>
            </a:bodyPr>
            <a:lstStyle/>
            <a:p>
              <a:r>
                <a:rPr lang="en-US" altLang="zh-CN" dirty="0" smtClean="0"/>
                <a:t>trigger</a:t>
              </a:r>
              <a:endParaRPr lang="zh-CN" altLang="en-US" dirty="0"/>
            </a:p>
          </p:txBody>
        </p:sp>
        <p:sp>
          <p:nvSpPr>
            <p:cNvPr id="25" name="文本框 24"/>
            <p:cNvSpPr txBox="1"/>
            <p:nvPr/>
          </p:nvSpPr>
          <p:spPr>
            <a:xfrm>
              <a:off x="8610186" y="3676349"/>
              <a:ext cx="791627" cy="369332"/>
            </a:xfrm>
            <a:prstGeom prst="rect">
              <a:avLst/>
            </a:prstGeom>
            <a:noFill/>
          </p:spPr>
          <p:txBody>
            <a:bodyPr wrap="none" rtlCol="0">
              <a:spAutoFit/>
            </a:bodyPr>
            <a:lstStyle/>
            <a:p>
              <a:r>
                <a:rPr lang="en-US" altLang="zh-CN" dirty="0" smtClean="0"/>
                <a:t>invoke</a:t>
              </a:r>
              <a:endParaRPr lang="zh-CN" altLang="en-US" dirty="0"/>
            </a:p>
          </p:txBody>
        </p:sp>
      </p:grpSp>
      <p:grpSp>
        <p:nvGrpSpPr>
          <p:cNvPr id="34" name="组合 33"/>
          <p:cNvGrpSpPr/>
          <p:nvPr/>
        </p:nvGrpSpPr>
        <p:grpSpPr>
          <a:xfrm>
            <a:off x="8219391" y="1293074"/>
            <a:ext cx="3167305" cy="2560433"/>
            <a:chOff x="5987410" y="4054187"/>
            <a:chExt cx="3167305" cy="2560433"/>
          </a:xfrm>
        </p:grpSpPr>
        <p:grpSp>
          <p:nvGrpSpPr>
            <p:cNvPr id="29" name="组合 28"/>
            <p:cNvGrpSpPr/>
            <p:nvPr/>
          </p:nvGrpSpPr>
          <p:grpSpPr>
            <a:xfrm>
              <a:off x="5987410" y="4620465"/>
              <a:ext cx="3167305" cy="1404014"/>
              <a:chOff x="5274901" y="4984991"/>
              <a:chExt cx="3167305" cy="1404014"/>
            </a:xfrm>
          </p:grpSpPr>
          <p:sp>
            <p:nvSpPr>
              <p:cNvPr id="27" name="椭圆 26"/>
              <p:cNvSpPr/>
              <p:nvPr/>
            </p:nvSpPr>
            <p:spPr>
              <a:xfrm>
                <a:off x="6330669" y="4984991"/>
                <a:ext cx="2111537" cy="1404013"/>
              </a:xfrm>
              <a:prstGeom prst="ellipse">
                <a:avLst/>
              </a:prstGeom>
              <a:solidFill>
                <a:srgbClr val="FF000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 name="椭圆 27"/>
              <p:cNvSpPr/>
              <p:nvPr/>
            </p:nvSpPr>
            <p:spPr>
              <a:xfrm>
                <a:off x="5274901" y="4984992"/>
                <a:ext cx="2111537" cy="1404013"/>
              </a:xfrm>
              <a:prstGeom prst="ellipse">
                <a:avLst/>
              </a:prstGeom>
              <a:solidFill>
                <a:srgbClr val="0070C0">
                  <a:alpha val="50000"/>
                </a:srgb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线形标注 1(带强调线) 29"/>
            <p:cNvSpPr/>
            <p:nvPr/>
          </p:nvSpPr>
          <p:spPr>
            <a:xfrm rot="16200000">
              <a:off x="7338776" y="3832787"/>
              <a:ext cx="123939" cy="963772"/>
            </a:xfrm>
            <a:prstGeom prst="accentCallout1">
              <a:avLst>
                <a:gd name="adj1" fmla="val 44239"/>
                <a:gd name="adj2" fmla="val -11318"/>
                <a:gd name="adj3" fmla="val -2203"/>
                <a:gd name="adj4" fmla="val -379696"/>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线形标注 1(带强调线) 30"/>
            <p:cNvSpPr/>
            <p:nvPr/>
          </p:nvSpPr>
          <p:spPr>
            <a:xfrm rot="16200000">
              <a:off x="7874542" y="5697149"/>
              <a:ext cx="123939" cy="963772"/>
            </a:xfrm>
            <a:prstGeom prst="accentCallout1">
              <a:avLst>
                <a:gd name="adj1" fmla="val 44239"/>
                <a:gd name="adj2" fmla="val -11318"/>
                <a:gd name="adj3" fmla="val 92674"/>
                <a:gd name="adj4" fmla="val 36909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6957786" y="4054187"/>
              <a:ext cx="819455" cy="400110"/>
            </a:xfrm>
            <a:prstGeom prst="rect">
              <a:avLst/>
            </a:prstGeom>
            <a:noFill/>
          </p:spPr>
          <p:txBody>
            <a:bodyPr wrap="none" rtlCol="0">
              <a:spAutoFit/>
            </a:bodyPr>
            <a:lstStyle/>
            <a:p>
              <a:r>
                <a:rPr lang="en-US" altLang="zh-CN" sz="2000" b="1" dirty="0" smtClean="0"/>
                <a:t>100 %</a:t>
              </a:r>
              <a:endParaRPr lang="zh-CN" altLang="en-US" sz="2000" b="1" dirty="0"/>
            </a:p>
          </p:txBody>
        </p:sp>
        <p:sp>
          <p:nvSpPr>
            <p:cNvPr id="33" name="文本框 32"/>
            <p:cNvSpPr txBox="1"/>
            <p:nvPr/>
          </p:nvSpPr>
          <p:spPr>
            <a:xfrm>
              <a:off x="7492318" y="6214510"/>
              <a:ext cx="888385" cy="400110"/>
            </a:xfrm>
            <a:prstGeom prst="rect">
              <a:avLst/>
            </a:prstGeom>
            <a:noFill/>
          </p:spPr>
          <p:txBody>
            <a:bodyPr wrap="none" rtlCol="0">
              <a:spAutoFit/>
            </a:bodyPr>
            <a:lstStyle/>
            <a:p>
              <a:r>
                <a:rPr lang="en-US" altLang="zh-CN" sz="2000" b="1" dirty="0" smtClean="0"/>
                <a:t>99.8 %</a:t>
              </a:r>
              <a:endParaRPr lang="zh-CN" altLang="en-US" sz="2000" b="1" dirty="0"/>
            </a:p>
          </p:txBody>
        </p:sp>
      </p:grpSp>
      <p:sp>
        <p:nvSpPr>
          <p:cNvPr id="35" name="任意多边形 34"/>
          <p:cNvSpPr/>
          <p:nvPr/>
        </p:nvSpPr>
        <p:spPr>
          <a:xfrm>
            <a:off x="3081403" y="2054268"/>
            <a:ext cx="1002082" cy="1415442"/>
          </a:xfrm>
          <a:custGeom>
            <a:avLst/>
            <a:gdLst>
              <a:gd name="connsiteX0" fmla="*/ 1002082 w 1002082"/>
              <a:gd name="connsiteY0" fmla="*/ 0 h 1415442"/>
              <a:gd name="connsiteX1" fmla="*/ 676405 w 1002082"/>
              <a:gd name="connsiteY1" fmla="*/ 851770 h 1415442"/>
              <a:gd name="connsiteX2" fmla="*/ 0 w 1002082"/>
              <a:gd name="connsiteY2" fmla="*/ 1415442 h 1415442"/>
            </a:gdLst>
            <a:ahLst/>
            <a:cxnLst>
              <a:cxn ang="0">
                <a:pos x="connsiteX0" y="connsiteY0"/>
              </a:cxn>
              <a:cxn ang="0">
                <a:pos x="connsiteX1" y="connsiteY1"/>
              </a:cxn>
              <a:cxn ang="0">
                <a:pos x="connsiteX2" y="connsiteY2"/>
              </a:cxn>
            </a:cxnLst>
            <a:rect l="l" t="t" r="r" b="b"/>
            <a:pathLst>
              <a:path w="1002082" h="1415442">
                <a:moveTo>
                  <a:pt x="1002082" y="0"/>
                </a:moveTo>
                <a:cubicBezTo>
                  <a:pt x="922750" y="307931"/>
                  <a:pt x="843419" y="615863"/>
                  <a:pt x="676405" y="851770"/>
                </a:cubicBezTo>
                <a:cubicBezTo>
                  <a:pt x="509391" y="1087677"/>
                  <a:pt x="254695" y="1251559"/>
                  <a:pt x="0" y="1415442"/>
                </a:cubicBezTo>
              </a:path>
            </a:pathLst>
          </a:custGeom>
          <a:noFill/>
          <a:ln w="50800" cmpd="dbl">
            <a:solidFill>
              <a:srgbClr val="C00000"/>
            </a:solidFill>
            <a:headEnd type="arrow"/>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rot="811255">
            <a:off x="3563271" y="2431224"/>
            <a:ext cx="599844" cy="923330"/>
          </a:xfrm>
          <a:prstGeom prst="rect">
            <a:avLst/>
          </a:prstGeom>
          <a:noFill/>
        </p:spPr>
        <p:txBody>
          <a:bodyPr wrap="none" rtlCol="0">
            <a:spAutoFit/>
          </a:bodyPr>
          <a:lstStyle/>
          <a:p>
            <a:r>
              <a:rPr lang="zh-CN" altLang="en-US" sz="5400" dirty="0" smtClean="0">
                <a:solidFill>
                  <a:srgbClr val="C00000"/>
                </a:solidFill>
                <a:effectLst>
                  <a:outerShdw blurRad="38100" dist="38100" dir="2700000" algn="tl">
                    <a:srgbClr val="000000">
                      <a:alpha val="43137"/>
                    </a:srgbClr>
                  </a:outerShdw>
                </a:effectLst>
                <a:latin typeface="Berlin Sans FB Demi" panose="020E0802020502020306" pitchFamily="34" charset="0"/>
                <a:ea typeface="Arial Unicode MS" panose="020B0604020202020204" pitchFamily="34" charset="-122"/>
                <a:cs typeface="Arial Unicode MS" panose="020B0604020202020204" pitchFamily="34" charset="-122"/>
              </a:rPr>
              <a:t>╳</a:t>
            </a:r>
            <a:endParaRPr lang="zh-CN" altLang="en-US" sz="5400" dirty="0">
              <a:solidFill>
                <a:srgbClr val="C00000"/>
              </a:solidFill>
              <a:effectLst>
                <a:outerShdw blurRad="38100" dist="38100" dir="2700000" algn="tl">
                  <a:srgbClr val="000000">
                    <a:alpha val="43137"/>
                  </a:srgbClr>
                </a:outerShdw>
              </a:effectLst>
              <a:latin typeface="Berlin Sans FB Demi" panose="020E0802020502020306" pitchFamily="34" charset="0"/>
            </a:endParaRPr>
          </a:p>
        </p:txBody>
      </p:sp>
      <p:sp>
        <p:nvSpPr>
          <p:cNvPr id="37" name="右箭头 36"/>
          <p:cNvSpPr/>
          <p:nvPr/>
        </p:nvSpPr>
        <p:spPr>
          <a:xfrm rot="1786919">
            <a:off x="4291178" y="3810914"/>
            <a:ext cx="863980" cy="511705"/>
          </a:xfrm>
          <a:prstGeom prst="rightArrow">
            <a:avLst/>
          </a:prstGeom>
          <a:solidFill>
            <a:schemeClr val="bg1"/>
          </a:solidFill>
          <a:ln w="38100" cmpd="thickThi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右箭头 37"/>
          <p:cNvSpPr/>
          <p:nvPr/>
        </p:nvSpPr>
        <p:spPr>
          <a:xfrm rot="19386885">
            <a:off x="8372017" y="3810914"/>
            <a:ext cx="863980" cy="511705"/>
          </a:xfrm>
          <a:prstGeom prst="rightArrow">
            <a:avLst/>
          </a:prstGeom>
          <a:solidFill>
            <a:schemeClr val="bg1"/>
          </a:solidFill>
          <a:ln w="38100" cmpd="thickThi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Background</a:t>
            </a:r>
            <a:r>
              <a:rPr lang="en-US" altLang="zh-CN" sz="2800" dirty="0" smtClean="0"/>
              <a:t> – JavaScript Libraries</a:t>
            </a:r>
            <a:endParaRPr lang="zh-CN" altLang="en-US" sz="2800" dirty="0"/>
          </a:p>
        </p:txBody>
      </p:sp>
      <p:sp>
        <p:nvSpPr>
          <p:cNvPr id="3" name="内容占位符 2"/>
          <p:cNvSpPr>
            <a:spLocks noGrp="1"/>
          </p:cNvSpPr>
          <p:nvPr>
            <p:ph idx="1"/>
          </p:nvPr>
        </p:nvSpPr>
        <p:spPr>
          <a:xfrm>
            <a:off x="678094" y="1212351"/>
            <a:ext cx="11013897" cy="741709"/>
          </a:xfrm>
        </p:spPr>
        <p:txBody>
          <a:bodyPr>
            <a:normAutofit/>
          </a:bodyPr>
          <a:lstStyle/>
          <a:p>
            <a:r>
              <a:rPr lang="en-US" altLang="zh-CN" dirty="0" smtClean="0"/>
              <a:t> JavaScript libraries are widely used in web client side development</a:t>
            </a:r>
          </a:p>
        </p:txBody>
      </p:sp>
      <p:graphicFrame>
        <p:nvGraphicFramePr>
          <p:cNvPr id="4" name="图表 3"/>
          <p:cNvGraphicFramePr/>
          <p:nvPr>
            <p:extLst>
              <p:ext uri="{D42A27DB-BD31-4B8C-83A1-F6EECF244321}">
                <p14:modId xmlns:p14="http://schemas.microsoft.com/office/powerpoint/2010/main" val="3047562775"/>
              </p:ext>
            </p:extLst>
          </p:nvPr>
        </p:nvGraphicFramePr>
        <p:xfrm>
          <a:off x="5615247" y="1511386"/>
          <a:ext cx="5052060" cy="46531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图表 6"/>
          <p:cNvGraphicFramePr/>
          <p:nvPr>
            <p:extLst>
              <p:ext uri="{D42A27DB-BD31-4B8C-83A1-F6EECF244321}">
                <p14:modId xmlns:p14="http://schemas.microsoft.com/office/powerpoint/2010/main" val="2316480348"/>
              </p:ext>
            </p:extLst>
          </p:nvPr>
        </p:nvGraphicFramePr>
        <p:xfrm>
          <a:off x="6789420" y="1825625"/>
          <a:ext cx="5052060" cy="4864100"/>
        </p:xfrm>
        <a:graphic>
          <a:graphicData uri="http://schemas.openxmlformats.org/drawingml/2006/chart">
            <c:chart xmlns:c="http://schemas.openxmlformats.org/drawingml/2006/chart" xmlns:r="http://schemas.openxmlformats.org/officeDocument/2006/relationships" r:id="rId4"/>
          </a:graphicData>
        </a:graphic>
      </p:graphicFrame>
      <p:sp>
        <p:nvSpPr>
          <p:cNvPr id="8" name="文本框 7"/>
          <p:cNvSpPr txBox="1"/>
          <p:nvPr/>
        </p:nvSpPr>
        <p:spPr>
          <a:xfrm>
            <a:off x="2342368" y="2145383"/>
            <a:ext cx="3903306" cy="461665"/>
          </a:xfrm>
          <a:prstGeom prst="rect">
            <a:avLst/>
          </a:prstGeom>
          <a:noFill/>
        </p:spPr>
        <p:txBody>
          <a:bodyPr wrap="square" rtlCol="0">
            <a:spAutoFit/>
          </a:bodyPr>
          <a:lstStyle/>
          <a:p>
            <a:r>
              <a:rPr lang="en-US" altLang="zh-CN" sz="2400" dirty="0" smtClean="0"/>
              <a:t>Top million web sites</a:t>
            </a:r>
          </a:p>
        </p:txBody>
      </p:sp>
      <p:pic>
        <p:nvPicPr>
          <p:cNvPr id="9" name="图片 8"/>
          <p:cNvPicPr>
            <a:picLocks noChangeAspect="1"/>
          </p:cNvPicPr>
          <p:nvPr/>
        </p:nvPicPr>
        <p:blipFill>
          <a:blip r:embed="rId5"/>
          <a:stretch>
            <a:fillRect/>
          </a:stretch>
        </p:blipFill>
        <p:spPr>
          <a:xfrm>
            <a:off x="1164908" y="2097899"/>
            <a:ext cx="1177460" cy="457484"/>
          </a:xfrm>
          <a:prstGeom prst="rect">
            <a:avLst/>
          </a:prstGeom>
        </p:spPr>
      </p:pic>
      <p:sp>
        <p:nvSpPr>
          <p:cNvPr id="10" name="内容占位符 2"/>
          <p:cNvSpPr txBox="1">
            <a:spLocks/>
          </p:cNvSpPr>
          <p:nvPr/>
        </p:nvSpPr>
        <p:spPr>
          <a:xfrm>
            <a:off x="602937" y="1863832"/>
            <a:ext cx="11013897" cy="4624650"/>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dirty="0" smtClean="0"/>
          </a:p>
          <a:p>
            <a:pPr lvl="1"/>
            <a:r>
              <a:rPr lang="en-US" altLang="zh-CN" dirty="0" smtClean="0"/>
              <a:t> jQuery :  74%</a:t>
            </a:r>
          </a:p>
          <a:p>
            <a:pPr lvl="1"/>
            <a:r>
              <a:rPr lang="en-US" altLang="zh-CN" dirty="0" smtClean="0"/>
              <a:t> Prototype : 5.1%</a:t>
            </a:r>
          </a:p>
          <a:p>
            <a:pPr lvl="1"/>
            <a:r>
              <a:rPr lang="en-US" altLang="zh-CN" dirty="0" smtClean="0"/>
              <a:t> MooTools : 5.5%</a:t>
            </a:r>
          </a:p>
          <a:p>
            <a:pPr lvl="1"/>
            <a:r>
              <a:rPr lang="en-US" altLang="zh-CN" dirty="0" smtClean="0"/>
              <a:t> script.aculo.us : 4.4%</a:t>
            </a:r>
          </a:p>
          <a:p>
            <a:pPr lvl="1"/>
            <a:r>
              <a:rPr lang="en-US" altLang="zh-CN" dirty="0" smtClean="0"/>
              <a:t> Yahoo User Interface : 4.2%</a:t>
            </a:r>
          </a:p>
          <a:p>
            <a:pPr lvl="1"/>
            <a:r>
              <a:rPr lang="en-US" altLang="zh-CN" dirty="0" smtClean="0"/>
              <a:t> ……</a:t>
            </a:r>
            <a:endParaRPr lang="en-US" altLang="zh-CN" dirty="0"/>
          </a:p>
        </p:txBody>
      </p:sp>
    </p:spTree>
    <p:extLst>
      <p:ext uri="{BB962C8B-B14F-4D97-AF65-F5344CB8AC3E}">
        <p14:creationId xmlns:p14="http://schemas.microsoft.com/office/powerpoint/2010/main" val="20958947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a:xfrm>
            <a:off x="838200" y="3356975"/>
            <a:ext cx="10515600" cy="939452"/>
          </a:xfrm>
        </p:spPr>
        <p:txBody>
          <a:bodyPr>
            <a:normAutofit/>
          </a:bodyPr>
          <a:lstStyle/>
          <a:p>
            <a:pPr algn="ctr"/>
            <a:r>
              <a:rPr lang="en-US" altLang="zh-CN" sz="4000" dirty="0" smtClean="0">
                <a:latin typeface="Arial Unicode MS" panose="020B0604020202020204" pitchFamily="34" charset="-122"/>
                <a:ea typeface="Arial Unicode MS" panose="020B0604020202020204" pitchFamily="34" charset="-122"/>
                <a:cs typeface="Arial Unicode MS" panose="020B0604020202020204" pitchFamily="34" charset="-122"/>
              </a:rPr>
              <a:t>Thank you!</a:t>
            </a:r>
            <a:endParaRPr lang="zh-CN" altLang="en-US" sz="40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3" name="标题 5"/>
          <p:cNvSpPr txBox="1">
            <a:spLocks/>
          </p:cNvSpPr>
          <p:nvPr/>
        </p:nvSpPr>
        <p:spPr>
          <a:xfrm>
            <a:off x="838200" y="954066"/>
            <a:ext cx="10515600" cy="2655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5400" dirty="0" smtClean="0">
                <a:latin typeface="Arial Unicode MS" panose="020B0604020202020204" pitchFamily="34" charset="-122"/>
                <a:ea typeface="Arial Unicode MS" panose="020B0604020202020204" pitchFamily="34" charset="-122"/>
                <a:cs typeface="Arial Unicode MS" panose="020B0604020202020204" pitchFamily="34" charset="-122"/>
              </a:rPr>
              <a:t>Questions?</a:t>
            </a:r>
            <a:endParaRPr lang="zh-CN" altLang="en-US" sz="54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
        <p:nvSpPr>
          <p:cNvPr id="4" name="矩形 3"/>
          <p:cNvSpPr/>
          <p:nvPr/>
        </p:nvSpPr>
        <p:spPr>
          <a:xfrm>
            <a:off x="1776000" y="2886252"/>
            <a:ext cx="8640000" cy="71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Motivation</a:t>
            </a:r>
            <a:r>
              <a:rPr lang="en-US" altLang="zh-CN" sz="2800" dirty="0" smtClean="0"/>
              <a:t> – Running Example</a:t>
            </a:r>
            <a:endParaRPr lang="zh-CN" altLang="en-US" sz="2800" dirty="0"/>
          </a:p>
        </p:txBody>
      </p:sp>
      <p:sp>
        <p:nvSpPr>
          <p:cNvPr id="3" name="内容占位符 2"/>
          <p:cNvSpPr>
            <a:spLocks noGrp="1"/>
          </p:cNvSpPr>
          <p:nvPr>
            <p:ph idx="1"/>
          </p:nvPr>
        </p:nvSpPr>
        <p:spPr/>
        <p:txBody>
          <a:bodyPr/>
          <a:lstStyle/>
          <a:p>
            <a:r>
              <a:rPr lang="en-US" altLang="zh-CN" dirty="0" smtClean="0"/>
              <a:t> The entry of a search engine</a:t>
            </a:r>
          </a:p>
          <a:p>
            <a:endParaRPr lang="en-US" altLang="zh-CN" dirty="0"/>
          </a:p>
          <a:p>
            <a:endParaRPr lang="en-US" altLang="zh-CN" dirty="0" smtClean="0"/>
          </a:p>
          <a:p>
            <a:endParaRPr lang="en-US" altLang="zh-CN" dirty="0"/>
          </a:p>
          <a:p>
            <a:r>
              <a:rPr lang="en-US" altLang="zh-CN" dirty="0" smtClean="0"/>
              <a:t> </a:t>
            </a:r>
            <a:r>
              <a:rPr lang="en-US" altLang="zh-CN" dirty="0"/>
              <a:t>JavaScript for </a:t>
            </a:r>
            <a:r>
              <a:rPr lang="en-US" altLang="zh-CN" dirty="0" smtClean="0"/>
              <a:t>event registration</a:t>
            </a:r>
            <a:endParaRPr lang="zh-CN" altLang="en-US" dirty="0"/>
          </a:p>
          <a:p>
            <a:endParaRPr lang="zh-CN" altLang="en-US" dirty="0"/>
          </a:p>
        </p:txBody>
      </p:sp>
      <p:pic>
        <p:nvPicPr>
          <p:cNvPr id="6" name="图片 5"/>
          <p:cNvPicPr>
            <a:picLocks noChangeAspect="1"/>
          </p:cNvPicPr>
          <p:nvPr/>
        </p:nvPicPr>
        <p:blipFill>
          <a:blip r:embed="rId3"/>
          <a:stretch>
            <a:fillRect/>
          </a:stretch>
        </p:blipFill>
        <p:spPr>
          <a:xfrm>
            <a:off x="1092977" y="1891665"/>
            <a:ext cx="5000625" cy="2000250"/>
          </a:xfrm>
          <a:prstGeom prst="rect">
            <a:avLst/>
          </a:prstGeom>
          <a:ln>
            <a:solidFill>
              <a:schemeClr val="tx1">
                <a:lumMod val="50000"/>
                <a:lumOff val="50000"/>
              </a:schemeClr>
            </a:solidFill>
          </a:ln>
        </p:spPr>
      </p:pic>
      <p:sp>
        <p:nvSpPr>
          <p:cNvPr id="8" name="文本框 6"/>
          <p:cNvSpPr txBox="1"/>
          <p:nvPr/>
        </p:nvSpPr>
        <p:spPr>
          <a:xfrm>
            <a:off x="1080000" y="4932000"/>
            <a:ext cx="6999288" cy="830997"/>
          </a:xfrm>
          <a:prstGeom prst="rect">
            <a:avLst/>
          </a:prstGeom>
          <a:noFill/>
        </p:spPr>
        <p:txBody>
          <a:bodyPr wrap="square" rtlCol="0">
            <a:spAutoFit/>
          </a:bodyPr>
          <a:lstStyle/>
          <a:p>
            <a:r>
              <a:rPr lang="en-US" sz="2400" dirty="0" err="1" smtClean="0"/>
              <a:t>getById</a:t>
            </a:r>
            <a:r>
              <a:rPr lang="en-US" sz="2400" dirty="0" smtClean="0"/>
              <a:t>('submit').</a:t>
            </a:r>
            <a:r>
              <a:rPr lang="en-US" sz="2400" dirty="0" err="1" smtClean="0"/>
              <a:t>addEventListener</a:t>
            </a:r>
            <a:r>
              <a:rPr lang="en-US" sz="2400" dirty="0" smtClean="0"/>
              <a:t>(‘click’, search);</a:t>
            </a:r>
            <a:endParaRPr lang="zh-CN" altLang="en-US" sz="2400" dirty="0" smtClean="0"/>
          </a:p>
          <a:p>
            <a:r>
              <a:rPr lang="en-US" sz="2400" dirty="0" smtClean="0"/>
              <a:t>$(document).on('click', '.keyword', searchKeyword);</a:t>
            </a:r>
            <a:endParaRPr lang="zh-CN" altLang="en-US" sz="2400" dirty="0"/>
          </a:p>
        </p:txBody>
      </p:sp>
    </p:spTree>
    <p:extLst>
      <p:ext uri="{BB962C8B-B14F-4D97-AF65-F5344CB8AC3E}">
        <p14:creationId xmlns:p14="http://schemas.microsoft.com/office/powerpoint/2010/main" val="428871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92977" y="1891665"/>
            <a:ext cx="5000625" cy="2000250"/>
          </a:xfrm>
          <a:prstGeom prst="rect">
            <a:avLst/>
          </a:prstGeom>
          <a:ln>
            <a:solidFill>
              <a:schemeClr val="tx1">
                <a:lumMod val="50000"/>
                <a:lumOff val="50000"/>
              </a:schemeClr>
            </a:solidFill>
          </a:ln>
        </p:spPr>
      </p:pic>
      <p:sp>
        <p:nvSpPr>
          <p:cNvPr id="10" name="矩形 9"/>
          <p:cNvSpPr/>
          <p:nvPr/>
        </p:nvSpPr>
        <p:spPr>
          <a:xfrm>
            <a:off x="1092977" y="1891665"/>
            <a:ext cx="5000625" cy="2000250"/>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Motivation</a:t>
            </a:r>
            <a:r>
              <a:rPr lang="en-US" altLang="zh-CN" sz="2400" dirty="0" smtClean="0"/>
              <a:t> </a:t>
            </a:r>
            <a:r>
              <a:rPr lang="en-US" altLang="zh-CN" sz="2800" dirty="0" smtClean="0"/>
              <a:t>– Running Example</a:t>
            </a:r>
            <a:endParaRPr lang="zh-CN" altLang="en-US" sz="4000" dirty="0"/>
          </a:p>
        </p:txBody>
      </p:sp>
      <p:sp>
        <p:nvSpPr>
          <p:cNvPr id="3" name="内容占位符 2"/>
          <p:cNvSpPr>
            <a:spLocks noGrp="1"/>
          </p:cNvSpPr>
          <p:nvPr>
            <p:ph idx="1"/>
          </p:nvPr>
        </p:nvSpPr>
        <p:spPr/>
        <p:txBody>
          <a:bodyPr/>
          <a:lstStyle/>
          <a:p>
            <a:r>
              <a:rPr lang="en-US" altLang="zh-CN" dirty="0" smtClean="0"/>
              <a:t> The entry of a search engine</a:t>
            </a:r>
          </a:p>
          <a:p>
            <a:endParaRPr lang="en-US" altLang="zh-CN" dirty="0"/>
          </a:p>
          <a:p>
            <a:endParaRPr lang="en-US" altLang="zh-CN" dirty="0" smtClean="0"/>
          </a:p>
          <a:p>
            <a:endParaRPr lang="en-US" altLang="zh-CN" dirty="0" smtClean="0"/>
          </a:p>
          <a:p>
            <a:r>
              <a:rPr lang="en-US" altLang="zh-CN" dirty="0" smtClean="0"/>
              <a:t> </a:t>
            </a:r>
            <a:r>
              <a:rPr lang="en-US" altLang="zh-CN" dirty="0"/>
              <a:t>JavaScript for </a:t>
            </a:r>
            <a:r>
              <a:rPr lang="en-US" altLang="zh-CN" dirty="0" smtClean="0"/>
              <a:t>event registration</a:t>
            </a:r>
            <a:endParaRPr lang="zh-CN" altLang="en-US" dirty="0"/>
          </a:p>
          <a:p>
            <a:endParaRPr lang="en-US" altLang="zh-CN" dirty="0" smtClean="0"/>
          </a:p>
        </p:txBody>
      </p:sp>
      <p:sp>
        <p:nvSpPr>
          <p:cNvPr id="12" name="文本框 6"/>
          <p:cNvSpPr txBox="1"/>
          <p:nvPr/>
        </p:nvSpPr>
        <p:spPr>
          <a:xfrm>
            <a:off x="1080000" y="4932000"/>
            <a:ext cx="6686137" cy="1200329"/>
          </a:xfrm>
          <a:prstGeom prst="rect">
            <a:avLst/>
          </a:prstGeom>
          <a:noFill/>
        </p:spPr>
        <p:txBody>
          <a:bodyPr wrap="square" rtlCol="0">
            <a:spAutoFit/>
          </a:bodyPr>
          <a:lstStyle/>
          <a:p>
            <a:r>
              <a:rPr lang="en-US" sz="2400" b="1" dirty="0" err="1" smtClean="0"/>
              <a:t>getById</a:t>
            </a:r>
            <a:r>
              <a:rPr lang="en-US" sz="2400" b="1" dirty="0" smtClean="0"/>
              <a:t>('submit').</a:t>
            </a:r>
            <a:r>
              <a:rPr lang="en-US" sz="2400" b="1" dirty="0" err="1" smtClean="0"/>
              <a:t>addEventListener</a:t>
            </a:r>
            <a:r>
              <a:rPr lang="en-US" sz="2400" b="1" dirty="0" smtClean="0"/>
              <a:t>(‘click’, search);</a:t>
            </a:r>
            <a:endParaRPr lang="zh-CN" altLang="en-US" sz="2400" b="1" dirty="0" smtClean="0"/>
          </a:p>
          <a:p>
            <a:r>
              <a:rPr lang="en-US" sz="2400" dirty="0" smtClean="0">
                <a:solidFill>
                  <a:schemeClr val="bg1">
                    <a:lumMod val="50000"/>
                  </a:schemeClr>
                </a:solidFill>
              </a:rPr>
              <a:t>$(document).on('click', '.keyword', searchKeyword);</a:t>
            </a:r>
            <a:endParaRPr lang="zh-CN" altLang="en-US" sz="2400" dirty="0" smtClean="0">
              <a:solidFill>
                <a:schemeClr val="bg1">
                  <a:lumMod val="50000"/>
                </a:schemeClr>
              </a:solidFill>
            </a:endParaRPr>
          </a:p>
          <a:p>
            <a:endParaRPr lang="zh-CN" altLang="en-US" sz="2400" dirty="0"/>
          </a:p>
        </p:txBody>
      </p:sp>
      <p:pic>
        <p:nvPicPr>
          <p:cNvPr id="13" name="图片 12"/>
          <p:cNvPicPr>
            <a:picLocks noChangeAspect="1"/>
          </p:cNvPicPr>
          <p:nvPr/>
        </p:nvPicPr>
        <p:blipFill rotWithShape="1">
          <a:blip r:embed="rId4"/>
          <a:srcRect t="6033" b="11313"/>
          <a:stretch/>
        </p:blipFill>
        <p:spPr>
          <a:xfrm>
            <a:off x="1129172" y="2205989"/>
            <a:ext cx="4907280" cy="30861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6302" y="2371725"/>
            <a:ext cx="557300" cy="653386"/>
          </a:xfrm>
          <a:prstGeom prst="rect">
            <a:avLst/>
          </a:prstGeom>
          <a:effectLst>
            <a:outerShdw blurRad="50800" dist="38100" dir="2700000" algn="tl" rotWithShape="0">
              <a:prstClr val="black">
                <a:alpha val="40000"/>
              </a:prstClr>
            </a:outerShdw>
          </a:effectLst>
        </p:spPr>
      </p:pic>
      <p:grpSp>
        <p:nvGrpSpPr>
          <p:cNvPr id="22" name="组合 21"/>
          <p:cNvGrpSpPr/>
          <p:nvPr/>
        </p:nvGrpSpPr>
        <p:grpSpPr>
          <a:xfrm>
            <a:off x="7248388" y="1891665"/>
            <a:ext cx="4277869" cy="2987999"/>
            <a:chOff x="7248388" y="1891665"/>
            <a:chExt cx="4277869" cy="2987999"/>
          </a:xfrm>
        </p:grpSpPr>
        <p:pic>
          <p:nvPicPr>
            <p:cNvPr id="14" name="图片 13"/>
            <p:cNvPicPr>
              <a:picLocks noChangeAspect="1"/>
            </p:cNvPicPr>
            <p:nvPr/>
          </p:nvPicPr>
          <p:blipFill rotWithShape="1">
            <a:blip r:embed="rId6"/>
            <a:srcRect t="-22" b="16901"/>
            <a:stretch/>
          </p:blipFill>
          <p:spPr>
            <a:xfrm>
              <a:off x="7248388" y="1891665"/>
              <a:ext cx="4277868" cy="2570400"/>
            </a:xfrm>
            <a:prstGeom prst="rect">
              <a:avLst/>
            </a:prstGeom>
            <a:ln>
              <a:solidFill>
                <a:schemeClr val="bg1">
                  <a:lumMod val="65000"/>
                </a:schemeClr>
              </a:solidFill>
            </a:ln>
          </p:spPr>
        </p:pic>
        <p:sp>
          <p:nvSpPr>
            <p:cNvPr id="15" name="文本框 14"/>
            <p:cNvSpPr txBox="1"/>
            <p:nvPr/>
          </p:nvSpPr>
          <p:spPr>
            <a:xfrm>
              <a:off x="7248389" y="4479554"/>
              <a:ext cx="4277868" cy="400110"/>
            </a:xfrm>
            <a:prstGeom prst="rect">
              <a:avLst/>
            </a:prstGeom>
            <a:noFill/>
          </p:spPr>
          <p:txBody>
            <a:bodyPr wrap="square" rtlCol="0">
              <a:spAutoFit/>
            </a:bodyPr>
            <a:lstStyle/>
            <a:p>
              <a:pPr algn="ctr"/>
              <a:r>
                <a:rPr lang="en-US" altLang="zh-CN" sz="2000" dirty="0" smtClean="0"/>
                <a:t>Chrome Developer Tools</a:t>
              </a:r>
              <a:endParaRPr lang="zh-CN" altLang="en-US" sz="2000" dirty="0"/>
            </a:p>
          </p:txBody>
        </p:sp>
      </p:grpSp>
      <p:sp>
        <p:nvSpPr>
          <p:cNvPr id="19" name="圆角矩形标注 18"/>
          <p:cNvSpPr/>
          <p:nvPr/>
        </p:nvSpPr>
        <p:spPr>
          <a:xfrm>
            <a:off x="7646670" y="1331424"/>
            <a:ext cx="937260" cy="507831"/>
          </a:xfrm>
          <a:prstGeom prst="wedgeRoundRectCallout">
            <a:avLst>
              <a:gd name="adj1" fmla="val -41565"/>
              <a:gd name="adj2" fmla="val 14352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click</a:t>
            </a:r>
            <a:endParaRPr lang="zh-CN" altLang="en-US" sz="2400" dirty="0">
              <a:solidFill>
                <a:srgbClr val="C00000"/>
              </a:solidFill>
            </a:endParaRPr>
          </a:p>
        </p:txBody>
      </p:sp>
      <p:sp>
        <p:nvSpPr>
          <p:cNvPr id="20" name="圆角矩形标注 19"/>
          <p:cNvSpPr/>
          <p:nvPr/>
        </p:nvSpPr>
        <p:spPr>
          <a:xfrm>
            <a:off x="8983530" y="1331423"/>
            <a:ext cx="1966410" cy="507831"/>
          </a:xfrm>
          <a:prstGeom prst="wedgeRoundRectCallout">
            <a:avLst>
              <a:gd name="adj1" fmla="val -65978"/>
              <a:gd name="adj2" fmla="val 1907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C00000"/>
                </a:solidFill>
              </a:rPr>
              <a:t>i</a:t>
            </a:r>
            <a:r>
              <a:rPr lang="en-US" altLang="zh-CN" sz="2400" dirty="0" err="1" smtClean="0">
                <a:solidFill>
                  <a:srgbClr val="C00000"/>
                </a:solidFill>
              </a:rPr>
              <a:t>nput#submit</a:t>
            </a:r>
            <a:endParaRPr lang="zh-CN" altLang="en-US" sz="2400" dirty="0">
              <a:solidFill>
                <a:srgbClr val="C00000"/>
              </a:solidFill>
            </a:endParaRPr>
          </a:p>
        </p:txBody>
      </p:sp>
      <p:sp>
        <p:nvSpPr>
          <p:cNvPr id="21" name="圆角矩形标注 20"/>
          <p:cNvSpPr/>
          <p:nvPr/>
        </p:nvSpPr>
        <p:spPr>
          <a:xfrm>
            <a:off x="9696449" y="3827884"/>
            <a:ext cx="1123093" cy="507831"/>
          </a:xfrm>
          <a:prstGeom prst="wedgeRoundRectCallout">
            <a:avLst>
              <a:gd name="adj1" fmla="val -62297"/>
              <a:gd name="adj2" fmla="val -178330"/>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search</a:t>
            </a:r>
            <a:endParaRPr lang="zh-CN" altLang="en-US" sz="2400" dirty="0">
              <a:solidFill>
                <a:srgbClr val="C00000"/>
              </a:solidFill>
            </a:endParaRPr>
          </a:p>
        </p:txBody>
      </p:sp>
      <p:sp>
        <p:nvSpPr>
          <p:cNvPr id="16" name="线形标注 1(带强调线) 15"/>
          <p:cNvSpPr/>
          <p:nvPr/>
        </p:nvSpPr>
        <p:spPr>
          <a:xfrm>
            <a:off x="8116866" y="4973835"/>
            <a:ext cx="3231715" cy="167428"/>
          </a:xfrm>
          <a:prstGeom prst="accentCallout1">
            <a:avLst>
              <a:gd name="adj1" fmla="val 65729"/>
              <a:gd name="adj2" fmla="val 14"/>
              <a:gd name="adj3" fmla="val 97537"/>
              <a:gd name="adj4" fmla="val -18178"/>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smtClean="0">
                <a:solidFill>
                  <a:srgbClr val="C00000"/>
                </a:solidFill>
              </a:rPr>
              <a:t>standard DOM API</a:t>
            </a:r>
            <a:endParaRPr lang="zh-CN" altLang="en-US" sz="2400" dirty="0">
              <a:solidFill>
                <a:srgbClr val="C00000"/>
              </a:solidFill>
            </a:endParaRPr>
          </a:p>
        </p:txBody>
      </p:sp>
    </p:spTree>
    <p:extLst>
      <p:ext uri="{BB962C8B-B14F-4D97-AF65-F5344CB8AC3E}">
        <p14:creationId xmlns:p14="http://schemas.microsoft.com/office/powerpoint/2010/main" val="1591675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up)">
                                      <p:cBhvr>
                                        <p:cTn id="7" dur="25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25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25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up)">
                                      <p:cBhvr>
                                        <p:cTn id="22" dur="2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92977" y="1891665"/>
            <a:ext cx="5000625" cy="2000250"/>
          </a:xfrm>
          <a:prstGeom prst="rect">
            <a:avLst/>
          </a:prstGeom>
          <a:ln>
            <a:solidFill>
              <a:schemeClr val="tx1">
                <a:lumMod val="50000"/>
                <a:lumOff val="50000"/>
              </a:schemeClr>
            </a:solidFill>
          </a:ln>
        </p:spPr>
      </p:pic>
      <p:sp>
        <p:nvSpPr>
          <p:cNvPr id="10" name="矩形 9"/>
          <p:cNvSpPr/>
          <p:nvPr/>
        </p:nvSpPr>
        <p:spPr>
          <a:xfrm>
            <a:off x="1092977" y="1891665"/>
            <a:ext cx="5000625" cy="2000250"/>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Motivation</a:t>
            </a:r>
            <a:r>
              <a:rPr lang="en-US" altLang="zh-CN" sz="2400" dirty="0" smtClean="0"/>
              <a:t> </a:t>
            </a:r>
            <a:r>
              <a:rPr lang="en-US" altLang="zh-CN" sz="2800" dirty="0" smtClean="0"/>
              <a:t>– Running Example</a:t>
            </a:r>
            <a:endParaRPr lang="zh-CN" altLang="en-US" dirty="0"/>
          </a:p>
        </p:txBody>
      </p:sp>
      <p:sp>
        <p:nvSpPr>
          <p:cNvPr id="3" name="内容占位符 2"/>
          <p:cNvSpPr>
            <a:spLocks noGrp="1"/>
          </p:cNvSpPr>
          <p:nvPr>
            <p:ph idx="1"/>
          </p:nvPr>
        </p:nvSpPr>
        <p:spPr/>
        <p:txBody>
          <a:bodyPr/>
          <a:lstStyle/>
          <a:p>
            <a:r>
              <a:rPr lang="en-US" altLang="zh-CN" dirty="0" smtClean="0"/>
              <a:t> The entry of a search engine</a:t>
            </a:r>
          </a:p>
          <a:p>
            <a:endParaRPr lang="en-US" altLang="zh-CN" dirty="0"/>
          </a:p>
          <a:p>
            <a:endParaRPr lang="en-US" altLang="zh-CN" dirty="0" smtClean="0"/>
          </a:p>
          <a:p>
            <a:endParaRPr lang="en-US" altLang="zh-CN" dirty="0" smtClean="0"/>
          </a:p>
          <a:p>
            <a:r>
              <a:rPr lang="en-US" altLang="zh-CN" dirty="0" smtClean="0"/>
              <a:t> </a:t>
            </a:r>
            <a:r>
              <a:rPr lang="en-US" altLang="zh-CN" dirty="0"/>
              <a:t>JavaScript for </a:t>
            </a:r>
            <a:r>
              <a:rPr lang="en-US" altLang="zh-CN" dirty="0" smtClean="0"/>
              <a:t>event registration</a:t>
            </a:r>
            <a:endParaRPr lang="zh-CN" altLang="en-US" dirty="0"/>
          </a:p>
          <a:p>
            <a:endParaRPr lang="en-US" altLang="zh-CN" dirty="0" smtClean="0"/>
          </a:p>
        </p:txBody>
      </p:sp>
      <p:sp>
        <p:nvSpPr>
          <p:cNvPr id="12" name="文本框 6"/>
          <p:cNvSpPr txBox="1"/>
          <p:nvPr/>
        </p:nvSpPr>
        <p:spPr>
          <a:xfrm>
            <a:off x="1080000" y="4932000"/>
            <a:ext cx="7124548" cy="1200329"/>
          </a:xfrm>
          <a:prstGeom prst="rect">
            <a:avLst/>
          </a:prstGeom>
          <a:noFill/>
        </p:spPr>
        <p:txBody>
          <a:bodyPr wrap="square" rtlCol="0">
            <a:spAutoFit/>
          </a:bodyPr>
          <a:lstStyle/>
          <a:p>
            <a:r>
              <a:rPr lang="en-US" sz="2400" b="1" dirty="0" err="1" smtClean="0"/>
              <a:t>getById</a:t>
            </a:r>
            <a:r>
              <a:rPr lang="en-US" sz="2400" b="1" dirty="0" smtClean="0"/>
              <a:t>('</a:t>
            </a:r>
            <a:r>
              <a:rPr lang="en-US" sz="2400" b="1" dirty="0" smtClean="0">
                <a:solidFill>
                  <a:srgbClr val="C00000"/>
                </a:solidFill>
              </a:rPr>
              <a:t>submit</a:t>
            </a:r>
            <a:r>
              <a:rPr lang="en-US" sz="2400" b="1" dirty="0" smtClean="0"/>
              <a:t>').</a:t>
            </a:r>
            <a:r>
              <a:rPr lang="en-US" sz="2400" b="1" dirty="0" err="1" smtClean="0"/>
              <a:t>addEventListener</a:t>
            </a:r>
            <a:r>
              <a:rPr lang="en-US" sz="2400" b="1" dirty="0" smtClean="0"/>
              <a:t>(‘</a:t>
            </a:r>
            <a:r>
              <a:rPr lang="en-US" sz="2400" b="1" dirty="0" smtClean="0">
                <a:solidFill>
                  <a:srgbClr val="C00000"/>
                </a:solidFill>
              </a:rPr>
              <a:t>click</a:t>
            </a:r>
            <a:r>
              <a:rPr lang="en-US" sz="2400" b="1" dirty="0" smtClean="0"/>
              <a:t>’, </a:t>
            </a:r>
            <a:r>
              <a:rPr lang="en-US" sz="2400" b="1" dirty="0" smtClean="0">
                <a:solidFill>
                  <a:srgbClr val="C00000"/>
                </a:solidFill>
              </a:rPr>
              <a:t>search</a:t>
            </a:r>
            <a:r>
              <a:rPr lang="en-US" sz="2400" b="1" dirty="0" smtClean="0"/>
              <a:t>);</a:t>
            </a:r>
            <a:endParaRPr lang="zh-CN" altLang="en-US" sz="2400" b="1" dirty="0" smtClean="0"/>
          </a:p>
          <a:p>
            <a:r>
              <a:rPr lang="en-US" sz="2400" dirty="0" smtClean="0">
                <a:solidFill>
                  <a:schemeClr val="bg1">
                    <a:lumMod val="50000"/>
                  </a:schemeClr>
                </a:solidFill>
              </a:rPr>
              <a:t>$(document).on('click', '.keyword', searchKeyword);</a:t>
            </a:r>
            <a:endParaRPr lang="zh-CN" altLang="en-US" sz="2400" dirty="0" smtClean="0">
              <a:solidFill>
                <a:schemeClr val="bg1">
                  <a:lumMod val="50000"/>
                </a:schemeClr>
              </a:solidFill>
            </a:endParaRPr>
          </a:p>
          <a:p>
            <a:endParaRPr lang="zh-CN" altLang="en-US" sz="2400" dirty="0"/>
          </a:p>
        </p:txBody>
      </p:sp>
      <p:pic>
        <p:nvPicPr>
          <p:cNvPr id="13" name="图片 12"/>
          <p:cNvPicPr>
            <a:picLocks noChangeAspect="1"/>
          </p:cNvPicPr>
          <p:nvPr/>
        </p:nvPicPr>
        <p:blipFill rotWithShape="1">
          <a:blip r:embed="rId4"/>
          <a:srcRect t="6033" b="11313"/>
          <a:stretch/>
        </p:blipFill>
        <p:spPr>
          <a:xfrm>
            <a:off x="1129172" y="2205989"/>
            <a:ext cx="4907280" cy="308611"/>
          </a:xfrm>
          <a:prstGeom prst="rect">
            <a:avLst/>
          </a:prstGeom>
        </p:spPr>
      </p:pic>
      <p:pic>
        <p:nvPicPr>
          <p:cNvPr id="9" name="图片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36302" y="2371725"/>
            <a:ext cx="557300" cy="653386"/>
          </a:xfrm>
          <a:prstGeom prst="rect">
            <a:avLst/>
          </a:prstGeom>
          <a:effectLst>
            <a:outerShdw blurRad="50800" dist="38100" dir="2700000" algn="tl" rotWithShape="0">
              <a:prstClr val="black">
                <a:alpha val="40000"/>
              </a:prstClr>
            </a:outerShdw>
          </a:effectLst>
        </p:spPr>
      </p:pic>
      <p:grpSp>
        <p:nvGrpSpPr>
          <p:cNvPr id="22" name="组合 21"/>
          <p:cNvGrpSpPr/>
          <p:nvPr/>
        </p:nvGrpSpPr>
        <p:grpSpPr>
          <a:xfrm>
            <a:off x="7248388" y="1891665"/>
            <a:ext cx="4277869" cy="2987999"/>
            <a:chOff x="7248388" y="1891665"/>
            <a:chExt cx="4277869" cy="2987999"/>
          </a:xfrm>
        </p:grpSpPr>
        <p:pic>
          <p:nvPicPr>
            <p:cNvPr id="14" name="图片 13"/>
            <p:cNvPicPr>
              <a:picLocks noChangeAspect="1"/>
            </p:cNvPicPr>
            <p:nvPr/>
          </p:nvPicPr>
          <p:blipFill rotWithShape="1">
            <a:blip r:embed="rId6"/>
            <a:srcRect t="-22" b="16901"/>
            <a:stretch/>
          </p:blipFill>
          <p:spPr>
            <a:xfrm>
              <a:off x="7248388" y="1891665"/>
              <a:ext cx="4277868" cy="2570400"/>
            </a:xfrm>
            <a:prstGeom prst="rect">
              <a:avLst/>
            </a:prstGeom>
            <a:ln>
              <a:solidFill>
                <a:schemeClr val="bg1">
                  <a:lumMod val="65000"/>
                </a:schemeClr>
              </a:solidFill>
            </a:ln>
          </p:spPr>
        </p:pic>
        <p:sp>
          <p:nvSpPr>
            <p:cNvPr id="15" name="文本框 14"/>
            <p:cNvSpPr txBox="1"/>
            <p:nvPr/>
          </p:nvSpPr>
          <p:spPr>
            <a:xfrm>
              <a:off x="7248389" y="4479554"/>
              <a:ext cx="4277868" cy="400110"/>
            </a:xfrm>
            <a:prstGeom prst="rect">
              <a:avLst/>
            </a:prstGeom>
            <a:noFill/>
          </p:spPr>
          <p:txBody>
            <a:bodyPr wrap="square" rtlCol="0">
              <a:spAutoFit/>
            </a:bodyPr>
            <a:lstStyle/>
            <a:p>
              <a:pPr algn="ctr"/>
              <a:r>
                <a:rPr lang="en-US" altLang="zh-CN" sz="2000" dirty="0" smtClean="0"/>
                <a:t>Chrome Developer Tools</a:t>
              </a:r>
              <a:endParaRPr lang="zh-CN" altLang="en-US" sz="2000" dirty="0"/>
            </a:p>
          </p:txBody>
        </p:sp>
      </p:grpSp>
      <p:sp>
        <p:nvSpPr>
          <p:cNvPr id="19" name="圆角矩形标注 18"/>
          <p:cNvSpPr/>
          <p:nvPr/>
        </p:nvSpPr>
        <p:spPr>
          <a:xfrm>
            <a:off x="7646670" y="1331424"/>
            <a:ext cx="937260" cy="507831"/>
          </a:xfrm>
          <a:prstGeom prst="wedgeRoundRectCallout">
            <a:avLst>
              <a:gd name="adj1" fmla="val -41565"/>
              <a:gd name="adj2" fmla="val 14352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click</a:t>
            </a:r>
            <a:endParaRPr lang="zh-CN" altLang="en-US" sz="2400" dirty="0">
              <a:solidFill>
                <a:srgbClr val="C00000"/>
              </a:solidFill>
            </a:endParaRPr>
          </a:p>
        </p:txBody>
      </p:sp>
      <p:sp>
        <p:nvSpPr>
          <p:cNvPr id="20" name="圆角矩形标注 19"/>
          <p:cNvSpPr/>
          <p:nvPr/>
        </p:nvSpPr>
        <p:spPr>
          <a:xfrm>
            <a:off x="8983530" y="1331423"/>
            <a:ext cx="1966410" cy="507831"/>
          </a:xfrm>
          <a:prstGeom prst="wedgeRoundRectCallout">
            <a:avLst>
              <a:gd name="adj1" fmla="val -65978"/>
              <a:gd name="adj2" fmla="val 1907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solidFill>
                  <a:srgbClr val="C00000"/>
                </a:solidFill>
              </a:rPr>
              <a:t>i</a:t>
            </a:r>
            <a:r>
              <a:rPr lang="en-US" altLang="zh-CN" sz="2400" dirty="0" err="1" smtClean="0">
                <a:solidFill>
                  <a:srgbClr val="C00000"/>
                </a:solidFill>
              </a:rPr>
              <a:t>nput#submit</a:t>
            </a:r>
            <a:endParaRPr lang="zh-CN" altLang="en-US" sz="2400" dirty="0">
              <a:solidFill>
                <a:srgbClr val="C00000"/>
              </a:solidFill>
            </a:endParaRPr>
          </a:p>
        </p:txBody>
      </p:sp>
      <p:sp>
        <p:nvSpPr>
          <p:cNvPr id="21" name="圆角矩形标注 20"/>
          <p:cNvSpPr/>
          <p:nvPr/>
        </p:nvSpPr>
        <p:spPr>
          <a:xfrm>
            <a:off x="9696449" y="3827884"/>
            <a:ext cx="1123093" cy="507831"/>
          </a:xfrm>
          <a:prstGeom prst="wedgeRoundRectCallout">
            <a:avLst>
              <a:gd name="adj1" fmla="val -62297"/>
              <a:gd name="adj2" fmla="val -178330"/>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search</a:t>
            </a:r>
            <a:endParaRPr lang="zh-CN" altLang="en-US" sz="2400" dirty="0">
              <a:solidFill>
                <a:srgbClr val="C00000"/>
              </a:solidFill>
            </a:endParaRPr>
          </a:p>
        </p:txBody>
      </p:sp>
    </p:spTree>
    <p:extLst>
      <p:ext uri="{BB962C8B-B14F-4D97-AF65-F5344CB8AC3E}">
        <p14:creationId xmlns:p14="http://schemas.microsoft.com/office/powerpoint/2010/main" val="436620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92977" y="1891665"/>
            <a:ext cx="5000625" cy="2000250"/>
          </a:xfrm>
          <a:prstGeom prst="rect">
            <a:avLst/>
          </a:prstGeom>
          <a:ln>
            <a:solidFill>
              <a:schemeClr val="tx1">
                <a:lumMod val="50000"/>
                <a:lumOff val="50000"/>
              </a:schemeClr>
            </a:solidFill>
          </a:ln>
        </p:spPr>
      </p:pic>
      <p:sp>
        <p:nvSpPr>
          <p:cNvPr id="10" name="矩形 9"/>
          <p:cNvSpPr/>
          <p:nvPr/>
        </p:nvSpPr>
        <p:spPr>
          <a:xfrm>
            <a:off x="1092977" y="1891665"/>
            <a:ext cx="5000625" cy="2000250"/>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Motivation</a:t>
            </a:r>
            <a:r>
              <a:rPr lang="en-US" altLang="zh-CN" sz="2400" dirty="0" smtClean="0"/>
              <a:t> </a:t>
            </a:r>
            <a:r>
              <a:rPr lang="en-US" altLang="zh-CN" sz="2800" dirty="0" smtClean="0"/>
              <a:t>– Running Example</a:t>
            </a:r>
            <a:endParaRPr lang="zh-CN" altLang="en-US" dirty="0"/>
          </a:p>
        </p:txBody>
      </p:sp>
      <p:sp>
        <p:nvSpPr>
          <p:cNvPr id="3" name="内容占位符 2"/>
          <p:cNvSpPr>
            <a:spLocks noGrp="1"/>
          </p:cNvSpPr>
          <p:nvPr>
            <p:ph idx="1"/>
          </p:nvPr>
        </p:nvSpPr>
        <p:spPr/>
        <p:txBody>
          <a:bodyPr/>
          <a:lstStyle/>
          <a:p>
            <a:r>
              <a:rPr lang="en-US" altLang="zh-CN" dirty="0" smtClean="0"/>
              <a:t> The entry of a search engine</a:t>
            </a:r>
          </a:p>
          <a:p>
            <a:endParaRPr lang="en-US" altLang="zh-CN" dirty="0"/>
          </a:p>
          <a:p>
            <a:endParaRPr lang="en-US" altLang="zh-CN" dirty="0" smtClean="0"/>
          </a:p>
          <a:p>
            <a:endParaRPr lang="en-US" altLang="zh-CN" dirty="0" smtClean="0"/>
          </a:p>
          <a:p>
            <a:r>
              <a:rPr lang="en-US" altLang="zh-CN" dirty="0" smtClean="0"/>
              <a:t> </a:t>
            </a:r>
            <a:r>
              <a:rPr lang="en-US" altLang="zh-CN" dirty="0"/>
              <a:t>JavaScript for </a:t>
            </a:r>
            <a:r>
              <a:rPr lang="en-US" altLang="zh-CN" dirty="0" smtClean="0"/>
              <a:t>event registration</a:t>
            </a:r>
            <a:endParaRPr lang="zh-CN" altLang="en-US" dirty="0"/>
          </a:p>
          <a:p>
            <a:endParaRPr lang="en-US" altLang="zh-CN" dirty="0" smtClean="0"/>
          </a:p>
        </p:txBody>
      </p:sp>
      <p:pic>
        <p:nvPicPr>
          <p:cNvPr id="11" name="图片 10"/>
          <p:cNvPicPr>
            <a:picLocks noChangeAspect="1"/>
          </p:cNvPicPr>
          <p:nvPr/>
        </p:nvPicPr>
        <p:blipFill rotWithShape="1">
          <a:blip r:embed="rId3"/>
          <a:srcRect l="27971" t="3143" r="4372" b="83143"/>
          <a:stretch/>
        </p:blipFill>
        <p:spPr>
          <a:xfrm>
            <a:off x="2491740" y="1954530"/>
            <a:ext cx="3383280" cy="274320"/>
          </a:xfrm>
          <a:prstGeom prst="rect">
            <a:avLst/>
          </a:prstGeom>
          <a:ln>
            <a:solidFill>
              <a:schemeClr val="tx1">
                <a:lumMod val="50000"/>
                <a:lumOff val="50000"/>
              </a:schemeClr>
            </a:solidFill>
          </a:ln>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4443" y="2084093"/>
            <a:ext cx="557300" cy="653386"/>
          </a:xfrm>
          <a:prstGeom prst="rect">
            <a:avLst/>
          </a:prstGeom>
          <a:effectLst>
            <a:outerShdw blurRad="50800" dist="38100" dir="2700000" algn="tl" rotWithShape="0">
              <a:prstClr val="black">
                <a:alpha val="40000"/>
              </a:prstClr>
            </a:outerShdw>
          </a:effectLst>
        </p:spPr>
      </p:pic>
      <p:grpSp>
        <p:nvGrpSpPr>
          <p:cNvPr id="4" name="组合 3"/>
          <p:cNvGrpSpPr/>
          <p:nvPr/>
        </p:nvGrpSpPr>
        <p:grpSpPr>
          <a:xfrm>
            <a:off x="7246800" y="1891665"/>
            <a:ext cx="4279457" cy="2987999"/>
            <a:chOff x="7246800" y="1891665"/>
            <a:chExt cx="4279457" cy="2987999"/>
          </a:xfrm>
        </p:grpSpPr>
        <p:pic>
          <p:nvPicPr>
            <p:cNvPr id="13" name="图片 12"/>
            <p:cNvPicPr>
              <a:picLocks noChangeAspect="1"/>
            </p:cNvPicPr>
            <p:nvPr/>
          </p:nvPicPr>
          <p:blipFill>
            <a:blip r:embed="rId5"/>
            <a:stretch>
              <a:fillRect/>
            </a:stretch>
          </p:blipFill>
          <p:spPr>
            <a:xfrm>
              <a:off x="7246800" y="1891665"/>
              <a:ext cx="4267200" cy="2570988"/>
            </a:xfrm>
            <a:prstGeom prst="rect">
              <a:avLst/>
            </a:prstGeom>
            <a:ln>
              <a:solidFill>
                <a:schemeClr val="bg1">
                  <a:lumMod val="65000"/>
                </a:schemeClr>
              </a:solidFill>
            </a:ln>
          </p:spPr>
        </p:pic>
        <p:sp>
          <p:nvSpPr>
            <p:cNvPr id="14" name="文本框 13"/>
            <p:cNvSpPr txBox="1"/>
            <p:nvPr/>
          </p:nvSpPr>
          <p:spPr>
            <a:xfrm>
              <a:off x="7248389" y="4479554"/>
              <a:ext cx="4277868" cy="400110"/>
            </a:xfrm>
            <a:prstGeom prst="rect">
              <a:avLst/>
            </a:prstGeom>
            <a:noFill/>
          </p:spPr>
          <p:txBody>
            <a:bodyPr wrap="square" rtlCol="0">
              <a:spAutoFit/>
            </a:bodyPr>
            <a:lstStyle/>
            <a:p>
              <a:pPr algn="ctr"/>
              <a:r>
                <a:rPr lang="en-US" altLang="zh-CN" sz="2000" dirty="0" smtClean="0"/>
                <a:t>Chrome Developer Tools</a:t>
              </a:r>
              <a:endParaRPr lang="zh-CN" altLang="en-US" sz="2000" dirty="0"/>
            </a:p>
          </p:txBody>
        </p:sp>
      </p:grpSp>
      <p:sp>
        <p:nvSpPr>
          <p:cNvPr id="15" name="文本框 6"/>
          <p:cNvSpPr txBox="1"/>
          <p:nvPr/>
        </p:nvSpPr>
        <p:spPr>
          <a:xfrm>
            <a:off x="1080000" y="4932000"/>
            <a:ext cx="6823923" cy="1261884"/>
          </a:xfrm>
          <a:prstGeom prst="rect">
            <a:avLst/>
          </a:prstGeom>
          <a:noFill/>
        </p:spPr>
        <p:txBody>
          <a:bodyPr wrap="square" rtlCol="0">
            <a:spAutoFit/>
          </a:bodyPr>
          <a:lstStyle/>
          <a:p>
            <a:r>
              <a:rPr lang="en-US" sz="2400" dirty="0" err="1" smtClean="0">
                <a:solidFill>
                  <a:schemeClr val="bg1">
                    <a:lumMod val="50000"/>
                  </a:schemeClr>
                </a:solidFill>
              </a:rPr>
              <a:t>getById</a:t>
            </a:r>
            <a:r>
              <a:rPr lang="en-US" sz="2400" dirty="0" smtClean="0">
                <a:solidFill>
                  <a:schemeClr val="bg1">
                    <a:lumMod val="50000"/>
                  </a:schemeClr>
                </a:solidFill>
              </a:rPr>
              <a:t>('submit').</a:t>
            </a:r>
            <a:r>
              <a:rPr lang="en-US" sz="2400" dirty="0" err="1" smtClean="0">
                <a:solidFill>
                  <a:schemeClr val="bg1">
                    <a:lumMod val="50000"/>
                  </a:schemeClr>
                </a:solidFill>
              </a:rPr>
              <a:t>addEventListener</a:t>
            </a:r>
            <a:r>
              <a:rPr lang="en-US" sz="2400" dirty="0" smtClean="0">
                <a:solidFill>
                  <a:schemeClr val="bg1">
                    <a:lumMod val="50000"/>
                  </a:schemeClr>
                </a:solidFill>
              </a:rPr>
              <a:t>(‘click’, search);</a:t>
            </a:r>
            <a:endParaRPr lang="zh-CN" altLang="en-US" sz="2400" dirty="0" smtClean="0">
              <a:solidFill>
                <a:schemeClr val="bg1">
                  <a:lumMod val="50000"/>
                </a:schemeClr>
              </a:solidFill>
            </a:endParaRPr>
          </a:p>
          <a:p>
            <a:r>
              <a:rPr lang="en-US" sz="2400" b="1" dirty="0" smtClean="0"/>
              <a:t>$(document).on('click', '.keyword', searchKeyword);</a:t>
            </a:r>
            <a:endParaRPr lang="zh-CN" altLang="en-US" sz="2400" b="1" dirty="0" smtClean="0"/>
          </a:p>
          <a:p>
            <a:endParaRPr lang="zh-CN" altLang="en-US" sz="2800" dirty="0"/>
          </a:p>
        </p:txBody>
      </p:sp>
      <p:sp>
        <p:nvSpPr>
          <p:cNvPr id="16" name="圆角矩形标注 15"/>
          <p:cNvSpPr/>
          <p:nvPr/>
        </p:nvSpPr>
        <p:spPr>
          <a:xfrm>
            <a:off x="7646670" y="1331424"/>
            <a:ext cx="937260" cy="507831"/>
          </a:xfrm>
          <a:prstGeom prst="wedgeRoundRectCallout">
            <a:avLst>
              <a:gd name="adj1" fmla="val -41565"/>
              <a:gd name="adj2" fmla="val 14352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click</a:t>
            </a:r>
            <a:endParaRPr lang="zh-CN" altLang="en-US" sz="2400" dirty="0">
              <a:solidFill>
                <a:srgbClr val="C00000"/>
              </a:solidFill>
            </a:endParaRPr>
          </a:p>
        </p:txBody>
      </p:sp>
      <p:sp>
        <p:nvSpPr>
          <p:cNvPr id="17" name="圆角矩形标注 16"/>
          <p:cNvSpPr/>
          <p:nvPr/>
        </p:nvSpPr>
        <p:spPr>
          <a:xfrm>
            <a:off x="8983530" y="1331423"/>
            <a:ext cx="1966410" cy="507831"/>
          </a:xfrm>
          <a:prstGeom prst="wedgeRoundRectCallout">
            <a:avLst>
              <a:gd name="adj1" fmla="val -82635"/>
              <a:gd name="adj2" fmla="val 1907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rPr>
              <a:t>document</a:t>
            </a:r>
            <a:endParaRPr lang="zh-CN" altLang="en-US" sz="2400" b="1" dirty="0">
              <a:solidFill>
                <a:srgbClr val="C00000"/>
              </a:solidFill>
            </a:endParaRPr>
          </a:p>
        </p:txBody>
      </p:sp>
      <p:sp>
        <p:nvSpPr>
          <p:cNvPr id="18" name="圆角矩形标注 17"/>
          <p:cNvSpPr/>
          <p:nvPr/>
        </p:nvSpPr>
        <p:spPr>
          <a:xfrm>
            <a:off x="8325135" y="3853613"/>
            <a:ext cx="3040318" cy="507831"/>
          </a:xfrm>
          <a:prstGeom prst="wedgeRoundRectCallout">
            <a:avLst>
              <a:gd name="adj1" fmla="val -26386"/>
              <a:gd name="adj2" fmla="val -17564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rgbClr val="C00000"/>
                </a:solidFill>
              </a:rPr>
              <a:t>anonymous function</a:t>
            </a:r>
            <a:endParaRPr lang="zh-CN" altLang="en-US" sz="2400" b="1" dirty="0">
              <a:solidFill>
                <a:srgbClr val="C00000"/>
              </a:solidFill>
            </a:endParaRPr>
          </a:p>
        </p:txBody>
      </p:sp>
      <p:sp>
        <p:nvSpPr>
          <p:cNvPr id="19" name="线形标注 1(带强调线) 18"/>
          <p:cNvSpPr/>
          <p:nvPr/>
        </p:nvSpPr>
        <p:spPr>
          <a:xfrm>
            <a:off x="8318355" y="5439032"/>
            <a:ext cx="3231715" cy="166093"/>
          </a:xfrm>
          <a:prstGeom prst="accentCallout1">
            <a:avLst>
              <a:gd name="adj1" fmla="val 43285"/>
              <a:gd name="adj2" fmla="val 14"/>
              <a:gd name="adj3" fmla="val 74792"/>
              <a:gd name="adj4" fmla="val -15465"/>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b="1" dirty="0" smtClean="0">
                <a:solidFill>
                  <a:srgbClr val="C00000"/>
                </a:solidFill>
              </a:rPr>
              <a:t>jQuery</a:t>
            </a:r>
            <a:r>
              <a:rPr lang="en-US" altLang="zh-CN" sz="2400" dirty="0" smtClean="0">
                <a:solidFill>
                  <a:srgbClr val="C00000"/>
                </a:solidFill>
              </a:rPr>
              <a:t> API</a:t>
            </a:r>
            <a:endParaRPr lang="zh-CN" altLang="en-US" sz="2400" dirty="0">
              <a:solidFill>
                <a:srgbClr val="C00000"/>
              </a:solidFill>
            </a:endParaRPr>
          </a:p>
        </p:txBody>
      </p:sp>
    </p:spTree>
    <p:extLst>
      <p:ext uri="{BB962C8B-B14F-4D97-AF65-F5344CB8AC3E}">
        <p14:creationId xmlns:p14="http://schemas.microsoft.com/office/powerpoint/2010/main" val="2278141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down)">
                                      <p:cBhvr>
                                        <p:cTn id="12" dur="25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25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up)">
                                      <p:cBhvr>
                                        <p:cTn id="22" dur="25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stretch>
            <a:fillRect/>
          </a:stretch>
        </p:blipFill>
        <p:spPr>
          <a:xfrm>
            <a:off x="1092977" y="1891665"/>
            <a:ext cx="5000625" cy="2000250"/>
          </a:xfrm>
          <a:prstGeom prst="rect">
            <a:avLst/>
          </a:prstGeom>
          <a:ln>
            <a:solidFill>
              <a:schemeClr val="tx1">
                <a:lumMod val="50000"/>
                <a:lumOff val="50000"/>
              </a:schemeClr>
            </a:solidFill>
          </a:ln>
        </p:spPr>
      </p:pic>
      <p:sp>
        <p:nvSpPr>
          <p:cNvPr id="10" name="矩形 9"/>
          <p:cNvSpPr/>
          <p:nvPr/>
        </p:nvSpPr>
        <p:spPr>
          <a:xfrm>
            <a:off x="1092977" y="1891665"/>
            <a:ext cx="5000625" cy="2000250"/>
          </a:xfrm>
          <a:prstGeom prst="rect">
            <a:avLst/>
          </a:prstGeom>
          <a:solidFill>
            <a:schemeClr val="tx1">
              <a:lumMod val="75000"/>
              <a:lumOff val="2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en-US" altLang="zh-CN" dirty="0" smtClean="0"/>
              <a:t>Motivation</a:t>
            </a:r>
            <a:r>
              <a:rPr lang="en-US" altLang="zh-CN" sz="2400" dirty="0" smtClean="0"/>
              <a:t> </a:t>
            </a:r>
            <a:r>
              <a:rPr lang="en-US" altLang="zh-CN" sz="2800" dirty="0" smtClean="0"/>
              <a:t>– Running Example</a:t>
            </a:r>
            <a:endParaRPr lang="zh-CN" altLang="en-US" dirty="0"/>
          </a:p>
        </p:txBody>
      </p:sp>
      <p:sp>
        <p:nvSpPr>
          <p:cNvPr id="3" name="内容占位符 2"/>
          <p:cNvSpPr>
            <a:spLocks noGrp="1"/>
          </p:cNvSpPr>
          <p:nvPr>
            <p:ph idx="1"/>
          </p:nvPr>
        </p:nvSpPr>
        <p:spPr/>
        <p:txBody>
          <a:bodyPr/>
          <a:lstStyle/>
          <a:p>
            <a:r>
              <a:rPr lang="en-US" altLang="zh-CN" dirty="0" smtClean="0"/>
              <a:t> The entry of a search engine</a:t>
            </a:r>
          </a:p>
          <a:p>
            <a:endParaRPr lang="en-US" altLang="zh-CN" dirty="0"/>
          </a:p>
          <a:p>
            <a:endParaRPr lang="en-US" altLang="zh-CN" dirty="0" smtClean="0"/>
          </a:p>
          <a:p>
            <a:endParaRPr lang="en-US" altLang="zh-CN" dirty="0" smtClean="0"/>
          </a:p>
          <a:p>
            <a:r>
              <a:rPr lang="en-US" altLang="zh-CN" dirty="0" smtClean="0"/>
              <a:t> </a:t>
            </a:r>
            <a:r>
              <a:rPr lang="en-US" altLang="zh-CN" dirty="0"/>
              <a:t>JavaScript for </a:t>
            </a:r>
            <a:r>
              <a:rPr lang="en-US" altLang="zh-CN" dirty="0" smtClean="0"/>
              <a:t>event registration</a:t>
            </a:r>
            <a:endParaRPr lang="zh-CN" altLang="en-US" dirty="0"/>
          </a:p>
          <a:p>
            <a:endParaRPr lang="en-US" altLang="zh-CN" dirty="0" smtClean="0"/>
          </a:p>
        </p:txBody>
      </p:sp>
      <p:pic>
        <p:nvPicPr>
          <p:cNvPr id="11" name="图片 10"/>
          <p:cNvPicPr>
            <a:picLocks noChangeAspect="1"/>
          </p:cNvPicPr>
          <p:nvPr/>
        </p:nvPicPr>
        <p:blipFill rotWithShape="1">
          <a:blip r:embed="rId3"/>
          <a:srcRect l="27971" t="3143" r="4372" b="83143"/>
          <a:stretch/>
        </p:blipFill>
        <p:spPr>
          <a:xfrm>
            <a:off x="2491740" y="1954530"/>
            <a:ext cx="3383280" cy="274320"/>
          </a:xfrm>
          <a:prstGeom prst="rect">
            <a:avLst/>
          </a:prstGeom>
          <a:ln>
            <a:solidFill>
              <a:schemeClr val="tx1">
                <a:lumMod val="50000"/>
                <a:lumOff val="50000"/>
              </a:schemeClr>
            </a:solidFill>
          </a:ln>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4443" y="2084093"/>
            <a:ext cx="557300" cy="653386"/>
          </a:xfrm>
          <a:prstGeom prst="rect">
            <a:avLst/>
          </a:prstGeom>
          <a:effectLst>
            <a:outerShdw blurRad="50800" dist="38100" dir="2700000" algn="tl" rotWithShape="0">
              <a:prstClr val="black">
                <a:alpha val="40000"/>
              </a:prstClr>
            </a:outerShdw>
          </a:effectLst>
        </p:spPr>
      </p:pic>
      <p:grpSp>
        <p:nvGrpSpPr>
          <p:cNvPr id="4" name="组合 3"/>
          <p:cNvGrpSpPr/>
          <p:nvPr/>
        </p:nvGrpSpPr>
        <p:grpSpPr>
          <a:xfrm>
            <a:off x="7246800" y="1891665"/>
            <a:ext cx="4279457" cy="2987999"/>
            <a:chOff x="7246800" y="1891665"/>
            <a:chExt cx="4279457" cy="2987999"/>
          </a:xfrm>
        </p:grpSpPr>
        <p:pic>
          <p:nvPicPr>
            <p:cNvPr id="13" name="图片 12"/>
            <p:cNvPicPr>
              <a:picLocks noChangeAspect="1"/>
            </p:cNvPicPr>
            <p:nvPr/>
          </p:nvPicPr>
          <p:blipFill>
            <a:blip r:embed="rId5"/>
            <a:stretch>
              <a:fillRect/>
            </a:stretch>
          </p:blipFill>
          <p:spPr>
            <a:xfrm>
              <a:off x="7246800" y="1891665"/>
              <a:ext cx="4267200" cy="2570988"/>
            </a:xfrm>
            <a:prstGeom prst="rect">
              <a:avLst/>
            </a:prstGeom>
            <a:ln>
              <a:solidFill>
                <a:schemeClr val="bg1">
                  <a:lumMod val="65000"/>
                </a:schemeClr>
              </a:solidFill>
            </a:ln>
          </p:spPr>
        </p:pic>
        <p:sp>
          <p:nvSpPr>
            <p:cNvPr id="14" name="文本框 13"/>
            <p:cNvSpPr txBox="1"/>
            <p:nvPr/>
          </p:nvSpPr>
          <p:spPr>
            <a:xfrm>
              <a:off x="7248389" y="4479554"/>
              <a:ext cx="4277868" cy="400110"/>
            </a:xfrm>
            <a:prstGeom prst="rect">
              <a:avLst/>
            </a:prstGeom>
            <a:noFill/>
          </p:spPr>
          <p:txBody>
            <a:bodyPr wrap="square" rtlCol="0">
              <a:spAutoFit/>
            </a:bodyPr>
            <a:lstStyle/>
            <a:p>
              <a:pPr algn="ctr"/>
              <a:r>
                <a:rPr lang="en-US" altLang="zh-CN" sz="2000" dirty="0" smtClean="0"/>
                <a:t>Chrome Developer Tools</a:t>
              </a:r>
              <a:endParaRPr lang="zh-CN" altLang="en-US" sz="2000" dirty="0"/>
            </a:p>
          </p:txBody>
        </p:sp>
      </p:grpSp>
      <p:sp>
        <p:nvSpPr>
          <p:cNvPr id="15" name="文本框 6"/>
          <p:cNvSpPr txBox="1"/>
          <p:nvPr/>
        </p:nvSpPr>
        <p:spPr>
          <a:xfrm>
            <a:off x="1080000" y="4932000"/>
            <a:ext cx="7245135" cy="1261884"/>
          </a:xfrm>
          <a:prstGeom prst="rect">
            <a:avLst/>
          </a:prstGeom>
          <a:noFill/>
        </p:spPr>
        <p:txBody>
          <a:bodyPr wrap="square" rtlCol="0">
            <a:spAutoFit/>
          </a:bodyPr>
          <a:lstStyle/>
          <a:p>
            <a:r>
              <a:rPr lang="en-US" sz="2400" dirty="0" err="1" smtClean="0">
                <a:solidFill>
                  <a:schemeClr val="bg1">
                    <a:lumMod val="50000"/>
                  </a:schemeClr>
                </a:solidFill>
              </a:rPr>
              <a:t>getById</a:t>
            </a:r>
            <a:r>
              <a:rPr lang="en-US" sz="2400" dirty="0" smtClean="0">
                <a:solidFill>
                  <a:schemeClr val="bg1">
                    <a:lumMod val="50000"/>
                  </a:schemeClr>
                </a:solidFill>
              </a:rPr>
              <a:t>('submit').</a:t>
            </a:r>
            <a:r>
              <a:rPr lang="en-US" sz="2400" dirty="0" err="1" smtClean="0">
                <a:solidFill>
                  <a:schemeClr val="bg1">
                    <a:lumMod val="50000"/>
                  </a:schemeClr>
                </a:solidFill>
              </a:rPr>
              <a:t>addEventListener</a:t>
            </a:r>
            <a:r>
              <a:rPr lang="en-US" sz="2400" dirty="0" smtClean="0">
                <a:solidFill>
                  <a:schemeClr val="bg1">
                    <a:lumMod val="50000"/>
                  </a:schemeClr>
                </a:solidFill>
              </a:rPr>
              <a:t>(‘click’, search);</a:t>
            </a:r>
            <a:endParaRPr lang="zh-CN" altLang="en-US" sz="2400" dirty="0" smtClean="0">
              <a:solidFill>
                <a:schemeClr val="bg1">
                  <a:lumMod val="50000"/>
                </a:schemeClr>
              </a:solidFill>
            </a:endParaRPr>
          </a:p>
          <a:p>
            <a:r>
              <a:rPr lang="en-US" sz="2400" b="1" dirty="0" smtClean="0"/>
              <a:t>$(document).on('</a:t>
            </a:r>
            <a:r>
              <a:rPr lang="en-US" sz="2400" b="1" dirty="0" smtClean="0">
                <a:solidFill>
                  <a:srgbClr val="C00000"/>
                </a:solidFill>
              </a:rPr>
              <a:t>click</a:t>
            </a:r>
            <a:r>
              <a:rPr lang="en-US" sz="2400" b="1" dirty="0" smtClean="0"/>
              <a:t>', '</a:t>
            </a:r>
            <a:r>
              <a:rPr lang="en-US" sz="2400" b="1" dirty="0" smtClean="0">
                <a:solidFill>
                  <a:srgbClr val="C00000"/>
                </a:solidFill>
              </a:rPr>
              <a:t>.keyword</a:t>
            </a:r>
            <a:r>
              <a:rPr lang="en-US" sz="2400" b="1" dirty="0" smtClean="0"/>
              <a:t>', </a:t>
            </a:r>
            <a:r>
              <a:rPr lang="en-US" sz="2400" b="1" dirty="0" smtClean="0">
                <a:solidFill>
                  <a:srgbClr val="C00000"/>
                </a:solidFill>
              </a:rPr>
              <a:t>searchKeyword</a:t>
            </a:r>
            <a:r>
              <a:rPr lang="en-US" sz="2400" b="1" dirty="0" smtClean="0"/>
              <a:t>);</a:t>
            </a:r>
            <a:endParaRPr lang="zh-CN" altLang="en-US" sz="2400" b="1" dirty="0" smtClean="0"/>
          </a:p>
          <a:p>
            <a:endParaRPr lang="zh-CN" altLang="en-US" sz="2800" dirty="0"/>
          </a:p>
        </p:txBody>
      </p:sp>
      <p:sp>
        <p:nvSpPr>
          <p:cNvPr id="16" name="圆角矩形标注 15"/>
          <p:cNvSpPr/>
          <p:nvPr/>
        </p:nvSpPr>
        <p:spPr>
          <a:xfrm>
            <a:off x="7646670" y="1331424"/>
            <a:ext cx="937260" cy="507831"/>
          </a:xfrm>
          <a:prstGeom prst="wedgeRoundRectCallout">
            <a:avLst>
              <a:gd name="adj1" fmla="val -41565"/>
              <a:gd name="adj2" fmla="val 143527"/>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click</a:t>
            </a:r>
            <a:endParaRPr lang="zh-CN" altLang="en-US" sz="2400" dirty="0">
              <a:solidFill>
                <a:srgbClr val="C00000"/>
              </a:solidFill>
            </a:endParaRPr>
          </a:p>
        </p:txBody>
      </p:sp>
      <p:sp>
        <p:nvSpPr>
          <p:cNvPr id="17" name="圆角矩形标注 16"/>
          <p:cNvSpPr/>
          <p:nvPr/>
        </p:nvSpPr>
        <p:spPr>
          <a:xfrm>
            <a:off x="8983530" y="1331423"/>
            <a:ext cx="1966410" cy="507831"/>
          </a:xfrm>
          <a:prstGeom prst="wedgeRoundRectCallout">
            <a:avLst>
              <a:gd name="adj1" fmla="val -82635"/>
              <a:gd name="adj2" fmla="val 19079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document</a:t>
            </a:r>
            <a:endParaRPr lang="zh-CN" altLang="en-US" sz="2400" dirty="0">
              <a:solidFill>
                <a:srgbClr val="C00000"/>
              </a:solidFill>
            </a:endParaRPr>
          </a:p>
        </p:txBody>
      </p:sp>
      <p:sp>
        <p:nvSpPr>
          <p:cNvPr id="18" name="圆角矩形标注 17"/>
          <p:cNvSpPr/>
          <p:nvPr/>
        </p:nvSpPr>
        <p:spPr>
          <a:xfrm>
            <a:off x="8325135" y="3853613"/>
            <a:ext cx="3040318" cy="507831"/>
          </a:xfrm>
          <a:prstGeom prst="wedgeRoundRectCallout">
            <a:avLst>
              <a:gd name="adj1" fmla="val -26386"/>
              <a:gd name="adj2" fmla="val -175643"/>
              <a:gd name="adj3" fmla="val 16667"/>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C00000"/>
                </a:solidFill>
              </a:rPr>
              <a:t>anonymous function</a:t>
            </a:r>
            <a:endParaRPr lang="zh-CN" altLang="en-US" sz="2400" dirty="0">
              <a:solidFill>
                <a:srgbClr val="C00000"/>
              </a:solidFill>
            </a:endParaRPr>
          </a:p>
        </p:txBody>
      </p:sp>
      <p:sp>
        <p:nvSpPr>
          <p:cNvPr id="5" name="矩形 4"/>
          <p:cNvSpPr/>
          <p:nvPr/>
        </p:nvSpPr>
        <p:spPr>
          <a:xfrm>
            <a:off x="5561743" y="5361140"/>
            <a:ext cx="2084927" cy="375781"/>
          </a:xfrm>
          <a:prstGeom prst="rect">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4"/>
          <p:cNvSpPr txBox="1"/>
          <p:nvPr/>
        </p:nvSpPr>
        <p:spPr>
          <a:xfrm rot="21191065">
            <a:off x="7615686" y="5778928"/>
            <a:ext cx="3735572" cy="461665"/>
          </a:xfrm>
          <a:prstGeom prst="rect">
            <a:avLst/>
          </a:prstGeom>
          <a:solidFill>
            <a:schemeClr val="bg1"/>
          </a:solidFill>
          <a:ln w="25400">
            <a:solidFill>
              <a:srgbClr val="C00000"/>
            </a:solidFill>
          </a:ln>
        </p:spPr>
        <p:txBody>
          <a:bodyPr wrap="square" rtlCol="0">
            <a:spAutoFit/>
          </a:bodyPr>
          <a:lstStyle/>
          <a:p>
            <a:pPr algn="ctr"/>
            <a:r>
              <a:rPr lang="en-US" altLang="zh-CN" sz="2400" b="1" dirty="0" smtClean="0">
                <a:solidFill>
                  <a:srgbClr val="C00000"/>
                </a:solidFill>
              </a:rPr>
              <a:t>Hidden by jQuery!</a:t>
            </a:r>
            <a:endParaRPr lang="zh-CN" altLang="en-US" sz="2400" b="1" dirty="0">
              <a:solidFill>
                <a:srgbClr val="C00000"/>
              </a:solidFill>
            </a:endParaRPr>
          </a:p>
        </p:txBody>
      </p:sp>
      <p:sp>
        <p:nvSpPr>
          <p:cNvPr id="8" name="任意多边形 7"/>
          <p:cNvSpPr/>
          <p:nvPr/>
        </p:nvSpPr>
        <p:spPr>
          <a:xfrm>
            <a:off x="10756796" y="4455989"/>
            <a:ext cx="125494" cy="1064712"/>
          </a:xfrm>
          <a:custGeom>
            <a:avLst/>
            <a:gdLst>
              <a:gd name="connsiteX0" fmla="*/ 25052 w 125494"/>
              <a:gd name="connsiteY0" fmla="*/ 1064712 h 1064712"/>
              <a:gd name="connsiteX1" fmla="*/ 125260 w 125494"/>
              <a:gd name="connsiteY1" fmla="*/ 538619 h 1064712"/>
              <a:gd name="connsiteX2" fmla="*/ 0 w 125494"/>
              <a:gd name="connsiteY2" fmla="*/ 0 h 1064712"/>
            </a:gdLst>
            <a:ahLst/>
            <a:cxnLst>
              <a:cxn ang="0">
                <a:pos x="connsiteX0" y="connsiteY0"/>
              </a:cxn>
              <a:cxn ang="0">
                <a:pos x="connsiteX1" y="connsiteY1"/>
              </a:cxn>
              <a:cxn ang="0">
                <a:pos x="connsiteX2" y="connsiteY2"/>
              </a:cxn>
            </a:cxnLst>
            <a:rect l="l" t="t" r="r" b="b"/>
            <a:pathLst>
              <a:path w="125494" h="1064712">
                <a:moveTo>
                  <a:pt x="25052" y="1064712"/>
                </a:moveTo>
                <a:cubicBezTo>
                  <a:pt x="77243" y="890391"/>
                  <a:pt x="129435" y="716071"/>
                  <a:pt x="125260" y="538619"/>
                </a:cubicBezTo>
                <a:cubicBezTo>
                  <a:pt x="121085" y="361167"/>
                  <a:pt x="60542" y="180583"/>
                  <a:pt x="0" y="0"/>
                </a:cubicBezTo>
              </a:path>
            </a:pathLst>
          </a:custGeom>
          <a:noFill/>
          <a:ln w="50800" cmpd="dbl">
            <a:solidFill>
              <a:srgbClr val="C00000"/>
            </a:solidFill>
            <a:tailEnd type="arrow"/>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550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Goal</a:t>
            </a:r>
            <a:endParaRPr lang="zh-CN" altLang="en-US" dirty="0"/>
          </a:p>
        </p:txBody>
      </p:sp>
      <p:sp>
        <p:nvSpPr>
          <p:cNvPr id="3" name="内容占位符 2"/>
          <p:cNvSpPr>
            <a:spLocks noGrp="1"/>
          </p:cNvSpPr>
          <p:nvPr>
            <p:ph idx="1"/>
          </p:nvPr>
        </p:nvSpPr>
        <p:spPr>
          <a:xfrm>
            <a:off x="303944" y="1212351"/>
            <a:ext cx="11624200" cy="4952142"/>
          </a:xfrm>
        </p:spPr>
        <p:txBody>
          <a:bodyPr/>
          <a:lstStyle/>
          <a:p>
            <a:r>
              <a:rPr lang="en-US" altLang="zh-CN" dirty="0" smtClean="0"/>
              <a:t> Discover user-defined event handlers in presence of JavaScript libraries</a:t>
            </a:r>
            <a:endParaRPr lang="zh-CN" altLang="en-US" dirty="0"/>
          </a:p>
        </p:txBody>
      </p:sp>
      <p:grpSp>
        <p:nvGrpSpPr>
          <p:cNvPr id="8" name="组合 7"/>
          <p:cNvGrpSpPr/>
          <p:nvPr/>
        </p:nvGrpSpPr>
        <p:grpSpPr>
          <a:xfrm>
            <a:off x="1060489" y="2330549"/>
            <a:ext cx="6871060" cy="923330"/>
            <a:chOff x="1060489" y="2330549"/>
            <a:chExt cx="6871060" cy="923330"/>
          </a:xfrm>
        </p:grpSpPr>
        <p:sp>
          <p:nvSpPr>
            <p:cNvPr id="4" name="文本框 3"/>
            <p:cNvSpPr txBox="1"/>
            <p:nvPr/>
          </p:nvSpPr>
          <p:spPr>
            <a:xfrm>
              <a:off x="1060489" y="2330549"/>
              <a:ext cx="4280787" cy="461665"/>
            </a:xfrm>
            <a:prstGeom prst="rect">
              <a:avLst/>
            </a:prstGeom>
            <a:noFill/>
          </p:spPr>
          <p:txBody>
            <a:bodyPr wrap="none" rtlCol="0">
              <a:spAutoFit/>
            </a:bodyPr>
            <a:lstStyle/>
            <a:p>
              <a:r>
                <a:rPr lang="en-US" altLang="zh-CN" sz="2400" b="1" u="sng" dirty="0"/>
                <a:t>JavaScript for </a:t>
              </a:r>
              <a:r>
                <a:rPr lang="en-US" altLang="zh-CN" sz="2400" b="1" u="sng" dirty="0" smtClean="0"/>
                <a:t>event registration</a:t>
              </a:r>
              <a:endParaRPr lang="zh-CN" altLang="en-US" sz="2400" b="1" u="sng" dirty="0"/>
            </a:p>
          </p:txBody>
        </p:sp>
        <p:sp>
          <p:nvSpPr>
            <p:cNvPr id="5" name="文本框 4"/>
            <p:cNvSpPr txBox="1"/>
            <p:nvPr/>
          </p:nvSpPr>
          <p:spPr>
            <a:xfrm>
              <a:off x="1060489" y="2792214"/>
              <a:ext cx="6871060" cy="461665"/>
            </a:xfrm>
            <a:prstGeom prst="rect">
              <a:avLst/>
            </a:prstGeom>
            <a:noFill/>
          </p:spPr>
          <p:txBody>
            <a:bodyPr wrap="square" rtlCol="0">
              <a:spAutoFit/>
            </a:bodyPr>
            <a:lstStyle/>
            <a:p>
              <a:r>
                <a:rPr lang="en-US" altLang="zh-CN" sz="2400" dirty="0"/>
                <a:t>$(document).on('click', '.keyword', searchKeyword</a:t>
              </a:r>
              <a:r>
                <a:rPr lang="en-US" altLang="zh-CN" sz="2400" dirty="0" smtClean="0"/>
                <a:t>);</a:t>
              </a:r>
              <a:endParaRPr lang="zh-CN" altLang="en-US" sz="2000" dirty="0"/>
            </a:p>
          </p:txBody>
        </p:sp>
      </p:grpSp>
      <p:sp>
        <p:nvSpPr>
          <p:cNvPr id="6" name="内容占位符 2"/>
          <p:cNvSpPr txBox="1">
            <a:spLocks/>
          </p:cNvSpPr>
          <p:nvPr/>
        </p:nvSpPr>
        <p:spPr>
          <a:xfrm>
            <a:off x="537737" y="3633009"/>
            <a:ext cx="5403329" cy="275835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6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sz="2400" dirty="0" smtClean="0"/>
              <a:t> Event type : </a:t>
            </a:r>
            <a:r>
              <a:rPr lang="en-US" altLang="zh-CN" sz="2400" b="1" dirty="0" smtClean="0"/>
              <a:t>click</a:t>
            </a:r>
          </a:p>
          <a:p>
            <a:pPr lvl="1"/>
            <a:r>
              <a:rPr lang="en-US" altLang="zh-CN" sz="2400" dirty="0" smtClean="0"/>
              <a:t> DOM element : </a:t>
            </a:r>
            <a:r>
              <a:rPr lang="en-US" altLang="zh-CN" sz="2400" b="1" dirty="0" err="1" smtClean="0"/>
              <a:t>div.keyword</a:t>
            </a:r>
            <a:endParaRPr lang="en-US" altLang="zh-CN" sz="2400" b="1" dirty="0" smtClean="0"/>
          </a:p>
          <a:p>
            <a:pPr lvl="1"/>
            <a:r>
              <a:rPr lang="en-US" altLang="zh-CN" sz="2400" dirty="0" smtClean="0"/>
              <a:t> Event handler : </a:t>
            </a:r>
            <a:r>
              <a:rPr lang="en-US" altLang="zh-CN" sz="2400" b="1" dirty="0" smtClean="0"/>
              <a:t>searchKeyword</a:t>
            </a:r>
            <a:endParaRPr lang="zh-CN" altLang="en-US" sz="2400" b="1" dirty="0"/>
          </a:p>
        </p:txBody>
      </p:sp>
      <p:sp>
        <p:nvSpPr>
          <p:cNvPr id="7" name="内容占位符 2"/>
          <p:cNvSpPr txBox="1">
            <a:spLocks/>
          </p:cNvSpPr>
          <p:nvPr/>
        </p:nvSpPr>
        <p:spPr>
          <a:xfrm>
            <a:off x="5941066" y="3633009"/>
            <a:ext cx="5891282" cy="2758353"/>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1000"/>
              </a:spcBef>
              <a:buClr>
                <a:srgbClr val="C00000"/>
              </a:buClr>
              <a:buFont typeface="Wingdings" panose="05000000000000000000" pitchFamily="2" charset="2"/>
              <a:buChar char="p"/>
              <a:defRPr sz="24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Clr>
                <a:srgbClr val="C00000"/>
              </a:buClr>
              <a:buFont typeface="Wingdings" panose="05000000000000000000" pitchFamily="2" charset="2"/>
              <a:buChar char="n"/>
              <a:defRPr sz="20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Clr>
                <a:srgbClr val="C00000"/>
              </a:buClr>
              <a:buFont typeface="Wingdings" panose="05000000000000000000" pitchFamily="2" charset="2"/>
              <a:buChar char="u"/>
              <a:defRPr sz="18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Clr>
                <a:srgbClr val="C00000"/>
              </a:buClr>
              <a:buFont typeface="Wingdings" panose="05000000000000000000" pitchFamily="2" charset="2"/>
              <a:buChar char="Ø"/>
              <a:defRPr sz="16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zh-CN" dirty="0" smtClean="0"/>
              <a:t> </a:t>
            </a:r>
            <a:r>
              <a:rPr lang="en-US" altLang="zh-CN" sz="2400" dirty="0" smtClean="0"/>
              <a:t>Event type : </a:t>
            </a:r>
            <a:r>
              <a:rPr lang="en-US" altLang="zh-CN" sz="2400" b="1" dirty="0" smtClean="0"/>
              <a:t>click</a:t>
            </a:r>
          </a:p>
          <a:p>
            <a:pPr lvl="1"/>
            <a:r>
              <a:rPr lang="en-US" altLang="zh-CN" sz="2400" dirty="0" smtClean="0"/>
              <a:t> DOM element : </a:t>
            </a:r>
            <a:r>
              <a:rPr lang="en-US" altLang="zh-CN" sz="2400" b="1" dirty="0" smtClean="0"/>
              <a:t>document</a:t>
            </a:r>
          </a:p>
          <a:p>
            <a:pPr lvl="1"/>
            <a:r>
              <a:rPr lang="en-US" altLang="zh-CN" sz="2400" dirty="0" smtClean="0"/>
              <a:t> Event handler : </a:t>
            </a:r>
            <a:r>
              <a:rPr lang="en-US" altLang="zh-CN" sz="2400" b="1" dirty="0" smtClean="0"/>
              <a:t>anonymous function</a:t>
            </a:r>
            <a:endParaRPr lang="zh-CN" altLang="en-US" sz="2400" b="1" dirty="0"/>
          </a:p>
        </p:txBody>
      </p:sp>
      <p:sp>
        <p:nvSpPr>
          <p:cNvPr id="9" name="文本框 8"/>
          <p:cNvSpPr txBox="1"/>
          <p:nvPr/>
        </p:nvSpPr>
        <p:spPr>
          <a:xfrm>
            <a:off x="4148321" y="4481385"/>
            <a:ext cx="1192955" cy="1569660"/>
          </a:xfrm>
          <a:prstGeom prst="rect">
            <a:avLst/>
          </a:prstGeom>
          <a:noFill/>
        </p:spPr>
        <p:txBody>
          <a:bodyPr wrap="none" rtlCol="0">
            <a:spAutoFit/>
          </a:bodyPr>
          <a:lstStyle/>
          <a:p>
            <a:r>
              <a:rPr lang="zh-CN" altLang="en-US" sz="9600" dirty="0" smtClean="0">
                <a:solidFill>
                  <a:srgbClr val="00B050"/>
                </a:solidFill>
                <a:effectLst>
                  <a:outerShdw blurRad="38100" dist="38100" dir="2700000" algn="tl">
                    <a:srgbClr val="000000">
                      <a:alpha val="43137"/>
                    </a:srgbClr>
                  </a:outerShdw>
                </a:effectLst>
                <a:latin typeface="Berlin Sans FB Demi" panose="020E0802020502020306" pitchFamily="34" charset="0"/>
              </a:rPr>
              <a:t>√</a:t>
            </a:r>
            <a:endParaRPr lang="zh-CN" altLang="en-US" sz="9600" dirty="0">
              <a:solidFill>
                <a:srgbClr val="00B050"/>
              </a:solidFill>
              <a:effectLst>
                <a:outerShdw blurRad="38100" dist="38100" dir="2700000" algn="tl">
                  <a:srgbClr val="000000">
                    <a:alpha val="43137"/>
                  </a:srgbClr>
                </a:outerShdw>
              </a:effectLst>
              <a:latin typeface="Berlin Sans FB Demi" panose="020E0802020502020306" pitchFamily="34" charset="0"/>
            </a:endParaRPr>
          </a:p>
        </p:txBody>
      </p:sp>
      <p:sp>
        <p:nvSpPr>
          <p:cNvPr id="10" name="文本框 9"/>
          <p:cNvSpPr txBox="1"/>
          <p:nvPr/>
        </p:nvSpPr>
        <p:spPr>
          <a:xfrm rot="20338337">
            <a:off x="10034624" y="4481385"/>
            <a:ext cx="923651" cy="1569660"/>
          </a:xfrm>
          <a:prstGeom prst="rect">
            <a:avLst/>
          </a:prstGeom>
          <a:noFill/>
        </p:spPr>
        <p:txBody>
          <a:bodyPr wrap="none" rtlCol="0">
            <a:spAutoFit/>
          </a:bodyPr>
          <a:lstStyle/>
          <a:p>
            <a:r>
              <a:rPr lang="zh-CN" altLang="en-US" sz="9600" dirty="0" smtClean="0">
                <a:solidFill>
                  <a:srgbClr val="C00000"/>
                </a:solidFill>
                <a:effectLst>
                  <a:outerShdw blurRad="38100" dist="38100" dir="2700000" algn="tl">
                    <a:srgbClr val="000000">
                      <a:alpha val="43137"/>
                    </a:srgbClr>
                  </a:outerShdw>
                </a:effectLst>
                <a:latin typeface="Berlin Sans FB Demi" panose="020E0802020502020306" pitchFamily="34" charset="0"/>
                <a:ea typeface="Arial Unicode MS" panose="020B0604020202020204" pitchFamily="34" charset="-122"/>
                <a:cs typeface="Arial Unicode MS" panose="020B0604020202020204" pitchFamily="34" charset="-122"/>
              </a:rPr>
              <a:t>╳</a:t>
            </a:r>
            <a:endParaRPr lang="zh-CN" altLang="en-US" sz="9600" dirty="0">
              <a:solidFill>
                <a:srgbClr val="C00000"/>
              </a:solidFill>
              <a:effectLst>
                <a:outerShdw blurRad="38100" dist="38100" dir="2700000" algn="tl">
                  <a:srgbClr val="000000">
                    <a:alpha val="43137"/>
                  </a:srgbClr>
                </a:outerShdw>
              </a:effectLst>
              <a:latin typeface="Berlin Sans FB Demi" panose="020E0802020502020306" pitchFamily="34" charset="0"/>
            </a:endParaRPr>
          </a:p>
        </p:txBody>
      </p:sp>
    </p:spTree>
    <p:extLst>
      <p:ext uri="{BB962C8B-B14F-4D97-AF65-F5344CB8AC3E}">
        <p14:creationId xmlns:p14="http://schemas.microsoft.com/office/powerpoint/2010/main" val="194608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50"/>
                                        <p:tgtEl>
                                          <p:spTgt spid="6"/>
                                        </p:tgtEl>
                                      </p:cBhvr>
                                    </p:animEffect>
                                  </p:childTnLst>
                                </p:cTn>
                              </p:par>
                            </p:childTnLst>
                          </p:cTn>
                        </p:par>
                        <p:par>
                          <p:cTn id="13" fill="hold">
                            <p:stCondLst>
                              <p:cond delay="250"/>
                            </p:stCondLst>
                            <p:childTnLst>
                              <p:par>
                                <p:cTn id="14" presetID="1" presetClass="entr" presetSubtype="0" fill="hold" grpId="0" nodeType="afterEffect">
                                  <p:stCondLst>
                                    <p:cond delay="25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250"/>
                                        <p:tgtEl>
                                          <p:spTgt spid="7"/>
                                        </p:tgtEl>
                                      </p:cBhvr>
                                    </p:animEffect>
                                  </p:childTnLst>
                                </p:cTn>
                              </p:par>
                            </p:childTnLst>
                          </p:cTn>
                        </p:par>
                        <p:par>
                          <p:cTn id="21" fill="hold">
                            <p:stCondLst>
                              <p:cond delay="250"/>
                            </p:stCondLst>
                            <p:childTnLst>
                              <p:par>
                                <p:cTn id="22" presetID="1" presetClass="entr" presetSubtype="0" fill="hold" grpId="0" nodeType="afterEffect">
                                  <p:stCondLst>
                                    <p:cond delay="250"/>
                                  </p:stCondLst>
                                  <p:childTnLst>
                                    <p:set>
                                      <p:cBhvr>
                                        <p:cTn id="2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雅黑+calibri">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14841</TotalTime>
  <Words>3134</Words>
  <Application>Microsoft Office PowerPoint</Application>
  <PresentationFormat>宽屏</PresentationFormat>
  <Paragraphs>691</Paragraphs>
  <Slides>30</Slides>
  <Notes>28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30</vt:i4>
      </vt:variant>
    </vt:vector>
  </HeadingPairs>
  <TitlesOfParts>
    <vt:vector size="40" baseType="lpstr">
      <vt:lpstr>Arial Unicode MS</vt:lpstr>
      <vt:lpstr>宋体</vt:lpstr>
      <vt:lpstr>微软雅黑</vt:lpstr>
      <vt:lpstr>Arial</vt:lpstr>
      <vt:lpstr>Berlin Sans FB Demi</vt:lpstr>
      <vt:lpstr>Calibri</vt:lpstr>
      <vt:lpstr>Calibri Light</vt:lpstr>
      <vt:lpstr>Trebuchet MS</vt:lpstr>
      <vt:lpstr>Wingdings</vt:lpstr>
      <vt:lpstr>Office 主题</vt:lpstr>
      <vt:lpstr>Discovering User-Defined Event Handlers  in Presence of JavaScript Libraries</vt:lpstr>
      <vt:lpstr>Background – Web Applications</vt:lpstr>
      <vt:lpstr>Background – JavaScript Libraries</vt:lpstr>
      <vt:lpstr>Motivation – Running Example</vt:lpstr>
      <vt:lpstr>Motivation – Running Example</vt:lpstr>
      <vt:lpstr>Motivation – Running Example</vt:lpstr>
      <vt:lpstr>Motivation – Running Example</vt:lpstr>
      <vt:lpstr>Motivation – Running Example</vt:lpstr>
      <vt:lpstr>Goal</vt:lpstr>
      <vt:lpstr>Main Idea</vt:lpstr>
      <vt:lpstr>Standard Event Model</vt:lpstr>
      <vt:lpstr>DOM Event Delegation Model</vt:lpstr>
      <vt:lpstr>Overview</vt:lpstr>
      <vt:lpstr>Registration Analysis</vt:lpstr>
      <vt:lpstr>Registration Analysis</vt:lpstr>
      <vt:lpstr>Registration Analysis</vt:lpstr>
      <vt:lpstr>Parameter Analysis</vt:lpstr>
      <vt:lpstr>Parameter Analysis</vt:lpstr>
      <vt:lpstr>Parameter Analysis</vt:lpstr>
      <vt:lpstr>Invocation Analysis</vt:lpstr>
      <vt:lpstr>Redundancy Reduction</vt:lpstr>
      <vt:lpstr>Redundancy Reduction</vt:lpstr>
      <vt:lpstr>Redundancy Reduction</vt:lpstr>
      <vt:lpstr>Evaluation</vt:lpstr>
      <vt:lpstr>Evaluation</vt:lpstr>
      <vt:lpstr>RQ1: Accuracy</vt:lpstr>
      <vt:lpstr>RQ2: Efficiency</vt:lpstr>
      <vt:lpstr>RQ3: Effect</vt:lpstr>
      <vt:lpstr>Conclusion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JSAI: A Static Analysis Platform for JavaScript</dc:title>
  <dc:creator>WangShuai</dc:creator>
  <cp:lastModifiedBy>WangShuai</cp:lastModifiedBy>
  <cp:revision>2834</cp:revision>
  <cp:lastPrinted>2015-09-17T00:13:29Z</cp:lastPrinted>
  <dcterms:created xsi:type="dcterms:W3CDTF">2015-02-05T03:22:00Z</dcterms:created>
  <dcterms:modified xsi:type="dcterms:W3CDTF">2015-12-02T04:26:16Z</dcterms:modified>
</cp:coreProperties>
</file>