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36" r:id="rId3"/>
    <p:sldId id="389" r:id="rId4"/>
    <p:sldId id="454" r:id="rId5"/>
    <p:sldId id="427" r:id="rId6"/>
    <p:sldId id="429" r:id="rId7"/>
    <p:sldId id="390" r:id="rId8"/>
    <p:sldId id="425" r:id="rId9"/>
    <p:sldId id="423" r:id="rId10"/>
    <p:sldId id="257" r:id="rId11"/>
    <p:sldId id="455" r:id="rId12"/>
    <p:sldId id="392" r:id="rId13"/>
    <p:sldId id="421" r:id="rId14"/>
    <p:sldId id="465" r:id="rId15"/>
    <p:sldId id="466" r:id="rId16"/>
    <p:sldId id="400" r:id="rId17"/>
    <p:sldId id="420" r:id="rId18"/>
    <p:sldId id="433" r:id="rId19"/>
    <p:sldId id="445" r:id="rId20"/>
    <p:sldId id="370" r:id="rId21"/>
    <p:sldId id="372" r:id="rId22"/>
    <p:sldId id="346" r:id="rId23"/>
    <p:sldId id="373" r:id="rId24"/>
    <p:sldId id="459" r:id="rId25"/>
    <p:sldId id="405" r:id="rId26"/>
    <p:sldId id="460" r:id="rId27"/>
    <p:sldId id="461" r:id="rId28"/>
    <p:sldId id="406" r:id="rId29"/>
    <p:sldId id="450" r:id="rId30"/>
    <p:sldId id="448" r:id="rId31"/>
    <p:sldId id="443" r:id="rId32"/>
    <p:sldId id="452" r:id="rId33"/>
    <p:sldId id="446" r:id="rId34"/>
    <p:sldId id="453" r:id="rId35"/>
    <p:sldId id="440" r:id="rId36"/>
    <p:sldId id="442" r:id="rId37"/>
    <p:sldId id="441" r:id="rId38"/>
    <p:sldId id="408" r:id="rId39"/>
    <p:sldId id="437" r:id="rId40"/>
    <p:sldId id="409" r:id="rId41"/>
    <p:sldId id="410" r:id="rId42"/>
    <p:sldId id="413" r:id="rId43"/>
    <p:sldId id="414" r:id="rId44"/>
    <p:sldId id="418" r:id="rId45"/>
    <p:sldId id="419" r:id="rId46"/>
    <p:sldId id="435" r:id="rId4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AA"/>
    <a:srgbClr val="3F40B8"/>
    <a:srgbClr val="2C798F"/>
    <a:srgbClr val="1F0EFF"/>
    <a:srgbClr val="4B48D6"/>
    <a:srgbClr val="4440BA"/>
    <a:srgbClr val="5009DF"/>
    <a:srgbClr val="6407DF"/>
    <a:srgbClr val="6D0AEA"/>
    <a:srgbClr val="83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6" autoAdjust="0"/>
    <p:restoredTop sz="94554" autoAdjust="0"/>
  </p:normalViewPr>
  <p:slideViewPr>
    <p:cSldViewPr snapToGrid="0" snapToObjects="1">
      <p:cViewPr varScale="1">
        <p:scale>
          <a:sx n="70" d="100"/>
          <a:sy n="70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8634-214B-9E4E-9329-E32F1A6AF57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0952-8E6D-C240-BD04-5A1732F5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CDDB-A621-464B-8F8F-849804DBAA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02B12-2471-DF42-9043-8C84D400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4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79BF-82C8-4FC5-9BBA-A64CC0662C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常见原因和修复方法，构建内存用量模型并估算应用的内存用量，内存溢出错误的诊断方法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02B12-2471-DF42-9043-8C84D40080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4862-5EF7-A545-9140-BCD414BD2FEF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1319-03E0-2046-B7A3-E281BE06A24F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01A-F11E-7E4C-B765-A539ACC7B28B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229600" cy="846667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3F40B8"/>
                </a:solidFill>
                <a:latin typeface="Arial"/>
                <a:ea typeface="黑体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ea typeface="黑体"/>
                <a:cs typeface="Arial"/>
              </a:defRPr>
            </a:lvl1pPr>
            <a:lvl2pPr marL="742950" indent="-285750">
              <a:buFont typeface="Wingdings" charset="2"/>
              <a:buChar char="§"/>
              <a:defRPr sz="2000">
                <a:latin typeface="Arial"/>
                <a:ea typeface="黑体"/>
                <a:cs typeface="Arial"/>
              </a:defRPr>
            </a:lvl2pPr>
            <a:lvl3pPr>
              <a:defRPr sz="1800">
                <a:latin typeface="Arial"/>
                <a:ea typeface="黑体"/>
                <a:cs typeface="Arial"/>
              </a:defRPr>
            </a:lvl3pPr>
            <a:lvl4pPr>
              <a:defRPr>
                <a:latin typeface="Arial"/>
                <a:ea typeface="黑体"/>
                <a:cs typeface="Arial"/>
              </a:defRPr>
            </a:lvl4pPr>
            <a:lvl5pPr>
              <a:defRPr>
                <a:latin typeface="Arial"/>
                <a:ea typeface="黑体"/>
                <a:cs typeface="Arial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8F57-4587-C84D-A042-BF8E71F1AABA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 flipV="1">
            <a:off x="457200" y="1259417"/>
            <a:ext cx="7054850" cy="22225"/>
          </a:xfrm>
          <a:prstGeom prst="line">
            <a:avLst/>
          </a:prstGeom>
          <a:noFill/>
          <a:ln w="28575">
            <a:solidFill>
              <a:srgbClr val="3F40B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BDD2-C035-444C-889F-DD66F19B6770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7006-55AB-CE4A-B1A9-B0BAE191CCA3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571D-4AC5-F448-A362-46089558D0FD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B643-F097-CF4B-9557-0C550D829A4C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3DDA-CE21-C04B-9C02-6B8E7529D80E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1977-F2F2-8E46-91EC-B6ED4C894552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9A3-0A26-A54A-BF60-8E2E06EE44CB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3332-FA73-2E44-A458-ECEA9DDAAB77}" type="datetime1">
              <a:rPr lang="zh-CN" altLang="en-US" smtClean="0"/>
              <a:t>2015/11/6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59801" y="1190032"/>
            <a:ext cx="8226999" cy="2088232"/>
          </a:xfrm>
          <a:prstGeom prst="roundRect">
            <a:avLst/>
          </a:prstGeom>
          <a:solidFill>
            <a:srgbClr val="3F40B8"/>
          </a:soli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"/>
                <a:ea typeface="黑体"/>
                <a:cs typeface="Arial"/>
              </a:rPr>
              <a:t>Experience Report:</a:t>
            </a:r>
          </a:p>
          <a:p>
            <a:pPr algn="ctr"/>
            <a:r>
              <a:rPr lang="en-US" altLang="zh-CN" sz="2800" dirty="0" smtClean="0">
                <a:latin typeface="Arial"/>
                <a:ea typeface="黑体"/>
                <a:cs typeface="Arial"/>
              </a:rPr>
              <a:t>A Characteristic Study on Out of Memory Errors in Distributed Data-Parallel Applications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57735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/>
                <a:ea typeface="黑体"/>
                <a:cs typeface="Arial"/>
              </a:rPr>
              <a:t>2015-11-05</a:t>
            </a:r>
            <a:endParaRPr lang="zh-CN" altLang="en-US" dirty="0">
              <a:latin typeface="Arial"/>
              <a:ea typeface="黑体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258455" y="38446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0991" y="4034954"/>
            <a:ext cx="80142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latin typeface="Corbel"/>
                <a:cs typeface="Corbel"/>
              </a:rPr>
              <a:t>Lijie </a:t>
            </a:r>
            <a:r>
              <a:rPr lang="en-US" sz="2000" u="sng" dirty="0" smtClean="0">
                <a:latin typeface="Corbel"/>
                <a:cs typeface="Corbel"/>
              </a:rPr>
              <a:t>Xu</a:t>
            </a:r>
            <a:r>
              <a:rPr lang="en-US" sz="2000" dirty="0" smtClean="0">
                <a:latin typeface="Corbel"/>
                <a:cs typeface="Corbel"/>
              </a:rPr>
              <a:t>, </a:t>
            </a:r>
            <a:r>
              <a:rPr lang="en-US" sz="2000" dirty="0" err="1">
                <a:latin typeface="Corbel"/>
                <a:cs typeface="Corbel"/>
              </a:rPr>
              <a:t>Wensheng</a:t>
            </a:r>
            <a:r>
              <a:rPr lang="en-US" sz="2000" dirty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Dou, </a:t>
            </a:r>
            <a:r>
              <a:rPr lang="en-US" sz="2000" dirty="0" err="1">
                <a:latin typeface="Corbel"/>
                <a:cs typeface="Corbel"/>
              </a:rPr>
              <a:t>Feng</a:t>
            </a:r>
            <a:r>
              <a:rPr lang="en-US" sz="2000" dirty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Zhu, </a:t>
            </a:r>
            <a:r>
              <a:rPr lang="en-US" sz="2000" dirty="0" err="1">
                <a:latin typeface="Corbel"/>
                <a:cs typeface="Corbel"/>
              </a:rPr>
              <a:t>Chushu</a:t>
            </a:r>
            <a:r>
              <a:rPr lang="en-US" sz="2000" dirty="0">
                <a:latin typeface="Corbel"/>
                <a:cs typeface="Corbel"/>
              </a:rPr>
              <a:t> </a:t>
            </a:r>
            <a:r>
              <a:rPr lang="en-US" sz="2000" dirty="0" err="1" smtClean="0">
                <a:latin typeface="Corbel"/>
                <a:cs typeface="Corbel"/>
              </a:rPr>
              <a:t>Gao</a:t>
            </a:r>
            <a:r>
              <a:rPr lang="en-US" sz="2000" dirty="0" smtClean="0">
                <a:latin typeface="Corbel"/>
                <a:cs typeface="Corbel"/>
              </a:rPr>
              <a:t>, </a:t>
            </a:r>
          </a:p>
          <a:p>
            <a:pPr algn="ctr"/>
            <a:r>
              <a:rPr lang="en-US" sz="2000" dirty="0" err="1" smtClean="0">
                <a:latin typeface="Corbel"/>
                <a:cs typeface="Corbel"/>
              </a:rPr>
              <a:t>Jie</a:t>
            </a:r>
            <a:r>
              <a:rPr lang="en-US" sz="2000" dirty="0" smtClean="0">
                <a:latin typeface="Corbel"/>
                <a:cs typeface="Corbel"/>
              </a:rPr>
              <a:t> Liu, </a:t>
            </a:r>
            <a:r>
              <a:rPr lang="en-US" sz="2000" dirty="0" err="1">
                <a:latin typeface="Corbel"/>
                <a:cs typeface="Corbel"/>
              </a:rPr>
              <a:t>Hua</a:t>
            </a:r>
            <a:r>
              <a:rPr lang="en-US" sz="2000" dirty="0">
                <a:latin typeface="Corbel"/>
                <a:cs typeface="Corbel"/>
              </a:rPr>
              <a:t> </a:t>
            </a:r>
            <a:r>
              <a:rPr lang="en-US" sz="2000" dirty="0" err="1" smtClean="0">
                <a:latin typeface="Corbel"/>
                <a:cs typeface="Corbel"/>
              </a:rPr>
              <a:t>Zhong</a:t>
            </a:r>
            <a:r>
              <a:rPr lang="en-US" sz="2000" dirty="0" smtClean="0">
                <a:latin typeface="Corbel"/>
                <a:cs typeface="Corbel"/>
              </a:rPr>
              <a:t>, and Jun Wei</a:t>
            </a:r>
          </a:p>
          <a:p>
            <a:pPr algn="ctr"/>
            <a:endParaRPr lang="en-US" sz="2000" dirty="0" smtClean="0">
              <a:latin typeface="Corbel"/>
              <a:cs typeface="Corbel"/>
            </a:endParaRPr>
          </a:p>
          <a:p>
            <a:pPr algn="ctr"/>
            <a:r>
              <a:rPr lang="en-US" sz="2000" b="1" dirty="0" smtClean="0">
                <a:latin typeface="Corbel"/>
                <a:cs typeface="Corbel"/>
              </a:rPr>
              <a:t>Institute </a:t>
            </a:r>
            <a:r>
              <a:rPr lang="en-US" sz="2000" b="1" dirty="0">
                <a:latin typeface="Corbel"/>
                <a:cs typeface="Corbel"/>
              </a:rPr>
              <a:t>of </a:t>
            </a:r>
            <a:r>
              <a:rPr lang="en-US" sz="2000" b="1" dirty="0" smtClean="0">
                <a:latin typeface="Corbel"/>
                <a:cs typeface="Corbel"/>
              </a:rPr>
              <a:t>Software</a:t>
            </a:r>
            <a:endParaRPr lang="en-US" sz="2000" b="1" dirty="0">
              <a:latin typeface="Corbel"/>
              <a:cs typeface="Corbel"/>
            </a:endParaRPr>
          </a:p>
          <a:p>
            <a:pPr algn="ctr"/>
            <a:r>
              <a:rPr lang="en-US" sz="2000" b="1" dirty="0" smtClean="0">
                <a:latin typeface="Corbel"/>
                <a:cs typeface="Corbel"/>
              </a:rPr>
              <a:t>Chinese </a:t>
            </a:r>
            <a:r>
              <a:rPr lang="en-US" sz="2000" b="1" dirty="0">
                <a:latin typeface="Corbel"/>
                <a:cs typeface="Corbel"/>
              </a:rPr>
              <a:t>Academy </a:t>
            </a:r>
            <a:r>
              <a:rPr lang="en-US" sz="2000" b="1" dirty="0" smtClean="0">
                <a:latin typeface="Corbel"/>
                <a:cs typeface="Corbel"/>
              </a:rPr>
              <a:t>of Sciences</a:t>
            </a:r>
            <a:endParaRPr lang="en-US" sz="2000" b="1" dirty="0">
              <a:latin typeface="Corbel"/>
              <a:cs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 </a:t>
            </a:r>
            <a:r>
              <a:rPr lang="en-US" dirty="0" smtClean="0"/>
              <a:t>1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OOM root causes? </a:t>
            </a:r>
            <a:endParaRPr lang="en-US" sz="2000" dirty="0"/>
          </a:p>
          <a:p>
            <a:r>
              <a:rPr lang="en-US" dirty="0"/>
              <a:t>RQ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Are there any common fix </a:t>
            </a:r>
            <a:r>
              <a:rPr lang="en-US" dirty="0"/>
              <a:t>patterns? </a:t>
            </a:r>
            <a:endParaRPr lang="en-US" sz="2000" dirty="0"/>
          </a:p>
          <a:p>
            <a:r>
              <a:rPr lang="en-US" dirty="0" smtClean="0"/>
              <a:t>RQ 3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Are there any new fault</a:t>
            </a:r>
            <a:r>
              <a:rPr lang="en-US" dirty="0"/>
              <a:t>-tolerant </a:t>
            </a:r>
            <a:r>
              <a:rPr lang="en-US" dirty="0" smtClean="0"/>
              <a:t>mechanisms?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</a:t>
            </a:r>
            <a:r>
              <a:rPr lang="en-US" altLang="zh-CN" dirty="0" smtClean="0"/>
              <a:t>Subject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source</a:t>
            </a:r>
          </a:p>
          <a:p>
            <a:pPr lvl="1"/>
            <a:r>
              <a:rPr lang="en-US" dirty="0" smtClean="0"/>
              <a:t>Hadoop and Spark </a:t>
            </a:r>
            <a:r>
              <a:rPr lang="en-US" altLang="zh-CN" dirty="0" smtClean="0"/>
              <a:t>applications</a:t>
            </a:r>
            <a:r>
              <a:rPr lang="zh-CN" altLang="en-US" dirty="0"/>
              <a:t> </a:t>
            </a:r>
            <a:r>
              <a:rPr lang="en-US" altLang="zh-CN" sz="1800" dirty="0" smtClean="0"/>
              <a:t>(</a:t>
            </a:r>
            <a:r>
              <a:rPr lang="en-US" sz="1800" dirty="0" smtClean="0"/>
              <a:t>open-source and widely used</a:t>
            </a:r>
            <a:r>
              <a:rPr lang="en-US" altLang="zh-CN" sz="1800" dirty="0" smtClean="0"/>
              <a:t>)</a:t>
            </a:r>
            <a:endParaRPr lang="en-US" sz="1800" dirty="0" smtClean="0"/>
          </a:p>
          <a:p>
            <a:r>
              <a:rPr lang="en-US" dirty="0" smtClean="0"/>
              <a:t>Bug </a:t>
            </a:r>
            <a:r>
              <a:rPr lang="en-US" dirty="0"/>
              <a:t>source</a:t>
            </a:r>
          </a:p>
          <a:p>
            <a:pPr lvl="1"/>
            <a:r>
              <a:rPr lang="en-US" dirty="0"/>
              <a:t>No special bug repository for OOM </a:t>
            </a:r>
            <a:r>
              <a:rPr lang="en-US" dirty="0" smtClean="0"/>
              <a:t>error</a:t>
            </a:r>
            <a:r>
              <a:rPr lang="en-US" altLang="zh-CN" dirty="0" smtClean="0"/>
              <a:t>s</a:t>
            </a:r>
          </a:p>
          <a:p>
            <a:pPr lvl="1"/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forums, such as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/>
            <a:r>
              <a:rPr lang="en-US" altLang="zh-CN" sz="2400" dirty="0"/>
              <a:t>Professional discussion</a:t>
            </a:r>
          </a:p>
          <a:p>
            <a:pPr lvl="1"/>
            <a:r>
              <a:rPr lang="en-US" altLang="zh-CN" dirty="0" smtClean="0"/>
              <a:t>Hadoop/Spark c</a:t>
            </a:r>
            <a:r>
              <a:rPr lang="en-US" dirty="0" smtClean="0"/>
              <a:t>ommitters, experienced developers, and users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9" y="3610482"/>
            <a:ext cx="1808343" cy="493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46" y="3679018"/>
            <a:ext cx="2330309" cy="311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526" y="3741622"/>
            <a:ext cx="2567695" cy="2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</a:t>
            </a:r>
            <a:r>
              <a:rPr lang="en-US" dirty="0"/>
              <a:t>Subject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324" y="1839385"/>
            <a:ext cx="2233314" cy="10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Google keywords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in open forums</a:t>
            </a:r>
          </a:p>
        </p:txBody>
      </p:sp>
      <p:cxnSp>
        <p:nvCxnSpPr>
          <p:cNvPr id="7" name="Straight Arrow Connector 6"/>
          <p:cNvCxnSpPr>
            <a:stCxn id="5" idx="2"/>
            <a:endCxn id="10" idx="0"/>
          </p:cNvCxnSpPr>
          <p:nvPr/>
        </p:nvCxnSpPr>
        <p:spPr>
          <a:xfrm>
            <a:off x="1466981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324" y="3624024"/>
            <a:ext cx="2233314" cy="67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1,151 memory issues 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5" idx="3"/>
            <a:endCxn id="25" idx="1"/>
          </p:cNvCxnSpPr>
          <p:nvPr/>
        </p:nvCxnSpPr>
        <p:spPr>
          <a:xfrm>
            <a:off x="2583638" y="2375872"/>
            <a:ext cx="848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32076" y="1839385"/>
            <a:ext cx="2233314" cy="10729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Select </a:t>
            </a:r>
            <a:r>
              <a:rPr lang="en-US" sz="1600" b="1" dirty="0" smtClean="0">
                <a:latin typeface="Arial"/>
                <a:cs typeface="Arial"/>
              </a:rPr>
              <a:t>OOM errors</a:t>
            </a:r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548733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32076" y="3624024"/>
            <a:ext cx="2233314" cy="678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276 OOM errors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53200" y="1839385"/>
            <a:ext cx="2233314" cy="1072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Select OOM errors </a:t>
            </a:r>
            <a:r>
              <a:rPr lang="en-US" sz="1600" dirty="0" smtClean="0">
                <a:latin typeface="Arial"/>
                <a:cs typeface="Arial"/>
              </a:rPr>
              <a:t>that have identified causes</a:t>
            </a:r>
          </a:p>
        </p:txBody>
      </p:sp>
      <p:cxnSp>
        <p:nvCxnSpPr>
          <p:cNvPr id="30" name="Straight Arrow Connector 29"/>
          <p:cNvCxnSpPr>
            <a:endCxn id="31" idx="0"/>
          </p:cNvCxnSpPr>
          <p:nvPr/>
        </p:nvCxnSpPr>
        <p:spPr>
          <a:xfrm>
            <a:off x="7669857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6553200" y="3624024"/>
            <a:ext cx="2233314" cy="67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123 OOM errors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25" idx="3"/>
            <a:endCxn id="29" idx="1"/>
          </p:cNvCxnSpPr>
          <p:nvPr/>
        </p:nvCxnSpPr>
        <p:spPr>
          <a:xfrm>
            <a:off x="5665390" y="2375872"/>
            <a:ext cx="887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0" idx="3"/>
            <a:endCxn id="28" idx="1"/>
          </p:cNvCxnSpPr>
          <p:nvPr/>
        </p:nvCxnSpPr>
        <p:spPr>
          <a:xfrm>
            <a:off x="2583638" y="3963434"/>
            <a:ext cx="848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31" idx="1"/>
          </p:cNvCxnSpPr>
          <p:nvPr/>
        </p:nvCxnSpPr>
        <p:spPr>
          <a:xfrm>
            <a:off x="5665390" y="3963434"/>
            <a:ext cx="887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202367" y="4502791"/>
            <a:ext cx="2867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Keyword criteria: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Keywords: “Hadoop out of memory”, “Spark OOM”</a:t>
            </a: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22490" y="4468514"/>
            <a:ext cx="2867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Selection criteria: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The </a:t>
            </a:r>
            <a:r>
              <a:rPr lang="en-US" sz="1600" b="1" dirty="0">
                <a:latin typeface="Arial"/>
                <a:cs typeface="Arial"/>
              </a:rPr>
              <a:t>error occurs in the </a:t>
            </a:r>
            <a:r>
              <a:rPr lang="en-US" sz="1600" b="1" dirty="0" smtClean="0">
                <a:latin typeface="Arial"/>
                <a:cs typeface="Arial"/>
              </a:rPr>
              <a:t>applications not the service components</a:t>
            </a:r>
            <a:endParaRPr lang="en-US" sz="1600" b="1" dirty="0">
              <a:latin typeface="Arial"/>
              <a:cs typeface="Arial"/>
            </a:endParaRP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0214" y="4458895"/>
            <a:ext cx="3053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Selection </a:t>
            </a:r>
            <a:r>
              <a:rPr lang="en-US" sz="1600" b="1" dirty="0">
                <a:latin typeface="Arial"/>
                <a:cs typeface="Arial"/>
              </a:rPr>
              <a:t>c</a:t>
            </a:r>
            <a:r>
              <a:rPr lang="en-US" sz="1600" b="1" dirty="0" smtClean="0">
                <a:latin typeface="Arial"/>
                <a:cs typeface="Arial"/>
              </a:rPr>
              <a:t>riteria: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Experts identified the causes</a:t>
            </a:r>
          </a:p>
          <a:p>
            <a:r>
              <a:rPr lang="en-US" sz="1600" b="1" dirty="0" smtClean="0">
                <a:latin typeface="Arial"/>
                <a:cs typeface="Arial"/>
              </a:rPr>
              <a:t>Users identified the causes</a:t>
            </a:r>
          </a:p>
          <a:p>
            <a:r>
              <a:rPr lang="en-US" sz="1600" b="1" dirty="0" smtClean="0">
                <a:latin typeface="Arial"/>
                <a:cs typeface="Arial"/>
              </a:rPr>
              <a:t>We identified the causes</a:t>
            </a: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2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1" grpId="0" animBg="1"/>
      <p:bldP spid="26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dirty="0" smtClean="0"/>
              <a:t>Causes are identified by experts (66), users (45), us (12)</a:t>
            </a:r>
          </a:p>
          <a:p>
            <a:r>
              <a:rPr lang="en-US" altLang="zh-CN" dirty="0" smtClean="0"/>
              <a:t>Including diverse applications</a:t>
            </a:r>
          </a:p>
          <a:p>
            <a:pPr lvl="1"/>
            <a:r>
              <a:rPr lang="en-US" altLang="zh-CN" dirty="0" smtClean="0"/>
              <a:t>raw code, high-level languages/libraries</a:t>
            </a:r>
            <a:endParaRPr lang="en-US" b="1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26059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73149" y="3502279"/>
            <a:ext cx="1583550" cy="245190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38886" y="2391823"/>
            <a:ext cx="1054187" cy="1098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dirty="0" smtClean="0"/>
              <a:t>Causes are identified by experts (66), users (45), us (12)</a:t>
            </a:r>
          </a:p>
          <a:p>
            <a:r>
              <a:rPr lang="en-US" altLang="zh-CN" dirty="0" smtClean="0"/>
              <a:t>Including diverse applications</a:t>
            </a:r>
          </a:p>
          <a:p>
            <a:pPr lvl="1"/>
            <a:r>
              <a:rPr lang="en-US" altLang="zh-CN" dirty="0" smtClean="0"/>
              <a:t>raw code, high-level languages/libraries</a:t>
            </a:r>
            <a:endParaRPr lang="en-US" b="1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3871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13892" y="3502279"/>
            <a:ext cx="838419" cy="245190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71386" y="3168550"/>
            <a:ext cx="961716" cy="322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dirty="0" smtClean="0"/>
              <a:t>Causes are identified by experts (66), users (45), us (12)</a:t>
            </a:r>
          </a:p>
          <a:p>
            <a:r>
              <a:rPr lang="en-US" altLang="zh-CN" dirty="0" smtClean="0"/>
              <a:t>Including diverse applications</a:t>
            </a:r>
          </a:p>
          <a:p>
            <a:pPr lvl="1"/>
            <a:r>
              <a:rPr lang="en-US" altLang="zh-CN" dirty="0" smtClean="0"/>
              <a:t>raw code, high-level languages/libraries</a:t>
            </a:r>
            <a:endParaRPr lang="en-US" b="1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3871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flipH="1">
            <a:off x="3415322" y="3502279"/>
            <a:ext cx="3957827" cy="245190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4648290" y="3217866"/>
            <a:ext cx="745945" cy="28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 smtClean="0"/>
              <a:t>RQ1: OOM cause patterns </a:t>
            </a:r>
            <a:r>
              <a:rPr lang="en-US" sz="2800" dirty="0" smtClean="0"/>
              <a:t>– Data storage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Large data stored in the framework</a:t>
            </a:r>
            <a:r>
              <a:rPr lang="zh-CN" altLang="zh-CN" dirty="0" smtClean="0">
                <a:latin typeface="Arial"/>
                <a:cs typeface="Arial"/>
              </a:rPr>
              <a:t>（</a:t>
            </a:r>
            <a:r>
              <a:rPr lang="en-US" altLang="zh-CN" dirty="0" smtClean="0">
                <a:latin typeface="Arial"/>
                <a:cs typeface="Arial"/>
              </a:rPr>
              <a:t>12%</a:t>
            </a:r>
            <a:r>
              <a:rPr lang="zh-CN" altLang="en-US" dirty="0" smtClean="0">
                <a:latin typeface="Arial"/>
                <a:cs typeface="Arial"/>
              </a:rPr>
              <a:t>）</a:t>
            </a:r>
            <a:endParaRPr lang="en-US" altLang="zh-CN" dirty="0" smtClean="0">
              <a:latin typeface="Arial"/>
              <a:cs typeface="Arial"/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1: Large data buffered by the framework (8 errors, 6%)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Large </a:t>
            </a:r>
            <a:r>
              <a:rPr lang="en-US" altLang="zh-CN" i="1" dirty="0" smtClean="0">
                <a:latin typeface="Arial"/>
                <a:cs typeface="Arial"/>
              </a:rPr>
              <a:t>map buffer (500MB)</a:t>
            </a:r>
            <a:r>
              <a:rPr lang="en-US" altLang="zh-CN" dirty="0" smtClean="0">
                <a:latin typeface="Arial"/>
                <a:cs typeface="Arial"/>
              </a:rPr>
              <a:t>, large </a:t>
            </a:r>
            <a:r>
              <a:rPr lang="en-US" altLang="zh-CN" i="1" dirty="0" smtClean="0">
                <a:latin typeface="Arial"/>
                <a:cs typeface="Arial"/>
              </a:rPr>
              <a:t>shuffle buffer (70%)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2944" y="2037107"/>
            <a:ext cx="741183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1: Large data buffered by the framework (8 errors, 6%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958" y="6356350"/>
            <a:ext cx="2133600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16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56504" y="5573102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3047" y="3988926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9039" y="3916918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23984" y="3988926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9" name="Straight Arrow Connector 18"/>
          <p:cNvCxnSpPr>
            <a:stCxn id="18" idx="3"/>
            <a:endCxn id="17" idx="1"/>
          </p:cNvCxnSpPr>
          <p:nvPr/>
        </p:nvCxnSpPr>
        <p:spPr>
          <a:xfrm flipV="1">
            <a:off x="2832096" y="4024930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41" idx="1"/>
          </p:cNvCxnSpPr>
          <p:nvPr/>
        </p:nvCxnSpPr>
        <p:spPr>
          <a:xfrm>
            <a:off x="2832096" y="4168946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1521708" y="4168946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733195" y="4398160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08595" y="4399170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3048" y="4853022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99039" y="4781014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23984" y="4853022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7" name="Straight Arrow Connector 26"/>
          <p:cNvCxnSpPr>
            <a:stCxn id="26" idx="3"/>
            <a:endCxn id="25" idx="1"/>
          </p:cNvCxnSpPr>
          <p:nvPr/>
        </p:nvCxnSpPr>
        <p:spPr>
          <a:xfrm flipV="1">
            <a:off x="2832096" y="4889026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3"/>
            <a:endCxn id="42" idx="1"/>
          </p:cNvCxnSpPr>
          <p:nvPr/>
        </p:nvCxnSpPr>
        <p:spPr>
          <a:xfrm>
            <a:off x="2832096" y="5033042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6" idx="1"/>
          </p:cNvCxnSpPr>
          <p:nvPr/>
        </p:nvCxnSpPr>
        <p:spPr>
          <a:xfrm>
            <a:off x="1521708" y="5033042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63048" y="5717118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99039" y="5645110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23984" y="5717118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1"/>
          </p:cNvCxnSpPr>
          <p:nvPr/>
        </p:nvCxnSpPr>
        <p:spPr>
          <a:xfrm flipV="1">
            <a:off x="2832096" y="5753122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43" idx="1"/>
          </p:cNvCxnSpPr>
          <p:nvPr/>
        </p:nvCxnSpPr>
        <p:spPr>
          <a:xfrm>
            <a:off x="2832096" y="5897138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32" idx="1"/>
          </p:cNvCxnSpPr>
          <p:nvPr/>
        </p:nvCxnSpPr>
        <p:spPr>
          <a:xfrm>
            <a:off x="1521708" y="5897138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3"/>
            <a:endCxn id="23" idx="1"/>
          </p:cNvCxnSpPr>
          <p:nvPr/>
        </p:nvCxnSpPr>
        <p:spPr>
          <a:xfrm flipV="1">
            <a:off x="7317371" y="4574998"/>
            <a:ext cx="291224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94" idx="2"/>
          </p:cNvCxnSpPr>
          <p:nvPr/>
        </p:nvCxnSpPr>
        <p:spPr>
          <a:xfrm>
            <a:off x="4131087" y="4024930"/>
            <a:ext cx="913439" cy="541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3"/>
            <a:endCxn id="94" idx="2"/>
          </p:cNvCxnSpPr>
          <p:nvPr/>
        </p:nvCxnSpPr>
        <p:spPr>
          <a:xfrm flipV="1">
            <a:off x="4131087" y="4566098"/>
            <a:ext cx="913439" cy="322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94" idx="2"/>
          </p:cNvCxnSpPr>
          <p:nvPr/>
        </p:nvCxnSpPr>
        <p:spPr>
          <a:xfrm flipV="1">
            <a:off x="4131087" y="4566098"/>
            <a:ext cx="913439" cy="1187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795058" y="5230419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99039" y="4204950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99039" y="5069046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99039" y="5933142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33195" y="5374435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8595" y="5374435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 flipV="1">
            <a:off x="7317371" y="5550263"/>
            <a:ext cx="291224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78" idx="2"/>
          </p:cNvCxnSpPr>
          <p:nvPr/>
        </p:nvCxnSpPr>
        <p:spPr>
          <a:xfrm>
            <a:off x="4131087" y="4312962"/>
            <a:ext cx="913439" cy="1253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78" idx="2"/>
          </p:cNvCxnSpPr>
          <p:nvPr/>
        </p:nvCxnSpPr>
        <p:spPr>
          <a:xfrm>
            <a:off x="4131087" y="5177058"/>
            <a:ext cx="913439" cy="38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  <a:endCxn id="78" idx="2"/>
          </p:cNvCxnSpPr>
          <p:nvPr/>
        </p:nvCxnSpPr>
        <p:spPr>
          <a:xfrm flipV="1">
            <a:off x="4131087" y="5566150"/>
            <a:ext cx="913439" cy="475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795058" y="4222307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56504" y="4709006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956503" y="3844910"/>
            <a:ext cx="3367799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305696" y="3412862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12327" y="3772902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5" name="Cube 74"/>
          <p:cNvSpPr/>
          <p:nvPr/>
        </p:nvSpPr>
        <p:spPr>
          <a:xfrm>
            <a:off x="3030696" y="4006283"/>
            <a:ext cx="471286" cy="32532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3030696" y="4870379"/>
            <a:ext cx="471286" cy="32532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3030696" y="5745162"/>
            <a:ext cx="471286" cy="32532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5044526" y="5306969"/>
            <a:ext cx="471286" cy="41469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4" name="Cube 93"/>
          <p:cNvSpPr/>
          <p:nvPr/>
        </p:nvSpPr>
        <p:spPr>
          <a:xfrm>
            <a:off x="5044526" y="4312962"/>
            <a:ext cx="471286" cy="405017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4" name="Straight Arrow Connector 103"/>
          <p:cNvCxnSpPr>
            <a:stCxn id="94" idx="4"/>
            <a:endCxn id="22" idx="1"/>
          </p:cNvCxnSpPr>
          <p:nvPr/>
        </p:nvCxnSpPr>
        <p:spPr>
          <a:xfrm>
            <a:off x="5414558" y="4566098"/>
            <a:ext cx="318637" cy="12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8" idx="4"/>
            <a:endCxn id="44" idx="1"/>
          </p:cNvCxnSpPr>
          <p:nvPr/>
        </p:nvCxnSpPr>
        <p:spPr>
          <a:xfrm flipV="1">
            <a:off x="5412140" y="5554455"/>
            <a:ext cx="321055" cy="11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887442" y="3170779"/>
            <a:ext cx="1443354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2" name="Straight Arrow Connector 151"/>
          <p:cNvCxnSpPr>
            <a:stCxn id="151" idx="2"/>
            <a:endCxn id="75" idx="0"/>
          </p:cNvCxnSpPr>
          <p:nvPr/>
        </p:nvCxnSpPr>
        <p:spPr>
          <a:xfrm flipH="1">
            <a:off x="3307005" y="3478556"/>
            <a:ext cx="1302114" cy="527727"/>
          </a:xfrm>
          <a:prstGeom prst="straightConnector1">
            <a:avLst/>
          </a:prstGeom>
          <a:ln w="57150" cmpd="sng">
            <a:solidFill>
              <a:srgbClr val="3F4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2"/>
            <a:endCxn id="94" idx="0"/>
          </p:cNvCxnSpPr>
          <p:nvPr/>
        </p:nvCxnSpPr>
        <p:spPr>
          <a:xfrm>
            <a:off x="4609119" y="3478556"/>
            <a:ext cx="721677" cy="834406"/>
          </a:xfrm>
          <a:prstGeom prst="straightConnector1">
            <a:avLst/>
          </a:prstGeom>
          <a:ln w="57150" cmpd="sng">
            <a:solidFill>
              <a:srgbClr val="3F4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 smtClean="0"/>
              <a:t>RQ1: OOM cause patterns </a:t>
            </a:r>
            <a:r>
              <a:rPr lang="en-US" sz="2800" dirty="0"/>
              <a:t>– Data storage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98741"/>
            <a:ext cx="8229600" cy="4525963"/>
          </a:xfrm>
        </p:spPr>
        <p:txBody>
          <a:bodyPr/>
          <a:lstStyle/>
          <a:p>
            <a:r>
              <a:rPr lang="en-US" altLang="zh-CN" dirty="0"/>
              <a:t>Category: Large </a:t>
            </a:r>
            <a:r>
              <a:rPr lang="en-US" altLang="zh-CN" dirty="0" smtClean="0">
                <a:latin typeface="Arial"/>
                <a:cs typeface="Arial"/>
              </a:rPr>
              <a:t>data stored in the framework</a:t>
            </a:r>
            <a:r>
              <a:rPr lang="zh-CN" altLang="zh-CN" dirty="0" smtClean="0">
                <a:latin typeface="Arial"/>
                <a:cs typeface="Arial"/>
              </a:rPr>
              <a:t>（</a:t>
            </a:r>
            <a:r>
              <a:rPr lang="en-US" altLang="zh-CN" dirty="0" smtClean="0">
                <a:latin typeface="Arial"/>
                <a:cs typeface="Arial"/>
              </a:rPr>
              <a:t>12%</a:t>
            </a:r>
            <a:r>
              <a:rPr lang="zh-CN" altLang="en-US" dirty="0" smtClean="0">
                <a:latin typeface="Arial"/>
                <a:cs typeface="Arial"/>
              </a:rPr>
              <a:t>）</a:t>
            </a:r>
            <a:endParaRPr lang="en-US" altLang="zh-CN" dirty="0" smtClean="0">
              <a:latin typeface="Arial"/>
              <a:cs typeface="Arial"/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Large data cached in the framework (7 errors, 6%)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Users explicitly cache large data for reuse (e.g., for next job)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2944" y="2128527"/>
            <a:ext cx="741183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Pattern </a:t>
            </a:r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2: Large data cached in the framework (7 errors, 6%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958" y="6356350"/>
            <a:ext cx="2133600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76895" y="3266785"/>
            <a:ext cx="1547364" cy="523220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Cached data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3612" y="5519741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155" y="393556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8232" y="386355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71092" y="393556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/>
        </p:nvCxnSpPr>
        <p:spPr>
          <a:xfrm flipV="1">
            <a:off x="2179204" y="3971569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38" idx="1"/>
          </p:cNvCxnSpPr>
          <p:nvPr/>
        </p:nvCxnSpPr>
        <p:spPr>
          <a:xfrm>
            <a:off x="2179204" y="411558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1"/>
          </p:cNvCxnSpPr>
          <p:nvPr/>
        </p:nvCxnSpPr>
        <p:spPr>
          <a:xfrm>
            <a:off x="868816" y="411558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027746" y="434479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03146" y="4345809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0156" y="479966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08232" y="472765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71092" y="479966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2179204" y="483566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39" idx="1"/>
          </p:cNvCxnSpPr>
          <p:nvPr/>
        </p:nvCxnSpPr>
        <p:spPr>
          <a:xfrm>
            <a:off x="2179204" y="497968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2" idx="1"/>
          </p:cNvCxnSpPr>
          <p:nvPr/>
        </p:nvCxnSpPr>
        <p:spPr>
          <a:xfrm>
            <a:off x="868816" y="497968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0156" y="566375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08232" y="559174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1092" y="566375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>
            <a:stCxn id="28" idx="3"/>
            <a:endCxn id="27" idx="1"/>
          </p:cNvCxnSpPr>
          <p:nvPr/>
        </p:nvCxnSpPr>
        <p:spPr>
          <a:xfrm flipV="1">
            <a:off x="2179204" y="569976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40" idx="1"/>
          </p:cNvCxnSpPr>
          <p:nvPr/>
        </p:nvCxnSpPr>
        <p:spPr>
          <a:xfrm>
            <a:off x="2179204" y="5843777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28" idx="1"/>
          </p:cNvCxnSpPr>
          <p:nvPr/>
        </p:nvCxnSpPr>
        <p:spPr>
          <a:xfrm>
            <a:off x="868816" y="584377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19" idx="1"/>
          </p:cNvCxnSpPr>
          <p:nvPr/>
        </p:nvCxnSpPr>
        <p:spPr>
          <a:xfrm flipV="1">
            <a:off x="5611922" y="4521637"/>
            <a:ext cx="291224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8" idx="1"/>
          </p:cNvCxnSpPr>
          <p:nvPr/>
        </p:nvCxnSpPr>
        <p:spPr>
          <a:xfrm>
            <a:off x="3040280" y="3971569"/>
            <a:ext cx="987466" cy="5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18" idx="1"/>
          </p:cNvCxnSpPr>
          <p:nvPr/>
        </p:nvCxnSpPr>
        <p:spPr>
          <a:xfrm flipV="1">
            <a:off x="3040280" y="4524819"/>
            <a:ext cx="987466" cy="310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3"/>
            <a:endCxn id="18" idx="1"/>
          </p:cNvCxnSpPr>
          <p:nvPr/>
        </p:nvCxnSpPr>
        <p:spPr>
          <a:xfrm flipV="1">
            <a:off x="3040280" y="4524819"/>
            <a:ext cx="987466" cy="1174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757437" y="5177058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08232" y="415158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08232" y="501568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08232" y="587978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27746" y="532107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03146" y="5321074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>
            <a:stCxn id="41" idx="3"/>
            <a:endCxn id="42" idx="1"/>
          </p:cNvCxnSpPr>
          <p:nvPr/>
        </p:nvCxnSpPr>
        <p:spPr>
          <a:xfrm flipV="1">
            <a:off x="5611922" y="5496902"/>
            <a:ext cx="291224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41" idx="1"/>
          </p:cNvCxnSpPr>
          <p:nvPr/>
        </p:nvCxnSpPr>
        <p:spPr>
          <a:xfrm>
            <a:off x="3040280" y="4259601"/>
            <a:ext cx="987466" cy="1241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1" idx="1"/>
          </p:cNvCxnSpPr>
          <p:nvPr/>
        </p:nvCxnSpPr>
        <p:spPr>
          <a:xfrm>
            <a:off x="3040280" y="5123697"/>
            <a:ext cx="987466" cy="377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1" idx="1"/>
          </p:cNvCxnSpPr>
          <p:nvPr/>
        </p:nvCxnSpPr>
        <p:spPr>
          <a:xfrm flipV="1">
            <a:off x="3040280" y="5501094"/>
            <a:ext cx="987466" cy="486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757437" y="4168946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03612" y="4655645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03612" y="3791549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71092" y="3420674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1207" y="3694280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224259" y="434580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224259" y="5317823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882265" y="5177053"/>
            <a:ext cx="1711617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882265" y="4168946"/>
            <a:ext cx="1792515" cy="63071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36" name="Straight Arrow Connector 135"/>
          <p:cNvCxnSpPr>
            <a:stCxn id="19" idx="3"/>
            <a:endCxn id="122" idx="1"/>
          </p:cNvCxnSpPr>
          <p:nvPr/>
        </p:nvCxnSpPr>
        <p:spPr>
          <a:xfrm>
            <a:off x="6340014" y="4521637"/>
            <a:ext cx="88424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2" idx="3"/>
            <a:endCxn id="128" idx="1"/>
          </p:cNvCxnSpPr>
          <p:nvPr/>
        </p:nvCxnSpPr>
        <p:spPr>
          <a:xfrm>
            <a:off x="6340013" y="5496902"/>
            <a:ext cx="884246" cy="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9" idx="0"/>
          </p:cNvCxnSpPr>
          <p:nvPr/>
        </p:nvCxnSpPr>
        <p:spPr>
          <a:xfrm flipH="1">
            <a:off x="6121580" y="3790005"/>
            <a:ext cx="328997" cy="555804"/>
          </a:xfrm>
          <a:prstGeom prst="straightConnector1">
            <a:avLst/>
          </a:prstGeom>
          <a:ln w="57150" cmpd="sng">
            <a:solidFill>
              <a:srgbClr val="3F4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12220" y="6224704"/>
            <a:ext cx="91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First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20982" y="6223269"/>
            <a:ext cx="1211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Second job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5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Category: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用户配置的</a:t>
            </a:r>
            <a:r>
              <a:rPr lang="en-US" altLang="zh-CN" dirty="0" smtClean="0">
                <a:latin typeface="Arial"/>
                <a:cs typeface="Arial"/>
              </a:rPr>
              <a:t> partition number </a:t>
            </a:r>
            <a:r>
              <a:rPr lang="zh-CN" altLang="en-US" dirty="0" smtClean="0">
                <a:latin typeface="Arial"/>
                <a:cs typeface="Arial"/>
              </a:rPr>
              <a:t>过小，</a:t>
            </a:r>
            <a:r>
              <a:rPr lang="en-US" altLang="zh-CN" dirty="0" smtClean="0">
                <a:latin typeface="Arial"/>
                <a:cs typeface="Arial"/>
              </a:rPr>
              <a:t>partition </a:t>
            </a:r>
            <a:r>
              <a:rPr lang="en-US" altLang="zh-CN" dirty="0" err="1" smtClean="0">
                <a:latin typeface="Arial"/>
                <a:cs typeface="Arial"/>
              </a:rPr>
              <a:t>functio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r>
              <a:rPr lang="en-US" altLang="zh-CN" dirty="0" smtClean="0"/>
              <a:t>Small </a:t>
            </a:r>
            <a:r>
              <a:rPr lang="en-US" altLang="zh-CN" i="1" dirty="0" smtClean="0"/>
              <a:t>partition number</a:t>
            </a:r>
            <a:r>
              <a:rPr lang="en-US" altLang="zh-CN" dirty="0" smtClean="0"/>
              <a:t>, unbalanced </a:t>
            </a:r>
            <a:r>
              <a:rPr lang="en-US" altLang="zh-CN" i="1" dirty="0" smtClean="0"/>
              <a:t>partition function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9460" y="2038775"/>
            <a:ext cx="638176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1: Improper data partition (16 errors, 13%)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18</a:t>
            </a:fld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86497" y="5612187"/>
            <a:ext cx="3168352" cy="83083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2521" y="3634929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06777" y="3634929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838625" y="363492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4" name="Straight Arrow Connector 73"/>
          <p:cNvCxnSpPr>
            <a:stCxn id="73" idx="3"/>
            <a:endCxn id="72" idx="1"/>
          </p:cNvCxnSpPr>
          <p:nvPr/>
        </p:nvCxnSpPr>
        <p:spPr>
          <a:xfrm flipV="1">
            <a:off x="2846737" y="3706937"/>
            <a:ext cx="360040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3"/>
            <a:endCxn id="96" idx="1"/>
          </p:cNvCxnSpPr>
          <p:nvPr/>
        </p:nvCxnSpPr>
        <p:spPr>
          <a:xfrm>
            <a:off x="2846737" y="3814949"/>
            <a:ext cx="360040" cy="198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3"/>
            <a:endCxn id="73" idx="1"/>
          </p:cNvCxnSpPr>
          <p:nvPr/>
        </p:nvCxnSpPr>
        <p:spPr>
          <a:xfrm>
            <a:off x="1478585" y="38149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206151" y="407043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062783" y="4070439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2521" y="468893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06777" y="4688934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838625" y="468893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2846737" y="4760942"/>
            <a:ext cx="360040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97" idx="1"/>
          </p:cNvCxnSpPr>
          <p:nvPr/>
        </p:nvCxnSpPr>
        <p:spPr>
          <a:xfrm>
            <a:off x="2846737" y="4868954"/>
            <a:ext cx="360040" cy="19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  <a:endCxn id="81" idx="1"/>
          </p:cNvCxnSpPr>
          <p:nvPr/>
        </p:nvCxnSpPr>
        <p:spPr>
          <a:xfrm>
            <a:off x="1478585" y="486895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02521" y="575620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06777" y="5773238"/>
            <a:ext cx="432048" cy="1269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838625" y="57562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8" name="Straight Arrow Connector 87"/>
          <p:cNvCxnSpPr>
            <a:stCxn id="87" idx="3"/>
            <a:endCxn id="86" idx="1"/>
          </p:cNvCxnSpPr>
          <p:nvPr/>
        </p:nvCxnSpPr>
        <p:spPr>
          <a:xfrm flipV="1">
            <a:off x="2846737" y="5836729"/>
            <a:ext cx="360040" cy="99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3"/>
            <a:endCxn id="98" idx="1"/>
          </p:cNvCxnSpPr>
          <p:nvPr/>
        </p:nvCxnSpPr>
        <p:spPr>
          <a:xfrm>
            <a:off x="2846737" y="5936224"/>
            <a:ext cx="360040" cy="229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7" idx="1"/>
          </p:cNvCxnSpPr>
          <p:nvPr/>
        </p:nvCxnSpPr>
        <p:spPr>
          <a:xfrm>
            <a:off x="1478585" y="5936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7" idx="3"/>
            <a:endCxn id="78" idx="1"/>
          </p:cNvCxnSpPr>
          <p:nvPr/>
        </p:nvCxnSpPr>
        <p:spPr>
          <a:xfrm flipV="1">
            <a:off x="6790327" y="4246267"/>
            <a:ext cx="27245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150" idx="1"/>
          </p:cNvCxnSpPr>
          <p:nvPr/>
        </p:nvCxnSpPr>
        <p:spPr>
          <a:xfrm>
            <a:off x="3638825" y="3706937"/>
            <a:ext cx="827111" cy="44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3"/>
            <a:endCxn id="151" idx="1"/>
          </p:cNvCxnSpPr>
          <p:nvPr/>
        </p:nvCxnSpPr>
        <p:spPr>
          <a:xfrm flipV="1">
            <a:off x="3638825" y="4241310"/>
            <a:ext cx="827111" cy="519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3"/>
            <a:endCxn id="152" idx="1"/>
          </p:cNvCxnSpPr>
          <p:nvPr/>
        </p:nvCxnSpPr>
        <p:spPr>
          <a:xfrm flipV="1">
            <a:off x="3638825" y="4359952"/>
            <a:ext cx="827111" cy="1476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4244265" y="4832950"/>
            <a:ext cx="3610606" cy="128329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206777" y="3850953"/>
            <a:ext cx="432048" cy="32403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06777" y="4904958"/>
            <a:ext cx="432048" cy="317610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206777" y="5972228"/>
            <a:ext cx="432048" cy="38721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201105" y="5245106"/>
            <a:ext cx="1584176" cy="360040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62783" y="5243718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>
            <a:stCxn id="99" idx="3"/>
            <a:endCxn id="100" idx="1"/>
          </p:cNvCxnSpPr>
          <p:nvPr/>
        </p:nvCxnSpPr>
        <p:spPr>
          <a:xfrm flipV="1">
            <a:off x="6785281" y="5419546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3"/>
            <a:endCxn id="143" idx="1"/>
          </p:cNvCxnSpPr>
          <p:nvPr/>
        </p:nvCxnSpPr>
        <p:spPr>
          <a:xfrm>
            <a:off x="3638825" y="4012971"/>
            <a:ext cx="827111" cy="1093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3"/>
            <a:endCxn id="144" idx="1"/>
          </p:cNvCxnSpPr>
          <p:nvPr/>
        </p:nvCxnSpPr>
        <p:spPr>
          <a:xfrm>
            <a:off x="3638825" y="5063763"/>
            <a:ext cx="827111" cy="357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8" idx="3"/>
            <a:endCxn id="145" idx="1"/>
          </p:cNvCxnSpPr>
          <p:nvPr/>
        </p:nvCxnSpPr>
        <p:spPr>
          <a:xfrm flipV="1">
            <a:off x="3638825" y="5773238"/>
            <a:ext cx="827111" cy="39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4244265" y="3803351"/>
            <a:ext cx="3610606" cy="88558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86497" y="4544917"/>
            <a:ext cx="3168352" cy="79208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86497" y="3490912"/>
            <a:ext cx="3168352" cy="79312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08064" y="5262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255845" y="3368382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465936" y="4944412"/>
            <a:ext cx="432048" cy="32403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465936" y="5262020"/>
            <a:ext cx="432048" cy="317610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465936" y="5579630"/>
            <a:ext cx="432048" cy="38721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465936" y="4101190"/>
            <a:ext cx="432048" cy="108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465936" y="4187304"/>
            <a:ext cx="432048" cy="108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465936" y="4301754"/>
            <a:ext cx="432048" cy="1163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675643" y="3152358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M</a:t>
            </a:r>
            <a:r>
              <a:rPr lang="en-US" altLang="zh-CN" sz="1600" dirty="0" smtClean="0">
                <a:latin typeface="Arial"/>
                <a:cs typeface="Arial"/>
              </a:rPr>
              <a:t>ap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66" name="Straight Arrow Connector 165"/>
          <p:cNvCxnSpPr>
            <a:stCxn id="144" idx="3"/>
            <a:endCxn id="99" idx="1"/>
          </p:cNvCxnSpPr>
          <p:nvPr/>
        </p:nvCxnSpPr>
        <p:spPr>
          <a:xfrm>
            <a:off x="4897984" y="5420825"/>
            <a:ext cx="303121" cy="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1" idx="3"/>
            <a:endCxn id="77" idx="1"/>
          </p:cNvCxnSpPr>
          <p:nvPr/>
        </p:nvCxnSpPr>
        <p:spPr>
          <a:xfrm>
            <a:off x="4897984" y="4241310"/>
            <a:ext cx="308167" cy="9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5047309" y="6319724"/>
            <a:ext cx="1547364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179" name="Straight Arrow Connector 178"/>
          <p:cNvCxnSpPr>
            <a:stCxn id="178" idx="0"/>
          </p:cNvCxnSpPr>
          <p:nvPr/>
        </p:nvCxnSpPr>
        <p:spPr>
          <a:xfrm flipH="1" flipV="1">
            <a:off x="4897985" y="5972228"/>
            <a:ext cx="923006" cy="347496"/>
          </a:xfrm>
          <a:prstGeom prst="straightConnector1">
            <a:avLst/>
          </a:prstGeom>
          <a:ln w="57150" cmpd="sng">
            <a:solidFill>
              <a:srgbClr val="3F4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6"/>
            <a:ext cx="8229600" cy="1738054"/>
          </a:xfrm>
        </p:spPr>
        <p:txBody>
          <a:bodyPr/>
          <a:lstStyle/>
          <a:p>
            <a:r>
              <a:rPr lang="en-US" altLang="zh-CN" dirty="0"/>
              <a:t>Category: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Some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list</a:t>
            </a:r>
            <a:r>
              <a:rPr lang="en-US" altLang="zh-CN" dirty="0" smtClean="0">
                <a:latin typeface="Arial"/>
                <a:cs typeface="Arial"/>
              </a:rPr>
              <a:t>(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)&gt; groups are extremely large</a:t>
            </a:r>
          </a:p>
          <a:p>
            <a:pPr lvl="2"/>
            <a:r>
              <a:rPr lang="en-US" altLang="zh-CN" dirty="0" smtClean="0"/>
              <a:t>Case: Frequent words (e.g., “the”) occur in much more pages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4965" y="2040179"/>
            <a:ext cx="638176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2: Hotspot key (23 errors, 18%)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1009"/>
              </p:ext>
            </p:extLst>
          </p:nvPr>
        </p:nvGraphicFramePr>
        <p:xfrm>
          <a:off x="197062" y="357097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77802"/>
              </p:ext>
            </p:extLst>
          </p:nvPr>
        </p:nvGraphicFramePr>
        <p:xfrm>
          <a:off x="197062" y="512377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4" name="Rounded Rectangle 133"/>
          <p:cNvSpPr/>
          <p:nvPr/>
        </p:nvSpPr>
        <p:spPr>
          <a:xfrm>
            <a:off x="1274965" y="410740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74965" y="574513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47593"/>
              </p:ext>
            </p:extLst>
          </p:nvPr>
        </p:nvGraphicFramePr>
        <p:xfrm>
          <a:off x="2562181" y="331915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49835"/>
              </p:ext>
            </p:extLst>
          </p:nvPr>
        </p:nvGraphicFramePr>
        <p:xfrm>
          <a:off x="2562181" y="530665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36683"/>
              </p:ext>
            </p:extLst>
          </p:nvPr>
        </p:nvGraphicFramePr>
        <p:xfrm>
          <a:off x="4083025" y="3285598"/>
          <a:ext cx="896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66658"/>
              </p:ext>
            </p:extLst>
          </p:nvPr>
        </p:nvGraphicFramePr>
        <p:xfrm>
          <a:off x="4083025" y="572094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70245"/>
              </p:ext>
            </p:extLst>
          </p:nvPr>
        </p:nvGraphicFramePr>
        <p:xfrm>
          <a:off x="2562181" y="454791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99569"/>
              </p:ext>
            </p:extLst>
          </p:nvPr>
        </p:nvGraphicFramePr>
        <p:xfrm>
          <a:off x="2562181" y="618652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142" name="Straight Arrow Connector 141"/>
          <p:cNvCxnSpPr>
            <a:endCxn id="134" idx="1"/>
          </p:cNvCxnSpPr>
          <p:nvPr/>
        </p:nvCxnSpPr>
        <p:spPr>
          <a:xfrm flipV="1">
            <a:off x="989001" y="427772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3" idx="3"/>
            <a:endCxn id="135" idx="1"/>
          </p:cNvCxnSpPr>
          <p:nvPr/>
        </p:nvCxnSpPr>
        <p:spPr>
          <a:xfrm>
            <a:off x="1093462" y="5672416"/>
            <a:ext cx="18150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6" idx="3"/>
            <a:endCxn id="138" idx="1"/>
          </p:cNvCxnSpPr>
          <p:nvPr/>
        </p:nvCxnSpPr>
        <p:spPr>
          <a:xfrm>
            <a:off x="3458581" y="3867792"/>
            <a:ext cx="624444" cy="515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7" idx="3"/>
            <a:endCxn id="138" idx="1"/>
          </p:cNvCxnSpPr>
          <p:nvPr/>
        </p:nvCxnSpPr>
        <p:spPr>
          <a:xfrm flipV="1">
            <a:off x="3458581" y="4382878"/>
            <a:ext cx="624444" cy="128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0" idx="3"/>
            <a:endCxn id="139" idx="1"/>
          </p:cNvCxnSpPr>
          <p:nvPr/>
        </p:nvCxnSpPr>
        <p:spPr>
          <a:xfrm>
            <a:off x="3458581" y="473079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3"/>
            <a:endCxn id="139" idx="1"/>
          </p:cNvCxnSpPr>
          <p:nvPr/>
        </p:nvCxnSpPr>
        <p:spPr>
          <a:xfrm flipV="1">
            <a:off x="3458581" y="608670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4" idx="3"/>
            <a:endCxn id="136" idx="1"/>
          </p:cNvCxnSpPr>
          <p:nvPr/>
        </p:nvCxnSpPr>
        <p:spPr>
          <a:xfrm flipV="1">
            <a:off x="2238338" y="3867792"/>
            <a:ext cx="323843" cy="409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4" idx="3"/>
            <a:endCxn id="140" idx="1"/>
          </p:cNvCxnSpPr>
          <p:nvPr/>
        </p:nvCxnSpPr>
        <p:spPr>
          <a:xfrm>
            <a:off x="2238338" y="4277726"/>
            <a:ext cx="323843" cy="453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5" idx="3"/>
            <a:endCxn id="137" idx="1"/>
          </p:cNvCxnSpPr>
          <p:nvPr/>
        </p:nvCxnSpPr>
        <p:spPr>
          <a:xfrm flipV="1">
            <a:off x="2238338" y="5672416"/>
            <a:ext cx="32384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5" idx="3"/>
            <a:endCxn id="141" idx="1"/>
          </p:cNvCxnSpPr>
          <p:nvPr/>
        </p:nvCxnSpPr>
        <p:spPr>
          <a:xfrm>
            <a:off x="2238338" y="5915457"/>
            <a:ext cx="323843" cy="453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5375283" y="3867793"/>
            <a:ext cx="2408465" cy="4979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5375283" y="5847596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154" name="Straight Arrow Connector 153"/>
          <p:cNvCxnSpPr>
            <a:stCxn id="138" idx="3"/>
            <a:endCxn id="152" idx="1"/>
          </p:cNvCxnSpPr>
          <p:nvPr/>
        </p:nvCxnSpPr>
        <p:spPr>
          <a:xfrm flipV="1">
            <a:off x="4979425" y="4116780"/>
            <a:ext cx="395858" cy="26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9" idx="3"/>
            <a:endCxn id="153" idx="1"/>
          </p:cNvCxnSpPr>
          <p:nvPr/>
        </p:nvCxnSpPr>
        <p:spPr>
          <a:xfrm flipV="1">
            <a:off x="4979425" y="6075655"/>
            <a:ext cx="395858" cy="11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38596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66196"/>
              </p:ext>
            </p:extLst>
          </p:nvPr>
        </p:nvGraphicFramePr>
        <p:xfrm>
          <a:off x="8100392" y="375412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8" name="Straight Arrow Connector 157"/>
          <p:cNvCxnSpPr>
            <a:stCxn id="152" idx="3"/>
            <a:endCxn id="157" idx="1"/>
          </p:cNvCxnSpPr>
          <p:nvPr/>
        </p:nvCxnSpPr>
        <p:spPr>
          <a:xfrm>
            <a:off x="7783748" y="4116780"/>
            <a:ext cx="316644" cy="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3"/>
          </p:cNvCxnSpPr>
          <p:nvPr/>
        </p:nvCxnSpPr>
        <p:spPr>
          <a:xfrm flipV="1">
            <a:off x="7783748" y="6000668"/>
            <a:ext cx="316644" cy="74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4083025" y="328559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083025" y="3684912"/>
            <a:ext cx="896400" cy="17952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4083025" y="570591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83025" y="6097653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538543" y="5340150"/>
            <a:ext cx="896400" cy="6980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562181" y="6153374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562181" y="4548981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562181" y="3329158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197062" y="3569835"/>
            <a:ext cx="896400" cy="146417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97062" y="5122541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96611" y="4585720"/>
            <a:ext cx="1377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&lt;</a:t>
            </a:r>
            <a:r>
              <a:rPr lang="en-US" altLang="zh-CN" i="1" dirty="0" smtClean="0">
                <a:latin typeface="Arial"/>
                <a:cs typeface="Arial"/>
              </a:rPr>
              <a:t>k3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>
                <a:latin typeface="Arial"/>
                <a:cs typeface="Arial"/>
              </a:rPr>
              <a:t>list</a:t>
            </a:r>
            <a:r>
              <a:rPr lang="en-US" altLang="zh-CN" dirty="0">
                <a:latin typeface="Arial"/>
                <a:cs typeface="Arial"/>
              </a:rPr>
              <a:t>(</a:t>
            </a:r>
            <a:r>
              <a:rPr lang="en-US" altLang="zh-CN" i="1" dirty="0">
                <a:latin typeface="Arial"/>
                <a:cs typeface="Arial"/>
              </a:rPr>
              <a:t>v</a:t>
            </a:r>
            <a:r>
              <a:rPr lang="en-US" altLang="zh-CN" dirty="0">
                <a:latin typeface="Arial"/>
                <a:cs typeface="Arial"/>
              </a:rPr>
              <a:t>)&gt;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196611" y="3277057"/>
            <a:ext cx="1377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&lt;</a:t>
            </a:r>
            <a:r>
              <a:rPr lang="en-US" altLang="zh-CN" i="1" dirty="0" smtClean="0">
                <a:latin typeface="Arial"/>
                <a:cs typeface="Arial"/>
              </a:rPr>
              <a:t>k1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>
                <a:latin typeface="Arial"/>
                <a:cs typeface="Arial"/>
              </a:rPr>
              <a:t>list</a:t>
            </a:r>
            <a:r>
              <a:rPr lang="en-US" altLang="zh-CN" dirty="0">
                <a:latin typeface="Arial"/>
                <a:cs typeface="Arial"/>
              </a:rPr>
              <a:t>(</a:t>
            </a:r>
            <a:r>
              <a:rPr lang="en-US" altLang="zh-CN" i="1" dirty="0">
                <a:latin typeface="Arial"/>
                <a:cs typeface="Arial"/>
              </a:rPr>
              <a:t>v</a:t>
            </a:r>
            <a:r>
              <a:rPr lang="en-US" altLang="zh-CN" dirty="0">
                <a:latin typeface="Arial"/>
                <a:cs typeface="Arial"/>
              </a:rPr>
              <a:t>)&gt;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Data-intensive applications are common</a:t>
            </a:r>
          </a:p>
          <a:p>
            <a:pPr lvl="1"/>
            <a:r>
              <a:rPr lang="en-US" altLang="zh-CN" dirty="0" smtClean="0"/>
              <a:t>Web indexing</a:t>
            </a:r>
          </a:p>
          <a:p>
            <a:pPr lvl="1"/>
            <a:r>
              <a:rPr lang="en-US" altLang="zh-CN" dirty="0" smtClean="0"/>
              <a:t>Graph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 smtClean="0"/>
              <a:t>Text processing</a:t>
            </a:r>
          </a:p>
          <a:p>
            <a:pPr lvl="1"/>
            <a:r>
              <a:rPr lang="en-US" altLang="zh-CN" dirty="0" smtClean="0"/>
              <a:t>Machine learning</a:t>
            </a:r>
          </a:p>
          <a:p>
            <a:pPr marL="342900" lvl="1" indent="-342900"/>
            <a:r>
              <a:rPr lang="en-US" altLang="zh-CN" sz="2400" dirty="0" smtClean="0"/>
              <a:t>Run atop </a:t>
            </a:r>
            <a:r>
              <a:rPr lang="en-US" altLang="zh-CN" sz="2400" dirty="0"/>
              <a:t>distributed data-parallel frameworks</a:t>
            </a:r>
          </a:p>
          <a:p>
            <a:pPr lvl="1"/>
            <a:r>
              <a:rPr lang="en-US" altLang="zh-CN" dirty="0"/>
              <a:t>MapReduce </a:t>
            </a:r>
            <a:r>
              <a:rPr lang="en-US" altLang="zh-CN" sz="1800" dirty="0"/>
              <a:t>(e.g., Apache Hadoop)</a:t>
            </a:r>
          </a:p>
          <a:p>
            <a:pPr lvl="1"/>
            <a:r>
              <a:rPr lang="en-US" altLang="zh-CN" dirty="0"/>
              <a:t>MapReduce-like </a:t>
            </a:r>
            <a:r>
              <a:rPr lang="en-US" altLang="zh-CN" sz="1800" dirty="0"/>
              <a:t>(e.g., Apache Spark, Microsoft Dryad)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963391" y="3218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52" y="5575885"/>
            <a:ext cx="2325115" cy="550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95" y="5255118"/>
            <a:ext cx="1716657" cy="871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57" y="5396719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59412"/>
              </p:ext>
            </p:extLst>
          </p:nvPr>
        </p:nvGraphicFramePr>
        <p:xfrm>
          <a:off x="4083025" y="4717737"/>
          <a:ext cx="896400" cy="40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5"/>
            <a:ext cx="8229600" cy="1727105"/>
          </a:xfrm>
        </p:spPr>
        <p:txBody>
          <a:bodyPr/>
          <a:lstStyle/>
          <a:p>
            <a:r>
              <a:rPr lang="en-US" altLang="zh-CN" dirty="0" smtClean="0"/>
              <a:t>Category</a:t>
            </a:r>
            <a:r>
              <a:rPr lang="en-US" altLang="zh-CN" dirty="0"/>
              <a:t>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Symptom: Some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&gt; records are extremely large</a:t>
            </a:r>
          </a:p>
          <a:p>
            <a:pPr lvl="2"/>
            <a:r>
              <a:rPr lang="en-US" dirty="0" smtClean="0"/>
              <a:t>Case: a </a:t>
            </a:r>
            <a:r>
              <a:rPr lang="en-US" dirty="0"/>
              <a:t>350MB record (a single line full of character </a:t>
            </a:r>
            <a:r>
              <a:rPr lang="en-US" i="1" dirty="0"/>
              <a:t>a</a:t>
            </a:r>
            <a:r>
              <a:rPr lang="en-US" dirty="0"/>
              <a:t>) 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4965" y="2045677"/>
            <a:ext cx="6381767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single key/value record (7 errors, 6%)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48578"/>
              </p:ext>
            </p:extLst>
          </p:nvPr>
        </p:nvGraphicFramePr>
        <p:xfrm>
          <a:off x="197062" y="3557915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105441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93364"/>
              </p:ext>
            </p:extLst>
          </p:nvPr>
        </p:nvGraphicFramePr>
        <p:xfrm>
          <a:off x="197062" y="5259070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379426" y="4182391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9426" y="5820122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70412"/>
              </p:ext>
            </p:extLst>
          </p:nvPr>
        </p:nvGraphicFramePr>
        <p:xfrm>
          <a:off x="2562181" y="3306095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16607"/>
              </p:ext>
            </p:extLst>
          </p:nvPr>
        </p:nvGraphicFramePr>
        <p:xfrm>
          <a:off x="2562181" y="5293599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66836"/>
              </p:ext>
            </p:extLst>
          </p:nvPr>
        </p:nvGraphicFramePr>
        <p:xfrm>
          <a:off x="4083025" y="3272541"/>
          <a:ext cx="896400" cy="1463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54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26202"/>
              </p:ext>
            </p:extLst>
          </p:nvPr>
        </p:nvGraphicFramePr>
        <p:xfrm>
          <a:off x="4083025" y="5707887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59124"/>
              </p:ext>
            </p:extLst>
          </p:nvPr>
        </p:nvGraphicFramePr>
        <p:xfrm>
          <a:off x="2562181" y="453485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08524"/>
              </p:ext>
            </p:extLst>
          </p:nvPr>
        </p:nvGraphicFramePr>
        <p:xfrm>
          <a:off x="2562181" y="6173470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13" idx="1"/>
          </p:cNvCxnSpPr>
          <p:nvPr/>
        </p:nvCxnSpPr>
        <p:spPr>
          <a:xfrm flipV="1">
            <a:off x="1093462" y="4352709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3462" y="5670308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8" idx="1"/>
          </p:cNvCxnSpPr>
          <p:nvPr/>
        </p:nvCxnSpPr>
        <p:spPr>
          <a:xfrm>
            <a:off x="3458581" y="3854735"/>
            <a:ext cx="624444" cy="149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8" idx="1"/>
          </p:cNvCxnSpPr>
          <p:nvPr/>
        </p:nvCxnSpPr>
        <p:spPr>
          <a:xfrm flipV="1">
            <a:off x="3458581" y="4004060"/>
            <a:ext cx="624444" cy="165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2" idx="1"/>
          </p:cNvCxnSpPr>
          <p:nvPr/>
        </p:nvCxnSpPr>
        <p:spPr>
          <a:xfrm>
            <a:off x="3458581" y="4717737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2" idx="1"/>
          </p:cNvCxnSpPr>
          <p:nvPr/>
        </p:nvCxnSpPr>
        <p:spPr>
          <a:xfrm flipV="1">
            <a:off x="3458581" y="6073647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342799" y="3854735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23" idx="1"/>
          </p:cNvCxnSpPr>
          <p:nvPr/>
        </p:nvCxnSpPr>
        <p:spPr>
          <a:xfrm>
            <a:off x="2342799" y="4352709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2342799" y="5659359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24" idx="1"/>
          </p:cNvCxnSpPr>
          <p:nvPr/>
        </p:nvCxnSpPr>
        <p:spPr>
          <a:xfrm>
            <a:off x="2342799" y="5990440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75283" y="3766357"/>
            <a:ext cx="2408465" cy="49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375283" y="5856437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38" name="Straight Arrow Connector 37"/>
          <p:cNvCxnSpPr>
            <a:stCxn id="18" idx="3"/>
            <a:endCxn id="36" idx="1"/>
          </p:cNvCxnSpPr>
          <p:nvPr/>
        </p:nvCxnSpPr>
        <p:spPr>
          <a:xfrm>
            <a:off x="4979425" y="4004060"/>
            <a:ext cx="395858" cy="8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37" idx="1"/>
          </p:cNvCxnSpPr>
          <p:nvPr/>
        </p:nvCxnSpPr>
        <p:spPr>
          <a:xfrm>
            <a:off x="4979425" y="6073647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83025" y="3272541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83025" y="3671855"/>
            <a:ext cx="896400" cy="145451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83025" y="569285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83025" y="6073647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38543" y="5327093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62181" y="6140317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562181" y="453592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62181" y="331610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7062" y="3556778"/>
            <a:ext cx="896400" cy="44728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7062" y="5268784"/>
            <a:ext cx="896400" cy="1087273"/>
          </a:xfrm>
          <a:prstGeom prst="rect">
            <a:avLst/>
          </a:prstGeom>
          <a:solidFill>
            <a:srgbClr val="BFBFBF"/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7062" y="4001755"/>
            <a:ext cx="896400" cy="100825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37" idx="3"/>
            <a:endCxn id="79" idx="1"/>
          </p:cNvCxnSpPr>
          <p:nvPr/>
        </p:nvCxnSpPr>
        <p:spPr>
          <a:xfrm flipV="1">
            <a:off x="7783748" y="5996251"/>
            <a:ext cx="316644" cy="88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74955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64888"/>
              </p:ext>
            </p:extLst>
          </p:nvPr>
        </p:nvGraphicFramePr>
        <p:xfrm>
          <a:off x="8100392" y="3754128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72000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72000"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72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72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72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72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36" idx="3"/>
          </p:cNvCxnSpPr>
          <p:nvPr/>
        </p:nvCxnSpPr>
        <p:spPr>
          <a:xfrm>
            <a:off x="7783748" y="4012703"/>
            <a:ext cx="294292" cy="8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100392" y="4485648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75283" y="4640675"/>
            <a:ext cx="2378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&lt;</a:t>
            </a:r>
            <a:r>
              <a:rPr lang="en-US" altLang="zh-CN" dirty="0" smtClean="0">
                <a:latin typeface="Arial"/>
                <a:cs typeface="Arial"/>
              </a:rPr>
              <a:t>k3, v1&gt; is very large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</a:t>
            </a:r>
            <a:r>
              <a:rPr lang="en-US" altLang="zh-CN" dirty="0" smtClean="0"/>
              <a:t>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1: Improper data partition (16 errors, 13%)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Loading large </a:t>
            </a:r>
            <a:r>
              <a:rPr lang="en-US" altLang="zh-CN" dirty="0" smtClean="0"/>
              <a:t>data </a:t>
            </a:r>
            <a:r>
              <a:rPr lang="en-US" altLang="zh-CN" dirty="0" smtClean="0">
                <a:latin typeface="Arial"/>
                <a:cs typeface="Arial"/>
              </a:rPr>
              <a:t>before processin</a:t>
            </a:r>
            <a:r>
              <a:rPr lang="en-US" altLang="zh-CN" dirty="0" smtClean="0"/>
              <a:t>g the records</a:t>
            </a:r>
          </a:p>
          <a:p>
            <a:pPr marL="914400" lvl="2" indent="0">
              <a:buNone/>
            </a:pP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739" y="2054041"/>
            <a:ext cx="7318824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1: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Large external data loaded in user code (8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6%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 private Object </a:t>
            </a:r>
            <a:r>
              <a:rPr lang="en-US" altLang="zh-CN" dirty="0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uffer</a:t>
            </a:r>
            <a:r>
              <a:rPr lang="en-US" dirty="0">
                <a:latin typeface="Courier"/>
                <a:cs typeface="Courier"/>
              </a:rPr>
              <a:t>; 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public void setup() {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rgbClr val="1F0EFF"/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latin typeface="Courier"/>
                <a:cs typeface="Courier"/>
              </a:rPr>
              <a:t>(dictionary</a:t>
            </a:r>
            <a:r>
              <a:rPr lang="en-US" altLang="zh-CN" u="sng" dirty="0" smtClean="0">
                <a:latin typeface="Courier"/>
                <a:cs typeface="Courier"/>
              </a:rPr>
              <a:t>1GB</a:t>
            </a:r>
            <a:r>
              <a:rPr lang="en-US" u="sng" dirty="0" smtClean="0">
                <a:latin typeface="Courier"/>
                <a:cs typeface="Courier"/>
              </a:rPr>
              <a:t>); </a:t>
            </a:r>
            <a:r>
              <a:rPr lang="en-US" dirty="0" smtClean="0"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public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void </a:t>
            </a:r>
            <a:r>
              <a:rPr lang="en-US" b="1" dirty="0">
                <a:solidFill>
                  <a:srgbClr val="A6A6A6"/>
                </a:solidFill>
                <a:latin typeface="Courier"/>
                <a:cs typeface="Courier"/>
              </a:rPr>
              <a:t>map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iResults1GB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A6A6A6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b</a:t>
            </a:r>
            <a:r>
              <a:rPr lang="en-US" altLang="zh-CN" dirty="0" err="1" smtClean="0">
                <a:solidFill>
                  <a:srgbClr val="A6A6A6"/>
                </a:solidFill>
                <a:latin typeface="Courier"/>
                <a:cs typeface="Courier"/>
              </a:rPr>
              <a:t>uffer.</a:t>
            </a:r>
            <a:r>
              <a:rPr lang="en-US" altLang="zh-CN" b="1" dirty="0" err="1" smtClean="0">
                <a:solidFill>
                  <a:srgbClr val="A6A6A6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solidFill>
                  <a:srgbClr val="A6A6A6"/>
                </a:solidFill>
                <a:latin typeface="Courier"/>
                <a:cs typeface="Courier"/>
              </a:rPr>
              <a:t>(iResults1GB); //Optional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}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During processing a single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&gt; record</a:t>
            </a:r>
          </a:p>
          <a:p>
            <a:pPr lvl="2"/>
            <a:r>
              <a:rPr lang="en-US" altLang="zh-CN" dirty="0" smtClean="0"/>
              <a:t>Cases: large input record, Cartesian product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8739" y="2049269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2: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Large intermediate results (6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5%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75106" y="5367909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2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private Object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uffer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;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public void setup() {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(dictionary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1GB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b="1" dirty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iResults1GB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b</a:t>
            </a:r>
            <a:r>
              <a:rPr lang="en-US" altLang="zh-CN" dirty="0" err="1" smtClean="0">
                <a:solidFill>
                  <a:srgbClr val="A6A6A6"/>
                </a:solidFill>
                <a:latin typeface="Courier"/>
                <a:cs typeface="Courier"/>
              </a:rPr>
              <a:t>uffer.</a:t>
            </a:r>
            <a:r>
              <a:rPr lang="en-US" altLang="zh-CN" b="1" dirty="0" err="1" smtClean="0">
                <a:solidFill>
                  <a:srgbClr val="A6A6A6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solidFill>
                  <a:srgbClr val="A6A6A6"/>
                </a:solidFill>
                <a:latin typeface="Courier"/>
                <a:cs typeface="Courier"/>
              </a:rPr>
              <a:t>(iResults1GB); //Optional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r>
              <a:rPr lang="en-US" altLang="zh-CN" dirty="0" smtClean="0"/>
              <a:t>Related to: large input split, hotspot key, large data partition</a:t>
            </a:r>
            <a:endParaRPr lang="en-US" altLang="zh-CN" dirty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9046" y="5594013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private Object </a:t>
            </a:r>
            <a:r>
              <a:rPr lang="en-US" altLang="zh-CN" b="1" dirty="0" smtClean="0">
                <a:solidFill>
                  <a:srgbClr val="393BAA"/>
                </a:solidFill>
                <a:latin typeface="Courier"/>
                <a:cs typeface="Courier"/>
              </a:rPr>
              <a:t>b</a:t>
            </a:r>
            <a:r>
              <a:rPr lang="en-US" b="1" dirty="0" smtClean="0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public void setup() {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(dictionary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1GB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b="1" dirty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</a:t>
            </a:r>
            <a:r>
              <a:rPr lang="en-US" b="1" dirty="0" err="1">
                <a:solidFill>
                  <a:srgbClr val="393BAA"/>
                </a:solidFill>
                <a:latin typeface="Courier"/>
                <a:cs typeface="Courier"/>
              </a:rPr>
              <a:t>b</a:t>
            </a:r>
            <a:r>
              <a:rPr lang="en-US" altLang="zh-CN" b="1" dirty="0" err="1" smtClean="0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altLang="zh-CN" dirty="0" err="1" smtClean="0">
                <a:latin typeface="Courier"/>
                <a:cs typeface="Courier"/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latin typeface="Courier"/>
                <a:cs typeface="Courie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altLang="zh-CN" dirty="0" smtClean="0">
                <a:latin typeface="Courier"/>
                <a:cs typeface="Courier"/>
              </a:rPr>
              <a:t>); </a:t>
            </a:r>
            <a:r>
              <a:rPr lang="en-US" altLang="zh-CN" dirty="0" smtClean="0">
                <a:solidFill>
                  <a:srgbClr val="A6A6A6"/>
                </a:solidFill>
                <a:latin typeface="Courier"/>
                <a:cs typeface="Courier"/>
              </a:rPr>
              <a:t>//Optional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patterns </a:t>
            </a:r>
            <a:endParaRPr lang="en-US" altLang="zh-CN" dirty="0"/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change </a:t>
            </a:r>
            <a:r>
              <a:rPr lang="en-US" altLang="zh-CN" i="1" dirty="0" err="1" smtClean="0"/>
              <a:t>io.sort.mb</a:t>
            </a:r>
            <a:r>
              <a:rPr lang="en-US" altLang="zh-CN" dirty="0" smtClean="0"/>
              <a:t> from 300MB to 100MB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Lower framework buffer size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5754411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743" y="417023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9735" y="409822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4680" y="417023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3"/>
            <a:endCxn id="11" idx="1"/>
          </p:cNvCxnSpPr>
          <p:nvPr/>
        </p:nvCxnSpPr>
        <p:spPr>
          <a:xfrm flipV="1">
            <a:off x="2332792" y="4206239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37" idx="1"/>
          </p:cNvCxnSpPr>
          <p:nvPr/>
        </p:nvCxnSpPr>
        <p:spPr>
          <a:xfrm>
            <a:off x="2332792" y="4350255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1022404" y="435025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233891" y="457946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744" y="503433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9735" y="496232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24680" y="503433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2332792" y="5070335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38" idx="1"/>
          </p:cNvCxnSpPr>
          <p:nvPr/>
        </p:nvCxnSpPr>
        <p:spPr>
          <a:xfrm>
            <a:off x="2332792" y="5214351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2" idx="1"/>
          </p:cNvCxnSpPr>
          <p:nvPr/>
        </p:nvCxnSpPr>
        <p:spPr>
          <a:xfrm>
            <a:off x="1022404" y="521435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744" y="589842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99735" y="582641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24680" y="589842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27" idx="1"/>
          </p:cNvCxnSpPr>
          <p:nvPr/>
        </p:nvCxnSpPr>
        <p:spPr>
          <a:xfrm flipV="1">
            <a:off x="2332792" y="5934431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39" idx="1"/>
          </p:cNvCxnSpPr>
          <p:nvPr/>
        </p:nvCxnSpPr>
        <p:spPr>
          <a:xfrm>
            <a:off x="2332792" y="6078447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>
          <a:xfrm>
            <a:off x="1022404" y="607844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60" idx="2"/>
          </p:cNvCxnSpPr>
          <p:nvPr/>
        </p:nvCxnSpPr>
        <p:spPr>
          <a:xfrm>
            <a:off x="3631783" y="4206239"/>
            <a:ext cx="913438" cy="637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60" idx="2"/>
          </p:cNvCxnSpPr>
          <p:nvPr/>
        </p:nvCxnSpPr>
        <p:spPr>
          <a:xfrm flipV="1">
            <a:off x="3631783" y="4843436"/>
            <a:ext cx="913438" cy="22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60" idx="2"/>
          </p:cNvCxnSpPr>
          <p:nvPr/>
        </p:nvCxnSpPr>
        <p:spPr>
          <a:xfrm flipV="1">
            <a:off x="3631783" y="4843436"/>
            <a:ext cx="913438" cy="109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95754" y="5411728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99735" y="438625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99735" y="525035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99735" y="611445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33891" y="555574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89068" y="5564128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>
            <a:off x="6818067" y="5735764"/>
            <a:ext cx="371001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59" idx="2"/>
          </p:cNvCxnSpPr>
          <p:nvPr/>
        </p:nvCxnSpPr>
        <p:spPr>
          <a:xfrm>
            <a:off x="3631783" y="4494271"/>
            <a:ext cx="913439" cy="133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59" idx="2"/>
          </p:cNvCxnSpPr>
          <p:nvPr/>
        </p:nvCxnSpPr>
        <p:spPr>
          <a:xfrm>
            <a:off x="3631783" y="5358367"/>
            <a:ext cx="913439" cy="469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59" idx="2"/>
          </p:cNvCxnSpPr>
          <p:nvPr/>
        </p:nvCxnSpPr>
        <p:spPr>
          <a:xfrm flipV="1">
            <a:off x="3631783" y="5827895"/>
            <a:ext cx="913439" cy="394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95754" y="4403616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7200" y="4890315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7199" y="4026219"/>
            <a:ext cx="3367799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Cube 55"/>
          <p:cNvSpPr/>
          <p:nvPr/>
        </p:nvSpPr>
        <p:spPr>
          <a:xfrm>
            <a:off x="2531392" y="4236715"/>
            <a:ext cx="403072" cy="27935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2531392" y="5070431"/>
            <a:ext cx="403072" cy="28793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2531392" y="5898427"/>
            <a:ext cx="403072" cy="30957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4545222" y="5600032"/>
            <a:ext cx="386650" cy="364581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0" name="Cube 59"/>
          <p:cNvSpPr/>
          <p:nvPr/>
        </p:nvSpPr>
        <p:spPr>
          <a:xfrm>
            <a:off x="4545221" y="4639270"/>
            <a:ext cx="386651" cy="326666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1" name="Straight Arrow Connector 60"/>
          <p:cNvCxnSpPr>
            <a:stCxn id="60" idx="5"/>
            <a:endCxn id="18" idx="1"/>
          </p:cNvCxnSpPr>
          <p:nvPr/>
        </p:nvCxnSpPr>
        <p:spPr>
          <a:xfrm flipV="1">
            <a:off x="4931872" y="4759489"/>
            <a:ext cx="302019" cy="2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5"/>
            <a:endCxn id="40" idx="1"/>
          </p:cNvCxnSpPr>
          <p:nvPr/>
        </p:nvCxnSpPr>
        <p:spPr>
          <a:xfrm flipV="1">
            <a:off x="4931872" y="5735764"/>
            <a:ext cx="302019" cy="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88715" y="4577293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18" idx="3"/>
            <a:endCxn id="67" idx="1"/>
          </p:cNvCxnSpPr>
          <p:nvPr/>
        </p:nvCxnSpPr>
        <p:spPr>
          <a:xfrm flipV="1">
            <a:off x="6818067" y="4753121"/>
            <a:ext cx="370648" cy="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patterns 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change </a:t>
            </a:r>
            <a:r>
              <a:rPr lang="en-US" altLang="zh-CN" i="1" dirty="0" err="1" smtClean="0"/>
              <a:t>io.sort.mb</a:t>
            </a:r>
            <a:r>
              <a:rPr lang="en-US" altLang="zh-CN" dirty="0" smtClean="0"/>
              <a:t> from 300MB to 100MB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Lower framework buffer size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5754411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743" y="417023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9735" y="409822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4680" y="417023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3"/>
            <a:endCxn id="11" idx="1"/>
          </p:cNvCxnSpPr>
          <p:nvPr/>
        </p:nvCxnSpPr>
        <p:spPr>
          <a:xfrm flipV="1">
            <a:off x="2332792" y="4206239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37" idx="1"/>
          </p:cNvCxnSpPr>
          <p:nvPr/>
        </p:nvCxnSpPr>
        <p:spPr>
          <a:xfrm>
            <a:off x="2332792" y="4350255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1022404" y="435025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233891" y="457946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744" y="503433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9735" y="496232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24680" y="503433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2332792" y="5070335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38" idx="1"/>
          </p:cNvCxnSpPr>
          <p:nvPr/>
        </p:nvCxnSpPr>
        <p:spPr>
          <a:xfrm>
            <a:off x="2332792" y="5214351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2" idx="1"/>
          </p:cNvCxnSpPr>
          <p:nvPr/>
        </p:nvCxnSpPr>
        <p:spPr>
          <a:xfrm>
            <a:off x="1022404" y="521435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744" y="589842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99735" y="582641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24680" y="589842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27" idx="1"/>
          </p:cNvCxnSpPr>
          <p:nvPr/>
        </p:nvCxnSpPr>
        <p:spPr>
          <a:xfrm flipV="1">
            <a:off x="2332792" y="5934431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39" idx="1"/>
          </p:cNvCxnSpPr>
          <p:nvPr/>
        </p:nvCxnSpPr>
        <p:spPr>
          <a:xfrm>
            <a:off x="2332792" y="6078447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>
          <a:xfrm>
            <a:off x="1022404" y="607844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60" idx="2"/>
          </p:cNvCxnSpPr>
          <p:nvPr/>
        </p:nvCxnSpPr>
        <p:spPr>
          <a:xfrm>
            <a:off x="3631783" y="4206239"/>
            <a:ext cx="913439" cy="60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60" idx="2"/>
          </p:cNvCxnSpPr>
          <p:nvPr/>
        </p:nvCxnSpPr>
        <p:spPr>
          <a:xfrm flipV="1">
            <a:off x="3631783" y="4814914"/>
            <a:ext cx="913439" cy="255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60" idx="2"/>
          </p:cNvCxnSpPr>
          <p:nvPr/>
        </p:nvCxnSpPr>
        <p:spPr>
          <a:xfrm flipV="1">
            <a:off x="3631783" y="4814914"/>
            <a:ext cx="913439" cy="1119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95754" y="5411728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99735" y="438625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99735" y="525035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99735" y="611445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33891" y="555574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cxnSp>
        <p:nvCxnSpPr>
          <p:cNvPr id="42" name="Straight Arrow Connector 41"/>
          <p:cNvCxnSpPr>
            <a:stCxn id="40" idx="3"/>
            <a:endCxn id="55" idx="1"/>
          </p:cNvCxnSpPr>
          <p:nvPr/>
        </p:nvCxnSpPr>
        <p:spPr>
          <a:xfrm>
            <a:off x="6818067" y="5735764"/>
            <a:ext cx="371001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59" idx="2"/>
          </p:cNvCxnSpPr>
          <p:nvPr/>
        </p:nvCxnSpPr>
        <p:spPr>
          <a:xfrm>
            <a:off x="3631783" y="4494271"/>
            <a:ext cx="913439" cy="1313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59" idx="2"/>
          </p:cNvCxnSpPr>
          <p:nvPr/>
        </p:nvCxnSpPr>
        <p:spPr>
          <a:xfrm>
            <a:off x="3631783" y="5358367"/>
            <a:ext cx="913439" cy="449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59" idx="2"/>
          </p:cNvCxnSpPr>
          <p:nvPr/>
        </p:nvCxnSpPr>
        <p:spPr>
          <a:xfrm flipV="1">
            <a:off x="3631783" y="5807931"/>
            <a:ext cx="913439" cy="414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95754" y="4403616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7200" y="4890315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7199" y="4026219"/>
            <a:ext cx="3367799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Cube 55"/>
          <p:cNvSpPr/>
          <p:nvPr/>
        </p:nvSpPr>
        <p:spPr>
          <a:xfrm>
            <a:off x="2531392" y="4250922"/>
            <a:ext cx="286433" cy="1986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2531392" y="5123602"/>
            <a:ext cx="286433" cy="1986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2531392" y="5998647"/>
            <a:ext cx="286433" cy="20935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4545222" y="5649536"/>
            <a:ext cx="285322" cy="25343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0" name="Cube 59"/>
          <p:cNvSpPr/>
          <p:nvPr/>
        </p:nvSpPr>
        <p:spPr>
          <a:xfrm>
            <a:off x="4545222" y="4674291"/>
            <a:ext cx="285322" cy="224997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1" name="Straight Arrow Connector 60"/>
          <p:cNvCxnSpPr>
            <a:stCxn id="60" idx="5"/>
            <a:endCxn id="18" idx="1"/>
          </p:cNvCxnSpPr>
          <p:nvPr/>
        </p:nvCxnSpPr>
        <p:spPr>
          <a:xfrm>
            <a:off x="4830544" y="4758665"/>
            <a:ext cx="403347" cy="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5"/>
            <a:endCxn id="40" idx="1"/>
          </p:cNvCxnSpPr>
          <p:nvPr/>
        </p:nvCxnSpPr>
        <p:spPr>
          <a:xfrm flipV="1">
            <a:off x="4830544" y="5735764"/>
            <a:ext cx="403347" cy="8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63" idx="1"/>
          </p:cNvCxnSpPr>
          <p:nvPr/>
        </p:nvCxnSpPr>
        <p:spPr>
          <a:xfrm flipV="1">
            <a:off x="6818067" y="4753121"/>
            <a:ext cx="370648" cy="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189068" y="5564128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88715" y="4577293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7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</a:t>
            </a:r>
            <a:r>
              <a:rPr lang="en-US" altLang="zh-CN" dirty="0" smtClean="0">
                <a:latin typeface="Arial"/>
                <a:cs typeface="Arial"/>
              </a:rPr>
              <a:t>patterns</a:t>
            </a:r>
            <a:endParaRPr lang="en-US" altLang="zh-CN" dirty="0" smtClean="0">
              <a:latin typeface="Arial"/>
              <a:cs typeface="Arial"/>
            </a:endParaRP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change </a:t>
            </a:r>
            <a:r>
              <a:rPr lang="en-US" altLang="zh-CN" i="1" dirty="0" err="1"/>
              <a:t>spark.storage.memoryFraction</a:t>
            </a:r>
            <a:r>
              <a:rPr lang="en-US" altLang="zh-CN" dirty="0"/>
              <a:t> from 0.66 to 0.1</a:t>
            </a:r>
          </a:p>
          <a:p>
            <a:pPr lvl="2"/>
            <a:r>
              <a:rPr lang="en-US" altLang="zh-CN" dirty="0"/>
              <a:t>e.g., change </a:t>
            </a:r>
            <a:r>
              <a:rPr lang="en-US" altLang="zh-CN" dirty="0" err="1"/>
              <a:t>MEMORY_ONlY</a:t>
            </a:r>
            <a:r>
              <a:rPr lang="en-US" altLang="zh-CN" dirty="0"/>
              <a:t> cache to DISK_ONLY  persistence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Lower the cache threshold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03612" y="5519741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0155" y="393556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08232" y="386355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171092" y="393556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>
            <a:stCxn id="65" idx="3"/>
            <a:endCxn id="64" idx="1"/>
          </p:cNvCxnSpPr>
          <p:nvPr/>
        </p:nvCxnSpPr>
        <p:spPr>
          <a:xfrm flipV="1">
            <a:off x="2179204" y="3971569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3"/>
            <a:endCxn id="91" idx="1"/>
          </p:cNvCxnSpPr>
          <p:nvPr/>
        </p:nvCxnSpPr>
        <p:spPr>
          <a:xfrm>
            <a:off x="2179204" y="411558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3"/>
            <a:endCxn id="65" idx="1"/>
          </p:cNvCxnSpPr>
          <p:nvPr/>
        </p:nvCxnSpPr>
        <p:spPr>
          <a:xfrm>
            <a:off x="868816" y="411558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27746" y="434479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03146" y="4345809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10156" y="479966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8232" y="472765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171092" y="479966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>
            <a:stCxn id="75" idx="3"/>
            <a:endCxn id="74" idx="1"/>
          </p:cNvCxnSpPr>
          <p:nvPr/>
        </p:nvCxnSpPr>
        <p:spPr>
          <a:xfrm flipV="1">
            <a:off x="2179204" y="483566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3"/>
            <a:endCxn id="92" idx="1"/>
          </p:cNvCxnSpPr>
          <p:nvPr/>
        </p:nvCxnSpPr>
        <p:spPr>
          <a:xfrm>
            <a:off x="2179204" y="497968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75" idx="1"/>
          </p:cNvCxnSpPr>
          <p:nvPr/>
        </p:nvCxnSpPr>
        <p:spPr>
          <a:xfrm>
            <a:off x="868816" y="497968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10156" y="566375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08232" y="559174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171092" y="566375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2179204" y="569976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93" idx="1"/>
          </p:cNvCxnSpPr>
          <p:nvPr/>
        </p:nvCxnSpPr>
        <p:spPr>
          <a:xfrm>
            <a:off x="2179204" y="5843777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  <a:endCxn id="81" idx="1"/>
          </p:cNvCxnSpPr>
          <p:nvPr/>
        </p:nvCxnSpPr>
        <p:spPr>
          <a:xfrm>
            <a:off x="868816" y="584377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1" idx="3"/>
            <a:endCxn id="72" idx="1"/>
          </p:cNvCxnSpPr>
          <p:nvPr/>
        </p:nvCxnSpPr>
        <p:spPr>
          <a:xfrm flipV="1">
            <a:off x="5611922" y="4521637"/>
            <a:ext cx="291224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3"/>
            <a:endCxn id="71" idx="1"/>
          </p:cNvCxnSpPr>
          <p:nvPr/>
        </p:nvCxnSpPr>
        <p:spPr>
          <a:xfrm>
            <a:off x="3040280" y="3971569"/>
            <a:ext cx="987466" cy="5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4" idx="3"/>
            <a:endCxn id="71" idx="1"/>
          </p:cNvCxnSpPr>
          <p:nvPr/>
        </p:nvCxnSpPr>
        <p:spPr>
          <a:xfrm flipV="1">
            <a:off x="3040280" y="4524819"/>
            <a:ext cx="987466" cy="310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3"/>
            <a:endCxn id="71" idx="1"/>
          </p:cNvCxnSpPr>
          <p:nvPr/>
        </p:nvCxnSpPr>
        <p:spPr>
          <a:xfrm flipV="1">
            <a:off x="3040280" y="4524819"/>
            <a:ext cx="987466" cy="1174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3757437" y="5177058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08232" y="415158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08232" y="501568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608232" y="587978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027746" y="532107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03146" y="5321074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1"/>
          </p:cNvCxnSpPr>
          <p:nvPr/>
        </p:nvCxnSpPr>
        <p:spPr>
          <a:xfrm flipV="1">
            <a:off x="5611922" y="5496902"/>
            <a:ext cx="291224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3"/>
            <a:endCxn id="94" idx="1"/>
          </p:cNvCxnSpPr>
          <p:nvPr/>
        </p:nvCxnSpPr>
        <p:spPr>
          <a:xfrm>
            <a:off x="3040280" y="4259601"/>
            <a:ext cx="987466" cy="1241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3"/>
            <a:endCxn id="94" idx="1"/>
          </p:cNvCxnSpPr>
          <p:nvPr/>
        </p:nvCxnSpPr>
        <p:spPr>
          <a:xfrm>
            <a:off x="3040280" y="5123697"/>
            <a:ext cx="987466" cy="377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3"/>
            <a:endCxn id="94" idx="1"/>
          </p:cNvCxnSpPr>
          <p:nvPr/>
        </p:nvCxnSpPr>
        <p:spPr>
          <a:xfrm flipV="1">
            <a:off x="3040280" y="5501094"/>
            <a:ext cx="987466" cy="486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3757437" y="4168946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03612" y="4655645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03612" y="3791549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171092" y="3420674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71207" y="3694280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224259" y="434580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224259" y="5317823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882265" y="5177053"/>
            <a:ext cx="1792515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882265" y="4168946"/>
            <a:ext cx="1792515" cy="63071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10" name="Straight Arrow Connector 109"/>
          <p:cNvCxnSpPr>
            <a:stCxn id="72" idx="3"/>
            <a:endCxn id="106" idx="1"/>
          </p:cNvCxnSpPr>
          <p:nvPr/>
        </p:nvCxnSpPr>
        <p:spPr>
          <a:xfrm>
            <a:off x="6340014" y="4521637"/>
            <a:ext cx="88424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5" idx="3"/>
            <a:endCxn id="107" idx="1"/>
          </p:cNvCxnSpPr>
          <p:nvPr/>
        </p:nvCxnSpPr>
        <p:spPr>
          <a:xfrm>
            <a:off x="6340013" y="5496902"/>
            <a:ext cx="884246" cy="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n 205"/>
          <p:cNvSpPr/>
          <p:nvPr/>
        </p:nvSpPr>
        <p:spPr>
          <a:xfrm>
            <a:off x="5716495" y="5223152"/>
            <a:ext cx="799715" cy="543862"/>
          </a:xfrm>
          <a:prstGeom prst="can">
            <a:avLst>
              <a:gd name="adj" fmla="val 169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</a:t>
            </a:r>
            <a:r>
              <a:rPr lang="en-US" altLang="zh-CN" dirty="0" smtClean="0">
                <a:latin typeface="Arial"/>
                <a:cs typeface="Arial"/>
              </a:rPr>
              <a:t>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</a:t>
            </a:r>
            <a:r>
              <a:rPr lang="en-US" altLang="zh-CN" dirty="0" smtClean="0"/>
              <a:t>., change </a:t>
            </a:r>
            <a:r>
              <a:rPr lang="en-US" altLang="zh-CN" i="1" dirty="0" err="1" smtClean="0"/>
              <a:t>spark.storage.memoryFraction</a:t>
            </a:r>
            <a:r>
              <a:rPr lang="en-US" altLang="zh-CN" dirty="0" smtClean="0"/>
              <a:t> from 0.66 to 0.1</a:t>
            </a:r>
          </a:p>
          <a:p>
            <a:pPr lvl="2"/>
            <a:r>
              <a:rPr lang="en-US" altLang="zh-CN" dirty="0" smtClean="0"/>
              <a:t>e.g., change </a:t>
            </a:r>
            <a:r>
              <a:rPr lang="en-US" altLang="zh-CN" dirty="0" err="1" smtClean="0"/>
              <a:t>MEMORY_ONlY</a:t>
            </a:r>
            <a:r>
              <a:rPr lang="en-US" altLang="zh-CN" dirty="0" smtClean="0"/>
              <a:t> cache to DISK_ONLY </a:t>
            </a:r>
            <a:r>
              <a:rPr lang="en-US" altLang="zh-CN" dirty="0"/>
              <a:t> </a:t>
            </a:r>
            <a:r>
              <a:rPr lang="en-US" altLang="zh-CN" dirty="0" smtClean="0"/>
              <a:t>persistence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Lower the cache threshold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6" name="Can 65"/>
          <p:cNvSpPr/>
          <p:nvPr/>
        </p:nvSpPr>
        <p:spPr>
          <a:xfrm>
            <a:off x="5716495" y="4245436"/>
            <a:ext cx="799715" cy="543862"/>
          </a:xfrm>
          <a:prstGeom prst="can">
            <a:avLst>
              <a:gd name="adj" fmla="val 169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303612" y="5519741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10155" y="393556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608232" y="386355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1171092" y="393556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63" name="Straight Arrow Connector 162"/>
          <p:cNvCxnSpPr>
            <a:stCxn id="162" idx="3"/>
            <a:endCxn id="161" idx="1"/>
          </p:cNvCxnSpPr>
          <p:nvPr/>
        </p:nvCxnSpPr>
        <p:spPr>
          <a:xfrm flipV="1">
            <a:off x="2179204" y="3971569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2" idx="3"/>
            <a:endCxn id="185" idx="1"/>
          </p:cNvCxnSpPr>
          <p:nvPr/>
        </p:nvCxnSpPr>
        <p:spPr>
          <a:xfrm>
            <a:off x="2179204" y="411558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0" idx="3"/>
            <a:endCxn id="162" idx="1"/>
          </p:cNvCxnSpPr>
          <p:nvPr/>
        </p:nvCxnSpPr>
        <p:spPr>
          <a:xfrm>
            <a:off x="868816" y="411558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4027746" y="434479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03146" y="4345809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10156" y="479966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608232" y="472765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1171092" y="479966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71" name="Straight Arrow Connector 170"/>
          <p:cNvCxnSpPr>
            <a:stCxn id="170" idx="3"/>
            <a:endCxn id="169" idx="1"/>
          </p:cNvCxnSpPr>
          <p:nvPr/>
        </p:nvCxnSpPr>
        <p:spPr>
          <a:xfrm flipV="1">
            <a:off x="2179204" y="483566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70" idx="3"/>
            <a:endCxn id="186" idx="1"/>
          </p:cNvCxnSpPr>
          <p:nvPr/>
        </p:nvCxnSpPr>
        <p:spPr>
          <a:xfrm>
            <a:off x="2179204" y="497968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3"/>
            <a:endCxn id="170" idx="1"/>
          </p:cNvCxnSpPr>
          <p:nvPr/>
        </p:nvCxnSpPr>
        <p:spPr>
          <a:xfrm>
            <a:off x="868816" y="497968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10156" y="566375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608232" y="559174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171092" y="566375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77" name="Straight Arrow Connector 176"/>
          <p:cNvCxnSpPr>
            <a:stCxn id="176" idx="3"/>
            <a:endCxn id="175" idx="1"/>
          </p:cNvCxnSpPr>
          <p:nvPr/>
        </p:nvCxnSpPr>
        <p:spPr>
          <a:xfrm flipV="1">
            <a:off x="2179204" y="569976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6" idx="3"/>
            <a:endCxn id="187" idx="1"/>
          </p:cNvCxnSpPr>
          <p:nvPr/>
        </p:nvCxnSpPr>
        <p:spPr>
          <a:xfrm>
            <a:off x="2179204" y="5843777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4" idx="3"/>
            <a:endCxn id="176" idx="1"/>
          </p:cNvCxnSpPr>
          <p:nvPr/>
        </p:nvCxnSpPr>
        <p:spPr>
          <a:xfrm>
            <a:off x="868816" y="584377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6" idx="3"/>
            <a:endCxn id="167" idx="1"/>
          </p:cNvCxnSpPr>
          <p:nvPr/>
        </p:nvCxnSpPr>
        <p:spPr>
          <a:xfrm flipV="1">
            <a:off x="5611922" y="4521637"/>
            <a:ext cx="291224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61" idx="3"/>
            <a:endCxn id="166" idx="1"/>
          </p:cNvCxnSpPr>
          <p:nvPr/>
        </p:nvCxnSpPr>
        <p:spPr>
          <a:xfrm>
            <a:off x="3040280" y="3971569"/>
            <a:ext cx="987466" cy="5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3"/>
            <a:endCxn id="166" idx="1"/>
          </p:cNvCxnSpPr>
          <p:nvPr/>
        </p:nvCxnSpPr>
        <p:spPr>
          <a:xfrm flipV="1">
            <a:off x="3040280" y="4524819"/>
            <a:ext cx="987466" cy="310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5" idx="3"/>
            <a:endCxn id="166" idx="1"/>
          </p:cNvCxnSpPr>
          <p:nvPr/>
        </p:nvCxnSpPr>
        <p:spPr>
          <a:xfrm flipV="1">
            <a:off x="3040280" y="4524819"/>
            <a:ext cx="987466" cy="1174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757437" y="5177058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608232" y="415158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608232" y="501568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608232" y="587978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027746" y="532107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903146" y="5321074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90" name="Straight Arrow Connector 189"/>
          <p:cNvCxnSpPr>
            <a:stCxn id="188" idx="3"/>
            <a:endCxn id="189" idx="1"/>
          </p:cNvCxnSpPr>
          <p:nvPr/>
        </p:nvCxnSpPr>
        <p:spPr>
          <a:xfrm flipV="1">
            <a:off x="5611922" y="5496902"/>
            <a:ext cx="291224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5" idx="3"/>
            <a:endCxn id="188" idx="1"/>
          </p:cNvCxnSpPr>
          <p:nvPr/>
        </p:nvCxnSpPr>
        <p:spPr>
          <a:xfrm>
            <a:off x="3040280" y="4259601"/>
            <a:ext cx="987466" cy="1241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3"/>
            <a:endCxn id="188" idx="1"/>
          </p:cNvCxnSpPr>
          <p:nvPr/>
        </p:nvCxnSpPr>
        <p:spPr>
          <a:xfrm>
            <a:off x="3040280" y="5123697"/>
            <a:ext cx="987466" cy="377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7" idx="3"/>
            <a:endCxn id="188" idx="1"/>
          </p:cNvCxnSpPr>
          <p:nvPr/>
        </p:nvCxnSpPr>
        <p:spPr>
          <a:xfrm flipV="1">
            <a:off x="3040280" y="5501094"/>
            <a:ext cx="987466" cy="486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3757437" y="4168946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03612" y="4655645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303612" y="3791549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1171092" y="3420674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71207" y="3694280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7224259" y="434580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7224259" y="5317823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6882265" y="5177053"/>
            <a:ext cx="1792515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6882265" y="4168946"/>
            <a:ext cx="1792515" cy="63071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04" name="Straight Arrow Connector 203"/>
          <p:cNvCxnSpPr>
            <a:stCxn id="167" idx="3"/>
            <a:endCxn id="200" idx="1"/>
          </p:cNvCxnSpPr>
          <p:nvPr/>
        </p:nvCxnSpPr>
        <p:spPr>
          <a:xfrm>
            <a:off x="6340014" y="4521637"/>
            <a:ext cx="88424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89" idx="3"/>
            <a:endCxn id="201" idx="1"/>
          </p:cNvCxnSpPr>
          <p:nvPr/>
        </p:nvCxnSpPr>
        <p:spPr>
          <a:xfrm>
            <a:off x="6340013" y="5496902"/>
            <a:ext cx="884246" cy="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4244265" y="3603508"/>
            <a:ext cx="3610606" cy="12832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1136" y="1639873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enlarge partition number, use range partition function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407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partition number/function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6497" y="5478214"/>
            <a:ext cx="3168352" cy="10195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2521" y="3634929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6777" y="3502371"/>
            <a:ext cx="432048" cy="276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8625" y="363492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 flipV="1">
            <a:off x="2846737" y="3640658"/>
            <a:ext cx="360040" cy="17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85" idx="1"/>
          </p:cNvCxnSpPr>
          <p:nvPr/>
        </p:nvCxnSpPr>
        <p:spPr>
          <a:xfrm>
            <a:off x="2846737" y="3814949"/>
            <a:ext cx="360040" cy="198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62" idx="1"/>
          </p:cNvCxnSpPr>
          <p:nvPr/>
        </p:nvCxnSpPr>
        <p:spPr>
          <a:xfrm>
            <a:off x="1478585" y="38149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02521" y="468893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06777" y="4544917"/>
            <a:ext cx="432048" cy="288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838625" y="468893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1" name="Straight Arrow Connector 70"/>
          <p:cNvCxnSpPr>
            <a:stCxn id="70" idx="3"/>
            <a:endCxn id="69" idx="1"/>
          </p:cNvCxnSpPr>
          <p:nvPr/>
        </p:nvCxnSpPr>
        <p:spPr>
          <a:xfrm flipV="1">
            <a:off x="2846737" y="4688934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3"/>
            <a:endCxn id="86" idx="1"/>
          </p:cNvCxnSpPr>
          <p:nvPr/>
        </p:nvCxnSpPr>
        <p:spPr>
          <a:xfrm>
            <a:off x="2846737" y="4868954"/>
            <a:ext cx="360040" cy="19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70" idx="1"/>
          </p:cNvCxnSpPr>
          <p:nvPr/>
        </p:nvCxnSpPr>
        <p:spPr>
          <a:xfrm>
            <a:off x="1478585" y="486895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02521" y="575620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6777" y="5612187"/>
            <a:ext cx="432048" cy="288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838625" y="57562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>
            <a:stCxn id="76" idx="3"/>
            <a:endCxn id="75" idx="1"/>
          </p:cNvCxnSpPr>
          <p:nvPr/>
        </p:nvCxnSpPr>
        <p:spPr>
          <a:xfrm flipV="1">
            <a:off x="2846737" y="5756204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  <a:endCxn id="87" idx="1"/>
          </p:cNvCxnSpPr>
          <p:nvPr/>
        </p:nvCxnSpPr>
        <p:spPr>
          <a:xfrm>
            <a:off x="2846737" y="5936224"/>
            <a:ext cx="360040" cy="229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6" idx="1"/>
          </p:cNvCxnSpPr>
          <p:nvPr/>
        </p:nvCxnSpPr>
        <p:spPr>
          <a:xfrm>
            <a:off x="1478585" y="5936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1" idx="3"/>
            <a:endCxn id="113" idx="1"/>
          </p:cNvCxnSpPr>
          <p:nvPr/>
        </p:nvCxnSpPr>
        <p:spPr>
          <a:xfrm>
            <a:off x="3638825" y="3640658"/>
            <a:ext cx="827111" cy="236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</p:cNvCxnSpPr>
          <p:nvPr/>
        </p:nvCxnSpPr>
        <p:spPr>
          <a:xfrm flipV="1">
            <a:off x="3638825" y="4241310"/>
            <a:ext cx="827111" cy="447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3"/>
            <a:endCxn id="115" idx="1"/>
          </p:cNvCxnSpPr>
          <p:nvPr/>
        </p:nvCxnSpPr>
        <p:spPr>
          <a:xfrm flipV="1">
            <a:off x="3638825" y="4543796"/>
            <a:ext cx="827111" cy="121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244265" y="4987970"/>
            <a:ext cx="3610606" cy="12832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06777" y="3850953"/>
            <a:ext cx="432048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06777" y="4904958"/>
            <a:ext cx="432048" cy="317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06777" y="5972228"/>
            <a:ext cx="432048" cy="387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201105" y="5400126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62783" y="5398738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90" name="Straight Arrow Connector 89"/>
          <p:cNvCxnSpPr>
            <a:stCxn id="88" idx="3"/>
            <a:endCxn id="89" idx="1"/>
          </p:cNvCxnSpPr>
          <p:nvPr/>
        </p:nvCxnSpPr>
        <p:spPr>
          <a:xfrm flipV="1">
            <a:off x="6785281" y="5574566"/>
            <a:ext cx="277502" cy="558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3"/>
            <a:endCxn id="98" idx="1"/>
          </p:cNvCxnSpPr>
          <p:nvPr/>
        </p:nvCxnSpPr>
        <p:spPr>
          <a:xfrm>
            <a:off x="3638825" y="4012971"/>
            <a:ext cx="827111" cy="124847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3"/>
            <a:endCxn id="99" idx="1"/>
          </p:cNvCxnSpPr>
          <p:nvPr/>
        </p:nvCxnSpPr>
        <p:spPr>
          <a:xfrm>
            <a:off x="3638825" y="5063763"/>
            <a:ext cx="827111" cy="51208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3"/>
            <a:endCxn id="100" idx="1"/>
          </p:cNvCxnSpPr>
          <p:nvPr/>
        </p:nvCxnSpPr>
        <p:spPr>
          <a:xfrm flipV="1">
            <a:off x="3638825" y="5928258"/>
            <a:ext cx="827111" cy="23757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686497" y="4456127"/>
            <a:ext cx="3168352" cy="8808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6497" y="3383152"/>
            <a:ext cx="3168352" cy="90088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46453" y="3163817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65936" y="5099432"/>
            <a:ext cx="432048" cy="3240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5936" y="5417040"/>
            <a:ext cx="432048" cy="317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65936" y="5734650"/>
            <a:ext cx="432048" cy="3872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75643" y="2994540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M</a:t>
            </a:r>
            <a:r>
              <a:rPr lang="en-US" altLang="zh-CN" sz="1600" dirty="0" smtClean="0">
                <a:latin typeface="Arial"/>
                <a:cs typeface="Arial"/>
              </a:rPr>
              <a:t>ap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99" idx="3"/>
            <a:endCxn id="88" idx="1"/>
          </p:cNvCxnSpPr>
          <p:nvPr/>
        </p:nvCxnSpPr>
        <p:spPr>
          <a:xfrm>
            <a:off x="4897984" y="5575845"/>
            <a:ext cx="303121" cy="430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201105" y="401566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62783" y="4014276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12" name="Straight Arrow Connector 111"/>
          <p:cNvCxnSpPr>
            <a:stCxn id="110" idx="3"/>
            <a:endCxn id="111" idx="1"/>
          </p:cNvCxnSpPr>
          <p:nvPr/>
        </p:nvCxnSpPr>
        <p:spPr>
          <a:xfrm flipV="1">
            <a:off x="6785281" y="4190104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465936" y="3714970"/>
            <a:ext cx="432048" cy="3240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65936" y="4032578"/>
            <a:ext cx="432048" cy="317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65936" y="4350188"/>
            <a:ext cx="432048" cy="3872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16" name="Straight Arrow Connector 115"/>
          <p:cNvCxnSpPr>
            <a:stCxn id="114" idx="3"/>
            <a:endCxn id="110" idx="1"/>
          </p:cNvCxnSpPr>
          <p:nvPr/>
        </p:nvCxnSpPr>
        <p:spPr>
          <a:xfrm>
            <a:off x="4897984" y="4191383"/>
            <a:ext cx="303121" cy="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4244265" y="4563515"/>
            <a:ext cx="3610606" cy="7455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244265" y="5555469"/>
            <a:ext cx="3610606" cy="7455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244265" y="3656520"/>
            <a:ext cx="3610606" cy="7455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1136" y="1639873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enlarge partition number, use range partition function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407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partition number/function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6497" y="5478214"/>
            <a:ext cx="3168352" cy="10195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2521" y="3634929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6777" y="3502371"/>
            <a:ext cx="432048" cy="138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8625" y="363492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 flipV="1">
            <a:off x="2846737" y="3571515"/>
            <a:ext cx="360040" cy="243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85" idx="1"/>
          </p:cNvCxnSpPr>
          <p:nvPr/>
        </p:nvCxnSpPr>
        <p:spPr>
          <a:xfrm>
            <a:off x="2846737" y="3814949"/>
            <a:ext cx="360040" cy="6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62" idx="1"/>
          </p:cNvCxnSpPr>
          <p:nvPr/>
        </p:nvCxnSpPr>
        <p:spPr>
          <a:xfrm>
            <a:off x="1478585" y="38149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02521" y="468893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838625" y="468893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1" name="Straight Arrow Connector 70"/>
          <p:cNvCxnSpPr>
            <a:stCxn id="70" idx="3"/>
            <a:endCxn id="67" idx="1"/>
          </p:cNvCxnSpPr>
          <p:nvPr/>
        </p:nvCxnSpPr>
        <p:spPr>
          <a:xfrm flipV="1">
            <a:off x="2846737" y="4621878"/>
            <a:ext cx="360040" cy="24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3"/>
            <a:endCxn id="80" idx="1"/>
          </p:cNvCxnSpPr>
          <p:nvPr/>
        </p:nvCxnSpPr>
        <p:spPr>
          <a:xfrm>
            <a:off x="2846737" y="4868954"/>
            <a:ext cx="360040" cy="6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70" idx="1"/>
          </p:cNvCxnSpPr>
          <p:nvPr/>
        </p:nvCxnSpPr>
        <p:spPr>
          <a:xfrm>
            <a:off x="1478585" y="486895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02521" y="575620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838625" y="57562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>
            <a:stCxn id="76" idx="3"/>
            <a:endCxn id="103" idx="1"/>
          </p:cNvCxnSpPr>
          <p:nvPr/>
        </p:nvCxnSpPr>
        <p:spPr>
          <a:xfrm flipV="1">
            <a:off x="2846737" y="5692616"/>
            <a:ext cx="360040" cy="24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  <a:endCxn id="106" idx="1"/>
          </p:cNvCxnSpPr>
          <p:nvPr/>
        </p:nvCxnSpPr>
        <p:spPr>
          <a:xfrm>
            <a:off x="2846737" y="5936224"/>
            <a:ext cx="360040" cy="64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6" idx="1"/>
          </p:cNvCxnSpPr>
          <p:nvPr/>
        </p:nvCxnSpPr>
        <p:spPr>
          <a:xfrm>
            <a:off x="1478585" y="5936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1" idx="3"/>
            <a:endCxn id="117" idx="1"/>
          </p:cNvCxnSpPr>
          <p:nvPr/>
        </p:nvCxnSpPr>
        <p:spPr>
          <a:xfrm>
            <a:off x="3638825" y="3571515"/>
            <a:ext cx="809431" cy="317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3"/>
            <a:endCxn id="118" idx="1"/>
          </p:cNvCxnSpPr>
          <p:nvPr/>
        </p:nvCxnSpPr>
        <p:spPr>
          <a:xfrm flipV="1">
            <a:off x="3638825" y="4031479"/>
            <a:ext cx="809431" cy="590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3" idx="3"/>
            <a:endCxn id="119" idx="1"/>
          </p:cNvCxnSpPr>
          <p:nvPr/>
        </p:nvCxnSpPr>
        <p:spPr>
          <a:xfrm flipV="1">
            <a:off x="3638825" y="4171500"/>
            <a:ext cx="816163" cy="1521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06777" y="3807157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91" name="Straight Arrow Connector 90"/>
          <p:cNvCxnSpPr>
            <a:stCxn id="85" idx="3"/>
            <a:endCxn id="125" idx="1"/>
          </p:cNvCxnSpPr>
          <p:nvPr/>
        </p:nvCxnSpPr>
        <p:spPr>
          <a:xfrm>
            <a:off x="3638825" y="3879165"/>
            <a:ext cx="809431" cy="91681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4" idx="3"/>
            <a:endCxn id="134" idx="1"/>
          </p:cNvCxnSpPr>
          <p:nvPr/>
        </p:nvCxnSpPr>
        <p:spPr>
          <a:xfrm>
            <a:off x="3638825" y="5189442"/>
            <a:ext cx="809431" cy="74098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6" idx="3"/>
            <a:endCxn id="127" idx="1"/>
          </p:cNvCxnSpPr>
          <p:nvPr/>
        </p:nvCxnSpPr>
        <p:spPr>
          <a:xfrm flipV="1">
            <a:off x="3638825" y="5078495"/>
            <a:ext cx="816163" cy="92177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686497" y="4456127"/>
            <a:ext cx="3168352" cy="8808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6497" y="3383152"/>
            <a:ext cx="3168352" cy="90088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46453" y="3163817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75643" y="2994540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M</a:t>
            </a:r>
            <a:r>
              <a:rPr lang="en-US" altLang="zh-CN" sz="1600" dirty="0" smtClean="0">
                <a:latin typeface="Arial"/>
                <a:cs typeface="Arial"/>
              </a:rPr>
              <a:t>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201105" y="3865028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62783" y="3863640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12" name="Straight Arrow Connector 111"/>
          <p:cNvCxnSpPr>
            <a:stCxn id="110" idx="3"/>
            <a:endCxn id="111" idx="1"/>
          </p:cNvCxnSpPr>
          <p:nvPr/>
        </p:nvCxnSpPr>
        <p:spPr>
          <a:xfrm flipV="1">
            <a:off x="6785281" y="4039468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8" idx="3"/>
            <a:endCxn id="110" idx="1"/>
          </p:cNvCxnSpPr>
          <p:nvPr/>
        </p:nvCxnSpPr>
        <p:spPr>
          <a:xfrm>
            <a:off x="4880304" y="4031479"/>
            <a:ext cx="320801" cy="1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06777" y="4067071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62" idx="3"/>
            <a:endCxn id="58" idx="1"/>
          </p:cNvCxnSpPr>
          <p:nvPr/>
        </p:nvCxnSpPr>
        <p:spPr>
          <a:xfrm>
            <a:off x="2846737" y="3814949"/>
            <a:ext cx="360040" cy="32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206777" y="4552734"/>
            <a:ext cx="432048" cy="138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06777" y="4857520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06777" y="5117434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>
            <a:stCxn id="70" idx="3"/>
            <a:endCxn id="94" idx="1"/>
          </p:cNvCxnSpPr>
          <p:nvPr/>
        </p:nvCxnSpPr>
        <p:spPr>
          <a:xfrm>
            <a:off x="2846737" y="4868954"/>
            <a:ext cx="360040" cy="320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206777" y="5623472"/>
            <a:ext cx="432048" cy="138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206777" y="5928258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206777" y="6188172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76" idx="3"/>
            <a:endCxn id="107" idx="1"/>
          </p:cNvCxnSpPr>
          <p:nvPr/>
        </p:nvCxnSpPr>
        <p:spPr>
          <a:xfrm>
            <a:off x="2846737" y="5936224"/>
            <a:ext cx="360040" cy="32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448256" y="3819844"/>
            <a:ext cx="432048" cy="138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48256" y="3959471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54988" y="4099492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201105" y="4772023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62783" y="4770635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23" name="Straight Arrow Connector 122"/>
          <p:cNvCxnSpPr>
            <a:stCxn id="121" idx="3"/>
            <a:endCxn id="122" idx="1"/>
          </p:cNvCxnSpPr>
          <p:nvPr/>
        </p:nvCxnSpPr>
        <p:spPr>
          <a:xfrm flipV="1">
            <a:off x="6785281" y="4946463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6" idx="3"/>
            <a:endCxn id="121" idx="1"/>
          </p:cNvCxnSpPr>
          <p:nvPr/>
        </p:nvCxnSpPr>
        <p:spPr>
          <a:xfrm>
            <a:off x="4880304" y="4938474"/>
            <a:ext cx="320801" cy="1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448256" y="4726839"/>
            <a:ext cx="432048" cy="138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448256" y="4866466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454988" y="5006487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201105" y="5763977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62783" y="5762589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 flipV="1">
            <a:off x="6785281" y="5938417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34" idx="3"/>
            <a:endCxn id="129" idx="1"/>
          </p:cNvCxnSpPr>
          <p:nvPr/>
        </p:nvCxnSpPr>
        <p:spPr>
          <a:xfrm>
            <a:off x="4880304" y="5930428"/>
            <a:ext cx="320801" cy="1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448256" y="5718793"/>
            <a:ext cx="432048" cy="138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48256" y="5858420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54988" y="5998441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6" name="Straight Arrow Connector 135"/>
          <p:cNvCxnSpPr>
            <a:stCxn id="80" idx="3"/>
            <a:endCxn id="126" idx="1"/>
          </p:cNvCxnSpPr>
          <p:nvPr/>
        </p:nvCxnSpPr>
        <p:spPr>
          <a:xfrm>
            <a:off x="3638825" y="4929528"/>
            <a:ext cx="809431" cy="894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7" idx="3"/>
            <a:endCxn id="135" idx="1"/>
          </p:cNvCxnSpPr>
          <p:nvPr/>
        </p:nvCxnSpPr>
        <p:spPr>
          <a:xfrm flipV="1">
            <a:off x="3638825" y="6070449"/>
            <a:ext cx="816163" cy="18973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58" idx="3"/>
            <a:endCxn id="133" idx="1"/>
          </p:cNvCxnSpPr>
          <p:nvPr/>
        </p:nvCxnSpPr>
        <p:spPr>
          <a:xfrm>
            <a:off x="3638825" y="4139079"/>
            <a:ext cx="809431" cy="164885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95" y="3248318"/>
            <a:ext cx="1107373" cy="107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80" y="2216575"/>
            <a:ext cx="1705020" cy="7538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998" y="1886441"/>
            <a:ext cx="1177744" cy="1177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Distributed data-parallel applications can be written by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aw code</a:t>
            </a:r>
          </a:p>
          <a:p>
            <a:pPr lvl="2"/>
            <a:r>
              <a:rPr lang="en-US" b="1" dirty="0" smtClean="0"/>
              <a:t>Hadoop: </a:t>
            </a:r>
            <a:r>
              <a:rPr lang="en-US" dirty="0" smtClean="0"/>
              <a:t>Java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</a:rPr>
              <a:t>Spark: </a:t>
            </a:r>
            <a:r>
              <a:rPr lang="en-US" dirty="0" err="1" smtClean="0">
                <a:solidFill>
                  <a:srgbClr val="000000"/>
                </a:solidFill>
              </a:rPr>
              <a:t>Scala</a:t>
            </a:r>
            <a:r>
              <a:rPr lang="en-US" dirty="0" smtClean="0">
                <a:solidFill>
                  <a:srgbClr val="000000"/>
                </a:solidFill>
              </a:rPr>
              <a:t>, Java, Python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 smtClean="0">
                <a:solidFill>
                  <a:srgbClr val="000000"/>
                </a:solidFill>
              </a:rPr>
              <a:t>igh-level languages/libraries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</a:rPr>
              <a:t>SQL-like: </a:t>
            </a:r>
            <a:r>
              <a:rPr lang="en-US" dirty="0" smtClean="0">
                <a:solidFill>
                  <a:srgbClr val="000000"/>
                </a:solidFill>
              </a:rPr>
              <a:t>Pig Latin, </a:t>
            </a:r>
            <a:r>
              <a:rPr lang="en-US" dirty="0" err="1" smtClean="0">
                <a:solidFill>
                  <a:srgbClr val="000000"/>
                </a:solidFill>
              </a:rPr>
              <a:t>HiveQL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SparkSQL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b="1" dirty="0" smtClean="0">
                <a:solidFill>
                  <a:srgbClr val="000000"/>
                </a:solidFill>
              </a:rPr>
              <a:t>ML: </a:t>
            </a:r>
            <a:r>
              <a:rPr lang="en-US" dirty="0" smtClean="0">
                <a:solidFill>
                  <a:srgbClr val="000000"/>
                </a:solidFill>
              </a:rPr>
              <a:t>Apache Mahout, Spark </a:t>
            </a:r>
            <a:r>
              <a:rPr lang="en-US" dirty="0" err="1" smtClean="0">
                <a:solidFill>
                  <a:srgbClr val="000000"/>
                </a:solidFill>
              </a:rPr>
              <a:t>MLlib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b="1" dirty="0" smtClean="0">
                <a:solidFill>
                  <a:srgbClr val="000000"/>
                </a:solidFill>
              </a:rPr>
              <a:t>Graph: </a:t>
            </a:r>
            <a:r>
              <a:rPr lang="en-US" dirty="0" smtClean="0">
                <a:solidFill>
                  <a:srgbClr val="000000"/>
                </a:solidFill>
              </a:rPr>
              <a:t>Spark </a:t>
            </a:r>
            <a:r>
              <a:rPr lang="en-US" dirty="0" err="1" smtClean="0">
                <a:solidFill>
                  <a:srgbClr val="000000"/>
                </a:solidFill>
              </a:rPr>
              <a:t>GraphX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963391" y="3218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455820"/>
            <a:ext cx="909690" cy="837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474" y="4599962"/>
            <a:ext cx="1815452" cy="890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600" y="5843661"/>
            <a:ext cx="1649199" cy="5650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799" y="4514398"/>
            <a:ext cx="1272558" cy="11484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2890" y="3570164"/>
            <a:ext cx="1636345" cy="6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enlarge partition number, use range partition function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partition number/function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6497" y="5612187"/>
            <a:ext cx="3168352" cy="83083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2521" y="3634929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6777" y="3634929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8625" y="363492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 flipV="1">
            <a:off x="2846737" y="3706937"/>
            <a:ext cx="360040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85" idx="1"/>
          </p:cNvCxnSpPr>
          <p:nvPr/>
        </p:nvCxnSpPr>
        <p:spPr>
          <a:xfrm>
            <a:off x="2846737" y="3814949"/>
            <a:ext cx="360040" cy="198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62" idx="1"/>
          </p:cNvCxnSpPr>
          <p:nvPr/>
        </p:nvCxnSpPr>
        <p:spPr>
          <a:xfrm>
            <a:off x="1478585" y="38149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206151" y="407043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2783" y="4070439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2521" y="468893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06777" y="4688934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838625" y="468893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1" name="Straight Arrow Connector 70"/>
          <p:cNvCxnSpPr>
            <a:stCxn id="70" idx="3"/>
            <a:endCxn id="69" idx="1"/>
          </p:cNvCxnSpPr>
          <p:nvPr/>
        </p:nvCxnSpPr>
        <p:spPr>
          <a:xfrm flipV="1">
            <a:off x="2846737" y="4760942"/>
            <a:ext cx="360040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3"/>
            <a:endCxn id="86" idx="1"/>
          </p:cNvCxnSpPr>
          <p:nvPr/>
        </p:nvCxnSpPr>
        <p:spPr>
          <a:xfrm>
            <a:off x="2846737" y="4868954"/>
            <a:ext cx="360040" cy="19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70" idx="1"/>
          </p:cNvCxnSpPr>
          <p:nvPr/>
        </p:nvCxnSpPr>
        <p:spPr>
          <a:xfrm>
            <a:off x="1478585" y="486895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02521" y="575620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6777" y="5773238"/>
            <a:ext cx="432048" cy="1269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838625" y="57562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>
            <a:stCxn id="76" idx="3"/>
            <a:endCxn id="75" idx="1"/>
          </p:cNvCxnSpPr>
          <p:nvPr/>
        </p:nvCxnSpPr>
        <p:spPr>
          <a:xfrm flipV="1">
            <a:off x="2846737" y="5836729"/>
            <a:ext cx="360040" cy="99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  <a:endCxn id="87" idx="1"/>
          </p:cNvCxnSpPr>
          <p:nvPr/>
        </p:nvCxnSpPr>
        <p:spPr>
          <a:xfrm>
            <a:off x="2846737" y="5936224"/>
            <a:ext cx="360040" cy="229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6" idx="1"/>
          </p:cNvCxnSpPr>
          <p:nvPr/>
        </p:nvCxnSpPr>
        <p:spPr>
          <a:xfrm>
            <a:off x="1478585" y="5936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3"/>
            <a:endCxn id="67" idx="1"/>
          </p:cNvCxnSpPr>
          <p:nvPr/>
        </p:nvCxnSpPr>
        <p:spPr>
          <a:xfrm flipV="1">
            <a:off x="6790327" y="4246267"/>
            <a:ext cx="27245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1" idx="3"/>
            <a:endCxn id="101" idx="1"/>
          </p:cNvCxnSpPr>
          <p:nvPr/>
        </p:nvCxnSpPr>
        <p:spPr>
          <a:xfrm>
            <a:off x="3638825" y="3706937"/>
            <a:ext cx="827111" cy="44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102" idx="1"/>
          </p:cNvCxnSpPr>
          <p:nvPr/>
        </p:nvCxnSpPr>
        <p:spPr>
          <a:xfrm flipV="1">
            <a:off x="3638825" y="4241310"/>
            <a:ext cx="827111" cy="519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3"/>
            <a:endCxn id="103" idx="1"/>
          </p:cNvCxnSpPr>
          <p:nvPr/>
        </p:nvCxnSpPr>
        <p:spPr>
          <a:xfrm flipV="1">
            <a:off x="3638825" y="4372281"/>
            <a:ext cx="827111" cy="1464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244265" y="4832950"/>
            <a:ext cx="3610606" cy="128329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06777" y="3850953"/>
            <a:ext cx="432048" cy="32403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06777" y="4904958"/>
            <a:ext cx="432048" cy="317610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06777" y="5972228"/>
            <a:ext cx="432048" cy="38721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201105" y="5245106"/>
            <a:ext cx="1584176" cy="360040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62783" y="5243718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90" name="Straight Arrow Connector 89"/>
          <p:cNvCxnSpPr>
            <a:stCxn id="88" idx="3"/>
            <a:endCxn id="89" idx="1"/>
          </p:cNvCxnSpPr>
          <p:nvPr/>
        </p:nvCxnSpPr>
        <p:spPr>
          <a:xfrm flipV="1">
            <a:off x="6785281" y="5419546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3"/>
            <a:endCxn id="98" idx="1"/>
          </p:cNvCxnSpPr>
          <p:nvPr/>
        </p:nvCxnSpPr>
        <p:spPr>
          <a:xfrm>
            <a:off x="3638825" y="4012971"/>
            <a:ext cx="827111" cy="1093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3"/>
            <a:endCxn id="99" idx="1"/>
          </p:cNvCxnSpPr>
          <p:nvPr/>
        </p:nvCxnSpPr>
        <p:spPr>
          <a:xfrm>
            <a:off x="3638825" y="5063763"/>
            <a:ext cx="827111" cy="357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3"/>
            <a:endCxn id="100" idx="1"/>
          </p:cNvCxnSpPr>
          <p:nvPr/>
        </p:nvCxnSpPr>
        <p:spPr>
          <a:xfrm flipV="1">
            <a:off x="3638825" y="5773238"/>
            <a:ext cx="827111" cy="39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244265" y="3803351"/>
            <a:ext cx="3610606" cy="88558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6497" y="4544917"/>
            <a:ext cx="3168352" cy="79208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6497" y="3490912"/>
            <a:ext cx="3168352" cy="79312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255845" y="3368382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65936" y="4944412"/>
            <a:ext cx="432048" cy="32403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5936" y="5262020"/>
            <a:ext cx="432048" cy="317610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65936" y="5579630"/>
            <a:ext cx="432048" cy="38721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65936" y="4101190"/>
            <a:ext cx="432048" cy="108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65936" y="4187304"/>
            <a:ext cx="432048" cy="108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465936" y="4314083"/>
            <a:ext cx="432048" cy="1163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75643" y="3152358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M</a:t>
            </a:r>
            <a:r>
              <a:rPr lang="en-US" altLang="zh-CN" sz="1600" dirty="0" smtClean="0">
                <a:latin typeface="Arial"/>
                <a:cs typeface="Arial"/>
              </a:rPr>
              <a:t>ap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99" idx="3"/>
            <a:endCxn id="88" idx="1"/>
          </p:cNvCxnSpPr>
          <p:nvPr/>
        </p:nvCxnSpPr>
        <p:spPr>
          <a:xfrm>
            <a:off x="4897984" y="5420825"/>
            <a:ext cx="303121" cy="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3"/>
            <a:endCxn id="66" idx="1"/>
          </p:cNvCxnSpPr>
          <p:nvPr/>
        </p:nvCxnSpPr>
        <p:spPr>
          <a:xfrm>
            <a:off x="4897984" y="4241310"/>
            <a:ext cx="308167" cy="9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using composite key: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=&gt; &lt;(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’), </a:t>
            </a:r>
            <a:r>
              <a:rPr lang="en-US" altLang="zh-CN" i="1" dirty="0"/>
              <a:t>v</a:t>
            </a:r>
            <a:r>
              <a:rPr lang="en-US" altLang="zh-CN" dirty="0"/>
              <a:t>&gt;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Redesign the key</a:t>
            </a:r>
          </a:p>
        </p:txBody>
      </p: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60481"/>
              </p:ext>
            </p:extLst>
          </p:nvPr>
        </p:nvGraphicFramePr>
        <p:xfrm>
          <a:off x="197062" y="357097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89267"/>
              </p:ext>
            </p:extLst>
          </p:nvPr>
        </p:nvGraphicFramePr>
        <p:xfrm>
          <a:off x="197062" y="512377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9" name="Rounded Rectangle 138"/>
          <p:cNvSpPr/>
          <p:nvPr/>
        </p:nvSpPr>
        <p:spPr>
          <a:xfrm>
            <a:off x="1274965" y="410740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274965" y="574513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74316"/>
              </p:ext>
            </p:extLst>
          </p:nvPr>
        </p:nvGraphicFramePr>
        <p:xfrm>
          <a:off x="2562181" y="331915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20484"/>
              </p:ext>
            </p:extLst>
          </p:nvPr>
        </p:nvGraphicFramePr>
        <p:xfrm>
          <a:off x="2562181" y="530665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42620"/>
              </p:ext>
            </p:extLst>
          </p:nvPr>
        </p:nvGraphicFramePr>
        <p:xfrm>
          <a:off x="4083025" y="3285598"/>
          <a:ext cx="896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35079"/>
              </p:ext>
            </p:extLst>
          </p:nvPr>
        </p:nvGraphicFramePr>
        <p:xfrm>
          <a:off x="4083025" y="572094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88189"/>
              </p:ext>
            </p:extLst>
          </p:nvPr>
        </p:nvGraphicFramePr>
        <p:xfrm>
          <a:off x="2562181" y="454791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95420"/>
              </p:ext>
            </p:extLst>
          </p:nvPr>
        </p:nvGraphicFramePr>
        <p:xfrm>
          <a:off x="2562181" y="618652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147" name="Straight Arrow Connector 146"/>
          <p:cNvCxnSpPr>
            <a:endCxn id="139" idx="1"/>
          </p:cNvCxnSpPr>
          <p:nvPr/>
        </p:nvCxnSpPr>
        <p:spPr>
          <a:xfrm flipV="1">
            <a:off x="989001" y="427772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8" idx="3"/>
            <a:endCxn id="140" idx="1"/>
          </p:cNvCxnSpPr>
          <p:nvPr/>
        </p:nvCxnSpPr>
        <p:spPr>
          <a:xfrm>
            <a:off x="1093462" y="5672416"/>
            <a:ext cx="18150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1" idx="3"/>
            <a:endCxn id="143" idx="1"/>
          </p:cNvCxnSpPr>
          <p:nvPr/>
        </p:nvCxnSpPr>
        <p:spPr>
          <a:xfrm>
            <a:off x="3458581" y="3867792"/>
            <a:ext cx="624444" cy="515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2" idx="3"/>
            <a:endCxn id="143" idx="1"/>
          </p:cNvCxnSpPr>
          <p:nvPr/>
        </p:nvCxnSpPr>
        <p:spPr>
          <a:xfrm flipV="1">
            <a:off x="3458581" y="4382878"/>
            <a:ext cx="624444" cy="128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3"/>
            <a:endCxn id="144" idx="1"/>
          </p:cNvCxnSpPr>
          <p:nvPr/>
        </p:nvCxnSpPr>
        <p:spPr>
          <a:xfrm>
            <a:off x="3458581" y="473079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44" idx="1"/>
          </p:cNvCxnSpPr>
          <p:nvPr/>
        </p:nvCxnSpPr>
        <p:spPr>
          <a:xfrm flipV="1">
            <a:off x="3458581" y="608670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9" idx="3"/>
            <a:endCxn id="141" idx="1"/>
          </p:cNvCxnSpPr>
          <p:nvPr/>
        </p:nvCxnSpPr>
        <p:spPr>
          <a:xfrm flipV="1">
            <a:off x="2238338" y="3867792"/>
            <a:ext cx="323843" cy="409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9" idx="3"/>
            <a:endCxn id="145" idx="1"/>
          </p:cNvCxnSpPr>
          <p:nvPr/>
        </p:nvCxnSpPr>
        <p:spPr>
          <a:xfrm>
            <a:off x="2238338" y="4277726"/>
            <a:ext cx="323843" cy="453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0" idx="3"/>
            <a:endCxn id="142" idx="1"/>
          </p:cNvCxnSpPr>
          <p:nvPr/>
        </p:nvCxnSpPr>
        <p:spPr>
          <a:xfrm flipV="1">
            <a:off x="2238338" y="5672416"/>
            <a:ext cx="32384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0" idx="3"/>
            <a:endCxn id="146" idx="1"/>
          </p:cNvCxnSpPr>
          <p:nvPr/>
        </p:nvCxnSpPr>
        <p:spPr>
          <a:xfrm>
            <a:off x="2238338" y="5915457"/>
            <a:ext cx="323843" cy="453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375283" y="3867793"/>
            <a:ext cx="2408465" cy="4979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5375283" y="5847596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159" name="Straight Arrow Connector 158"/>
          <p:cNvCxnSpPr>
            <a:stCxn id="143" idx="3"/>
            <a:endCxn id="157" idx="1"/>
          </p:cNvCxnSpPr>
          <p:nvPr/>
        </p:nvCxnSpPr>
        <p:spPr>
          <a:xfrm flipV="1">
            <a:off x="4979425" y="4116780"/>
            <a:ext cx="395858" cy="26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4" idx="3"/>
            <a:endCxn id="158" idx="1"/>
          </p:cNvCxnSpPr>
          <p:nvPr/>
        </p:nvCxnSpPr>
        <p:spPr>
          <a:xfrm flipV="1">
            <a:off x="4979425" y="6075655"/>
            <a:ext cx="395858" cy="11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19255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88707"/>
              </p:ext>
            </p:extLst>
          </p:nvPr>
        </p:nvGraphicFramePr>
        <p:xfrm>
          <a:off x="8100392" y="375412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3" name="Straight Arrow Connector 162"/>
          <p:cNvCxnSpPr>
            <a:stCxn id="157" idx="3"/>
            <a:endCxn id="162" idx="1"/>
          </p:cNvCxnSpPr>
          <p:nvPr/>
        </p:nvCxnSpPr>
        <p:spPr>
          <a:xfrm>
            <a:off x="7783748" y="4116780"/>
            <a:ext cx="316644" cy="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8" idx="3"/>
          </p:cNvCxnSpPr>
          <p:nvPr/>
        </p:nvCxnSpPr>
        <p:spPr>
          <a:xfrm flipV="1">
            <a:off x="7783748" y="6000668"/>
            <a:ext cx="316644" cy="74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083025" y="328559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4083025" y="3684912"/>
            <a:ext cx="896400" cy="17952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083025" y="570591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083025" y="6097653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538543" y="5340150"/>
            <a:ext cx="896400" cy="698025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562181" y="6153374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562181" y="4548981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562181" y="3329158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(K, V)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197062" y="3569835"/>
            <a:ext cx="896400" cy="1464177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7062" y="5122541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using composite key: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=&gt; &lt;(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’), </a:t>
            </a:r>
            <a:r>
              <a:rPr lang="en-US" altLang="zh-CN" i="1" dirty="0"/>
              <a:t>v</a:t>
            </a:r>
            <a:r>
              <a:rPr lang="en-US" altLang="zh-CN" dirty="0"/>
              <a:t>&gt;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Redesign the key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96678"/>
              </p:ext>
            </p:extLst>
          </p:nvPr>
        </p:nvGraphicFramePr>
        <p:xfrm>
          <a:off x="197062" y="357097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16761"/>
              </p:ext>
            </p:extLst>
          </p:nvPr>
        </p:nvGraphicFramePr>
        <p:xfrm>
          <a:off x="197062" y="512377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Rounded Rectangle 96"/>
          <p:cNvSpPr/>
          <p:nvPr/>
        </p:nvSpPr>
        <p:spPr>
          <a:xfrm>
            <a:off x="1274965" y="410740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274965" y="574513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29265"/>
              </p:ext>
            </p:extLst>
          </p:nvPr>
        </p:nvGraphicFramePr>
        <p:xfrm>
          <a:off x="2562181" y="331915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96595"/>
              </p:ext>
            </p:extLst>
          </p:nvPr>
        </p:nvGraphicFramePr>
        <p:xfrm>
          <a:off x="2562181" y="530665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5306"/>
              </p:ext>
            </p:extLst>
          </p:nvPr>
        </p:nvGraphicFramePr>
        <p:xfrm>
          <a:off x="4083025" y="3285598"/>
          <a:ext cx="896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81567"/>
              </p:ext>
            </p:extLst>
          </p:nvPr>
        </p:nvGraphicFramePr>
        <p:xfrm>
          <a:off x="4083025" y="572094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71050"/>
              </p:ext>
            </p:extLst>
          </p:nvPr>
        </p:nvGraphicFramePr>
        <p:xfrm>
          <a:off x="2562181" y="454791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92022"/>
              </p:ext>
            </p:extLst>
          </p:nvPr>
        </p:nvGraphicFramePr>
        <p:xfrm>
          <a:off x="2562181" y="618652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105" name="Straight Arrow Connector 104"/>
          <p:cNvCxnSpPr>
            <a:endCxn id="97" idx="1"/>
          </p:cNvCxnSpPr>
          <p:nvPr/>
        </p:nvCxnSpPr>
        <p:spPr>
          <a:xfrm flipV="1">
            <a:off x="989001" y="427772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6" idx="3"/>
            <a:endCxn id="98" idx="1"/>
          </p:cNvCxnSpPr>
          <p:nvPr/>
        </p:nvCxnSpPr>
        <p:spPr>
          <a:xfrm>
            <a:off x="1093462" y="5672416"/>
            <a:ext cx="18150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3"/>
            <a:endCxn id="101" idx="1"/>
          </p:cNvCxnSpPr>
          <p:nvPr/>
        </p:nvCxnSpPr>
        <p:spPr>
          <a:xfrm>
            <a:off x="3458581" y="3867792"/>
            <a:ext cx="624444" cy="515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0" idx="3"/>
            <a:endCxn id="101" idx="1"/>
          </p:cNvCxnSpPr>
          <p:nvPr/>
        </p:nvCxnSpPr>
        <p:spPr>
          <a:xfrm flipV="1">
            <a:off x="3458581" y="4382878"/>
            <a:ext cx="624444" cy="128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3" idx="3"/>
            <a:endCxn id="102" idx="1"/>
          </p:cNvCxnSpPr>
          <p:nvPr/>
        </p:nvCxnSpPr>
        <p:spPr>
          <a:xfrm>
            <a:off x="3458581" y="473079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4" idx="3"/>
            <a:endCxn id="102" idx="1"/>
          </p:cNvCxnSpPr>
          <p:nvPr/>
        </p:nvCxnSpPr>
        <p:spPr>
          <a:xfrm flipV="1">
            <a:off x="3458581" y="608670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9" idx="1"/>
          </p:cNvCxnSpPr>
          <p:nvPr/>
        </p:nvCxnSpPr>
        <p:spPr>
          <a:xfrm flipV="1">
            <a:off x="2238338" y="3867792"/>
            <a:ext cx="323843" cy="409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7" idx="3"/>
            <a:endCxn id="103" idx="1"/>
          </p:cNvCxnSpPr>
          <p:nvPr/>
        </p:nvCxnSpPr>
        <p:spPr>
          <a:xfrm>
            <a:off x="2238338" y="4277726"/>
            <a:ext cx="323843" cy="453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8" idx="3"/>
            <a:endCxn id="100" idx="1"/>
          </p:cNvCxnSpPr>
          <p:nvPr/>
        </p:nvCxnSpPr>
        <p:spPr>
          <a:xfrm flipV="1">
            <a:off x="2238338" y="5672416"/>
            <a:ext cx="32384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8" idx="3"/>
            <a:endCxn id="104" idx="1"/>
          </p:cNvCxnSpPr>
          <p:nvPr/>
        </p:nvCxnSpPr>
        <p:spPr>
          <a:xfrm>
            <a:off x="2238338" y="5915457"/>
            <a:ext cx="323843" cy="453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5375283" y="3867793"/>
            <a:ext cx="2408465" cy="4979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5375283" y="5847596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117" name="Straight Arrow Connector 116"/>
          <p:cNvCxnSpPr>
            <a:stCxn id="101" idx="3"/>
            <a:endCxn id="115" idx="1"/>
          </p:cNvCxnSpPr>
          <p:nvPr/>
        </p:nvCxnSpPr>
        <p:spPr>
          <a:xfrm flipV="1">
            <a:off x="4979425" y="4116780"/>
            <a:ext cx="395858" cy="26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2" idx="3"/>
            <a:endCxn id="116" idx="1"/>
          </p:cNvCxnSpPr>
          <p:nvPr/>
        </p:nvCxnSpPr>
        <p:spPr>
          <a:xfrm flipV="1">
            <a:off x="4979425" y="6075655"/>
            <a:ext cx="395858" cy="11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8655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81822"/>
              </p:ext>
            </p:extLst>
          </p:nvPr>
        </p:nvGraphicFramePr>
        <p:xfrm>
          <a:off x="8100392" y="375412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1" name="Straight Arrow Connector 120"/>
          <p:cNvCxnSpPr>
            <a:stCxn id="115" idx="3"/>
            <a:endCxn id="120" idx="1"/>
          </p:cNvCxnSpPr>
          <p:nvPr/>
        </p:nvCxnSpPr>
        <p:spPr>
          <a:xfrm>
            <a:off x="7783748" y="4116780"/>
            <a:ext cx="316644" cy="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</p:cNvCxnSpPr>
          <p:nvPr/>
        </p:nvCxnSpPr>
        <p:spPr>
          <a:xfrm flipV="1">
            <a:off x="7783748" y="6000668"/>
            <a:ext cx="316644" cy="74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083025" y="328559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83025" y="3684912"/>
            <a:ext cx="896400" cy="104588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083025" y="570591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083025" y="6097653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38543" y="5340150"/>
            <a:ext cx="896400" cy="698025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562181" y="6153374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562181" y="4548981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562181" y="3329158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(K,1), V</a:t>
            </a:r>
          </a:p>
          <a:p>
            <a:pPr algn="ctr"/>
            <a:r>
              <a:rPr lang="en-US" dirty="0" smtClean="0"/>
              <a:t>(K,2), V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97062" y="3569835"/>
            <a:ext cx="896400" cy="1464177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97062" y="5122541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083025" y="4730794"/>
            <a:ext cx="896400" cy="74936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a super giant string =&gt; split it to multiple strings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Split the large single record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93324"/>
              </p:ext>
            </p:extLst>
          </p:nvPr>
        </p:nvGraphicFramePr>
        <p:xfrm>
          <a:off x="4083025" y="4717737"/>
          <a:ext cx="896400" cy="40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44535"/>
              </p:ext>
            </p:extLst>
          </p:nvPr>
        </p:nvGraphicFramePr>
        <p:xfrm>
          <a:off x="197062" y="3557915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105441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37792"/>
              </p:ext>
            </p:extLst>
          </p:nvPr>
        </p:nvGraphicFramePr>
        <p:xfrm>
          <a:off x="197062" y="5259070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1379426" y="4182391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9426" y="5820122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77960"/>
              </p:ext>
            </p:extLst>
          </p:nvPr>
        </p:nvGraphicFramePr>
        <p:xfrm>
          <a:off x="2562181" y="3306095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4750"/>
              </p:ext>
            </p:extLst>
          </p:nvPr>
        </p:nvGraphicFramePr>
        <p:xfrm>
          <a:off x="2562181" y="5293599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75184"/>
              </p:ext>
            </p:extLst>
          </p:nvPr>
        </p:nvGraphicFramePr>
        <p:xfrm>
          <a:off x="4083025" y="3272541"/>
          <a:ext cx="896400" cy="1463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54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56652"/>
              </p:ext>
            </p:extLst>
          </p:nvPr>
        </p:nvGraphicFramePr>
        <p:xfrm>
          <a:off x="4083025" y="5707887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05002"/>
              </p:ext>
            </p:extLst>
          </p:nvPr>
        </p:nvGraphicFramePr>
        <p:xfrm>
          <a:off x="2562181" y="453485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5338"/>
              </p:ext>
            </p:extLst>
          </p:nvPr>
        </p:nvGraphicFramePr>
        <p:xfrm>
          <a:off x="2562181" y="6173470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18" idx="1"/>
          </p:cNvCxnSpPr>
          <p:nvPr/>
        </p:nvCxnSpPr>
        <p:spPr>
          <a:xfrm flipV="1">
            <a:off x="1093462" y="4352709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3462" y="5670308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2" idx="1"/>
          </p:cNvCxnSpPr>
          <p:nvPr/>
        </p:nvCxnSpPr>
        <p:spPr>
          <a:xfrm>
            <a:off x="3458581" y="3854735"/>
            <a:ext cx="624444" cy="149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2" idx="1"/>
          </p:cNvCxnSpPr>
          <p:nvPr/>
        </p:nvCxnSpPr>
        <p:spPr>
          <a:xfrm flipV="1">
            <a:off x="3458581" y="4004060"/>
            <a:ext cx="624444" cy="165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3458581" y="4717737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3" idx="1"/>
          </p:cNvCxnSpPr>
          <p:nvPr/>
        </p:nvCxnSpPr>
        <p:spPr>
          <a:xfrm flipV="1">
            <a:off x="3458581" y="6073647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0" idx="1"/>
          </p:cNvCxnSpPr>
          <p:nvPr/>
        </p:nvCxnSpPr>
        <p:spPr>
          <a:xfrm flipV="1">
            <a:off x="2342799" y="3854735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24" idx="1"/>
          </p:cNvCxnSpPr>
          <p:nvPr/>
        </p:nvCxnSpPr>
        <p:spPr>
          <a:xfrm>
            <a:off x="2342799" y="4352709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1" idx="1"/>
          </p:cNvCxnSpPr>
          <p:nvPr/>
        </p:nvCxnSpPr>
        <p:spPr>
          <a:xfrm flipV="1">
            <a:off x="2342799" y="5659359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5" idx="1"/>
          </p:cNvCxnSpPr>
          <p:nvPr/>
        </p:nvCxnSpPr>
        <p:spPr>
          <a:xfrm>
            <a:off x="2342799" y="5990440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75283" y="3766357"/>
            <a:ext cx="2408465" cy="49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375283" y="5856437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38" name="Straight Arrow Connector 37"/>
          <p:cNvCxnSpPr>
            <a:stCxn id="22" idx="3"/>
            <a:endCxn id="36" idx="1"/>
          </p:cNvCxnSpPr>
          <p:nvPr/>
        </p:nvCxnSpPr>
        <p:spPr>
          <a:xfrm>
            <a:off x="4979425" y="4004060"/>
            <a:ext cx="395858" cy="8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37" idx="1"/>
          </p:cNvCxnSpPr>
          <p:nvPr/>
        </p:nvCxnSpPr>
        <p:spPr>
          <a:xfrm>
            <a:off x="4979425" y="6073647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83025" y="3272541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83025" y="3671855"/>
            <a:ext cx="896400" cy="145451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83025" y="569285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83025" y="6073647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8543" y="5327093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62181" y="6140317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62181" y="453592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62181" y="331610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7062" y="3556778"/>
            <a:ext cx="896400" cy="44728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7062" y="5268784"/>
            <a:ext cx="896400" cy="1087273"/>
          </a:xfrm>
          <a:prstGeom prst="rect">
            <a:avLst/>
          </a:prstGeom>
          <a:solidFill>
            <a:srgbClr val="BFBFBF"/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062" y="4001755"/>
            <a:ext cx="896400" cy="10192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7" idx="3"/>
            <a:endCxn id="56" idx="1"/>
          </p:cNvCxnSpPr>
          <p:nvPr/>
        </p:nvCxnSpPr>
        <p:spPr>
          <a:xfrm flipV="1">
            <a:off x="7783748" y="5996251"/>
            <a:ext cx="316644" cy="88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27679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88244"/>
              </p:ext>
            </p:extLst>
          </p:nvPr>
        </p:nvGraphicFramePr>
        <p:xfrm>
          <a:off x="8100392" y="3754128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7783748" y="4012703"/>
            <a:ext cx="294292" cy="8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100392" y="4485648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a super giant string =&gt; split it to multiple strings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Split the large single record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79996"/>
              </p:ext>
            </p:extLst>
          </p:nvPr>
        </p:nvGraphicFramePr>
        <p:xfrm>
          <a:off x="4083025" y="4717737"/>
          <a:ext cx="896400" cy="40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72280"/>
              </p:ext>
            </p:extLst>
          </p:nvPr>
        </p:nvGraphicFramePr>
        <p:xfrm>
          <a:off x="197062" y="3557915"/>
          <a:ext cx="896400" cy="150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5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  <a:tr h="35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  <a:tr h="35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35796"/>
              </p:ext>
            </p:extLst>
          </p:nvPr>
        </p:nvGraphicFramePr>
        <p:xfrm>
          <a:off x="197062" y="5259070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1379426" y="4182391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9426" y="5820122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89048"/>
              </p:ext>
            </p:extLst>
          </p:nvPr>
        </p:nvGraphicFramePr>
        <p:xfrm>
          <a:off x="2562181" y="3306095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05"/>
              </p:ext>
            </p:extLst>
          </p:nvPr>
        </p:nvGraphicFramePr>
        <p:xfrm>
          <a:off x="2562181" y="5293599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02300"/>
              </p:ext>
            </p:extLst>
          </p:nvPr>
        </p:nvGraphicFramePr>
        <p:xfrm>
          <a:off x="4083025" y="3272541"/>
          <a:ext cx="896400" cy="150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55244"/>
              </p:ext>
            </p:extLst>
          </p:nvPr>
        </p:nvGraphicFramePr>
        <p:xfrm>
          <a:off x="4083025" y="5707887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402"/>
              </p:ext>
            </p:extLst>
          </p:nvPr>
        </p:nvGraphicFramePr>
        <p:xfrm>
          <a:off x="2562181" y="453485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4998"/>
              </p:ext>
            </p:extLst>
          </p:nvPr>
        </p:nvGraphicFramePr>
        <p:xfrm>
          <a:off x="2562181" y="6173470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18" idx="1"/>
          </p:cNvCxnSpPr>
          <p:nvPr/>
        </p:nvCxnSpPr>
        <p:spPr>
          <a:xfrm flipV="1">
            <a:off x="1093462" y="4352709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3462" y="5670308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2" idx="1"/>
          </p:cNvCxnSpPr>
          <p:nvPr/>
        </p:nvCxnSpPr>
        <p:spPr>
          <a:xfrm>
            <a:off x="3458581" y="3854735"/>
            <a:ext cx="624444" cy="170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2" idx="1"/>
          </p:cNvCxnSpPr>
          <p:nvPr/>
        </p:nvCxnSpPr>
        <p:spPr>
          <a:xfrm flipV="1">
            <a:off x="3458581" y="4025495"/>
            <a:ext cx="624444" cy="1633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3458581" y="4717737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3" idx="1"/>
          </p:cNvCxnSpPr>
          <p:nvPr/>
        </p:nvCxnSpPr>
        <p:spPr>
          <a:xfrm flipV="1">
            <a:off x="3458581" y="6073647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0" idx="1"/>
          </p:cNvCxnSpPr>
          <p:nvPr/>
        </p:nvCxnSpPr>
        <p:spPr>
          <a:xfrm flipV="1">
            <a:off x="2342799" y="3854735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24" idx="1"/>
          </p:cNvCxnSpPr>
          <p:nvPr/>
        </p:nvCxnSpPr>
        <p:spPr>
          <a:xfrm>
            <a:off x="2342799" y="4352709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1" idx="1"/>
          </p:cNvCxnSpPr>
          <p:nvPr/>
        </p:nvCxnSpPr>
        <p:spPr>
          <a:xfrm flipV="1">
            <a:off x="2342799" y="5659359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5" idx="1"/>
          </p:cNvCxnSpPr>
          <p:nvPr/>
        </p:nvCxnSpPr>
        <p:spPr>
          <a:xfrm>
            <a:off x="2342799" y="5990440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75283" y="3766357"/>
            <a:ext cx="2408465" cy="49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375283" y="5856437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38" name="Straight Arrow Connector 37"/>
          <p:cNvCxnSpPr>
            <a:stCxn id="22" idx="3"/>
            <a:endCxn id="36" idx="1"/>
          </p:cNvCxnSpPr>
          <p:nvPr/>
        </p:nvCxnSpPr>
        <p:spPr>
          <a:xfrm flipV="1">
            <a:off x="4979425" y="4012703"/>
            <a:ext cx="395858" cy="12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37" idx="1"/>
          </p:cNvCxnSpPr>
          <p:nvPr/>
        </p:nvCxnSpPr>
        <p:spPr>
          <a:xfrm>
            <a:off x="4979425" y="6073647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83025" y="3272541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83025" y="3671855"/>
            <a:ext cx="896400" cy="110659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83025" y="569285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83025" y="6073647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8543" y="5327093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62181" y="6140317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62181" y="453592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62181" y="331610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7062" y="3556778"/>
            <a:ext cx="896400" cy="44728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7062" y="5268784"/>
            <a:ext cx="896400" cy="1087273"/>
          </a:xfrm>
          <a:prstGeom prst="rect">
            <a:avLst/>
          </a:prstGeom>
          <a:solidFill>
            <a:srgbClr val="BFBFBF"/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062" y="4001755"/>
            <a:ext cx="896400" cy="1062068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7" idx="3"/>
            <a:endCxn id="56" idx="1"/>
          </p:cNvCxnSpPr>
          <p:nvPr/>
        </p:nvCxnSpPr>
        <p:spPr>
          <a:xfrm flipV="1">
            <a:off x="7783748" y="5996251"/>
            <a:ext cx="316644" cy="88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08719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21458"/>
              </p:ext>
            </p:extLst>
          </p:nvPr>
        </p:nvGraphicFramePr>
        <p:xfrm>
          <a:off x="8100392" y="3754128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7783748" y="4012703"/>
            <a:ext cx="294292" cy="8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100392" y="4485648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083025" y="4775818"/>
            <a:ext cx="896400" cy="35054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5952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52700"/>
              </p:ext>
            </p:extLst>
          </p:nvPr>
        </p:nvGraphicFramePr>
        <p:xfrm>
          <a:off x="4791591" y="3057091"/>
          <a:ext cx="12725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262"/>
                <a:gridCol w="636262"/>
              </a:tblGrid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41145"/>
              </p:ext>
            </p:extLst>
          </p:nvPr>
        </p:nvGraphicFramePr>
        <p:xfrm>
          <a:off x="1228738" y="3057090"/>
          <a:ext cx="12725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262"/>
                <a:gridCol w="636262"/>
              </a:tblGrid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010595" y="4346639"/>
            <a:ext cx="1215186" cy="295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91591" y="3402228"/>
            <a:ext cx="1272524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1591" y="3776183"/>
            <a:ext cx="1272524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1591" y="4200601"/>
            <a:ext cx="1272524" cy="104383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91591" y="5234940"/>
            <a:ext cx="1272524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91591" y="5616703"/>
            <a:ext cx="1272524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3961" y="3702647"/>
            <a:ext cx="154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groupBy</a:t>
            </a:r>
            <a:r>
              <a:rPr lang="en-US" dirty="0" smtClean="0">
                <a:latin typeface="Arial"/>
                <a:cs typeface="Arial"/>
              </a:rPr>
              <a:t>(A), then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Sort(B)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0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5952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6762"/>
              </p:ext>
            </p:extLst>
          </p:nvPr>
        </p:nvGraphicFramePr>
        <p:xfrm>
          <a:off x="197062" y="320521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96020"/>
              </p:ext>
            </p:extLst>
          </p:nvPr>
        </p:nvGraphicFramePr>
        <p:xfrm>
          <a:off x="197062" y="475801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379426" y="382968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9426" y="546741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6714"/>
              </p:ext>
            </p:extLst>
          </p:nvPr>
        </p:nvGraphicFramePr>
        <p:xfrm>
          <a:off x="2562181" y="295339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68145"/>
              </p:ext>
            </p:extLst>
          </p:nvPr>
        </p:nvGraphicFramePr>
        <p:xfrm>
          <a:off x="2562181" y="494089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83328"/>
              </p:ext>
            </p:extLst>
          </p:nvPr>
        </p:nvGraphicFramePr>
        <p:xfrm>
          <a:off x="4083025" y="2919838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60133"/>
              </p:ext>
            </p:extLst>
          </p:nvPr>
        </p:nvGraphicFramePr>
        <p:xfrm>
          <a:off x="4083025" y="535518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7004"/>
              </p:ext>
            </p:extLst>
          </p:nvPr>
        </p:nvGraphicFramePr>
        <p:xfrm>
          <a:off x="2562181" y="418215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80968"/>
              </p:ext>
            </p:extLst>
          </p:nvPr>
        </p:nvGraphicFramePr>
        <p:xfrm>
          <a:off x="2562181" y="582076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1093462" y="400000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2" idx="1"/>
          </p:cNvCxnSpPr>
          <p:nvPr/>
        </p:nvCxnSpPr>
        <p:spPr>
          <a:xfrm>
            <a:off x="1093462" y="5306656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9" idx="1"/>
          </p:cNvCxnSpPr>
          <p:nvPr/>
        </p:nvCxnSpPr>
        <p:spPr>
          <a:xfrm>
            <a:off x="3458581" y="3502032"/>
            <a:ext cx="624444" cy="149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9" idx="1"/>
          </p:cNvCxnSpPr>
          <p:nvPr/>
        </p:nvCxnSpPr>
        <p:spPr>
          <a:xfrm flipV="1">
            <a:off x="3458581" y="3651358"/>
            <a:ext cx="624444" cy="165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0" idx="1"/>
          </p:cNvCxnSpPr>
          <p:nvPr/>
        </p:nvCxnSpPr>
        <p:spPr>
          <a:xfrm>
            <a:off x="3458581" y="436503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0" idx="1"/>
          </p:cNvCxnSpPr>
          <p:nvPr/>
        </p:nvCxnSpPr>
        <p:spPr>
          <a:xfrm flipV="1">
            <a:off x="3458581" y="572094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6" idx="1"/>
          </p:cNvCxnSpPr>
          <p:nvPr/>
        </p:nvCxnSpPr>
        <p:spPr>
          <a:xfrm flipV="1">
            <a:off x="2342799" y="3502032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0" idx="1"/>
          </p:cNvCxnSpPr>
          <p:nvPr/>
        </p:nvCxnSpPr>
        <p:spPr>
          <a:xfrm>
            <a:off x="2342799" y="4000006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7" idx="1"/>
          </p:cNvCxnSpPr>
          <p:nvPr/>
        </p:nvCxnSpPr>
        <p:spPr>
          <a:xfrm flipV="1">
            <a:off x="2342799" y="5306656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21" idx="1"/>
          </p:cNvCxnSpPr>
          <p:nvPr/>
        </p:nvCxnSpPr>
        <p:spPr>
          <a:xfrm>
            <a:off x="2342799" y="5637737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375283" y="3119280"/>
            <a:ext cx="2408465" cy="10510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  <a:p>
            <a:pPr algn="ctr"/>
            <a:endParaRPr lang="en-US" sz="1400" b="1" dirty="0">
              <a:latin typeface="Arial"/>
              <a:cs typeface="Arial"/>
            </a:endParaRPr>
          </a:p>
          <a:p>
            <a:pPr algn="ctr"/>
            <a:r>
              <a:rPr lang="en-US" sz="1400" b="1" dirty="0" err="1" smtClean="0">
                <a:latin typeface="Arial"/>
                <a:cs typeface="Arial"/>
              </a:rPr>
              <a:t>ArrayList.add</a:t>
            </a:r>
            <a:r>
              <a:rPr lang="en-US" sz="1400" b="1" dirty="0" smtClean="0">
                <a:latin typeface="Arial"/>
                <a:cs typeface="Arial"/>
              </a:rPr>
              <a:t>(2, 7, 6, …)</a:t>
            </a:r>
          </a:p>
          <a:p>
            <a:pPr algn="ctr"/>
            <a:r>
              <a:rPr lang="en-US" sz="1400" b="1" dirty="0" err="1" smtClean="0">
                <a:latin typeface="Arial"/>
                <a:cs typeface="Arial"/>
              </a:rPr>
              <a:t>ArrayList.sort</a:t>
            </a:r>
            <a:r>
              <a:rPr lang="en-US" sz="1400" b="1" dirty="0" smtClean="0">
                <a:latin typeface="Arial"/>
                <a:cs typeface="Arial"/>
              </a:rPr>
              <a:t>()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75283" y="5503734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63" name="Straight Arrow Connector 62"/>
          <p:cNvCxnSpPr>
            <a:stCxn id="19" idx="3"/>
            <a:endCxn id="61" idx="1"/>
          </p:cNvCxnSpPr>
          <p:nvPr/>
        </p:nvCxnSpPr>
        <p:spPr>
          <a:xfrm flipV="1">
            <a:off x="4979425" y="3644802"/>
            <a:ext cx="395858" cy="6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" idx="3"/>
            <a:endCxn id="62" idx="1"/>
          </p:cNvCxnSpPr>
          <p:nvPr/>
        </p:nvCxnSpPr>
        <p:spPr>
          <a:xfrm>
            <a:off x="4979425" y="5720944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15571"/>
              </p:ext>
            </p:extLst>
          </p:nvPr>
        </p:nvGraphicFramePr>
        <p:xfrm>
          <a:off x="8078040" y="480828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99543"/>
              </p:ext>
            </p:extLst>
          </p:nvPr>
        </p:nvGraphicFramePr>
        <p:xfrm>
          <a:off x="8078040" y="331915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61" idx="3"/>
            <a:endCxn id="72" idx="1"/>
          </p:cNvCxnSpPr>
          <p:nvPr/>
        </p:nvCxnSpPr>
        <p:spPr>
          <a:xfrm>
            <a:off x="7783748" y="3644802"/>
            <a:ext cx="294292" cy="405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3"/>
            <a:endCxn id="71" idx="1"/>
          </p:cNvCxnSpPr>
          <p:nvPr/>
        </p:nvCxnSpPr>
        <p:spPr>
          <a:xfrm flipV="1">
            <a:off x="7783748" y="5174048"/>
            <a:ext cx="294292" cy="557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83025" y="291983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083025" y="3319152"/>
            <a:ext cx="896400" cy="10637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83025" y="534015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83025" y="5720944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538543" y="4974390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562181" y="578761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62181" y="418322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562181" y="2963398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7062" y="3204075"/>
            <a:ext cx="896400" cy="146417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7062" y="475678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078040" y="3332613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078040" y="3651358"/>
            <a:ext cx="896400" cy="113083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078040" y="477473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78040" y="5174048"/>
            <a:ext cx="896400" cy="32968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26592"/>
              </p:ext>
            </p:extLst>
          </p:nvPr>
        </p:nvGraphicFramePr>
        <p:xfrm>
          <a:off x="197062" y="2736958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9" name="Explosion 1 48"/>
          <p:cNvSpPr/>
          <p:nvPr/>
        </p:nvSpPr>
        <p:spPr>
          <a:xfrm>
            <a:off x="6872161" y="2570034"/>
            <a:ext cx="911587" cy="634041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5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5952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5410"/>
              </p:ext>
            </p:extLst>
          </p:nvPr>
        </p:nvGraphicFramePr>
        <p:xfrm>
          <a:off x="197062" y="320521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31827"/>
              </p:ext>
            </p:extLst>
          </p:nvPr>
        </p:nvGraphicFramePr>
        <p:xfrm>
          <a:off x="197062" y="475801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379426" y="382968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9426" y="546741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52"/>
              </p:ext>
            </p:extLst>
          </p:nvPr>
        </p:nvGraphicFramePr>
        <p:xfrm>
          <a:off x="2562181" y="295339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5,6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53897"/>
              </p:ext>
            </p:extLst>
          </p:nvPr>
        </p:nvGraphicFramePr>
        <p:xfrm>
          <a:off x="2562181" y="494089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1,3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90013"/>
              </p:ext>
            </p:extLst>
          </p:nvPr>
        </p:nvGraphicFramePr>
        <p:xfrm>
          <a:off x="4083025" y="2919838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1,3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11352"/>
              </p:ext>
            </p:extLst>
          </p:nvPr>
        </p:nvGraphicFramePr>
        <p:xfrm>
          <a:off x="4083025" y="535518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06237"/>
              </p:ext>
            </p:extLst>
          </p:nvPr>
        </p:nvGraphicFramePr>
        <p:xfrm>
          <a:off x="2562181" y="418215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42767"/>
              </p:ext>
            </p:extLst>
          </p:nvPr>
        </p:nvGraphicFramePr>
        <p:xfrm>
          <a:off x="2562181" y="582076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1093462" y="400000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2" idx="1"/>
          </p:cNvCxnSpPr>
          <p:nvPr/>
        </p:nvCxnSpPr>
        <p:spPr>
          <a:xfrm>
            <a:off x="1093462" y="5306656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9" idx="1"/>
          </p:cNvCxnSpPr>
          <p:nvPr/>
        </p:nvCxnSpPr>
        <p:spPr>
          <a:xfrm>
            <a:off x="3458581" y="3502032"/>
            <a:ext cx="624444" cy="149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9" idx="1"/>
          </p:cNvCxnSpPr>
          <p:nvPr/>
        </p:nvCxnSpPr>
        <p:spPr>
          <a:xfrm flipV="1">
            <a:off x="3458581" y="3651358"/>
            <a:ext cx="624444" cy="165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0" idx="1"/>
          </p:cNvCxnSpPr>
          <p:nvPr/>
        </p:nvCxnSpPr>
        <p:spPr>
          <a:xfrm>
            <a:off x="3458581" y="436503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0" idx="1"/>
          </p:cNvCxnSpPr>
          <p:nvPr/>
        </p:nvCxnSpPr>
        <p:spPr>
          <a:xfrm flipV="1">
            <a:off x="3458581" y="572094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6" idx="1"/>
          </p:cNvCxnSpPr>
          <p:nvPr/>
        </p:nvCxnSpPr>
        <p:spPr>
          <a:xfrm flipV="1">
            <a:off x="2342799" y="3502032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0" idx="1"/>
          </p:cNvCxnSpPr>
          <p:nvPr/>
        </p:nvCxnSpPr>
        <p:spPr>
          <a:xfrm>
            <a:off x="2342799" y="4000006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7" idx="1"/>
          </p:cNvCxnSpPr>
          <p:nvPr/>
        </p:nvCxnSpPr>
        <p:spPr>
          <a:xfrm flipV="1">
            <a:off x="2342799" y="5306656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21" idx="1"/>
          </p:cNvCxnSpPr>
          <p:nvPr/>
        </p:nvCxnSpPr>
        <p:spPr>
          <a:xfrm>
            <a:off x="2342799" y="5637737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3"/>
            <a:endCxn id="115" idx="1"/>
          </p:cNvCxnSpPr>
          <p:nvPr/>
        </p:nvCxnSpPr>
        <p:spPr>
          <a:xfrm flipV="1">
            <a:off x="4979425" y="3644802"/>
            <a:ext cx="395858" cy="6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" idx="3"/>
            <a:endCxn id="124" idx="1"/>
          </p:cNvCxnSpPr>
          <p:nvPr/>
        </p:nvCxnSpPr>
        <p:spPr>
          <a:xfrm>
            <a:off x="4979425" y="5720944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5725"/>
              </p:ext>
            </p:extLst>
          </p:nvPr>
        </p:nvGraphicFramePr>
        <p:xfrm>
          <a:off x="8078040" y="480828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72548"/>
              </p:ext>
            </p:extLst>
          </p:nvPr>
        </p:nvGraphicFramePr>
        <p:xfrm>
          <a:off x="8078040" y="331915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115" idx="3"/>
            <a:endCxn id="72" idx="1"/>
          </p:cNvCxnSpPr>
          <p:nvPr/>
        </p:nvCxnSpPr>
        <p:spPr>
          <a:xfrm>
            <a:off x="7783748" y="3644802"/>
            <a:ext cx="294292" cy="405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4" idx="3"/>
            <a:endCxn id="71" idx="1"/>
          </p:cNvCxnSpPr>
          <p:nvPr/>
        </p:nvCxnSpPr>
        <p:spPr>
          <a:xfrm flipV="1">
            <a:off x="7783748" y="5174048"/>
            <a:ext cx="294292" cy="557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83025" y="291983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083025" y="3319152"/>
            <a:ext cx="896400" cy="10637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83025" y="534015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83025" y="5720944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538543" y="4974390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562181" y="578761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62181" y="418322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562181" y="2963398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7062" y="3204075"/>
            <a:ext cx="896400" cy="146417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7062" y="475678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078040" y="3332613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078040" y="3651358"/>
            <a:ext cx="896400" cy="113083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078040" y="477473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78040" y="5174048"/>
            <a:ext cx="896400" cy="32968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78362"/>
              </p:ext>
            </p:extLst>
          </p:nvPr>
        </p:nvGraphicFramePr>
        <p:xfrm>
          <a:off x="197062" y="2736958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15" name="Rounded Rectangle 114"/>
          <p:cNvSpPr/>
          <p:nvPr/>
        </p:nvSpPr>
        <p:spPr>
          <a:xfrm>
            <a:off x="5375283" y="3119280"/>
            <a:ext cx="2408465" cy="10510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  <a:p>
            <a:pPr algn="ctr"/>
            <a:endParaRPr lang="en-US" sz="1400" b="1" dirty="0">
              <a:latin typeface="Arial"/>
              <a:cs typeface="Arial"/>
            </a:endParaRPr>
          </a:p>
          <a:p>
            <a:pPr algn="ctr"/>
            <a:r>
              <a:rPr lang="en-US" sz="1400" b="1" dirty="0">
                <a:latin typeface="Arial"/>
                <a:cs typeface="Arial"/>
              </a:rPr>
              <a:t>read( (k1, v1), v )</a:t>
            </a:r>
          </a:p>
          <a:p>
            <a:pPr algn="ctr"/>
            <a:r>
              <a:rPr lang="en-US" sz="1400" b="1" dirty="0">
                <a:latin typeface="Arial"/>
                <a:cs typeface="Arial"/>
              </a:rPr>
              <a:t>output (k2, v)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5375283" y="5503734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92171" y="2608205"/>
            <a:ext cx="212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/>
                <a:ea typeface="黑体"/>
                <a:cs typeface="Arial"/>
              </a:rPr>
              <a:t>streaming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黑体"/>
                <a:cs typeface="Arial"/>
              </a:rPr>
              <a:t>operator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add </a:t>
            </a:r>
            <a:r>
              <a:rPr lang="en-US" altLang="zh-CN" i="1" dirty="0" smtClean="0"/>
              <a:t>combine</a:t>
            </a:r>
            <a:r>
              <a:rPr lang="en-US" altLang="zh-CN" dirty="0" smtClean="0"/>
              <a:t>() to perform partial aggregation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Do the accumulation in several passes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51793" y="5573102"/>
            <a:ext cx="4006821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2920" y="3971568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633351" y="3916918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123857" y="3971568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94" name="Straight Arrow Connector 93"/>
          <p:cNvCxnSpPr>
            <a:stCxn id="93" idx="3"/>
            <a:endCxn id="92" idx="1"/>
          </p:cNvCxnSpPr>
          <p:nvPr/>
        </p:nvCxnSpPr>
        <p:spPr>
          <a:xfrm flipV="1">
            <a:off x="2131969" y="4024930"/>
            <a:ext cx="1501382" cy="126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3" idx="3"/>
            <a:endCxn id="116" idx="1"/>
          </p:cNvCxnSpPr>
          <p:nvPr/>
        </p:nvCxnSpPr>
        <p:spPr>
          <a:xfrm>
            <a:off x="2131969" y="4151588"/>
            <a:ext cx="1501382" cy="16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3"/>
            <a:endCxn id="93" idx="1"/>
          </p:cNvCxnSpPr>
          <p:nvPr/>
        </p:nvCxnSpPr>
        <p:spPr>
          <a:xfrm>
            <a:off x="821581" y="4151588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527800" y="4389260"/>
            <a:ext cx="1496595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315620" y="4390270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2921" y="4835664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33351" y="4781014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123857" y="483566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101" idx="3"/>
            <a:endCxn id="100" idx="1"/>
          </p:cNvCxnSpPr>
          <p:nvPr/>
        </p:nvCxnSpPr>
        <p:spPr>
          <a:xfrm flipV="1">
            <a:off x="2131969" y="4889026"/>
            <a:ext cx="1501382" cy="126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1" idx="3"/>
            <a:endCxn id="117" idx="1"/>
          </p:cNvCxnSpPr>
          <p:nvPr/>
        </p:nvCxnSpPr>
        <p:spPr>
          <a:xfrm>
            <a:off x="2131969" y="5015684"/>
            <a:ext cx="1501382" cy="16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3"/>
            <a:endCxn id="101" idx="1"/>
          </p:cNvCxnSpPr>
          <p:nvPr/>
        </p:nvCxnSpPr>
        <p:spPr>
          <a:xfrm>
            <a:off x="821581" y="5015684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62921" y="5699760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33351" y="5645110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123857" y="5699760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07" idx="3"/>
            <a:endCxn id="106" idx="1"/>
          </p:cNvCxnSpPr>
          <p:nvPr/>
        </p:nvCxnSpPr>
        <p:spPr>
          <a:xfrm flipV="1">
            <a:off x="2131969" y="5753122"/>
            <a:ext cx="1501382" cy="126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7" idx="3"/>
            <a:endCxn id="118" idx="1"/>
          </p:cNvCxnSpPr>
          <p:nvPr/>
        </p:nvCxnSpPr>
        <p:spPr>
          <a:xfrm>
            <a:off x="2131969" y="5879780"/>
            <a:ext cx="1501382" cy="16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3"/>
            <a:endCxn id="107" idx="1"/>
          </p:cNvCxnSpPr>
          <p:nvPr/>
        </p:nvCxnSpPr>
        <p:spPr>
          <a:xfrm>
            <a:off x="821581" y="5879780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8" idx="1"/>
          </p:cNvCxnSpPr>
          <p:nvPr/>
        </p:nvCxnSpPr>
        <p:spPr>
          <a:xfrm flipV="1">
            <a:off x="8024395" y="4566098"/>
            <a:ext cx="291225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3"/>
            <a:endCxn id="58" idx="1"/>
          </p:cNvCxnSpPr>
          <p:nvPr/>
        </p:nvCxnSpPr>
        <p:spPr>
          <a:xfrm>
            <a:off x="4065399" y="4024930"/>
            <a:ext cx="643228" cy="545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0" idx="3"/>
            <a:endCxn id="58" idx="1"/>
          </p:cNvCxnSpPr>
          <p:nvPr/>
        </p:nvCxnSpPr>
        <p:spPr>
          <a:xfrm flipV="1">
            <a:off x="4065399" y="4570173"/>
            <a:ext cx="643228" cy="318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3"/>
            <a:endCxn id="58" idx="1"/>
          </p:cNvCxnSpPr>
          <p:nvPr/>
        </p:nvCxnSpPr>
        <p:spPr>
          <a:xfrm flipV="1">
            <a:off x="4065399" y="4570173"/>
            <a:ext cx="643228" cy="118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543254" y="5177058"/>
            <a:ext cx="4382304" cy="86409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33351" y="4204950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33351" y="5069046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633351" y="5933142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527800" y="5365535"/>
            <a:ext cx="1496595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315620" y="5365535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21" name="Straight Arrow Connector 120"/>
          <p:cNvCxnSpPr>
            <a:stCxn id="119" idx="3"/>
            <a:endCxn id="120" idx="1"/>
          </p:cNvCxnSpPr>
          <p:nvPr/>
        </p:nvCxnSpPr>
        <p:spPr>
          <a:xfrm flipV="1">
            <a:off x="8024395" y="5541363"/>
            <a:ext cx="29122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  <a:endCxn id="59" idx="1"/>
          </p:cNvCxnSpPr>
          <p:nvPr/>
        </p:nvCxnSpPr>
        <p:spPr>
          <a:xfrm>
            <a:off x="4065399" y="4312962"/>
            <a:ext cx="643228" cy="1245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7" idx="3"/>
            <a:endCxn id="59" idx="1"/>
          </p:cNvCxnSpPr>
          <p:nvPr/>
        </p:nvCxnSpPr>
        <p:spPr>
          <a:xfrm>
            <a:off x="4065399" y="5177058"/>
            <a:ext cx="643228" cy="381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3"/>
            <a:endCxn id="59" idx="1"/>
          </p:cNvCxnSpPr>
          <p:nvPr/>
        </p:nvCxnSpPr>
        <p:spPr>
          <a:xfrm flipV="1">
            <a:off x="4065399" y="5558429"/>
            <a:ext cx="643228" cy="48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251793" y="4709006"/>
            <a:ext cx="4006821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51793" y="3844910"/>
            <a:ext cx="4006822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396425" y="3772902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29" name="Straight Arrow Connector 128"/>
          <p:cNvCxnSpPr>
            <a:stCxn id="133" idx="3"/>
            <a:endCxn id="97" idx="1"/>
          </p:cNvCxnSpPr>
          <p:nvPr/>
        </p:nvCxnSpPr>
        <p:spPr>
          <a:xfrm flipV="1">
            <a:off x="6305651" y="4569280"/>
            <a:ext cx="222149" cy="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36" idx="3"/>
            <a:endCxn id="119" idx="1"/>
          </p:cNvCxnSpPr>
          <p:nvPr/>
        </p:nvCxnSpPr>
        <p:spPr>
          <a:xfrm flipV="1">
            <a:off x="6305653" y="5545555"/>
            <a:ext cx="222147" cy="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693077" y="3419503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873603" y="4246137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873603" y="4462161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873603" y="4643685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3605" y="5266208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73605" y="5438436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73605" y="5663756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470748" y="34597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2" name="Rounded Rectangle 151"/>
          <p:cNvSpPr/>
          <p:nvPr/>
        </p:nvSpPr>
        <p:spPr>
          <a:xfrm>
            <a:off x="4543253" y="4132942"/>
            <a:ext cx="4382305" cy="86409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336292" y="3916918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336292" y="4785617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6292" y="5646564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708627" y="4319266"/>
            <a:ext cx="1008112" cy="5018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708627" y="5310520"/>
            <a:ext cx="1008112" cy="4958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58" idx="3"/>
            <a:endCxn id="133" idx="1"/>
          </p:cNvCxnSpPr>
          <p:nvPr/>
        </p:nvCxnSpPr>
        <p:spPr>
          <a:xfrm>
            <a:off x="5716739" y="4570173"/>
            <a:ext cx="156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136" idx="1"/>
          </p:cNvCxnSpPr>
          <p:nvPr/>
        </p:nvCxnSpPr>
        <p:spPr>
          <a:xfrm flipV="1">
            <a:off x="5716739" y="5546448"/>
            <a:ext cx="156866" cy="11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add </a:t>
            </a:r>
            <a:r>
              <a:rPr lang="en-US" altLang="zh-CN" i="1" dirty="0" smtClean="0"/>
              <a:t>combine</a:t>
            </a:r>
            <a:r>
              <a:rPr lang="en-US" altLang="zh-CN" dirty="0" smtClean="0"/>
              <a:t>() to perform partial aggregation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Do the accumulation in several passes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1793" y="5573102"/>
            <a:ext cx="4006821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920" y="3971568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3351" y="3949765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23857" y="3971568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3"/>
            <a:endCxn id="11" idx="1"/>
          </p:cNvCxnSpPr>
          <p:nvPr/>
        </p:nvCxnSpPr>
        <p:spPr>
          <a:xfrm flipV="1">
            <a:off x="2131969" y="4003771"/>
            <a:ext cx="1501382" cy="14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37" idx="1"/>
          </p:cNvCxnSpPr>
          <p:nvPr/>
        </p:nvCxnSpPr>
        <p:spPr>
          <a:xfrm>
            <a:off x="2131969" y="4151588"/>
            <a:ext cx="1501382" cy="140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821581" y="4151588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527800" y="4389260"/>
            <a:ext cx="1496595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15620" y="4390270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921" y="4835664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3351" y="4813861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23857" y="483566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2131969" y="4867867"/>
            <a:ext cx="1501382" cy="14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38" idx="1"/>
          </p:cNvCxnSpPr>
          <p:nvPr/>
        </p:nvCxnSpPr>
        <p:spPr>
          <a:xfrm>
            <a:off x="2131969" y="5015684"/>
            <a:ext cx="1501382" cy="140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2" idx="1"/>
          </p:cNvCxnSpPr>
          <p:nvPr/>
        </p:nvCxnSpPr>
        <p:spPr>
          <a:xfrm>
            <a:off x="821581" y="5015684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2921" y="5699760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33351" y="5677957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23857" y="5699760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27" idx="1"/>
          </p:cNvCxnSpPr>
          <p:nvPr/>
        </p:nvCxnSpPr>
        <p:spPr>
          <a:xfrm flipV="1">
            <a:off x="2131969" y="5731963"/>
            <a:ext cx="1501382" cy="14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39" idx="1"/>
          </p:cNvCxnSpPr>
          <p:nvPr/>
        </p:nvCxnSpPr>
        <p:spPr>
          <a:xfrm>
            <a:off x="2131969" y="5879780"/>
            <a:ext cx="1501382" cy="140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>
          <a:xfrm>
            <a:off x="821581" y="5879780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19" idx="1"/>
          </p:cNvCxnSpPr>
          <p:nvPr/>
        </p:nvCxnSpPr>
        <p:spPr>
          <a:xfrm flipV="1">
            <a:off x="8024395" y="4566098"/>
            <a:ext cx="291225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59" idx="1"/>
          </p:cNvCxnSpPr>
          <p:nvPr/>
        </p:nvCxnSpPr>
        <p:spPr>
          <a:xfrm>
            <a:off x="4065399" y="4003771"/>
            <a:ext cx="643228" cy="566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59" idx="1"/>
          </p:cNvCxnSpPr>
          <p:nvPr/>
        </p:nvCxnSpPr>
        <p:spPr>
          <a:xfrm flipV="1">
            <a:off x="4065399" y="4570173"/>
            <a:ext cx="643228" cy="297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59" idx="1"/>
          </p:cNvCxnSpPr>
          <p:nvPr/>
        </p:nvCxnSpPr>
        <p:spPr>
          <a:xfrm flipV="1">
            <a:off x="4065399" y="4570173"/>
            <a:ext cx="643228" cy="1161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43254" y="5177058"/>
            <a:ext cx="4382304" cy="86409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33351" y="4237797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33351" y="5101893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33351" y="5965989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27800" y="5365535"/>
            <a:ext cx="1496595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15620" y="5365535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 flipV="1">
            <a:off x="8024395" y="5541363"/>
            <a:ext cx="29122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64" idx="1"/>
          </p:cNvCxnSpPr>
          <p:nvPr/>
        </p:nvCxnSpPr>
        <p:spPr>
          <a:xfrm>
            <a:off x="4065399" y="4291803"/>
            <a:ext cx="643228" cy="1266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64" idx="1"/>
          </p:cNvCxnSpPr>
          <p:nvPr/>
        </p:nvCxnSpPr>
        <p:spPr>
          <a:xfrm>
            <a:off x="4065399" y="5155899"/>
            <a:ext cx="643228" cy="402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64" idx="1"/>
          </p:cNvCxnSpPr>
          <p:nvPr/>
        </p:nvCxnSpPr>
        <p:spPr>
          <a:xfrm flipV="1">
            <a:off x="4065399" y="5558429"/>
            <a:ext cx="643228" cy="461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543253" y="4132942"/>
            <a:ext cx="4382305" cy="86409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1793" y="4709006"/>
            <a:ext cx="4006821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51793" y="3844910"/>
            <a:ext cx="4006822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96425" y="3772902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60" name="Straight Arrow Connector 59"/>
          <p:cNvCxnSpPr>
            <a:stCxn id="76" idx="3"/>
            <a:endCxn id="18" idx="1"/>
          </p:cNvCxnSpPr>
          <p:nvPr/>
        </p:nvCxnSpPr>
        <p:spPr>
          <a:xfrm flipV="1">
            <a:off x="6305651" y="4569280"/>
            <a:ext cx="222149" cy="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4" idx="3"/>
            <a:endCxn id="40" idx="1"/>
          </p:cNvCxnSpPr>
          <p:nvPr/>
        </p:nvCxnSpPr>
        <p:spPr>
          <a:xfrm flipV="1">
            <a:off x="6305653" y="5545555"/>
            <a:ext cx="222147" cy="5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693077" y="3419503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73603" y="4421321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73603" y="4516906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73603" y="4621787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336292" y="3916918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6292" y="4785617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36292" y="5646564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708627" y="4319266"/>
            <a:ext cx="1008112" cy="5018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708627" y="5310520"/>
            <a:ext cx="1008112" cy="4958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91" name="Straight Arrow Connector 90"/>
          <p:cNvCxnSpPr>
            <a:stCxn id="59" idx="3"/>
            <a:endCxn id="76" idx="1"/>
          </p:cNvCxnSpPr>
          <p:nvPr/>
        </p:nvCxnSpPr>
        <p:spPr>
          <a:xfrm flipV="1">
            <a:off x="5716739" y="4569714"/>
            <a:ext cx="156864" cy="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4" idx="3"/>
            <a:endCxn id="144" idx="1"/>
          </p:cNvCxnSpPr>
          <p:nvPr/>
        </p:nvCxnSpPr>
        <p:spPr>
          <a:xfrm flipV="1">
            <a:off x="5716739" y="5550580"/>
            <a:ext cx="156866" cy="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873605" y="5402187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873605" y="5497772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873605" y="5602653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67" y="1600200"/>
            <a:ext cx="8422826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93BAA"/>
                </a:solidFill>
              </a:rPr>
              <a:t>Runtime of the distributed data-parallel application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An application has multiple jobs, and each job has multiple tasks</a:t>
            </a:r>
          </a:p>
          <a:p>
            <a:endParaRPr lang="en-US" altLang="zh-CN" dirty="0" smtClean="0">
              <a:solidFill>
                <a:srgbClr val="393B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</a:t>
            </a:fld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8202141" y="40643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24591" y="4907084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" y="4835076"/>
            <a:ext cx="792088" cy="79208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031134" y="3322908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67126" y="3250900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792071" y="3322908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 flipV="1">
            <a:off x="2800183" y="3358912"/>
            <a:ext cx="866943" cy="1440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76" idx="1"/>
          </p:cNvCxnSpPr>
          <p:nvPr/>
        </p:nvCxnSpPr>
        <p:spPr>
          <a:xfrm>
            <a:off x="2800183" y="3502928"/>
            <a:ext cx="866943" cy="1440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1" idx="1"/>
          </p:cNvCxnSpPr>
          <p:nvPr/>
        </p:nvCxnSpPr>
        <p:spPr>
          <a:xfrm>
            <a:off x="1489795" y="3502928"/>
            <a:ext cx="30227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701282" y="3732142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76682" y="3733152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31135" y="4187004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67126" y="4114996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92071" y="41870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>
            <a:stCxn id="61" idx="3"/>
            <a:endCxn id="58" idx="1"/>
          </p:cNvCxnSpPr>
          <p:nvPr/>
        </p:nvCxnSpPr>
        <p:spPr>
          <a:xfrm flipV="1">
            <a:off x="2800183" y="4223008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3"/>
            <a:endCxn id="77" idx="1"/>
          </p:cNvCxnSpPr>
          <p:nvPr/>
        </p:nvCxnSpPr>
        <p:spPr>
          <a:xfrm>
            <a:off x="2800183" y="4367024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3"/>
            <a:endCxn id="61" idx="1"/>
          </p:cNvCxnSpPr>
          <p:nvPr/>
        </p:nvCxnSpPr>
        <p:spPr>
          <a:xfrm>
            <a:off x="1489795" y="4367024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31135" y="5051100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67126" y="4979092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792071" y="5051100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>
            <a:stCxn id="67" idx="3"/>
            <a:endCxn id="66" idx="1"/>
          </p:cNvCxnSpPr>
          <p:nvPr/>
        </p:nvCxnSpPr>
        <p:spPr>
          <a:xfrm flipV="1">
            <a:off x="2800183" y="5087104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7" idx="3"/>
            <a:endCxn id="78" idx="1"/>
          </p:cNvCxnSpPr>
          <p:nvPr/>
        </p:nvCxnSpPr>
        <p:spPr>
          <a:xfrm>
            <a:off x="2800183" y="5231120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67" idx="1"/>
          </p:cNvCxnSpPr>
          <p:nvPr/>
        </p:nvCxnSpPr>
        <p:spPr>
          <a:xfrm>
            <a:off x="1489795" y="5231120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6" idx="1"/>
          </p:cNvCxnSpPr>
          <p:nvPr/>
        </p:nvCxnSpPr>
        <p:spPr>
          <a:xfrm flipV="1">
            <a:off x="7285458" y="3908980"/>
            <a:ext cx="291224" cy="3182"/>
          </a:xfrm>
          <a:prstGeom prst="straightConnector1">
            <a:avLst/>
          </a:prstGeom>
          <a:ln w="38100" cmpd="sng">
            <a:solidFill>
              <a:srgbClr val="8064A2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99" idx="2"/>
          </p:cNvCxnSpPr>
          <p:nvPr/>
        </p:nvCxnSpPr>
        <p:spPr>
          <a:xfrm>
            <a:off x="4099174" y="3358912"/>
            <a:ext cx="913439" cy="541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8" idx="3"/>
            <a:endCxn id="99" idx="2"/>
          </p:cNvCxnSpPr>
          <p:nvPr/>
        </p:nvCxnSpPr>
        <p:spPr>
          <a:xfrm flipV="1">
            <a:off x="4099174" y="3900080"/>
            <a:ext cx="913439" cy="32292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099174" y="3892120"/>
            <a:ext cx="913439" cy="118702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763145" y="4564401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67126" y="3538932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67126" y="4403028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67126" y="5267124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701282" y="4708417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76682" y="4708417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81" name="Straight Arrow Connector 80"/>
          <p:cNvCxnSpPr>
            <a:stCxn id="79" idx="3"/>
            <a:endCxn id="80" idx="1"/>
          </p:cNvCxnSpPr>
          <p:nvPr/>
        </p:nvCxnSpPr>
        <p:spPr>
          <a:xfrm flipV="1">
            <a:off x="7285458" y="4884245"/>
            <a:ext cx="291224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3"/>
            <a:endCxn id="98" idx="2"/>
          </p:cNvCxnSpPr>
          <p:nvPr/>
        </p:nvCxnSpPr>
        <p:spPr>
          <a:xfrm>
            <a:off x="4099174" y="3646944"/>
            <a:ext cx="913439" cy="1253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3"/>
            <a:endCxn id="98" idx="2"/>
          </p:cNvCxnSpPr>
          <p:nvPr/>
        </p:nvCxnSpPr>
        <p:spPr>
          <a:xfrm>
            <a:off x="4099174" y="4511040"/>
            <a:ext cx="913439" cy="38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3"/>
            <a:endCxn id="98" idx="2"/>
          </p:cNvCxnSpPr>
          <p:nvPr/>
        </p:nvCxnSpPr>
        <p:spPr>
          <a:xfrm flipV="1">
            <a:off x="4099174" y="4900132"/>
            <a:ext cx="913439" cy="475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538" y="4443077"/>
            <a:ext cx="864096" cy="864096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4763145" y="3556289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538" y="3434965"/>
            <a:ext cx="864096" cy="864096"/>
          </a:xfrm>
          <a:prstGeom prst="rect">
            <a:avLst/>
          </a:prstGeom>
        </p:spPr>
      </p:pic>
      <p:sp>
        <p:nvSpPr>
          <p:cNvPr id="88" name="Rounded Rectangle 87"/>
          <p:cNvSpPr/>
          <p:nvPr/>
        </p:nvSpPr>
        <p:spPr>
          <a:xfrm>
            <a:off x="924591" y="4042988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" y="3970980"/>
            <a:ext cx="792088" cy="792088"/>
          </a:xfrm>
          <a:prstGeom prst="rect">
            <a:avLst/>
          </a:prstGeom>
        </p:spPr>
      </p:pic>
      <p:sp>
        <p:nvSpPr>
          <p:cNvPr id="90" name="Rounded Rectangle 89"/>
          <p:cNvSpPr/>
          <p:nvPr/>
        </p:nvSpPr>
        <p:spPr>
          <a:xfrm>
            <a:off x="924590" y="3178892"/>
            <a:ext cx="3367799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" y="3106884"/>
            <a:ext cx="792088" cy="792088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760634" y="2746844"/>
            <a:ext cx="1906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 (mapper)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00698" y="3115282"/>
            <a:ext cx="2214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 (reducer)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Cube 94"/>
          <p:cNvSpPr/>
          <p:nvPr/>
        </p:nvSpPr>
        <p:spPr>
          <a:xfrm>
            <a:off x="2998783" y="3340265"/>
            <a:ext cx="471286" cy="32532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/>
          <p:cNvSpPr/>
          <p:nvPr/>
        </p:nvSpPr>
        <p:spPr>
          <a:xfrm>
            <a:off x="2998783" y="4204361"/>
            <a:ext cx="471286" cy="32532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2998783" y="5079144"/>
            <a:ext cx="471286" cy="32532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/>
          <p:cNvSpPr/>
          <p:nvPr/>
        </p:nvSpPr>
        <p:spPr>
          <a:xfrm>
            <a:off x="5012613" y="4640951"/>
            <a:ext cx="471286" cy="41469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Cube 98"/>
          <p:cNvSpPr/>
          <p:nvPr/>
        </p:nvSpPr>
        <p:spPr>
          <a:xfrm>
            <a:off x="5012613" y="3646944"/>
            <a:ext cx="471286" cy="405017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0" name="Straight Arrow Connector 99"/>
          <p:cNvCxnSpPr>
            <a:stCxn id="99" idx="4"/>
            <a:endCxn id="55" idx="1"/>
          </p:cNvCxnSpPr>
          <p:nvPr/>
        </p:nvCxnSpPr>
        <p:spPr>
          <a:xfrm>
            <a:off x="5382645" y="3900080"/>
            <a:ext cx="318637" cy="12082"/>
          </a:xfrm>
          <a:prstGeom prst="straightConnector1">
            <a:avLst/>
          </a:prstGeom>
          <a:ln w="38100" cmpd="sng">
            <a:solidFill>
              <a:srgbClr val="8064A2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8" idx="4"/>
            <a:endCxn id="79" idx="1"/>
          </p:cNvCxnSpPr>
          <p:nvPr/>
        </p:nvCxnSpPr>
        <p:spPr>
          <a:xfrm flipV="1">
            <a:off x="5380227" y="4888437"/>
            <a:ext cx="321055" cy="11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5" idx="2"/>
          </p:cNvCxnSpPr>
          <p:nvPr/>
        </p:nvCxnSpPr>
        <p:spPr>
          <a:xfrm flipH="1" flipV="1">
            <a:off x="1260465" y="5411140"/>
            <a:ext cx="3143607" cy="47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78" idx="2"/>
          </p:cNvCxnSpPr>
          <p:nvPr/>
        </p:nvCxnSpPr>
        <p:spPr>
          <a:xfrm flipH="1" flipV="1">
            <a:off x="3883150" y="5483148"/>
            <a:ext cx="520922" cy="403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80" idx="2"/>
          </p:cNvCxnSpPr>
          <p:nvPr/>
        </p:nvCxnSpPr>
        <p:spPr>
          <a:xfrm flipV="1">
            <a:off x="4404072" y="5060073"/>
            <a:ext cx="3391044" cy="82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883150" y="5913285"/>
            <a:ext cx="1016732" cy="4598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On-</a:t>
            </a:r>
            <a:r>
              <a:rPr lang="en-US" altLang="zh-CN" sz="1600" dirty="0" smtClean="0">
                <a:latin typeface="Arial"/>
                <a:cs typeface="Arial"/>
              </a:rPr>
              <a:t>disk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532159" y="6407579"/>
            <a:ext cx="1872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A MapReduce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52031" y="2768330"/>
            <a:ext cx="1405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Data partition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03" name="Straight Arrow Connector 102"/>
          <p:cNvCxnSpPr>
            <a:stCxn id="102" idx="2"/>
            <a:endCxn id="50" idx="3"/>
          </p:cNvCxnSpPr>
          <p:nvPr/>
        </p:nvCxnSpPr>
        <p:spPr>
          <a:xfrm flipH="1">
            <a:off x="4099174" y="3106884"/>
            <a:ext cx="455383" cy="2520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4491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i="1" dirty="0" smtClean="0"/>
              <a:t>map</a:t>
            </a:r>
            <a:r>
              <a:rPr lang="en-US" altLang="zh-CN" dirty="0" smtClean="0"/>
              <a:t>() emits partial accumulated results every 1000 records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Spill the accumulated results into disk + On-disk merge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6233" y="3264509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&lt;K1, V1&gt;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96233" y="3495692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&lt;K2, V2&gt;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96233" y="4510208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&lt;K1002, V1002&gt;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486037" y="3535856"/>
            <a:ext cx="1584176" cy="9743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map()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6" idx="3"/>
            <a:endCxn id="48" idx="1"/>
          </p:cNvCxnSpPr>
          <p:nvPr/>
        </p:nvCxnSpPr>
        <p:spPr>
          <a:xfrm>
            <a:off x="2704062" y="3380101"/>
            <a:ext cx="919188" cy="78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48" idx="1"/>
          </p:cNvCxnSpPr>
          <p:nvPr/>
        </p:nvCxnSpPr>
        <p:spPr>
          <a:xfrm>
            <a:off x="2704062" y="3611284"/>
            <a:ext cx="919188" cy="55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8" idx="1"/>
          </p:cNvCxnSpPr>
          <p:nvPr/>
        </p:nvCxnSpPr>
        <p:spPr>
          <a:xfrm>
            <a:off x="2704062" y="4096646"/>
            <a:ext cx="919188" cy="7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4924" y="3262153"/>
            <a:ext cx="1640405" cy="23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&lt;K1’, V1’&gt;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814924" y="3493336"/>
            <a:ext cx="1640405" cy="23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&lt;K2’, V2’&gt;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814924" y="3729232"/>
            <a:ext cx="1640405" cy="23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1" idx="3"/>
            <a:endCxn id="17" idx="1"/>
          </p:cNvCxnSpPr>
          <p:nvPr/>
        </p:nvCxnSpPr>
        <p:spPr>
          <a:xfrm flipV="1">
            <a:off x="5070213" y="3380101"/>
            <a:ext cx="744711" cy="642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8" idx="1"/>
          </p:cNvCxnSpPr>
          <p:nvPr/>
        </p:nvCxnSpPr>
        <p:spPr>
          <a:xfrm flipV="1">
            <a:off x="5070213" y="3611284"/>
            <a:ext cx="744711" cy="41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9" idx="1"/>
          </p:cNvCxnSpPr>
          <p:nvPr/>
        </p:nvCxnSpPr>
        <p:spPr>
          <a:xfrm flipV="1">
            <a:off x="5070213" y="3847180"/>
            <a:ext cx="744711" cy="17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96233" y="3730305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996233" y="4287249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&lt;K1001, V1001&gt;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996233" y="3961488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&lt;K1000, V1000&gt;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3623250" y="3961488"/>
            <a:ext cx="1259388" cy="4122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accumulated results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14924" y="3946661"/>
            <a:ext cx="1640405" cy="23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&lt;K1000’, V1000’&gt;</a:t>
            </a:r>
            <a:endParaRPr lang="en-US" sz="1600" dirty="0"/>
          </a:p>
        </p:txBody>
      </p:sp>
      <p:sp>
        <p:nvSpPr>
          <p:cNvPr id="71" name="Can 70"/>
          <p:cNvSpPr/>
          <p:nvPr/>
        </p:nvSpPr>
        <p:spPr>
          <a:xfrm>
            <a:off x="3240538" y="4865865"/>
            <a:ext cx="2024812" cy="619439"/>
          </a:xfrm>
          <a:prstGeom prst="can">
            <a:avLst>
              <a:gd name="adj" fmla="val 342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Disk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48" idx="2"/>
            <a:endCxn id="71" idx="1"/>
          </p:cNvCxnSpPr>
          <p:nvPr/>
        </p:nvCxnSpPr>
        <p:spPr>
          <a:xfrm>
            <a:off x="4252944" y="4373781"/>
            <a:ext cx="0" cy="492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67" idx="1"/>
          </p:cNvCxnSpPr>
          <p:nvPr/>
        </p:nvCxnSpPr>
        <p:spPr>
          <a:xfrm>
            <a:off x="5070213" y="4023032"/>
            <a:ext cx="744711" cy="41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skip the extremely large single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</a:t>
            </a:r>
            <a:r>
              <a:rPr lang="en-US" altLang="zh-CN" dirty="0" smtClean="0"/>
              <a:t>record</a:t>
            </a:r>
          </a:p>
          <a:p>
            <a:pPr lvl="2"/>
            <a:r>
              <a:rPr lang="en-US" altLang="zh-CN" dirty="0" smtClean="0"/>
              <a:t>Useful while </a:t>
            </a:r>
            <a:r>
              <a:rPr lang="en-US" altLang="zh-CN" dirty="0" smtClean="0">
                <a:solidFill>
                  <a:srgbClr val="393BAA"/>
                </a:solidFill>
              </a:rPr>
              <a:t>invoking a third-party library </a:t>
            </a:r>
            <a:r>
              <a:rPr lang="en-US" altLang="zh-CN" dirty="0" smtClean="0"/>
              <a:t>without code</a:t>
            </a:r>
          </a:p>
          <a:p>
            <a:pPr lvl="2"/>
            <a:r>
              <a:rPr lang="en-US" altLang="zh-CN" dirty="0" smtClean="0"/>
              <a:t>Useful while we </a:t>
            </a:r>
            <a:r>
              <a:rPr lang="en-US" altLang="zh-CN" dirty="0" smtClean="0">
                <a:solidFill>
                  <a:srgbClr val="393BAA"/>
                </a:solidFill>
              </a:rPr>
              <a:t>do not need precise results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4: Skip the abnormal data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76119" y="4038900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&lt;K1, V1&gt;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776119" y="4270083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&lt;K2, V2&gt;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776119" y="4501266"/>
            <a:ext cx="1070262" cy="739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&lt;K3, V3&gt;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776119" y="5240803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&lt;K4, V4&gt;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628356" y="4310247"/>
            <a:ext cx="1584176" cy="791629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Map()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>
            <a:stCxn id="11" idx="3"/>
            <a:endCxn id="16" idx="1"/>
          </p:cNvCxnSpPr>
          <p:nvPr/>
        </p:nvCxnSpPr>
        <p:spPr>
          <a:xfrm>
            <a:off x="2846381" y="4154492"/>
            <a:ext cx="781975" cy="55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6" idx="1"/>
          </p:cNvCxnSpPr>
          <p:nvPr/>
        </p:nvCxnSpPr>
        <p:spPr>
          <a:xfrm>
            <a:off x="2846381" y="4385675"/>
            <a:ext cx="781975" cy="32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6" idx="1"/>
          </p:cNvCxnSpPr>
          <p:nvPr/>
        </p:nvCxnSpPr>
        <p:spPr>
          <a:xfrm flipV="1">
            <a:off x="2846381" y="4706062"/>
            <a:ext cx="781975" cy="16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6" idx="1"/>
          </p:cNvCxnSpPr>
          <p:nvPr/>
        </p:nvCxnSpPr>
        <p:spPr>
          <a:xfrm flipV="1">
            <a:off x="2846381" y="4706062"/>
            <a:ext cx="781975" cy="650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57244" y="4311461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&lt;K1’, V1’&gt;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957244" y="4542644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&lt;K2’, V2’&gt;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957244" y="5009620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&lt;K4’, V4’&gt;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16" idx="3"/>
            <a:endCxn id="30" idx="1"/>
          </p:cNvCxnSpPr>
          <p:nvPr/>
        </p:nvCxnSpPr>
        <p:spPr>
          <a:xfrm flipV="1">
            <a:off x="5212532" y="4427053"/>
            <a:ext cx="744712" cy="27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3"/>
            <a:endCxn id="31" idx="1"/>
          </p:cNvCxnSpPr>
          <p:nvPr/>
        </p:nvCxnSpPr>
        <p:spPr>
          <a:xfrm flipV="1">
            <a:off x="5212532" y="4658236"/>
            <a:ext cx="744712" cy="4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33" idx="1"/>
          </p:cNvCxnSpPr>
          <p:nvPr/>
        </p:nvCxnSpPr>
        <p:spPr>
          <a:xfrm>
            <a:off x="5212532" y="4706062"/>
            <a:ext cx="744712" cy="4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ultiply 48"/>
          <p:cNvSpPr/>
          <p:nvPr/>
        </p:nvSpPr>
        <p:spPr>
          <a:xfrm>
            <a:off x="2060757" y="4501266"/>
            <a:ext cx="698043" cy="624049"/>
          </a:xfrm>
          <a:prstGeom prst="mathMultiply">
            <a:avLst>
              <a:gd name="adj1" fmla="val 18256"/>
            </a:avLst>
          </a:prstGeom>
          <a:solidFill>
            <a:srgbClr val="C0504D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n 139"/>
          <p:cNvSpPr/>
          <p:nvPr/>
        </p:nvSpPr>
        <p:spPr>
          <a:xfrm>
            <a:off x="2331843" y="4889224"/>
            <a:ext cx="3146256" cy="7279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/>
              <a:t>RQ3: Potential fault-tolerant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Enable dynamic memory management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Automatically balance the runtime memory usage of the framework and user code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42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969341" y="55710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464494" y="3589923"/>
            <a:ext cx="1584176" cy="990072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546301" y="3591178"/>
            <a:ext cx="1194371" cy="868885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130667" y="3577571"/>
            <a:ext cx="1584176" cy="971520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6163511" y="3683240"/>
            <a:ext cx="1160448" cy="776526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106" idx="15"/>
          </p:cNvCxnSpPr>
          <p:nvPr/>
        </p:nvCxnSpPr>
        <p:spPr>
          <a:xfrm>
            <a:off x="7323959" y="3683240"/>
            <a:ext cx="225188" cy="556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9" idx="3"/>
            <a:endCxn id="112" idx="1"/>
          </p:cNvCxnSpPr>
          <p:nvPr/>
        </p:nvCxnSpPr>
        <p:spPr>
          <a:xfrm flipV="1">
            <a:off x="2048670" y="4077768"/>
            <a:ext cx="1166036" cy="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3214706" y="3589923"/>
            <a:ext cx="1755513" cy="975689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14" name="Straight Arrow Connector 113"/>
          <p:cNvCxnSpPr>
            <a:stCxn id="112" idx="3"/>
            <a:endCxn id="105" idx="1"/>
          </p:cNvCxnSpPr>
          <p:nvPr/>
        </p:nvCxnSpPr>
        <p:spPr>
          <a:xfrm flipV="1">
            <a:off x="4970219" y="4063331"/>
            <a:ext cx="1160448" cy="14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be 123"/>
          <p:cNvSpPr/>
          <p:nvPr/>
        </p:nvSpPr>
        <p:spPr>
          <a:xfrm>
            <a:off x="2574006" y="5131832"/>
            <a:ext cx="479509" cy="3388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43019" y="5617174"/>
            <a:ext cx="149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Buffered/cached data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37625" y="5571008"/>
            <a:ext cx="11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 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712711" y="5203622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1" name="Straight Arrow Connector 130"/>
          <p:cNvCxnSpPr>
            <a:stCxn id="44" idx="1"/>
            <a:endCxn id="128" idx="0"/>
          </p:cNvCxnSpPr>
          <p:nvPr/>
        </p:nvCxnSpPr>
        <p:spPr>
          <a:xfrm flipH="1">
            <a:off x="3931145" y="4214957"/>
            <a:ext cx="469387" cy="988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9" idx="2"/>
            <a:endCxn id="124" idx="0"/>
          </p:cNvCxnSpPr>
          <p:nvPr/>
        </p:nvCxnSpPr>
        <p:spPr>
          <a:xfrm flipH="1">
            <a:off x="2856116" y="3946381"/>
            <a:ext cx="1523994" cy="1185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39196" y="3253438"/>
            <a:ext cx="17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Pause the task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779685" y="3253297"/>
            <a:ext cx="17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Resume the task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676213" y="4548616"/>
            <a:ext cx="145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Spill into disk</a:t>
            </a:r>
            <a:endParaRPr lang="en-US" dirty="0"/>
          </a:p>
        </p:txBody>
      </p:sp>
      <p:cxnSp>
        <p:nvCxnSpPr>
          <p:cNvPr id="142" name="Straight Arrow Connector 141"/>
          <p:cNvCxnSpPr>
            <a:stCxn id="56" idx="3"/>
          </p:cNvCxnSpPr>
          <p:nvPr/>
        </p:nvCxnSpPr>
        <p:spPr>
          <a:xfrm flipV="1">
            <a:off x="5055832" y="4307506"/>
            <a:ext cx="2455389" cy="98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965423" y="4517811"/>
            <a:ext cx="217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back</a:t>
            </a:r>
          </a:p>
          <a:p>
            <a:r>
              <a:rPr lang="en-US" dirty="0" smtClean="0"/>
              <a:t>When memory usage is lower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6301" y="3121704"/>
            <a:ext cx="143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task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380110" y="3734606"/>
            <a:ext cx="479509" cy="3388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3282559" y="3577570"/>
            <a:ext cx="1238163" cy="882493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00532" y="4130351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03583" y="4363589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8965" y="5203622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>
            <a:stCxn id="45" idx="2"/>
            <a:endCxn id="56" idx="0"/>
          </p:cNvCxnSpPr>
          <p:nvPr/>
        </p:nvCxnSpPr>
        <p:spPr>
          <a:xfrm>
            <a:off x="4622017" y="4532801"/>
            <a:ext cx="215382" cy="670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22017" y="5571008"/>
            <a:ext cx="1394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accumulated 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05" grpId="0" animBg="1"/>
      <p:bldP spid="106" grpId="0" animBg="1"/>
      <p:bldP spid="124" grpId="0" animBg="1"/>
      <p:bldP spid="125" grpId="0"/>
      <p:bldP spid="127" grpId="0"/>
      <p:bldP spid="128" grpId="0" animBg="1"/>
      <p:bldP spid="139" grpId="0"/>
      <p:bldP spid="141" grpId="0"/>
      <p:bldP spid="145" grpId="0"/>
      <p:bldP spid="29" grpId="0" animBg="1"/>
      <p:bldP spid="44" grpId="0" animBg="1"/>
      <p:bldP spid="45" grpId="0" animBg="1"/>
      <p:bldP spid="56" grpId="0" animBg="1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/>
              <a:t>RQ3: Potential fault-tolerant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3080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Provide </a:t>
            </a:r>
            <a:r>
              <a:rPr lang="en-US" altLang="zh-CN" dirty="0" err="1" smtClean="0">
                <a:latin typeface="Arial"/>
                <a:cs typeface="Arial"/>
              </a:rPr>
              <a:t>memory+disk</a:t>
            </a:r>
            <a:r>
              <a:rPr lang="en-US" altLang="zh-CN" dirty="0" smtClean="0">
                <a:latin typeface="Arial"/>
                <a:cs typeface="Arial"/>
              </a:rPr>
              <a:t> data structures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18 OOM errors occur in </a:t>
            </a:r>
            <a:r>
              <a:rPr lang="en-US" altLang="zh-CN" i="1" dirty="0" err="1" smtClean="0">
                <a:solidFill>
                  <a:srgbClr val="393BAA"/>
                </a:solidFill>
              </a:rPr>
              <a:t>ArrayList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Map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Set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Queue</a:t>
            </a:r>
            <a:r>
              <a:rPr lang="en-US" altLang="zh-CN" dirty="0" smtClean="0">
                <a:solidFill>
                  <a:srgbClr val="393BAA"/>
                </a:solidFill>
              </a:rPr>
              <a:t>, etc.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New data structures</a:t>
            </a:r>
          </a:p>
          <a:p>
            <a:pPr lvl="2"/>
            <a:r>
              <a:rPr lang="en-US" altLang="zh-CN" dirty="0" smtClean="0"/>
              <a:t>For aggregating &lt;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&gt; records </a:t>
            </a:r>
          </a:p>
          <a:p>
            <a:pPr lvl="2"/>
            <a:r>
              <a:rPr lang="en-US" altLang="zh-CN" dirty="0" smtClean="0"/>
              <a:t>For storing accumulated results</a:t>
            </a:r>
          </a:p>
          <a:p>
            <a:pPr lvl="2"/>
            <a:r>
              <a:rPr lang="en-US" altLang="zh-CN" dirty="0" smtClean="0"/>
              <a:t>Provide common APIs as C++ STL and Java Collections</a:t>
            </a:r>
          </a:p>
          <a:p>
            <a:pPr lvl="2"/>
            <a:r>
              <a:rPr lang="en-US" altLang="zh-CN" dirty="0" smtClean="0">
                <a:solidFill>
                  <a:srgbClr val="393BAA"/>
                </a:solidFill>
              </a:rPr>
              <a:t>Automatically swap between memory and disk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1598438" y="5084840"/>
            <a:ext cx="5210982" cy="1067328"/>
          </a:xfrm>
          <a:prstGeom prst="can">
            <a:avLst>
              <a:gd name="adj" fmla="val 342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98438" y="4423282"/>
            <a:ext cx="5210982" cy="5019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09747" y="4569500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09747" y="5051857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06489" y="5541910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67530" y="4587446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568" y="4596542"/>
            <a:ext cx="813287" cy="2132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7530" y="5085722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568" y="5103670"/>
            <a:ext cx="813287" cy="213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67530" y="5559857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568" y="5577805"/>
            <a:ext cx="813287" cy="213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5069335" y="4703038"/>
            <a:ext cx="265233" cy="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5069335" y="5201314"/>
            <a:ext cx="265233" cy="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14" idx="3"/>
            <a:endCxn id="15" idx="1"/>
          </p:cNvCxnSpPr>
          <p:nvPr/>
        </p:nvCxnSpPr>
        <p:spPr>
          <a:xfrm>
            <a:off x="5069335" y="5675449"/>
            <a:ext cx="265233" cy="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6" idx="2"/>
            <a:endCxn id="8" idx="0"/>
          </p:cNvCxnSpPr>
          <p:nvPr/>
        </p:nvCxnSpPr>
        <p:spPr>
          <a:xfrm>
            <a:off x="3116814" y="4818630"/>
            <a:ext cx="0" cy="233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8" idx="2"/>
            <a:endCxn id="9" idx="0"/>
          </p:cNvCxnSpPr>
          <p:nvPr/>
        </p:nvCxnSpPr>
        <p:spPr>
          <a:xfrm flipH="1">
            <a:off x="3113556" y="5300987"/>
            <a:ext cx="3258" cy="240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724664" y="4119643"/>
            <a:ext cx="14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NewMap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06489" y="4119643"/>
            <a:ext cx="16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NewArrayList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0" idx="2"/>
            <a:endCxn id="12" idx="0"/>
          </p:cNvCxnSpPr>
          <p:nvPr/>
        </p:nvCxnSpPr>
        <p:spPr>
          <a:xfrm>
            <a:off x="4818433" y="4818629"/>
            <a:ext cx="0" cy="267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12" idx="2"/>
            <a:endCxn id="14" idx="0"/>
          </p:cNvCxnSpPr>
          <p:nvPr/>
        </p:nvCxnSpPr>
        <p:spPr>
          <a:xfrm>
            <a:off x="4818433" y="5316905"/>
            <a:ext cx="0" cy="242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19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study on big data applications</a:t>
            </a:r>
          </a:p>
          <a:p>
            <a:pPr lvl="1"/>
            <a:r>
              <a:rPr lang="en-US" dirty="0"/>
              <a:t>Li </a:t>
            </a:r>
            <a:r>
              <a:rPr lang="en-US" i="1" dirty="0"/>
              <a:t>et al. </a:t>
            </a:r>
            <a:r>
              <a:rPr lang="en-US" dirty="0" smtClean="0"/>
              <a:t>[ICSE ’13] </a:t>
            </a:r>
          </a:p>
          <a:p>
            <a:pPr lvl="2"/>
            <a:r>
              <a:rPr lang="en-US" dirty="0" smtClean="0"/>
              <a:t>studied </a:t>
            </a:r>
            <a:r>
              <a:rPr lang="en-US" dirty="0"/>
              <a:t>250 failures in SCOPE </a:t>
            </a:r>
            <a:r>
              <a:rPr lang="en-US" dirty="0" smtClean="0"/>
              <a:t>jobs 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id not target OOM errors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Kavulya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 [</a:t>
            </a:r>
            <a:r>
              <a:rPr lang="en-US" dirty="0" err="1"/>
              <a:t>CCGrid</a:t>
            </a:r>
            <a:r>
              <a:rPr lang="en-US" dirty="0"/>
              <a:t> ’10] </a:t>
            </a:r>
          </a:p>
          <a:p>
            <a:pPr lvl="2"/>
            <a:r>
              <a:rPr lang="en-US" dirty="0"/>
              <a:t>analyzed the performance problems and failures in Hadoop jobs </a:t>
            </a:r>
            <a:endParaRPr lang="en-US" dirty="0" smtClean="0"/>
          </a:p>
          <a:p>
            <a:pPr lvl="2"/>
            <a:r>
              <a:rPr lang="en-US" dirty="0" smtClean="0"/>
              <a:t>studied Array indexing </a:t>
            </a:r>
            <a:r>
              <a:rPr lang="en-US" dirty="0"/>
              <a:t>errors and </a:t>
            </a:r>
            <a:r>
              <a:rPr lang="en-US" dirty="0" err="1"/>
              <a:t>IOException</a:t>
            </a:r>
            <a:r>
              <a:rPr lang="en-US"/>
              <a:t> </a:t>
            </a:r>
            <a:r>
              <a:rPr lang="en-US" smtClean="0"/>
              <a:t>errors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6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Studied 123 OOM errors in Hadoop/Spark applications</a:t>
            </a:r>
          </a:p>
          <a:p>
            <a:r>
              <a:rPr lang="en-US" dirty="0" smtClean="0"/>
              <a:t>Summarized the common OOM root causes</a:t>
            </a:r>
          </a:p>
          <a:p>
            <a:pPr lvl="1"/>
            <a:r>
              <a:rPr lang="en-US" dirty="0" smtClean="0"/>
              <a:t>large buffered/cached data</a:t>
            </a:r>
          </a:p>
          <a:p>
            <a:pPr lvl="1"/>
            <a:r>
              <a:rPr lang="en-US" dirty="0" smtClean="0"/>
              <a:t>abnormal dataflow </a:t>
            </a:r>
          </a:p>
          <a:p>
            <a:pPr lvl="1"/>
            <a:r>
              <a:rPr lang="en-US" dirty="0" smtClean="0"/>
              <a:t>memory</a:t>
            </a:r>
            <a:r>
              <a:rPr lang="en-US" dirty="0"/>
              <a:t>-consuming user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Summarized the common </a:t>
            </a:r>
            <a:r>
              <a:rPr lang="en-US" dirty="0"/>
              <a:t>fix </a:t>
            </a:r>
            <a:r>
              <a:rPr lang="en-US" dirty="0" smtClean="0"/>
              <a:t>patterns</a:t>
            </a:r>
          </a:p>
          <a:p>
            <a:r>
              <a:rPr lang="en-US" altLang="zh-CN" dirty="0" smtClean="0"/>
              <a:t>Proposed two </a:t>
            </a:r>
            <a:r>
              <a:rPr lang="en-US" dirty="0" smtClean="0"/>
              <a:t>fault-tolerant mechanisms</a:t>
            </a:r>
          </a:p>
          <a:p>
            <a:pPr marL="457200" lvl="1" indent="0">
              <a:buNone/>
            </a:pPr>
            <a:endParaRPr lang="en-US" sz="1600" dirty="0" smtClean="0">
              <a:ea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93BAA"/>
                </a:solidFill>
              </a:rPr>
              <a:t>Thanks! Q&amp;A</a:t>
            </a:r>
            <a:endParaRPr lang="en-US" dirty="0">
              <a:solidFill>
                <a:srgbClr val="393B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67" y="1600200"/>
            <a:ext cx="796152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93BAA"/>
                </a:solidFill>
              </a:rPr>
              <a:t>High </a:t>
            </a:r>
            <a:r>
              <a:rPr lang="en-US" dirty="0" smtClean="0">
                <a:solidFill>
                  <a:srgbClr val="393BAA"/>
                </a:solidFill>
              </a:rPr>
              <a:t>memory consumption </a:t>
            </a:r>
            <a:r>
              <a:rPr lang="en-US" dirty="0" smtClean="0"/>
              <a:t>is common</a:t>
            </a:r>
          </a:p>
          <a:p>
            <a:pPr lvl="1"/>
            <a:r>
              <a:rPr lang="en-US" dirty="0" smtClean="0"/>
              <a:t>Data-parallel applications process large data in memory</a:t>
            </a:r>
            <a:endParaRPr lang="en-US" dirty="0"/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endParaRPr lang="en-US" sz="2000" i="1" baseline="30000" dirty="0">
              <a:latin typeface="Gill Sans"/>
              <a:cs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</a:t>
            </a:fld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8234054" y="49276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3180817" y="5779161"/>
            <a:ext cx="1872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A MapReduce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95582" y="3358891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99838" y="3286883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31686" y="3286883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52" name="Straight Arrow Connector 51"/>
          <p:cNvCxnSpPr>
            <a:stCxn id="50" idx="3"/>
            <a:endCxn id="49" idx="1"/>
          </p:cNvCxnSpPr>
          <p:nvPr/>
        </p:nvCxnSpPr>
        <p:spPr>
          <a:xfrm flipV="1">
            <a:off x="3039798" y="3394895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75" idx="1"/>
          </p:cNvCxnSpPr>
          <p:nvPr/>
        </p:nvCxnSpPr>
        <p:spPr>
          <a:xfrm>
            <a:off x="3039798" y="3538911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50" idx="1"/>
          </p:cNvCxnSpPr>
          <p:nvPr/>
        </p:nvCxnSpPr>
        <p:spPr>
          <a:xfrm>
            <a:off x="1671646" y="353891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767990" y="3642113"/>
            <a:ext cx="1584176" cy="508866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12206" y="3718931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5582" y="4222987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99838" y="4150979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031686" y="4150979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>
            <a:stCxn id="61" idx="3"/>
            <a:endCxn id="58" idx="1"/>
          </p:cNvCxnSpPr>
          <p:nvPr/>
        </p:nvCxnSpPr>
        <p:spPr>
          <a:xfrm flipV="1">
            <a:off x="3039798" y="4258991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3"/>
            <a:endCxn id="76" idx="1"/>
          </p:cNvCxnSpPr>
          <p:nvPr/>
        </p:nvCxnSpPr>
        <p:spPr>
          <a:xfrm>
            <a:off x="3039798" y="4403007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3"/>
            <a:endCxn id="61" idx="1"/>
          </p:cNvCxnSpPr>
          <p:nvPr/>
        </p:nvCxnSpPr>
        <p:spPr>
          <a:xfrm>
            <a:off x="1671646" y="44030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95582" y="5087083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99838" y="5015075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031686" y="5015075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>
            <a:stCxn id="67" idx="3"/>
            <a:endCxn id="66" idx="1"/>
          </p:cNvCxnSpPr>
          <p:nvPr/>
        </p:nvCxnSpPr>
        <p:spPr>
          <a:xfrm flipV="1">
            <a:off x="3039798" y="5123087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7" idx="3"/>
          </p:cNvCxnSpPr>
          <p:nvPr/>
        </p:nvCxnSpPr>
        <p:spPr>
          <a:xfrm>
            <a:off x="3039798" y="5267103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67" idx="1"/>
          </p:cNvCxnSpPr>
          <p:nvPr/>
        </p:nvCxnSpPr>
        <p:spPr>
          <a:xfrm>
            <a:off x="1671646" y="526710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6" idx="1"/>
          </p:cNvCxnSpPr>
          <p:nvPr/>
        </p:nvCxnSpPr>
        <p:spPr>
          <a:xfrm flipV="1">
            <a:off x="6352166" y="3894759"/>
            <a:ext cx="360040" cy="1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9" idx="3"/>
            <a:endCxn id="55" idx="1"/>
          </p:cNvCxnSpPr>
          <p:nvPr/>
        </p:nvCxnSpPr>
        <p:spPr>
          <a:xfrm>
            <a:off x="3831886" y="3394895"/>
            <a:ext cx="936104" cy="50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8" idx="3"/>
            <a:endCxn id="55" idx="1"/>
          </p:cNvCxnSpPr>
          <p:nvPr/>
        </p:nvCxnSpPr>
        <p:spPr>
          <a:xfrm flipV="1">
            <a:off x="3831886" y="3896546"/>
            <a:ext cx="936104" cy="3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6" idx="3"/>
            <a:endCxn id="55" idx="1"/>
          </p:cNvCxnSpPr>
          <p:nvPr/>
        </p:nvCxnSpPr>
        <p:spPr>
          <a:xfrm flipV="1">
            <a:off x="3831886" y="3896546"/>
            <a:ext cx="936104" cy="122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99838" y="3574915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99838" y="4439011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99838" y="5303107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767990" y="4663652"/>
            <a:ext cx="1584176" cy="504056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12206" y="4727043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80" name="Straight Arrow Connector 79"/>
          <p:cNvCxnSpPr>
            <a:stCxn id="78" idx="3"/>
            <a:endCxn id="79" idx="1"/>
          </p:cNvCxnSpPr>
          <p:nvPr/>
        </p:nvCxnSpPr>
        <p:spPr>
          <a:xfrm flipV="1">
            <a:off x="6352166" y="4902871"/>
            <a:ext cx="360040" cy="12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8" idx="1"/>
          </p:cNvCxnSpPr>
          <p:nvPr/>
        </p:nvCxnSpPr>
        <p:spPr>
          <a:xfrm>
            <a:off x="3831886" y="3682927"/>
            <a:ext cx="936104" cy="1232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3"/>
            <a:endCxn id="78" idx="1"/>
          </p:cNvCxnSpPr>
          <p:nvPr/>
        </p:nvCxnSpPr>
        <p:spPr>
          <a:xfrm>
            <a:off x="3831886" y="4547023"/>
            <a:ext cx="936104" cy="368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8" idx="1"/>
          </p:cNvCxnSpPr>
          <p:nvPr/>
        </p:nvCxnSpPr>
        <p:spPr>
          <a:xfrm flipV="1">
            <a:off x="3831886" y="4915680"/>
            <a:ext cx="936104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352934" y="2850234"/>
            <a:ext cx="2446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Mapper’s memory usage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32039" y="3175302"/>
            <a:ext cx="2526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Reducer’s memory usage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058153" y="3438075"/>
            <a:ext cx="908652" cy="284667"/>
          </a:xfrm>
          <a:custGeom>
            <a:avLst/>
            <a:gdLst>
              <a:gd name="connsiteX0" fmla="*/ 0 w 908652"/>
              <a:gd name="connsiteY0" fmla="*/ 284667 h 284667"/>
              <a:gd name="connsiteX1" fmla="*/ 0 w 908652"/>
              <a:gd name="connsiteY1" fmla="*/ 284667 h 284667"/>
              <a:gd name="connsiteX2" fmla="*/ 76633 w 908652"/>
              <a:gd name="connsiteY2" fmla="*/ 229923 h 284667"/>
              <a:gd name="connsiteX3" fmla="*/ 208004 w 908652"/>
              <a:gd name="connsiteY3" fmla="*/ 175180 h 284667"/>
              <a:gd name="connsiteX4" fmla="*/ 405062 w 908652"/>
              <a:gd name="connsiteY4" fmla="*/ 218975 h 284667"/>
              <a:gd name="connsiteX5" fmla="*/ 547381 w 908652"/>
              <a:gd name="connsiteY5" fmla="*/ 120436 h 284667"/>
              <a:gd name="connsiteX6" fmla="*/ 678752 w 908652"/>
              <a:gd name="connsiteY6" fmla="*/ 175180 h 284667"/>
              <a:gd name="connsiteX7" fmla="*/ 842966 w 908652"/>
              <a:gd name="connsiteY7" fmla="*/ 65693 h 284667"/>
              <a:gd name="connsiteX8" fmla="*/ 908652 w 908652"/>
              <a:gd name="connsiteY8" fmla="*/ 0 h 284667"/>
              <a:gd name="connsiteX9" fmla="*/ 908652 w 908652"/>
              <a:gd name="connsiteY9" fmla="*/ 0 h 28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652" h="284667">
                <a:moveTo>
                  <a:pt x="0" y="284667"/>
                </a:moveTo>
                <a:lnTo>
                  <a:pt x="0" y="284667"/>
                </a:lnTo>
                <a:cubicBezTo>
                  <a:pt x="25544" y="266419"/>
                  <a:pt x="40141" y="235397"/>
                  <a:pt x="76633" y="229923"/>
                </a:cubicBezTo>
                <a:lnTo>
                  <a:pt x="208004" y="175180"/>
                </a:lnTo>
                <a:lnTo>
                  <a:pt x="405062" y="218975"/>
                </a:lnTo>
                <a:lnTo>
                  <a:pt x="547381" y="120436"/>
                </a:lnTo>
                <a:lnTo>
                  <a:pt x="678752" y="175180"/>
                </a:lnTo>
                <a:lnTo>
                  <a:pt x="842966" y="65693"/>
                </a:lnTo>
                <a:lnTo>
                  <a:pt x="908652" y="0"/>
                </a:lnTo>
                <a:lnTo>
                  <a:pt x="908652" y="0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069100" y="4292075"/>
            <a:ext cx="864862" cy="317513"/>
          </a:xfrm>
          <a:custGeom>
            <a:avLst/>
            <a:gdLst>
              <a:gd name="connsiteX0" fmla="*/ 0 w 864862"/>
              <a:gd name="connsiteY0" fmla="*/ 317513 h 317513"/>
              <a:gd name="connsiteX1" fmla="*/ 0 w 864862"/>
              <a:gd name="connsiteY1" fmla="*/ 317513 h 317513"/>
              <a:gd name="connsiteX2" fmla="*/ 65686 w 864862"/>
              <a:gd name="connsiteY2" fmla="*/ 251820 h 317513"/>
              <a:gd name="connsiteX3" fmla="*/ 120424 w 864862"/>
              <a:gd name="connsiteY3" fmla="*/ 208025 h 317513"/>
              <a:gd name="connsiteX4" fmla="*/ 164215 w 864862"/>
              <a:gd name="connsiteY4" fmla="*/ 153282 h 317513"/>
              <a:gd name="connsiteX5" fmla="*/ 175162 w 864862"/>
              <a:gd name="connsiteY5" fmla="*/ 153282 h 317513"/>
              <a:gd name="connsiteX6" fmla="*/ 350324 w 864862"/>
              <a:gd name="connsiteY6" fmla="*/ 218974 h 317513"/>
              <a:gd name="connsiteX7" fmla="*/ 470748 w 864862"/>
              <a:gd name="connsiteY7" fmla="*/ 120436 h 317513"/>
              <a:gd name="connsiteX8" fmla="*/ 624015 w 864862"/>
              <a:gd name="connsiteY8" fmla="*/ 197077 h 317513"/>
              <a:gd name="connsiteX9" fmla="*/ 864862 w 864862"/>
              <a:gd name="connsiteY9" fmla="*/ 0 h 317513"/>
              <a:gd name="connsiteX10" fmla="*/ 864862 w 864862"/>
              <a:gd name="connsiteY10" fmla="*/ 0 h 31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862" h="317513">
                <a:moveTo>
                  <a:pt x="0" y="317513"/>
                </a:moveTo>
                <a:lnTo>
                  <a:pt x="0" y="317513"/>
                </a:lnTo>
                <a:cubicBezTo>
                  <a:pt x="21895" y="295615"/>
                  <a:pt x="42542" y="272394"/>
                  <a:pt x="65686" y="251820"/>
                </a:cubicBezTo>
                <a:cubicBezTo>
                  <a:pt x="105084" y="216796"/>
                  <a:pt x="90820" y="245034"/>
                  <a:pt x="120424" y="208025"/>
                </a:cubicBezTo>
                <a:cubicBezTo>
                  <a:pt x="137157" y="187106"/>
                  <a:pt x="141556" y="168389"/>
                  <a:pt x="164215" y="153282"/>
                </a:cubicBezTo>
                <a:cubicBezTo>
                  <a:pt x="167251" y="151258"/>
                  <a:pt x="171513" y="153282"/>
                  <a:pt x="175162" y="153282"/>
                </a:cubicBezTo>
                <a:lnTo>
                  <a:pt x="350324" y="218974"/>
                </a:lnTo>
                <a:lnTo>
                  <a:pt x="470748" y="120436"/>
                </a:lnTo>
                <a:lnTo>
                  <a:pt x="624015" y="197077"/>
                </a:lnTo>
                <a:lnTo>
                  <a:pt x="864862" y="0"/>
                </a:lnTo>
                <a:lnTo>
                  <a:pt x="864862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101943" y="5200818"/>
            <a:ext cx="919600" cy="273718"/>
          </a:xfrm>
          <a:custGeom>
            <a:avLst/>
            <a:gdLst>
              <a:gd name="connsiteX0" fmla="*/ 0 w 919600"/>
              <a:gd name="connsiteY0" fmla="*/ 273718 h 273718"/>
              <a:gd name="connsiteX1" fmla="*/ 0 w 919600"/>
              <a:gd name="connsiteY1" fmla="*/ 273718 h 273718"/>
              <a:gd name="connsiteX2" fmla="*/ 65686 w 919600"/>
              <a:gd name="connsiteY2" fmla="*/ 197077 h 273718"/>
              <a:gd name="connsiteX3" fmla="*/ 142319 w 919600"/>
              <a:gd name="connsiteY3" fmla="*/ 153282 h 273718"/>
              <a:gd name="connsiteX4" fmla="*/ 208005 w 919600"/>
              <a:gd name="connsiteY4" fmla="*/ 120436 h 273718"/>
              <a:gd name="connsiteX5" fmla="*/ 240848 w 919600"/>
              <a:gd name="connsiteY5" fmla="*/ 131385 h 273718"/>
              <a:gd name="connsiteX6" fmla="*/ 350324 w 919600"/>
              <a:gd name="connsiteY6" fmla="*/ 164231 h 273718"/>
              <a:gd name="connsiteX7" fmla="*/ 448853 w 919600"/>
              <a:gd name="connsiteY7" fmla="*/ 65692 h 273718"/>
              <a:gd name="connsiteX8" fmla="*/ 569276 w 919600"/>
              <a:gd name="connsiteY8" fmla="*/ 131385 h 273718"/>
              <a:gd name="connsiteX9" fmla="*/ 711595 w 919600"/>
              <a:gd name="connsiteY9" fmla="*/ 54744 h 273718"/>
              <a:gd name="connsiteX10" fmla="*/ 864862 w 919600"/>
              <a:gd name="connsiteY10" fmla="*/ 98538 h 273718"/>
              <a:gd name="connsiteX11" fmla="*/ 919600 w 919600"/>
              <a:gd name="connsiteY11" fmla="*/ 0 h 27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600" h="273718">
                <a:moveTo>
                  <a:pt x="0" y="273718"/>
                </a:moveTo>
                <a:lnTo>
                  <a:pt x="0" y="273718"/>
                </a:lnTo>
                <a:cubicBezTo>
                  <a:pt x="21895" y="248171"/>
                  <a:pt x="41896" y="220870"/>
                  <a:pt x="65686" y="197077"/>
                </a:cubicBezTo>
                <a:cubicBezTo>
                  <a:pt x="83469" y="179292"/>
                  <a:pt x="122280" y="164734"/>
                  <a:pt x="142319" y="153282"/>
                </a:cubicBezTo>
                <a:cubicBezTo>
                  <a:pt x="201741" y="119324"/>
                  <a:pt x="147789" y="140510"/>
                  <a:pt x="208005" y="120436"/>
                </a:cubicBezTo>
                <a:cubicBezTo>
                  <a:pt x="218953" y="124086"/>
                  <a:pt x="246322" y="127736"/>
                  <a:pt x="240848" y="131385"/>
                </a:cubicBezTo>
                <a:lnTo>
                  <a:pt x="350324" y="164231"/>
                </a:lnTo>
                <a:lnTo>
                  <a:pt x="448853" y="65692"/>
                </a:lnTo>
                <a:lnTo>
                  <a:pt x="569276" y="131385"/>
                </a:lnTo>
                <a:lnTo>
                  <a:pt x="711595" y="54744"/>
                </a:lnTo>
                <a:lnTo>
                  <a:pt x="864862" y="98538"/>
                </a:lnTo>
                <a:lnTo>
                  <a:pt x="919600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795058" y="3711793"/>
            <a:ext cx="1510771" cy="405102"/>
          </a:xfrm>
          <a:custGeom>
            <a:avLst/>
            <a:gdLst>
              <a:gd name="connsiteX0" fmla="*/ 0 w 1510771"/>
              <a:gd name="connsiteY0" fmla="*/ 405102 h 405102"/>
              <a:gd name="connsiteX1" fmla="*/ 0 w 1510771"/>
              <a:gd name="connsiteY1" fmla="*/ 405102 h 405102"/>
              <a:gd name="connsiteX2" fmla="*/ 54738 w 1510771"/>
              <a:gd name="connsiteY2" fmla="*/ 328461 h 405102"/>
              <a:gd name="connsiteX3" fmla="*/ 87581 w 1510771"/>
              <a:gd name="connsiteY3" fmla="*/ 317513 h 405102"/>
              <a:gd name="connsiteX4" fmla="*/ 164214 w 1510771"/>
              <a:gd name="connsiteY4" fmla="*/ 251820 h 405102"/>
              <a:gd name="connsiteX5" fmla="*/ 240847 w 1510771"/>
              <a:gd name="connsiteY5" fmla="*/ 328461 h 405102"/>
              <a:gd name="connsiteX6" fmla="*/ 383166 w 1510771"/>
              <a:gd name="connsiteY6" fmla="*/ 240872 h 405102"/>
              <a:gd name="connsiteX7" fmla="*/ 470747 w 1510771"/>
              <a:gd name="connsiteY7" fmla="*/ 284667 h 405102"/>
              <a:gd name="connsiteX8" fmla="*/ 645909 w 1510771"/>
              <a:gd name="connsiteY8" fmla="*/ 229923 h 405102"/>
              <a:gd name="connsiteX9" fmla="*/ 755386 w 1510771"/>
              <a:gd name="connsiteY9" fmla="*/ 273718 h 405102"/>
              <a:gd name="connsiteX10" fmla="*/ 897705 w 1510771"/>
              <a:gd name="connsiteY10" fmla="*/ 186128 h 405102"/>
              <a:gd name="connsiteX11" fmla="*/ 1040024 w 1510771"/>
              <a:gd name="connsiteY11" fmla="*/ 186128 h 405102"/>
              <a:gd name="connsiteX12" fmla="*/ 1182343 w 1510771"/>
              <a:gd name="connsiteY12" fmla="*/ 175179 h 405102"/>
              <a:gd name="connsiteX13" fmla="*/ 1291819 w 1510771"/>
              <a:gd name="connsiteY13" fmla="*/ 65692 h 405102"/>
              <a:gd name="connsiteX14" fmla="*/ 1456033 w 1510771"/>
              <a:gd name="connsiteY14" fmla="*/ 76641 h 405102"/>
              <a:gd name="connsiteX15" fmla="*/ 1510771 w 1510771"/>
              <a:gd name="connsiteY15" fmla="*/ 0 h 40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10771" h="405102">
                <a:moveTo>
                  <a:pt x="0" y="405102"/>
                </a:moveTo>
                <a:lnTo>
                  <a:pt x="0" y="405102"/>
                </a:lnTo>
                <a:cubicBezTo>
                  <a:pt x="18246" y="379555"/>
                  <a:pt x="32540" y="350661"/>
                  <a:pt x="54738" y="328461"/>
                </a:cubicBezTo>
                <a:cubicBezTo>
                  <a:pt x="62898" y="320301"/>
                  <a:pt x="78349" y="324437"/>
                  <a:pt x="87581" y="317513"/>
                </a:cubicBezTo>
                <a:cubicBezTo>
                  <a:pt x="208605" y="226736"/>
                  <a:pt x="100103" y="283880"/>
                  <a:pt x="164214" y="251820"/>
                </a:cubicBezTo>
                <a:lnTo>
                  <a:pt x="240847" y="328461"/>
                </a:lnTo>
                <a:lnTo>
                  <a:pt x="383166" y="240872"/>
                </a:lnTo>
                <a:lnTo>
                  <a:pt x="470747" y="284667"/>
                </a:lnTo>
                <a:lnTo>
                  <a:pt x="645909" y="229923"/>
                </a:lnTo>
                <a:lnTo>
                  <a:pt x="755386" y="273718"/>
                </a:lnTo>
                <a:lnTo>
                  <a:pt x="897705" y="186128"/>
                </a:lnTo>
                <a:lnTo>
                  <a:pt x="1040024" y="186128"/>
                </a:lnTo>
                <a:lnTo>
                  <a:pt x="1182343" y="175179"/>
                </a:lnTo>
                <a:lnTo>
                  <a:pt x="1291819" y="65692"/>
                </a:lnTo>
                <a:lnTo>
                  <a:pt x="1456033" y="76641"/>
                </a:lnTo>
                <a:lnTo>
                  <a:pt x="1510771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4806005" y="4727042"/>
            <a:ext cx="1408154" cy="386185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152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93BAA"/>
                </a:solidFill>
              </a:rPr>
              <a:t>Out</a:t>
            </a:r>
            <a:r>
              <a:rPr lang="en-US" dirty="0" smtClean="0">
                <a:solidFill>
                  <a:srgbClr val="393BAA"/>
                </a:solidFill>
              </a:rPr>
              <a:t> of memory error </a:t>
            </a:r>
            <a:r>
              <a:rPr lang="en-US" dirty="0" smtClean="0"/>
              <a:t>is common</a:t>
            </a:r>
          </a:p>
          <a:p>
            <a:pPr lvl="1"/>
            <a:r>
              <a:rPr lang="en-US" dirty="0" smtClean="0"/>
              <a:t>When memory consumption exceeds the memory limit</a:t>
            </a:r>
            <a:endParaRPr lang="en-US" sz="2000" i="1" baseline="30000" dirty="0">
              <a:latin typeface="Gill Sans"/>
              <a:cs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95582" y="3358891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99838" y="3286883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031686" y="3286883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>
            <a:stCxn id="108" idx="3"/>
            <a:endCxn id="60" idx="1"/>
          </p:cNvCxnSpPr>
          <p:nvPr/>
        </p:nvCxnSpPr>
        <p:spPr>
          <a:xfrm flipV="1">
            <a:off x="3039798" y="3394895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8" idx="3"/>
            <a:endCxn id="131" idx="1"/>
          </p:cNvCxnSpPr>
          <p:nvPr/>
        </p:nvCxnSpPr>
        <p:spPr>
          <a:xfrm>
            <a:off x="3039798" y="3538911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9" idx="3"/>
            <a:endCxn id="108" idx="1"/>
          </p:cNvCxnSpPr>
          <p:nvPr/>
        </p:nvCxnSpPr>
        <p:spPr>
          <a:xfrm>
            <a:off x="1671646" y="353891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767990" y="3642113"/>
            <a:ext cx="1584176" cy="508866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12206" y="3718931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95582" y="4222987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99838" y="4150979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031686" y="4150979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3039798" y="4258991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6" idx="3"/>
            <a:endCxn id="132" idx="1"/>
          </p:cNvCxnSpPr>
          <p:nvPr/>
        </p:nvCxnSpPr>
        <p:spPr>
          <a:xfrm>
            <a:off x="3039798" y="4403007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4" idx="3"/>
            <a:endCxn id="116" idx="1"/>
          </p:cNvCxnSpPr>
          <p:nvPr/>
        </p:nvCxnSpPr>
        <p:spPr>
          <a:xfrm>
            <a:off x="1671646" y="44030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095582" y="5087083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99838" y="5015075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031686" y="5015075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23" name="Straight Arrow Connector 122"/>
          <p:cNvCxnSpPr>
            <a:stCxn id="122" idx="3"/>
            <a:endCxn id="121" idx="1"/>
          </p:cNvCxnSpPr>
          <p:nvPr/>
        </p:nvCxnSpPr>
        <p:spPr>
          <a:xfrm flipV="1">
            <a:off x="3039798" y="5123087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3"/>
          </p:cNvCxnSpPr>
          <p:nvPr/>
        </p:nvCxnSpPr>
        <p:spPr>
          <a:xfrm>
            <a:off x="3039798" y="5267103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0" idx="3"/>
            <a:endCxn id="122" idx="1"/>
          </p:cNvCxnSpPr>
          <p:nvPr/>
        </p:nvCxnSpPr>
        <p:spPr>
          <a:xfrm>
            <a:off x="1671646" y="526710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2" idx="3"/>
            <a:endCxn id="113" idx="1"/>
          </p:cNvCxnSpPr>
          <p:nvPr/>
        </p:nvCxnSpPr>
        <p:spPr>
          <a:xfrm flipV="1">
            <a:off x="6352166" y="3894759"/>
            <a:ext cx="360040" cy="1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0" idx="3"/>
            <a:endCxn id="112" idx="1"/>
          </p:cNvCxnSpPr>
          <p:nvPr/>
        </p:nvCxnSpPr>
        <p:spPr>
          <a:xfrm>
            <a:off x="3831886" y="3394895"/>
            <a:ext cx="936104" cy="50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5" idx="3"/>
            <a:endCxn id="112" idx="1"/>
          </p:cNvCxnSpPr>
          <p:nvPr/>
        </p:nvCxnSpPr>
        <p:spPr>
          <a:xfrm flipV="1">
            <a:off x="3831886" y="3896546"/>
            <a:ext cx="936104" cy="3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1" idx="3"/>
            <a:endCxn id="112" idx="1"/>
          </p:cNvCxnSpPr>
          <p:nvPr/>
        </p:nvCxnSpPr>
        <p:spPr>
          <a:xfrm flipV="1">
            <a:off x="3831886" y="3896546"/>
            <a:ext cx="936104" cy="122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399838" y="3574915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399838" y="4439011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399838" y="5303107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767990" y="4663652"/>
            <a:ext cx="1584176" cy="504056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12206" y="4727043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6" name="Straight Arrow Connector 135"/>
          <p:cNvCxnSpPr>
            <a:stCxn id="134" idx="3"/>
            <a:endCxn id="135" idx="1"/>
          </p:cNvCxnSpPr>
          <p:nvPr/>
        </p:nvCxnSpPr>
        <p:spPr>
          <a:xfrm flipV="1">
            <a:off x="6352166" y="4902871"/>
            <a:ext cx="360040" cy="12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1" idx="3"/>
            <a:endCxn id="134" idx="1"/>
          </p:cNvCxnSpPr>
          <p:nvPr/>
        </p:nvCxnSpPr>
        <p:spPr>
          <a:xfrm>
            <a:off x="3831886" y="3682927"/>
            <a:ext cx="936104" cy="1232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3"/>
            <a:endCxn id="134" idx="1"/>
          </p:cNvCxnSpPr>
          <p:nvPr/>
        </p:nvCxnSpPr>
        <p:spPr>
          <a:xfrm>
            <a:off x="3831886" y="4547023"/>
            <a:ext cx="936104" cy="368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34" idx="1"/>
          </p:cNvCxnSpPr>
          <p:nvPr/>
        </p:nvCxnSpPr>
        <p:spPr>
          <a:xfrm flipV="1">
            <a:off x="3831886" y="4915680"/>
            <a:ext cx="936104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234054" y="44347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1352934" y="2850234"/>
            <a:ext cx="2446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Mapper’s memory usage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332039" y="3175302"/>
            <a:ext cx="2526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Reducer’s memory usage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9" name="Freeform 218"/>
          <p:cNvSpPr/>
          <p:nvPr/>
        </p:nvSpPr>
        <p:spPr>
          <a:xfrm>
            <a:off x="2058153" y="3438075"/>
            <a:ext cx="908652" cy="284667"/>
          </a:xfrm>
          <a:custGeom>
            <a:avLst/>
            <a:gdLst>
              <a:gd name="connsiteX0" fmla="*/ 0 w 908652"/>
              <a:gd name="connsiteY0" fmla="*/ 284667 h 284667"/>
              <a:gd name="connsiteX1" fmla="*/ 0 w 908652"/>
              <a:gd name="connsiteY1" fmla="*/ 284667 h 284667"/>
              <a:gd name="connsiteX2" fmla="*/ 76633 w 908652"/>
              <a:gd name="connsiteY2" fmla="*/ 229923 h 284667"/>
              <a:gd name="connsiteX3" fmla="*/ 208004 w 908652"/>
              <a:gd name="connsiteY3" fmla="*/ 175180 h 284667"/>
              <a:gd name="connsiteX4" fmla="*/ 405062 w 908652"/>
              <a:gd name="connsiteY4" fmla="*/ 218975 h 284667"/>
              <a:gd name="connsiteX5" fmla="*/ 547381 w 908652"/>
              <a:gd name="connsiteY5" fmla="*/ 120436 h 284667"/>
              <a:gd name="connsiteX6" fmla="*/ 678752 w 908652"/>
              <a:gd name="connsiteY6" fmla="*/ 175180 h 284667"/>
              <a:gd name="connsiteX7" fmla="*/ 842966 w 908652"/>
              <a:gd name="connsiteY7" fmla="*/ 65693 h 284667"/>
              <a:gd name="connsiteX8" fmla="*/ 908652 w 908652"/>
              <a:gd name="connsiteY8" fmla="*/ 0 h 284667"/>
              <a:gd name="connsiteX9" fmla="*/ 908652 w 908652"/>
              <a:gd name="connsiteY9" fmla="*/ 0 h 28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652" h="284667">
                <a:moveTo>
                  <a:pt x="0" y="284667"/>
                </a:moveTo>
                <a:lnTo>
                  <a:pt x="0" y="284667"/>
                </a:lnTo>
                <a:cubicBezTo>
                  <a:pt x="25544" y="266419"/>
                  <a:pt x="40141" y="235397"/>
                  <a:pt x="76633" y="229923"/>
                </a:cubicBezTo>
                <a:lnTo>
                  <a:pt x="208004" y="175180"/>
                </a:lnTo>
                <a:lnTo>
                  <a:pt x="405062" y="218975"/>
                </a:lnTo>
                <a:lnTo>
                  <a:pt x="547381" y="120436"/>
                </a:lnTo>
                <a:lnTo>
                  <a:pt x="678752" y="175180"/>
                </a:lnTo>
                <a:lnTo>
                  <a:pt x="842966" y="65693"/>
                </a:lnTo>
                <a:lnTo>
                  <a:pt x="908652" y="0"/>
                </a:lnTo>
                <a:lnTo>
                  <a:pt x="908652" y="0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19"/>
          <p:cNvSpPr/>
          <p:nvPr/>
        </p:nvSpPr>
        <p:spPr>
          <a:xfrm>
            <a:off x="2069100" y="4292075"/>
            <a:ext cx="864862" cy="317513"/>
          </a:xfrm>
          <a:custGeom>
            <a:avLst/>
            <a:gdLst>
              <a:gd name="connsiteX0" fmla="*/ 0 w 864862"/>
              <a:gd name="connsiteY0" fmla="*/ 317513 h 317513"/>
              <a:gd name="connsiteX1" fmla="*/ 0 w 864862"/>
              <a:gd name="connsiteY1" fmla="*/ 317513 h 317513"/>
              <a:gd name="connsiteX2" fmla="*/ 65686 w 864862"/>
              <a:gd name="connsiteY2" fmla="*/ 251820 h 317513"/>
              <a:gd name="connsiteX3" fmla="*/ 120424 w 864862"/>
              <a:gd name="connsiteY3" fmla="*/ 208025 h 317513"/>
              <a:gd name="connsiteX4" fmla="*/ 164215 w 864862"/>
              <a:gd name="connsiteY4" fmla="*/ 153282 h 317513"/>
              <a:gd name="connsiteX5" fmla="*/ 175162 w 864862"/>
              <a:gd name="connsiteY5" fmla="*/ 153282 h 317513"/>
              <a:gd name="connsiteX6" fmla="*/ 350324 w 864862"/>
              <a:gd name="connsiteY6" fmla="*/ 218974 h 317513"/>
              <a:gd name="connsiteX7" fmla="*/ 470748 w 864862"/>
              <a:gd name="connsiteY7" fmla="*/ 120436 h 317513"/>
              <a:gd name="connsiteX8" fmla="*/ 624015 w 864862"/>
              <a:gd name="connsiteY8" fmla="*/ 197077 h 317513"/>
              <a:gd name="connsiteX9" fmla="*/ 864862 w 864862"/>
              <a:gd name="connsiteY9" fmla="*/ 0 h 317513"/>
              <a:gd name="connsiteX10" fmla="*/ 864862 w 864862"/>
              <a:gd name="connsiteY10" fmla="*/ 0 h 31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862" h="317513">
                <a:moveTo>
                  <a:pt x="0" y="317513"/>
                </a:moveTo>
                <a:lnTo>
                  <a:pt x="0" y="317513"/>
                </a:lnTo>
                <a:cubicBezTo>
                  <a:pt x="21895" y="295615"/>
                  <a:pt x="42542" y="272394"/>
                  <a:pt x="65686" y="251820"/>
                </a:cubicBezTo>
                <a:cubicBezTo>
                  <a:pt x="105084" y="216796"/>
                  <a:pt x="90820" y="245034"/>
                  <a:pt x="120424" y="208025"/>
                </a:cubicBezTo>
                <a:cubicBezTo>
                  <a:pt x="137157" y="187106"/>
                  <a:pt x="141556" y="168389"/>
                  <a:pt x="164215" y="153282"/>
                </a:cubicBezTo>
                <a:cubicBezTo>
                  <a:pt x="167251" y="151258"/>
                  <a:pt x="171513" y="153282"/>
                  <a:pt x="175162" y="153282"/>
                </a:cubicBezTo>
                <a:lnTo>
                  <a:pt x="350324" y="218974"/>
                </a:lnTo>
                <a:lnTo>
                  <a:pt x="470748" y="120436"/>
                </a:lnTo>
                <a:lnTo>
                  <a:pt x="624015" y="197077"/>
                </a:lnTo>
                <a:lnTo>
                  <a:pt x="864862" y="0"/>
                </a:lnTo>
                <a:lnTo>
                  <a:pt x="864862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0"/>
          <p:cNvSpPr/>
          <p:nvPr/>
        </p:nvSpPr>
        <p:spPr>
          <a:xfrm>
            <a:off x="2101943" y="5200818"/>
            <a:ext cx="919600" cy="273718"/>
          </a:xfrm>
          <a:custGeom>
            <a:avLst/>
            <a:gdLst>
              <a:gd name="connsiteX0" fmla="*/ 0 w 919600"/>
              <a:gd name="connsiteY0" fmla="*/ 273718 h 273718"/>
              <a:gd name="connsiteX1" fmla="*/ 0 w 919600"/>
              <a:gd name="connsiteY1" fmla="*/ 273718 h 273718"/>
              <a:gd name="connsiteX2" fmla="*/ 65686 w 919600"/>
              <a:gd name="connsiteY2" fmla="*/ 197077 h 273718"/>
              <a:gd name="connsiteX3" fmla="*/ 142319 w 919600"/>
              <a:gd name="connsiteY3" fmla="*/ 153282 h 273718"/>
              <a:gd name="connsiteX4" fmla="*/ 208005 w 919600"/>
              <a:gd name="connsiteY4" fmla="*/ 120436 h 273718"/>
              <a:gd name="connsiteX5" fmla="*/ 240848 w 919600"/>
              <a:gd name="connsiteY5" fmla="*/ 131385 h 273718"/>
              <a:gd name="connsiteX6" fmla="*/ 350324 w 919600"/>
              <a:gd name="connsiteY6" fmla="*/ 164231 h 273718"/>
              <a:gd name="connsiteX7" fmla="*/ 448853 w 919600"/>
              <a:gd name="connsiteY7" fmla="*/ 65692 h 273718"/>
              <a:gd name="connsiteX8" fmla="*/ 569276 w 919600"/>
              <a:gd name="connsiteY8" fmla="*/ 131385 h 273718"/>
              <a:gd name="connsiteX9" fmla="*/ 711595 w 919600"/>
              <a:gd name="connsiteY9" fmla="*/ 54744 h 273718"/>
              <a:gd name="connsiteX10" fmla="*/ 864862 w 919600"/>
              <a:gd name="connsiteY10" fmla="*/ 98538 h 273718"/>
              <a:gd name="connsiteX11" fmla="*/ 919600 w 919600"/>
              <a:gd name="connsiteY11" fmla="*/ 0 h 27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600" h="273718">
                <a:moveTo>
                  <a:pt x="0" y="273718"/>
                </a:moveTo>
                <a:lnTo>
                  <a:pt x="0" y="273718"/>
                </a:lnTo>
                <a:cubicBezTo>
                  <a:pt x="21895" y="248171"/>
                  <a:pt x="41896" y="220870"/>
                  <a:pt x="65686" y="197077"/>
                </a:cubicBezTo>
                <a:cubicBezTo>
                  <a:pt x="83469" y="179292"/>
                  <a:pt x="122280" y="164734"/>
                  <a:pt x="142319" y="153282"/>
                </a:cubicBezTo>
                <a:cubicBezTo>
                  <a:pt x="201741" y="119324"/>
                  <a:pt x="147789" y="140510"/>
                  <a:pt x="208005" y="120436"/>
                </a:cubicBezTo>
                <a:cubicBezTo>
                  <a:pt x="218953" y="124086"/>
                  <a:pt x="246322" y="127736"/>
                  <a:pt x="240848" y="131385"/>
                </a:cubicBezTo>
                <a:lnTo>
                  <a:pt x="350324" y="164231"/>
                </a:lnTo>
                <a:lnTo>
                  <a:pt x="448853" y="65692"/>
                </a:lnTo>
                <a:lnTo>
                  <a:pt x="569276" y="131385"/>
                </a:lnTo>
                <a:lnTo>
                  <a:pt x="711595" y="54744"/>
                </a:lnTo>
                <a:lnTo>
                  <a:pt x="864862" y="98538"/>
                </a:lnTo>
                <a:lnTo>
                  <a:pt x="919600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/>
          <p:cNvSpPr/>
          <p:nvPr/>
        </p:nvSpPr>
        <p:spPr>
          <a:xfrm>
            <a:off x="4795058" y="3711793"/>
            <a:ext cx="1510771" cy="405102"/>
          </a:xfrm>
          <a:custGeom>
            <a:avLst/>
            <a:gdLst>
              <a:gd name="connsiteX0" fmla="*/ 0 w 1510771"/>
              <a:gd name="connsiteY0" fmla="*/ 405102 h 405102"/>
              <a:gd name="connsiteX1" fmla="*/ 0 w 1510771"/>
              <a:gd name="connsiteY1" fmla="*/ 405102 h 405102"/>
              <a:gd name="connsiteX2" fmla="*/ 54738 w 1510771"/>
              <a:gd name="connsiteY2" fmla="*/ 328461 h 405102"/>
              <a:gd name="connsiteX3" fmla="*/ 87581 w 1510771"/>
              <a:gd name="connsiteY3" fmla="*/ 317513 h 405102"/>
              <a:gd name="connsiteX4" fmla="*/ 164214 w 1510771"/>
              <a:gd name="connsiteY4" fmla="*/ 251820 h 405102"/>
              <a:gd name="connsiteX5" fmla="*/ 240847 w 1510771"/>
              <a:gd name="connsiteY5" fmla="*/ 328461 h 405102"/>
              <a:gd name="connsiteX6" fmla="*/ 383166 w 1510771"/>
              <a:gd name="connsiteY6" fmla="*/ 240872 h 405102"/>
              <a:gd name="connsiteX7" fmla="*/ 470747 w 1510771"/>
              <a:gd name="connsiteY7" fmla="*/ 284667 h 405102"/>
              <a:gd name="connsiteX8" fmla="*/ 645909 w 1510771"/>
              <a:gd name="connsiteY8" fmla="*/ 229923 h 405102"/>
              <a:gd name="connsiteX9" fmla="*/ 755386 w 1510771"/>
              <a:gd name="connsiteY9" fmla="*/ 273718 h 405102"/>
              <a:gd name="connsiteX10" fmla="*/ 897705 w 1510771"/>
              <a:gd name="connsiteY10" fmla="*/ 186128 h 405102"/>
              <a:gd name="connsiteX11" fmla="*/ 1040024 w 1510771"/>
              <a:gd name="connsiteY11" fmla="*/ 186128 h 405102"/>
              <a:gd name="connsiteX12" fmla="*/ 1182343 w 1510771"/>
              <a:gd name="connsiteY12" fmla="*/ 175179 h 405102"/>
              <a:gd name="connsiteX13" fmla="*/ 1291819 w 1510771"/>
              <a:gd name="connsiteY13" fmla="*/ 65692 h 405102"/>
              <a:gd name="connsiteX14" fmla="*/ 1456033 w 1510771"/>
              <a:gd name="connsiteY14" fmla="*/ 76641 h 405102"/>
              <a:gd name="connsiteX15" fmla="*/ 1510771 w 1510771"/>
              <a:gd name="connsiteY15" fmla="*/ 0 h 40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10771" h="405102">
                <a:moveTo>
                  <a:pt x="0" y="405102"/>
                </a:moveTo>
                <a:lnTo>
                  <a:pt x="0" y="405102"/>
                </a:lnTo>
                <a:cubicBezTo>
                  <a:pt x="18246" y="379555"/>
                  <a:pt x="32540" y="350661"/>
                  <a:pt x="54738" y="328461"/>
                </a:cubicBezTo>
                <a:cubicBezTo>
                  <a:pt x="62898" y="320301"/>
                  <a:pt x="78349" y="324437"/>
                  <a:pt x="87581" y="317513"/>
                </a:cubicBezTo>
                <a:cubicBezTo>
                  <a:pt x="208605" y="226736"/>
                  <a:pt x="100103" y="283880"/>
                  <a:pt x="164214" y="251820"/>
                </a:cubicBezTo>
                <a:lnTo>
                  <a:pt x="240847" y="328461"/>
                </a:lnTo>
                <a:lnTo>
                  <a:pt x="383166" y="240872"/>
                </a:lnTo>
                <a:lnTo>
                  <a:pt x="470747" y="284667"/>
                </a:lnTo>
                <a:lnTo>
                  <a:pt x="645909" y="229923"/>
                </a:lnTo>
                <a:lnTo>
                  <a:pt x="755386" y="273718"/>
                </a:lnTo>
                <a:lnTo>
                  <a:pt x="897705" y="186128"/>
                </a:lnTo>
                <a:lnTo>
                  <a:pt x="1040024" y="186128"/>
                </a:lnTo>
                <a:lnTo>
                  <a:pt x="1182343" y="175179"/>
                </a:lnTo>
                <a:lnTo>
                  <a:pt x="1291819" y="65692"/>
                </a:lnTo>
                <a:lnTo>
                  <a:pt x="1456033" y="76641"/>
                </a:lnTo>
                <a:lnTo>
                  <a:pt x="1510771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4806005" y="4675280"/>
            <a:ext cx="1160448" cy="437948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xplosion 1 46"/>
          <p:cNvSpPr/>
          <p:nvPr/>
        </p:nvSpPr>
        <p:spPr>
          <a:xfrm>
            <a:off x="5800619" y="4222987"/>
            <a:ext cx="911587" cy="634041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9147" y="5411119"/>
            <a:ext cx="4948106" cy="12234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C0504D"/>
                </a:solidFill>
                <a:latin typeface="Courier"/>
                <a:cs typeface="Courier"/>
              </a:rPr>
              <a:t>FATAL </a:t>
            </a:r>
            <a:r>
              <a:rPr lang="en-US" altLang="zh-CN" sz="1050" b="1" dirty="0" err="1">
                <a:solidFill>
                  <a:srgbClr val="C0504D"/>
                </a:solidFill>
                <a:latin typeface="Courier"/>
                <a:cs typeface="Courier"/>
              </a:rPr>
              <a:t>org.apache.hadoop.mapred.Child</a:t>
            </a:r>
            <a:r>
              <a:rPr lang="en-US" altLang="zh-CN" sz="1050" b="1" dirty="0">
                <a:solidFill>
                  <a:srgbClr val="C0504D"/>
                </a:solidFill>
                <a:latin typeface="Courier"/>
                <a:cs typeface="Courier"/>
              </a:rPr>
              <a:t>: Error running child : </a:t>
            </a:r>
            <a:endParaRPr lang="en-US" altLang="zh-CN" sz="1050" b="1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en-US" altLang="zh-CN" sz="1050" b="1" dirty="0" err="1" smtClean="0">
                <a:solidFill>
                  <a:srgbClr val="C0504D"/>
                </a:solidFill>
                <a:latin typeface="Courier"/>
                <a:cs typeface="Courier"/>
              </a:rPr>
              <a:t>java.lang.OutOfMemoryError</a:t>
            </a:r>
            <a:r>
              <a:rPr lang="en-US" altLang="zh-CN" sz="1050" b="1" dirty="0">
                <a:solidFill>
                  <a:srgbClr val="C0504D"/>
                </a:solidFill>
                <a:latin typeface="Courier"/>
                <a:cs typeface="Courier"/>
              </a:rPr>
              <a:t>: Java heap space</a:t>
            </a:r>
          </a:p>
          <a:p>
            <a:r>
              <a:rPr lang="en-US" altLang="zh-CN" sz="1050" dirty="0">
                <a:latin typeface="Courier"/>
                <a:cs typeface="Courier"/>
              </a:rPr>
              <a:t>at </a:t>
            </a:r>
            <a:r>
              <a:rPr lang="en-US" altLang="zh-CN" sz="1050" dirty="0" err="1">
                <a:latin typeface="Courier"/>
                <a:cs typeface="Courier"/>
              </a:rPr>
              <a:t>java.util.Arrays.copyOf</a:t>
            </a:r>
            <a:r>
              <a:rPr lang="en-US" altLang="zh-CN" sz="1050" dirty="0">
                <a:latin typeface="Courier"/>
                <a:cs typeface="Courier"/>
              </a:rPr>
              <a:t>(Arrays.java:2882)</a:t>
            </a:r>
          </a:p>
          <a:p>
            <a:r>
              <a:rPr lang="en-US" altLang="zh-CN" sz="1050" dirty="0" smtClean="0">
                <a:latin typeface="Courier"/>
                <a:cs typeface="Courier"/>
              </a:rPr>
              <a:t>.</a:t>
            </a:r>
            <a:r>
              <a:rPr lang="en-US" altLang="zh-CN" sz="1050" dirty="0">
                <a:latin typeface="Courier"/>
                <a:cs typeface="Courier"/>
              </a:rPr>
              <a:t>..</a:t>
            </a:r>
          </a:p>
          <a:p>
            <a:r>
              <a:rPr lang="en-US" altLang="zh-CN" sz="1050" dirty="0">
                <a:latin typeface="Courier"/>
                <a:cs typeface="Courier"/>
              </a:rPr>
              <a:t>at cloud9.ComputeCooccurrenceMatrixStripes$MyReducer.</a:t>
            </a:r>
          </a:p>
          <a:p>
            <a:r>
              <a:rPr lang="en-US" altLang="zh-CN" sz="1050" dirty="0">
                <a:latin typeface="Courier"/>
                <a:cs typeface="Courier"/>
              </a:rPr>
              <a:t>   </a:t>
            </a:r>
            <a:r>
              <a:rPr lang="en-US" altLang="zh-CN" sz="1050" b="1" dirty="0">
                <a:solidFill>
                  <a:srgbClr val="C0504D"/>
                </a:solidFill>
                <a:latin typeface="Courier"/>
                <a:cs typeface="Courier"/>
              </a:rPr>
              <a:t>reduce</a:t>
            </a:r>
            <a:r>
              <a:rPr lang="en-US" altLang="zh-CN" sz="1050" dirty="0">
                <a:latin typeface="Courier"/>
                <a:cs typeface="Courier"/>
              </a:rPr>
              <a:t>(ComputeCooccurrenceMatrixStripes.java:136)</a:t>
            </a:r>
          </a:p>
          <a:p>
            <a:r>
              <a:rPr lang="en-US" altLang="zh-CN" sz="1050" dirty="0">
                <a:latin typeface="Courier"/>
                <a:cs typeface="Courier"/>
              </a:rPr>
              <a:t>at </a:t>
            </a:r>
            <a:r>
              <a:rPr lang="en-US" altLang="zh-CN" sz="1050" dirty="0" err="1">
                <a:latin typeface="Courier"/>
                <a:cs typeface="Courier"/>
              </a:rPr>
              <a:t>org.apache.hadoop.mapred.Child.main</a:t>
            </a:r>
            <a:r>
              <a:rPr lang="en-US" altLang="zh-CN" sz="1050" dirty="0">
                <a:latin typeface="Courier"/>
                <a:cs typeface="Courier"/>
              </a:rPr>
              <a:t>(Child.java:404)</a:t>
            </a:r>
            <a:endParaRPr lang="zh-CN" altLang="en-US" sz="1050" dirty="0"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>
            <a:endCxn id="48" idx="0"/>
          </p:cNvCxnSpPr>
          <p:nvPr/>
        </p:nvCxnSpPr>
        <p:spPr>
          <a:xfrm>
            <a:off x="6305829" y="4663652"/>
            <a:ext cx="247371" cy="74746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</a:t>
            </a:r>
            <a:r>
              <a:rPr lang="en-US" sz="2400" dirty="0"/>
              <a:t>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1520" cy="4525963"/>
          </a:xfrm>
        </p:spPr>
        <p:txBody>
          <a:bodyPr/>
          <a:lstStyle/>
          <a:p>
            <a:r>
              <a:rPr lang="en-US" dirty="0" smtClean="0">
                <a:solidFill>
                  <a:srgbClr val="393BAA"/>
                </a:solidFill>
              </a:rPr>
              <a:t>OOM errors</a:t>
            </a:r>
            <a:r>
              <a:rPr lang="en-US" dirty="0" smtClean="0"/>
              <a:t> </a:t>
            </a:r>
            <a:r>
              <a:rPr lang="en-US" altLang="zh-CN" dirty="0" smtClean="0"/>
              <a:t>d</a:t>
            </a:r>
            <a:r>
              <a:rPr lang="en-US" dirty="0" smtClean="0"/>
              <a:t>irectly lead to the job failure</a:t>
            </a:r>
          </a:p>
          <a:p>
            <a:pPr lvl="1"/>
            <a:r>
              <a:rPr lang="en-US" dirty="0" smtClean="0"/>
              <a:t>Re-executing the failed map/reduce tasks cannot help</a:t>
            </a: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endParaRPr lang="en-US" sz="2000" i="1" baseline="30000" dirty="0">
              <a:latin typeface="Gill Sans"/>
              <a:cs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061919" y="46969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04311" y="50821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34054" y="4730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95582" y="3358891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99838" y="3286883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31686" y="3286883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>
            <a:stCxn id="56" idx="3"/>
            <a:endCxn id="55" idx="1"/>
          </p:cNvCxnSpPr>
          <p:nvPr/>
        </p:nvCxnSpPr>
        <p:spPr>
          <a:xfrm flipV="1">
            <a:off x="3039798" y="3394895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3"/>
            <a:endCxn id="78" idx="1"/>
          </p:cNvCxnSpPr>
          <p:nvPr/>
        </p:nvCxnSpPr>
        <p:spPr>
          <a:xfrm>
            <a:off x="3039798" y="3538911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  <a:endCxn id="56" idx="1"/>
          </p:cNvCxnSpPr>
          <p:nvPr/>
        </p:nvCxnSpPr>
        <p:spPr>
          <a:xfrm>
            <a:off x="1671646" y="353891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767990" y="3642113"/>
            <a:ext cx="1584176" cy="508866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12206" y="3718931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95582" y="4222987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99838" y="4150979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031686" y="4150979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5" name="Straight Arrow Connector 64"/>
          <p:cNvCxnSpPr>
            <a:stCxn id="64" idx="3"/>
            <a:endCxn id="63" idx="1"/>
          </p:cNvCxnSpPr>
          <p:nvPr/>
        </p:nvCxnSpPr>
        <p:spPr>
          <a:xfrm flipV="1">
            <a:off x="3039798" y="4258991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3"/>
            <a:endCxn id="79" idx="1"/>
          </p:cNvCxnSpPr>
          <p:nvPr/>
        </p:nvCxnSpPr>
        <p:spPr>
          <a:xfrm>
            <a:off x="3039798" y="4403007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3"/>
            <a:endCxn id="64" idx="1"/>
          </p:cNvCxnSpPr>
          <p:nvPr/>
        </p:nvCxnSpPr>
        <p:spPr>
          <a:xfrm>
            <a:off x="1671646" y="44030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095582" y="5087083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99838" y="5015075"/>
            <a:ext cx="43204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031686" y="5015075"/>
            <a:ext cx="100811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1" name="Straight Arrow Connector 70"/>
          <p:cNvCxnSpPr>
            <a:stCxn id="70" idx="3"/>
            <a:endCxn id="69" idx="1"/>
          </p:cNvCxnSpPr>
          <p:nvPr/>
        </p:nvCxnSpPr>
        <p:spPr>
          <a:xfrm flipV="1">
            <a:off x="3039798" y="5123087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3"/>
          </p:cNvCxnSpPr>
          <p:nvPr/>
        </p:nvCxnSpPr>
        <p:spPr>
          <a:xfrm>
            <a:off x="3039798" y="5267103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70" idx="1"/>
          </p:cNvCxnSpPr>
          <p:nvPr/>
        </p:nvCxnSpPr>
        <p:spPr>
          <a:xfrm>
            <a:off x="1671646" y="526710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3"/>
            <a:endCxn id="61" idx="1"/>
          </p:cNvCxnSpPr>
          <p:nvPr/>
        </p:nvCxnSpPr>
        <p:spPr>
          <a:xfrm flipV="1">
            <a:off x="6352166" y="3894759"/>
            <a:ext cx="360040" cy="1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3"/>
            <a:endCxn id="60" idx="1"/>
          </p:cNvCxnSpPr>
          <p:nvPr/>
        </p:nvCxnSpPr>
        <p:spPr>
          <a:xfrm>
            <a:off x="3831886" y="3394895"/>
            <a:ext cx="936104" cy="50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3" idx="3"/>
            <a:endCxn id="60" idx="1"/>
          </p:cNvCxnSpPr>
          <p:nvPr/>
        </p:nvCxnSpPr>
        <p:spPr>
          <a:xfrm flipV="1">
            <a:off x="3831886" y="3896546"/>
            <a:ext cx="936104" cy="3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3"/>
            <a:endCxn id="60" idx="1"/>
          </p:cNvCxnSpPr>
          <p:nvPr/>
        </p:nvCxnSpPr>
        <p:spPr>
          <a:xfrm flipV="1">
            <a:off x="3831886" y="3896546"/>
            <a:ext cx="936104" cy="1226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399838" y="3574915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399838" y="4439011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99838" y="5303107"/>
            <a:ext cx="432048" cy="216024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767990" y="4663652"/>
            <a:ext cx="1584176" cy="504056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2206" y="4727043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>
          <a:xfrm flipV="1">
            <a:off x="6352166" y="4902871"/>
            <a:ext cx="360040" cy="12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3"/>
            <a:endCxn id="81" idx="1"/>
          </p:cNvCxnSpPr>
          <p:nvPr/>
        </p:nvCxnSpPr>
        <p:spPr>
          <a:xfrm>
            <a:off x="3831886" y="3682927"/>
            <a:ext cx="936104" cy="1232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9" idx="3"/>
            <a:endCxn id="81" idx="1"/>
          </p:cNvCxnSpPr>
          <p:nvPr/>
        </p:nvCxnSpPr>
        <p:spPr>
          <a:xfrm>
            <a:off x="3831886" y="4547023"/>
            <a:ext cx="936104" cy="368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1" idx="1"/>
          </p:cNvCxnSpPr>
          <p:nvPr/>
        </p:nvCxnSpPr>
        <p:spPr>
          <a:xfrm flipV="1">
            <a:off x="3831886" y="4915680"/>
            <a:ext cx="936104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352934" y="2850234"/>
            <a:ext cx="2446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Mapper’s memory usage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332039" y="3175302"/>
            <a:ext cx="2526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Reducer’s memory usage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2058153" y="3438075"/>
            <a:ext cx="908652" cy="284667"/>
          </a:xfrm>
          <a:custGeom>
            <a:avLst/>
            <a:gdLst>
              <a:gd name="connsiteX0" fmla="*/ 0 w 908652"/>
              <a:gd name="connsiteY0" fmla="*/ 284667 h 284667"/>
              <a:gd name="connsiteX1" fmla="*/ 0 w 908652"/>
              <a:gd name="connsiteY1" fmla="*/ 284667 h 284667"/>
              <a:gd name="connsiteX2" fmla="*/ 76633 w 908652"/>
              <a:gd name="connsiteY2" fmla="*/ 229923 h 284667"/>
              <a:gd name="connsiteX3" fmla="*/ 208004 w 908652"/>
              <a:gd name="connsiteY3" fmla="*/ 175180 h 284667"/>
              <a:gd name="connsiteX4" fmla="*/ 405062 w 908652"/>
              <a:gd name="connsiteY4" fmla="*/ 218975 h 284667"/>
              <a:gd name="connsiteX5" fmla="*/ 547381 w 908652"/>
              <a:gd name="connsiteY5" fmla="*/ 120436 h 284667"/>
              <a:gd name="connsiteX6" fmla="*/ 678752 w 908652"/>
              <a:gd name="connsiteY6" fmla="*/ 175180 h 284667"/>
              <a:gd name="connsiteX7" fmla="*/ 842966 w 908652"/>
              <a:gd name="connsiteY7" fmla="*/ 65693 h 284667"/>
              <a:gd name="connsiteX8" fmla="*/ 908652 w 908652"/>
              <a:gd name="connsiteY8" fmla="*/ 0 h 284667"/>
              <a:gd name="connsiteX9" fmla="*/ 908652 w 908652"/>
              <a:gd name="connsiteY9" fmla="*/ 0 h 28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652" h="284667">
                <a:moveTo>
                  <a:pt x="0" y="284667"/>
                </a:moveTo>
                <a:lnTo>
                  <a:pt x="0" y="284667"/>
                </a:lnTo>
                <a:cubicBezTo>
                  <a:pt x="25544" y="266419"/>
                  <a:pt x="40141" y="235397"/>
                  <a:pt x="76633" y="229923"/>
                </a:cubicBezTo>
                <a:lnTo>
                  <a:pt x="208004" y="175180"/>
                </a:lnTo>
                <a:lnTo>
                  <a:pt x="405062" y="218975"/>
                </a:lnTo>
                <a:lnTo>
                  <a:pt x="547381" y="120436"/>
                </a:lnTo>
                <a:lnTo>
                  <a:pt x="678752" y="175180"/>
                </a:lnTo>
                <a:lnTo>
                  <a:pt x="842966" y="65693"/>
                </a:lnTo>
                <a:lnTo>
                  <a:pt x="908652" y="0"/>
                </a:lnTo>
                <a:lnTo>
                  <a:pt x="908652" y="0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2069100" y="4292075"/>
            <a:ext cx="864862" cy="317513"/>
          </a:xfrm>
          <a:custGeom>
            <a:avLst/>
            <a:gdLst>
              <a:gd name="connsiteX0" fmla="*/ 0 w 864862"/>
              <a:gd name="connsiteY0" fmla="*/ 317513 h 317513"/>
              <a:gd name="connsiteX1" fmla="*/ 0 w 864862"/>
              <a:gd name="connsiteY1" fmla="*/ 317513 h 317513"/>
              <a:gd name="connsiteX2" fmla="*/ 65686 w 864862"/>
              <a:gd name="connsiteY2" fmla="*/ 251820 h 317513"/>
              <a:gd name="connsiteX3" fmla="*/ 120424 w 864862"/>
              <a:gd name="connsiteY3" fmla="*/ 208025 h 317513"/>
              <a:gd name="connsiteX4" fmla="*/ 164215 w 864862"/>
              <a:gd name="connsiteY4" fmla="*/ 153282 h 317513"/>
              <a:gd name="connsiteX5" fmla="*/ 175162 w 864862"/>
              <a:gd name="connsiteY5" fmla="*/ 153282 h 317513"/>
              <a:gd name="connsiteX6" fmla="*/ 350324 w 864862"/>
              <a:gd name="connsiteY6" fmla="*/ 218974 h 317513"/>
              <a:gd name="connsiteX7" fmla="*/ 470748 w 864862"/>
              <a:gd name="connsiteY7" fmla="*/ 120436 h 317513"/>
              <a:gd name="connsiteX8" fmla="*/ 624015 w 864862"/>
              <a:gd name="connsiteY8" fmla="*/ 197077 h 317513"/>
              <a:gd name="connsiteX9" fmla="*/ 864862 w 864862"/>
              <a:gd name="connsiteY9" fmla="*/ 0 h 317513"/>
              <a:gd name="connsiteX10" fmla="*/ 864862 w 864862"/>
              <a:gd name="connsiteY10" fmla="*/ 0 h 31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862" h="317513">
                <a:moveTo>
                  <a:pt x="0" y="317513"/>
                </a:moveTo>
                <a:lnTo>
                  <a:pt x="0" y="317513"/>
                </a:lnTo>
                <a:cubicBezTo>
                  <a:pt x="21895" y="295615"/>
                  <a:pt x="42542" y="272394"/>
                  <a:pt x="65686" y="251820"/>
                </a:cubicBezTo>
                <a:cubicBezTo>
                  <a:pt x="105084" y="216796"/>
                  <a:pt x="90820" y="245034"/>
                  <a:pt x="120424" y="208025"/>
                </a:cubicBezTo>
                <a:cubicBezTo>
                  <a:pt x="137157" y="187106"/>
                  <a:pt x="141556" y="168389"/>
                  <a:pt x="164215" y="153282"/>
                </a:cubicBezTo>
                <a:cubicBezTo>
                  <a:pt x="167251" y="151258"/>
                  <a:pt x="171513" y="153282"/>
                  <a:pt x="175162" y="153282"/>
                </a:cubicBezTo>
                <a:lnTo>
                  <a:pt x="350324" y="218974"/>
                </a:lnTo>
                <a:lnTo>
                  <a:pt x="470748" y="120436"/>
                </a:lnTo>
                <a:lnTo>
                  <a:pt x="624015" y="197077"/>
                </a:lnTo>
                <a:lnTo>
                  <a:pt x="864862" y="0"/>
                </a:lnTo>
                <a:lnTo>
                  <a:pt x="864862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101943" y="5200818"/>
            <a:ext cx="919600" cy="273718"/>
          </a:xfrm>
          <a:custGeom>
            <a:avLst/>
            <a:gdLst>
              <a:gd name="connsiteX0" fmla="*/ 0 w 919600"/>
              <a:gd name="connsiteY0" fmla="*/ 273718 h 273718"/>
              <a:gd name="connsiteX1" fmla="*/ 0 w 919600"/>
              <a:gd name="connsiteY1" fmla="*/ 273718 h 273718"/>
              <a:gd name="connsiteX2" fmla="*/ 65686 w 919600"/>
              <a:gd name="connsiteY2" fmla="*/ 197077 h 273718"/>
              <a:gd name="connsiteX3" fmla="*/ 142319 w 919600"/>
              <a:gd name="connsiteY3" fmla="*/ 153282 h 273718"/>
              <a:gd name="connsiteX4" fmla="*/ 208005 w 919600"/>
              <a:gd name="connsiteY4" fmla="*/ 120436 h 273718"/>
              <a:gd name="connsiteX5" fmla="*/ 240848 w 919600"/>
              <a:gd name="connsiteY5" fmla="*/ 131385 h 273718"/>
              <a:gd name="connsiteX6" fmla="*/ 350324 w 919600"/>
              <a:gd name="connsiteY6" fmla="*/ 164231 h 273718"/>
              <a:gd name="connsiteX7" fmla="*/ 448853 w 919600"/>
              <a:gd name="connsiteY7" fmla="*/ 65692 h 273718"/>
              <a:gd name="connsiteX8" fmla="*/ 569276 w 919600"/>
              <a:gd name="connsiteY8" fmla="*/ 131385 h 273718"/>
              <a:gd name="connsiteX9" fmla="*/ 711595 w 919600"/>
              <a:gd name="connsiteY9" fmla="*/ 54744 h 273718"/>
              <a:gd name="connsiteX10" fmla="*/ 864862 w 919600"/>
              <a:gd name="connsiteY10" fmla="*/ 98538 h 273718"/>
              <a:gd name="connsiteX11" fmla="*/ 919600 w 919600"/>
              <a:gd name="connsiteY11" fmla="*/ 0 h 27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600" h="273718">
                <a:moveTo>
                  <a:pt x="0" y="273718"/>
                </a:moveTo>
                <a:lnTo>
                  <a:pt x="0" y="273718"/>
                </a:lnTo>
                <a:cubicBezTo>
                  <a:pt x="21895" y="248171"/>
                  <a:pt x="41896" y="220870"/>
                  <a:pt x="65686" y="197077"/>
                </a:cubicBezTo>
                <a:cubicBezTo>
                  <a:pt x="83469" y="179292"/>
                  <a:pt x="122280" y="164734"/>
                  <a:pt x="142319" y="153282"/>
                </a:cubicBezTo>
                <a:cubicBezTo>
                  <a:pt x="201741" y="119324"/>
                  <a:pt x="147789" y="140510"/>
                  <a:pt x="208005" y="120436"/>
                </a:cubicBezTo>
                <a:cubicBezTo>
                  <a:pt x="218953" y="124086"/>
                  <a:pt x="246322" y="127736"/>
                  <a:pt x="240848" y="131385"/>
                </a:cubicBezTo>
                <a:lnTo>
                  <a:pt x="350324" y="164231"/>
                </a:lnTo>
                <a:lnTo>
                  <a:pt x="448853" y="65692"/>
                </a:lnTo>
                <a:lnTo>
                  <a:pt x="569276" y="131385"/>
                </a:lnTo>
                <a:lnTo>
                  <a:pt x="711595" y="54744"/>
                </a:lnTo>
                <a:lnTo>
                  <a:pt x="864862" y="98538"/>
                </a:lnTo>
                <a:lnTo>
                  <a:pt x="919600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4795058" y="3711793"/>
            <a:ext cx="1510771" cy="405102"/>
          </a:xfrm>
          <a:custGeom>
            <a:avLst/>
            <a:gdLst>
              <a:gd name="connsiteX0" fmla="*/ 0 w 1510771"/>
              <a:gd name="connsiteY0" fmla="*/ 405102 h 405102"/>
              <a:gd name="connsiteX1" fmla="*/ 0 w 1510771"/>
              <a:gd name="connsiteY1" fmla="*/ 405102 h 405102"/>
              <a:gd name="connsiteX2" fmla="*/ 54738 w 1510771"/>
              <a:gd name="connsiteY2" fmla="*/ 328461 h 405102"/>
              <a:gd name="connsiteX3" fmla="*/ 87581 w 1510771"/>
              <a:gd name="connsiteY3" fmla="*/ 317513 h 405102"/>
              <a:gd name="connsiteX4" fmla="*/ 164214 w 1510771"/>
              <a:gd name="connsiteY4" fmla="*/ 251820 h 405102"/>
              <a:gd name="connsiteX5" fmla="*/ 240847 w 1510771"/>
              <a:gd name="connsiteY5" fmla="*/ 328461 h 405102"/>
              <a:gd name="connsiteX6" fmla="*/ 383166 w 1510771"/>
              <a:gd name="connsiteY6" fmla="*/ 240872 h 405102"/>
              <a:gd name="connsiteX7" fmla="*/ 470747 w 1510771"/>
              <a:gd name="connsiteY7" fmla="*/ 284667 h 405102"/>
              <a:gd name="connsiteX8" fmla="*/ 645909 w 1510771"/>
              <a:gd name="connsiteY8" fmla="*/ 229923 h 405102"/>
              <a:gd name="connsiteX9" fmla="*/ 755386 w 1510771"/>
              <a:gd name="connsiteY9" fmla="*/ 273718 h 405102"/>
              <a:gd name="connsiteX10" fmla="*/ 897705 w 1510771"/>
              <a:gd name="connsiteY10" fmla="*/ 186128 h 405102"/>
              <a:gd name="connsiteX11" fmla="*/ 1040024 w 1510771"/>
              <a:gd name="connsiteY11" fmla="*/ 186128 h 405102"/>
              <a:gd name="connsiteX12" fmla="*/ 1182343 w 1510771"/>
              <a:gd name="connsiteY12" fmla="*/ 175179 h 405102"/>
              <a:gd name="connsiteX13" fmla="*/ 1291819 w 1510771"/>
              <a:gd name="connsiteY13" fmla="*/ 65692 h 405102"/>
              <a:gd name="connsiteX14" fmla="*/ 1456033 w 1510771"/>
              <a:gd name="connsiteY14" fmla="*/ 76641 h 405102"/>
              <a:gd name="connsiteX15" fmla="*/ 1510771 w 1510771"/>
              <a:gd name="connsiteY15" fmla="*/ 0 h 40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10771" h="405102">
                <a:moveTo>
                  <a:pt x="0" y="405102"/>
                </a:moveTo>
                <a:lnTo>
                  <a:pt x="0" y="405102"/>
                </a:lnTo>
                <a:cubicBezTo>
                  <a:pt x="18246" y="379555"/>
                  <a:pt x="32540" y="350661"/>
                  <a:pt x="54738" y="328461"/>
                </a:cubicBezTo>
                <a:cubicBezTo>
                  <a:pt x="62898" y="320301"/>
                  <a:pt x="78349" y="324437"/>
                  <a:pt x="87581" y="317513"/>
                </a:cubicBezTo>
                <a:cubicBezTo>
                  <a:pt x="208605" y="226736"/>
                  <a:pt x="100103" y="283880"/>
                  <a:pt x="164214" y="251820"/>
                </a:cubicBezTo>
                <a:lnTo>
                  <a:pt x="240847" y="328461"/>
                </a:lnTo>
                <a:lnTo>
                  <a:pt x="383166" y="240872"/>
                </a:lnTo>
                <a:lnTo>
                  <a:pt x="470747" y="284667"/>
                </a:lnTo>
                <a:lnTo>
                  <a:pt x="645909" y="229923"/>
                </a:lnTo>
                <a:lnTo>
                  <a:pt x="755386" y="273718"/>
                </a:lnTo>
                <a:lnTo>
                  <a:pt x="897705" y="186128"/>
                </a:lnTo>
                <a:lnTo>
                  <a:pt x="1040024" y="186128"/>
                </a:lnTo>
                <a:lnTo>
                  <a:pt x="1182343" y="175179"/>
                </a:lnTo>
                <a:lnTo>
                  <a:pt x="1291819" y="65692"/>
                </a:lnTo>
                <a:lnTo>
                  <a:pt x="1456033" y="76641"/>
                </a:lnTo>
                <a:lnTo>
                  <a:pt x="1510771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4806005" y="4727042"/>
            <a:ext cx="1408154" cy="386185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xplosion 1 93"/>
          <p:cNvSpPr/>
          <p:nvPr/>
        </p:nvSpPr>
        <p:spPr>
          <a:xfrm>
            <a:off x="5800619" y="4222987"/>
            <a:ext cx="911587" cy="634041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658455" y="4291231"/>
            <a:ext cx="1259630" cy="338554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occurs again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problem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152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Some memory issues in </a:t>
            </a:r>
            <a:r>
              <a:rPr lang="en-US" dirty="0" err="1" smtClean="0">
                <a:solidFill>
                  <a:srgbClr val="393BAA"/>
                </a:solidFill>
              </a:rPr>
              <a:t>StackOverflow.com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93BAA"/>
                </a:solidFill>
              </a:rPr>
              <a:t>Hadoop/Spark mailing list</a:t>
            </a: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 smtClean="0">
                <a:latin typeface="Gill Sans"/>
                <a:cs typeface="Gill Sans"/>
              </a:rPr>
              <a:t>W</a:t>
            </a:r>
            <a:r>
              <a:rPr lang="en-US" sz="2000" i="1" dirty="0" smtClean="0">
                <a:latin typeface="Gill Sans"/>
                <a:cs typeface="Gill Sans"/>
              </a:rPr>
              <a:t>hy </a:t>
            </a:r>
            <a:r>
              <a:rPr lang="en-US" sz="2000" i="1" dirty="0">
                <a:latin typeface="Gill Sans"/>
                <a:cs typeface="Gill Sans"/>
              </a:rPr>
              <a:t>the mapper is </a:t>
            </a:r>
            <a:r>
              <a:rPr lang="en-US" sz="2000" i="1" dirty="0">
                <a:solidFill>
                  <a:srgbClr val="393BAA"/>
                </a:solidFill>
                <a:latin typeface="Gill Sans"/>
                <a:cs typeface="Gill Sans"/>
              </a:rPr>
              <a:t>consuming so much memory</a:t>
            </a:r>
            <a:r>
              <a:rPr lang="en-US" sz="2000" i="1" dirty="0">
                <a:latin typeface="Gill Sans"/>
                <a:cs typeface="Gill Sans"/>
              </a:rPr>
              <a:t>?</a:t>
            </a:r>
            <a:r>
              <a:rPr lang="en-US" sz="2000" i="1" baseline="30000" dirty="0">
                <a:latin typeface="Gill Sans"/>
                <a:cs typeface="Gill Sans"/>
              </a:rPr>
              <a:t> </a:t>
            </a:r>
            <a:endParaRPr lang="en-US" sz="2000" i="1" baseline="30000" dirty="0" smtClean="0">
              <a:latin typeface="Gill Sans"/>
              <a:cs typeface="Gill Sans"/>
            </a:endParaRP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>
                <a:latin typeface="Gill Sans"/>
                <a:cs typeface="Gill Sans"/>
              </a:rPr>
              <a:t>I got very surprised to see the job failing in the map phase with “Out of memory error”. </a:t>
            </a:r>
            <a:r>
              <a:rPr lang="en-US" altLang="zh-CN" sz="2000" i="1" dirty="0" smtClean="0">
                <a:latin typeface="Gill Sans"/>
                <a:cs typeface="Gill Sans"/>
              </a:rPr>
              <a:t>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What can be the cause of such error</a:t>
            </a:r>
            <a:r>
              <a:rPr lang="en-US" altLang="zh-CN" sz="2000" i="1" dirty="0">
                <a:latin typeface="Gill Sans"/>
                <a:cs typeface="Gill Sans"/>
              </a:rPr>
              <a:t>?</a:t>
            </a:r>
            <a:r>
              <a:rPr lang="en-US" sz="2000" i="1" dirty="0">
                <a:latin typeface="Gill Sans"/>
                <a:cs typeface="Gill Sans"/>
              </a:rPr>
              <a:t> </a:t>
            </a:r>
            <a:endParaRPr lang="en-US" sz="2000" i="1" baseline="30000" dirty="0">
              <a:latin typeface="Gill Sans"/>
              <a:cs typeface="Gill Sans"/>
            </a:endParaRP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>
                <a:latin typeface="Gill Sans"/>
                <a:cs typeface="Gill Sans"/>
              </a:rPr>
              <a:t>My question is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how to deal with out of memory problem</a:t>
            </a:r>
            <a:r>
              <a:rPr lang="en-US" altLang="zh-CN" sz="2000" i="1" dirty="0">
                <a:latin typeface="Gill Sans"/>
                <a:cs typeface="Gill Sans"/>
              </a:rPr>
              <a:t>, I added some property configuration into xml file, but it </a:t>
            </a:r>
            <a:r>
              <a:rPr lang="en-US" altLang="zh-CN" sz="2000" i="1" dirty="0" smtClean="0">
                <a:latin typeface="Gill Sans"/>
                <a:cs typeface="Gill Sans"/>
              </a:rPr>
              <a:t>didn’t </a:t>
            </a:r>
            <a:r>
              <a:rPr lang="en-US" altLang="zh-CN" sz="2000" i="1" dirty="0">
                <a:latin typeface="Gill Sans"/>
                <a:cs typeface="Gill Sans"/>
              </a:rPr>
              <a:t>work.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Increasing number of reducers doesn’t work </a:t>
            </a:r>
            <a:r>
              <a:rPr lang="en-US" altLang="zh-CN" sz="2000" i="1" dirty="0">
                <a:latin typeface="Gill Sans"/>
                <a:cs typeface="Gill Sans"/>
              </a:rPr>
              <a:t>for me either. </a:t>
            </a:r>
            <a:endParaRPr lang="en-US" sz="2000" i="1" baseline="30000" dirty="0" smtClean="0">
              <a:latin typeface="Gill Sans"/>
              <a:cs typeface="Gill Sans"/>
            </a:endParaRPr>
          </a:p>
          <a:p>
            <a:pPr lvl="1"/>
            <a:endParaRPr lang="en-US" dirty="0"/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endParaRPr lang="en-US" sz="2000" i="1" baseline="30000" dirty="0">
              <a:latin typeface="Gill Sans"/>
              <a:cs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Empirical study</a:t>
            </a:r>
            <a:r>
              <a:rPr lang="zh-CN" altLang="en-US" dirty="0" smtClean="0"/>
              <a:t>：</a:t>
            </a:r>
            <a:r>
              <a:rPr lang="en-US" altLang="zh-CN" dirty="0"/>
              <a:t>U</a:t>
            </a:r>
            <a:r>
              <a:rPr lang="en-US" altLang="zh-CN" dirty="0" smtClean="0"/>
              <a:t>nderstanding the causes and fixes of OOM errors </a:t>
            </a:r>
          </a:p>
          <a:p>
            <a:pPr lvl="1"/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Study results</a:t>
            </a:r>
          </a:p>
          <a:p>
            <a:pPr lvl="1"/>
            <a:r>
              <a:rPr lang="en-US" dirty="0" smtClean="0"/>
              <a:t>Conclusions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9348</TotalTime>
  <Words>3311</Words>
  <Application>Microsoft Office PowerPoint</Application>
  <PresentationFormat>全屏显示(4:3)</PresentationFormat>
  <Paragraphs>1232</Paragraphs>
  <Slides>46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Gill Sans</vt:lpstr>
      <vt:lpstr>黑体</vt:lpstr>
      <vt:lpstr>宋体</vt:lpstr>
      <vt:lpstr>Arial</vt:lpstr>
      <vt:lpstr>Calibri</vt:lpstr>
      <vt:lpstr>Corbel</vt:lpstr>
      <vt:lpstr>Courier</vt:lpstr>
      <vt:lpstr>Times New Roman</vt:lpstr>
      <vt:lpstr>Wingdings</vt:lpstr>
      <vt:lpstr>Office Theme</vt:lpstr>
      <vt:lpstr>PowerPoint 演示文稿</vt:lpstr>
      <vt:lpstr>Background</vt:lpstr>
      <vt:lpstr>Background</vt:lpstr>
      <vt:lpstr>Background</vt:lpstr>
      <vt:lpstr>Motivation – Memory problems</vt:lpstr>
      <vt:lpstr>Motivation – Memory problems</vt:lpstr>
      <vt:lpstr>Motivation – Memory problems</vt:lpstr>
      <vt:lpstr>Motivation – Memory problem examples</vt:lpstr>
      <vt:lpstr>Overview</vt:lpstr>
      <vt:lpstr>Research questions</vt:lpstr>
      <vt:lpstr>Methodology – Subject collection</vt:lpstr>
      <vt:lpstr>Methodology – Subject collection</vt:lpstr>
      <vt:lpstr>Methodology – Subjects </vt:lpstr>
      <vt:lpstr>Methodology – Subjects </vt:lpstr>
      <vt:lpstr>Methodology – Subjects </vt:lpstr>
      <vt:lpstr>RQ1: OOM cause patterns – Data storage</vt:lpstr>
      <vt:lpstr>RQ1: OOM cause patterns – Data storage</vt:lpstr>
      <vt:lpstr>RQ1: OOM cause patterns – Dataflow</vt:lpstr>
      <vt:lpstr>RQ1: OOM cause patterns – Dataflow</vt:lpstr>
      <vt:lpstr>RQ1: OOM cause patterns – Dataflow</vt:lpstr>
      <vt:lpstr>RQ1: OOM cause patterns – User code</vt:lpstr>
      <vt:lpstr>RQ1: OOM cause patterns – User code</vt:lpstr>
      <vt:lpstr>RQ1: OOM cause patterns – User code</vt:lpstr>
      <vt:lpstr>RQ2: Fix patterns – Data storage related fixes</vt:lpstr>
      <vt:lpstr>RQ2: Fix patterns – Data storage related fixes</vt:lpstr>
      <vt:lpstr>RQ2: Fix patterns – Data storage related fixes</vt:lpstr>
      <vt:lpstr>RQ2: Fix patterns – Data storage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RQ3: Potential fault-tolerant mechanisms</vt:lpstr>
      <vt:lpstr>RQ3: Potential fault-tolerant mechanisms</vt:lpstr>
      <vt:lpstr>Related work </vt:lpstr>
      <vt:lpstr>Conclusions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LIjie Xu</dc:creator>
  <cp:lastModifiedBy>Dou Wensheng</cp:lastModifiedBy>
  <cp:revision>2837</cp:revision>
  <cp:lastPrinted>2015-08-26T03:13:19Z</cp:lastPrinted>
  <dcterms:created xsi:type="dcterms:W3CDTF">2015-08-19T15:04:14Z</dcterms:created>
  <dcterms:modified xsi:type="dcterms:W3CDTF">2015-11-05T22:31:02Z</dcterms:modified>
</cp:coreProperties>
</file>