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3">
  <p:sldMasterIdLst>
    <p:sldMasterId id="2147483672" r:id="rId1"/>
    <p:sldMasterId id="2147483683" r:id="rId2"/>
  </p:sldMasterIdLst>
  <p:notesMasterIdLst>
    <p:notesMasterId r:id="rId29"/>
  </p:notesMasterIdLst>
  <p:handoutMasterIdLst>
    <p:handoutMasterId r:id="rId30"/>
  </p:handoutMasterIdLst>
  <p:sldIdLst>
    <p:sldId id="529" r:id="rId3"/>
    <p:sldId id="530" r:id="rId4"/>
    <p:sldId id="548" r:id="rId5"/>
    <p:sldId id="549" r:id="rId6"/>
    <p:sldId id="544" r:id="rId7"/>
    <p:sldId id="550" r:id="rId8"/>
    <p:sldId id="540" r:id="rId9"/>
    <p:sldId id="541" r:id="rId10"/>
    <p:sldId id="556" r:id="rId11"/>
    <p:sldId id="542" r:id="rId12"/>
    <p:sldId id="543" r:id="rId13"/>
    <p:sldId id="552" r:id="rId14"/>
    <p:sldId id="546" r:id="rId15"/>
    <p:sldId id="547" r:id="rId16"/>
    <p:sldId id="539" r:id="rId17"/>
    <p:sldId id="531" r:id="rId18"/>
    <p:sldId id="532" r:id="rId19"/>
    <p:sldId id="553" r:id="rId20"/>
    <p:sldId id="551" r:id="rId21"/>
    <p:sldId id="554" r:id="rId22"/>
    <p:sldId id="533" r:id="rId23"/>
    <p:sldId id="534" r:id="rId24"/>
    <p:sldId id="535" r:id="rId25"/>
    <p:sldId id="536" r:id="rId26"/>
    <p:sldId id="528" r:id="rId27"/>
    <p:sldId id="445" r:id="rId28"/>
  </p:sldIdLst>
  <p:sldSz cx="9906000" cy="6858000" type="A4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D4D6B73B-694C-428D-9002-00ECF9B9603C}">
          <p14:sldIdLst>
            <p14:sldId id="529"/>
            <p14:sldId id="530"/>
            <p14:sldId id="548"/>
            <p14:sldId id="549"/>
            <p14:sldId id="544"/>
            <p14:sldId id="550"/>
            <p14:sldId id="540"/>
            <p14:sldId id="541"/>
            <p14:sldId id="556"/>
            <p14:sldId id="542"/>
            <p14:sldId id="543"/>
            <p14:sldId id="552"/>
            <p14:sldId id="546"/>
            <p14:sldId id="547"/>
            <p14:sldId id="539"/>
            <p14:sldId id="531"/>
            <p14:sldId id="532"/>
            <p14:sldId id="553"/>
            <p14:sldId id="551"/>
            <p14:sldId id="554"/>
            <p14:sldId id="533"/>
            <p14:sldId id="534"/>
            <p14:sldId id="535"/>
            <p14:sldId id="536"/>
            <p14:sldId id="528"/>
            <p14:sldId id="4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>
    <p:extLst>
      <p:ext uri="{19B8F6BF-5375-455C-9EA6-DF929625EA0E}">
        <p15:presenceInfo xmlns:p15="http://schemas.microsoft.com/office/powerpoint/2012/main" userId="Administrat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29" autoAdjust="0"/>
    <p:restoredTop sz="95262" autoAdjust="0"/>
  </p:normalViewPr>
  <p:slideViewPr>
    <p:cSldViewPr snapToGrid="0">
      <p:cViewPr varScale="1">
        <p:scale>
          <a:sx n="86" d="100"/>
          <a:sy n="86" d="100"/>
        </p:scale>
        <p:origin x="1013" y="72"/>
      </p:cViewPr>
      <p:guideLst>
        <p:guide orient="horz" pos="2160"/>
        <p:guide pos="2880"/>
        <p:guide pos="312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113" d="100"/>
          <a:sy n="113" d="100"/>
        </p:scale>
        <p:origin x="211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698" y="0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F601D4-8CE7-449E-B24B-5BAEBA610D47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698" y="6456612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329CDD-DDE9-47DE-8C61-0796DC0287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010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698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CA81FB-84C2-46F2-95AF-5B75DD96F234}" type="datetimeFigureOut">
              <a:rPr lang="zh-CN" altLang="en-US" smtClean="0"/>
              <a:pPr/>
              <a:t>2018/4/1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3000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28896"/>
            <a:ext cx="794258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698" y="6456612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B3C80A-45EE-4FB3-AF5E-1F2A3F2A99B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1155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latin typeface="Comic Sans MS" panose="030F0702030302020204" pitchFamily="66" charset="0"/>
                <a:ea typeface="+mj-ea"/>
                <a:cs typeface="Times New Roman" panose="02020603050405020304" pitchFamily="18" charset="0"/>
              </a:rPr>
              <a:t>Good</a:t>
            </a:r>
            <a:r>
              <a:rPr lang="en-US" altLang="zh-CN" baseline="0" dirty="0">
                <a:latin typeface="Comic Sans MS" panose="030F0702030302020204" pitchFamily="66" charset="0"/>
                <a:ea typeface="+mj-ea"/>
                <a:cs typeface="Times New Roman" panose="02020603050405020304" pitchFamily="18" charset="0"/>
              </a:rPr>
              <a:t> afternoon</a:t>
            </a:r>
            <a:r>
              <a:rPr lang="en-US" altLang="zh-CN" dirty="0">
                <a:latin typeface="Comic Sans MS" panose="030F0702030302020204" pitchFamily="66" charset="0"/>
                <a:ea typeface="+mj-ea"/>
                <a:cs typeface="Times New Roman" panose="02020603050405020304" pitchFamily="18" charset="0"/>
              </a:rPr>
              <a:t>, everyone.</a:t>
            </a:r>
          </a:p>
          <a:p>
            <a:r>
              <a:rPr lang="en-US" altLang="zh-CN" dirty="0">
                <a:latin typeface="Comic Sans MS" panose="030F0702030302020204" pitchFamily="66" charset="0"/>
                <a:ea typeface="+mj-ea"/>
                <a:cs typeface="Times New Roman" panose="02020603050405020304" pitchFamily="18" charset="0"/>
              </a:rPr>
              <a:t>I am Liang Xu.</a:t>
            </a:r>
            <a:r>
              <a:rPr lang="en-US" altLang="zh-CN" baseline="0" dirty="0">
                <a:latin typeface="Comic Sans MS" panose="030F0702030302020204" pitchFamily="66" charset="0"/>
                <a:ea typeface="+mj-ea"/>
                <a:cs typeface="Times New Roman" panose="02020603050405020304" pitchFamily="18" charset="0"/>
              </a:rPr>
              <a:t> I come from University of Chinese Academy of Sciences. </a:t>
            </a:r>
          </a:p>
          <a:p>
            <a:r>
              <a:rPr lang="en-US" altLang="zh-CN" baseline="0" dirty="0">
                <a:latin typeface="Comic Sans MS" panose="030F0702030302020204" pitchFamily="66" charset="0"/>
                <a:ea typeface="+mj-ea"/>
                <a:cs typeface="Times New Roman" panose="02020603050405020304" pitchFamily="18" charset="0"/>
              </a:rPr>
              <a:t>It ‘s my honor to be here and talk about our work: </a:t>
            </a:r>
            <a:r>
              <a:rPr lang="en-US" altLang="zh-CN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Faulty Empty Cells in Spreadsheets</a:t>
            </a:r>
            <a:endParaRPr lang="zh-CN" altLang="en-US" dirty="0">
              <a:latin typeface="Comic Sans MS" panose="030F0702030302020204" pitchFamily="66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5462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first extract the data area of tables.</a:t>
            </a:r>
            <a:r>
              <a:rPr lang="en-US" altLang="zh-CN" baseline="0" dirty="0"/>
              <a:t> </a:t>
            </a:r>
          </a:p>
          <a:p>
            <a:r>
              <a:rPr lang="en-US" altLang="zh-CN" baseline="0" dirty="0"/>
              <a:t>We found that the rows that only contain strings are usually the borders of data areas.</a:t>
            </a:r>
          </a:p>
          <a:p>
            <a:r>
              <a:rPr lang="en-US" altLang="zh-CN" baseline="0" dirty="0"/>
              <a:t>For example, the first four rows and first one column are identified as borders. </a:t>
            </a:r>
          </a:p>
          <a:p>
            <a:r>
              <a:rPr lang="en-US" altLang="zh-CN" baseline="0" dirty="0"/>
              <a:t>Thus, we can identify the data area.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74344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Then we extract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all cell arrays from the data areas.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Taking the column G in the data area as an example to show how we extract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cell arrays.</a:t>
            </a:r>
          </a:p>
          <a:p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extract cell array from up to down.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First, We select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first cell as the seed of a cell array. Then we extends it.</a:t>
            </a:r>
          </a:p>
          <a:p>
            <a:r>
              <a:rPr lang="en-US" altLang="zh-CN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next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cell contains the same formulas, we add them to this cell array.</a:t>
            </a:r>
          </a:p>
          <a:p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next cell is data or empty cells, we add them to this cell array directly.</a:t>
            </a:r>
          </a:p>
          <a:p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next cell contain different formula, if they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reference their input cells in the similar way,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we add them to this cell array.</a:t>
            </a:r>
          </a:p>
          <a:p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see that these formulas all reference the cells in the same row. Thus, we add them to this cell array.</a:t>
            </a:r>
          </a:p>
          <a:p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repeat these steps until we found a cell contains a formula that reference its input cell in a different way.</a:t>
            </a:r>
          </a:p>
          <a:p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see the formula in G20 reference the cells in the same column. Finally, we identify a cell array.</a:t>
            </a:r>
          </a:p>
          <a:p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we can identify the cell arrays in each row. </a:t>
            </a:r>
          </a:p>
          <a:p>
            <a:endParaRPr lang="en-US" altLang="zh-CN" sz="1200" kern="1200" baseline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8239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</a:t>
            </a:r>
            <a:r>
              <a:rPr lang="en-US" altLang="zh-CN" baseline="0" dirty="0"/>
              <a:t> empty cells in the cell arrays are likely to be faulty empty cells.</a:t>
            </a:r>
          </a:p>
          <a:p>
            <a:r>
              <a:rPr lang="en-US" altLang="zh-CN" dirty="0"/>
              <a:t>We observe that the cells</a:t>
            </a:r>
            <a:r>
              <a:rPr lang="en-US" altLang="zh-CN" baseline="0" dirty="0"/>
              <a:t> in a cell array usually </a:t>
            </a:r>
            <a:r>
              <a:rPr lang="en-US" altLang="zh-CN" dirty="0"/>
              <a:t>have the same type headers.</a:t>
            </a:r>
          </a:p>
          <a:p>
            <a:r>
              <a:rPr lang="en-US" altLang="zh-CN" dirty="0"/>
              <a:t>We</a:t>
            </a:r>
            <a:r>
              <a:rPr lang="en-US" altLang="zh-CN" baseline="0" dirty="0"/>
              <a:t> can see that  the type of the non-empty cells’ headers are string, while, that of  empty cell G13 and G18 is empty. So they are detected as false positives and remove from the cell array,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 empty cells G8 G11 and G12 have the string headers, Thus, they are reported as faulty empty cells.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7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</a:t>
            </a:r>
            <a:r>
              <a:rPr lang="en-US" altLang="zh-CN" baseline="0" dirty="0"/>
              <a:t> detect the errors caused by faulty empty cells, we first recover the formula pattern for each cell array.</a:t>
            </a:r>
          </a:p>
          <a:p>
            <a:r>
              <a:rPr lang="en-US" altLang="zh-CN" baseline="0" dirty="0"/>
              <a:t>According to the formulas in G, we can get two </a:t>
            </a:r>
            <a:r>
              <a:rPr lang="en-US" altLang="zh-CN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en-US" altLang="zh-CN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andidate patterns. </a:t>
            </a:r>
          </a:p>
          <a:p>
            <a:r>
              <a:rPr lang="en-US" altLang="zh-CN" sz="10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</a:t>
            </a:r>
            <a:r>
              <a:rPr lang="en-US" altLang="zh-CN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first pattern can cover ten cells while, the other only can cover four cells.</a:t>
            </a:r>
          </a:p>
          <a:p>
            <a:r>
              <a:rPr lang="en-US" altLang="zh-CN" sz="10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Thus, the first one is selected as formula pattern.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2619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According</a:t>
            </a:r>
            <a:r>
              <a:rPr lang="en-US" altLang="zh-CN" baseline="0" dirty="0"/>
              <a:t> to the recovered formula pattern ,we fill in each faulty empty cell with the formula.</a:t>
            </a:r>
          </a:p>
          <a:p>
            <a:r>
              <a:rPr lang="en-US" altLang="zh-CN" baseline="0" dirty="0"/>
              <a:t>The faulty empty cells that got non-zero output are reported as errors. 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6630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EmptyCheck uses a widely used method, colors and tips, to visualize the detected faulty empty cells in spreadsheets: </a:t>
            </a:r>
          </a:p>
          <a:p>
            <a:r>
              <a:rPr lang="en-US" altLang="zh-CN" dirty="0"/>
              <a:t>the faulty empty cells that have caused errors are marked by red color and others are marked by yellow color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tips give the recommended formulas that should be filled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user clicks the faulty empty cell G11, its tip gives more detail information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809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18862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select </a:t>
            </a:r>
            <a:r>
              <a:rPr lang="en-US" altLang="zh-CN" dirty="0" err="1"/>
              <a:t>Euses</a:t>
            </a:r>
            <a:r>
              <a:rPr lang="en-US" altLang="zh-CN" baseline="0" dirty="0"/>
              <a:t> as our subject to </a:t>
            </a:r>
            <a:r>
              <a:rPr lang="en-US" altLang="zh-CN" baseline="0" dirty="0" err="1"/>
              <a:t>evalaue</a:t>
            </a:r>
            <a:r>
              <a:rPr lang="en-US" altLang="zh-CN" baseline="0" dirty="0"/>
              <a:t> EmptyCheck. Because it is widely used and its spreadsheets can </a:t>
            </a:r>
            <a:r>
              <a:rPr lang="en-US" altLang="zh-CN" dirty="0"/>
              <a:t>Represent the spreadsheets used in real life.</a:t>
            </a:r>
          </a:p>
          <a:p>
            <a:endParaRPr lang="en-US" altLang="zh-CN" dirty="0"/>
          </a:p>
          <a:p>
            <a:r>
              <a:rPr lang="en-US" altLang="zh-CN" dirty="0"/>
              <a:t>We first build the needed ground truth, then we Run EmptyCheck and other techniques.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11332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There</a:t>
            </a:r>
            <a:r>
              <a:rPr lang="en-US" altLang="zh-CN" baseline="0" dirty="0"/>
              <a:t> are more than </a:t>
            </a:r>
            <a:r>
              <a:rPr lang="en-US" altLang="zh-CN" dirty="0"/>
              <a:t>1,617 spreadsheets with formulas,</a:t>
            </a:r>
            <a:r>
              <a:rPr lang="en-US" altLang="zh-CN" baseline="0" dirty="0"/>
              <a:t> It is </a:t>
            </a:r>
            <a:endParaRPr lang="en-US" altLang="zh-CN" dirty="0"/>
          </a:p>
          <a:p>
            <a:r>
              <a:rPr lang="en-US" altLang="zh-CN" dirty="0"/>
              <a:t>It is time-consuming and impractical to build a ground truth for our experiments using all these 1,617 spreadsheets. Therefore, we randomly sample 100 spreadsheets from them .</a:t>
            </a:r>
          </a:p>
          <a:p>
            <a:endParaRPr lang="en-US" altLang="zh-CN" dirty="0"/>
          </a:p>
          <a:p>
            <a:r>
              <a:rPr lang="en-US" altLang="zh-CN" dirty="0"/>
              <a:t>This</a:t>
            </a:r>
            <a:r>
              <a:rPr lang="en-US" altLang="zh-CN" baseline="0" dirty="0"/>
              <a:t> table shows the detail information about our experimental subject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 are 190 worksheets, containing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16,299 formulas and 19,079 empty cells</a:t>
            </a:r>
          </a:p>
          <a:p>
            <a:endParaRPr lang="zh-CN" altLang="en-US" b="1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91151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To building the ground truth,</a:t>
            </a:r>
            <a:r>
              <a:rPr lang="en-US" altLang="zh-CN" baseline="0" dirty="0"/>
              <a:t> </a:t>
            </a:r>
          </a:p>
          <a:p>
            <a:endParaRPr lang="en-US" altLang="zh-CN" baseline="0" dirty="0"/>
          </a:p>
          <a:p>
            <a:r>
              <a:rPr lang="en-US" altLang="zh-CN" dirty="0"/>
              <a:t>We carefully checked each empty cell in the 100 selected spreadsheets, and try to answer the following questions for each empty cell:</a:t>
            </a:r>
          </a:p>
          <a:p>
            <a:r>
              <a:rPr lang="en-US" altLang="zh-CN" dirty="0"/>
              <a:t>1)	Should it contain a formula?</a:t>
            </a:r>
          </a:p>
          <a:p>
            <a:r>
              <a:rPr lang="en-US" altLang="zh-CN" dirty="0"/>
              <a:t>2)	If yes, it is marked as faulty empty</a:t>
            </a:r>
            <a:r>
              <a:rPr lang="en-US" altLang="zh-CN" baseline="0" dirty="0"/>
              <a:t> cell, otherwise, </a:t>
            </a:r>
            <a:endParaRPr lang="en-US" altLang="zh-CN" dirty="0"/>
          </a:p>
          <a:p>
            <a:r>
              <a:rPr lang="en-US" altLang="zh-CN" dirty="0"/>
              <a:t>3)	Should</a:t>
            </a:r>
            <a:r>
              <a:rPr lang="en-US" altLang="zh-CN" baseline="0" dirty="0"/>
              <a:t> it contain </a:t>
            </a:r>
            <a:r>
              <a:rPr lang="en-US" altLang="zh-CN" dirty="0"/>
              <a:t>non-zero value?</a:t>
            </a:r>
          </a:p>
          <a:p>
            <a:r>
              <a:rPr lang="en-US" altLang="zh-CN" dirty="0"/>
              <a:t>4)	If yes, this faulty empty cell causes an error.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349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Empty cells are very common in the spreadsheets.</a:t>
            </a:r>
          </a:p>
          <a:p>
            <a:r>
              <a:rPr lang="en-US" altLang="zh-CN"/>
              <a:t> Here</a:t>
            </a:r>
            <a:r>
              <a:rPr lang="en-US" altLang="zh-CN" baseline="0"/>
              <a:t> is a real world spreadsheet extracted from EUSES.</a:t>
            </a:r>
          </a:p>
          <a:p>
            <a:r>
              <a:rPr lang="en-US" altLang="zh-CN"/>
              <a:t>We can see that the</a:t>
            </a:r>
            <a:r>
              <a:rPr lang="en-US" altLang="zh-CN" baseline="0"/>
              <a:t> empty cells </a:t>
            </a:r>
            <a:r>
              <a:rPr lang="en-US" altLang="zh-CN"/>
              <a:t>are usually used for different purposes.</a:t>
            </a:r>
          </a:p>
          <a:p>
            <a:r>
              <a:rPr lang="en-US" altLang="zh-CN"/>
              <a:t>First, Empty cells are</a:t>
            </a:r>
            <a:r>
              <a:rPr lang="en-US" altLang="zh-CN" baseline="0"/>
              <a:t> </a:t>
            </a:r>
            <a:r>
              <a:rPr lang="en-US" altLang="zh-CN"/>
              <a:t>used to form table layouts.</a:t>
            </a:r>
          </a:p>
          <a:p>
            <a:r>
              <a:rPr lang="en-US" altLang="zh-CN"/>
              <a:t>Second,</a:t>
            </a:r>
            <a:r>
              <a:rPr lang="en-US" altLang="zh-CN" baseline="0"/>
              <a:t> Empty cells </a:t>
            </a:r>
            <a:r>
              <a:rPr lang="en-US" altLang="zh-CN"/>
              <a:t>are </a:t>
            </a:r>
            <a:r>
              <a:rPr lang="en-US" altLang="zh-CN" baseline="0"/>
              <a:t>used as default value  zero.</a:t>
            </a:r>
          </a:p>
          <a:p>
            <a:r>
              <a:rPr lang="en-US" altLang="zh-CN"/>
              <a:t>Third, Empty cells are used to separate different parts of data.</a:t>
            </a:r>
          </a:p>
          <a:p>
            <a:r>
              <a:rPr lang="en-US" altLang="zh-CN"/>
              <a:t>Over</a:t>
            </a:r>
            <a:r>
              <a:rPr lang="en-US" altLang="zh-CN" baseline="0"/>
              <a:t>all, those empty cells are used correctly.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15818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From these 100 selected spreadsheets, </a:t>
            </a:r>
          </a:p>
          <a:p>
            <a:r>
              <a:rPr lang="en-US" altLang="zh-CN" dirty="0"/>
              <a:t>we find 486 faulty empty cells .</a:t>
            </a:r>
          </a:p>
          <a:p>
            <a:r>
              <a:rPr lang="en-US" altLang="zh-CN" dirty="0"/>
              <a:t>Furthermore, we found that 350 faulty empty cells have caused errors </a:t>
            </a:r>
          </a:p>
          <a:p>
            <a:r>
              <a:rPr lang="en-US" altLang="zh-CN" dirty="0"/>
              <a:t>We can see that 72.02% faulty empty cells have caused errors .</a:t>
            </a:r>
          </a:p>
          <a:p>
            <a:r>
              <a:rPr lang="en-US" altLang="zh-CN" dirty="0"/>
              <a:t> Thus, faulty empty cells are harmful in spreadsheets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1186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ran EmptyCheck on the 100 sampled spreadsheets.</a:t>
            </a:r>
          </a:p>
          <a:p>
            <a:endParaRPr lang="en-US" altLang="zh-CN" dirty="0"/>
          </a:p>
          <a:p>
            <a:r>
              <a:rPr lang="en-US" altLang="zh-CN" dirty="0"/>
              <a:t>This</a:t>
            </a:r>
            <a:r>
              <a:rPr lang="en-US" altLang="zh-CN" baseline="0" dirty="0"/>
              <a:t> table shows the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detection results reported by EmptyCheck.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see that EmptyCheck detected 564 faulty empty cells  and 423 faulty empty cells are confirmed as true positives.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the precision of EmptyCheck is 75.00% and the recall is 87.04%</a:t>
            </a: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793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 compare EmptyCheck</a:t>
            </a:r>
            <a:r>
              <a:rPr lang="en-US" altLang="zh-CN" baseline="0" dirty="0"/>
              <a:t> with </a:t>
            </a:r>
            <a:r>
              <a:rPr lang="en-US" altLang="zh-CN" baseline="0" dirty="0" err="1"/>
              <a:t>Smellsheet</a:t>
            </a:r>
            <a:r>
              <a:rPr lang="en-US" altLang="zh-CN" baseline="0" dirty="0"/>
              <a:t> on the same spreadsheets.</a:t>
            </a:r>
          </a:p>
          <a:p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detection result 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of </a:t>
            </a:r>
            <a:r>
              <a:rPr lang="en-US" altLang="zh-CN" baseline="0" dirty="0" err="1"/>
              <a:t>Smellsheet</a:t>
            </a:r>
            <a:r>
              <a:rPr lang="en-US" altLang="zh-CN" baseline="0" dirty="0"/>
              <a:t>. </a:t>
            </a:r>
          </a:p>
          <a:p>
            <a:r>
              <a:rPr lang="en-US" altLang="zh-CN" baseline="0" dirty="0"/>
              <a:t>We can see that SmellSheet Detective detected 334 faulty empty cells. However, only 18 of them are confirmed to be true positives.</a:t>
            </a:r>
          </a:p>
          <a:p>
            <a:r>
              <a:rPr lang="en-US" altLang="zh-CN" baseline="0" dirty="0"/>
              <a:t>The </a:t>
            </a:r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precision and recall are very low.</a:t>
            </a:r>
          </a:p>
          <a:p>
            <a:pPr algn="l"/>
            <a:r>
              <a:rPr lang="en-US" altLang="zh-CN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</a:t>
            </a:r>
            <a:r>
              <a:rPr lang="en-US" altLang="zh-CN" sz="120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EmptyCheck perform </a:t>
            </a:r>
            <a:r>
              <a:rPr lang="en-US" altLang="zh-CN" sz="1200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much better than </a:t>
            </a:r>
            <a:r>
              <a:rPr lang="en-US" altLang="zh-CN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existing techniques in detecting faulty empty cells</a:t>
            </a:r>
            <a:endParaRPr lang="zh-CN" alt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zh-CN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179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4678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 me summarize </a:t>
            </a:r>
            <a:r>
              <a:rPr lang="en-US" altLang="zh-CN" baseline="0" dirty="0"/>
              <a:t>my talk.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r>
              <a:rPr lang="en-US" altLang="zh-CN" dirty="0"/>
              <a:t>We proposed a new spreadsheet smell, faulty empty cell. It is harmful to spreadsheets.</a:t>
            </a:r>
          </a:p>
          <a:p>
            <a:endParaRPr lang="en-US" altLang="zh-CN" dirty="0"/>
          </a:p>
          <a:p>
            <a:r>
              <a:rPr lang="en-US" altLang="zh-CN" dirty="0"/>
              <a:t>We proposed</a:t>
            </a:r>
            <a:r>
              <a:rPr lang="en-US" altLang="zh-CN" baseline="0" dirty="0"/>
              <a:t> </a:t>
            </a:r>
            <a:r>
              <a:rPr lang="en-US" altLang="zh-CN" dirty="0"/>
              <a:t>EmptyCheck, which can detect faulty empty cells and recommend the needed formulas</a:t>
            </a:r>
          </a:p>
          <a:p>
            <a:endParaRPr lang="en-US" altLang="zh-CN" dirty="0"/>
          </a:p>
          <a:p>
            <a:r>
              <a:rPr lang="en-US" altLang="zh-CN" dirty="0"/>
              <a:t>We evaluated EmptyCheck</a:t>
            </a:r>
            <a:r>
              <a:rPr lang="en-US" altLang="zh-CN" baseline="0" dirty="0"/>
              <a:t> on the EUSES, and the result shows  that </a:t>
            </a:r>
            <a:r>
              <a:rPr lang="en-US" altLang="zh-CN" dirty="0"/>
              <a:t>EmptyCheck can detect faulty empty cell precisely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55290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Thanks</a:t>
            </a:r>
            <a:r>
              <a:rPr lang="en-US" altLang="zh-CN" baseline="0" dirty="0"/>
              <a:t> for your attention.  I am ready to take the questions.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0744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How</a:t>
            </a:r>
            <a:r>
              <a:rPr lang="en-US" altLang="zh-CN" baseline="0"/>
              <a:t>ever, some empty cells are faulty. And The contexts show that they should contain formulas.</a:t>
            </a:r>
          </a:p>
          <a:p>
            <a:endParaRPr lang="en-US" altLang="zh-CN" baseline="0"/>
          </a:p>
          <a:p>
            <a:r>
              <a:rPr lang="en-US" altLang="zh-CN" baseline="0"/>
              <a:t>According to the keyword “Total” contained in the header of column G and its formulas, we can infer that Column G is calculated </a:t>
            </a:r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adding the data in columns B, C, and E.</a:t>
            </a:r>
          </a:p>
          <a:p>
            <a:endParaRPr lang="en-US" altLang="zh-CN" sz="120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</a:t>
            </a:r>
            <a:r>
              <a:rPr lang="en-US" altLang="zh-CN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the formulas in these three empty cells are missing. </a:t>
            </a:r>
          </a:p>
          <a:p>
            <a:r>
              <a:rPr lang="en-US" altLang="zh-CN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Maybe, User deleted the formulas unintentionally, because their input cells do contain any data. </a:t>
            </a:r>
          </a:p>
          <a:p>
            <a:endParaRPr lang="en-US" altLang="zh-CN" sz="1200" kern="1200" baseline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call the empty cells that should contain formulas as faulty empty cells.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7784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Faulty</a:t>
            </a:r>
            <a:r>
              <a:rPr lang="en-US" altLang="zh-CN" baseline="0" dirty="0"/>
              <a:t> empty cells are harmful.</a:t>
            </a:r>
          </a:p>
          <a:p>
            <a:r>
              <a:rPr lang="en-US" altLang="zh-CN" baseline="0" dirty="0"/>
              <a:t>First, faulty empty cells increase maintenance cost. </a:t>
            </a:r>
          </a:p>
          <a:p>
            <a:r>
              <a:rPr lang="en-US" altLang="zh-CN" baseline="0" dirty="0"/>
              <a:t>Due to lack of formula,  When one of input cells is updated, user have to calculated the result according to formula and then fill the result manually. 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Second, faulty empty cells may cause errors. </a:t>
            </a:r>
          </a:p>
          <a:p>
            <a:r>
              <a:rPr lang="en-US" altLang="zh-CN" baseline="0" dirty="0"/>
              <a:t>If user forget to modify a faulty empty cell when its input cells are updated, An error is introduced.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Furthermore, Manual calculation and input are very error prone</a:t>
            </a:r>
          </a:p>
          <a:p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it</a:t>
            </a:r>
            <a:r>
              <a:rPr lang="en-US" altLang="zh-CN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necessary to detect faulty empty cells.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3874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SmellSheet Detective report an empty cell as faulty empty cell when all its four neighbor cells in the same</a:t>
            </a:r>
            <a:r>
              <a:rPr lang="en-US" altLang="zh-CN" baseline="0" dirty="0"/>
              <a:t> column or row</a:t>
            </a:r>
            <a:r>
              <a:rPr lang="en-US" altLang="zh-CN" dirty="0"/>
              <a:t> are not empty.</a:t>
            </a:r>
          </a:p>
          <a:p>
            <a:endParaRPr lang="en-US" altLang="zh-CN" dirty="0"/>
          </a:p>
          <a:p>
            <a:r>
              <a:rPr lang="en-US" altLang="zh-CN" dirty="0"/>
              <a:t>For example, </a:t>
            </a:r>
            <a:r>
              <a:rPr lang="en-US" altLang="zh-CN" baseline="0" dirty="0"/>
              <a:t>empty cell G8. its four neighbor cells in the column are not empty. Thus G8 is reported as faulty empty cell.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86548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However,</a:t>
            </a:r>
            <a:r>
              <a:rPr lang="en-US" altLang="zh-CN" baseline="0" dirty="0"/>
              <a:t> SmellSheet suffers from false positives and false negatives. </a:t>
            </a:r>
          </a:p>
          <a:p>
            <a:r>
              <a:rPr lang="en-US" altLang="zh-CN" baseline="0" dirty="0"/>
              <a:t>For example, Empty cell G8 is used to separate different parts of data. While, </a:t>
            </a:r>
            <a:r>
              <a:rPr lang="en-US" altLang="zh-CN" baseline="0" dirty="0" err="1"/>
              <a:t>smellsheet</a:t>
            </a:r>
            <a:r>
              <a:rPr lang="en-US" altLang="zh-CN" baseline="0" dirty="0"/>
              <a:t> reports it as faulty empty cell because its four neighbor cells are not empty.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Empty cell G11 is faulty. While, </a:t>
            </a:r>
            <a:r>
              <a:rPr lang="en-US" altLang="zh-CN" baseline="0" dirty="0" err="1"/>
              <a:t>smellsheet</a:t>
            </a:r>
            <a:r>
              <a:rPr lang="en-US" altLang="zh-CN" baseline="0" dirty="0"/>
              <a:t> </a:t>
            </a:r>
            <a:r>
              <a:rPr lang="en-US" altLang="zh-CN" dirty="0"/>
              <a:t>Detective</a:t>
            </a:r>
            <a:r>
              <a:rPr lang="en-US" altLang="zh-CN" baseline="0" dirty="0"/>
              <a:t> can not detect it because two neighbor cells  is empty.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Thus, we need a more effective detection tool to detect faulty empty cell.</a:t>
            </a:r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3993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The cell with same formulas together in a row or column are usually grouped, called cell array .</a:t>
            </a:r>
          </a:p>
          <a:p>
            <a:r>
              <a:rPr lang="en-US" altLang="zh-CN" baseline="0" dirty="0"/>
              <a:t>There are two cell arrays in this table, marked by different colors.</a:t>
            </a:r>
          </a:p>
          <a:p>
            <a:r>
              <a:rPr lang="en-US" altLang="zh-CN" dirty="0"/>
              <a:t>We observe</a:t>
            </a:r>
            <a:r>
              <a:rPr lang="en-US" altLang="zh-CN" baseline="0" dirty="0"/>
              <a:t> that the empty cells adjacent to cell arrays are more likely to be faulty.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259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Based on this key observation, Two research problems</a:t>
            </a:r>
            <a:r>
              <a:rPr lang="en-US" altLang="zh-CN" baseline="0" dirty="0"/>
              <a:t> must to be solved,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The first one is </a:t>
            </a:r>
            <a:r>
              <a:rPr lang="en-US" altLang="zh-CN" dirty="0"/>
              <a:t>How to identify the cell arrays that contain empty cells? Empty cells are used as borders of cell arrays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second</a:t>
            </a:r>
            <a:r>
              <a:rPr lang="en-US" altLang="zh-CN" baseline="0" dirty="0"/>
              <a:t> one is </a:t>
            </a:r>
            <a:r>
              <a:rPr lang="en-US" altLang="zh-CN" dirty="0"/>
              <a:t>Do the faulty cells cause errors? If yes, which faulty empty cells caused errors?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7543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Based on this key observation, we proposed a cluster-based approach, EmptyCheck, to detect faulty empty cells in spreadsheets.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B3C80A-45EE-4FB3-AF5E-1F2A3F2A99B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39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8720" y="266194"/>
            <a:ext cx="9161980" cy="517578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800" b="1">
                <a:solidFill>
                  <a:schemeClr val="tx1"/>
                </a:solidFill>
                <a:latin typeface="+mj-lt"/>
                <a:ea typeface="+mn-ea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495300" y="1284513"/>
            <a:ext cx="8915400" cy="4408715"/>
          </a:xfrm>
          <a:prstGeom prst="rect">
            <a:avLst/>
          </a:prstGeom>
        </p:spPr>
        <p:txBody>
          <a:bodyPr/>
          <a:lstStyle>
            <a:lvl1pPr marL="446088" indent="-446088">
              <a:buClr>
                <a:srgbClr val="FF0000"/>
              </a:buClr>
              <a:buFont typeface="Wingdings" panose="05000000000000000000" pitchFamily="2" charset="2"/>
              <a:buChar char="p"/>
              <a:defRPr sz="2600">
                <a:latin typeface="+mj-lt"/>
                <a:ea typeface="+mn-ea"/>
                <a:cs typeface="Times New Roman" panose="02020603050405020304" pitchFamily="18" charset="0"/>
              </a:defRPr>
            </a:lvl1pPr>
            <a:lvl2pPr marL="892175" indent="-358775">
              <a:buClr>
                <a:srgbClr val="FF0000"/>
              </a:buClr>
              <a:buFont typeface="Wingdings" panose="05000000000000000000" pitchFamily="2" charset="2"/>
              <a:buChar char="n"/>
              <a:defRPr sz="2300">
                <a:latin typeface="+mj-lt"/>
                <a:ea typeface="+mn-ea"/>
                <a:cs typeface="Times New Roman" panose="02020603050405020304" pitchFamily="18" charset="0"/>
              </a:defRPr>
            </a:lvl2pPr>
            <a:lvl3pPr marL="1143000" indent="-228600">
              <a:buClr>
                <a:srgbClr val="FF0000"/>
              </a:buClr>
              <a:buFont typeface="Wingdings" panose="05000000000000000000" pitchFamily="2" charset="2"/>
              <a:buChar char="Ø"/>
              <a:defRPr sz="1800">
                <a:latin typeface="+mj-lt"/>
                <a:ea typeface="+mn-ea"/>
                <a:cs typeface="Times New Roman" panose="02020603050405020304" pitchFamily="18" charset="0"/>
              </a:defRPr>
            </a:lvl3pPr>
            <a:lvl4pPr marL="1600200" indent="-228600">
              <a:buClr>
                <a:schemeClr val="accent2"/>
              </a:buClr>
              <a:buFont typeface="Wingdings" panose="05000000000000000000" pitchFamily="2" charset="2"/>
              <a:buChar char="Ø"/>
              <a:defRPr sz="1800">
                <a:latin typeface="+mj-lt"/>
                <a:ea typeface="+mn-ea"/>
                <a:cs typeface="Times New Roman" panose="02020603050405020304" pitchFamily="18" charset="0"/>
              </a:defRPr>
            </a:lvl4pPr>
            <a:lvl5pPr marL="2057400" indent="-228600">
              <a:buClr>
                <a:schemeClr val="accent2"/>
              </a:buClr>
              <a:buFont typeface="Wingdings" panose="05000000000000000000" pitchFamily="2" charset="2"/>
              <a:buChar char="Ø"/>
              <a:defRPr sz="1600">
                <a:latin typeface="+mj-lt"/>
                <a:ea typeface="+mn-ea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3"/>
          </p:nvPr>
        </p:nvSpPr>
        <p:spPr>
          <a:xfrm>
            <a:off x="495300" y="5693229"/>
            <a:ext cx="8915400" cy="663122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1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70778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82506" y="440690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2432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154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503488"/>
            <a:ext cx="9906000" cy="538163"/>
          </a:xfrm>
        </p:spPr>
        <p:txBody>
          <a:bodyPr anchor="b">
            <a:normAutofit/>
          </a:bodyPr>
          <a:lstStyle>
            <a:lvl1pPr algn="ctr">
              <a:defRPr sz="3300"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1970" y="3320143"/>
            <a:ext cx="7045779" cy="391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368D-F5D3-4743-BC1A-E9D15C764BBB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BFB-D837-4F76-B830-88D7424C4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4587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2503488"/>
            <a:ext cx="9906000" cy="538163"/>
          </a:xfrm>
        </p:spPr>
        <p:txBody>
          <a:bodyPr anchor="b">
            <a:normAutofit/>
          </a:bodyPr>
          <a:lstStyle>
            <a:lvl1pPr algn="ctr">
              <a:defRPr sz="3300">
                <a:latin typeface="新宋体" panose="02010609030101010101" pitchFamily="49" charset="-122"/>
                <a:ea typeface="新宋体" panose="0201060903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621970" y="3320143"/>
            <a:ext cx="7045779" cy="391886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368D-F5D3-4743-BC1A-E9D15C764BBB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3ABFB-D837-4F76-B830-88D7424C4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18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95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2018/4/1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384550" y="6356351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099300" y="6356351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248720" y="905014"/>
            <a:ext cx="9161980" cy="0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 userDrawn="1"/>
        </p:nvSpPr>
        <p:spPr>
          <a:xfrm>
            <a:off x="259230" y="947055"/>
            <a:ext cx="4827777" cy="105103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008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81" r:id="rId3"/>
    <p:sldLayoutId id="2147483685" r:id="rId4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新宋体" panose="02010609030101010101" pitchFamily="49" charset="-122"/>
          <a:ea typeface="新宋体" panose="02010609030101010101" pitchFamily="49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81038" y="365125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81038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D368D-F5D3-4743-BC1A-E9D15C764BBB}" type="datetimeFigureOut">
              <a:rPr lang="zh-CN" altLang="en-US" smtClean="0"/>
              <a:t>2018/4/1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281363" y="6356350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996113" y="6356350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E3ABFB-D837-4F76-B830-88D7424C466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2967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499591" y="2006687"/>
            <a:ext cx="9211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zh-CN" altLang="en-US" sz="3600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-1" y="1932549"/>
            <a:ext cx="9906000" cy="538163"/>
          </a:xfrm>
        </p:spPr>
        <p:txBody>
          <a:bodyPr>
            <a:noAutofit/>
          </a:bodyPr>
          <a:lstStyle/>
          <a:p>
            <a:r>
              <a:rPr lang="en-US" altLang="zh-CN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Faulty Empty Cells in Spreadsheets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副标题 3"/>
          <p:cNvSpPr>
            <a:spLocks noGrp="1"/>
          </p:cNvSpPr>
          <p:nvPr>
            <p:ph type="subTitle" idx="1"/>
          </p:nvPr>
        </p:nvSpPr>
        <p:spPr>
          <a:xfrm>
            <a:off x="0" y="3046607"/>
            <a:ext cx="9906000" cy="778943"/>
          </a:xfrm>
        </p:spPr>
        <p:txBody>
          <a:bodyPr>
            <a:noAutofit/>
          </a:bodyPr>
          <a:lstStyle/>
          <a:p>
            <a:r>
              <a:rPr lang="en-US" altLang="zh-CN" sz="2000" b="1" u="sng" spc="-10" dirty="0">
                <a:latin typeface="Times New Roman" panose="02020603050405020304" pitchFamily="18" charset="0"/>
                <a:ea typeface="宋体" panose="02010600030101010101" pitchFamily="2" charset="-122"/>
              </a:rPr>
              <a:t>Liang Xu</a:t>
            </a:r>
            <a:r>
              <a:rPr lang="en-US" altLang="zh-CN" sz="2000" spc="-1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en-US" altLang="zh-CN" sz="2000" spc="-1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Shuo</a:t>
            </a:r>
            <a:r>
              <a:rPr lang="en-US" altLang="zh-CN" sz="2000" spc="-10" dirty="0">
                <a:latin typeface="Times New Roman" panose="02020603050405020304" pitchFamily="18" charset="0"/>
                <a:ea typeface="宋体" panose="02010600030101010101" pitchFamily="2" charset="-122"/>
              </a:rPr>
              <a:t> Wang, Wensheng Dou, Bo Yang, </a:t>
            </a:r>
            <a:r>
              <a:rPr lang="en-US" altLang="zh-CN" sz="2000" spc="-10" dirty="0" err="1">
                <a:latin typeface="Times New Roman" panose="02020603050405020304" pitchFamily="18" charset="0"/>
                <a:ea typeface="宋体" panose="02010600030101010101" pitchFamily="2" charset="-122"/>
              </a:rPr>
              <a:t>Chushu</a:t>
            </a:r>
            <a:r>
              <a:rPr lang="en-US" altLang="zh-CN" sz="2000" spc="-10" dirty="0">
                <a:latin typeface="Times New Roman" panose="02020603050405020304" pitchFamily="18" charset="0"/>
                <a:ea typeface="宋体" panose="02010600030101010101" pitchFamily="2" charset="-122"/>
              </a:rPr>
              <a:t> Gao, </a:t>
            </a:r>
          </a:p>
          <a:p>
            <a:r>
              <a:rPr lang="en-US" altLang="zh-CN" sz="2000" spc="-10" dirty="0">
                <a:latin typeface="Times New Roman" panose="02020603050405020304" pitchFamily="18" charset="0"/>
                <a:ea typeface="宋体" panose="02010600030101010101" pitchFamily="2" charset="-122"/>
              </a:rPr>
              <a:t>Jun Wei, Tao Huang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0" y="457200"/>
            <a:ext cx="9906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SANER 2018 - Software Analysis, Evolution and Reengineering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224" y="2653055"/>
            <a:ext cx="9166022" cy="349606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2163" y="5431723"/>
            <a:ext cx="2532059" cy="11481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4" y="5632085"/>
            <a:ext cx="3385283" cy="80952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58294" y="5632085"/>
            <a:ext cx="2780952" cy="809524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0" y="4154388"/>
            <a:ext cx="99059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University of Chinese Academy of Sciences</a:t>
            </a:r>
          </a:p>
          <a:p>
            <a:pPr algn="ctr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State Key Laboratory of Computer Science, Institute of Software, Chinese Academy of Sciences</a:t>
            </a:r>
          </a:p>
          <a:p>
            <a:pPr algn="ctr">
              <a:spcAft>
                <a:spcPts val="0"/>
              </a:spcAft>
            </a:pP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</a:rPr>
              <a:t>North China University of Technology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4839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549"/>
    </mc:Choice>
    <mc:Fallback xmlns="">
      <p:transition spd="slow" advTm="27549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48" y="2293744"/>
            <a:ext cx="6821244" cy="390022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CN" dirty="0"/>
              <a:t>Extract cell arrays (1)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1776471" y="2494850"/>
            <a:ext cx="1062990" cy="3679368"/>
          </a:xfrm>
          <a:prstGeom prst="roundRect">
            <a:avLst/>
          </a:prstGeom>
          <a:solidFill>
            <a:srgbClr val="FF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/>
        </p:nvSpPr>
        <p:spPr>
          <a:xfrm>
            <a:off x="1776471" y="2494850"/>
            <a:ext cx="6603053" cy="731519"/>
          </a:xfrm>
          <a:prstGeom prst="roundRect">
            <a:avLst/>
          </a:prstGeom>
          <a:solidFill>
            <a:srgbClr val="FF0000">
              <a:alpha val="60000"/>
            </a:srgbClr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2839461" y="3246120"/>
            <a:ext cx="5540063" cy="2928098"/>
          </a:xfrm>
          <a:prstGeom prst="roundRect">
            <a:avLst>
              <a:gd name="adj" fmla="val 4306"/>
            </a:avLst>
          </a:prstGeom>
          <a:solidFill>
            <a:schemeClr val="accent2">
              <a:lumMod val="75000"/>
              <a:alpha val="5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Extract data areas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81571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图片 2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48" y="2293744"/>
            <a:ext cx="6821244" cy="390022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spcAft>
                <a:spcPts val="0"/>
              </a:spcAft>
            </a:pPr>
            <a:r>
              <a:rPr lang="en-US" altLang="zh-CN" dirty="0"/>
              <a:t>Extract cell arrays (2)</a:t>
            </a:r>
            <a:endParaRPr lang="zh-CN" altLang="en-US" dirty="0"/>
          </a:p>
        </p:txBody>
      </p:sp>
      <p:sp>
        <p:nvSpPr>
          <p:cNvPr id="36" name="圆角矩形 35"/>
          <p:cNvSpPr/>
          <p:nvPr/>
        </p:nvSpPr>
        <p:spPr>
          <a:xfrm>
            <a:off x="7344789" y="3442695"/>
            <a:ext cx="1005396" cy="35651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圆角矩形 20"/>
          <p:cNvSpPr/>
          <p:nvPr/>
        </p:nvSpPr>
        <p:spPr>
          <a:xfrm>
            <a:off x="7304750" y="3223488"/>
            <a:ext cx="1060515" cy="190500"/>
          </a:xfrm>
          <a:prstGeom prst="roundRect">
            <a:avLst/>
          </a:prstGeom>
          <a:solidFill>
            <a:srgbClr val="FFFF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337025" y="3261191"/>
            <a:ext cx="1038414" cy="548177"/>
          </a:xfrm>
          <a:prstGeom prst="roundRect">
            <a:avLst/>
          </a:prstGeom>
          <a:solidFill>
            <a:srgbClr val="FFFF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7353012" y="3799205"/>
            <a:ext cx="997173" cy="18268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圆角矩形 40"/>
          <p:cNvSpPr/>
          <p:nvPr/>
        </p:nvSpPr>
        <p:spPr>
          <a:xfrm>
            <a:off x="7324740" y="3230169"/>
            <a:ext cx="1060515" cy="1647261"/>
          </a:xfrm>
          <a:prstGeom prst="roundRect">
            <a:avLst/>
          </a:prstGeom>
          <a:solidFill>
            <a:srgbClr val="FFFF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351458" y="4917431"/>
            <a:ext cx="998728" cy="17252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圆角矩形 41"/>
          <p:cNvSpPr/>
          <p:nvPr/>
        </p:nvSpPr>
        <p:spPr>
          <a:xfrm>
            <a:off x="7341585" y="5977446"/>
            <a:ext cx="976541" cy="2008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圆角矩形 42"/>
          <p:cNvSpPr/>
          <p:nvPr/>
        </p:nvSpPr>
        <p:spPr>
          <a:xfrm>
            <a:off x="2834900" y="6002650"/>
            <a:ext cx="5515286" cy="155182"/>
          </a:xfrm>
          <a:prstGeom prst="round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4" name="内容占位符 3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Extract cell arrays from each column and row in a data area</a:t>
            </a:r>
          </a:p>
          <a:p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6373" y="3212905"/>
            <a:ext cx="5292220" cy="26824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7919" y="4858288"/>
            <a:ext cx="4273666" cy="231668"/>
          </a:xfrm>
          <a:prstGeom prst="rect">
            <a:avLst/>
          </a:prstGeom>
        </p:spPr>
      </p:pic>
      <p:sp>
        <p:nvSpPr>
          <p:cNvPr id="39" name="圆角矩形 38"/>
          <p:cNvSpPr/>
          <p:nvPr/>
        </p:nvSpPr>
        <p:spPr>
          <a:xfrm>
            <a:off x="7304749" y="3271965"/>
            <a:ext cx="1031427" cy="2697598"/>
          </a:xfrm>
          <a:prstGeom prst="roundRect">
            <a:avLst>
              <a:gd name="adj" fmla="val 5585"/>
            </a:avLst>
          </a:prstGeom>
          <a:solidFill>
            <a:srgbClr val="FFFF00">
              <a:alpha val="61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52" name="组合 51"/>
          <p:cNvGrpSpPr/>
          <p:nvPr/>
        </p:nvGrpSpPr>
        <p:grpSpPr>
          <a:xfrm>
            <a:off x="7626944" y="3416820"/>
            <a:ext cx="477446" cy="2543049"/>
            <a:chOff x="7630887" y="4060665"/>
            <a:chExt cx="477446" cy="2520659"/>
          </a:xfrm>
        </p:grpSpPr>
        <p:cxnSp>
          <p:nvCxnSpPr>
            <p:cNvPr id="53" name="直接箭头连接符 52"/>
            <p:cNvCxnSpPr/>
            <p:nvPr/>
          </p:nvCxnSpPr>
          <p:spPr>
            <a:xfrm flipV="1">
              <a:off x="7630887" y="4060665"/>
              <a:ext cx="10695" cy="248165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V="1">
              <a:off x="7760584" y="4171426"/>
              <a:ext cx="37842" cy="2399467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/>
            <p:nvPr/>
          </p:nvCxnSpPr>
          <p:spPr>
            <a:xfrm flipV="1">
              <a:off x="8108333" y="6414409"/>
              <a:ext cx="0" cy="16691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/>
            <p:cNvCxnSpPr/>
            <p:nvPr/>
          </p:nvCxnSpPr>
          <p:spPr>
            <a:xfrm flipV="1">
              <a:off x="8019433" y="6257020"/>
              <a:ext cx="0" cy="313873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/>
            <p:cNvCxnSpPr/>
            <p:nvPr/>
          </p:nvCxnSpPr>
          <p:spPr>
            <a:xfrm flipV="1">
              <a:off x="7913071" y="6110969"/>
              <a:ext cx="0" cy="45992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974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21" grpId="0" animBg="1"/>
      <p:bldP spid="21" grpId="1" animBg="1"/>
      <p:bldP spid="22" grpId="0" animBg="1"/>
      <p:bldP spid="22" grpId="1" animBg="1"/>
      <p:bldP spid="2" grpId="0" animBg="1"/>
      <p:bldP spid="2" grpId="1" animBg="1"/>
      <p:bldP spid="41" grpId="0" animBg="1"/>
      <p:bldP spid="41" grpId="1" animBg="1"/>
      <p:bldP spid="5" grpId="0" animBg="1"/>
      <p:bldP spid="5" grpId="1" animBg="1"/>
      <p:bldP spid="42" grpId="0" animBg="1"/>
      <p:bldP spid="42" grpId="1" animBg="1"/>
      <p:bldP spid="43" grpId="0" animBg="1"/>
      <p:bldP spid="3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图片 7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48" y="2293744"/>
            <a:ext cx="6821244" cy="3900225"/>
          </a:xfrm>
          <a:prstGeom prst="rect">
            <a:avLst/>
          </a:prstGeom>
        </p:spPr>
      </p:pic>
      <p:sp>
        <p:nvSpPr>
          <p:cNvPr id="79" name="圆角矩形 78"/>
          <p:cNvSpPr/>
          <p:nvPr/>
        </p:nvSpPr>
        <p:spPr>
          <a:xfrm>
            <a:off x="7324725" y="3223260"/>
            <a:ext cx="1053866" cy="2742916"/>
          </a:xfrm>
          <a:prstGeom prst="roundRect">
            <a:avLst>
              <a:gd name="adj" fmla="val 11606"/>
            </a:avLst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0" name="圆角矩形 79"/>
          <p:cNvSpPr/>
          <p:nvPr/>
        </p:nvSpPr>
        <p:spPr>
          <a:xfrm>
            <a:off x="2842259" y="5971626"/>
            <a:ext cx="5518987" cy="216893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Suppress false positives</a:t>
            </a:r>
          </a:p>
          <a:p>
            <a:pPr lvl="1"/>
            <a:r>
              <a:rPr lang="en-US" altLang="zh-CN" dirty="0"/>
              <a:t>Cells in a cell array usually have the same type of headers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Identify faulty empty cells</a:t>
            </a:r>
            <a:endParaRPr lang="zh-CN" altLang="en-US" dirty="0"/>
          </a:p>
        </p:txBody>
      </p:sp>
      <p:grpSp>
        <p:nvGrpSpPr>
          <p:cNvPr id="15" name="组合 14"/>
          <p:cNvGrpSpPr/>
          <p:nvPr/>
        </p:nvGrpSpPr>
        <p:grpSpPr>
          <a:xfrm>
            <a:off x="434340" y="2662821"/>
            <a:ext cx="7908406" cy="772367"/>
            <a:chOff x="495300" y="2669333"/>
            <a:chExt cx="7908406" cy="772367"/>
          </a:xfrm>
        </p:grpSpPr>
        <p:sp>
          <p:nvSpPr>
            <p:cNvPr id="22" name="圆角矩形标注 21"/>
            <p:cNvSpPr/>
            <p:nvPr/>
          </p:nvSpPr>
          <p:spPr>
            <a:xfrm>
              <a:off x="495300" y="2669333"/>
              <a:ext cx="901086" cy="569167"/>
            </a:xfrm>
            <a:prstGeom prst="wedgeRoundRectCallout">
              <a:avLst>
                <a:gd name="adj1" fmla="val 106158"/>
                <a:gd name="adj2" fmla="val 72336"/>
                <a:gd name="adj3" fmla="val 166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>
                  <a:solidFill>
                    <a:schemeClr val="bg1"/>
                  </a:solidFill>
                  <a:latin typeface="+mj-lt"/>
                </a:rPr>
                <a:t>String</a:t>
              </a:r>
              <a:endParaRPr lang="zh-CN" altLang="en-US" sz="1600" b="1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2" name="圆角矩形 1"/>
            <p:cNvSpPr/>
            <p:nvPr/>
          </p:nvSpPr>
          <p:spPr>
            <a:xfrm>
              <a:off x="1820479" y="3228392"/>
              <a:ext cx="1067574" cy="213308"/>
            </a:xfrm>
            <a:prstGeom prst="roundRect">
              <a:avLst/>
            </a:prstGeom>
            <a:solidFill>
              <a:schemeClr val="accent1"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" name="圆角矩形 2"/>
            <p:cNvSpPr/>
            <p:nvPr/>
          </p:nvSpPr>
          <p:spPr>
            <a:xfrm>
              <a:off x="7381782" y="3238500"/>
              <a:ext cx="1021924" cy="2032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solidFill>
                  <a:schemeClr val="tx1"/>
                </a:solidFill>
                <a:latin typeface="+mj-lt"/>
              </a:endParaRPr>
            </a:p>
          </p:txBody>
        </p:sp>
        <p:cxnSp>
          <p:nvCxnSpPr>
            <p:cNvPr id="47" name="直接箭头连接符 46"/>
            <p:cNvCxnSpPr>
              <a:stCxn id="3" idx="1"/>
            </p:cNvCxnSpPr>
            <p:nvPr/>
          </p:nvCxnSpPr>
          <p:spPr>
            <a:xfrm flipH="1" flipV="1">
              <a:off x="2858878" y="3316808"/>
              <a:ext cx="4522904" cy="23292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组合 35"/>
          <p:cNvGrpSpPr/>
          <p:nvPr/>
        </p:nvGrpSpPr>
        <p:grpSpPr>
          <a:xfrm>
            <a:off x="150274" y="3267837"/>
            <a:ext cx="8206480" cy="1483721"/>
            <a:chOff x="159880" y="3230790"/>
            <a:chExt cx="8206480" cy="1483721"/>
          </a:xfrm>
        </p:grpSpPr>
        <p:grpSp>
          <p:nvGrpSpPr>
            <p:cNvPr id="20" name="组合 19"/>
            <p:cNvGrpSpPr/>
            <p:nvPr/>
          </p:nvGrpSpPr>
          <p:grpSpPr>
            <a:xfrm>
              <a:off x="394471" y="3790743"/>
              <a:ext cx="7969264" cy="725051"/>
              <a:chOff x="413606" y="4727378"/>
              <a:chExt cx="7969264" cy="725051"/>
            </a:xfrm>
          </p:grpSpPr>
          <p:sp>
            <p:nvSpPr>
              <p:cNvPr id="19" name="圆角矩形 18"/>
              <p:cNvSpPr/>
              <p:nvPr/>
            </p:nvSpPr>
            <p:spPr>
              <a:xfrm>
                <a:off x="7343192" y="4727378"/>
                <a:ext cx="1039678" cy="18765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0" name="圆角矩形 39"/>
              <p:cNvSpPr/>
              <p:nvPr/>
            </p:nvSpPr>
            <p:spPr>
              <a:xfrm>
                <a:off x="1778654" y="4727897"/>
                <a:ext cx="1074381" cy="186613"/>
              </a:xfrm>
              <a:prstGeom prst="roundRect">
                <a:avLst/>
              </a:prstGeom>
              <a:solidFill>
                <a:srgbClr val="FF0000">
                  <a:alpha val="3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2" name="圆角矩形标注 41"/>
              <p:cNvSpPr/>
              <p:nvPr/>
            </p:nvSpPr>
            <p:spPr>
              <a:xfrm>
                <a:off x="413606" y="4883262"/>
                <a:ext cx="901086" cy="569167"/>
              </a:xfrm>
              <a:prstGeom prst="wedgeRoundRectCallout">
                <a:avLst>
                  <a:gd name="adj1" fmla="val 121380"/>
                  <a:gd name="adj2" fmla="val -61097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+mj-lt"/>
                  </a:rPr>
                  <a:t>String</a:t>
                </a:r>
                <a:endParaRPr lang="zh-CN" alt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cxnSp>
            <p:nvCxnSpPr>
              <p:cNvPr id="46" name="直接箭头连接符 45"/>
              <p:cNvCxnSpPr>
                <a:stCxn id="19" idx="1"/>
                <a:endCxn id="40" idx="3"/>
              </p:cNvCxnSpPr>
              <p:nvPr/>
            </p:nvCxnSpPr>
            <p:spPr>
              <a:xfrm flipH="1">
                <a:off x="2853035" y="4821204"/>
                <a:ext cx="4490157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组合 57"/>
            <p:cNvGrpSpPr/>
            <p:nvPr/>
          </p:nvGrpSpPr>
          <p:grpSpPr>
            <a:xfrm>
              <a:off x="377057" y="3946627"/>
              <a:ext cx="7989303" cy="767884"/>
              <a:chOff x="464777" y="4300270"/>
              <a:chExt cx="7989303" cy="767884"/>
            </a:xfrm>
          </p:grpSpPr>
          <p:sp>
            <p:nvSpPr>
              <p:cNvPr id="59" name="圆角矩形 58"/>
              <p:cNvSpPr/>
              <p:nvPr/>
            </p:nvSpPr>
            <p:spPr>
              <a:xfrm>
                <a:off x="7408542" y="4723380"/>
                <a:ext cx="1045538" cy="344774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0" name="圆角矩形 59"/>
              <p:cNvSpPr/>
              <p:nvPr/>
            </p:nvSpPr>
            <p:spPr>
              <a:xfrm>
                <a:off x="1847239" y="4720510"/>
                <a:ext cx="1074381" cy="330930"/>
              </a:xfrm>
              <a:prstGeom prst="roundRect">
                <a:avLst/>
              </a:prstGeom>
              <a:solidFill>
                <a:srgbClr val="FF0000">
                  <a:alpha val="3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61" name="圆角矩形标注 60"/>
              <p:cNvSpPr/>
              <p:nvPr/>
            </p:nvSpPr>
            <p:spPr>
              <a:xfrm>
                <a:off x="464777" y="4300270"/>
                <a:ext cx="901086" cy="569167"/>
              </a:xfrm>
              <a:prstGeom prst="wedgeRoundRectCallout">
                <a:avLst>
                  <a:gd name="adj1" fmla="val 106158"/>
                  <a:gd name="adj2" fmla="val 5002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+mj-lt"/>
                  </a:rPr>
                  <a:t>String</a:t>
                </a:r>
                <a:endParaRPr lang="zh-CN" alt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cxnSp>
            <p:nvCxnSpPr>
              <p:cNvPr id="62" name="直接箭头连接符 61"/>
              <p:cNvCxnSpPr>
                <a:stCxn id="59" idx="1"/>
                <a:endCxn id="60" idx="3"/>
              </p:cNvCxnSpPr>
              <p:nvPr/>
            </p:nvCxnSpPr>
            <p:spPr>
              <a:xfrm flipH="1" flipV="1">
                <a:off x="2921620" y="4885975"/>
                <a:ext cx="4486922" cy="979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3" name="箭头: 上下 5">
              <a:extLst>
                <a:ext uri="{FF2B5EF4-FFF2-40B4-BE49-F238E27FC236}">
                  <a16:creationId xmlns:a16="http://schemas.microsoft.com/office/drawing/2014/main" id="{0506B69E-6790-4504-9775-F45E7B05A71B}"/>
                </a:ext>
              </a:extLst>
            </p:cNvPr>
            <p:cNvSpPr/>
            <p:nvPr/>
          </p:nvSpPr>
          <p:spPr>
            <a:xfrm>
              <a:off x="708256" y="3230790"/>
              <a:ext cx="300716" cy="710485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8E83FB5A-8DF0-4846-AA1D-12FB86D8C34A}"/>
                </a:ext>
              </a:extLst>
            </p:cNvPr>
            <p:cNvSpPr txBox="1"/>
            <p:nvPr/>
          </p:nvSpPr>
          <p:spPr>
            <a:xfrm>
              <a:off x="159880" y="3384595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+mj-lt"/>
                </a:rPr>
                <a:t>Same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248720" y="3217675"/>
            <a:ext cx="8099602" cy="2592362"/>
            <a:chOff x="264133" y="3237340"/>
            <a:chExt cx="8099602" cy="2592362"/>
          </a:xfrm>
        </p:grpSpPr>
        <p:sp>
          <p:nvSpPr>
            <p:cNvPr id="6" name="箭头: 上下 5">
              <a:extLst>
                <a:ext uri="{FF2B5EF4-FFF2-40B4-BE49-F238E27FC236}">
                  <a16:creationId xmlns:a16="http://schemas.microsoft.com/office/drawing/2014/main" id="{0506B69E-6790-4504-9775-F45E7B05A71B}"/>
                </a:ext>
              </a:extLst>
            </p:cNvPr>
            <p:cNvSpPr/>
            <p:nvPr/>
          </p:nvSpPr>
          <p:spPr>
            <a:xfrm>
              <a:off x="719841" y="3237340"/>
              <a:ext cx="300716" cy="1583510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E83FB5A-8DF0-4846-AA1D-12FB86D8C34A}"/>
                </a:ext>
              </a:extLst>
            </p:cNvPr>
            <p:cNvSpPr txBox="1"/>
            <p:nvPr/>
          </p:nvSpPr>
          <p:spPr>
            <a:xfrm>
              <a:off x="264133" y="3609354"/>
              <a:ext cx="5652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rgbClr val="FF0000"/>
                  </a:solidFill>
                  <a:latin typeface="+mj-lt"/>
                </a:rPr>
                <a:t>Diff</a:t>
              </a:r>
              <a:endParaRPr lang="zh-CN" altLang="en-US" dirty="0">
                <a:solidFill>
                  <a:srgbClr val="FF0000"/>
                </a:solidFill>
                <a:latin typeface="+mj-lt"/>
              </a:endParaRPr>
            </a:p>
          </p:txBody>
        </p:sp>
        <p:grpSp>
          <p:nvGrpSpPr>
            <p:cNvPr id="68" name="组合 67"/>
            <p:cNvGrpSpPr/>
            <p:nvPr/>
          </p:nvGrpSpPr>
          <p:grpSpPr>
            <a:xfrm>
              <a:off x="406964" y="4727025"/>
              <a:ext cx="7956771" cy="662992"/>
              <a:chOff x="426099" y="4727378"/>
              <a:chExt cx="7956771" cy="662992"/>
            </a:xfrm>
          </p:grpSpPr>
          <p:sp>
            <p:nvSpPr>
              <p:cNvPr id="69" name="圆角矩形 68"/>
              <p:cNvSpPr/>
              <p:nvPr/>
            </p:nvSpPr>
            <p:spPr>
              <a:xfrm>
                <a:off x="7343192" y="4727378"/>
                <a:ext cx="1039678" cy="18765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70" name="圆角矩形 69"/>
              <p:cNvSpPr/>
              <p:nvPr/>
            </p:nvSpPr>
            <p:spPr>
              <a:xfrm>
                <a:off x="1778654" y="4727897"/>
                <a:ext cx="1074381" cy="186613"/>
              </a:xfrm>
              <a:prstGeom prst="roundRect">
                <a:avLst/>
              </a:prstGeom>
              <a:solidFill>
                <a:srgbClr val="FF0000">
                  <a:alpha val="3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71" name="圆角矩形标注 70"/>
              <p:cNvSpPr/>
              <p:nvPr/>
            </p:nvSpPr>
            <p:spPr>
              <a:xfrm>
                <a:off x="426099" y="4821203"/>
                <a:ext cx="901086" cy="569167"/>
              </a:xfrm>
              <a:prstGeom prst="wedgeRoundRectCallout">
                <a:avLst>
                  <a:gd name="adj1" fmla="val 117997"/>
                  <a:gd name="adj2" fmla="val -51726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+mj-lt"/>
                  </a:rPr>
                  <a:t>Empty</a:t>
                </a:r>
                <a:endParaRPr lang="zh-CN" alt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cxnSp>
            <p:nvCxnSpPr>
              <p:cNvPr id="72" name="直接箭头连接符 71"/>
              <p:cNvCxnSpPr>
                <a:stCxn id="69" idx="1"/>
                <a:endCxn id="70" idx="3"/>
              </p:cNvCxnSpPr>
              <p:nvPr/>
            </p:nvCxnSpPr>
            <p:spPr>
              <a:xfrm flipH="1">
                <a:off x="2853035" y="4821204"/>
                <a:ext cx="4490157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1" name="组合 80"/>
            <p:cNvGrpSpPr/>
            <p:nvPr/>
          </p:nvGrpSpPr>
          <p:grpSpPr>
            <a:xfrm>
              <a:off x="395240" y="4820850"/>
              <a:ext cx="7968495" cy="1008852"/>
              <a:chOff x="414375" y="3906178"/>
              <a:chExt cx="7968495" cy="1008852"/>
            </a:xfrm>
          </p:grpSpPr>
          <p:sp>
            <p:nvSpPr>
              <p:cNvPr id="82" name="圆角矩形 81"/>
              <p:cNvSpPr/>
              <p:nvPr/>
            </p:nvSpPr>
            <p:spPr>
              <a:xfrm>
                <a:off x="7343192" y="4727378"/>
                <a:ext cx="1039678" cy="187652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3" name="圆角矩形 82"/>
              <p:cNvSpPr/>
              <p:nvPr/>
            </p:nvSpPr>
            <p:spPr>
              <a:xfrm>
                <a:off x="1778654" y="4727897"/>
                <a:ext cx="1074381" cy="186613"/>
              </a:xfrm>
              <a:prstGeom prst="roundRect">
                <a:avLst/>
              </a:prstGeom>
              <a:solidFill>
                <a:srgbClr val="FF0000">
                  <a:alpha val="32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84" name="圆角矩形标注 83"/>
              <p:cNvSpPr/>
              <p:nvPr/>
            </p:nvSpPr>
            <p:spPr>
              <a:xfrm>
                <a:off x="414375" y="3906178"/>
                <a:ext cx="901086" cy="569167"/>
              </a:xfrm>
              <a:prstGeom prst="wedgeRoundRectCallout">
                <a:avLst>
                  <a:gd name="adj1" fmla="val 119688"/>
                  <a:gd name="adj2" fmla="val 106253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b="1" dirty="0">
                    <a:solidFill>
                      <a:schemeClr val="bg1"/>
                    </a:solidFill>
                    <a:latin typeface="+mj-lt"/>
                  </a:rPr>
                  <a:t>Empty</a:t>
                </a:r>
                <a:endParaRPr lang="zh-CN" altLang="en-US" sz="1600" b="1" dirty="0">
                  <a:solidFill>
                    <a:schemeClr val="bg1"/>
                  </a:solidFill>
                  <a:latin typeface="+mj-lt"/>
                </a:endParaRPr>
              </a:p>
            </p:txBody>
          </p:sp>
          <p:cxnSp>
            <p:nvCxnSpPr>
              <p:cNvPr id="85" name="直接箭头连接符 84"/>
              <p:cNvCxnSpPr>
                <a:stCxn id="82" idx="1"/>
                <a:endCxn id="83" idx="3"/>
              </p:cNvCxnSpPr>
              <p:nvPr/>
            </p:nvCxnSpPr>
            <p:spPr>
              <a:xfrm flipH="1">
                <a:off x="2853035" y="4821204"/>
                <a:ext cx="4490157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1" name="爆炸形 1 50"/>
          <p:cNvSpPr/>
          <p:nvPr/>
        </p:nvSpPr>
        <p:spPr>
          <a:xfrm>
            <a:off x="6034402" y="4745889"/>
            <a:ext cx="3238536" cy="118848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False positives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52" name="爆炸形 1 51"/>
          <p:cNvSpPr/>
          <p:nvPr/>
        </p:nvSpPr>
        <p:spPr>
          <a:xfrm>
            <a:off x="2855581" y="3458109"/>
            <a:ext cx="4197437" cy="1188487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Faulty empty cells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7072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2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557348" y="2293744"/>
            <a:ext cx="6821244" cy="3900225"/>
            <a:chOff x="1557348" y="2293744"/>
            <a:chExt cx="6821244" cy="3900225"/>
          </a:xfrm>
        </p:grpSpPr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348" y="2293744"/>
              <a:ext cx="6821244" cy="3900225"/>
            </a:xfrm>
            <a:prstGeom prst="rect">
              <a:avLst/>
            </a:prstGeom>
          </p:spPr>
        </p:pic>
        <p:sp>
          <p:nvSpPr>
            <p:cNvPr id="33" name="圆角矩形 32"/>
            <p:cNvSpPr/>
            <p:nvPr/>
          </p:nvSpPr>
          <p:spPr>
            <a:xfrm>
              <a:off x="7324725" y="3223260"/>
              <a:ext cx="1053866" cy="2742916"/>
            </a:xfrm>
            <a:prstGeom prst="roundRect">
              <a:avLst>
                <a:gd name="adj" fmla="val 11606"/>
              </a:avLst>
            </a:prstGeom>
            <a:solidFill>
              <a:srgbClr val="FFFF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圆角矩形 34"/>
            <p:cNvSpPr/>
            <p:nvPr/>
          </p:nvSpPr>
          <p:spPr>
            <a:xfrm>
              <a:off x="2842259" y="5971626"/>
              <a:ext cx="5518987" cy="216893"/>
            </a:xfrm>
            <a:prstGeom prst="round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Extract formula pattern for each cell array</a:t>
            </a:r>
          </a:p>
          <a:p>
            <a:pPr lvl="1"/>
            <a:r>
              <a:rPr lang="en-US" altLang="zh-CN" dirty="0"/>
              <a:t>Select the formula pattern that can cover most cells</a:t>
            </a:r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 errors (1)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9" name="矩形 38"/>
          <p:cNvSpPr/>
          <p:nvPr/>
        </p:nvSpPr>
        <p:spPr>
          <a:xfrm>
            <a:off x="5786777" y="3569350"/>
            <a:ext cx="1292371" cy="5715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lt"/>
              </a:rPr>
              <a:t>Candidate 1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+mj-lt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B</a:t>
            </a:r>
            <a:r>
              <a:rPr lang="en-US" altLang="zh-CN" i="1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+C</a:t>
            </a:r>
            <a:r>
              <a:rPr lang="en-US" altLang="zh-CN" i="1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+E</a:t>
            </a:r>
            <a:r>
              <a:rPr lang="en-US" altLang="zh-CN" i="1" dirty="0" err="1">
                <a:solidFill>
                  <a:schemeClr val="tx1"/>
                </a:solidFill>
                <a:latin typeface="+mj-lt"/>
              </a:rPr>
              <a:t>i</a:t>
            </a:r>
            <a:endParaRPr lang="zh-CN" altLang="en-US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8535775" y="4740172"/>
            <a:ext cx="1292371" cy="50074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+mj-lt"/>
              </a:rPr>
              <a:t>Candidate 2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  <a:latin typeface="+mj-lt"/>
              </a:rPr>
              <a:t>=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B</a:t>
            </a:r>
            <a:r>
              <a:rPr lang="en-US" altLang="zh-CN" i="1" dirty="0" err="1">
                <a:solidFill>
                  <a:schemeClr val="tx1"/>
                </a:solidFill>
                <a:latin typeface="+mj-lt"/>
              </a:rPr>
              <a:t>i</a:t>
            </a:r>
            <a:r>
              <a:rPr lang="en-US" altLang="zh-CN" dirty="0" err="1">
                <a:solidFill>
                  <a:schemeClr val="tx1"/>
                </a:solidFill>
                <a:latin typeface="+mj-lt"/>
              </a:rPr>
              <a:t>+C</a:t>
            </a:r>
            <a:r>
              <a:rPr lang="en-US" altLang="zh-CN" i="1" dirty="0" err="1">
                <a:solidFill>
                  <a:schemeClr val="tx1"/>
                </a:solidFill>
                <a:latin typeface="+mj-lt"/>
              </a:rPr>
              <a:t>i</a:t>
            </a:r>
            <a:endParaRPr lang="zh-CN" altLang="en-US" i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半闭框 33"/>
          <p:cNvSpPr/>
          <p:nvPr/>
        </p:nvSpPr>
        <p:spPr>
          <a:xfrm rot="17989019" flipV="1">
            <a:off x="6612155" y="3754934"/>
            <a:ext cx="933988" cy="490239"/>
          </a:xfrm>
          <a:prstGeom prst="halfFram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2" name="圆角矩形 51"/>
          <p:cNvSpPr/>
          <p:nvPr/>
        </p:nvSpPr>
        <p:spPr>
          <a:xfrm>
            <a:off x="7328089" y="4891884"/>
            <a:ext cx="1040980" cy="718205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7328089" y="3221968"/>
            <a:ext cx="1040980" cy="2769640"/>
            <a:chOff x="7347992" y="3222169"/>
            <a:chExt cx="1040980" cy="2769640"/>
          </a:xfrm>
        </p:grpSpPr>
        <p:sp>
          <p:nvSpPr>
            <p:cNvPr id="8" name="圆角矩形 7"/>
            <p:cNvSpPr/>
            <p:nvPr/>
          </p:nvSpPr>
          <p:spPr>
            <a:xfrm>
              <a:off x="7363950" y="3222169"/>
              <a:ext cx="1019927" cy="5334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9" name="圆角矩形 28"/>
            <p:cNvSpPr/>
            <p:nvPr/>
          </p:nvSpPr>
          <p:spPr>
            <a:xfrm>
              <a:off x="7363949" y="3937705"/>
              <a:ext cx="1019927" cy="40629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0" name="圆角矩形 29"/>
            <p:cNvSpPr/>
            <p:nvPr/>
          </p:nvSpPr>
          <p:spPr>
            <a:xfrm>
              <a:off x="7363949" y="5267352"/>
              <a:ext cx="1019926" cy="31998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圆角矩形 35"/>
            <p:cNvSpPr/>
            <p:nvPr/>
          </p:nvSpPr>
          <p:spPr>
            <a:xfrm>
              <a:off x="7363948" y="5788662"/>
              <a:ext cx="1019927" cy="20314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3" name="圆角矩形 22"/>
            <p:cNvSpPr/>
            <p:nvPr/>
          </p:nvSpPr>
          <p:spPr>
            <a:xfrm>
              <a:off x="7347992" y="4894735"/>
              <a:ext cx="1040980" cy="34618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7318567" y="3221968"/>
            <a:ext cx="1050502" cy="2769640"/>
            <a:chOff x="7333375" y="3222169"/>
            <a:chExt cx="1050502" cy="2769640"/>
          </a:xfrm>
        </p:grpSpPr>
        <p:sp>
          <p:nvSpPr>
            <p:cNvPr id="26" name="圆角矩形 25"/>
            <p:cNvSpPr/>
            <p:nvPr/>
          </p:nvSpPr>
          <p:spPr>
            <a:xfrm>
              <a:off x="7363950" y="3222169"/>
              <a:ext cx="1019927" cy="5334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7" name="圆角矩形 26"/>
            <p:cNvSpPr/>
            <p:nvPr/>
          </p:nvSpPr>
          <p:spPr>
            <a:xfrm>
              <a:off x="7363949" y="3937705"/>
              <a:ext cx="1019927" cy="40629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圆角矩形 27"/>
            <p:cNvSpPr/>
            <p:nvPr/>
          </p:nvSpPr>
          <p:spPr>
            <a:xfrm>
              <a:off x="7333375" y="4894736"/>
              <a:ext cx="1040975" cy="692602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圆角矩形 30"/>
            <p:cNvSpPr/>
            <p:nvPr/>
          </p:nvSpPr>
          <p:spPr>
            <a:xfrm>
              <a:off x="7363948" y="5788662"/>
              <a:ext cx="1019927" cy="20314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4528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34" grpId="0" animBg="1"/>
      <p:bldP spid="52" grpId="0" animBg="1"/>
      <p:bldP spid="52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155" y="2179444"/>
            <a:ext cx="6821244" cy="390022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Detect errors (2)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According to the formula pattern, if a faulty empty cell’s value should be non-zero, it caused an error</a:t>
            </a:r>
          </a:p>
          <a:p>
            <a:pPr lvl="1"/>
            <a:endParaRPr lang="zh-CN" altLang="en-US" i="1" dirty="0"/>
          </a:p>
        </p:txBody>
      </p:sp>
      <p:sp>
        <p:nvSpPr>
          <p:cNvPr id="36" name="云形标注 35"/>
          <p:cNvSpPr/>
          <p:nvPr/>
        </p:nvSpPr>
        <p:spPr>
          <a:xfrm>
            <a:off x="3322752" y="3302861"/>
            <a:ext cx="3728870" cy="1048580"/>
          </a:xfrm>
          <a:prstGeom prst="cloudCallout">
            <a:avLst>
              <a:gd name="adj1" fmla="val 59478"/>
              <a:gd name="adj2" fmla="val 4634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G11 contains an error:</a:t>
            </a:r>
          </a:p>
          <a:p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Should be 0.5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爆炸形 1 6"/>
          <p:cNvSpPr/>
          <p:nvPr/>
        </p:nvSpPr>
        <p:spPr>
          <a:xfrm>
            <a:off x="7719391" y="1967971"/>
            <a:ext cx="2181225" cy="1182465"/>
          </a:xfrm>
          <a:prstGeom prst="irregularSeal1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</a:rPr>
              <a:t>=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B</a:t>
            </a:r>
            <a:r>
              <a:rPr lang="en-US" altLang="zh-CN" i="1" dirty="0" err="1">
                <a:solidFill>
                  <a:schemeClr val="bg1"/>
                </a:solidFill>
                <a:latin typeface="+mj-lt"/>
              </a:rPr>
              <a:t>i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+C</a:t>
            </a:r>
            <a:r>
              <a:rPr lang="en-US" altLang="zh-CN" i="1" dirty="0" err="1">
                <a:solidFill>
                  <a:schemeClr val="bg1"/>
                </a:solidFill>
                <a:latin typeface="+mj-lt"/>
              </a:rPr>
              <a:t>i</a:t>
            </a:r>
            <a:r>
              <a:rPr lang="en-US" altLang="zh-CN" dirty="0" err="1">
                <a:solidFill>
                  <a:schemeClr val="bg1"/>
                </a:solidFill>
                <a:latin typeface="+mj-lt"/>
              </a:rPr>
              <a:t>+E</a:t>
            </a:r>
            <a:r>
              <a:rPr lang="en-US" altLang="zh-CN" i="1" dirty="0" err="1">
                <a:solidFill>
                  <a:schemeClr val="bg1"/>
                </a:solidFill>
                <a:latin typeface="+mj-lt"/>
              </a:rPr>
              <a:t>i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/>
          <p:cNvSpPr/>
          <p:nvPr/>
        </p:nvSpPr>
        <p:spPr>
          <a:xfrm>
            <a:off x="7367287" y="3651177"/>
            <a:ext cx="106311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+mj-lt"/>
              </a:rPr>
              <a:t>=B8+C8+E8=0</a:t>
            </a:r>
          </a:p>
        </p:txBody>
      </p:sp>
      <p:sp>
        <p:nvSpPr>
          <p:cNvPr id="12" name="矩形 11"/>
          <p:cNvSpPr/>
          <p:nvPr/>
        </p:nvSpPr>
        <p:spPr>
          <a:xfrm>
            <a:off x="7314262" y="4176328"/>
            <a:ext cx="14318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+mj-lt"/>
              </a:rPr>
              <a:t>=B11+C11+E11= </a:t>
            </a:r>
            <a:r>
              <a:rPr lang="en-US" altLang="zh-CN" sz="1200" b="1" dirty="0">
                <a:solidFill>
                  <a:srgbClr val="FF0000"/>
                </a:solidFill>
                <a:latin typeface="+mj-lt"/>
              </a:rPr>
              <a:t>0.5</a:t>
            </a:r>
          </a:p>
        </p:txBody>
      </p:sp>
      <p:sp>
        <p:nvSpPr>
          <p:cNvPr id="13" name="矩形 12"/>
          <p:cNvSpPr/>
          <p:nvPr/>
        </p:nvSpPr>
        <p:spPr>
          <a:xfrm>
            <a:off x="7332423" y="4384256"/>
            <a:ext cx="1274708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100" dirty="0">
                <a:solidFill>
                  <a:srgbClr val="FF0000"/>
                </a:solidFill>
                <a:latin typeface="+mj-lt"/>
              </a:rPr>
              <a:t>=B12+C12+E12=0</a:t>
            </a:r>
          </a:p>
        </p:txBody>
      </p:sp>
    </p:spTree>
    <p:extLst>
      <p:ext uri="{BB962C8B-B14F-4D97-AF65-F5344CB8AC3E}">
        <p14:creationId xmlns:p14="http://schemas.microsoft.com/office/powerpoint/2010/main" val="1250975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6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9905" y="2281804"/>
            <a:ext cx="6833801" cy="391216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Implementation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We implement EmptyCheck as an Excel plugin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2955051" y="4627348"/>
            <a:ext cx="4260202" cy="95172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solidFill>
                  <a:schemeClr val="tx1"/>
                </a:solidFill>
                <a:latin typeface="+mj-lt"/>
              </a:rPr>
              <a:t>An error: 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+mj-lt"/>
              </a:rPr>
              <a:t>      Should be 0.5</a:t>
            </a:r>
          </a:p>
          <a:p>
            <a:r>
              <a:rPr lang="en-US" altLang="zh-CN" sz="2000" dirty="0">
                <a:solidFill>
                  <a:schemeClr val="tx1"/>
                </a:solidFill>
                <a:latin typeface="+mj-lt"/>
              </a:rPr>
              <a:t>      Candidate formula:=B11+C11+E11</a:t>
            </a:r>
            <a:endParaRPr lang="zh-CN" altLang="en-US" sz="2000" dirty="0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215253" y="4336610"/>
            <a:ext cx="1188454" cy="2907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4636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400" dirty="0"/>
              <a:t>RQ1: How common are faulty empty cells in spreadsheets?</a:t>
            </a:r>
          </a:p>
          <a:p>
            <a:endParaRPr lang="en-US" altLang="zh-CN" sz="2400" dirty="0"/>
          </a:p>
          <a:p>
            <a:r>
              <a:rPr lang="en-US" altLang="zh-CN" sz="2400" dirty="0"/>
              <a:t>RQ2: Can EmptyCheck detect faulty empty cells precisely? </a:t>
            </a:r>
          </a:p>
          <a:p>
            <a:endParaRPr lang="en-US" altLang="zh-CN" sz="2400" dirty="0"/>
          </a:p>
          <a:p>
            <a:r>
              <a:rPr lang="en-US" altLang="zh-CN" sz="2400" dirty="0"/>
              <a:t>RQ3: How is EmptyCheck compared with other techniques?</a:t>
            </a:r>
          </a:p>
          <a:p>
            <a:pPr marL="0" indent="0">
              <a:buNone/>
            </a:pPr>
            <a:r>
              <a:rPr lang="en-US" altLang="zh-CN" sz="2400" dirty="0"/>
              <a:t>               e.g., SmellSheet Detective[1]</a:t>
            </a:r>
          </a:p>
          <a:p>
            <a:endParaRPr lang="zh-CN" altLang="en-US" dirty="0"/>
          </a:p>
        </p:txBody>
      </p:sp>
      <p:sp>
        <p:nvSpPr>
          <p:cNvPr id="7" name="文本占位符 5"/>
          <p:cNvSpPr txBox="1">
            <a:spLocks/>
          </p:cNvSpPr>
          <p:nvPr/>
        </p:nvSpPr>
        <p:spPr>
          <a:xfrm>
            <a:off x="0" y="6265930"/>
            <a:ext cx="9315450" cy="3920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/>
              <a:t>[1] J. Cunha, et al., “SmellSheet Detective: A Tool for Detecting Bad Smells in Spreadsheets,” </a:t>
            </a:r>
            <a:r>
              <a:rPr lang="en-US" altLang="zh-CN" sz="1400" i="1"/>
              <a:t>VL/HCC</a:t>
            </a:r>
            <a:r>
              <a:rPr lang="en-US" altLang="zh-CN" sz="1400"/>
              <a:t>, 2012, pp. 243–244.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529389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Subject</a:t>
            </a:r>
          </a:p>
          <a:p>
            <a:pPr lvl="1"/>
            <a:r>
              <a:rPr lang="en-US" altLang="zh-CN" dirty="0"/>
              <a:t>EUSES[1] </a:t>
            </a:r>
          </a:p>
          <a:p>
            <a:pPr lvl="2"/>
            <a:r>
              <a:rPr lang="en-US" altLang="zh-CN" dirty="0"/>
              <a:t>Represent the spreadsheets used in real life[2]</a:t>
            </a:r>
          </a:p>
          <a:p>
            <a:pPr lvl="2"/>
            <a:r>
              <a:rPr lang="en-US" altLang="zh-CN" dirty="0"/>
              <a:t>1,617 spreadsheets with formulas</a:t>
            </a:r>
          </a:p>
          <a:p>
            <a:pPr lvl="1"/>
            <a:endParaRPr lang="en-US" altLang="zh-CN" dirty="0"/>
          </a:p>
          <a:p>
            <a:r>
              <a:rPr lang="en-US" altLang="zh-CN" sz="2700" dirty="0"/>
              <a:t>Methodology</a:t>
            </a:r>
          </a:p>
          <a:p>
            <a:pPr lvl="1"/>
            <a:r>
              <a:rPr lang="en-US" altLang="zh-CN" sz="2400" dirty="0"/>
              <a:t>Build ground truth</a:t>
            </a:r>
          </a:p>
          <a:p>
            <a:pPr lvl="1"/>
            <a:r>
              <a:rPr lang="en-US" altLang="zh-CN" sz="2400" dirty="0"/>
              <a:t>Evaluate EmptyCheck and other techniques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7" name="文本占位符 2"/>
          <p:cNvSpPr txBox="1">
            <a:spLocks/>
          </p:cNvSpPr>
          <p:nvPr/>
        </p:nvSpPr>
        <p:spPr>
          <a:xfrm>
            <a:off x="0" y="5693228"/>
            <a:ext cx="8915400" cy="101548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100" kern="1200">
                <a:solidFill>
                  <a:schemeClr val="tx1"/>
                </a:solidFill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新宋体" panose="02010609030101010101" pitchFamily="49" charset="-122"/>
                <a:ea typeface="新宋体" panose="0201060903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400" dirty="0"/>
              <a:t>[1] M. Fisher and G. </a:t>
            </a:r>
            <a:r>
              <a:rPr lang="en-US" altLang="zh-CN" sz="1400" dirty="0" err="1"/>
              <a:t>Rothermel</a:t>
            </a:r>
            <a:r>
              <a:rPr lang="en-US" altLang="zh-CN" sz="1400" dirty="0"/>
              <a:t>, “The EUSES Spreadsheet Corpus: A Shared Resource for Supporting Experimentation with Spreadsheet Dependability Mechanisms,” ACM SIGSOFT </a:t>
            </a:r>
            <a:r>
              <a:rPr lang="en-US" altLang="zh-CN" sz="1400" dirty="0" err="1"/>
              <a:t>Softw</a:t>
            </a:r>
            <a:r>
              <a:rPr lang="en-US" altLang="zh-CN" sz="1400" dirty="0"/>
              <a:t>. Eng. Notes, pp. 1–5, 2005.</a:t>
            </a:r>
          </a:p>
          <a:p>
            <a:r>
              <a:rPr lang="en-US" altLang="zh-CN" sz="1400" dirty="0"/>
              <a:t>[2] B. Jansen, “Enron versus EUSES: A Comparison of Two Spreadsheet Corpora,” in Proceedings of Workshop on Software Engineering Methods in Spreadsheets (SEMS), 2015, pp. 41–47.</a:t>
            </a:r>
          </a:p>
          <a:p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284270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ground truth (1)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46088" lvl="1" indent="-446088">
              <a:buFont typeface="Wingdings" panose="05000000000000000000" pitchFamily="2" charset="2"/>
              <a:buChar char="p"/>
            </a:pPr>
            <a:r>
              <a:rPr lang="en-US" altLang="zh-CN" sz="2400" dirty="0"/>
              <a:t>Statistics of 100 sampled spreadsheets with formulas</a:t>
            </a:r>
          </a:p>
          <a:p>
            <a:pPr lvl="1"/>
            <a:endParaRPr lang="zh-CN" altLang="en-US" dirty="0"/>
          </a:p>
        </p:txBody>
      </p:sp>
      <p:graphicFrame>
        <p:nvGraphicFramePr>
          <p:cNvPr id="7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4952349"/>
              </p:ext>
            </p:extLst>
          </p:nvPr>
        </p:nvGraphicFramePr>
        <p:xfrm>
          <a:off x="798156" y="2129228"/>
          <a:ext cx="8309690" cy="356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61938">
                  <a:extLst>
                    <a:ext uri="{9D8B030D-6E8A-4147-A177-3AD203B41FA5}">
                      <a16:colId xmlns:a16="http://schemas.microsoft.com/office/drawing/2014/main" val="344130957"/>
                    </a:ext>
                  </a:extLst>
                </a:gridCol>
                <a:gridCol w="1785335">
                  <a:extLst>
                    <a:ext uri="{9D8B030D-6E8A-4147-A177-3AD203B41FA5}">
                      <a16:colId xmlns:a16="http://schemas.microsoft.com/office/drawing/2014/main" val="889567622"/>
                    </a:ext>
                  </a:extLst>
                </a:gridCol>
                <a:gridCol w="1642187">
                  <a:extLst>
                    <a:ext uri="{9D8B030D-6E8A-4147-A177-3AD203B41FA5}">
                      <a16:colId xmlns:a16="http://schemas.microsoft.com/office/drawing/2014/main" val="2182919733"/>
                    </a:ext>
                  </a:extLst>
                </a:gridCol>
                <a:gridCol w="1558292">
                  <a:extLst>
                    <a:ext uri="{9D8B030D-6E8A-4147-A177-3AD203B41FA5}">
                      <a16:colId xmlns:a16="http://schemas.microsoft.com/office/drawing/2014/main" val="3588207603"/>
                    </a:ext>
                  </a:extLst>
                </a:gridCol>
                <a:gridCol w="1661938">
                  <a:extLst>
                    <a:ext uri="{9D8B030D-6E8A-4147-A177-3AD203B41FA5}">
                      <a16:colId xmlns:a16="http://schemas.microsoft.com/office/drawing/2014/main" val="1319192095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lvl="1" indent="-3175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  <a:latin typeface="+mj-lt"/>
                        </a:rPr>
                        <a:t>Categories</a:t>
                      </a:r>
                      <a:endParaRPr lang="zh-CN" sz="2000" spc="-5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lvl="1" indent="-98425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altLang="zh-CN" sz="2000" b="1" spc="-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Spreadsheet</a:t>
                      </a:r>
                      <a:endParaRPr lang="zh-CN" sz="2000" spc="-5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lvl="1" indent="-98425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b="1" spc="-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Worksheet</a:t>
                      </a:r>
                      <a:endParaRPr lang="zh-CN" sz="2000" spc="-5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 anchor="ctr"/>
                </a:tc>
                <a:tc>
                  <a:txBody>
                    <a:bodyPr/>
                    <a:lstStyle/>
                    <a:p>
                      <a:pPr lvl="1" indent="-98425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b="1" spc="-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Formula</a:t>
                      </a:r>
                      <a:endParaRPr lang="zh-CN" sz="2000" spc="-5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tc>
                  <a:txBody>
                    <a:bodyPr/>
                    <a:lstStyle/>
                    <a:p>
                      <a:pPr lvl="1" indent="-98425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b="1" spc="-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Empty Cell</a:t>
                      </a:r>
                      <a:endParaRPr lang="zh-CN" sz="2000" spc="-5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 anchor="ctr"/>
                </a:tc>
                <a:extLst>
                  <a:ext uri="{0D108BD9-81ED-4DB2-BD59-A6C34878D82A}">
                    <a16:rowId xmlns:a16="http://schemas.microsoft.com/office/drawing/2014/main" val="35460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vl="1"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cs101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52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0278852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vl="1"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database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1,282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1,131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252865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vl="1"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financial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14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1,332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1,948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0898368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vl="1"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forms3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305512029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vl="1"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grades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37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5,074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6,000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25580587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vl="1"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homework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24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3,001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2,647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18262067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vl="1"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inventory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17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58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2,612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4,093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7517972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vl="1"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modeling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2,851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3,190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4189248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lvl="1" indent="-3175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zh-CN" sz="2000" spc="-5" dirty="0"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</a:t>
                      </a:r>
                      <a:endParaRPr lang="zh-CN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190</a:t>
                      </a:r>
                      <a:endParaRPr lang="zh-CN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36195" marR="36195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16,299</a:t>
                      </a:r>
                      <a:endParaRPr lang="zh-CN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tc>
                  <a:txBody>
                    <a:bodyPr/>
                    <a:lstStyle/>
                    <a:p>
                      <a:pPr lvl="1"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19,079</a:t>
                      </a:r>
                      <a:endParaRPr lang="zh-CN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17780" marR="17780" marT="0" marB="0"/>
                </a:tc>
                <a:extLst>
                  <a:ext uri="{0D108BD9-81ED-4DB2-BD59-A6C34878D82A}">
                    <a16:rowId xmlns:a16="http://schemas.microsoft.com/office/drawing/2014/main" val="726979822"/>
                  </a:ext>
                </a:extLst>
              </a:tr>
            </a:tbl>
          </a:graphicData>
        </a:graphic>
      </p:graphicFrame>
      <p:sp>
        <p:nvSpPr>
          <p:cNvPr id="2" name="圆角矩形 1"/>
          <p:cNvSpPr/>
          <p:nvPr/>
        </p:nvSpPr>
        <p:spPr>
          <a:xfrm>
            <a:off x="7458891" y="2142292"/>
            <a:ext cx="1648954" cy="35640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8790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ground truth (2)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1693323" y="2282499"/>
            <a:ext cx="1964093" cy="1324946"/>
            <a:chOff x="3540968" y="2537927"/>
            <a:chExt cx="1964093" cy="1324946"/>
          </a:xfrm>
        </p:grpSpPr>
        <p:sp>
          <p:nvSpPr>
            <p:cNvPr id="18" name="菱形 17"/>
            <p:cNvSpPr/>
            <p:nvPr/>
          </p:nvSpPr>
          <p:spPr>
            <a:xfrm>
              <a:off x="3540968" y="2537927"/>
              <a:ext cx="1964093" cy="132494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3685592" y="2799184"/>
              <a:ext cx="16515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</a:rPr>
                <a:t>Should it contain formula? </a:t>
              </a:r>
              <a:endParaRPr lang="zh-CN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764972" y="3466649"/>
            <a:ext cx="2236790" cy="1300126"/>
            <a:chOff x="3540968" y="2537927"/>
            <a:chExt cx="1964093" cy="1324946"/>
          </a:xfrm>
        </p:grpSpPr>
        <p:sp>
          <p:nvSpPr>
            <p:cNvPr id="25" name="菱形 24"/>
            <p:cNvSpPr/>
            <p:nvPr/>
          </p:nvSpPr>
          <p:spPr>
            <a:xfrm>
              <a:off x="3540968" y="2537927"/>
              <a:ext cx="1964093" cy="1324946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758950" y="2921841"/>
              <a:ext cx="1638599" cy="5821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  <a:latin typeface="+mj-lt"/>
                </a:rPr>
                <a:t>Should it contain non-zero value? </a:t>
              </a:r>
              <a:endParaRPr lang="zh-CN" altLang="en-US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32" name="平行四边形 31"/>
          <p:cNvSpPr/>
          <p:nvPr/>
        </p:nvSpPr>
        <p:spPr>
          <a:xfrm>
            <a:off x="3872530" y="5182665"/>
            <a:ext cx="2021675" cy="573906"/>
          </a:xfrm>
          <a:prstGeom prst="parallelogram">
            <a:avLst>
              <a:gd name="adj" fmla="val 347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</a:rPr>
              <a:t>Faulty 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</a:rPr>
              <a:t>empty cell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1034980" y="2165558"/>
            <a:ext cx="8086160" cy="3949491"/>
          </a:xfrm>
          <a:prstGeom prst="rect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6549438" y="2129847"/>
            <a:ext cx="2463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+mj-lt"/>
              </a:rPr>
              <a:t>Check it manually</a:t>
            </a:r>
            <a:endParaRPr lang="zh-CN" altLang="en-US" sz="2400" dirty="0">
              <a:latin typeface="+mj-lt"/>
            </a:endParaRPr>
          </a:p>
        </p:txBody>
      </p:sp>
      <p:sp>
        <p:nvSpPr>
          <p:cNvPr id="74" name="平行四边形 73"/>
          <p:cNvSpPr/>
          <p:nvPr/>
        </p:nvSpPr>
        <p:spPr>
          <a:xfrm>
            <a:off x="1275777" y="1334561"/>
            <a:ext cx="2799184" cy="642636"/>
          </a:xfrm>
          <a:prstGeom prst="parallelogram">
            <a:avLst>
              <a:gd name="adj" fmla="val 347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</a:rPr>
              <a:t>For each empty cell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82" name="肘形连接符 81"/>
          <p:cNvCxnSpPr>
            <a:stCxn id="74" idx="4"/>
            <a:endCxn id="18" idx="0"/>
          </p:cNvCxnSpPr>
          <p:nvPr/>
        </p:nvCxnSpPr>
        <p:spPr>
          <a:xfrm rot="16200000" flipH="1">
            <a:off x="2522718" y="2129847"/>
            <a:ext cx="305302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平行四边形 32"/>
          <p:cNvSpPr/>
          <p:nvPr/>
        </p:nvSpPr>
        <p:spPr>
          <a:xfrm>
            <a:off x="6001762" y="5182662"/>
            <a:ext cx="3011605" cy="573906"/>
          </a:xfrm>
          <a:prstGeom prst="parallelogram">
            <a:avLst>
              <a:gd name="adj" fmla="val 347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Faulty empty cell that had caused error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1" name="文本框 100"/>
          <p:cNvSpPr txBox="1"/>
          <p:nvPr/>
        </p:nvSpPr>
        <p:spPr>
          <a:xfrm>
            <a:off x="5950580" y="3770971"/>
            <a:ext cx="59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Yes</a:t>
            </a:r>
            <a:endParaRPr lang="zh-CN" altLang="en-US" dirty="0">
              <a:latin typeface="+mj-lt"/>
            </a:endParaRPr>
          </a:p>
        </p:txBody>
      </p:sp>
      <p:sp>
        <p:nvSpPr>
          <p:cNvPr id="36" name="平行四边形 35"/>
          <p:cNvSpPr/>
          <p:nvPr/>
        </p:nvSpPr>
        <p:spPr>
          <a:xfrm>
            <a:off x="1712975" y="5182665"/>
            <a:ext cx="1924786" cy="573906"/>
          </a:xfrm>
          <a:prstGeom prst="parallelogram">
            <a:avLst>
              <a:gd name="adj" fmla="val 34778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</a:rPr>
              <a:t>Benign empty cell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11" name="直接箭头连接符 10"/>
          <p:cNvCxnSpPr>
            <a:stCxn id="18" idx="2"/>
            <a:endCxn id="36" idx="0"/>
          </p:cNvCxnSpPr>
          <p:nvPr/>
        </p:nvCxnSpPr>
        <p:spPr>
          <a:xfrm flipH="1">
            <a:off x="2675368" y="3607445"/>
            <a:ext cx="2" cy="15752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>
            <a:stCxn id="18" idx="3"/>
            <a:endCxn id="25" idx="0"/>
          </p:cNvCxnSpPr>
          <p:nvPr/>
        </p:nvCxnSpPr>
        <p:spPr>
          <a:xfrm>
            <a:off x="3657416" y="2944972"/>
            <a:ext cx="1225951" cy="52167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25" idx="2"/>
            <a:endCxn id="32" idx="0"/>
          </p:cNvCxnSpPr>
          <p:nvPr/>
        </p:nvCxnSpPr>
        <p:spPr>
          <a:xfrm>
            <a:off x="4883367" y="4766775"/>
            <a:ext cx="1" cy="415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cxnSpLocks/>
            <a:stCxn id="25" idx="3"/>
            <a:endCxn id="33" idx="0"/>
          </p:cNvCxnSpPr>
          <p:nvPr/>
        </p:nvCxnSpPr>
        <p:spPr>
          <a:xfrm>
            <a:off x="6001762" y="4116712"/>
            <a:ext cx="1505803" cy="10659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3634089" y="2586494"/>
            <a:ext cx="59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Yes</a:t>
            </a:r>
            <a:endParaRPr lang="zh-CN" altLang="en-US" dirty="0">
              <a:latin typeface="+mj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2248954" y="3571671"/>
            <a:ext cx="59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No</a:t>
            </a:r>
            <a:endParaRPr lang="zh-CN" altLang="en-US" dirty="0">
              <a:latin typeface="+mj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4458149" y="4637265"/>
            <a:ext cx="598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No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3101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69" grpId="0" animBg="1"/>
      <p:bldP spid="70" grpId="0"/>
      <p:bldP spid="33" grpId="0" animBg="1"/>
      <p:bldP spid="101" grpId="0"/>
      <p:bldP spid="36" grpId="0" animBg="1"/>
      <p:bldP spid="45" grpId="0"/>
      <p:bldP spid="46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95" y="2070759"/>
            <a:ext cx="6847706" cy="3920124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real-world spreadsheet extracted from EUSES [1]</a:t>
            </a:r>
            <a:endParaRPr lang="zh-CN" altLang="en-US" dirty="0"/>
          </a:p>
        </p:txBody>
      </p:sp>
      <p:sp>
        <p:nvSpPr>
          <p:cNvPr id="15" name="标题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Empty cells are usually used for different purposes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3"/>
          </p:nvPr>
        </p:nvSpPr>
        <p:spPr>
          <a:xfrm>
            <a:off x="0" y="6152625"/>
            <a:ext cx="8915400" cy="450736"/>
          </a:xfrm>
        </p:spPr>
        <p:txBody>
          <a:bodyPr/>
          <a:lstStyle/>
          <a:p>
            <a:r>
              <a:rPr lang="en-US" altLang="zh-CN" sz="1400" dirty="0"/>
              <a:t>[1] M. Fisher and G. </a:t>
            </a:r>
            <a:r>
              <a:rPr lang="en-US" altLang="zh-CN" sz="1400" dirty="0" err="1"/>
              <a:t>Rothermel</a:t>
            </a:r>
            <a:r>
              <a:rPr lang="en-US" altLang="zh-CN" sz="1400" dirty="0"/>
              <a:t>, “The EUSES Spreadsheet Corpus: A Shared Resource for Supporting Experimentation with Spreadsheet Dependability Mechanisms,” ACM SIGSOFT </a:t>
            </a:r>
            <a:r>
              <a:rPr lang="en-US" altLang="zh-CN" sz="1400" dirty="0" err="1"/>
              <a:t>Softw</a:t>
            </a:r>
            <a:r>
              <a:rPr lang="en-US" altLang="zh-CN" sz="1400" dirty="0"/>
              <a:t>. Eng. Notes, pp. 1–5, 2005.</a:t>
            </a:r>
            <a:endParaRPr lang="zh-CN" altLang="en-US" sz="1400" dirty="0"/>
          </a:p>
        </p:txBody>
      </p:sp>
      <p:sp>
        <p:nvSpPr>
          <p:cNvPr id="9" name="圆角矩形 8"/>
          <p:cNvSpPr/>
          <p:nvPr/>
        </p:nvSpPr>
        <p:spPr>
          <a:xfrm>
            <a:off x="1610669" y="5434202"/>
            <a:ext cx="6626526" cy="16084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+mj-lt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6937049" y="4791243"/>
            <a:ext cx="2636504" cy="440397"/>
          </a:xfrm>
          <a:prstGeom prst="wedgeRoundRectCallout">
            <a:avLst>
              <a:gd name="adj1" fmla="val -54438"/>
              <a:gd name="adj2" fmla="val 973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+mj-lt"/>
              </a:rPr>
              <a:t>Separate different parts</a:t>
            </a:r>
            <a:endParaRPr lang="zh-CN" altLang="en-US" sz="2000" dirty="0">
              <a:latin typeface="+mj-lt"/>
            </a:endParaRPr>
          </a:p>
        </p:txBody>
      </p:sp>
      <p:sp>
        <p:nvSpPr>
          <p:cNvPr id="11" name="圆角矩形 10"/>
          <p:cNvSpPr/>
          <p:nvPr/>
        </p:nvSpPr>
        <p:spPr>
          <a:xfrm>
            <a:off x="3590925" y="3563521"/>
            <a:ext cx="904875" cy="2081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+mj-lt"/>
            </a:endParaRPr>
          </a:p>
        </p:txBody>
      </p:sp>
      <p:sp>
        <p:nvSpPr>
          <p:cNvPr id="12" name="圆角矩形 11"/>
          <p:cNvSpPr/>
          <p:nvPr/>
        </p:nvSpPr>
        <p:spPr>
          <a:xfrm>
            <a:off x="1619722" y="2506698"/>
            <a:ext cx="1085849" cy="53588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>
              <a:latin typeface="+mj-lt"/>
            </a:endParaRPr>
          </a:p>
        </p:txBody>
      </p:sp>
      <p:sp>
        <p:nvSpPr>
          <p:cNvPr id="13" name="圆角矩形标注 12"/>
          <p:cNvSpPr/>
          <p:nvPr/>
        </p:nvSpPr>
        <p:spPr>
          <a:xfrm>
            <a:off x="749711" y="1851957"/>
            <a:ext cx="1758128" cy="445005"/>
          </a:xfrm>
          <a:prstGeom prst="wedgeRoundRectCallout">
            <a:avLst>
              <a:gd name="adj1" fmla="val 47657"/>
              <a:gd name="adj2" fmla="val 12609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+mj-lt"/>
              </a:rPr>
              <a:t>Table layout</a:t>
            </a:r>
            <a:endParaRPr lang="zh-CN" altLang="en-US" sz="2000" dirty="0">
              <a:latin typeface="+mj-lt"/>
            </a:endParaRPr>
          </a:p>
        </p:txBody>
      </p:sp>
      <p:sp>
        <p:nvSpPr>
          <p:cNvPr id="5" name="爆炸形 1 4"/>
          <p:cNvSpPr/>
          <p:nvPr/>
        </p:nvSpPr>
        <p:spPr>
          <a:xfrm>
            <a:off x="3092639" y="3551907"/>
            <a:ext cx="4134879" cy="1689205"/>
          </a:xfrm>
          <a:prstGeom prst="irregularSeal1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chemeClr val="bg1"/>
                </a:solidFill>
                <a:latin typeface="+mj-lt"/>
              </a:rPr>
              <a:t>Benign</a:t>
            </a:r>
            <a:endParaRPr lang="zh-CN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圆角矩形标注 7"/>
          <p:cNvSpPr/>
          <p:nvPr/>
        </p:nvSpPr>
        <p:spPr>
          <a:xfrm>
            <a:off x="4252847" y="2841446"/>
            <a:ext cx="2130613" cy="470780"/>
          </a:xfrm>
          <a:prstGeom prst="wedgeRoundRectCallout">
            <a:avLst>
              <a:gd name="adj1" fmla="val -40103"/>
              <a:gd name="adj2" fmla="val 1218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+mj-lt"/>
              </a:rPr>
              <a:t>Default value</a:t>
            </a:r>
            <a:r>
              <a:rPr lang="zh-CN" altLang="en-US" sz="2000" dirty="0">
                <a:latin typeface="+mj-lt"/>
              </a:rPr>
              <a:t>“</a:t>
            </a:r>
            <a:r>
              <a:rPr lang="en-US" altLang="zh-CN" sz="2000" dirty="0">
                <a:latin typeface="+mj-lt"/>
              </a:rPr>
              <a:t>0</a:t>
            </a:r>
            <a:r>
              <a:rPr lang="zh-CN" altLang="en-US" sz="2000" dirty="0">
                <a:latin typeface="+mj-l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53346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5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Build ground truth (3)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Statistics of faulty empty cells in the ground truth</a:t>
            </a:r>
            <a:endParaRPr lang="zh-CN" altLang="en-US" dirty="0"/>
          </a:p>
        </p:txBody>
      </p:sp>
      <p:graphicFrame>
        <p:nvGraphicFramePr>
          <p:cNvPr id="12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7436924"/>
              </p:ext>
            </p:extLst>
          </p:nvPr>
        </p:nvGraphicFramePr>
        <p:xfrm>
          <a:off x="2112606" y="2129228"/>
          <a:ext cx="5539792" cy="356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948">
                  <a:extLst>
                    <a:ext uri="{9D8B030D-6E8A-4147-A177-3AD203B41FA5}">
                      <a16:colId xmlns:a16="http://schemas.microsoft.com/office/drawing/2014/main" val="344130957"/>
                    </a:ext>
                  </a:extLst>
                </a:gridCol>
                <a:gridCol w="1384948">
                  <a:extLst>
                    <a:ext uri="{9D8B030D-6E8A-4147-A177-3AD203B41FA5}">
                      <a16:colId xmlns:a16="http://schemas.microsoft.com/office/drawing/2014/main" val="2431040460"/>
                    </a:ext>
                  </a:extLst>
                </a:gridCol>
                <a:gridCol w="1384948">
                  <a:extLst>
                    <a:ext uri="{9D8B030D-6E8A-4147-A177-3AD203B41FA5}">
                      <a16:colId xmlns:a16="http://schemas.microsoft.com/office/drawing/2014/main" val="1842373161"/>
                    </a:ext>
                  </a:extLst>
                </a:gridCol>
                <a:gridCol w="1384948">
                  <a:extLst>
                    <a:ext uri="{9D8B030D-6E8A-4147-A177-3AD203B41FA5}">
                      <a16:colId xmlns:a16="http://schemas.microsoft.com/office/drawing/2014/main" val="773441757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indent="-3175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  <a:latin typeface="+mj-lt"/>
                        </a:rPr>
                        <a:t>Categories</a:t>
                      </a:r>
                      <a:endParaRPr lang="zh-CN" sz="2000" spc="-5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 gridSpan="3">
                  <a:txBody>
                    <a:bodyPr/>
                    <a:lstStyle/>
                    <a:p>
                      <a:pPr indent="-98425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  <a:latin typeface="+mj-lt"/>
                        </a:rPr>
                        <a:t>Faulty Empty Cells</a:t>
                      </a:r>
                      <a:endParaRPr lang="zh-CN" sz="2000" spc="-5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5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-98425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  <a:latin typeface="+mj-lt"/>
                        </a:rPr>
                        <a:t>Total</a:t>
                      </a:r>
                      <a:endParaRPr lang="zh-CN" sz="2000" spc="-5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 anchor="ctr"/>
                </a:tc>
                <a:tc>
                  <a:txBody>
                    <a:bodyPr/>
                    <a:lstStyle/>
                    <a:p>
                      <a:pPr indent="-98425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</a:rPr>
                        <a:t>Error 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indent="-98425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</a:rPr>
                        <a:t>%  E/T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extLst>
                  <a:ext uri="{0D108BD9-81ED-4DB2-BD59-A6C34878D82A}">
                    <a16:rowId xmlns:a16="http://schemas.microsoft.com/office/drawing/2014/main" val="771271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cs101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3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3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100.00%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extLst>
                  <a:ext uri="{0D108BD9-81ED-4DB2-BD59-A6C34878D82A}">
                    <a16:rowId xmlns:a16="http://schemas.microsoft.com/office/drawing/2014/main" val="10278852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database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29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11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37.93%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extLst>
                  <a:ext uri="{0D108BD9-81ED-4DB2-BD59-A6C34878D82A}">
                    <a16:rowId xmlns:a16="http://schemas.microsoft.com/office/drawing/2014/main" val="1252865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financial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24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24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100.00%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extLst>
                  <a:ext uri="{0D108BD9-81ED-4DB2-BD59-A6C34878D82A}">
                    <a16:rowId xmlns:a16="http://schemas.microsoft.com/office/drawing/2014/main" val="40898368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forms3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0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0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0.00%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extLst>
                  <a:ext uri="{0D108BD9-81ED-4DB2-BD59-A6C34878D82A}">
                    <a16:rowId xmlns:a16="http://schemas.microsoft.com/office/drawing/2014/main" val="305512029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grades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69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59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85.51%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extLst>
                  <a:ext uri="{0D108BD9-81ED-4DB2-BD59-A6C34878D82A}">
                    <a16:rowId xmlns:a16="http://schemas.microsoft.com/office/drawing/2014/main" val="25580587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homework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68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50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73.53%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extLst>
                  <a:ext uri="{0D108BD9-81ED-4DB2-BD59-A6C34878D82A}">
                    <a16:rowId xmlns:a16="http://schemas.microsoft.com/office/drawing/2014/main" val="18262067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inventory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91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56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61.54%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extLst>
                  <a:ext uri="{0D108BD9-81ED-4DB2-BD59-A6C34878D82A}">
                    <a16:rowId xmlns:a16="http://schemas.microsoft.com/office/drawing/2014/main" val="7517972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modeling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202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147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72.77%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extLst>
                  <a:ext uri="{0D108BD9-81ED-4DB2-BD59-A6C34878D82A}">
                    <a16:rowId xmlns:a16="http://schemas.microsoft.com/office/drawing/2014/main" val="4189248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zh-CN" sz="2000" spc="-5" dirty="0"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486</a:t>
                      </a:r>
                      <a:endParaRPr lang="zh-CN" sz="2000" dirty="0"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350</a:t>
                      </a:r>
                      <a:endParaRPr lang="zh-CN" sz="2000"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72.02%</a:t>
                      </a:r>
                      <a:endParaRPr lang="zh-CN" sz="2000" dirty="0"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extLst>
                  <a:ext uri="{0D108BD9-81ED-4DB2-BD59-A6C34878D82A}">
                    <a16:rowId xmlns:a16="http://schemas.microsoft.com/office/drawing/2014/main" val="726979822"/>
                  </a:ext>
                </a:extLst>
              </a:tr>
            </a:tbl>
          </a:graphicData>
        </a:graphic>
      </p:graphicFrame>
      <p:sp>
        <p:nvSpPr>
          <p:cNvPr id="16" name="圆角矩形 15"/>
          <p:cNvSpPr/>
          <p:nvPr/>
        </p:nvSpPr>
        <p:spPr>
          <a:xfrm>
            <a:off x="3494542" y="2466975"/>
            <a:ext cx="1372733" cy="32290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1009649" y="5957594"/>
            <a:ext cx="82750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Most faulty empty cells are harmful in spreadsheets</a:t>
            </a:r>
            <a:endParaRPr lang="zh-CN" altLang="en-US" sz="2400" dirty="0">
              <a:latin typeface="+mj-lt"/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887103" y="2464156"/>
            <a:ext cx="1372733" cy="32290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6249211" y="2464156"/>
            <a:ext cx="1372733" cy="322907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756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3" grpId="0" animBg="1"/>
      <p:bldP spid="13" grpId="1" animBg="1"/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RQ1: How common are faulty empty cells? 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36% spreadsheets and 24% worksheets contain at least one faulty empty cell</a:t>
            </a:r>
            <a:endParaRPr lang="zh-CN" altLang="en-US" dirty="0"/>
          </a:p>
        </p:txBody>
      </p:sp>
      <p:graphicFrame>
        <p:nvGraphicFramePr>
          <p:cNvPr id="12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9475479"/>
              </p:ext>
            </p:extLst>
          </p:nvPr>
        </p:nvGraphicFramePr>
        <p:xfrm>
          <a:off x="2626956" y="2129228"/>
          <a:ext cx="4154844" cy="356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4948">
                  <a:extLst>
                    <a:ext uri="{9D8B030D-6E8A-4147-A177-3AD203B41FA5}">
                      <a16:colId xmlns:a16="http://schemas.microsoft.com/office/drawing/2014/main" val="344130957"/>
                    </a:ext>
                  </a:extLst>
                </a:gridCol>
                <a:gridCol w="1384948">
                  <a:extLst>
                    <a:ext uri="{9D8B030D-6E8A-4147-A177-3AD203B41FA5}">
                      <a16:colId xmlns:a16="http://schemas.microsoft.com/office/drawing/2014/main" val="889567622"/>
                    </a:ext>
                  </a:extLst>
                </a:gridCol>
                <a:gridCol w="1384948">
                  <a:extLst>
                    <a:ext uri="{9D8B030D-6E8A-4147-A177-3AD203B41FA5}">
                      <a16:colId xmlns:a16="http://schemas.microsoft.com/office/drawing/2014/main" val="2182919733"/>
                    </a:ext>
                  </a:extLst>
                </a:gridCol>
              </a:tblGrid>
              <a:tr h="648000">
                <a:tc>
                  <a:txBody>
                    <a:bodyPr/>
                    <a:lstStyle/>
                    <a:p>
                      <a:pPr indent="-3175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  <a:latin typeface="+mj-lt"/>
                        </a:rPr>
                        <a:t>Categories</a:t>
                      </a:r>
                      <a:endParaRPr lang="zh-CN" sz="2000" spc="-5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indent="-98425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  <a:latin typeface="+mj-lt"/>
                        </a:rPr>
                        <a:t>Spreadsheet</a:t>
                      </a:r>
                      <a:endParaRPr lang="zh-CN" sz="2000" spc="-5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indent="-98425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  <a:latin typeface="+mj-lt"/>
                        </a:rPr>
                        <a:t>Worksheet</a:t>
                      </a:r>
                      <a:endParaRPr lang="zh-CN" sz="2000" spc="-5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 anchor="ctr"/>
                </a:tc>
                <a:extLst>
                  <a:ext uri="{0D108BD9-81ED-4DB2-BD59-A6C34878D82A}">
                    <a16:rowId xmlns:a16="http://schemas.microsoft.com/office/drawing/2014/main" val="35460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cs101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1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1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extLst>
                  <a:ext uri="{0D108BD9-81ED-4DB2-BD59-A6C34878D82A}">
                    <a16:rowId xmlns:a16="http://schemas.microsoft.com/office/drawing/2014/main" val="10278852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database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5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5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extLst>
                  <a:ext uri="{0D108BD9-81ED-4DB2-BD59-A6C34878D82A}">
                    <a16:rowId xmlns:a16="http://schemas.microsoft.com/office/drawing/2014/main" val="1252865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financial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3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3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extLst>
                  <a:ext uri="{0D108BD9-81ED-4DB2-BD59-A6C34878D82A}">
                    <a16:rowId xmlns:a16="http://schemas.microsoft.com/office/drawing/2014/main" val="40898368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forms3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0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0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extLst>
                  <a:ext uri="{0D108BD9-81ED-4DB2-BD59-A6C34878D82A}">
                    <a16:rowId xmlns:a16="http://schemas.microsoft.com/office/drawing/2014/main" val="305512029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grades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4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6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extLst>
                  <a:ext uri="{0D108BD9-81ED-4DB2-BD59-A6C34878D82A}">
                    <a16:rowId xmlns:a16="http://schemas.microsoft.com/office/drawing/2014/main" val="25580587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homework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7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7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extLst>
                  <a:ext uri="{0D108BD9-81ED-4DB2-BD59-A6C34878D82A}">
                    <a16:rowId xmlns:a16="http://schemas.microsoft.com/office/drawing/2014/main" val="18262067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inventory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10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16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extLst>
                  <a:ext uri="{0D108BD9-81ED-4DB2-BD59-A6C34878D82A}">
                    <a16:rowId xmlns:a16="http://schemas.microsoft.com/office/drawing/2014/main" val="7517972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modeling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6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8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extLst>
                  <a:ext uri="{0D108BD9-81ED-4DB2-BD59-A6C34878D82A}">
                    <a16:rowId xmlns:a16="http://schemas.microsoft.com/office/drawing/2014/main" val="4189248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zh-CN" sz="2000" spc="-5" dirty="0"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36 (36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%</a:t>
                      </a: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)</a:t>
                      </a:r>
                      <a:endParaRPr lang="zh-CN" sz="2000" dirty="0"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46 </a:t>
                      </a:r>
                      <a:r>
                        <a:rPr lang="en-US" altLang="zh-CN" sz="2000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(24.21%)</a:t>
                      </a:r>
                      <a:endParaRPr lang="zh-CN" sz="2000" dirty="0"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/>
                </a:tc>
                <a:extLst>
                  <a:ext uri="{0D108BD9-81ED-4DB2-BD59-A6C34878D82A}">
                    <a16:rowId xmlns:a16="http://schemas.microsoft.com/office/drawing/2014/main" val="726979822"/>
                  </a:ext>
                </a:extLst>
              </a:tr>
            </a:tbl>
          </a:graphicData>
        </a:graphic>
      </p:graphicFrame>
      <p:sp>
        <p:nvSpPr>
          <p:cNvPr id="14" name="圆角矩形 13"/>
          <p:cNvSpPr/>
          <p:nvPr/>
        </p:nvSpPr>
        <p:spPr>
          <a:xfrm>
            <a:off x="4019341" y="2129227"/>
            <a:ext cx="1383083" cy="35640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矩形 1"/>
          <p:cNvSpPr/>
          <p:nvPr/>
        </p:nvSpPr>
        <p:spPr>
          <a:xfrm>
            <a:off x="798156" y="5845627"/>
            <a:ext cx="870973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The faulty empty cells are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</a:rPr>
              <a:t>common</a:t>
            </a:r>
            <a:r>
              <a:rPr lang="en-US" altLang="zh-CN" sz="2400" dirty="0">
                <a:latin typeface="+mj-lt"/>
              </a:rPr>
              <a:t> in spreadsheets</a:t>
            </a:r>
            <a:endParaRPr lang="zh-CN" altLang="en-US" sz="2400" dirty="0">
              <a:latin typeface="+mj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386874" y="2129226"/>
            <a:ext cx="1410477" cy="356400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289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RQ2: Can EmptyCheck detect faulty empty cells precisely? 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/>
              <a:t>Detection results reported by </a:t>
            </a:r>
            <a:r>
              <a:rPr lang="en-US" altLang="zh-CN" dirty="0"/>
              <a:t>EmptyCheck</a:t>
            </a:r>
            <a:endParaRPr lang="zh-CN" altLang="en-US" dirty="0"/>
          </a:p>
        </p:txBody>
      </p:sp>
      <p:graphicFrame>
        <p:nvGraphicFramePr>
          <p:cNvPr id="7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0719685"/>
              </p:ext>
            </p:extLst>
          </p:nvPr>
        </p:nvGraphicFramePr>
        <p:xfrm>
          <a:off x="1381704" y="2129229"/>
          <a:ext cx="7430625" cy="356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6125">
                  <a:extLst>
                    <a:ext uri="{9D8B030D-6E8A-4147-A177-3AD203B41FA5}">
                      <a16:colId xmlns:a16="http://schemas.microsoft.com/office/drawing/2014/main" val="344130957"/>
                    </a:ext>
                  </a:extLst>
                </a:gridCol>
                <a:gridCol w="1486125">
                  <a:extLst>
                    <a:ext uri="{9D8B030D-6E8A-4147-A177-3AD203B41FA5}">
                      <a16:colId xmlns:a16="http://schemas.microsoft.com/office/drawing/2014/main" val="2182919733"/>
                    </a:ext>
                  </a:extLst>
                </a:gridCol>
                <a:gridCol w="1486125">
                  <a:extLst>
                    <a:ext uri="{9D8B030D-6E8A-4147-A177-3AD203B41FA5}">
                      <a16:colId xmlns:a16="http://schemas.microsoft.com/office/drawing/2014/main" val="2431040460"/>
                    </a:ext>
                  </a:extLst>
                </a:gridCol>
                <a:gridCol w="1486125">
                  <a:extLst>
                    <a:ext uri="{9D8B030D-6E8A-4147-A177-3AD203B41FA5}">
                      <a16:colId xmlns:a16="http://schemas.microsoft.com/office/drawing/2014/main" val="1842373161"/>
                    </a:ext>
                  </a:extLst>
                </a:gridCol>
                <a:gridCol w="1486125">
                  <a:extLst>
                    <a:ext uri="{9D8B030D-6E8A-4147-A177-3AD203B41FA5}">
                      <a16:colId xmlns:a16="http://schemas.microsoft.com/office/drawing/2014/main" val="773441757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indent="-3175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  <a:latin typeface="+mj-lt"/>
                        </a:rPr>
                        <a:t>Categories</a:t>
                      </a:r>
                      <a:endParaRPr lang="zh-CN" sz="2000" spc="-5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 gridSpan="4">
                  <a:txBody>
                    <a:bodyPr/>
                    <a:lstStyle/>
                    <a:p>
                      <a:pPr indent="-98425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  <a:latin typeface="+mj-lt"/>
                        </a:rPr>
                        <a:t>Faulty Empty Cells</a:t>
                      </a:r>
                      <a:endParaRPr lang="zh-CN" sz="2000" spc="-5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 anchor="ctr"/>
                </a:tc>
                <a:tc hMerge="1">
                  <a:txBody>
                    <a:bodyPr/>
                    <a:lstStyle/>
                    <a:p>
                      <a:pPr indent="-98425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endParaRPr lang="zh-CN" sz="2000" spc="-5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5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b="1" spc="-5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Detected</a:t>
                      </a:r>
                      <a:endParaRPr lang="zh-CN" sz="2000" spc="-5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b="1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True</a:t>
                      </a:r>
                      <a:endParaRPr lang="zh-CN" sz="2000" spc="-5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b="1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Precision</a:t>
                      </a:r>
                      <a:endParaRPr lang="zh-CN" sz="2000" spc="-5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b="1" spc="-5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Recall</a:t>
                      </a:r>
                      <a:endParaRPr lang="zh-CN" sz="2000" spc="-5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271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cs101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100.00%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100.00%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78852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database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33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27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81.82%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93.10%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865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financial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48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23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47.92%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95.83%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8368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forms3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0.00%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0.00%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512029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grades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94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65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69.15%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94.20%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0587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homework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85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68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80.00%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100.00%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2067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inventory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119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47.06%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61.54%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7972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modeling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182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181</a:t>
                      </a:r>
                      <a:endParaRPr lang="zh-CN" sz="20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99.45%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89.60%</a:t>
                      </a:r>
                      <a:endParaRPr lang="zh-CN" sz="20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248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zh-CN" sz="2000" spc="-5" dirty="0"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564</a:t>
                      </a:r>
                      <a:endParaRPr lang="zh-CN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423</a:t>
                      </a:r>
                      <a:endParaRPr lang="zh-CN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75.00%</a:t>
                      </a:r>
                      <a:endParaRPr lang="zh-CN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dirty="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87.04%</a:t>
                      </a:r>
                      <a:endParaRPr lang="zh-CN" sz="2000" dirty="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6979822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2862943" y="2425959"/>
            <a:ext cx="1492897" cy="32672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355840" y="2425958"/>
            <a:ext cx="1492897" cy="32672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1" y="5864195"/>
            <a:ext cx="9905999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EmptyCheck achieves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</a:rPr>
              <a:t>high precision</a:t>
            </a:r>
            <a:r>
              <a:rPr lang="en-US" altLang="zh-CN" sz="2400" dirty="0">
                <a:latin typeface="+mj-lt"/>
              </a:rPr>
              <a:t> and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</a:rPr>
              <a:t>high recall</a:t>
            </a:r>
            <a:endParaRPr lang="zh-CN" altLang="en-US" sz="24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0" name="圆角矩形 9"/>
          <p:cNvSpPr/>
          <p:nvPr/>
        </p:nvSpPr>
        <p:spPr>
          <a:xfrm>
            <a:off x="5848737" y="2425958"/>
            <a:ext cx="2963592" cy="326727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54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3" grpId="1" animBg="1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248720" y="266194"/>
            <a:ext cx="9657280" cy="517578"/>
          </a:xfrm>
        </p:spPr>
        <p:txBody>
          <a:bodyPr/>
          <a:lstStyle/>
          <a:p>
            <a:r>
              <a:rPr lang="en-US" altLang="zh-CN" dirty="0"/>
              <a:t>RQ3: How is EmptyCheck compared with existing techniques?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Detection results reported by </a:t>
            </a:r>
            <a:r>
              <a:rPr lang="en-US" altLang="zh-CN" sz="2400" dirty="0"/>
              <a:t>SmellSheet Detective[1</a:t>
            </a:r>
            <a:r>
              <a:rPr lang="en-US" altLang="zh-CN" dirty="0"/>
              <a:t>]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7" name="内容占位符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06628078"/>
              </p:ext>
            </p:extLst>
          </p:nvPr>
        </p:nvGraphicFramePr>
        <p:xfrm>
          <a:off x="1362047" y="2129228"/>
          <a:ext cx="7430625" cy="35640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86125">
                  <a:extLst>
                    <a:ext uri="{9D8B030D-6E8A-4147-A177-3AD203B41FA5}">
                      <a16:colId xmlns:a16="http://schemas.microsoft.com/office/drawing/2014/main" val="344130957"/>
                    </a:ext>
                  </a:extLst>
                </a:gridCol>
                <a:gridCol w="1486125">
                  <a:extLst>
                    <a:ext uri="{9D8B030D-6E8A-4147-A177-3AD203B41FA5}">
                      <a16:colId xmlns:a16="http://schemas.microsoft.com/office/drawing/2014/main" val="2182919733"/>
                    </a:ext>
                  </a:extLst>
                </a:gridCol>
                <a:gridCol w="1486125">
                  <a:extLst>
                    <a:ext uri="{9D8B030D-6E8A-4147-A177-3AD203B41FA5}">
                      <a16:colId xmlns:a16="http://schemas.microsoft.com/office/drawing/2014/main" val="2431040460"/>
                    </a:ext>
                  </a:extLst>
                </a:gridCol>
                <a:gridCol w="1486125">
                  <a:extLst>
                    <a:ext uri="{9D8B030D-6E8A-4147-A177-3AD203B41FA5}">
                      <a16:colId xmlns:a16="http://schemas.microsoft.com/office/drawing/2014/main" val="1842373161"/>
                    </a:ext>
                  </a:extLst>
                </a:gridCol>
                <a:gridCol w="1486125">
                  <a:extLst>
                    <a:ext uri="{9D8B030D-6E8A-4147-A177-3AD203B41FA5}">
                      <a16:colId xmlns:a16="http://schemas.microsoft.com/office/drawing/2014/main" val="773441757"/>
                    </a:ext>
                  </a:extLst>
                </a:gridCol>
              </a:tblGrid>
              <a:tr h="324000">
                <a:tc rowSpan="2">
                  <a:txBody>
                    <a:bodyPr/>
                    <a:lstStyle/>
                    <a:p>
                      <a:pPr indent="-3175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  <a:latin typeface="+mj-lt"/>
                        </a:rPr>
                        <a:t>Categories</a:t>
                      </a:r>
                      <a:endParaRPr lang="zh-CN" sz="2000" spc="-5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 gridSpan="4">
                  <a:txBody>
                    <a:bodyPr/>
                    <a:lstStyle/>
                    <a:p>
                      <a:pPr indent="-98425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  <a:latin typeface="+mj-lt"/>
                        </a:rPr>
                        <a:t>Faulty Empty Cells</a:t>
                      </a:r>
                      <a:endParaRPr lang="zh-CN" sz="2000" spc="-5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 anchor="ctr"/>
                </a:tc>
                <a:tc hMerge="1">
                  <a:txBody>
                    <a:bodyPr/>
                    <a:lstStyle/>
                    <a:p>
                      <a:pPr indent="-98425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endParaRPr lang="zh-CN" sz="2000" spc="-5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40109" marR="40109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051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b="1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Detected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b="1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True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b="1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Precision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b="1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Recall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27131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cs101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0.00%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0.00%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278852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database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22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0.00%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0.00%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5286581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financial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21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0.00%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0.00%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98368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forms3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0.00%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0.00%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512029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grades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85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0.00%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0.00%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5805878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  <a:latin typeface="+mj-lt"/>
                        </a:rPr>
                        <a:t>homework</a:t>
                      </a:r>
                      <a:endParaRPr lang="zh-CN" sz="200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  <a:latin typeface="+mj-lt"/>
                          <a:ea typeface="宋体" panose="02010600030101010101" pitchFamily="2" charset="-122"/>
                        </a:rPr>
                        <a:t>98</a:t>
                      </a:r>
                      <a:endParaRPr lang="zh-CN" sz="2000" spc="-5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0.00%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0.00%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620676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inventory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10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effectLst/>
                          <a:latin typeface="+mj-lt"/>
                          <a:ea typeface="宋体" panose="02010600030101010101" pitchFamily="2" charset="-122"/>
                        </a:rPr>
                        <a:t>0</a:t>
                      </a:r>
                      <a:endParaRPr lang="zh-CN" sz="2000" spc="-5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0.00%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0.00%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517972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+mj-lt"/>
                        </a:rPr>
                        <a:t>modeling</a:t>
                      </a:r>
                      <a:endParaRPr lang="zh-CN" sz="2000" dirty="0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98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18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18.37%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>
                          <a:effectLst/>
                          <a:latin typeface="+mj-lt"/>
                          <a:ea typeface="宋体" panose="02010600030101010101" pitchFamily="2" charset="-122"/>
                        </a:rPr>
                        <a:t>8.96%</a:t>
                      </a:r>
                      <a:endParaRPr lang="zh-CN" sz="2000" spc="-5"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89248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indent="-3175" algn="l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rgbClr val="FF0000"/>
                          </a:solidFill>
                          <a:effectLst/>
                          <a:latin typeface="+mj-lt"/>
                        </a:rPr>
                        <a:t>Total</a:t>
                      </a:r>
                      <a:endParaRPr lang="zh-CN" sz="2000" spc="-5" dirty="0"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19703" marR="19703" marT="0" marB="0" anchor="ctr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334</a:t>
                      </a:r>
                      <a:endParaRPr lang="zh-CN" sz="2000" spc="-5" dirty="0"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18</a:t>
                      </a:r>
                      <a:endParaRPr lang="zh-CN" sz="2000" spc="-5" dirty="0"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5.39%</a:t>
                      </a:r>
                      <a:endParaRPr lang="zh-CN" sz="2000" spc="-5" dirty="0"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indent="182880" algn="ctr">
                        <a:lnSpc>
                          <a:spcPct val="95000"/>
                        </a:lnSpc>
                        <a:spcAft>
                          <a:spcPts val="0"/>
                        </a:spcAft>
                      </a:pPr>
                      <a:r>
                        <a:rPr lang="en-US" sz="2000" spc="-5" dirty="0">
                          <a:solidFill>
                            <a:srgbClr val="FF0000"/>
                          </a:solidFill>
                          <a:effectLst/>
                          <a:latin typeface="+mj-lt"/>
                          <a:ea typeface="宋体" panose="02010600030101010101" pitchFamily="2" charset="-122"/>
                        </a:rPr>
                        <a:t>3.70%</a:t>
                      </a:r>
                      <a:endParaRPr lang="zh-CN" sz="2000" spc="-5" dirty="0">
                        <a:solidFill>
                          <a:srgbClr val="FF0000"/>
                        </a:solidFill>
                        <a:effectLst/>
                        <a:latin typeface="+mj-lt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26979822"/>
                  </a:ext>
                </a:extLst>
              </a:tr>
            </a:tbl>
          </a:graphicData>
        </a:graphic>
      </p:graphicFrame>
      <p:sp>
        <p:nvSpPr>
          <p:cNvPr id="9" name="圆角矩形 8"/>
          <p:cNvSpPr/>
          <p:nvPr/>
        </p:nvSpPr>
        <p:spPr>
          <a:xfrm>
            <a:off x="2827176" y="2444620"/>
            <a:ext cx="1492897" cy="32486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圆角矩形 12"/>
          <p:cNvSpPr/>
          <p:nvPr/>
        </p:nvSpPr>
        <p:spPr>
          <a:xfrm>
            <a:off x="4292305" y="2444620"/>
            <a:ext cx="1492897" cy="32486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948271" y="5732304"/>
            <a:ext cx="8258175" cy="46166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+mj-lt"/>
              </a:rPr>
              <a:t>EmptyCheck performs </a:t>
            </a:r>
            <a:r>
              <a:rPr lang="en-US" altLang="zh-CN" sz="2400" dirty="0">
                <a:solidFill>
                  <a:srgbClr val="FF0000"/>
                </a:solidFill>
                <a:latin typeface="+mj-lt"/>
              </a:rPr>
              <a:t>much better than </a:t>
            </a:r>
            <a:r>
              <a:rPr lang="en-US" altLang="zh-CN" sz="2400" dirty="0">
                <a:latin typeface="+mj-lt"/>
              </a:rPr>
              <a:t>existing techniques </a:t>
            </a:r>
          </a:p>
        </p:txBody>
      </p:sp>
      <p:sp>
        <p:nvSpPr>
          <p:cNvPr id="10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0" y="6233045"/>
            <a:ext cx="9315450" cy="392041"/>
          </a:xfrm>
        </p:spPr>
        <p:txBody>
          <a:bodyPr/>
          <a:lstStyle/>
          <a:p>
            <a:r>
              <a:rPr lang="en-US" altLang="zh-CN" sz="1400" dirty="0"/>
              <a:t>[1] J. Cunha, et al., “SmellSheet Detective: A Tool for Detecting Bad Smells in Spreadsheets,” </a:t>
            </a:r>
            <a:r>
              <a:rPr lang="en-US" altLang="zh-CN" sz="1400" i="1" dirty="0"/>
              <a:t>VL/HCC</a:t>
            </a:r>
            <a:r>
              <a:rPr lang="en-US" altLang="zh-CN" sz="1400" dirty="0"/>
              <a:t>, 2012, pp. 243–244.</a:t>
            </a:r>
            <a:endParaRPr lang="zh-CN" altLang="en-US" dirty="0"/>
          </a:p>
        </p:txBody>
      </p:sp>
      <p:sp>
        <p:nvSpPr>
          <p:cNvPr id="11" name="圆角矩形 10"/>
          <p:cNvSpPr/>
          <p:nvPr/>
        </p:nvSpPr>
        <p:spPr>
          <a:xfrm>
            <a:off x="5785202" y="2464158"/>
            <a:ext cx="3007470" cy="32486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62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3" grpId="0" animBg="1"/>
      <p:bldP spid="13" grpId="1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9919" y="2525718"/>
            <a:ext cx="6822015" cy="3901778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Future Work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5299" y="1284513"/>
            <a:ext cx="9120973" cy="4408715"/>
          </a:xfrm>
        </p:spPr>
        <p:txBody>
          <a:bodyPr/>
          <a:lstStyle/>
          <a:p>
            <a:r>
              <a:rPr lang="en-US" altLang="zh-CN" dirty="0"/>
              <a:t>More kinds of contexts can be used</a:t>
            </a:r>
          </a:p>
          <a:p>
            <a:pPr lvl="1"/>
            <a:r>
              <a:rPr lang="en-US" altLang="zh-CN" dirty="0"/>
              <a:t>E.g., the semantics of headers and structural information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878282" y="6195418"/>
            <a:ext cx="1043294" cy="23207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云形标注 2"/>
          <p:cNvSpPr/>
          <p:nvPr/>
        </p:nvSpPr>
        <p:spPr>
          <a:xfrm>
            <a:off x="2921576" y="3837020"/>
            <a:ext cx="4170066" cy="1105319"/>
          </a:xfrm>
          <a:prstGeom prst="cloudCallout">
            <a:avLst>
              <a:gd name="adj1" fmla="val -53692"/>
              <a:gd name="adj2" fmla="val 16970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The cells in the last row should contain formulas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948597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5300" y="1284513"/>
            <a:ext cx="9105900" cy="4408715"/>
          </a:xfrm>
        </p:spPr>
        <p:txBody>
          <a:bodyPr/>
          <a:lstStyle/>
          <a:p>
            <a:r>
              <a:rPr lang="en-US" altLang="zh-CN" dirty="0"/>
              <a:t>We propose a new spreadsheet smell, </a:t>
            </a:r>
            <a:r>
              <a:rPr lang="en-US" altLang="zh-CN" dirty="0">
                <a:solidFill>
                  <a:srgbClr val="FF0000"/>
                </a:solidFill>
              </a:rPr>
              <a:t>faulty empty cell</a:t>
            </a:r>
            <a:r>
              <a:rPr lang="en-US" altLang="zh-CN" dirty="0"/>
              <a:t>, which is harmful to spreadsheets.</a:t>
            </a:r>
          </a:p>
          <a:p>
            <a:endParaRPr lang="en-US" altLang="zh-CN" dirty="0"/>
          </a:p>
          <a:p>
            <a:r>
              <a:rPr lang="en-US" altLang="zh-CN" dirty="0"/>
              <a:t>We propose EmptyCheck, which can </a:t>
            </a:r>
            <a:r>
              <a:rPr lang="en-US" altLang="zh-CN" dirty="0">
                <a:solidFill>
                  <a:srgbClr val="FF0000"/>
                </a:solidFill>
              </a:rPr>
              <a:t>automatically </a:t>
            </a:r>
            <a:r>
              <a:rPr lang="en-US" altLang="zh-CN" dirty="0"/>
              <a:t>detect faulty empty cells and recommend the needed formulas.</a:t>
            </a:r>
          </a:p>
          <a:p>
            <a:endParaRPr lang="en-US" altLang="zh-CN" dirty="0"/>
          </a:p>
          <a:p>
            <a:r>
              <a:rPr lang="en-US" altLang="zh-CN" dirty="0"/>
              <a:t>The evaluation on the EUSES corpus shows that EmptyCheck can detect faulty empty cell precisely.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38036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ctrTitle"/>
          </p:nvPr>
        </p:nvSpPr>
        <p:spPr>
          <a:xfrm>
            <a:off x="0" y="3559919"/>
            <a:ext cx="9906001" cy="538163"/>
          </a:xfrm>
        </p:spPr>
        <p:txBody>
          <a:bodyPr>
            <a:noAutofit/>
          </a:bodyPr>
          <a:lstStyle/>
          <a:p>
            <a:r>
              <a:rPr lang="en-US" altLang="zh-CN" sz="48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zh-CN" altLang="en-US" sz="4800" cap="small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9036" y="1659657"/>
            <a:ext cx="2327926" cy="1350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652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95" y="2070759"/>
            <a:ext cx="6847706" cy="3920124"/>
          </a:xfrm>
          <a:prstGeom prst="rect">
            <a:avLst/>
          </a:prstGeom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contexts show that they should contain formulas</a:t>
            </a:r>
          </a:p>
          <a:p>
            <a:endParaRPr lang="zh-CN" altLang="en-US" dirty="0"/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Some empty cells are faulty</a:t>
            </a:r>
            <a:endParaRPr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7200900" y="2074977"/>
            <a:ext cx="1038986" cy="953069"/>
          </a:xfrm>
          <a:prstGeom prst="roundRect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</a:rPr>
              <a:t>Total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圆角矩形 8"/>
          <p:cNvSpPr/>
          <p:nvPr/>
        </p:nvSpPr>
        <p:spPr>
          <a:xfrm>
            <a:off x="7200900" y="3038250"/>
            <a:ext cx="1038986" cy="2745330"/>
          </a:xfrm>
          <a:prstGeom prst="roundRect">
            <a:avLst/>
          </a:prstGeom>
          <a:solidFill>
            <a:srgbClr val="FF000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 err="1">
                <a:solidFill>
                  <a:schemeClr val="bg1"/>
                </a:solidFill>
                <a:latin typeface="+mj-lt"/>
              </a:rPr>
              <a:t>Bi+Ci+Ei</a:t>
            </a:r>
            <a:endParaRPr lang="en-US" altLang="zh-CN" sz="14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64" name="组合 63"/>
          <p:cNvGrpSpPr/>
          <p:nvPr/>
        </p:nvGrpSpPr>
        <p:grpSpPr>
          <a:xfrm>
            <a:off x="3028327" y="3600450"/>
            <a:ext cx="5211559" cy="161925"/>
            <a:chOff x="3028327" y="3600450"/>
            <a:chExt cx="5211559" cy="161925"/>
          </a:xfrm>
        </p:grpSpPr>
        <p:sp>
          <p:nvSpPr>
            <p:cNvPr id="21" name="圆角矩形 20"/>
            <p:cNvSpPr/>
            <p:nvPr/>
          </p:nvSpPr>
          <p:spPr>
            <a:xfrm>
              <a:off x="7200900" y="3600450"/>
              <a:ext cx="1038986" cy="16192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33" name="直接箭头连接符 32"/>
            <p:cNvCxnSpPr/>
            <p:nvPr/>
          </p:nvCxnSpPr>
          <p:spPr>
            <a:xfrm flipH="1" flipV="1">
              <a:off x="6089266" y="3618785"/>
              <a:ext cx="1082109" cy="54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/>
            <p:nvPr/>
          </p:nvCxnSpPr>
          <p:spPr>
            <a:xfrm flipH="1" flipV="1">
              <a:off x="4171950" y="3662627"/>
              <a:ext cx="2999426" cy="3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/>
            <p:cNvCxnSpPr/>
            <p:nvPr/>
          </p:nvCxnSpPr>
          <p:spPr>
            <a:xfrm flipH="1" flipV="1">
              <a:off x="3028327" y="3701891"/>
              <a:ext cx="4174130" cy="485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3028327" y="4133599"/>
            <a:ext cx="5211559" cy="161925"/>
            <a:chOff x="3028327" y="3600450"/>
            <a:chExt cx="5211559" cy="161925"/>
          </a:xfrm>
        </p:grpSpPr>
        <p:sp>
          <p:nvSpPr>
            <p:cNvPr id="51" name="圆角矩形 50"/>
            <p:cNvSpPr/>
            <p:nvPr/>
          </p:nvSpPr>
          <p:spPr>
            <a:xfrm>
              <a:off x="7200900" y="3600450"/>
              <a:ext cx="1038986" cy="16192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52" name="直接箭头连接符 51"/>
            <p:cNvCxnSpPr/>
            <p:nvPr/>
          </p:nvCxnSpPr>
          <p:spPr>
            <a:xfrm flipH="1" flipV="1">
              <a:off x="6089266" y="3618785"/>
              <a:ext cx="1082109" cy="54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/>
            <p:cNvCxnSpPr/>
            <p:nvPr/>
          </p:nvCxnSpPr>
          <p:spPr>
            <a:xfrm flipH="1" flipV="1">
              <a:off x="4171950" y="3662627"/>
              <a:ext cx="2999426" cy="3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 flipH="1" flipV="1">
              <a:off x="3028327" y="3701891"/>
              <a:ext cx="4174130" cy="485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组合 64"/>
          <p:cNvGrpSpPr/>
          <p:nvPr/>
        </p:nvGrpSpPr>
        <p:grpSpPr>
          <a:xfrm>
            <a:off x="3025966" y="4317142"/>
            <a:ext cx="5211559" cy="161925"/>
            <a:chOff x="3028327" y="3600450"/>
            <a:chExt cx="5211559" cy="161925"/>
          </a:xfrm>
        </p:grpSpPr>
        <p:sp>
          <p:nvSpPr>
            <p:cNvPr id="66" name="圆角矩形 65"/>
            <p:cNvSpPr/>
            <p:nvPr/>
          </p:nvSpPr>
          <p:spPr>
            <a:xfrm>
              <a:off x="7200900" y="3600450"/>
              <a:ext cx="1038986" cy="161925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67" name="直接箭头连接符 66"/>
            <p:cNvCxnSpPr/>
            <p:nvPr/>
          </p:nvCxnSpPr>
          <p:spPr>
            <a:xfrm flipH="1" flipV="1">
              <a:off x="6089266" y="3618785"/>
              <a:ext cx="1082109" cy="547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/>
            <p:cNvCxnSpPr/>
            <p:nvPr/>
          </p:nvCxnSpPr>
          <p:spPr>
            <a:xfrm flipH="1" flipV="1">
              <a:off x="4171950" y="3662627"/>
              <a:ext cx="2999426" cy="306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/>
            <p:cNvCxnSpPr/>
            <p:nvPr/>
          </p:nvCxnSpPr>
          <p:spPr>
            <a:xfrm flipH="1" flipV="1">
              <a:off x="3028327" y="3701891"/>
              <a:ext cx="4174130" cy="4858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组合 2"/>
          <p:cNvGrpSpPr/>
          <p:nvPr/>
        </p:nvGrpSpPr>
        <p:grpSpPr>
          <a:xfrm>
            <a:off x="2701290" y="2993716"/>
            <a:ext cx="5345647" cy="3247837"/>
            <a:chOff x="2701290" y="2993716"/>
            <a:chExt cx="5345647" cy="3247837"/>
          </a:xfrm>
        </p:grpSpPr>
        <p:sp>
          <p:nvSpPr>
            <p:cNvPr id="36" name="圆角矩形 35"/>
            <p:cNvSpPr/>
            <p:nvPr/>
          </p:nvSpPr>
          <p:spPr>
            <a:xfrm>
              <a:off x="5403536" y="3020419"/>
              <a:ext cx="883920" cy="2744688"/>
            </a:xfrm>
            <a:prstGeom prst="roundRect">
              <a:avLst/>
            </a:prstGeom>
            <a:solidFill>
              <a:srgbClr val="92D05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上箭头标注 14"/>
            <p:cNvSpPr/>
            <p:nvPr/>
          </p:nvSpPr>
          <p:spPr>
            <a:xfrm>
              <a:off x="2865120" y="5783580"/>
              <a:ext cx="556260" cy="450851"/>
            </a:xfrm>
            <a:prstGeom prst="upArrowCallo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B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1" name="上箭头标注 40"/>
            <p:cNvSpPr/>
            <p:nvPr/>
          </p:nvSpPr>
          <p:spPr>
            <a:xfrm>
              <a:off x="3774303" y="5783580"/>
              <a:ext cx="556260" cy="450851"/>
            </a:xfrm>
            <a:prstGeom prst="upArrowCallo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C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2" name="上箭头标注 41"/>
            <p:cNvSpPr/>
            <p:nvPr/>
          </p:nvSpPr>
          <p:spPr>
            <a:xfrm>
              <a:off x="5570655" y="5790702"/>
              <a:ext cx="556260" cy="450851"/>
            </a:xfrm>
            <a:prstGeom prst="upArrowCallo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E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43" name="上箭头标注 42"/>
            <p:cNvSpPr/>
            <p:nvPr/>
          </p:nvSpPr>
          <p:spPr>
            <a:xfrm>
              <a:off x="7490677" y="5783580"/>
              <a:ext cx="556260" cy="450851"/>
            </a:xfrm>
            <a:prstGeom prst="upArrowCallou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bg1"/>
                  </a:solidFill>
                </a:rPr>
                <a:t>G</a:t>
              </a:r>
              <a:endParaRPr lang="zh-CN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16" name="加号 15"/>
            <p:cNvSpPr/>
            <p:nvPr/>
          </p:nvSpPr>
          <p:spPr>
            <a:xfrm>
              <a:off x="3455670" y="5959141"/>
              <a:ext cx="284343" cy="260351"/>
            </a:xfrm>
            <a:prstGeom prst="mathPlu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5" name="加号 44"/>
            <p:cNvSpPr/>
            <p:nvPr/>
          </p:nvSpPr>
          <p:spPr>
            <a:xfrm>
              <a:off x="4810840" y="5959140"/>
              <a:ext cx="284343" cy="260351"/>
            </a:xfrm>
            <a:prstGeom prst="mathPlus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等号 16"/>
            <p:cNvSpPr/>
            <p:nvPr/>
          </p:nvSpPr>
          <p:spPr>
            <a:xfrm>
              <a:off x="6515100" y="5959140"/>
              <a:ext cx="518160" cy="260351"/>
            </a:xfrm>
            <a:prstGeom prst="mathEqual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4" name="圆角矩形 33"/>
            <p:cNvSpPr/>
            <p:nvPr/>
          </p:nvSpPr>
          <p:spPr>
            <a:xfrm>
              <a:off x="2701290" y="2993716"/>
              <a:ext cx="1788802" cy="2736816"/>
            </a:xfrm>
            <a:prstGeom prst="roundRect">
              <a:avLst/>
            </a:prstGeom>
            <a:solidFill>
              <a:srgbClr val="92D050">
                <a:alpha val="72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3" name="爆炸形 1 62"/>
          <p:cNvSpPr/>
          <p:nvPr/>
        </p:nvSpPr>
        <p:spPr>
          <a:xfrm>
            <a:off x="2738985" y="3083578"/>
            <a:ext cx="4181447" cy="1858279"/>
          </a:xfrm>
          <a:prstGeom prst="irregularSeal1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Faulty empty cells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3571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6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595" y="2070759"/>
            <a:ext cx="6847706" cy="3920124"/>
          </a:xfrm>
          <a:prstGeom prst="rect">
            <a:avLst/>
          </a:prstGeom>
        </p:spPr>
      </p:pic>
      <p:sp>
        <p:nvSpPr>
          <p:cNvPr id="7" name="标题 6"/>
          <p:cNvSpPr>
            <a:spLocks noGrp="1"/>
          </p:cNvSpPr>
          <p:nvPr>
            <p:ph type="title"/>
          </p:nvPr>
        </p:nvSpPr>
        <p:spPr>
          <a:xfrm>
            <a:off x="248720" y="266194"/>
            <a:ext cx="9501770" cy="517578"/>
          </a:xfrm>
        </p:spPr>
        <p:txBody>
          <a:bodyPr/>
          <a:lstStyle/>
          <a:p>
            <a:r>
              <a:rPr lang="en-US" altLang="zh-CN" dirty="0"/>
              <a:t>Faulty empty cells are harmful</a:t>
            </a:r>
            <a:endParaRPr lang="zh-CN" altLang="en-US" dirty="0"/>
          </a:p>
        </p:txBody>
      </p:sp>
      <p:sp>
        <p:nvSpPr>
          <p:cNvPr id="33" name="云形标注 32"/>
          <p:cNvSpPr/>
          <p:nvPr/>
        </p:nvSpPr>
        <p:spPr>
          <a:xfrm>
            <a:off x="3427427" y="2448315"/>
            <a:ext cx="3053208" cy="1471877"/>
          </a:xfrm>
          <a:prstGeom prst="cloudCallout">
            <a:avLst>
              <a:gd name="adj1" fmla="val 76538"/>
              <a:gd name="adj2" fmla="val 7078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+mj-lt"/>
              </a:rPr>
              <a:t>An error: should be 0.5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5495453" y="4079514"/>
            <a:ext cx="751442" cy="307777"/>
            <a:chOff x="5495453" y="4079514"/>
            <a:chExt cx="751442" cy="307777"/>
          </a:xfrm>
        </p:grpSpPr>
        <p:cxnSp>
          <p:nvCxnSpPr>
            <p:cNvPr id="3" name="直接箭头连接符 2"/>
            <p:cNvCxnSpPr/>
            <p:nvPr/>
          </p:nvCxnSpPr>
          <p:spPr>
            <a:xfrm>
              <a:off x="5495453" y="4227968"/>
              <a:ext cx="244444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本框 3"/>
            <p:cNvSpPr txBox="1"/>
            <p:nvPr/>
          </p:nvSpPr>
          <p:spPr>
            <a:xfrm>
              <a:off x="5667473" y="4079514"/>
              <a:ext cx="579422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>
                  <a:latin typeface="+mj-lt"/>
                </a:rPr>
                <a:t>0.5</a:t>
              </a:r>
              <a:endParaRPr lang="zh-CN" altLang="en-US" sz="1400" b="1" dirty="0">
                <a:latin typeface="+mj-lt"/>
              </a:endParaRPr>
            </a:p>
          </p:txBody>
        </p:sp>
      </p:grpSp>
      <p:sp>
        <p:nvSpPr>
          <p:cNvPr id="6" name="圆角矩形 5"/>
          <p:cNvSpPr/>
          <p:nvPr/>
        </p:nvSpPr>
        <p:spPr>
          <a:xfrm>
            <a:off x="7207250" y="4146550"/>
            <a:ext cx="1012825" cy="153845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五边形 12"/>
          <p:cNvSpPr/>
          <p:nvPr/>
        </p:nvSpPr>
        <p:spPr>
          <a:xfrm flipH="1">
            <a:off x="8386673" y="4123130"/>
            <a:ext cx="581887" cy="2096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G11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887" y="1892775"/>
            <a:ext cx="2362200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8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6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48" y="2293744"/>
            <a:ext cx="6821244" cy="390022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Existing techniques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5300" y="1284513"/>
            <a:ext cx="9289968" cy="4408715"/>
          </a:xfrm>
        </p:spPr>
        <p:txBody>
          <a:bodyPr/>
          <a:lstStyle/>
          <a:p>
            <a:r>
              <a:rPr lang="en-US" altLang="zh-CN" dirty="0"/>
              <a:t>SmellSheet </a:t>
            </a:r>
            <a:r>
              <a:rPr lang="en-US" altLang="zh-CN" dirty="0">
                <a:latin typeface="Times New Roman" panose="02020603050405020304" pitchFamily="18" charset="0"/>
              </a:rPr>
              <a:t>Detective</a:t>
            </a:r>
            <a:r>
              <a:rPr lang="en-US" altLang="zh-CN" dirty="0"/>
              <a:t>[1]</a:t>
            </a:r>
          </a:p>
          <a:p>
            <a:pPr lvl="1"/>
            <a:r>
              <a:rPr lang="en-US" altLang="zh-CN" dirty="0"/>
              <a:t>An empty cell is faulty when all its four neighbor cells are non empty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0" y="6265930"/>
            <a:ext cx="9315450" cy="392041"/>
          </a:xfrm>
        </p:spPr>
        <p:txBody>
          <a:bodyPr/>
          <a:lstStyle/>
          <a:p>
            <a:r>
              <a:rPr lang="en-US" altLang="zh-CN" sz="1400" dirty="0"/>
              <a:t>[1] J. Cunha, et al., “SmellSheet Detective: A Tool for Detecting Bad Smells in Spreadsheets,” </a:t>
            </a:r>
            <a:r>
              <a:rPr lang="en-US" altLang="zh-CN" sz="1400" i="1" dirty="0"/>
              <a:t>VL/HCC</a:t>
            </a:r>
            <a:r>
              <a:rPr lang="en-US" altLang="zh-CN" sz="1400" dirty="0"/>
              <a:t>, 2012, pp. 243–244.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7301090" y="3375829"/>
            <a:ext cx="1068511" cy="396071"/>
          </a:xfrm>
          <a:prstGeom prst="roundRect">
            <a:avLst/>
          </a:prstGeom>
          <a:solidFill>
            <a:srgbClr val="FFFF00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301090" y="3977111"/>
            <a:ext cx="1068511" cy="396071"/>
          </a:xfrm>
          <a:prstGeom prst="roundRect">
            <a:avLst/>
          </a:prstGeom>
          <a:solidFill>
            <a:srgbClr val="FFFF00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339013" y="3805238"/>
            <a:ext cx="995362" cy="17187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云形标注 17"/>
          <p:cNvSpPr/>
          <p:nvPr/>
        </p:nvSpPr>
        <p:spPr>
          <a:xfrm>
            <a:off x="3325899" y="3891174"/>
            <a:ext cx="3007621" cy="945144"/>
          </a:xfrm>
          <a:prstGeom prst="cloudCallout">
            <a:avLst>
              <a:gd name="adj1" fmla="val 92633"/>
              <a:gd name="adj2" fmla="val -48015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1"/>
                </a:solidFill>
                <a:latin typeface="+mj-lt"/>
              </a:rPr>
              <a:t>Faulty empty cell</a:t>
            </a:r>
            <a:endParaRPr lang="zh-CN" altLang="en-US" sz="20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20559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6" grpId="0" animBg="1"/>
      <p:bldP spid="3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48" y="2293744"/>
            <a:ext cx="6821244" cy="390022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SmellSheet Detective suffers from false positives and false negatives</a:t>
            </a:r>
            <a:endParaRPr lang="zh-CN" altLang="en-US" dirty="0"/>
          </a:p>
        </p:txBody>
      </p:sp>
      <p:sp>
        <p:nvSpPr>
          <p:cNvPr id="15" name="圆角矩形 14"/>
          <p:cNvSpPr/>
          <p:nvPr/>
        </p:nvSpPr>
        <p:spPr>
          <a:xfrm>
            <a:off x="7291879" y="3943351"/>
            <a:ext cx="1068511" cy="396882"/>
          </a:xfrm>
          <a:prstGeom prst="roundRect">
            <a:avLst/>
          </a:prstGeom>
          <a:solidFill>
            <a:srgbClr val="FFFF00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7310080" y="4510055"/>
            <a:ext cx="1068511" cy="414370"/>
          </a:xfrm>
          <a:prstGeom prst="roundRect">
            <a:avLst/>
          </a:prstGeom>
          <a:solidFill>
            <a:srgbClr val="FFFF00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云形标注 16"/>
          <p:cNvSpPr/>
          <p:nvPr/>
        </p:nvSpPr>
        <p:spPr>
          <a:xfrm>
            <a:off x="7396654" y="2886359"/>
            <a:ext cx="2337896" cy="881957"/>
          </a:xfrm>
          <a:prstGeom prst="cloudCallout">
            <a:avLst>
              <a:gd name="adj1" fmla="val -30345"/>
              <a:gd name="adj2" fmla="val 12503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</a:rPr>
              <a:t>False negative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云形标注 20"/>
          <p:cNvSpPr/>
          <p:nvPr/>
        </p:nvSpPr>
        <p:spPr>
          <a:xfrm>
            <a:off x="4630133" y="4263506"/>
            <a:ext cx="2337896" cy="881957"/>
          </a:xfrm>
          <a:prstGeom prst="cloudCallout">
            <a:avLst>
              <a:gd name="adj1" fmla="val 73954"/>
              <a:gd name="adj2" fmla="val 11747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+mj-lt"/>
              </a:rPr>
              <a:t>False positive</a:t>
            </a:r>
            <a:endParaRPr lang="zh-CN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圆角矩形 21"/>
          <p:cNvSpPr/>
          <p:nvPr/>
        </p:nvSpPr>
        <p:spPr>
          <a:xfrm>
            <a:off x="7291877" y="5204737"/>
            <a:ext cx="1068511" cy="393672"/>
          </a:xfrm>
          <a:prstGeom prst="roundRect">
            <a:avLst/>
          </a:prstGeom>
          <a:solidFill>
            <a:srgbClr val="FFFF00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291877" y="5808814"/>
            <a:ext cx="1068511" cy="414370"/>
          </a:xfrm>
          <a:prstGeom prst="roundRect">
            <a:avLst/>
          </a:prstGeom>
          <a:solidFill>
            <a:srgbClr val="FFFF00">
              <a:alpha val="60000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316799" y="5619108"/>
            <a:ext cx="1043590" cy="169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316799" y="4352761"/>
            <a:ext cx="1043590" cy="16938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18" name="圆角矩形标注 17"/>
          <p:cNvSpPr/>
          <p:nvPr/>
        </p:nvSpPr>
        <p:spPr>
          <a:xfrm>
            <a:off x="3328020" y="5598410"/>
            <a:ext cx="2636504" cy="434256"/>
          </a:xfrm>
          <a:prstGeom prst="wedgeRoundRectCallout">
            <a:avLst>
              <a:gd name="adj1" fmla="val 103341"/>
              <a:gd name="adj2" fmla="val -2136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+mj-lt"/>
              </a:rPr>
              <a:t>Separate different parts</a:t>
            </a:r>
            <a:endParaRPr lang="zh-CN" altLang="en-US" sz="2000" dirty="0">
              <a:latin typeface="+mj-lt"/>
            </a:endParaRPr>
          </a:p>
        </p:txBody>
      </p:sp>
      <p:sp>
        <p:nvSpPr>
          <p:cNvPr id="27" name="五边形 26"/>
          <p:cNvSpPr/>
          <p:nvPr/>
        </p:nvSpPr>
        <p:spPr>
          <a:xfrm flipH="1">
            <a:off x="8436417" y="4332613"/>
            <a:ext cx="581887" cy="2096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G11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8" name="五边形 27"/>
          <p:cNvSpPr/>
          <p:nvPr/>
        </p:nvSpPr>
        <p:spPr>
          <a:xfrm flipH="1">
            <a:off x="8436417" y="5608311"/>
            <a:ext cx="581887" cy="2096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  <a:latin typeface="+mj-lt"/>
              </a:rPr>
              <a:t>G18</a:t>
            </a:r>
            <a:endParaRPr lang="zh-CN" altLang="en-US" sz="14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783395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  <p:bldP spid="25" grpId="0" animBg="1"/>
      <p:bldP spid="25" grpId="1" animBg="1"/>
      <p:bldP spid="26" grpId="0" animBg="1"/>
      <p:bldP spid="18" grpId="0" animBg="1"/>
      <p:bldP spid="18" grpId="1" animBg="1"/>
      <p:bldP spid="27" grpId="0" animBg="1"/>
      <p:bldP spid="28" grpId="0" animBg="1"/>
      <p:bldP spid="28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348" y="2293744"/>
            <a:ext cx="6821244" cy="3900225"/>
          </a:xfrm>
          <a:prstGeom prst="rect">
            <a:avLst/>
          </a:prstGeom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 observation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cells in a row or column are usually grouped together, and have the same computational semantics, called </a:t>
            </a:r>
            <a:r>
              <a:rPr lang="en-US" altLang="zh-CN" b="1" i="1" dirty="0">
                <a:solidFill>
                  <a:srgbClr val="FF0000"/>
                </a:solidFill>
              </a:rPr>
              <a:t>cell array </a:t>
            </a:r>
            <a:r>
              <a:rPr lang="en-US" altLang="zh-CN" dirty="0"/>
              <a:t>[1]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3"/>
          </p:nvPr>
        </p:nvSpPr>
        <p:spPr>
          <a:xfrm>
            <a:off x="0" y="6340101"/>
            <a:ext cx="9287410" cy="354607"/>
          </a:xfrm>
        </p:spPr>
        <p:txBody>
          <a:bodyPr/>
          <a:lstStyle/>
          <a:p>
            <a:r>
              <a:rPr lang="en-US" altLang="zh-CN" dirty="0"/>
              <a:t>[1] W. Dou, C. Xu, S. C. Cheung, and J. Wei, “</a:t>
            </a:r>
            <a:r>
              <a:rPr lang="en-US" altLang="zh-CN" dirty="0" err="1"/>
              <a:t>CACheck</a:t>
            </a:r>
            <a:r>
              <a:rPr lang="en-US" altLang="zh-CN" dirty="0"/>
              <a:t>: Detecting and Repairing Cell Arrays in Spreadsheets,” Trans. </a:t>
            </a:r>
            <a:r>
              <a:rPr lang="en-US" altLang="zh-CN" dirty="0" err="1"/>
              <a:t>Softw</a:t>
            </a:r>
            <a:r>
              <a:rPr lang="en-US" altLang="zh-CN" dirty="0"/>
              <a:t>. Eng., vol. 43, pp. 226–251, 2017.</a:t>
            </a:r>
            <a:endParaRPr lang="zh-CN" altLang="en-US" dirty="0"/>
          </a:p>
        </p:txBody>
      </p:sp>
      <p:sp>
        <p:nvSpPr>
          <p:cNvPr id="2" name="圆角矩形 1"/>
          <p:cNvSpPr/>
          <p:nvPr/>
        </p:nvSpPr>
        <p:spPr>
          <a:xfrm>
            <a:off x="7324725" y="3223260"/>
            <a:ext cx="1053866" cy="2742916"/>
          </a:xfrm>
          <a:prstGeom prst="roundRect">
            <a:avLst>
              <a:gd name="adj" fmla="val 11606"/>
            </a:avLst>
          </a:prstGeom>
          <a:solidFill>
            <a:srgbClr val="FFFF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圆角矩形 14"/>
          <p:cNvSpPr/>
          <p:nvPr/>
        </p:nvSpPr>
        <p:spPr>
          <a:xfrm>
            <a:off x="2842259" y="5971626"/>
            <a:ext cx="5518987" cy="216893"/>
          </a:xfrm>
          <a:prstGeom prst="roundRect">
            <a:avLst/>
          </a:prstGeom>
          <a:solidFill>
            <a:schemeClr val="accent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7324725" y="3790950"/>
            <a:ext cx="1036521" cy="15026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324725" y="4327851"/>
            <a:ext cx="1036521" cy="35931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云形标注 8"/>
          <p:cNvSpPr/>
          <p:nvPr/>
        </p:nvSpPr>
        <p:spPr>
          <a:xfrm>
            <a:off x="833511" y="3067521"/>
            <a:ext cx="5723908" cy="1841454"/>
          </a:xfrm>
          <a:prstGeom prst="cloudCallout">
            <a:avLst>
              <a:gd name="adj1" fmla="val 65103"/>
              <a:gd name="adj2" fmla="val 2904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00" dirty="0">
                <a:solidFill>
                  <a:schemeClr val="bg1"/>
                </a:solidFill>
                <a:latin typeface="+mj-lt"/>
              </a:rPr>
              <a:t>The empty cells in a cell array are faulty </a:t>
            </a:r>
            <a:endParaRPr lang="zh-CN" altLang="en-US" sz="2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6945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5" grpId="0" animBg="1"/>
      <p:bldP spid="3" grpId="0" animBg="1"/>
      <p:bldP spid="1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/>
        </p:nvGrpSpPr>
        <p:grpSpPr>
          <a:xfrm>
            <a:off x="1557348" y="2293744"/>
            <a:ext cx="6821244" cy="3900225"/>
            <a:chOff x="1557348" y="2293744"/>
            <a:chExt cx="6821244" cy="3900225"/>
          </a:xfrm>
        </p:grpSpPr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348" y="2293744"/>
              <a:ext cx="6821244" cy="3900225"/>
            </a:xfrm>
            <a:prstGeom prst="rect">
              <a:avLst/>
            </a:prstGeom>
          </p:spPr>
        </p:pic>
        <p:sp>
          <p:nvSpPr>
            <p:cNvPr id="13" name="圆角矩形 12"/>
            <p:cNvSpPr/>
            <p:nvPr/>
          </p:nvSpPr>
          <p:spPr>
            <a:xfrm>
              <a:off x="7324725" y="3223260"/>
              <a:ext cx="1053866" cy="2742916"/>
            </a:xfrm>
            <a:prstGeom prst="roundRect">
              <a:avLst>
                <a:gd name="adj" fmla="val 11606"/>
              </a:avLst>
            </a:prstGeom>
            <a:solidFill>
              <a:srgbClr val="FFFF00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2842259" y="5971626"/>
              <a:ext cx="5518987" cy="216893"/>
            </a:xfrm>
            <a:prstGeom prst="roundRect">
              <a:avLst/>
            </a:pr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495300" y="1284513"/>
            <a:ext cx="8993934" cy="4408715"/>
          </a:xfrm>
        </p:spPr>
        <p:txBody>
          <a:bodyPr/>
          <a:lstStyle/>
          <a:p>
            <a:r>
              <a:rPr lang="en-US" altLang="zh-CN" dirty="0"/>
              <a:t>How to identify cell arrays that contain empty cells?</a:t>
            </a:r>
          </a:p>
          <a:p>
            <a:r>
              <a:rPr lang="en-US" altLang="zh-CN" dirty="0"/>
              <a:t>Which faulty empty </a:t>
            </a:r>
            <a:r>
              <a:rPr lang="en-US" altLang="zh-CN"/>
              <a:t>cells had caused </a:t>
            </a:r>
            <a:r>
              <a:rPr lang="en-US" altLang="zh-CN" dirty="0"/>
              <a:t>errors?</a:t>
            </a:r>
          </a:p>
          <a:p>
            <a:pPr lvl="1"/>
            <a:endParaRPr lang="en-US" altLang="zh-CN" dirty="0"/>
          </a:p>
        </p:txBody>
      </p:sp>
      <p:sp>
        <p:nvSpPr>
          <p:cNvPr id="3" name="圆角矩形 2"/>
          <p:cNvSpPr/>
          <p:nvPr/>
        </p:nvSpPr>
        <p:spPr>
          <a:xfrm>
            <a:off x="7313496" y="4320539"/>
            <a:ext cx="1047750" cy="227709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100" dirty="0">
                <a:solidFill>
                  <a:srgbClr val="FF0000"/>
                </a:solidFill>
                <a:latin typeface="+mj-lt"/>
              </a:rPr>
              <a:t>Should be 0.5</a:t>
            </a:r>
            <a:endParaRPr lang="zh-CN" altLang="en-US" sz="1100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15" name="云形标注 14"/>
          <p:cNvSpPr/>
          <p:nvPr/>
        </p:nvSpPr>
        <p:spPr>
          <a:xfrm>
            <a:off x="3371233" y="3063444"/>
            <a:ext cx="3424518" cy="1180412"/>
          </a:xfrm>
          <a:prstGeom prst="cloudCallout">
            <a:avLst>
              <a:gd name="adj1" fmla="val 67567"/>
              <a:gd name="adj2" fmla="val 66359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300" dirty="0">
                <a:solidFill>
                  <a:schemeClr val="bg1"/>
                </a:solidFill>
                <a:latin typeface="+mj-lt"/>
              </a:rPr>
              <a:t>Reduce quality</a:t>
            </a:r>
            <a:endParaRPr lang="zh-CN" altLang="en-US" sz="2300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74824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EmptyCheck overview</a:t>
            </a:r>
            <a:endParaRPr lang="zh-CN" altLang="en-US" dirty="0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95299" y="1284513"/>
            <a:ext cx="9322707" cy="4408715"/>
          </a:xfrm>
        </p:spPr>
        <p:txBody>
          <a:bodyPr/>
          <a:lstStyle/>
          <a:p>
            <a:r>
              <a:rPr lang="en-US" altLang="zh-CN" dirty="0"/>
              <a:t>EmptyCheck can detect faulty empty cells by extracting cell arrays that contain empty cells</a:t>
            </a:r>
          </a:p>
          <a:p>
            <a:endParaRPr lang="en-US" altLang="zh-CN" dirty="0"/>
          </a:p>
          <a:p>
            <a:r>
              <a:rPr lang="en-US" altLang="zh-CN" dirty="0"/>
              <a:t>EmptyCheck can detect errors by recovering the missed formulas </a:t>
            </a:r>
            <a:endParaRPr lang="zh-CN" altLang="en-US" dirty="0"/>
          </a:p>
        </p:txBody>
      </p:sp>
      <p:sp>
        <p:nvSpPr>
          <p:cNvPr id="6" name="TextBox 13"/>
          <p:cNvSpPr txBox="1"/>
          <p:nvPr/>
        </p:nvSpPr>
        <p:spPr>
          <a:xfrm>
            <a:off x="495299" y="3819807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+mj-lt"/>
              </a:rPr>
              <a:t>Spreadsheets</a:t>
            </a:r>
            <a:endParaRPr lang="zh-CN" altLang="en-US" dirty="0">
              <a:latin typeface="+mj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605" y="4274841"/>
            <a:ext cx="2471322" cy="1419056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4171" y="4347582"/>
            <a:ext cx="2383835" cy="1345646"/>
          </a:xfrm>
          <a:prstGeom prst="rect">
            <a:avLst/>
          </a:prstGeom>
        </p:spPr>
      </p:pic>
      <p:sp>
        <p:nvSpPr>
          <p:cNvPr id="14" name="圆角矩形 13"/>
          <p:cNvSpPr/>
          <p:nvPr/>
        </p:nvSpPr>
        <p:spPr bwMode="gray">
          <a:xfrm>
            <a:off x="3169454" y="4507806"/>
            <a:ext cx="1784273" cy="914400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latin typeface="+mj-lt"/>
              </a:rPr>
              <a:t>Cell Array 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lt"/>
                <a:ea typeface="微软雅黑" pitchFamily="34" charset="-122"/>
              </a:rPr>
              <a:t>Extraction</a:t>
            </a:r>
          </a:p>
        </p:txBody>
      </p:sp>
      <p:sp>
        <p:nvSpPr>
          <p:cNvPr id="15" name="圆角矩形 14"/>
          <p:cNvSpPr/>
          <p:nvPr/>
        </p:nvSpPr>
        <p:spPr bwMode="gray">
          <a:xfrm>
            <a:off x="5318358" y="4487561"/>
            <a:ext cx="1701274" cy="872578"/>
          </a:xfrm>
          <a:prstGeom prst="roundRect">
            <a:avLst/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lt"/>
                <a:ea typeface="微软雅黑" pitchFamily="34" charset="-122"/>
              </a:rPr>
              <a:t>Error</a:t>
            </a:r>
          </a:p>
          <a:p>
            <a:pPr algn="ctr"/>
            <a:r>
              <a:rPr lang="en-US" altLang="zh-CN" sz="2000" b="1" dirty="0">
                <a:solidFill>
                  <a:schemeClr val="bg1"/>
                </a:solidFill>
                <a:latin typeface="+mj-lt"/>
                <a:ea typeface="微软雅黑" pitchFamily="34" charset="-122"/>
              </a:rPr>
              <a:t> Detection</a:t>
            </a:r>
            <a:endParaRPr lang="zh-CN" altLang="en-US" sz="2000" b="1" dirty="0">
              <a:solidFill>
                <a:schemeClr val="bg1"/>
              </a:solidFill>
              <a:latin typeface="+mj-lt"/>
              <a:ea typeface="微软雅黑" pitchFamily="34" charset="-122"/>
            </a:endParaRPr>
          </a:p>
        </p:txBody>
      </p:sp>
      <p:sp>
        <p:nvSpPr>
          <p:cNvPr id="16" name="右箭头 15"/>
          <p:cNvSpPr/>
          <p:nvPr/>
        </p:nvSpPr>
        <p:spPr bwMode="gray">
          <a:xfrm>
            <a:off x="2694034" y="4780400"/>
            <a:ext cx="363317" cy="369212"/>
          </a:xfrm>
          <a:prstGeom prst="rightArrow">
            <a:avLst/>
          </a:prstGeom>
          <a:solidFill>
            <a:schemeClr val="hlink"/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微软雅黑" pitchFamily="34" charset="-122"/>
            </a:endParaRPr>
          </a:p>
        </p:txBody>
      </p:sp>
      <p:sp>
        <p:nvSpPr>
          <p:cNvPr id="17" name="右箭头 16"/>
          <p:cNvSpPr/>
          <p:nvPr/>
        </p:nvSpPr>
        <p:spPr bwMode="gray">
          <a:xfrm>
            <a:off x="5002663" y="4780400"/>
            <a:ext cx="264337" cy="369212"/>
          </a:xfrm>
          <a:prstGeom prst="rightArrow">
            <a:avLst/>
          </a:prstGeom>
          <a:solidFill>
            <a:schemeClr val="hlink"/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微软雅黑" pitchFamily="34" charset="-122"/>
            </a:endParaRPr>
          </a:p>
        </p:txBody>
      </p:sp>
      <p:sp>
        <p:nvSpPr>
          <p:cNvPr id="18" name="圆角矩形 17"/>
          <p:cNvSpPr/>
          <p:nvPr/>
        </p:nvSpPr>
        <p:spPr bwMode="gray">
          <a:xfrm>
            <a:off x="3106287" y="3987746"/>
            <a:ext cx="3983745" cy="1872208"/>
          </a:xfrm>
          <a:prstGeom prst="roundRect">
            <a:avLst/>
          </a:prstGeom>
          <a:noFill/>
          <a:ln>
            <a:prstDash val="lgDash"/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微软雅黑" pitchFamily="34" charset="-122"/>
            </a:endParaRPr>
          </a:p>
        </p:txBody>
      </p:sp>
      <p:sp>
        <p:nvSpPr>
          <p:cNvPr id="19" name="右箭头 18"/>
          <p:cNvSpPr/>
          <p:nvPr/>
        </p:nvSpPr>
        <p:spPr bwMode="gray">
          <a:xfrm>
            <a:off x="7146139" y="4739244"/>
            <a:ext cx="288032" cy="369212"/>
          </a:xfrm>
          <a:prstGeom prst="rightArrow">
            <a:avLst/>
          </a:prstGeom>
          <a:solidFill>
            <a:schemeClr val="hlink"/>
          </a:solidFill>
          <a:ln w="19050" cap="rnd" algn="ctr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none" rtlCol="0" anchor="ctr"/>
          <a:lstStyle/>
          <a:p>
            <a:pPr algn="ctr"/>
            <a:endParaRPr lang="zh-CN" altLang="en-US" sz="2400" b="1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+mj-lt"/>
              <a:ea typeface="微软雅黑" pitchFamily="34" charset="-122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7434171" y="3819807"/>
            <a:ext cx="2699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+mj-lt"/>
              </a:rPr>
              <a:t>Annotated spreadsheets</a:t>
            </a:r>
            <a:endParaRPr lang="zh-CN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714849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论文蓝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365FAA"/>
      </a:accent1>
      <a:accent2>
        <a:srgbClr val="4472C4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-Arial">
      <a:majorFont>
        <a:latin typeface="Times New Roman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51287</TotalTime>
  <Words>2734</Words>
  <Application>Microsoft Office PowerPoint</Application>
  <PresentationFormat>A4 纸张(210x297 毫米)</PresentationFormat>
  <Paragraphs>515</Paragraphs>
  <Slides>26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等线</vt:lpstr>
      <vt:lpstr>等线 Light</vt:lpstr>
      <vt:lpstr>黑体</vt:lpstr>
      <vt:lpstr>宋体</vt:lpstr>
      <vt:lpstr>微软雅黑</vt:lpstr>
      <vt:lpstr>新宋体</vt:lpstr>
      <vt:lpstr>Arial</vt:lpstr>
      <vt:lpstr>Calibri</vt:lpstr>
      <vt:lpstr>Comic Sans MS</vt:lpstr>
      <vt:lpstr>Times New Roman</vt:lpstr>
      <vt:lpstr>Wingdings</vt:lpstr>
      <vt:lpstr>1_Office 主题</vt:lpstr>
      <vt:lpstr>1_自定义设计方案</vt:lpstr>
      <vt:lpstr>Detecting Faulty Empty Cells in Spreadsheets</vt:lpstr>
      <vt:lpstr>Empty cells are usually used for different purposes</vt:lpstr>
      <vt:lpstr>Some empty cells are faulty</vt:lpstr>
      <vt:lpstr>Faulty empty cells are harmful</vt:lpstr>
      <vt:lpstr>Existing techniques</vt:lpstr>
      <vt:lpstr>Motivation</vt:lpstr>
      <vt:lpstr>Key observation</vt:lpstr>
      <vt:lpstr>Challenges</vt:lpstr>
      <vt:lpstr>EmptyCheck overview</vt:lpstr>
      <vt:lpstr>Extract cell arrays (1)</vt:lpstr>
      <vt:lpstr>Extract cell arrays (2)</vt:lpstr>
      <vt:lpstr>Identify faulty empty cells</vt:lpstr>
      <vt:lpstr>Detect errors (1) </vt:lpstr>
      <vt:lpstr>Detect errors (2)</vt:lpstr>
      <vt:lpstr>Implementation</vt:lpstr>
      <vt:lpstr>Evaluation</vt:lpstr>
      <vt:lpstr>Evaluation</vt:lpstr>
      <vt:lpstr>Build ground truth (1)</vt:lpstr>
      <vt:lpstr>Build ground truth (2)</vt:lpstr>
      <vt:lpstr>Build ground truth (3)</vt:lpstr>
      <vt:lpstr>RQ1: How common are faulty empty cells? </vt:lpstr>
      <vt:lpstr>RQ2: Can EmptyCheck detect faulty empty cells precisely? </vt:lpstr>
      <vt:lpstr>RQ3: How is EmptyCheck compared with existing techniques?</vt:lpstr>
      <vt:lpstr>Future Work</vt:lpstr>
      <vt:lpstr>Summary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www.pptbz.com</dc:creator>
  <cp:lastModifiedBy>Wensheng Dou</cp:lastModifiedBy>
  <cp:revision>2861</cp:revision>
  <cp:lastPrinted>2018-03-16T01:33:02Z</cp:lastPrinted>
  <dcterms:created xsi:type="dcterms:W3CDTF">2015-04-19T07:39:12Z</dcterms:created>
  <dcterms:modified xsi:type="dcterms:W3CDTF">2018-04-01T12:01:48Z</dcterms:modified>
</cp:coreProperties>
</file>