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8" r:id="rId2"/>
  </p:sldMasterIdLst>
  <p:notesMasterIdLst>
    <p:notesMasterId r:id="rId19"/>
  </p:notesMasterIdLst>
  <p:handoutMasterIdLst>
    <p:handoutMasterId r:id="rId20"/>
  </p:handoutMasterIdLst>
  <p:sldIdLst>
    <p:sldId id="259" r:id="rId3"/>
    <p:sldId id="267" r:id="rId4"/>
    <p:sldId id="260" r:id="rId5"/>
    <p:sldId id="264" r:id="rId6"/>
    <p:sldId id="271" r:id="rId7"/>
    <p:sldId id="261" r:id="rId8"/>
    <p:sldId id="262" r:id="rId9"/>
    <p:sldId id="265" r:id="rId10"/>
    <p:sldId id="270" r:id="rId11"/>
    <p:sldId id="269" r:id="rId12"/>
    <p:sldId id="272" r:id="rId13"/>
    <p:sldId id="273" r:id="rId14"/>
    <p:sldId id="274" r:id="rId15"/>
    <p:sldId id="275" r:id="rId16"/>
    <p:sldId id="276" r:id="rId17"/>
    <p:sldId id="27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howGuides="1">
      <p:cViewPr varScale="1">
        <p:scale>
          <a:sx n="93" d="100"/>
          <a:sy n="93" d="100"/>
        </p:scale>
        <p:origin x="312" y="96"/>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12/1/2016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2748074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99025" y="6356351"/>
            <a:ext cx="1218883" cy="365125"/>
          </a:xfrm>
        </p:spPr>
        <p:txBody>
          <a:bodyPr/>
          <a:lstStyle>
            <a:lvl1pPr>
              <a:defRPr>
                <a:solidFill>
                  <a:schemeClr val="bg1"/>
                </a:solidFill>
              </a:defRPr>
            </a:lvl1pPr>
          </a:lstStyle>
          <a:p>
            <a:fld id="{EA321C1E-F4C4-428E-AB2C-0A968B3AEA02}" type="datetime1">
              <a:rPr lang="en-US" smtClean="0"/>
              <a:t>12/1/2016</a:t>
            </a:fld>
            <a:endParaRPr lang="en-US"/>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bg1"/>
                </a:solidFill>
              </a:defRPr>
            </a:lvl1pPr>
          </a:lstStyle>
          <a:p>
            <a:fld id="{7DC1BBB0-96F0-4077-A278-0F3FB5C104D3}" type="slidenum">
              <a:rPr lang="en-US" smtClean="0"/>
              <a:pPr/>
              <a:t>‹#›</a:t>
            </a:fld>
            <a:endParaRPr lang="en-US"/>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2428669" y="1600200"/>
            <a:ext cx="8329031" cy="2680127"/>
          </a:xfrm>
          <a:noFill/>
          <a:effectLst>
            <a:softEdge rad="31750"/>
          </a:effectLst>
        </p:spPr>
        <p:txBody>
          <a:bodyPr anchor="b">
            <a:noAutofit/>
          </a:bodyPr>
          <a:lstStyle>
            <a:lvl1pPr>
              <a:defRPr sz="5400">
                <a:solidFill>
                  <a:schemeClr val="bg1"/>
                </a:solidFill>
              </a:defRPr>
            </a:lvl1pPr>
          </a:lstStyle>
          <a:p>
            <a:r>
              <a:rPr lang="en-US" smtClean="0"/>
              <a:t>Click to edit Master title style</a:t>
            </a:r>
            <a:endParaRPr dirty="0"/>
          </a:p>
        </p:txBody>
      </p:sp>
    </p:spTree>
    <p:extLst>
      <p:ext uri="{BB962C8B-B14F-4D97-AF65-F5344CB8AC3E}">
        <p14:creationId xmlns:p14="http://schemas.microsoft.com/office/powerpoint/2010/main" val="149098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50183B-2599-4C1D-AD6D-5B16EB7D3C87}"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66616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B62E89-3582-4B1F-984C-F3ECC7AE9F55}"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191729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4F6C13-54DF-4C1D-865C-61E076D0D04F}"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13552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solidFill>
              </a:defRPr>
            </a:lvl1pPr>
          </a:lstStyle>
          <a:p>
            <a:fld id="{88C79F7B-F80B-466F-B0C8-AEA3BFB37BF1}" type="datetime1">
              <a:rPr lang="en-US" smtClean="0"/>
              <a:t>12/1/2016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Tree>
    <p:extLst>
      <p:ext uri="{BB962C8B-B14F-4D97-AF65-F5344CB8AC3E}">
        <p14:creationId xmlns:p14="http://schemas.microsoft.com/office/powerpoint/2010/main" val="277491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AB0801-7BCB-48C4-8CDC-E750B9A4D358}"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78340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C23ED97-2A6F-4771-AFCD-9917647BC800}" type="datetime1">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
        <p:nvSpPr>
          <p:cNvPr id="6" name="Content Placeholder 5"/>
          <p:cNvSpPr>
            <a:spLocks noGrp="1"/>
          </p:cNvSpPr>
          <p:nvPr>
            <p:ph sz="quarter" idx="4"/>
          </p:nvPr>
        </p:nvSpPr>
        <p:spPr>
          <a:xfrm>
            <a:off x="6609524"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609524" y="1499616"/>
            <a:ext cx="4818888" cy="938784"/>
          </a:xfrm>
        </p:spPr>
        <p:txBody>
          <a:bodyPr anchor="b">
            <a:noAutofit/>
          </a:bodyPr>
          <a:lstStyle>
            <a:lvl1pPr marL="0" indent="0">
              <a:spcBef>
                <a:spcPts val="0"/>
              </a:spcBef>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593436" y="177800"/>
            <a:ext cx="9782801" cy="1239837"/>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54595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5C437A-0FE7-4C86-BFB0-B6B8407562F9}" type="datetime1">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12167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697BB-4962-43D1-8FB7-F31ABEEF66A1}" type="datetime1">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56617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98"/>
            <a:ext cx="12188825" cy="6858000"/>
          </a:xfrm>
          <a:prstGeom prst="rect">
            <a:avLst/>
          </a:prstGeom>
        </p:spPr>
      </p:pic>
      <p:sp>
        <p:nvSpPr>
          <p:cNvPr id="5" name="Date Placeholder 4"/>
          <p:cNvSpPr>
            <a:spLocks noGrp="1"/>
          </p:cNvSpPr>
          <p:nvPr>
            <p:ph type="dt" sz="half" idx="10"/>
          </p:nvPr>
        </p:nvSpPr>
        <p:spPr/>
        <p:txBody>
          <a:bodyPr/>
          <a:lstStyle/>
          <a:p>
            <a:fld id="{FE118707-E6E5-4948-AA0F-51CA07925AE1}"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
        <p:nvSpPr>
          <p:cNvPr id="3" name="Content Placeholder 2"/>
          <p:cNvSpPr>
            <a:spLocks noGrp="1"/>
          </p:cNvSpPr>
          <p:nvPr>
            <p:ph idx="1"/>
          </p:nvPr>
        </p:nvSpPr>
        <p:spPr>
          <a:xfrm>
            <a:off x="5232426"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white">
          <a:xfrm>
            <a:off x="1598612"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bwMode="white">
          <a:xfrm>
            <a:off x="1598612" y="381000"/>
            <a:ext cx="3293422" cy="1371600"/>
          </a:xfrm>
        </p:spPr>
        <p:txBody>
          <a:bodyPr anchor="b">
            <a:normAutofit/>
          </a:bodyPr>
          <a:lstStyle>
            <a:lvl1pPr algn="l">
              <a:defRPr sz="2800" b="0" cap="all" baseline="0">
                <a:solidFill>
                  <a:schemeClr val="tx2"/>
                </a:solidFill>
              </a:defRPr>
            </a:lvl1pPr>
          </a:lstStyle>
          <a:p>
            <a:r>
              <a:rPr lang="en-US" smtClean="0"/>
              <a:t>Click to edit Master title style</a:t>
            </a:r>
            <a:endParaRPr dirty="0"/>
          </a:p>
        </p:txBody>
      </p:sp>
    </p:spTree>
    <p:extLst>
      <p:ext uri="{BB962C8B-B14F-4D97-AF65-F5344CB8AC3E}">
        <p14:creationId xmlns:p14="http://schemas.microsoft.com/office/powerpoint/2010/main" val="311189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5103812" y="0"/>
            <a:ext cx="63246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5" name="Date Placeholder 4"/>
          <p:cNvSpPr>
            <a:spLocks noGrp="1"/>
          </p:cNvSpPr>
          <p:nvPr>
            <p:ph type="dt" sz="half" idx="10"/>
          </p:nvPr>
        </p:nvSpPr>
        <p:spPr/>
        <p:txBody>
          <a:bodyPr/>
          <a:lstStyle/>
          <a:p>
            <a:fld id="{EAD71185-418D-40F3-80A2-3798EF34B440}"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
        <p:nvSpPr>
          <p:cNvPr id="3" name="Picture Placeholder 2"/>
          <p:cNvSpPr>
            <a:spLocks noGrp="1"/>
          </p:cNvSpPr>
          <p:nvPr>
            <p:ph type="pic" idx="1"/>
          </p:nvPr>
        </p:nvSpPr>
        <p:spPr bwMode="auto">
          <a:xfrm>
            <a:off x="5232426" y="482600"/>
            <a:ext cx="60435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16718"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616718"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dirty="0"/>
          </a:p>
        </p:txBody>
      </p:sp>
      <p:sp>
        <p:nvSpPr>
          <p:cNvPr id="9" name="Rectangle 8"/>
          <p:cNvSpPr/>
          <p:nvPr userDrawn="1"/>
        </p:nvSpPr>
        <p:spPr>
          <a:xfrm>
            <a:off x="5103812" y="0"/>
            <a:ext cx="63246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135703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180250" y="631609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41ECAE35-1C35-4D77-9B3D-53EF4C69F436}" type="datetime1">
              <a:rPr lang="en-US" smtClean="0"/>
              <a:t>12/1/2016</a:t>
            </a:fld>
            <a:endParaRPr lang="en-US"/>
          </a:p>
        </p:txBody>
      </p:sp>
      <p:sp>
        <p:nvSpPr>
          <p:cNvPr id="5" name="Footer Placeholder 4"/>
          <p:cNvSpPr>
            <a:spLocks noGrp="1"/>
          </p:cNvSpPr>
          <p:nvPr>
            <p:ph type="ftr" sz="quarter" idx="3"/>
          </p:nvPr>
        </p:nvSpPr>
        <p:spPr>
          <a:xfrm>
            <a:off x="6595933" y="631609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10766796" y="631609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lang="en-US" smtClean="0"/>
              <a:pPr/>
              <a:t>‹#›</a:t>
            </a:fld>
            <a:endParaRPr lang="en-US"/>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5126290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2"/>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2"/>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2"/>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2"/>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2"/>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1007" userDrawn="1">
          <p15:clr>
            <a:srgbClr val="F26B43"/>
          </p15:clr>
        </p15:guide>
        <p15:guide id="3" pos="71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bing.com/images/search?q=santa+claus+clip+art&amp;view=detailv2&amp;&amp;id=BAEED3DF19E9883C33C41FD7784671ADE4C4BCC5&amp;selectedIndex=40&amp;ccid=/TPwqmz9&amp;simid=608050706166973028&amp;thid=OIP.Mfd33f0aa6cfd09800d23f630e289f49cH0"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telegraph.co.uk/topics/christmas/6859529/Father-Christmass-Christmas-Eve-in-figures.html" TargetMode="External"/><Relationship Id="rId2" Type="http://schemas.openxmlformats.org/officeDocument/2006/relationships/hyperlink" Target="http://www.telegraph.co.uk/topics/christmas/8188997/The-science-of-Christmas-Santa-Claus-his-sleigh-and-presents.html" TargetMode="Externa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hyperlink" Target="https://www.bing.com/images/search?q=santa+is+fake&amp;view=detailv2&amp;&amp;id=B9495D25E178FEB5D54E6CD7C76EA8E2399EE517&amp;selectedIndex=26&amp;ccid=QBazRyiQ&amp;simid=608000360563737973&amp;thid=OIP.M4016b3472890083f74a7d382e5ca9226o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bing.com/images/search?q=earth+at+night&amp;view=detailv2&amp;&amp;id=8ED7304F0FBB584BDA0D9E233195C7F42B58627E&amp;selectedIndex=4&amp;ccid=VMMLJHfr&amp;simid=608045865744338574&amp;thid=OIP.M54c30b2477ebe576e2926ce957b6bce7H0"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bing.com/images/search?q=santa&amp;view=detailv2&amp;&amp;id=CC5ABBA0EF8C70ADA6EACD72BE4225985C05E168&amp;selectedIndex=6&amp;ccid=C9vkrHO0&amp;simid=608048739075883635&amp;thid=OIP.M0bdbe4ac73b40e60cda9b2d1a9a7e240o0" TargetMode="External"/><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hyperlink" Target="https://www.bing.com/images/search?q=santasnowflake&amp;view=detailv2&amp;&amp;id=66917D9831C0D296E135239B72C1B9B1758FFECF&amp;selectedIndex=2&amp;ccid=S7ASkM31&amp;simid=608030713101682377&amp;thid=OIP.M4bb01290cdf56203cee891e1cbbc1f47o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bing.com/images/search?q=santa+claus+is+not+real&amp;view=detailv2&amp;&amp;id=282B1F822B432905197C73960A53B369B6410B3F&amp;selectedIndex=10&amp;ccid=R2qvvqcx&amp;simid=608023355816543729&amp;thid=OIP.M476aafbea7316da82220119a4c0247b0o0" TargetMode="Externa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www.bing.com/images/search?q=santa+claus+is+not+real&amp;view=detailv2&amp;&amp;id=761E25B946B50BD8C9C7D1025ED6BAEB5D952ACC&amp;selectedIndex=16&amp;ccid=ujfjYzSk&amp;simid=608021358661469873&amp;thid=OIP.Mba37e36334a4aa71d4f8f4ad126a3a27H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5412" y="3048000"/>
            <a:ext cx="3124200" cy="533400"/>
          </a:xfrm>
        </p:spPr>
        <p:txBody>
          <a:bodyPr/>
          <a:lstStyle/>
          <a:p>
            <a:r>
              <a:rPr lang="en-US" dirty="0" smtClean="0"/>
              <a:t>Winston Frick</a:t>
            </a:r>
            <a:endParaRPr lang="en-US" dirty="0"/>
          </a:p>
        </p:txBody>
      </p:sp>
      <p:sp>
        <p:nvSpPr>
          <p:cNvPr id="2" name="Title 1"/>
          <p:cNvSpPr>
            <a:spLocks noGrp="1"/>
          </p:cNvSpPr>
          <p:nvPr>
            <p:ph type="ctrTitle"/>
          </p:nvPr>
        </p:nvSpPr>
        <p:spPr>
          <a:xfrm>
            <a:off x="1217612" y="0"/>
            <a:ext cx="8329031" cy="2680127"/>
          </a:xfrm>
        </p:spPr>
        <p:txBody>
          <a:bodyPr/>
          <a:lstStyle/>
          <a:p>
            <a:r>
              <a:rPr lang="en-US" dirty="0" smtClean="0"/>
              <a:t>Santa Claus: A Phony!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012" y="2680127"/>
            <a:ext cx="2590800" cy="3666226"/>
          </a:xfrm>
          <a:prstGeom prst="rect">
            <a:avLst/>
          </a:prstGeom>
        </p:spPr>
      </p:pic>
    </p:spTree>
    <p:extLst>
      <p:ext uri="{BB962C8B-B14F-4D97-AF65-F5344CB8AC3E}">
        <p14:creationId xmlns:p14="http://schemas.microsoft.com/office/powerpoint/2010/main" val="49199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979612" y="1600200"/>
            <a:ext cx="9396625" cy="4572000"/>
          </a:xfrm>
        </p:spPr>
        <p:txBody>
          <a:bodyPr/>
          <a:lstStyle/>
          <a:p>
            <a:r>
              <a:rPr lang="en-US" dirty="0" smtClean="0"/>
              <a:t>By either of these three contradictions, it is apparent that Santa could not deliver these presents in one night. </a:t>
            </a:r>
          </a:p>
          <a:p>
            <a:r>
              <a:rPr lang="en-US" dirty="0" smtClean="0"/>
              <a:t>Since people claim Santa does deliver these presents, and it’s impossible for him to do so, Santa must not exist. </a:t>
            </a:r>
          </a:p>
          <a:p>
            <a:r>
              <a:rPr lang="en-US" dirty="0" smtClean="0"/>
              <a:t>Must be someone else delivering presents! </a:t>
            </a:r>
            <a:endParaRPr lang="en-US" dirty="0"/>
          </a:p>
        </p:txBody>
      </p:sp>
      <p:sp>
        <p:nvSpPr>
          <p:cNvPr id="4" name="Title 3"/>
          <p:cNvSpPr>
            <a:spLocks noGrp="1"/>
          </p:cNvSpPr>
          <p:nvPr>
            <p:ph type="title"/>
          </p:nvPr>
        </p:nvSpPr>
        <p:spPr/>
        <p:txBody>
          <a:bodyPr/>
          <a:lstStyle/>
          <a:p>
            <a:pPr algn="ctr"/>
            <a:r>
              <a:rPr lang="en-US" dirty="0" smtClean="0"/>
              <a:t>Conclusion of Proof</a:t>
            </a:r>
            <a:endParaRPr lang="en-US" dirty="0"/>
          </a:p>
        </p:txBody>
      </p:sp>
      <p:pic>
        <p:nvPicPr>
          <p:cNvPr id="1026" name="Picture 2" descr="https://tse1.mm.bing.net/th?&amp;id=OIP.Mfd33f0aa6cfd09800d23f630e289f49cH0&amp;w=300&amp;h=273&amp;c=0&amp;pid=1.9&amp;rs=0&amp;p=0&amp;r=0">
            <a:hlinkClick r:id="rId2" tooltip="View image details"/>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136" y="4886967"/>
            <a:ext cx="1295400" cy="128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86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593436" y="1445891"/>
            <a:ext cx="8996776" cy="4572000"/>
          </a:xfrm>
        </p:spPr>
        <p:txBody>
          <a:bodyPr/>
          <a:lstStyle/>
          <a:p>
            <a:r>
              <a:rPr lang="en-US" dirty="0" smtClean="0"/>
              <a:t>Showing flaws in the logic behind the following </a:t>
            </a:r>
            <a:r>
              <a:rPr lang="en-US" dirty="0" smtClean="0">
                <a:hlinkClick r:id="rId2"/>
              </a:rPr>
              <a:t>article</a:t>
            </a:r>
            <a:r>
              <a:rPr lang="en-US" dirty="0"/>
              <a:t> </a:t>
            </a:r>
            <a:r>
              <a:rPr lang="en-US" dirty="0" smtClean="0"/>
              <a:t>and the </a:t>
            </a:r>
            <a:r>
              <a:rPr lang="en-US" dirty="0" smtClean="0">
                <a:hlinkClick r:id="rId3"/>
              </a:rPr>
              <a:t>statistics</a:t>
            </a:r>
            <a:r>
              <a:rPr lang="en-US" dirty="0" smtClean="0"/>
              <a:t> behind it.</a:t>
            </a:r>
          </a:p>
          <a:p>
            <a:r>
              <a:rPr lang="en-US" dirty="0" smtClean="0"/>
              <a:t>This article attempts to prove that Santa is not real; however, uses some flawed arguments, therefore making the proof invalid. </a:t>
            </a:r>
          </a:p>
          <a:p>
            <a:endParaRPr lang="en-US" dirty="0"/>
          </a:p>
        </p:txBody>
      </p:sp>
      <p:sp>
        <p:nvSpPr>
          <p:cNvPr id="4" name="Title 3"/>
          <p:cNvSpPr>
            <a:spLocks noGrp="1"/>
          </p:cNvSpPr>
          <p:nvPr>
            <p:ph type="title"/>
          </p:nvPr>
        </p:nvSpPr>
        <p:spPr/>
        <p:txBody>
          <a:bodyPr/>
          <a:lstStyle/>
          <a:p>
            <a:pPr algn="ctr"/>
            <a:r>
              <a:rPr lang="en-US" dirty="0" smtClean="0"/>
              <a:t>Flaws in “The Science of Christmas”</a:t>
            </a:r>
            <a:endParaRPr lang="en-US" dirty="0"/>
          </a:p>
        </p:txBody>
      </p:sp>
      <p:pic>
        <p:nvPicPr>
          <p:cNvPr id="3074" name="Picture 2" descr="https://tse1.mm.bing.net/th?&amp;id=OIP.M4016b3472890083f74a7d382e5ca9226o0&amp;w=300&amp;h=300&amp;c=0&amp;pid=1.9&amp;rs=0&amp;p=0&amp;r=0">
            <a:hlinkClick r:id="rId4" tooltip="View image details"/>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3074" y="3722473"/>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96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2284412" y="1600200"/>
            <a:ext cx="9091825" cy="4572000"/>
          </a:xfrm>
        </p:spPr>
        <p:txBody>
          <a:bodyPr/>
          <a:lstStyle/>
          <a:p>
            <a:r>
              <a:rPr lang="en-US" dirty="0" smtClean="0"/>
              <a:t>The first major flaw is in the assumption that each household </a:t>
            </a:r>
            <a:r>
              <a:rPr lang="en-US" dirty="0" smtClean="0"/>
              <a:t>is</a:t>
            </a:r>
            <a:r>
              <a:rPr lang="en-US" dirty="0" smtClean="0"/>
              <a:t> </a:t>
            </a:r>
            <a:r>
              <a:rPr lang="en-US" dirty="0" smtClean="0"/>
              <a:t>distributed evenly around the world. While this might make it easier to prove, this is a highly illogical assumption as we know population is mostly in condensed cities, and the cities are spread out by large distances. </a:t>
            </a:r>
            <a:endParaRPr lang="en-US" dirty="0"/>
          </a:p>
        </p:txBody>
      </p:sp>
      <p:sp>
        <p:nvSpPr>
          <p:cNvPr id="4" name="Title 3"/>
          <p:cNvSpPr>
            <a:spLocks noGrp="1"/>
          </p:cNvSpPr>
          <p:nvPr>
            <p:ph type="title"/>
          </p:nvPr>
        </p:nvSpPr>
        <p:spPr/>
        <p:txBody>
          <a:bodyPr/>
          <a:lstStyle/>
          <a:p>
            <a:pPr algn="ctr"/>
            <a:r>
              <a:rPr lang="en-US" dirty="0" smtClean="0"/>
              <a:t>Assumption 1</a:t>
            </a:r>
            <a:endParaRPr lang="en-US" dirty="0"/>
          </a:p>
        </p:txBody>
      </p:sp>
      <p:pic>
        <p:nvPicPr>
          <p:cNvPr id="2050" name="Picture 2" descr="https://tse1.mm.bing.net/th?&amp;id=OIP.M54c30b2477ebe576e2926ce957b6bce7H0&amp;w=300&amp;h=199&amp;c=0&amp;pid=1.9&amp;rs=0&amp;p=0&amp;r=0">
            <a:hlinkClick r:id="rId2" tooltip="View image details"/>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412" y="4114800"/>
            <a:ext cx="3429000" cy="18954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075612" y="4323875"/>
            <a:ext cx="2514600" cy="1477328"/>
          </a:xfrm>
          <a:prstGeom prst="rect">
            <a:avLst/>
          </a:prstGeom>
          <a:noFill/>
          <a:ln>
            <a:solidFill>
              <a:schemeClr val="bg2"/>
            </a:solidFill>
          </a:ln>
        </p:spPr>
        <p:txBody>
          <a:bodyPr wrap="square" rtlCol="0" anchor="ctr" anchorCtr="1">
            <a:spAutoFit/>
          </a:bodyPr>
          <a:lstStyle/>
          <a:p>
            <a:r>
              <a:rPr lang="en-US" dirty="0" smtClean="0"/>
              <a:t>For example, the US population is largely spread out. </a:t>
            </a:r>
            <a:r>
              <a:rPr lang="en-US" dirty="0" smtClean="0"/>
              <a:t>And this occurs around the world. </a:t>
            </a:r>
            <a:endParaRPr lang="en-US" dirty="0" smtClean="0"/>
          </a:p>
        </p:txBody>
      </p:sp>
    </p:spTree>
    <p:extLst>
      <p:ext uri="{BB962C8B-B14F-4D97-AF65-F5344CB8AC3E}">
        <p14:creationId xmlns:p14="http://schemas.microsoft.com/office/powerpoint/2010/main" val="369810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751012" y="1600200"/>
            <a:ext cx="9625225" cy="4572000"/>
          </a:xfrm>
        </p:spPr>
        <p:txBody>
          <a:bodyPr/>
          <a:lstStyle/>
          <a:p>
            <a:r>
              <a:rPr lang="en-US" dirty="0" smtClean="0"/>
              <a:t>The article claims Santa has a 32 hour window to deliver presents because he has a full 24 hours if he’s spanning across the Earth, plus the 8 hours children are sleeping.</a:t>
            </a:r>
          </a:p>
          <a:p>
            <a:r>
              <a:rPr lang="en-US" dirty="0" smtClean="0"/>
              <a:t>This number is highly illogical because a number of reasons. </a:t>
            </a:r>
          </a:p>
          <a:p>
            <a:pPr marL="0" indent="0">
              <a:buNone/>
            </a:pPr>
            <a:endParaRPr lang="en-US" dirty="0"/>
          </a:p>
        </p:txBody>
      </p:sp>
      <p:sp>
        <p:nvSpPr>
          <p:cNvPr id="4" name="Title 3"/>
          <p:cNvSpPr>
            <a:spLocks noGrp="1"/>
          </p:cNvSpPr>
          <p:nvPr>
            <p:ph type="title"/>
          </p:nvPr>
        </p:nvSpPr>
        <p:spPr/>
        <p:txBody>
          <a:bodyPr/>
          <a:lstStyle/>
          <a:p>
            <a:pPr algn="ctr"/>
            <a:r>
              <a:rPr lang="en-US" dirty="0" smtClean="0"/>
              <a:t>Assumption 2</a:t>
            </a:r>
            <a:endParaRPr lang="en-US" dirty="0"/>
          </a:p>
        </p:txBody>
      </p:sp>
    </p:spTree>
    <p:extLst>
      <p:ext uri="{BB962C8B-B14F-4D97-AF65-F5344CB8AC3E}">
        <p14:creationId xmlns:p14="http://schemas.microsoft.com/office/powerpoint/2010/main" val="348931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903412" y="1600200"/>
            <a:ext cx="9472825" cy="4572000"/>
          </a:xfrm>
        </p:spPr>
        <p:txBody>
          <a:bodyPr>
            <a:normAutofit/>
          </a:bodyPr>
          <a:lstStyle/>
          <a:p>
            <a:r>
              <a:rPr lang="en-US" sz="2600" dirty="0" smtClean="0"/>
              <a:t>First, Santa has one night to deliver presents, so it is counter intuitive to assume he has more than 24 hours to deliver. This flaw comes in the fact of adding an additional 8 hours to the 24 hour time period because of children sleeping; however, this </a:t>
            </a:r>
            <a:r>
              <a:rPr lang="en-US" sz="2600" dirty="0" smtClean="0"/>
              <a:t>“additional” </a:t>
            </a:r>
            <a:r>
              <a:rPr lang="en-US" sz="2600" dirty="0" smtClean="0"/>
              <a:t>8 hours occurs during the 24 hour time period. </a:t>
            </a:r>
          </a:p>
          <a:p>
            <a:r>
              <a:rPr lang="en-US" sz="2600" dirty="0" smtClean="0"/>
              <a:t>Second, population is distributed unevenly, so he has only a certain amount of time in each time zone. He cannot spend equal time in an unpopulated time </a:t>
            </a:r>
            <a:r>
              <a:rPr lang="en-US" sz="2600" dirty="0" smtClean="0"/>
              <a:t>zone </a:t>
            </a:r>
            <a:r>
              <a:rPr lang="en-US" sz="2600" dirty="0" smtClean="0"/>
              <a:t>than he would in a densely populated time zone, or he would run out of time. </a:t>
            </a:r>
            <a:endParaRPr lang="en-US" sz="2600" dirty="0"/>
          </a:p>
        </p:txBody>
      </p:sp>
      <p:sp>
        <p:nvSpPr>
          <p:cNvPr id="4" name="Title 3"/>
          <p:cNvSpPr>
            <a:spLocks noGrp="1"/>
          </p:cNvSpPr>
          <p:nvPr>
            <p:ph type="title"/>
          </p:nvPr>
        </p:nvSpPr>
        <p:spPr/>
        <p:txBody>
          <a:bodyPr/>
          <a:lstStyle/>
          <a:p>
            <a:pPr algn="ctr"/>
            <a:r>
              <a:rPr lang="en-US" dirty="0" smtClean="0"/>
              <a:t>Assumption 2</a:t>
            </a:r>
            <a:endParaRPr lang="en-US" dirty="0"/>
          </a:p>
        </p:txBody>
      </p:sp>
    </p:spTree>
    <p:extLst>
      <p:ext uri="{BB962C8B-B14F-4D97-AF65-F5344CB8AC3E}">
        <p14:creationId xmlns:p14="http://schemas.microsoft.com/office/powerpoint/2010/main" val="112119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979612" y="1600200"/>
            <a:ext cx="9396625" cy="4572000"/>
          </a:xfrm>
        </p:spPr>
        <p:txBody>
          <a:bodyPr>
            <a:normAutofit lnSpcReduction="10000"/>
          </a:bodyPr>
          <a:lstStyle/>
          <a:p>
            <a:r>
              <a:rPr lang="en-US" sz="2600" dirty="0" smtClean="0"/>
              <a:t>The article claims each house is, on average, 1.47km apart. First, this number is illogical because of the unevenly distributed </a:t>
            </a:r>
            <a:r>
              <a:rPr lang="en-US" sz="2600" dirty="0" smtClean="0"/>
              <a:t>houses, and they didn’t classify which actual houses celebrated Christmas. </a:t>
            </a:r>
            <a:r>
              <a:rPr lang="en-US" sz="2600" dirty="0" smtClean="0"/>
              <a:t>Second, they calculate this number because they assume the world is flat. </a:t>
            </a:r>
          </a:p>
          <a:p>
            <a:r>
              <a:rPr lang="en-US" sz="2600" dirty="0" smtClean="0"/>
              <a:t>This is a highly illogical assumption because it is much faster to travel around a globe than a map. For example, it is much faster to travel from USA to Asia by flying North over Alaska, then a straight line route because the circumference of the Earth is much larger near the equator than near the poles. This effect does not exist on a flat surface. </a:t>
            </a:r>
            <a:endParaRPr lang="en-US" sz="2600" dirty="0"/>
          </a:p>
        </p:txBody>
      </p:sp>
      <p:sp>
        <p:nvSpPr>
          <p:cNvPr id="4" name="Title 3"/>
          <p:cNvSpPr>
            <a:spLocks noGrp="1"/>
          </p:cNvSpPr>
          <p:nvPr>
            <p:ph type="title"/>
          </p:nvPr>
        </p:nvSpPr>
        <p:spPr/>
        <p:txBody>
          <a:bodyPr/>
          <a:lstStyle/>
          <a:p>
            <a:pPr algn="ctr"/>
            <a:r>
              <a:rPr lang="en-US" dirty="0" smtClean="0"/>
              <a:t>Assumption 3</a:t>
            </a:r>
            <a:endParaRPr lang="en-US" dirty="0"/>
          </a:p>
        </p:txBody>
      </p:sp>
    </p:spTree>
    <p:extLst>
      <p:ext uri="{BB962C8B-B14F-4D97-AF65-F5344CB8AC3E}">
        <p14:creationId xmlns:p14="http://schemas.microsoft.com/office/powerpoint/2010/main" val="339584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593436" y="1600200"/>
            <a:ext cx="9782801" cy="4572000"/>
          </a:xfrm>
        </p:spPr>
        <p:txBody>
          <a:bodyPr/>
          <a:lstStyle/>
          <a:p>
            <a:r>
              <a:rPr lang="en-US" dirty="0" smtClean="0"/>
              <a:t>By the following proof, and the flawed assumptions by telegraph.co.uk, it is evident that Santa Claus is not real. It is physically impossible for him to deliver all these presents and coal in one </a:t>
            </a:r>
            <a:r>
              <a:rPr lang="en-US" dirty="0" smtClean="0"/>
              <a:t>night.</a:t>
            </a:r>
            <a:endParaRPr lang="en-US" dirty="0"/>
          </a:p>
        </p:txBody>
      </p:sp>
      <p:sp>
        <p:nvSpPr>
          <p:cNvPr id="4" name="Title 3"/>
          <p:cNvSpPr>
            <a:spLocks noGrp="1"/>
          </p:cNvSpPr>
          <p:nvPr>
            <p:ph type="title"/>
          </p:nvPr>
        </p:nvSpPr>
        <p:spPr/>
        <p:txBody>
          <a:bodyPr/>
          <a:lstStyle/>
          <a:p>
            <a:pPr algn="ctr"/>
            <a:r>
              <a:rPr lang="en-US" dirty="0" smtClean="0"/>
              <a:t>Conclusion</a:t>
            </a:r>
            <a:endParaRPr lang="en-US" dirty="0"/>
          </a:p>
        </p:txBody>
      </p:sp>
      <p:pic>
        <p:nvPicPr>
          <p:cNvPr id="4098" name="Picture 2" descr="https://tse1.mm.bing.net/th?&amp;id=OIP.M0bdbe4ac73b40e60cda9b2d1a9a7e240o0&amp;w=300&amp;h=150&amp;c=0&amp;pid=1.9&amp;rs=0&amp;p=0&amp;r=0">
            <a:hlinkClick r:id="rId2" tooltip="View image details"/>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436" y="474345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tse1.mm.bing.net/th?&amp;id=OIP.M4bb01290cdf56203cee891e1cbbc1f47o0&amp;w=282&amp;h=300&amp;c=0&amp;pid=1.9&amp;rs=0&amp;p=0&amp;r=0">
            <a:hlinkClick r:id="rId4" tooltip="View image details"/>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0187" y="3581400"/>
            <a:ext cx="26860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08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is no such thing as magic, and we assume only realistic assumptions</a:t>
            </a:r>
            <a:endParaRPr lang="en-US" dirty="0"/>
          </a:p>
          <a:p>
            <a:r>
              <a:rPr lang="en-US" dirty="0"/>
              <a:t>The Christmas Holiday referred to is the Christian Holiday celebrated on December 25</a:t>
            </a:r>
            <a:r>
              <a:rPr lang="en-US" baseline="30000" dirty="0"/>
              <a:t>th</a:t>
            </a:r>
            <a:r>
              <a:rPr lang="en-US" dirty="0"/>
              <a:t>.</a:t>
            </a:r>
            <a:endParaRPr lang="en-US" dirty="0" smtClean="0"/>
          </a:p>
        </p:txBody>
      </p:sp>
      <p:sp>
        <p:nvSpPr>
          <p:cNvPr id="3" name="Title 2"/>
          <p:cNvSpPr>
            <a:spLocks noGrp="1"/>
          </p:cNvSpPr>
          <p:nvPr>
            <p:ph type="title"/>
          </p:nvPr>
        </p:nvSpPr>
        <p:spPr/>
        <p:txBody>
          <a:bodyPr/>
          <a:lstStyle/>
          <a:p>
            <a:pPr algn="ctr"/>
            <a:r>
              <a:rPr lang="en-US" dirty="0" smtClean="0"/>
              <a:t>Disclaimer</a:t>
            </a:r>
            <a:endParaRPr lang="en-US" dirty="0"/>
          </a:p>
        </p:txBody>
      </p:sp>
    </p:spTree>
    <p:extLst>
      <p:ext uri="{BB962C8B-B14F-4D97-AF65-F5344CB8AC3E}">
        <p14:creationId xmlns:p14="http://schemas.microsoft.com/office/powerpoint/2010/main" val="330209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lnSpcReduction="10000"/>
          </a:bodyPr>
          <a:lstStyle/>
          <a:p>
            <a:pPr lvl="0"/>
            <a:r>
              <a:rPr lang="en-US" dirty="0" smtClean="0"/>
              <a:t>Santa Claus, otherwise known as “St. Nick”, is an urban legend that claims for every child that’s on the nice list, Santa delivers presents to them on Christmas Eve/ Christmas morning. Every child that is on the naughty list receives coal from Santa. </a:t>
            </a:r>
          </a:p>
          <a:p>
            <a:pPr lvl="0"/>
            <a:endParaRPr lang="en-US" dirty="0" smtClean="0"/>
          </a:p>
          <a:p>
            <a:pPr lvl="0"/>
            <a:r>
              <a:rPr lang="en-US" dirty="0" smtClean="0"/>
              <a:t>Christmas is celebrated by Christians in the remembrance of the birth of Jesus Christ; however, in todays age, it has become a commercialized holiday where a lot of people still celebrate Christmas traditions. </a:t>
            </a:r>
          </a:p>
        </p:txBody>
      </p:sp>
      <p:sp>
        <p:nvSpPr>
          <p:cNvPr id="13" name="Title 12"/>
          <p:cNvSpPr>
            <a:spLocks noGrp="1"/>
          </p:cNvSpPr>
          <p:nvPr>
            <p:ph type="title"/>
          </p:nvPr>
        </p:nvSpPr>
        <p:spPr>
          <a:xfrm>
            <a:off x="1597243" y="0"/>
            <a:ext cx="9782801" cy="1239837"/>
          </a:xfrm>
        </p:spPr>
        <p:txBody>
          <a:bodyPr/>
          <a:lstStyle/>
          <a:p>
            <a:pPr algn="ctr"/>
            <a:r>
              <a:rPr lang="en-US" dirty="0" smtClean="0"/>
              <a:t>Background information</a:t>
            </a:r>
            <a:endParaRPr lang="en-US" dirty="0"/>
          </a:p>
        </p:txBody>
      </p:sp>
    </p:spTree>
    <p:extLst>
      <p:ext uri="{BB962C8B-B14F-4D97-AF65-F5344CB8AC3E}">
        <p14:creationId xmlns:p14="http://schemas.microsoft.com/office/powerpoint/2010/main" val="3561498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93435" y="1752600"/>
            <a:ext cx="9782801" cy="2590800"/>
          </a:xfrm>
        </p:spPr>
        <p:txBody>
          <a:bodyPr>
            <a:normAutofit/>
          </a:bodyPr>
          <a:lstStyle/>
          <a:p>
            <a:r>
              <a:rPr lang="en-US" dirty="0" smtClean="0"/>
              <a:t>2.2 Billion Children in World. (</a:t>
            </a:r>
            <a:r>
              <a:rPr lang="en-US" dirty="0" err="1" smtClean="0"/>
              <a:t>Unicef</a:t>
            </a:r>
            <a:r>
              <a:rPr lang="en-US" dirty="0" smtClean="0"/>
              <a:t>)</a:t>
            </a:r>
          </a:p>
          <a:p>
            <a:r>
              <a:rPr lang="en-US" dirty="0" smtClean="0"/>
              <a:t>Average of 3 children per home (</a:t>
            </a:r>
            <a:r>
              <a:rPr lang="en-US" dirty="0" err="1" smtClean="0"/>
              <a:t>hypertextbook</a:t>
            </a:r>
            <a:r>
              <a:rPr lang="en-US" dirty="0" smtClean="0"/>
              <a:t>)</a:t>
            </a:r>
          </a:p>
          <a:p>
            <a:r>
              <a:rPr lang="en-US" dirty="0" smtClean="0"/>
              <a:t>32% of world celebrates Christmas (</a:t>
            </a:r>
            <a:r>
              <a:rPr lang="en-US" dirty="0" err="1" smtClean="0"/>
              <a:t>reindeerland</a:t>
            </a:r>
            <a:r>
              <a:rPr lang="en-US" dirty="0" smtClean="0"/>
              <a:t>)</a:t>
            </a:r>
          </a:p>
          <a:p>
            <a:r>
              <a:rPr lang="en-US" dirty="0" smtClean="0"/>
              <a:t>It takes 6 liters of water to kill an 165 pound man (medical daily)</a:t>
            </a:r>
          </a:p>
        </p:txBody>
      </p:sp>
      <p:sp>
        <p:nvSpPr>
          <p:cNvPr id="3" name="Title 2"/>
          <p:cNvSpPr>
            <a:spLocks noGrp="1"/>
          </p:cNvSpPr>
          <p:nvPr>
            <p:ph type="title"/>
          </p:nvPr>
        </p:nvSpPr>
        <p:spPr/>
        <p:txBody>
          <a:bodyPr/>
          <a:lstStyle/>
          <a:p>
            <a:pPr algn="ctr"/>
            <a:r>
              <a:rPr lang="en-US" dirty="0" smtClean="0"/>
              <a:t>Statistics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4678363"/>
            <a:ext cx="1323975"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012" y="4037807"/>
            <a:ext cx="2381250" cy="2728912"/>
          </a:xfrm>
          <a:prstGeom prst="rect">
            <a:avLst/>
          </a:prstGeom>
        </p:spPr>
      </p:pic>
    </p:spTree>
    <p:extLst>
      <p:ext uri="{BB962C8B-B14F-4D97-AF65-F5344CB8AC3E}">
        <p14:creationId xmlns:p14="http://schemas.microsoft.com/office/powerpoint/2010/main" val="87426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Santa Claus is a singular man who delivers presents and coal to children around the world in one night, on Christmas Eve (December 24) and into the early hours of Christmas Morning (December 25). </a:t>
            </a:r>
          </a:p>
          <a:p>
            <a:endParaRPr lang="en-US" dirty="0"/>
          </a:p>
        </p:txBody>
      </p:sp>
      <p:sp>
        <p:nvSpPr>
          <p:cNvPr id="3" name="Title 2"/>
          <p:cNvSpPr>
            <a:spLocks noGrp="1"/>
          </p:cNvSpPr>
          <p:nvPr>
            <p:ph type="title"/>
          </p:nvPr>
        </p:nvSpPr>
        <p:spPr/>
        <p:txBody>
          <a:bodyPr/>
          <a:lstStyle/>
          <a:p>
            <a:pPr algn="ctr"/>
            <a:r>
              <a:rPr lang="en-US" dirty="0" smtClean="0"/>
              <a:t>Definition</a:t>
            </a:r>
            <a:endParaRPr lang="en-US" dirty="0"/>
          </a:p>
        </p:txBody>
      </p:sp>
    </p:spTree>
    <p:extLst>
      <p:ext uri="{BB962C8B-B14F-4D97-AF65-F5344CB8AC3E}">
        <p14:creationId xmlns:p14="http://schemas.microsoft.com/office/powerpoint/2010/main" val="62254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pPr algn="ctr"/>
            <a:r>
              <a:rPr lang="en-US" dirty="0" smtClean="0"/>
              <a:t>Proof</a:t>
            </a:r>
            <a:endParaRPr lang="en-US" dirty="0"/>
          </a:p>
        </p:txBody>
      </p:sp>
      <p:sp>
        <p:nvSpPr>
          <p:cNvPr id="3" name="Content Placeholder 2"/>
          <p:cNvSpPr>
            <a:spLocks noGrp="1"/>
          </p:cNvSpPr>
          <p:nvPr>
            <p:ph idx="1"/>
          </p:nvPr>
        </p:nvSpPr>
        <p:spPr/>
        <p:txBody>
          <a:bodyPr>
            <a:normAutofit/>
          </a:bodyPr>
          <a:lstStyle/>
          <a:p>
            <a:pPr marL="0" indent="0" algn="ctr">
              <a:buNone/>
            </a:pPr>
            <a:r>
              <a:rPr lang="en-US" sz="4800" dirty="0" smtClean="0"/>
              <a:t>Prove Santa Claus is not real.</a:t>
            </a:r>
            <a:endParaRPr lang="en-US" sz="4800" dirty="0"/>
          </a:p>
        </p:txBody>
      </p:sp>
      <p:pic>
        <p:nvPicPr>
          <p:cNvPr id="2050" name="Picture 2" descr="https://tse1.mm.bing.net/th?&amp;id=OIP.M476aafbea7316da82220119a4c0247b0o0&amp;w=300&amp;h=192&amp;c=0&amp;pid=1.9&amp;rs=0&amp;p=0&amp;r=0">
            <a:hlinkClick r:id="rId2" tooltip="View image details"/>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436" y="3809999"/>
            <a:ext cx="3267176" cy="254476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santa claus is not real">
            <a:hlinkClick r:id="rId4"/>
          </p:cNvPr>
          <p:cNvSpPr>
            <a:spLocks noChangeAspect="1" noChangeArrowheads="1"/>
          </p:cNvSpPr>
          <p:nvPr/>
        </p:nvSpPr>
        <p:spPr bwMode="auto">
          <a:xfrm>
            <a:off x="8151812" y="3520280"/>
            <a:ext cx="1666875" cy="1562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tse1.mm.bing.net/th?&amp;id=OIP.Mba37e36334a4aa71d4f8f4ad126a3a27H0&amp;w=299&amp;h=270&amp;c=0&amp;pid=1.9&amp;rs=0&amp;p=0&amp;r=0">
            <a:hlinkClick r:id="rId4" tooltip="View image details"/>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6412" y="3809999"/>
            <a:ext cx="3381375" cy="254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659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a:xfrm>
            <a:off x="1827212" y="1600200"/>
            <a:ext cx="9549025" cy="4572000"/>
          </a:xfrm>
        </p:spPr>
        <p:txBody>
          <a:bodyPr/>
          <a:lstStyle/>
          <a:p>
            <a:r>
              <a:rPr lang="en-US" dirty="0" smtClean="0"/>
              <a:t>We prove by contradiction. Assume that Santa Claus is real. </a:t>
            </a:r>
          </a:p>
          <a:p>
            <a:r>
              <a:rPr lang="en-US" dirty="0" smtClean="0"/>
              <a:t>If Santa was real, he would be able to deliver presents to every child residing on the nice list, and coal to every child on the naughty list. </a:t>
            </a:r>
          </a:p>
          <a:p>
            <a:r>
              <a:rPr lang="en-US" dirty="0" smtClean="0"/>
              <a:t>By the statistics shown in the earlier slide, he would have to deliver to: (2.2 billion children/3 children per house hold) * 32% of world celebrating Christmas. </a:t>
            </a:r>
          </a:p>
          <a:p>
            <a:r>
              <a:rPr lang="en-US" dirty="0" smtClean="0"/>
              <a:t>He would have to deliver to 234.67 million homes.  </a:t>
            </a:r>
          </a:p>
        </p:txBody>
      </p:sp>
      <p:sp>
        <p:nvSpPr>
          <p:cNvPr id="2" name="Title 1"/>
          <p:cNvSpPr>
            <a:spLocks noGrp="1"/>
          </p:cNvSpPr>
          <p:nvPr>
            <p:ph type="title"/>
          </p:nvPr>
        </p:nvSpPr>
        <p:spPr/>
        <p:txBody>
          <a:bodyPr/>
          <a:lstStyle/>
          <a:p>
            <a:pPr algn="ctr"/>
            <a:r>
              <a:rPr lang="en-US" dirty="0" smtClean="0"/>
              <a:t>Proof</a:t>
            </a:r>
            <a:endParaRPr lang="en-US" dirty="0"/>
          </a:p>
        </p:txBody>
      </p:sp>
    </p:spTree>
    <p:extLst>
      <p:ext uri="{BB962C8B-B14F-4D97-AF65-F5344CB8AC3E}">
        <p14:creationId xmlns:p14="http://schemas.microsoft.com/office/powerpoint/2010/main" val="1893254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979612" y="1828800"/>
            <a:ext cx="9296400" cy="4572000"/>
          </a:xfrm>
        </p:spPr>
        <p:txBody>
          <a:bodyPr>
            <a:normAutofit lnSpcReduction="10000"/>
          </a:bodyPr>
          <a:lstStyle/>
          <a:p>
            <a:r>
              <a:rPr lang="en-US" dirty="0" smtClean="0"/>
              <a:t>By urban legend, Santa climbs through the chimney, delivers presents and coal, eats the cookies, and drinks the milk. </a:t>
            </a:r>
          </a:p>
          <a:p>
            <a:r>
              <a:rPr lang="en-US" dirty="0" smtClean="0"/>
              <a:t>Assuming this process takes a world record time of 3 seconds per house, this would be 3 seconds * 234.67 million houses = 704.01 million seconds. Or, 195,558 hours. Since he supposedly delivers everything in one night, the 195,558 hours exceeds this time frame because that allots to 8,148 days.</a:t>
            </a:r>
          </a:p>
          <a:p>
            <a:r>
              <a:rPr lang="en-US" dirty="0" smtClean="0"/>
              <a:t>Thus, it is impossible for him to deliver presents in this time; therefore, Santa does not exist. </a:t>
            </a:r>
            <a:endParaRPr lang="en-US" dirty="0"/>
          </a:p>
        </p:txBody>
      </p:sp>
      <p:sp>
        <p:nvSpPr>
          <p:cNvPr id="4" name="Title 3"/>
          <p:cNvSpPr>
            <a:spLocks noGrp="1"/>
          </p:cNvSpPr>
          <p:nvPr>
            <p:ph type="title"/>
          </p:nvPr>
        </p:nvSpPr>
        <p:spPr/>
        <p:txBody>
          <a:bodyPr/>
          <a:lstStyle/>
          <a:p>
            <a:pPr algn="ctr"/>
            <a:r>
              <a:rPr lang="en-US" dirty="0" smtClean="0"/>
              <a:t>Contradiction 1</a:t>
            </a:r>
            <a:endParaRPr lang="en-US" dirty="0"/>
          </a:p>
        </p:txBody>
      </p:sp>
    </p:spTree>
    <p:extLst>
      <p:ext uri="{BB962C8B-B14F-4D97-AF65-F5344CB8AC3E}">
        <p14:creationId xmlns:p14="http://schemas.microsoft.com/office/powerpoint/2010/main" val="119849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751012" y="1676400"/>
            <a:ext cx="9067800" cy="4953000"/>
          </a:xfrm>
        </p:spPr>
        <p:txBody>
          <a:bodyPr>
            <a:normAutofit lnSpcReduction="10000"/>
          </a:bodyPr>
          <a:lstStyle/>
          <a:p>
            <a:r>
              <a:rPr lang="en-US" dirty="0" smtClean="0"/>
              <a:t>Since each home is supposed to put out milk and cookies, assume only 500,000 homes put out milk. If a cup of milk is equivalent to 8 ounces, this is equal to 4 million ounces of water, which is equivalent to 118,294 liters. </a:t>
            </a:r>
          </a:p>
          <a:p>
            <a:r>
              <a:rPr lang="en-US" dirty="0" smtClean="0"/>
              <a:t>If it takes 6 liters to kill an 165 pound man, assuming Santa half of the milk, this amount of liquid would not be able to be consumed by anyone. (59,147 liters)</a:t>
            </a:r>
          </a:p>
          <a:p>
            <a:r>
              <a:rPr lang="en-US" dirty="0" smtClean="0"/>
              <a:t>Thus, by contradiction, Santa would not be alive and would not able to keep delivering presents, contradicting the fact that he is real. </a:t>
            </a:r>
          </a:p>
          <a:p>
            <a:pPr marL="0" indent="0">
              <a:buNone/>
            </a:pPr>
            <a:endParaRPr lang="en-US" dirty="0"/>
          </a:p>
        </p:txBody>
      </p:sp>
      <p:sp>
        <p:nvSpPr>
          <p:cNvPr id="4" name="Title 3"/>
          <p:cNvSpPr>
            <a:spLocks noGrp="1"/>
          </p:cNvSpPr>
          <p:nvPr>
            <p:ph type="title"/>
          </p:nvPr>
        </p:nvSpPr>
        <p:spPr/>
        <p:txBody>
          <a:bodyPr/>
          <a:lstStyle/>
          <a:p>
            <a:pPr algn="ctr"/>
            <a:r>
              <a:rPr lang="en-US" dirty="0" smtClean="0"/>
              <a:t>Contradiction </a:t>
            </a:r>
            <a:r>
              <a:rPr lang="en-US" dirty="0"/>
              <a:t>2</a:t>
            </a:r>
          </a:p>
        </p:txBody>
      </p:sp>
    </p:spTree>
    <p:extLst>
      <p:ext uri="{BB962C8B-B14F-4D97-AF65-F5344CB8AC3E}">
        <p14:creationId xmlns:p14="http://schemas.microsoft.com/office/powerpoint/2010/main" val="322458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nowflakes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Snowflakes design template" id="{2618DECD-A475-45B8-BA96-9EC0437A6A93}" vid="{5ABF5A55-EA92-4AA4-9786-855F61ED68CC}"/>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42704E-273C-49AF-B97A-25B33E660E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Snowflakes design slides</Template>
  <TotalTime>0</TotalTime>
  <Words>1025</Words>
  <Application>Microsoft Office PowerPoint</Application>
  <PresentationFormat>Custom</PresentationFormat>
  <Paragraphs>53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Euphemia</vt:lpstr>
      <vt:lpstr>Snowflakes design template</vt:lpstr>
      <vt:lpstr>Santa Claus: A Phony!</vt:lpstr>
      <vt:lpstr>Disclaimer</vt:lpstr>
      <vt:lpstr>Background information</vt:lpstr>
      <vt:lpstr>Statistics</vt:lpstr>
      <vt:lpstr>Definition</vt:lpstr>
      <vt:lpstr>Proof</vt:lpstr>
      <vt:lpstr>Proof</vt:lpstr>
      <vt:lpstr>Contradiction 1</vt:lpstr>
      <vt:lpstr>Contradiction 2</vt:lpstr>
      <vt:lpstr>Conclusion of Proof</vt:lpstr>
      <vt:lpstr>Flaws in “The Science of Christmas”</vt:lpstr>
      <vt:lpstr>Assumption 1</vt:lpstr>
      <vt:lpstr>Assumption 2</vt:lpstr>
      <vt:lpstr>Assumption 2</vt:lpstr>
      <vt:lpstr>Assumption 3</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2016-11-29T22:29:55Z</dcterms:created>
  <dcterms:modified xsi:type="dcterms:W3CDTF">2016-12-01T21:44:16Z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TC034605799991</vt:lpwstr>
  </property>
</Properties>
</file>