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ess.works/less/management/index.html"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LeSS Management</a:t>
            </a:r>
          </a:p>
        </p:txBody>
      </p:sp>
      <p:sp>
        <p:nvSpPr>
          <p:cNvPr id="120" name="Shape 120"/>
          <p:cNvSpPr/>
          <p:nvPr>
            <p:ph type="subTitle" sz="quarter" idx="1"/>
          </p:nvPr>
        </p:nvSpPr>
        <p:spPr>
          <a:prstGeom prst="rect">
            <a:avLst/>
          </a:prstGeom>
        </p:spPr>
        <p:txBody>
          <a:bodyPr/>
          <a:lstStyle/>
          <a:p>
            <a:pPr/>
            <a:r>
              <a:t>LeSS Study, Nov. 25th &amp; Dec. 16th</a:t>
            </a:r>
          </a:p>
          <a:p>
            <a:pPr/>
            <a:r>
              <a:t>Goh Morihara</a:t>
            </a:r>
          </a:p>
        </p:txBody>
      </p:sp>
      <p:sp>
        <p:nvSpPr>
          <p:cNvPr id="121" name="Shape 121"/>
          <p:cNvSpPr/>
          <p:nvPr/>
        </p:nvSpPr>
        <p:spPr>
          <a:xfrm>
            <a:off x="1795754" y="7397750"/>
            <a:ext cx="94132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http://less.works/less/management/index.html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現場主義/Go See</a:t>
            </a:r>
          </a:p>
        </p:txBody>
      </p:sp>
      <p:sp>
        <p:nvSpPr>
          <p:cNvPr id="149" name="Shape 149"/>
          <p:cNvSpPr/>
          <p:nvPr>
            <p:ph type="body" idx="1"/>
          </p:nvPr>
        </p:nvSpPr>
        <p:spPr>
          <a:prstGeom prst="rect">
            <a:avLst/>
          </a:prstGeom>
        </p:spPr>
        <p:txBody>
          <a:bodyPr/>
          <a:lstStyle/>
          <a:p>
            <a:pPr/>
            <a:r>
              <a:t>個室をプロジェクトルームとして解放して一緒に机を並べたLeSS採用組織のマネジャが、現場で本当は何が起きているのかを学んで心底驚くことはよくある</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defTabSz="525779">
              <a:defRPr sz="7200"/>
            </a:lvl1pPr>
          </a:lstStyle>
          <a:p>
            <a:pPr/>
            <a:r>
              <a:t>現場主義とは理解すること</a:t>
            </a:r>
          </a:p>
        </p:txBody>
      </p:sp>
      <p:sp>
        <p:nvSpPr>
          <p:cNvPr id="152" name="Shape 152"/>
          <p:cNvSpPr/>
          <p:nvPr>
            <p:ph type="body" idx="1"/>
          </p:nvPr>
        </p:nvSpPr>
        <p:spPr>
          <a:prstGeom prst="rect">
            <a:avLst/>
          </a:prstGeom>
        </p:spPr>
        <p:txBody>
          <a:bodyPr/>
          <a:lstStyle/>
          <a:p>
            <a:pPr/>
            <a:r>
              <a:t>現場主義とは、組織に起きていることを実際に理解すること</a:t>
            </a:r>
          </a:p>
          <a:p>
            <a:pPr/>
            <a:r>
              <a:t>報告やプレゼンの間接的情報から下す判断はベストじゃない</a:t>
            </a:r>
          </a:p>
          <a:p>
            <a:pPr/>
            <a:r>
              <a:t>より良い判断と実際の仕事の理解、作業者にどう教え、助けるかを探り出すこと。問題解決方法を教えることと深い関わりがある</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現場主義の元祖</a:t>
            </a:r>
          </a:p>
        </p:txBody>
      </p:sp>
      <p:sp>
        <p:nvSpPr>
          <p:cNvPr id="155" name="Shape 155"/>
          <p:cNvSpPr/>
          <p:nvPr>
            <p:ph type="body" idx="1"/>
          </p:nvPr>
        </p:nvSpPr>
        <p:spPr>
          <a:prstGeom prst="rect">
            <a:avLst/>
          </a:prstGeom>
        </p:spPr>
        <p:txBody>
          <a:bodyPr/>
          <a:lstStyle/>
          <a:p>
            <a:pPr/>
            <a:r>
              <a:t>トヨタ</a:t>
            </a:r>
          </a:p>
          <a:p>
            <a:pPr/>
            <a:r>
              <a:t>実践するもの</a:t>
            </a:r>
          </a:p>
          <a:p>
            <a:pPr/>
            <a:r>
              <a:t>TBD</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現場主義ではないもの</a:t>
            </a:r>
          </a:p>
        </p:txBody>
      </p:sp>
      <p:sp>
        <p:nvSpPr>
          <p:cNvPr id="158" name="Shape 158"/>
          <p:cNvSpPr/>
          <p:nvPr>
            <p:ph type="body" idx="1"/>
          </p:nvPr>
        </p:nvSpPr>
        <p:spPr>
          <a:prstGeom prst="rect">
            <a:avLst/>
          </a:prstGeom>
        </p:spPr>
        <p:txBody>
          <a:bodyPr/>
          <a:lstStyle/>
          <a:p>
            <a:pPr marL="266700" indent="-266700" defTabSz="350520">
              <a:spcBef>
                <a:spcPts val="2500"/>
              </a:spcBef>
              <a:defRPr sz="2280"/>
            </a:pPr>
            <a:r>
              <a:t>現場主義は "management by walking around" とは違う</a:t>
            </a:r>
          </a:p>
          <a:p>
            <a:pPr lvl="1" marL="533400" indent="-266700" defTabSz="350520">
              <a:spcBef>
                <a:spcPts val="2500"/>
              </a:spcBef>
              <a:defRPr sz="2280"/>
            </a:pPr>
            <a:r>
              <a:t>行って歩き回るだけでは表層しか把握できない。現場主義は時間がかかる</a:t>
            </a:r>
          </a:p>
          <a:p>
            <a:pPr marL="266700" indent="-266700" defTabSz="350520">
              <a:spcBef>
                <a:spcPts val="2500"/>
              </a:spcBef>
              <a:defRPr sz="2280"/>
            </a:pPr>
            <a:r>
              <a:t>マイクロマネジメントは現場主義じゃない</a:t>
            </a:r>
          </a:p>
          <a:p>
            <a:pPr lvl="1" marL="533400" indent="-266700" defTabSz="350520">
              <a:spcBef>
                <a:spcPts val="2500"/>
              </a:spcBef>
              <a:defRPr sz="2280"/>
            </a:pPr>
            <a:r>
              <a:t>現場を観てやり方を指示するのはマイクロマネジメント</a:t>
            </a:r>
          </a:p>
          <a:p>
            <a:pPr lvl="1" marL="533400" indent="-266700" defTabSz="350520">
              <a:spcBef>
                <a:spcPts val="2500"/>
              </a:spcBef>
              <a:defRPr sz="2280"/>
            </a:pPr>
            <a:r>
              <a:t>どうやるかを真に理解し学習する意図をもって、現場で「なぜそうやるのか」を問う</a:t>
            </a:r>
          </a:p>
          <a:p>
            <a:pPr lvl="1" marL="533400" indent="-266700" defTabSz="350520">
              <a:spcBef>
                <a:spcPts val="2500"/>
              </a:spcBef>
              <a:defRPr sz="2280"/>
            </a:pPr>
            <a:r>
              <a:t>作業者が仕事をよりよくできる機会が見えたなら、別のやり方を指示するのではなく、ともに問題解決を手伝う。本人が一番うまくできるはずという仮説があるので、改善策は本人に出して欲しい</a:t>
            </a:r>
          </a:p>
          <a:p>
            <a:pPr lvl="1" marL="533400" indent="-266700" defTabSz="350520">
              <a:spcBef>
                <a:spcPts val="2500"/>
              </a:spcBef>
              <a:defRPr sz="2280"/>
            </a:pPr>
            <a:r>
              <a:t>現場をよく理解すれば、現実に裏打ちされたより良い全体像も得られる</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lvl1pPr defTabSz="403097">
              <a:defRPr sz="5520"/>
            </a:lvl1pPr>
          </a:lstStyle>
          <a:p>
            <a:pPr/>
            <a:r>
              <a:t>問題解決の手法を教える/Teaching Problem Solving</a:t>
            </a:r>
          </a:p>
        </p:txBody>
      </p:sp>
      <p:sp>
        <p:nvSpPr>
          <p:cNvPr id="161" name="Shape 161"/>
          <p:cNvSpPr/>
          <p:nvPr>
            <p:ph type="body" idx="1"/>
          </p:nvPr>
        </p:nvSpPr>
        <p:spPr>
          <a:prstGeom prst="rect">
            <a:avLst/>
          </a:prstGeom>
        </p:spPr>
        <p:txBody>
          <a:bodyPr/>
          <a:lstStyle/>
          <a:p>
            <a:pPr marL="195579" indent="-195579" defTabSz="257047">
              <a:spcBef>
                <a:spcPts val="1800"/>
              </a:spcBef>
              <a:defRPr sz="1671"/>
            </a:pPr>
            <a:r>
              <a:t>「なぜ」を5回</a:t>
            </a:r>
          </a:p>
          <a:p>
            <a:pPr lvl="1" marL="391159" indent="-195579" defTabSz="257047">
              <a:spcBef>
                <a:spcPts val="1800"/>
              </a:spcBef>
              <a:defRPr sz="1671"/>
            </a:pPr>
            <a:r>
              <a:t>TBD</a:t>
            </a:r>
          </a:p>
          <a:p>
            <a:pPr marL="195579" indent="-195579" defTabSz="257047">
              <a:spcBef>
                <a:spcPts val="1800"/>
              </a:spcBef>
              <a:defRPr sz="1671"/>
            </a:pPr>
            <a:r>
              <a:t>システム思考</a:t>
            </a:r>
          </a:p>
          <a:p>
            <a:pPr lvl="1" marL="391159" indent="-195579" defTabSz="257047">
              <a:spcBef>
                <a:spcPts val="1800"/>
              </a:spcBef>
              <a:defRPr sz="1671"/>
            </a:pPr>
            <a:r>
              <a:t>因果関係図は非常に使える</a:t>
            </a:r>
          </a:p>
          <a:p>
            <a:pPr lvl="1" marL="391159" indent="-195579" defTabSz="257047">
              <a:spcBef>
                <a:spcPts val="1800"/>
              </a:spcBef>
              <a:defRPr sz="1671"/>
            </a:pPr>
            <a:r>
              <a:t>ホワイトボードなどの前でみんなと問題と要因を検討する</a:t>
            </a:r>
          </a:p>
          <a:p>
            <a:pPr lvl="1" marL="391159" indent="-195579" defTabSz="257047">
              <a:spcBef>
                <a:spcPts val="1800"/>
              </a:spcBef>
              <a:defRPr sz="1671"/>
            </a:pPr>
            <a:r>
              <a:t>因果関係図では「時間」には注意を払う:遅延はよく驚くべき現象やおかしな結果の原因になる</a:t>
            </a:r>
          </a:p>
          <a:p>
            <a:pPr marL="195579" indent="-195579" defTabSz="257047">
              <a:spcBef>
                <a:spcPts val="1800"/>
              </a:spcBef>
              <a:defRPr sz="1671"/>
            </a:pPr>
            <a:r>
              <a:t>A3思考</a:t>
            </a:r>
          </a:p>
          <a:p>
            <a:pPr lvl="1" marL="391159" indent="-195579" defTabSz="257047">
              <a:spcBef>
                <a:spcPts val="1800"/>
              </a:spcBef>
              <a:defRPr sz="1671"/>
            </a:pPr>
            <a:r>
              <a:t>PDCAを基にしたA3用紙を使うシステミックな問題解決技法</a:t>
            </a:r>
          </a:p>
          <a:p>
            <a:pPr lvl="1" marL="391159" indent="-195579" defTabSz="257047">
              <a:spcBef>
                <a:spcPts val="1800"/>
              </a:spcBef>
              <a:defRPr sz="1671"/>
            </a:pPr>
            <a:r>
              <a:t>真の問題の発見と複数の要因の検討、続く対処法のための区画が用意されている</a:t>
            </a:r>
          </a:p>
          <a:p>
            <a:pPr marL="195579" indent="-195579" defTabSz="257047">
              <a:spcBef>
                <a:spcPts val="1800"/>
              </a:spcBef>
              <a:defRPr sz="1671"/>
            </a:pPr>
            <a:r>
              <a:t>その他にもたくさん</a:t>
            </a:r>
          </a:p>
          <a:p>
            <a:pPr lvl="1" marL="391159" indent="-195579" defTabSz="257047">
              <a:spcBef>
                <a:spcPts val="1800"/>
              </a:spcBef>
              <a:defRPr sz="1671"/>
            </a:pPr>
            <a:r>
              <a:t>マネジャとして、全員が本人の問題解決を自身で体系的に考える助けをする必要がある。代わりに解決することは避ける</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lvl1pPr defTabSz="514095">
              <a:defRPr sz="7040"/>
            </a:lvl1pPr>
          </a:lstStyle>
          <a:p>
            <a:pPr/>
            <a:r>
              <a:t>自己管理/Self-Management</a:t>
            </a:r>
          </a:p>
        </p:txBody>
      </p:sp>
      <p:sp>
        <p:nvSpPr>
          <p:cNvPr id="164" name="Shape 164"/>
          <p:cNvSpPr/>
          <p:nvPr>
            <p:ph type="body" idx="1"/>
          </p:nvPr>
        </p:nvSpPr>
        <p:spPr>
          <a:prstGeom prst="rect">
            <a:avLst/>
          </a:prstGeom>
        </p:spPr>
        <p:txBody>
          <a:bodyPr/>
          <a:lstStyle/>
          <a:p>
            <a:pPr/>
            <a:r>
              <a:t>Richard Hackman定義で言う「自己管理チーム」がLeSSには不可欠</a:t>
            </a:r>
          </a:p>
          <a:p>
            <a:pPr lvl="1" marL="0" indent="228600" algn="ctr">
              <a:buSzTx/>
              <a:buNone/>
            </a:pPr>
            <a:r>
              <a:t>チームは、作業の実行に加えて、</a:t>
            </a:r>
            <a:br/>
            <a:r>
              <a:t>プロセスと進捗の監視と管理に責任がある</a:t>
            </a:r>
          </a:p>
          <a:p>
            <a:pPr/>
            <a:r>
              <a:t>チームの種類</a:t>
            </a:r>
          </a:p>
          <a:p>
            <a:pPr/>
            <a:r>
              <a:t>マネジャの責務への影響</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r>
              <a:t>チームの種類</a:t>
            </a:r>
          </a:p>
        </p:txBody>
      </p:sp>
      <p:sp>
        <p:nvSpPr>
          <p:cNvPr id="167" name="Shape 167"/>
          <p:cNvSpPr/>
          <p:nvPr>
            <p:ph type="body" idx="1"/>
          </p:nvPr>
        </p:nvSpPr>
        <p:spPr>
          <a:xfrm>
            <a:off x="952500" y="1892300"/>
            <a:ext cx="11099800" cy="6286500"/>
          </a:xfrm>
          <a:prstGeom prst="rect">
            <a:avLst/>
          </a:prstGeom>
        </p:spPr>
        <p:txBody>
          <a:bodyPr anchor="t"/>
          <a:lstStyle/>
          <a:p>
            <a:pPr/>
            <a:r>
              <a:t>LeSSでは最低限で自己管理チームを意味する</a:t>
            </a:r>
          </a:p>
        </p:txBody>
      </p:sp>
      <p:graphicFrame>
        <p:nvGraphicFramePr>
          <p:cNvPr id="168" name="Table 168"/>
          <p:cNvGraphicFramePr/>
          <p:nvPr/>
        </p:nvGraphicFramePr>
        <p:xfrm>
          <a:off x="673100" y="3759200"/>
          <a:ext cx="9753600" cy="73152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76320"/>
                <a:gridCol w="1950720"/>
                <a:gridCol w="1950720"/>
                <a:gridCol w="1950720"/>
                <a:gridCol w="1950720"/>
              </a:tblGrid>
              <a:tr h="1005839">
                <a:tc>
                  <a:txBody>
                    <a:bodyPr/>
                    <a:lstStyle/>
                    <a:p>
                      <a:pPr defTabSz="914400">
                        <a:defRPr>
                          <a:solidFill>
                            <a:srgbClr val="000000"/>
                          </a:solidFill>
                        </a:defRPr>
                      </a:pPr>
                      <a:r>
                        <a:rPr sz="2800">
                          <a:solidFill>
                            <a:srgbClr val="FFFFFF"/>
                          </a:solidFill>
                        </a:rPr>
                        <a:t>全体の方向性設定</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solidFill>
                      <a:srgbClr val="FFFFFF"/>
                    </a:solidFill>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solidFill>
                      <a:srgbClr val="FFFFFF"/>
                    </a:solidFill>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solidFill>
                      <a:srgbClr val="FFFFFF"/>
                    </a:solidFill>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r>
              <a:tr h="1005839">
                <a:tc>
                  <a:txBody>
                    <a:bodyPr/>
                    <a:lstStyle/>
                    <a:p>
                      <a:pPr defTabSz="914400">
                        <a:defRPr>
                          <a:solidFill>
                            <a:srgbClr val="000000"/>
                          </a:solidFill>
                        </a:defRPr>
                      </a:pPr>
                      <a:r>
                        <a:rPr sz="2800">
                          <a:solidFill>
                            <a:srgbClr val="FFFFFF"/>
                          </a:solidFill>
                        </a:rPr>
                        <a:t>チームと組織的コンテキストを設計</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solidFill>
                      <a:srgbClr val="FFFFFF"/>
                    </a:solidFill>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solidFill>
                      <a:srgbClr val="FFFFFF"/>
                    </a:solidFill>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r>
              <a:tr h="1005839">
                <a:tc>
                  <a:txBody>
                    <a:bodyPr/>
                    <a:lstStyle/>
                    <a:p>
                      <a:pPr defTabSz="914400">
                        <a:defRPr>
                          <a:solidFill>
                            <a:srgbClr val="000000"/>
                          </a:solidFill>
                        </a:defRPr>
                      </a:pPr>
                      <a:r>
                        <a:rPr sz="2800">
                          <a:solidFill>
                            <a:srgbClr val="FFFFFF"/>
                          </a:solidFill>
                        </a:rPr>
                        <a:t>作業プロセスと進捗の監視と管理</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solidFill>
                      <a:srgbClr val="FFFFFF"/>
                    </a:solidFill>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r>
              <a:tr h="1005839">
                <a:tc>
                  <a:txBody>
                    <a:bodyPr/>
                    <a:lstStyle/>
                    <a:p>
                      <a:pPr defTabSz="914400">
                        <a:defRPr>
                          <a:solidFill>
                            <a:srgbClr val="000000"/>
                          </a:solidFill>
                        </a:defRPr>
                      </a:pPr>
                      <a:r>
                        <a:rPr sz="2800">
                          <a:solidFill>
                            <a:srgbClr val="FFFFFF"/>
                          </a:solidFill>
                        </a:rPr>
                        <a:t>チームタスクの実行</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r>
              <a:tr h="942339">
                <a:tc>
                  <a:txBody>
                    <a:bodyPr/>
                    <a:lstStyle/>
                    <a:p>
                      <a:pPr defTabSz="914400">
                        <a:defRPr sz="2800"/>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a:solidFill>
                            <a:srgbClr val="FFFFFF"/>
                          </a:solidFill>
                        </a:rPr>
                        <a:t>マネジャ主導チーム</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a:solidFill>
                            <a:srgbClr val="FFFFFF"/>
                          </a:solidFill>
                        </a:rPr>
                        <a:t>自己管理チーム</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a:solidFill>
                            <a:srgbClr val="FFFFFF"/>
                          </a:solidFill>
                        </a:rPr>
                        <a:t>自己設計チーム</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a:solidFill>
                            <a:srgbClr val="FFFFFF"/>
                          </a:solidFill>
                        </a:rPr>
                        <a:t>自己統治チーム</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69" name="Shape 169"/>
          <p:cNvSpPr/>
          <p:nvPr/>
        </p:nvSpPr>
        <p:spPr>
          <a:xfrm>
            <a:off x="4921250" y="4318000"/>
            <a:ext cx="2400301" cy="558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管理者責任</a:t>
            </a:r>
          </a:p>
        </p:txBody>
      </p:sp>
      <p:sp>
        <p:nvSpPr>
          <p:cNvPr id="170" name="Shape 170"/>
          <p:cNvSpPr/>
          <p:nvPr/>
        </p:nvSpPr>
        <p:spPr>
          <a:xfrm>
            <a:off x="7155180" y="6248400"/>
            <a:ext cx="3749041" cy="5588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チームの自己責任</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defTabSz="438150">
              <a:defRPr sz="6000"/>
            </a:pPr>
            <a:r>
              <a:t>マネジャの責務への</a:t>
            </a:r>
            <a:br/>
            <a:r>
              <a:t>影響</a:t>
            </a:r>
          </a:p>
        </p:txBody>
      </p:sp>
      <p:sp>
        <p:nvSpPr>
          <p:cNvPr id="173" name="Shape 173"/>
          <p:cNvSpPr/>
          <p:nvPr>
            <p:ph type="body" idx="1"/>
          </p:nvPr>
        </p:nvSpPr>
        <p:spPr>
          <a:prstGeom prst="rect">
            <a:avLst/>
          </a:prstGeom>
        </p:spPr>
        <p:txBody>
          <a:bodyPr/>
          <a:lstStyle/>
          <a:p>
            <a:pPr marL="244475" indent="-244475" defTabSz="321310">
              <a:spcBef>
                <a:spcPts val="2300"/>
              </a:spcBef>
              <a:defRPr sz="2090"/>
            </a:pPr>
            <a:r>
              <a:t>マネジャの責務ではないこと</a:t>
            </a:r>
          </a:p>
          <a:p>
            <a:pPr lvl="1" marL="488950" indent="-244475" defTabSz="321310">
              <a:spcBef>
                <a:spcPts val="2000"/>
              </a:spcBef>
              <a:defRPr sz="2090"/>
            </a:pPr>
            <a:r>
              <a:t>スプリントの状況を追う</a:t>
            </a:r>
          </a:p>
          <a:p>
            <a:pPr lvl="1" marL="488950" indent="-244475" defTabSz="321310">
              <a:spcBef>
                <a:spcPts val="2000"/>
              </a:spcBef>
              <a:defRPr sz="2090"/>
            </a:pPr>
            <a:r>
              <a:t>進捗会議やマネジャ会議を持つ</a:t>
            </a:r>
          </a:p>
          <a:p>
            <a:pPr lvl="1" marL="488950" indent="-244475" defTabSz="321310">
              <a:spcBef>
                <a:spcPts val="2000"/>
              </a:spcBef>
              <a:defRPr sz="2090"/>
            </a:pPr>
            <a:r>
              <a:t>チームに作業指示や残業を指示</a:t>
            </a:r>
          </a:p>
          <a:p>
            <a:pPr lvl="1" marL="488950" indent="-244475" defTabSz="321310">
              <a:spcBef>
                <a:spcPts val="2000"/>
              </a:spcBef>
              <a:defRPr sz="2090"/>
            </a:pPr>
            <a:r>
              <a:t>製造上の課題解決にかかる担当者を当てる</a:t>
            </a:r>
          </a:p>
          <a:p>
            <a:pPr lvl="1" marL="488950" indent="-244475" defTabSz="321310">
              <a:spcBef>
                <a:spcPts val="2000"/>
              </a:spcBef>
              <a:defRPr sz="2090"/>
            </a:pPr>
            <a:r>
              <a:t>「アジャイルプロジェクト管理ツール」でチームを監視する</a:t>
            </a:r>
          </a:p>
          <a:p>
            <a:pPr lvl="1" marL="488950" indent="-244475" defTabSz="321310">
              <a:spcBef>
                <a:spcPts val="2000"/>
              </a:spcBef>
              <a:defRPr sz="2090"/>
            </a:pPr>
            <a:r>
              <a:t>など</a:t>
            </a:r>
          </a:p>
          <a:p>
            <a:pPr marL="244475" indent="-244475" defTabSz="321310">
              <a:spcBef>
                <a:spcPts val="2000"/>
              </a:spcBef>
              <a:defRPr sz="2090"/>
            </a:pPr>
            <a:r>
              <a:t>マネジャから情報を隠すつもりもないし、現場主義にのっとって完全な透明性を得ることも推奨される。</a:t>
            </a:r>
          </a:p>
          <a:p>
            <a:pPr marL="244475" indent="-244475" defTabSz="321310">
              <a:spcBef>
                <a:spcPts val="2300"/>
              </a:spcBef>
              <a:defRPr sz="2090"/>
            </a:pPr>
            <a:r>
              <a:t>得た情報をチームの統制に使ったり、チームの状況を知るために何かを加えたりもしない</a:t>
            </a:r>
          </a:p>
        </p:txBody>
      </p:sp>
      <p:sp>
        <p:nvSpPr>
          <p:cNvPr id="174" name="Shape 174"/>
          <p:cNvSpPr/>
          <p:nvPr/>
        </p:nvSpPr>
        <p:spPr>
          <a:xfrm>
            <a:off x="7009286" y="2197099"/>
            <a:ext cx="5831528" cy="3175002"/>
          </a:xfrm>
          <a:prstGeom prst="rect">
            <a:avLst/>
          </a:prstGeom>
          <a:ln w="12700">
            <a:solidFill>
              <a:srgbClr val="DCDEE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600"/>
            </a:pPr>
            <a:r>
              <a:t>チームがやること</a:t>
            </a:r>
          </a:p>
          <a:p>
            <a:pPr marL="304131" indent="-304131" algn="l">
              <a:buSzPct val="75000"/>
              <a:buChar char="•"/>
              <a:defRPr sz="2600"/>
            </a:pPr>
            <a:r>
              <a:t>進捗監視: 計画通りかを確認</a:t>
            </a:r>
          </a:p>
          <a:p>
            <a:pPr marL="304131" indent="-304131" algn="l">
              <a:buSzPct val="75000"/>
              <a:buChar char="•"/>
              <a:defRPr sz="2600"/>
            </a:pPr>
            <a:r>
              <a:t>進捗管理:計画から外れていれば対処</a:t>
            </a:r>
          </a:p>
          <a:p>
            <a:pPr marL="304131" indent="-304131" algn="l">
              <a:buSzPct val="75000"/>
              <a:buChar char="•"/>
              <a:defRPr sz="2600"/>
            </a:pPr>
            <a:r>
              <a:t>プロセス管理:作業のやり方を決定</a:t>
            </a:r>
          </a:p>
          <a:p>
            <a:pPr marL="304131" indent="-304131" algn="l">
              <a:buSzPct val="75000"/>
              <a:buChar char="•"/>
              <a:defRPr sz="2600"/>
            </a:pPr>
            <a:r>
              <a:t>プロセス監視:チームの意見衝突や問題はチームで解消</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lvl1pPr defTabSz="403097">
              <a:defRPr sz="5520"/>
            </a:lvl1pPr>
          </a:lstStyle>
          <a:p>
            <a:pPr/>
            <a:r>
              <a:t>改善サービスの提供/Improvement Service</a:t>
            </a:r>
          </a:p>
        </p:txBody>
      </p:sp>
      <p:sp>
        <p:nvSpPr>
          <p:cNvPr id="177" name="Shape 177"/>
          <p:cNvSpPr/>
          <p:nvPr>
            <p:ph type="body" idx="1"/>
          </p:nvPr>
        </p:nvSpPr>
        <p:spPr>
          <a:prstGeom prst="rect">
            <a:avLst/>
          </a:prstGeom>
        </p:spPr>
        <p:txBody>
          <a:bodyPr/>
          <a:lstStyle/>
          <a:p>
            <a:pPr/>
            <a:r>
              <a:t>チームが納品・改善する環境を整える</a:t>
            </a:r>
          </a:p>
          <a:p>
            <a:pPr/>
            <a:r>
              <a:t>TBD</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defTabSz="473201">
              <a:defRPr sz="6480"/>
            </a:lvl1pPr>
          </a:lstStyle>
          <a:p>
            <a:pPr/>
            <a:r>
              <a:t>スクラムマスターとしてのマネジャ</a:t>
            </a:r>
          </a:p>
        </p:txBody>
      </p:sp>
      <p:sp>
        <p:nvSpPr>
          <p:cNvPr id="180" name="Shape 180"/>
          <p:cNvSpPr/>
          <p:nvPr>
            <p:ph type="body" idx="1"/>
          </p:nvPr>
        </p:nvSpPr>
        <p:spPr>
          <a:prstGeom prst="rect">
            <a:avLst/>
          </a:prstGeom>
        </p:spPr>
        <p:txBody>
          <a:bodyPr/>
          <a:lstStyle/>
          <a:p>
            <a:pPr/>
            <a:r>
              <a:t>TBD</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Management目次</a:t>
            </a:r>
          </a:p>
        </p:txBody>
      </p:sp>
      <p:sp>
        <p:nvSpPr>
          <p:cNvPr id="124" name="Shape 124"/>
          <p:cNvSpPr/>
          <p:nvPr>
            <p:ph type="body" idx="1"/>
          </p:nvPr>
        </p:nvSpPr>
        <p:spPr>
          <a:prstGeom prst="rect">
            <a:avLst/>
          </a:prstGeom>
        </p:spPr>
        <p:txBody>
          <a:bodyPr/>
          <a:lstStyle/>
          <a:p>
            <a:pPr marL="346709" indent="-346709" defTabSz="455675">
              <a:spcBef>
                <a:spcPts val="3200"/>
              </a:spcBef>
              <a:defRPr sz="2964"/>
            </a:pPr>
            <a:r>
              <a:t>マネジャの役割/ Role of Manager</a:t>
            </a:r>
          </a:p>
          <a:p>
            <a:pPr marL="346709" indent="-346709" defTabSz="455675">
              <a:spcBef>
                <a:spcPts val="3200"/>
              </a:spcBef>
              <a:defRPr sz="2964"/>
            </a:pPr>
            <a:r>
              <a:t>現場主義/ Go See</a:t>
            </a:r>
          </a:p>
          <a:p>
            <a:pPr marL="346709" indent="-346709" defTabSz="455675">
              <a:spcBef>
                <a:spcPts val="3200"/>
              </a:spcBef>
              <a:defRPr sz="2964"/>
            </a:pPr>
            <a:r>
              <a:t>問題の解決方法を教える/ Teaching Problem Solving</a:t>
            </a:r>
          </a:p>
          <a:p>
            <a:pPr marL="346709" indent="-346709" defTabSz="455675">
              <a:spcBef>
                <a:spcPts val="3200"/>
              </a:spcBef>
              <a:defRPr sz="2964"/>
            </a:pPr>
            <a:r>
              <a:t>自己管理/ Self-Management</a:t>
            </a:r>
          </a:p>
          <a:p>
            <a:pPr marL="346709" indent="-346709" defTabSz="455675">
              <a:spcBef>
                <a:spcPts val="3200"/>
              </a:spcBef>
              <a:defRPr sz="2964"/>
            </a:pPr>
            <a:r>
              <a:t>改善サービスの提供/ Improvement Service</a:t>
            </a:r>
          </a:p>
          <a:p>
            <a:pPr marL="346709" indent="-346709" defTabSz="455675">
              <a:spcBef>
                <a:spcPts val="3200"/>
              </a:spcBef>
              <a:defRPr sz="2964"/>
            </a:pPr>
            <a:r>
              <a:t>スクラムマスターとしてのマネジャ/ Manager as Scrum Master</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Management</a:t>
            </a:r>
          </a:p>
        </p:txBody>
      </p:sp>
      <p:sp>
        <p:nvSpPr>
          <p:cNvPr id="127" name="Shape 127"/>
          <p:cNvSpPr/>
          <p:nvPr>
            <p:ph type="body" idx="1"/>
          </p:nvPr>
        </p:nvSpPr>
        <p:spPr>
          <a:prstGeom prst="rect">
            <a:avLst/>
          </a:prstGeom>
        </p:spPr>
        <p:txBody>
          <a:bodyPr/>
          <a:lstStyle/>
          <a:p>
            <a:pPr marL="422275" indent="-422275" defTabSz="554990">
              <a:spcBef>
                <a:spcPts val="3900"/>
              </a:spcBef>
              <a:defRPr sz="3609"/>
            </a:pPr>
            <a:r>
              <a:t>リーン思考でいう「教師としてのマネジャ」原則に沿った役割を担う</a:t>
            </a:r>
          </a:p>
          <a:p>
            <a:pPr marL="422275" indent="-422275" defTabSz="554990">
              <a:spcBef>
                <a:spcPts val="3900"/>
              </a:spcBef>
              <a:defRPr sz="3609"/>
            </a:pPr>
            <a:r>
              <a:t>役割上の大きな違い2つ↓</a:t>
            </a:r>
          </a:p>
          <a:p>
            <a:pPr lvl="1" marL="844550" indent="-422275" defTabSz="554990">
              <a:spcBef>
                <a:spcPts val="3900"/>
              </a:spcBef>
              <a:defRPr sz="3609"/>
            </a:pPr>
            <a:r>
              <a:t>「自己管理するチーム」でたくさんの責務委譲</a:t>
            </a:r>
          </a:p>
          <a:p>
            <a:pPr lvl="1" marL="844550" indent="-422275" defTabSz="554990">
              <a:spcBef>
                <a:spcPts val="3900"/>
              </a:spcBef>
              <a:defRPr sz="3609"/>
            </a:pPr>
            <a:r>
              <a:t>チームがかかる仕事はPOが決める</a:t>
            </a:r>
          </a:p>
          <a:p>
            <a:pPr marL="422275" indent="-422275" defTabSz="554990">
              <a:spcBef>
                <a:spcPts val="3900"/>
              </a:spcBef>
              <a:defRPr sz="3609"/>
            </a:pPr>
            <a:r>
              <a:t>Y理論ベース</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X理論とY理論</a:t>
            </a:r>
          </a:p>
        </p:txBody>
      </p:sp>
      <p:sp>
        <p:nvSpPr>
          <p:cNvPr id="130" name="Shape 130"/>
          <p:cNvSpPr/>
          <p:nvPr>
            <p:ph type="body" idx="1"/>
          </p:nvPr>
        </p:nvSpPr>
        <p:spPr>
          <a:prstGeom prst="rect">
            <a:avLst/>
          </a:prstGeom>
        </p:spPr>
        <p:txBody>
          <a:bodyPr/>
          <a:lstStyle/>
          <a:p>
            <a:pPr marL="266700" indent="-266700" defTabSz="350520">
              <a:spcBef>
                <a:spcPts val="2500"/>
              </a:spcBef>
              <a:defRPr sz="2280"/>
            </a:pPr>
            <a:r>
              <a:t>X理論</a:t>
            </a:r>
          </a:p>
          <a:p>
            <a:pPr lvl="1" marL="533400" indent="-266700" defTabSz="350520">
              <a:spcBef>
                <a:spcPts val="2500"/>
              </a:spcBef>
              <a:defRPr sz="2280"/>
            </a:pPr>
            <a:r>
              <a:t>ヒトは仕事が嫌いで、サボる</a:t>
            </a:r>
          </a:p>
          <a:p>
            <a:pPr lvl="1" marL="533400" indent="-266700" defTabSz="350520">
              <a:spcBef>
                <a:spcPts val="2500"/>
              </a:spcBef>
              <a:defRPr sz="2280"/>
            </a:pPr>
            <a:r>
              <a:t>やらせるには、強制、統制、管理、脅しが必要</a:t>
            </a:r>
          </a:p>
          <a:p>
            <a:pPr lvl="1" marL="533400" indent="-266700" defTabSz="350520">
              <a:spcBef>
                <a:spcPts val="2500"/>
              </a:spcBef>
              <a:defRPr sz="2280"/>
            </a:pPr>
            <a:r>
              <a:t>ヒトは野心も小さいし責任を負いたくないから管理されることを望む</a:t>
            </a:r>
          </a:p>
          <a:p>
            <a:pPr marL="266700" indent="-266700" defTabSz="350520">
              <a:spcBef>
                <a:spcPts val="2500"/>
              </a:spcBef>
              <a:defRPr sz="2280"/>
            </a:pPr>
            <a:r>
              <a:t>Y理論</a:t>
            </a:r>
          </a:p>
          <a:p>
            <a:pPr lvl="1" marL="533400" indent="-266700" defTabSz="350520">
              <a:spcBef>
                <a:spcPts val="2500"/>
              </a:spcBef>
              <a:defRPr sz="2280"/>
            </a:pPr>
            <a:r>
              <a:t>ヒトは遊びや休憩と同じく、仕事がんばる</a:t>
            </a:r>
          </a:p>
          <a:p>
            <a:pPr lvl="1" marL="533400" indent="-266700" defTabSz="350520">
              <a:spcBef>
                <a:spcPts val="2500"/>
              </a:spcBef>
              <a:defRPr sz="2280"/>
            </a:pPr>
            <a:r>
              <a:t>コミットした目標に向けて自己統制、自己管理する。自己実現に関連して内発的動機、つまり挑戦・学習・目的意識で動く</a:t>
            </a:r>
          </a:p>
          <a:p>
            <a:pPr lvl="1" marL="533400" indent="-266700" defTabSz="350520">
              <a:spcBef>
                <a:spcPts val="2500"/>
              </a:spcBef>
              <a:defRPr sz="2280"/>
            </a:pPr>
            <a:r>
              <a:t>適切な環境が与えられれば、責任は避けずに求める</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マネジャの役割</a:t>
            </a:r>
          </a:p>
        </p:txBody>
      </p:sp>
      <p:sp>
        <p:nvSpPr>
          <p:cNvPr id="133" name="Shape 133"/>
          <p:cNvSpPr/>
          <p:nvPr>
            <p:ph type="body" idx="1"/>
          </p:nvPr>
        </p:nvSpPr>
        <p:spPr>
          <a:prstGeom prst="rect">
            <a:avLst/>
          </a:prstGeom>
        </p:spPr>
        <p:txBody>
          <a:bodyPr/>
          <a:lstStyle/>
          <a:p>
            <a:pPr/>
            <a:r>
              <a:t>従来のマネジャ→LeSSのマネジャ</a:t>
            </a:r>
          </a:p>
          <a:p>
            <a:pPr/>
            <a:r>
              <a:t>中間管理職の役割は能力構築者/capability builders</a:t>
            </a:r>
          </a:p>
          <a:p>
            <a:pPr/>
            <a:r>
              <a:t>上級管理職の役割はあまり変わらず</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defTabSz="432308">
              <a:defRPr sz="5920"/>
            </a:pPr>
            <a:r>
              <a:t>従来のマネジャ</a:t>
            </a:r>
          </a:p>
          <a:p>
            <a:pPr defTabSz="432308">
              <a:defRPr sz="5920"/>
            </a:pPr>
            <a:r>
              <a:t>→LeSSのマネジャ</a:t>
            </a:r>
          </a:p>
        </p:txBody>
      </p:sp>
      <p:sp>
        <p:nvSpPr>
          <p:cNvPr id="136" name="Shape 136"/>
          <p:cNvSpPr/>
          <p:nvPr>
            <p:ph type="body" idx="1"/>
          </p:nvPr>
        </p:nvSpPr>
        <p:spPr>
          <a:prstGeom prst="rect">
            <a:avLst/>
          </a:prstGeom>
        </p:spPr>
        <p:txBody>
          <a:bodyPr/>
          <a:lstStyle/>
          <a:p>
            <a:pPr/>
            <a:r>
              <a:t>やる仕事の判断→POの仕事だからするな</a:t>
            </a:r>
          </a:p>
          <a:p>
            <a:pPr/>
            <a:r>
              <a:t>どうやるかに関わっていく→改善を含めて自己管理するチームに委譲</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lvl1pPr defTabSz="403097">
              <a:defRPr sz="5520"/>
            </a:lvl1pPr>
          </a:lstStyle>
          <a:p>
            <a:pPr/>
            <a:r>
              <a:t>中間管理職の役割は能力構築者/capability builders</a:t>
            </a:r>
          </a:p>
        </p:txBody>
      </p:sp>
      <p:sp>
        <p:nvSpPr>
          <p:cNvPr id="139" name="Shape 139"/>
          <p:cNvSpPr/>
          <p:nvPr>
            <p:ph type="body" idx="1"/>
          </p:nvPr>
        </p:nvSpPr>
        <p:spPr>
          <a:prstGeom prst="rect">
            <a:avLst/>
          </a:prstGeom>
        </p:spPr>
        <p:txBody>
          <a:bodyPr/>
          <a:lstStyle/>
          <a:p>
            <a:pPr/>
            <a:r>
              <a:t>全体を見て素晴らしい製品を作る組織能力を構築する</a:t>
            </a:r>
          </a:p>
          <a:p>
            <a:pPr/>
            <a:r>
              <a:t>SMとチームが妨害を排除して改善を進めるのを助ける</a:t>
            </a:r>
          </a:p>
          <a:p>
            <a:pPr/>
            <a:r>
              <a:t>現場をみろ</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defTabSz="473201">
              <a:defRPr sz="6480"/>
            </a:pPr>
            <a:r>
              <a:t>上級管理職の役割は</a:t>
            </a:r>
          </a:p>
          <a:p>
            <a:pPr defTabSz="473201">
              <a:defRPr sz="6480"/>
            </a:pPr>
            <a:r>
              <a:t>あまり変わらず</a:t>
            </a:r>
          </a:p>
        </p:txBody>
      </p:sp>
      <p:sp>
        <p:nvSpPr>
          <p:cNvPr id="142" name="Shape 142"/>
          <p:cNvSpPr/>
          <p:nvPr>
            <p:ph type="body" idx="1"/>
          </p:nvPr>
        </p:nvSpPr>
        <p:spPr>
          <a:prstGeom prst="rect">
            <a:avLst/>
          </a:prstGeom>
        </p:spPr>
        <p:txBody>
          <a:bodyPr/>
          <a:lstStyle/>
          <a:p>
            <a:pPr lvl="1"/>
            <a:r>
              <a:t>戦略判断</a:t>
            </a:r>
          </a:p>
          <a:p>
            <a:pPr lvl="1"/>
            <a:r>
              <a:t>部下に「教える」ことを教える</a:t>
            </a:r>
          </a:p>
          <a:p>
            <a:pPr lvl="1"/>
            <a:r>
              <a:t>開発を改善がうまくなるように、問題解決を助ける必要はある</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lvl1pPr defTabSz="537463">
              <a:defRPr sz="7360"/>
            </a:lvl1pPr>
          </a:lstStyle>
          <a:p>
            <a:pPr/>
            <a:r>
              <a:t>能力は垂直に構築される</a:t>
            </a:r>
          </a:p>
        </p:txBody>
      </p:sp>
      <p:sp>
        <p:nvSpPr>
          <p:cNvPr id="145" name="Shape 145"/>
          <p:cNvSpPr/>
          <p:nvPr>
            <p:ph type="body" sz="quarter" idx="1"/>
          </p:nvPr>
        </p:nvSpPr>
        <p:spPr>
          <a:prstGeom prst="rect">
            <a:avLst/>
          </a:prstGeom>
        </p:spPr>
        <p:txBody>
          <a:bodyPr/>
          <a:lstStyle/>
          <a:p>
            <a:pPr/>
            <a:r>
              <a:t>価値はチームを通じて組織を水平に流れ、マネジャの介入はなし</a:t>
            </a:r>
          </a:p>
        </p:txBody>
      </p:sp>
      <p:pic>
        <p:nvPicPr>
          <p:cNvPr id="146" name="value_capability.png.pagespeed.ce.bJQew0B4ol.png"/>
          <p:cNvPicPr>
            <a:picLocks noChangeAspect="1"/>
          </p:cNvPicPr>
          <p:nvPr/>
        </p:nvPicPr>
        <p:blipFill>
          <a:blip r:embed="rId2">
            <a:extLst/>
          </a:blip>
          <a:stretch>
            <a:fillRect/>
          </a:stretch>
        </p:blipFill>
        <p:spPr>
          <a:xfrm>
            <a:off x="0" y="342448"/>
            <a:ext cx="13004800" cy="6389004"/>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