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87425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 autoAdjust="0"/>
    <p:restoredTop sz="91680" autoAdjust="0"/>
  </p:normalViewPr>
  <p:slideViewPr>
    <p:cSldViewPr>
      <p:cViewPr varScale="1">
        <p:scale>
          <a:sx n="85" d="100"/>
          <a:sy n="85" d="100"/>
        </p:scale>
        <p:origin x="-78" y="-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49051-4EB6-44C3-8C68-97350955F2E4}" type="datetimeFigureOut">
              <a:rPr kumimoji="1" lang="ja-JP" altLang="en-US" smtClean="0"/>
              <a:pPr/>
              <a:t>2015/7/26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690269"/>
            <a:ext cx="548640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718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9378824"/>
            <a:ext cx="29718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C5EC1-1FF6-4F87-81EB-8CE2FC1120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396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0C01-F280-4997-8C87-2952314635FF}" type="datetime1">
              <a:rPr kumimoji="1" lang="ja-JP" altLang="en-US" smtClean="0"/>
              <a:pPr/>
              <a:t>2015/7/26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9A993DFE-F3CC-4D33-A253-85CFB8E785CF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012F-7007-462F-971E-54C81D572798}" type="datetime1">
              <a:rPr kumimoji="1" lang="ja-JP" altLang="en-US" smtClean="0"/>
              <a:pPr/>
              <a:t>2015/7/26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DFE-F3CC-4D33-A253-85CFB8E785C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3CD1-5713-434F-AC16-445D08FD6AF7}" type="datetime1">
              <a:rPr kumimoji="1" lang="ja-JP" altLang="en-US" smtClean="0"/>
              <a:pPr/>
              <a:t>2015/7/26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DFE-F3CC-4D33-A253-85CFB8E785C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CF24-11A3-4763-9664-F032883468AD}" type="datetime1">
              <a:rPr kumimoji="1" lang="ja-JP" altLang="en-US" smtClean="0"/>
              <a:pPr/>
              <a:t>2015/7/26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9A993DFE-F3CC-4D33-A253-85CFB8E785CF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3E94-989C-42C0-A1C0-B2161B04D469}" type="datetime1">
              <a:rPr kumimoji="1" lang="ja-JP" altLang="en-US" smtClean="0"/>
              <a:pPr/>
              <a:t>2015/7/26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9A993DFE-F3CC-4D33-A253-85CFB8E785CF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FE58-6FD2-43BB-ADC3-C4FF91C153FE}" type="datetime1">
              <a:rPr kumimoji="1" lang="ja-JP" altLang="en-US" smtClean="0"/>
              <a:pPr/>
              <a:t>2015/7/26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DFE-F3CC-4D33-A253-85CFB8E785C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0AA9-0ABF-4310-86BA-B6C2B20E850A}" type="datetime1">
              <a:rPr kumimoji="1" lang="ja-JP" altLang="en-US" smtClean="0"/>
              <a:pPr/>
              <a:t>2015/7/26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DFE-F3CC-4D33-A253-85CFB8E785C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C300-5A44-4754-826C-9F01BA1735E8}" type="datetime1">
              <a:rPr kumimoji="1" lang="ja-JP" altLang="en-US" smtClean="0"/>
              <a:pPr/>
              <a:t>2015/7/26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9A993DFE-F3CC-4D33-A253-85CFB8E785CF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E5FD-7B76-4D78-A5A6-FE6E0B242AD8}" type="datetime1">
              <a:rPr kumimoji="1" lang="ja-JP" altLang="en-US" smtClean="0"/>
              <a:pPr/>
              <a:t>2015/7/26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DFE-F3CC-4D33-A253-85CFB8E785C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4CD3-30C0-410A-95EA-5997B47956E5}" type="datetime1">
              <a:rPr kumimoji="1" lang="ja-JP" altLang="en-US" smtClean="0"/>
              <a:pPr/>
              <a:t>2015/7/26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DFE-F3CC-4D33-A253-85CFB8E785C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A858-401D-4F4D-A574-2426DB54274B}" type="datetime1">
              <a:rPr kumimoji="1" lang="ja-JP" altLang="en-US" smtClean="0"/>
              <a:pPr/>
              <a:t>2015/7/26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DFE-F3CC-4D33-A253-85CFB8E785C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A4D81-EA27-41E7-B8C8-8DA7C8125114}" type="datetime1">
              <a:rPr kumimoji="1" lang="ja-JP" altLang="en-US" smtClean="0"/>
              <a:pPr/>
              <a:t>2015/7/26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3DFE-F3CC-4D33-A253-85CFB8E785CF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ess.works/less/framework/why-less.html" TargetMode="External"/><Relationship Id="rId2" Type="http://schemas.openxmlformats.org/officeDocument/2006/relationships/hyperlink" Target="https://less-study.doorkeeper.jp/events/2708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7650" y="2130425"/>
            <a:ext cx="8500814" cy="2090663"/>
          </a:xfrm>
        </p:spPr>
        <p:txBody>
          <a:bodyPr>
            <a:normAutofit/>
          </a:bodyPr>
          <a:lstStyle/>
          <a:p>
            <a:r>
              <a:rPr kumimoji="1" lang="en-US" altLang="ja-JP" sz="6000" dirty="0" smtClean="0">
                <a:solidFill>
                  <a:schemeClr val="accent5"/>
                </a:solidFill>
              </a:rPr>
              <a:t>Why </a:t>
            </a:r>
            <a:r>
              <a:rPr kumimoji="1" lang="en-US" altLang="ja-JP" sz="6000" dirty="0" err="1" smtClean="0">
                <a:solidFill>
                  <a:schemeClr val="accent5"/>
                </a:solidFill>
              </a:rPr>
              <a:t>LeSS</a:t>
            </a:r>
            <a:r>
              <a:rPr kumimoji="1" lang="en-US" altLang="ja-JP" sz="6000" dirty="0" smtClean="0"/>
              <a:t/>
            </a:r>
            <a:br>
              <a:rPr kumimoji="1" lang="en-US" altLang="ja-JP" sz="6000" dirty="0" smtClean="0"/>
            </a:br>
            <a:r>
              <a:rPr kumimoji="1" lang="ja-JP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（なぜ </a:t>
            </a:r>
            <a:r>
              <a:rPr kumimoji="1" lang="en-US" altLang="ja-JP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LeSS</a:t>
            </a:r>
            <a:r>
              <a:rPr kumimoji="1" lang="en-US" altLang="ja-JP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ja-JP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なのか？）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102224"/>
            <a:ext cx="6400800" cy="112697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担当：井口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スライド番号プレースホル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DFE-F3CC-4D33-A253-85CFB8E785C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  <p:transition advTm="6399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本資料の説明</a:t>
            </a:r>
            <a:endParaRPr kumimoji="1" lang="ja-JP" altLang="en-US" sz="4400" dirty="0">
              <a:ln>
                <a:solidFill>
                  <a:schemeClr val="tx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4680520"/>
          </a:xfrm>
        </p:spPr>
        <p:txBody>
          <a:bodyPr>
            <a:normAutofit/>
          </a:bodyPr>
          <a:lstStyle/>
          <a:p>
            <a:pPr marL="514350" indent="-514350"/>
            <a:r>
              <a:rPr lang="en-US" altLang="ja-JP" sz="2800" dirty="0" err="1" smtClean="0"/>
              <a:t>LeSS</a:t>
            </a:r>
            <a:r>
              <a:rPr lang="en-US" altLang="ja-JP" sz="2800" dirty="0" smtClean="0"/>
              <a:t> Study Kickoff</a:t>
            </a:r>
            <a:r>
              <a:rPr lang="ja-JP" altLang="en-US" sz="2800" dirty="0" smtClean="0"/>
              <a:t>（第</a:t>
            </a:r>
            <a:r>
              <a:rPr lang="en-US" altLang="ja-JP" sz="2800" dirty="0" smtClean="0"/>
              <a:t>1</a:t>
            </a:r>
            <a:r>
              <a:rPr lang="ja-JP" altLang="en-US" sz="2800" dirty="0" smtClean="0"/>
              <a:t>回勉強会）でカバー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した </a:t>
            </a:r>
            <a:r>
              <a:rPr lang="en-US" altLang="ja-JP" sz="2800" dirty="0" smtClean="0"/>
              <a:t>“Why </a:t>
            </a:r>
            <a:r>
              <a:rPr lang="en-US" altLang="ja-JP" sz="2800" dirty="0" err="1" smtClean="0"/>
              <a:t>LeSS</a:t>
            </a:r>
            <a:r>
              <a:rPr lang="en-US" altLang="ja-JP" sz="2800" dirty="0" smtClean="0"/>
              <a:t>?” </a:t>
            </a:r>
            <a:r>
              <a:rPr lang="ja-JP" altLang="en-US" sz="2800" dirty="0" smtClean="0"/>
              <a:t>の内容を要訳（超訳）した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ものです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lang="en-US" altLang="ja-JP" sz="2800" dirty="0" smtClean="0"/>
          </a:p>
          <a:p>
            <a:pPr marL="914400" lvl="1" indent="-514350"/>
            <a:r>
              <a:rPr lang="ja-JP" altLang="en-US" sz="2400" dirty="0" smtClean="0"/>
              <a:t>勉強会（</a:t>
            </a:r>
            <a:r>
              <a:rPr lang="en-US" altLang="ja-JP" sz="2400" dirty="0" smtClean="0"/>
              <a:t>2015/7/17</a:t>
            </a:r>
            <a:r>
              <a:rPr lang="ja-JP" altLang="en-US" sz="2400" dirty="0" smtClean="0"/>
              <a:t>開催）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>
                <a:hlinkClick r:id="rId2"/>
              </a:rPr>
              <a:t>https</a:t>
            </a:r>
            <a:r>
              <a:rPr lang="en-US" altLang="ja-JP" sz="2400" dirty="0" smtClean="0">
                <a:hlinkClick r:id="rId2"/>
              </a:rPr>
              <a:t>://</a:t>
            </a:r>
            <a:r>
              <a:rPr lang="en-US" altLang="ja-JP" sz="2400" dirty="0" smtClean="0">
                <a:hlinkClick r:id="rId2"/>
              </a:rPr>
              <a:t>less-study.doorkeeper.jp/events/27088</a:t>
            </a:r>
            <a:endParaRPr lang="en-US" altLang="ja-JP" sz="2400" dirty="0" smtClean="0"/>
          </a:p>
          <a:p>
            <a:pPr marL="914400" lvl="1" indent="-514350"/>
            <a:r>
              <a:rPr lang="en-US" altLang="ja-JP" sz="2400" dirty="0" smtClean="0"/>
              <a:t>“Why </a:t>
            </a:r>
            <a:r>
              <a:rPr lang="en-US" altLang="ja-JP" sz="2400" dirty="0" err="1" smtClean="0"/>
              <a:t>LeSS</a:t>
            </a:r>
            <a:r>
              <a:rPr lang="en-US" altLang="ja-JP" sz="2400" dirty="0" smtClean="0"/>
              <a:t>?”</a:t>
            </a:r>
            <a:br>
              <a:rPr lang="en-US" altLang="ja-JP" sz="2400" dirty="0" smtClean="0"/>
            </a:br>
            <a:r>
              <a:rPr lang="en-US" altLang="ja-JP" sz="2400" dirty="0" smtClean="0">
                <a:hlinkClick r:id="rId3"/>
              </a:rPr>
              <a:t>http</a:t>
            </a:r>
            <a:r>
              <a:rPr lang="en-US" altLang="ja-JP" sz="2400" dirty="0" smtClean="0">
                <a:hlinkClick r:id="rId3"/>
              </a:rPr>
              <a:t>://</a:t>
            </a:r>
            <a:r>
              <a:rPr lang="en-US" altLang="ja-JP" sz="2400" dirty="0" smtClean="0">
                <a:hlinkClick r:id="rId3"/>
              </a:rPr>
              <a:t>less.works/less/framework/why-less.html</a:t>
            </a:r>
            <a:endParaRPr lang="en-US" altLang="ja-JP" sz="2400" dirty="0" smtClean="0"/>
          </a:p>
          <a:p>
            <a:pPr marL="514350" indent="-514350"/>
            <a:endParaRPr lang="en-US" altLang="ja-JP" sz="2800" dirty="0" smtClean="0"/>
          </a:p>
          <a:p>
            <a:pPr marL="514350" indent="-514350"/>
            <a:endParaRPr lang="en-US" altLang="ja-JP" sz="2800" dirty="0" smtClean="0"/>
          </a:p>
          <a:p>
            <a:pPr marL="514350" indent="-514350">
              <a:buNone/>
            </a:pPr>
            <a:endParaRPr kumimoji="1" lang="ja-JP" altLang="en-US" sz="2800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DFE-F3CC-4D33-A253-85CFB8E785CF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  <p:transition advTm="2903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イントロダクション</a:t>
            </a:r>
            <a:endParaRPr kumimoji="1" lang="ja-JP" altLang="en-US" sz="4400" dirty="0">
              <a:ln>
                <a:solidFill>
                  <a:schemeClr val="tx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4536504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</a:pPr>
            <a:r>
              <a:rPr kumimoji="1" lang="ja-JP" altLang="en-US" sz="2800" dirty="0" smtClean="0"/>
              <a:t>従来の</a:t>
            </a:r>
            <a:r>
              <a:rPr lang="ja-JP" altLang="en-US" sz="2800" dirty="0" smtClean="0"/>
              <a:t>ウォーターフォール型開発は、</a:t>
            </a:r>
            <a:r>
              <a:rPr lang="ja-JP" altLang="en-US" sz="2800" dirty="0" smtClean="0">
                <a:solidFill>
                  <a:srgbClr val="FF0000"/>
                </a:solidFill>
              </a:rPr>
              <a:t>小規模＆大規模開発のどちらでもうまく回らない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marL="514350" indent="-514350">
              <a:spcAft>
                <a:spcPts val="1200"/>
              </a:spcAft>
            </a:pPr>
            <a:r>
              <a:rPr kumimoji="1" lang="en-US" altLang="ja-JP" sz="2800" dirty="0" smtClean="0"/>
              <a:t>2001</a:t>
            </a:r>
            <a:r>
              <a:rPr kumimoji="1" lang="ja-JP" altLang="en-US" sz="2800" dirty="0" smtClean="0"/>
              <a:t>年</a:t>
            </a:r>
            <a:r>
              <a:rPr lang="ja-JP" altLang="en-US" sz="2800" dirty="0" smtClean="0"/>
              <a:t>に誕生した</a:t>
            </a:r>
            <a:r>
              <a:rPr kumimoji="1" lang="ja-JP" altLang="en-US" sz="2800" dirty="0" smtClean="0"/>
              <a:t>アジャイル</a:t>
            </a:r>
            <a:r>
              <a:rPr kumimoji="1" lang="ja-JP" altLang="en-US" sz="2800" dirty="0" smtClean="0"/>
              <a:t>開発＆</a:t>
            </a:r>
            <a:r>
              <a:rPr kumimoji="1" lang="ja-JP" altLang="en-US" sz="2800" dirty="0" smtClean="0"/>
              <a:t>スクラムは、小規模開発ならばうまく回るが、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大規模開発だとうまく回らない</a:t>
            </a:r>
            <a:r>
              <a:rPr kumimoji="1" lang="ja-JP" altLang="en-US" sz="2800" dirty="0" smtClean="0"/>
              <a:t>（という人が多い）</a:t>
            </a:r>
            <a:endParaRPr kumimoji="1" lang="en-US" altLang="ja-JP" sz="2800" dirty="0" smtClean="0"/>
          </a:p>
          <a:p>
            <a:pPr marL="514350" indent="-514350">
              <a:spcAft>
                <a:spcPts val="1200"/>
              </a:spcAft>
            </a:pPr>
            <a:r>
              <a:rPr lang="ja-JP" altLang="en-US" sz="2800" dirty="0" smtClean="0"/>
              <a:t>そんなこんなで、</a:t>
            </a:r>
            <a:r>
              <a:rPr lang="en-US" altLang="ja-JP" sz="2800" dirty="0" smtClean="0"/>
              <a:t>Craig</a:t>
            </a:r>
            <a:r>
              <a:rPr lang="ja-JP" altLang="en-US" sz="2800" dirty="0" smtClean="0"/>
              <a:t>と</a:t>
            </a:r>
            <a:r>
              <a:rPr lang="en-US" altLang="ja-JP" sz="2800" dirty="0" smtClean="0"/>
              <a:t>Bas</a:t>
            </a:r>
            <a:r>
              <a:rPr lang="ja-JP" altLang="en-US" sz="2800" dirty="0" smtClean="0"/>
              <a:t>がスクラムの良い所を活かしつつスケールさせる方法を考えた 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→ </a:t>
            </a:r>
            <a:r>
              <a:rPr lang="en-US" altLang="ja-JP" sz="2800" b="1" dirty="0" err="1" smtClean="0">
                <a:solidFill>
                  <a:schemeClr val="accent5">
                    <a:lumMod val="75000"/>
                  </a:schemeClr>
                </a:solidFill>
              </a:rPr>
              <a:t>LeSS</a:t>
            </a:r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</a:rPr>
              <a:t> (Large-Scaled Scrum)</a:t>
            </a:r>
            <a:endParaRPr kumimoji="1" lang="en-US" altLang="ja-JP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514350" indent="-514350">
              <a:spcAft>
                <a:spcPts val="1200"/>
              </a:spcAft>
            </a:pPr>
            <a:endParaRPr kumimoji="1" lang="en-US" altLang="ja-JP" sz="2800" dirty="0" smtClean="0"/>
          </a:p>
          <a:p>
            <a:pPr marL="514350" indent="-514350">
              <a:spcAft>
                <a:spcPts val="1200"/>
              </a:spcAft>
            </a:pPr>
            <a:endParaRPr kumimoji="1" lang="ja-JP" altLang="en-US" sz="2800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DFE-F3CC-4D33-A253-85CFB8E785CF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</p:cSld>
  <p:clrMapOvr>
    <a:masterClrMapping/>
  </p:clrMapOvr>
  <p:transition advTm="2903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err="1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LeSS</a:t>
            </a:r>
            <a:r>
              <a:rPr kumimoji="1" lang="en-US" altLang="ja-JP" sz="4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 = </a:t>
            </a:r>
            <a:r>
              <a:rPr kumimoji="1" lang="ja-JP" altLang="en-US" sz="4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スケールした </a:t>
            </a:r>
            <a:r>
              <a:rPr kumimoji="1" lang="en-US" altLang="ja-JP" sz="4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Scrum</a:t>
            </a:r>
            <a:endParaRPr kumimoji="1" lang="ja-JP" altLang="en-US" sz="4400" dirty="0">
              <a:ln>
                <a:solidFill>
                  <a:schemeClr val="tx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4608512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</a:pPr>
            <a:r>
              <a:rPr lang="ja-JP" altLang="en-US" sz="2800" dirty="0" smtClean="0"/>
              <a:t>スクラムは、</a:t>
            </a:r>
            <a:r>
              <a:rPr lang="ja-JP" altLang="en-US" sz="2800" dirty="0" smtClean="0">
                <a:solidFill>
                  <a:srgbClr val="FF0000"/>
                </a:solidFill>
              </a:rPr>
              <a:t>抽象的な理論</a:t>
            </a:r>
            <a:r>
              <a:rPr lang="ja-JP" altLang="en-US" sz="2800" dirty="0" smtClean="0"/>
              <a:t>と</a:t>
            </a:r>
            <a:r>
              <a:rPr lang="ja-JP" altLang="en-US" sz="2800" dirty="0" smtClean="0">
                <a:solidFill>
                  <a:srgbClr val="FF0000"/>
                </a:solidFill>
              </a:rPr>
              <a:t>具体的な</a:t>
            </a:r>
            <a:r>
              <a:rPr lang="ja-JP" altLang="en-US" sz="2800" dirty="0" smtClean="0">
                <a:solidFill>
                  <a:srgbClr val="FF0000"/>
                </a:solidFill>
              </a:rPr>
              <a:t>経験則</a:t>
            </a:r>
            <a:r>
              <a:rPr lang="ja-JP" altLang="en-US" sz="2800" dirty="0" smtClean="0"/>
              <a:t>のいいとこ取りをバランス良くしている</a:t>
            </a:r>
            <a:endParaRPr lang="en-US" altLang="ja-JP" sz="2800" dirty="0" smtClean="0"/>
          </a:p>
          <a:p>
            <a:pPr marL="514350" indent="-514350">
              <a:spcAft>
                <a:spcPts val="1200"/>
              </a:spcAft>
            </a:pPr>
            <a:r>
              <a:rPr lang="ja-JP" altLang="en-US" sz="2800" dirty="0" smtClean="0"/>
              <a:t>上記を踏まえて考えると、</a:t>
            </a:r>
            <a:r>
              <a:rPr lang="en-US" altLang="ja-JP" sz="2800" dirty="0" err="1" smtClean="0"/>
              <a:t>LeSS</a:t>
            </a:r>
            <a:r>
              <a:rPr lang="ja-JP" altLang="en-US" sz="2800" dirty="0" smtClean="0"/>
              <a:t>をスクラムにするためには </a:t>
            </a:r>
            <a:r>
              <a:rPr lang="ja-JP" altLang="en-US" sz="2800" dirty="0" smtClean="0">
                <a:solidFill>
                  <a:srgbClr val="FF0000"/>
                </a:solidFill>
              </a:rPr>
              <a:t>カッチリ定義された要素</a:t>
            </a:r>
            <a:r>
              <a:rPr lang="ja-JP" altLang="en-US" sz="2800" dirty="0" smtClean="0"/>
              <a:t>と</a:t>
            </a:r>
            <a:r>
              <a:rPr lang="ja-JP" altLang="en-US" sz="2800" dirty="0" smtClean="0">
                <a:solidFill>
                  <a:srgbClr val="FF0000"/>
                </a:solidFill>
              </a:rPr>
              <a:t>経験則に基づくプロセスコントロール</a:t>
            </a:r>
            <a:r>
              <a:rPr lang="ja-JP" altLang="en-US" sz="2800" dirty="0" smtClean="0"/>
              <a:t>のいいとこ取りをバランスよく行う必要がある</a:t>
            </a:r>
            <a:endParaRPr kumimoji="1" lang="ja-JP" altLang="en-US" sz="2800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DFE-F3CC-4D33-A253-85CFB8E785CF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</p:cSld>
  <p:clrMapOvr>
    <a:masterClrMapping/>
  </p:clrMapOvr>
  <p:transition advTm="2903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err="1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LeSS</a:t>
            </a:r>
            <a:r>
              <a:rPr lang="ja-JP" altLang="en-US" sz="4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の方向性</a:t>
            </a:r>
            <a:endParaRPr kumimoji="1" lang="ja-JP" altLang="en-US" sz="4400" dirty="0">
              <a:ln>
                <a:solidFill>
                  <a:schemeClr val="tx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4896544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</a:pPr>
            <a:r>
              <a:rPr lang="ja-JP" altLang="en-US" sz="2800" dirty="0" smtClean="0">
                <a:solidFill>
                  <a:srgbClr val="FF0000"/>
                </a:solidFill>
              </a:rPr>
              <a:t>シンプル</a:t>
            </a:r>
            <a:r>
              <a:rPr lang="ja-JP" altLang="en-US" sz="2800" dirty="0" smtClean="0"/>
              <a:t>であるべき</a:t>
            </a:r>
            <a:endParaRPr lang="en-US" altLang="ja-JP" sz="2800" dirty="0" smtClean="0"/>
          </a:p>
          <a:p>
            <a:pPr marL="914400" lvl="1" indent="-514350">
              <a:spcAft>
                <a:spcPts val="1200"/>
              </a:spcAft>
            </a:pPr>
            <a:r>
              <a:rPr lang="ja-JP" altLang="en-US" sz="2000" dirty="0" smtClean="0"/>
              <a:t>余計な役割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成果物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プロセスを追加してしまう罠にはまらないようにする</a:t>
            </a:r>
            <a:endParaRPr lang="en-US" altLang="ja-JP" sz="2000" dirty="0" smtClean="0"/>
          </a:p>
          <a:p>
            <a:pPr marL="514350" indent="-514350">
              <a:spcAft>
                <a:spcPts val="1200"/>
              </a:spcAft>
            </a:pPr>
            <a:r>
              <a:rPr lang="ja-JP" altLang="en-US" sz="2800" dirty="0" smtClean="0">
                <a:solidFill>
                  <a:srgbClr val="FF0000"/>
                </a:solidFill>
              </a:rPr>
              <a:t>スケールした</a:t>
            </a:r>
            <a:r>
              <a:rPr lang="ja-JP" altLang="en-US" sz="2800" dirty="0" smtClean="0"/>
              <a:t>スクラム</a:t>
            </a:r>
            <a:endParaRPr lang="en-US" altLang="ja-JP" sz="2800" dirty="0" smtClean="0"/>
          </a:p>
          <a:p>
            <a:pPr marL="914400" lvl="1" indent="-514350">
              <a:spcAft>
                <a:spcPts val="1200"/>
              </a:spcAft>
            </a:pPr>
            <a:r>
              <a:rPr lang="ja-JP" altLang="en-US" sz="2000" dirty="0" smtClean="0"/>
              <a:t>スクラムの各要素を理解した上で、同様の効果を大規模開発において実現する方法を模索する</a:t>
            </a:r>
            <a:endParaRPr lang="en-US" altLang="ja-JP" sz="2000" dirty="0" smtClean="0"/>
          </a:p>
          <a:p>
            <a:pPr marL="514350" indent="-514350">
              <a:spcAft>
                <a:spcPts val="1200"/>
              </a:spcAft>
            </a:pPr>
            <a:r>
              <a:rPr kumimoji="1" lang="ja-JP" altLang="en-US" sz="2800" dirty="0" smtClean="0"/>
              <a:t>削ぎ落しではなく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スケールアップ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pPr marL="914400" lvl="1" indent="-514350">
              <a:spcAft>
                <a:spcPts val="1200"/>
              </a:spcAft>
            </a:pPr>
            <a:r>
              <a:rPr kumimoji="1" lang="ja-JP" altLang="en-US" sz="2000" dirty="0" smtClean="0"/>
              <a:t>汎用的なフレームワーク</a:t>
            </a:r>
            <a:r>
              <a:rPr lang="ja-JP" altLang="en-US" sz="2000" dirty="0" smtClean="0"/>
              <a:t>からスタートして</a:t>
            </a:r>
            <a:r>
              <a:rPr kumimoji="1" lang="ja-JP" altLang="en-US" sz="2000" dirty="0" smtClean="0"/>
              <a:t>削ぎ落としていく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方法ではメタボなプロセスになる。常に「最小限」から始めて必要最低限のものをビルドアップ（例：</a:t>
            </a:r>
            <a:r>
              <a:rPr kumimoji="1" lang="en-US" altLang="ja-JP" sz="2000" dirty="0" err="1" smtClean="0"/>
              <a:t>LeSS</a:t>
            </a:r>
            <a:r>
              <a:rPr kumimoji="1" lang="en-US" altLang="ja-JP" sz="2000" dirty="0" smtClean="0"/>
              <a:t> &amp; </a:t>
            </a:r>
            <a:r>
              <a:rPr kumimoji="1" lang="en-US" altLang="ja-JP" sz="2000" dirty="0" err="1" smtClean="0"/>
              <a:t>LeSS</a:t>
            </a:r>
            <a:r>
              <a:rPr kumimoji="1" lang="en-US" altLang="ja-JP" sz="2000" dirty="0" smtClean="0"/>
              <a:t> Huge)</a:t>
            </a:r>
            <a:endParaRPr kumimoji="1" lang="ja-JP" altLang="en-US" sz="2000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DFE-F3CC-4D33-A253-85CFB8E785CF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  <p:transition advTm="29038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「実験に基づく</a:t>
            </a:r>
            <a:r>
              <a:rPr kumimoji="1" lang="en-US" altLang="ja-JP" sz="4400" dirty="0" err="1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LeSS</a:t>
            </a:r>
            <a:r>
              <a:rPr kumimoji="1" lang="ja-JP" altLang="en-US" sz="4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」</a:t>
            </a:r>
            <a:r>
              <a:rPr lang="ja-JP" altLang="en-US" sz="4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の</a:t>
            </a:r>
            <a:r>
              <a:rPr kumimoji="1" lang="ja-JP" altLang="en-US" sz="4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反省</a:t>
            </a:r>
            <a:endParaRPr kumimoji="1" lang="ja-JP" altLang="en-US" sz="4400" dirty="0">
              <a:ln>
                <a:solidFill>
                  <a:schemeClr val="tx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4896544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</a:pPr>
            <a:r>
              <a:rPr lang="ja-JP" altLang="en-US" sz="2800" dirty="0" smtClean="0"/>
              <a:t>過去に</a:t>
            </a:r>
            <a:r>
              <a:rPr lang="en-US" altLang="ja-JP" sz="2800" dirty="0" smtClean="0"/>
              <a:t>2</a:t>
            </a:r>
            <a:r>
              <a:rPr lang="ja-JP" altLang="en-US" sz="2800" dirty="0" smtClean="0"/>
              <a:t>冊の本を出版</a:t>
            </a:r>
            <a:endParaRPr lang="en-US" altLang="ja-JP" sz="2800" dirty="0" smtClean="0"/>
          </a:p>
          <a:p>
            <a:pPr marL="914400" lvl="1" indent="-514350">
              <a:spcAft>
                <a:spcPts val="1200"/>
              </a:spcAft>
            </a:pPr>
            <a:r>
              <a:rPr lang="ja-JP" altLang="en-US" sz="2400" dirty="0" smtClean="0"/>
              <a:t>基本理念は「</a:t>
            </a:r>
            <a:r>
              <a:rPr lang="en-US" altLang="ja-JP" sz="2400" dirty="0" smtClean="0"/>
              <a:t>Best Practice</a:t>
            </a:r>
            <a:r>
              <a:rPr lang="ja-JP" altLang="en-US" sz="2400" dirty="0" smtClean="0"/>
              <a:t>などは存在せず、ある状況においてうまく回る</a:t>
            </a:r>
            <a:r>
              <a:rPr lang="en-US" altLang="ja-JP" sz="2400" dirty="0" smtClean="0"/>
              <a:t>Practice</a:t>
            </a:r>
            <a:r>
              <a:rPr lang="ja-JP" altLang="en-US" sz="2400" dirty="0" smtClean="0"/>
              <a:t>が存在するのみ</a:t>
            </a:r>
            <a:r>
              <a:rPr lang="ja-JP" altLang="en-US" sz="2400" dirty="0" smtClean="0"/>
              <a:t>である</a:t>
            </a:r>
            <a:r>
              <a:rPr lang="ja-JP" altLang="en-US" sz="2400" dirty="0" smtClean="0"/>
              <a:t>」</a:t>
            </a:r>
            <a:endParaRPr lang="en-US" altLang="ja-JP" sz="2400" dirty="0" smtClean="0"/>
          </a:p>
          <a:p>
            <a:pPr marL="914400" lvl="1" indent="-514350">
              <a:spcAft>
                <a:spcPts val="1200"/>
              </a:spcAft>
            </a:pPr>
            <a:r>
              <a:rPr lang="ja-JP" altLang="en-US" sz="2400" dirty="0" smtClean="0">
                <a:solidFill>
                  <a:srgbClr val="FF0000"/>
                </a:solidFill>
              </a:rPr>
              <a:t>上記理念に基いた実験集</a:t>
            </a:r>
            <a:r>
              <a:rPr lang="ja-JP" altLang="en-US" sz="2400" dirty="0" smtClean="0"/>
              <a:t>として</a:t>
            </a:r>
            <a:r>
              <a:rPr lang="en-US" altLang="ja-JP" sz="2400" dirty="0" err="1" smtClean="0"/>
              <a:t>LeSS</a:t>
            </a:r>
            <a:r>
              <a:rPr lang="ja-JP" altLang="en-US" sz="2400" dirty="0" smtClean="0"/>
              <a:t>を解説</a:t>
            </a:r>
            <a:endParaRPr lang="en-US" altLang="ja-JP" sz="2400" dirty="0" smtClean="0"/>
          </a:p>
          <a:p>
            <a:pPr marL="514350" indent="-514350">
              <a:spcAft>
                <a:spcPts val="1200"/>
              </a:spcAft>
            </a:pPr>
            <a:r>
              <a:rPr lang="ja-JP" altLang="en-US" sz="2800" dirty="0" smtClean="0"/>
              <a:t>読者よりポジティブな反応の一方で、わかり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にくいとの反応が（例：</a:t>
            </a:r>
            <a:r>
              <a:rPr lang="ja-JP" altLang="en-US" sz="2800" dirty="0" smtClean="0"/>
              <a:t>ルールはないの</a:t>
            </a:r>
            <a:r>
              <a:rPr lang="ja-JP" altLang="en-US" sz="2800" dirty="0" smtClean="0"/>
              <a:t>？）</a:t>
            </a:r>
            <a:endParaRPr lang="en-US" altLang="ja-JP" sz="2800" dirty="0" smtClean="0"/>
          </a:p>
          <a:p>
            <a:pPr marL="914400" lvl="1" indent="-514350">
              <a:spcAft>
                <a:spcPts val="1200"/>
              </a:spcAft>
            </a:pPr>
            <a:r>
              <a:rPr lang="ja-JP" altLang="en-US" sz="2000" dirty="0" smtClean="0"/>
              <a:t>守破離の</a:t>
            </a:r>
            <a:r>
              <a:rPr lang="ja-JP" altLang="en-US" sz="2000" dirty="0" smtClean="0">
                <a:solidFill>
                  <a:srgbClr val="FF0000"/>
                </a:solidFill>
              </a:rPr>
              <a:t>「守」レベルの読者に対する配慮がなかった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pPr marL="914400" lvl="1" indent="-514350">
              <a:spcAft>
                <a:spcPts val="1200"/>
              </a:spcAft>
            </a:pPr>
            <a:r>
              <a:rPr lang="ja-JP" altLang="en-US" sz="2000" dirty="0" smtClean="0"/>
              <a:t>一方で、他の大規模開発手法（</a:t>
            </a:r>
            <a:r>
              <a:rPr lang="en-US" altLang="ja-JP" sz="2000" dirty="0" err="1" smtClean="0"/>
              <a:t>SAFe</a:t>
            </a:r>
            <a:r>
              <a:rPr lang="ja-JP" altLang="en-US" sz="2000" dirty="0" smtClean="0"/>
              <a:t>や</a:t>
            </a:r>
            <a:r>
              <a:rPr lang="en-US" altLang="ja-JP" sz="2000" dirty="0" smtClean="0"/>
              <a:t>DAD</a:t>
            </a:r>
            <a:r>
              <a:rPr lang="ja-JP" altLang="en-US" sz="2000" dirty="0" smtClean="0"/>
              <a:t>？）は初心者向け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アドバイスに力を入れ始めてきた</a:t>
            </a:r>
            <a:r>
              <a:rPr lang="en-US" altLang="ja-JP" sz="2000" dirty="0" smtClean="0"/>
              <a:t>…</a:t>
            </a:r>
            <a:endParaRPr lang="en-US" altLang="ja-JP" sz="2400" dirty="0" smtClean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DFE-F3CC-4D33-A253-85CFB8E785CF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  <p:transition advTm="2903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フレームワークとしての</a:t>
            </a:r>
            <a:r>
              <a:rPr kumimoji="1" lang="en-US" altLang="ja-JP" sz="4400" dirty="0" err="1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LeSS</a:t>
            </a:r>
            <a:endParaRPr kumimoji="1" lang="ja-JP" altLang="en-US" sz="4400" dirty="0">
              <a:ln>
                <a:solidFill>
                  <a:schemeClr val="tx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4896544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</a:pPr>
            <a:r>
              <a:rPr lang="en-US" altLang="ja-JP" sz="2800" dirty="0" err="1" smtClean="0"/>
              <a:t>LeSS</a:t>
            </a:r>
            <a:r>
              <a:rPr lang="ja-JP" altLang="en-US" sz="2800" dirty="0" smtClean="0"/>
              <a:t>は理念や実験集だけにあらず。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さらに</a:t>
            </a:r>
            <a:r>
              <a:rPr lang="ja-JP" altLang="en-US" sz="2800" dirty="0" smtClean="0">
                <a:solidFill>
                  <a:srgbClr val="FF0000"/>
                </a:solidFill>
              </a:rPr>
              <a:t>ルールに基づくフレームワーク</a:t>
            </a:r>
            <a:r>
              <a:rPr lang="ja-JP" altLang="en-US" sz="2800" dirty="0" smtClean="0"/>
              <a:t>を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提供するものである</a:t>
            </a:r>
            <a:endParaRPr lang="en-US" altLang="ja-JP" sz="2800" dirty="0" smtClean="0"/>
          </a:p>
          <a:p>
            <a:pPr marL="914400" lvl="1" indent="-514350">
              <a:spcAft>
                <a:spcPts val="1200"/>
              </a:spcAft>
            </a:pPr>
            <a:r>
              <a:rPr lang="en-US" altLang="ja-JP" sz="2400" dirty="0" err="1" smtClean="0">
                <a:solidFill>
                  <a:srgbClr val="FF0000"/>
                </a:solidFill>
              </a:rPr>
              <a:t>LeSS</a:t>
            </a:r>
            <a:r>
              <a:rPr lang="ja-JP" altLang="en-US" sz="2400" dirty="0" smtClean="0">
                <a:solidFill>
                  <a:srgbClr val="FF0000"/>
                </a:solidFill>
              </a:rPr>
              <a:t>ルール</a:t>
            </a:r>
            <a:r>
              <a:rPr lang="ja-JP" altLang="en-US" sz="2400" dirty="0" smtClean="0"/>
              <a:t>の中で、何が</a:t>
            </a:r>
            <a:r>
              <a:rPr lang="en-US" altLang="ja-JP" sz="2400" dirty="0" err="1" smtClean="0"/>
              <a:t>LeSS</a:t>
            </a:r>
            <a:r>
              <a:rPr lang="ja-JP" altLang="en-US" sz="2400" dirty="0" smtClean="0"/>
              <a:t>であり何が</a:t>
            </a:r>
            <a:r>
              <a:rPr lang="en-US" altLang="ja-JP" sz="2400" dirty="0" err="1" smtClean="0"/>
              <a:t>LeSS</a:t>
            </a:r>
            <a:r>
              <a:rPr lang="ja-JP" altLang="en-US" sz="2400" dirty="0" smtClean="0"/>
              <a:t>でないのかを定義</a:t>
            </a:r>
            <a:endParaRPr lang="en-US" altLang="ja-JP" sz="2400" dirty="0" smtClean="0"/>
          </a:p>
          <a:p>
            <a:pPr marL="914400" lvl="1" indent="-514350">
              <a:spcAft>
                <a:spcPts val="1200"/>
              </a:spcAft>
            </a:pPr>
            <a:r>
              <a:rPr lang="en-US" altLang="ja-JP" sz="2400" dirty="0" err="1" smtClean="0"/>
              <a:t>LeSS</a:t>
            </a:r>
            <a:r>
              <a:rPr lang="ja-JP" altLang="en-US" sz="2400" dirty="0" smtClean="0"/>
              <a:t>導入のため</a:t>
            </a:r>
            <a:r>
              <a:rPr lang="ja-JP" altLang="en-US" sz="2400" dirty="0" smtClean="0"/>
              <a:t>の</a:t>
            </a:r>
            <a:r>
              <a:rPr lang="ja-JP" altLang="en-US" sz="2400" dirty="0" smtClean="0">
                <a:solidFill>
                  <a:srgbClr val="FF0000"/>
                </a:solidFill>
              </a:rPr>
              <a:t>具体的</a:t>
            </a:r>
            <a:r>
              <a:rPr lang="ja-JP" altLang="en-US" sz="2400" dirty="0" smtClean="0">
                <a:solidFill>
                  <a:srgbClr val="FF0000"/>
                </a:solidFill>
              </a:rPr>
              <a:t>なフレームワーク</a:t>
            </a:r>
            <a:r>
              <a:rPr lang="ja-JP" altLang="en-US" sz="2400" dirty="0" smtClean="0"/>
              <a:t>を提供</a:t>
            </a:r>
            <a:endParaRPr lang="en-US" altLang="ja-JP" sz="2400" dirty="0" smtClean="0"/>
          </a:p>
          <a:p>
            <a:pPr marL="914400" lvl="1" indent="-514350">
              <a:spcAft>
                <a:spcPts val="1200"/>
              </a:spcAft>
            </a:pPr>
            <a:r>
              <a:rPr lang="en-US" altLang="ja-JP" sz="2400" dirty="0" err="1" smtClean="0"/>
              <a:t>LeSS</a:t>
            </a:r>
            <a:r>
              <a:rPr lang="ja-JP" altLang="en-US" sz="2400" dirty="0" smtClean="0"/>
              <a:t>フレームワークの中で実験を行い、自分たち</a:t>
            </a:r>
            <a:r>
              <a:rPr lang="ja-JP" altLang="en-US" sz="2400" dirty="0" smtClean="0"/>
              <a:t>の</a:t>
            </a:r>
            <a:r>
              <a:rPr lang="ja-JP" altLang="en-US" sz="2400" dirty="0" smtClean="0">
                <a:solidFill>
                  <a:srgbClr val="FF0000"/>
                </a:solidFill>
              </a:rPr>
              <a:t>状況において最適な方法</a:t>
            </a:r>
            <a:r>
              <a:rPr lang="ja-JP" altLang="en-US" sz="2400" dirty="0" smtClean="0"/>
              <a:t>を発見可能</a:t>
            </a:r>
            <a:endParaRPr lang="en-US" altLang="ja-JP" sz="2400" dirty="0" smtClean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DFE-F3CC-4D33-A253-85CFB8E785CF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</p:cSld>
  <p:clrMapOvr>
    <a:masterClrMapping/>
  </p:clrMapOvr>
  <p:transition advTm="29038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22114"/>
          </a:xfrm>
        </p:spPr>
        <p:txBody>
          <a:bodyPr>
            <a:normAutofit/>
          </a:bodyPr>
          <a:lstStyle/>
          <a:p>
            <a:r>
              <a:rPr kumimoji="1" lang="en-US" altLang="ja-JP" sz="4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3</a:t>
            </a:r>
            <a:r>
              <a:rPr kumimoji="1" lang="ja-JP" altLang="en-US" sz="4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冊目の本 </a:t>
            </a:r>
            <a:r>
              <a:rPr kumimoji="1" lang="en-US" altLang="ja-JP" sz="4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(Large-Scale Scrum</a:t>
            </a:r>
            <a:r>
              <a:rPr lang="en-US" altLang="ja-JP" sz="4400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) </a:t>
            </a:r>
            <a:endParaRPr kumimoji="1" lang="ja-JP" altLang="en-US" sz="4400" dirty="0">
              <a:ln>
                <a:solidFill>
                  <a:schemeClr val="tx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4896544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</a:pPr>
            <a:r>
              <a:rPr lang="ja-JP" altLang="en-US" sz="2800" dirty="0" smtClean="0"/>
              <a:t>最新書である </a:t>
            </a:r>
            <a:r>
              <a:rPr lang="en-US" altLang="ja-JP" sz="2800" dirty="0" smtClean="0"/>
              <a:t>“Large-Scale Scrum” </a:t>
            </a:r>
            <a:r>
              <a:rPr lang="ja-JP" altLang="en-US" sz="2800" dirty="0" smtClean="0"/>
              <a:t>もこの方針に基づいて執筆。この本では</a:t>
            </a:r>
            <a:r>
              <a:rPr lang="en-US" altLang="ja-JP" sz="2800" dirty="0" err="1" smtClean="0"/>
              <a:t>LeSS</a:t>
            </a:r>
            <a:r>
              <a:rPr lang="ja-JP" altLang="en-US" sz="2800" dirty="0" smtClean="0"/>
              <a:t>を以下のように定義：</a:t>
            </a:r>
            <a:endParaRPr lang="en-US" altLang="ja-JP" sz="2800" dirty="0" smtClean="0"/>
          </a:p>
          <a:p>
            <a:pPr marL="914400" lvl="1" indent="-514350">
              <a:spcAft>
                <a:spcPts val="1200"/>
              </a:spcAft>
            </a:pPr>
            <a:r>
              <a:rPr lang="en-US" altLang="ja-JP" sz="2400" dirty="0" err="1" smtClean="0"/>
              <a:t>LeSS</a:t>
            </a:r>
            <a:r>
              <a:rPr lang="ja-JP" altLang="en-US" sz="2400" dirty="0" smtClean="0"/>
              <a:t>フレームワーク（および超大規模開発グループのための</a:t>
            </a:r>
            <a:r>
              <a:rPr lang="en-US" altLang="ja-JP" sz="2400" dirty="0" err="1" smtClean="0"/>
              <a:t>LeSS</a:t>
            </a:r>
            <a:r>
              <a:rPr lang="en-US" altLang="ja-JP" sz="2400" dirty="0" smtClean="0"/>
              <a:t> Huge</a:t>
            </a:r>
            <a:r>
              <a:rPr lang="ja-JP" altLang="en-US" sz="2400" dirty="0" smtClean="0"/>
              <a:t>フレームワーク）を構成する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err="1" smtClean="0"/>
              <a:t>LeSS</a:t>
            </a:r>
            <a:r>
              <a:rPr lang="ja-JP" altLang="en-US" sz="2400" dirty="0" smtClean="0"/>
              <a:t>ルールの定義</a:t>
            </a:r>
            <a:endParaRPr lang="en-US" altLang="ja-JP" sz="2400" dirty="0" smtClean="0"/>
          </a:p>
          <a:p>
            <a:pPr marL="914400" lvl="1" indent="-514350">
              <a:spcAft>
                <a:spcPts val="1200"/>
              </a:spcAft>
            </a:pPr>
            <a:r>
              <a:rPr lang="en-US" altLang="ja-JP" sz="2400" dirty="0" err="1" smtClean="0"/>
              <a:t>LeSS</a:t>
            </a:r>
            <a:r>
              <a:rPr lang="ja-JP" altLang="en-US" sz="2400" dirty="0" smtClean="0"/>
              <a:t>導入のためのガイド</a:t>
            </a:r>
            <a:endParaRPr lang="en-US" altLang="ja-JP" sz="2400" dirty="0" smtClean="0"/>
          </a:p>
          <a:p>
            <a:pPr marL="914400" lvl="1" indent="-514350">
              <a:spcAft>
                <a:spcPts val="1200"/>
              </a:spcAft>
            </a:pPr>
            <a:r>
              <a:rPr lang="ja-JP" altLang="en-US" sz="2400" dirty="0" smtClean="0"/>
              <a:t>過去出版の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冊からの実験抜粋</a:t>
            </a:r>
            <a:endParaRPr lang="en-US" altLang="ja-JP" sz="2400" dirty="0" smtClean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DFE-F3CC-4D33-A253-85CFB8E785CF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</p:cSld>
  <p:clrMapOvr>
    <a:masterClrMapping/>
  </p:clrMapOvr>
  <p:transition advTm="29038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6904</TotalTime>
  <Words>339</Words>
  <Application>Microsoft Office PowerPoint</Application>
  <PresentationFormat>画面に合わせる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Why LeSS （なぜ LeSS なのか？）</vt:lpstr>
      <vt:lpstr>本資料の説明</vt:lpstr>
      <vt:lpstr>イントロダクション</vt:lpstr>
      <vt:lpstr>LeSS = スケールした Scrum</vt:lpstr>
      <vt:lpstr>LeSSの方向性</vt:lpstr>
      <vt:lpstr>「実験に基づくLeSS」の反省</vt:lpstr>
      <vt:lpstr>フレームワークとしてのLeSS</vt:lpstr>
      <vt:lpstr>3冊目の本 (Large-Scale Scrum)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スクラム祭り</dc:title>
  <dc:creator>Owner</dc:creator>
  <cp:lastModifiedBy>Owner</cp:lastModifiedBy>
  <cp:revision>506</cp:revision>
  <dcterms:created xsi:type="dcterms:W3CDTF">2015-02-21T02:30:42Z</dcterms:created>
  <dcterms:modified xsi:type="dcterms:W3CDTF">2015-07-26T16:14:42Z</dcterms:modified>
</cp:coreProperties>
</file>