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4" r:id="rId6"/>
    <p:sldId id="260" r:id="rId7"/>
    <p:sldId id="261" r:id="rId8"/>
    <p:sldId id="265" r:id="rId9"/>
    <p:sldId id="266" r:id="rId10"/>
    <p:sldId id="268" r:id="rId11"/>
    <p:sldId id="269" r:id="rId12"/>
    <p:sldId id="270" r:id="rId13"/>
    <p:sldId id="271" r:id="rId14"/>
    <p:sldId id="272" r:id="rId15"/>
    <p:sldId id="273" r:id="rId16"/>
    <p:sldId id="274" r:id="rId17"/>
    <p:sldId id="276" r:id="rId18"/>
    <p:sldId id="275" r:id="rId19"/>
    <p:sldId id="277" r:id="rId20"/>
    <p:sldId id="278" r:id="rId21"/>
    <p:sldId id="279" r:id="rId22"/>
    <p:sldId id="280" r:id="rId23"/>
    <p:sldId id="282" r:id="rId24"/>
    <p:sldId id="281" r:id="rId25"/>
    <p:sldId id="283" r:id="rId26"/>
    <p:sldId id="284" r:id="rId27"/>
    <p:sldId id="285" r:id="rId28"/>
    <p:sldId id="286" r:id="rId29"/>
    <p:sldId id="287" r:id="rId30"/>
    <p:sldId id="288" r:id="rId31"/>
    <p:sldId id="289" r:id="rId32"/>
    <p:sldId id="290" r:id="rId33"/>
    <p:sldId id="291" r:id="rId34"/>
    <p:sldId id="292"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631"/>
  </p:normalViewPr>
  <p:slideViewPr>
    <p:cSldViewPr snapToGrid="0" snapToObjects="1">
      <p:cViewPr varScale="1">
        <p:scale>
          <a:sx n="97" d="100"/>
          <a:sy n="97" d="100"/>
        </p:scale>
        <p:origin x="512"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C0D91B4-4D48-444E-84CB-4261DC36528A}" type="datetimeFigureOut">
              <a:rPr kumimoji="1" lang="ja-JP" altLang="en-US" smtClean="0"/>
              <a:t>2015/12/18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45BBA8-9577-AB46-A802-91625C02DB2D}" type="slidenum">
              <a:rPr kumimoji="1" lang="ja-JP" altLang="en-US" smtClean="0"/>
              <a:t>‹#›</a:t>
            </a:fld>
            <a:endParaRPr kumimoji="1" lang="ja-JP" altLang="en-US"/>
          </a:p>
        </p:txBody>
      </p:sp>
    </p:spTree>
    <p:extLst>
      <p:ext uri="{BB962C8B-B14F-4D97-AF65-F5344CB8AC3E}">
        <p14:creationId xmlns:p14="http://schemas.microsoft.com/office/powerpoint/2010/main" val="199079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0D91B4-4D48-444E-84CB-4261DC36528A}" type="datetimeFigureOut">
              <a:rPr kumimoji="1" lang="ja-JP" altLang="en-US" smtClean="0"/>
              <a:t>2015/12/18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45BBA8-9577-AB46-A802-91625C02DB2D}" type="slidenum">
              <a:rPr kumimoji="1" lang="ja-JP" altLang="en-US" smtClean="0"/>
              <a:t>‹#›</a:t>
            </a:fld>
            <a:endParaRPr kumimoji="1" lang="ja-JP" altLang="en-US"/>
          </a:p>
        </p:txBody>
      </p:sp>
    </p:spTree>
    <p:extLst>
      <p:ext uri="{BB962C8B-B14F-4D97-AF65-F5344CB8AC3E}">
        <p14:creationId xmlns:p14="http://schemas.microsoft.com/office/powerpoint/2010/main" val="913916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0D91B4-4D48-444E-84CB-4261DC36528A}" type="datetimeFigureOut">
              <a:rPr kumimoji="1" lang="ja-JP" altLang="en-US" smtClean="0"/>
              <a:t>2015/12/18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45BBA8-9577-AB46-A802-91625C02DB2D}" type="slidenum">
              <a:rPr kumimoji="1" lang="ja-JP" altLang="en-US" smtClean="0"/>
              <a:t>‹#›</a:t>
            </a:fld>
            <a:endParaRPr kumimoji="1" lang="ja-JP" altLang="en-US"/>
          </a:p>
        </p:txBody>
      </p:sp>
    </p:spTree>
    <p:extLst>
      <p:ext uri="{BB962C8B-B14F-4D97-AF65-F5344CB8AC3E}">
        <p14:creationId xmlns:p14="http://schemas.microsoft.com/office/powerpoint/2010/main" val="139903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0D91B4-4D48-444E-84CB-4261DC36528A}" type="datetimeFigureOut">
              <a:rPr kumimoji="1" lang="ja-JP" altLang="en-US" smtClean="0"/>
              <a:t>2015/12/18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45BBA8-9577-AB46-A802-91625C02DB2D}" type="slidenum">
              <a:rPr kumimoji="1" lang="ja-JP" altLang="en-US" smtClean="0"/>
              <a:t>‹#›</a:t>
            </a:fld>
            <a:endParaRPr kumimoji="1" lang="ja-JP" altLang="en-US"/>
          </a:p>
        </p:txBody>
      </p:sp>
    </p:spTree>
    <p:extLst>
      <p:ext uri="{BB962C8B-B14F-4D97-AF65-F5344CB8AC3E}">
        <p14:creationId xmlns:p14="http://schemas.microsoft.com/office/powerpoint/2010/main" val="1576413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C0D91B4-4D48-444E-84CB-4261DC36528A}" type="datetimeFigureOut">
              <a:rPr kumimoji="1" lang="ja-JP" altLang="en-US" smtClean="0"/>
              <a:t>2015/12/18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945BBA8-9577-AB46-A802-91625C02DB2D}" type="slidenum">
              <a:rPr kumimoji="1" lang="ja-JP" altLang="en-US" smtClean="0"/>
              <a:t>‹#›</a:t>
            </a:fld>
            <a:endParaRPr kumimoji="1" lang="ja-JP" altLang="en-US"/>
          </a:p>
        </p:txBody>
      </p:sp>
    </p:spTree>
    <p:extLst>
      <p:ext uri="{BB962C8B-B14F-4D97-AF65-F5344CB8AC3E}">
        <p14:creationId xmlns:p14="http://schemas.microsoft.com/office/powerpoint/2010/main" val="127237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C0D91B4-4D48-444E-84CB-4261DC36528A}" type="datetimeFigureOut">
              <a:rPr kumimoji="1" lang="ja-JP" altLang="en-US" smtClean="0"/>
              <a:t>2015/12/18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945BBA8-9577-AB46-A802-91625C02DB2D}" type="slidenum">
              <a:rPr kumimoji="1" lang="ja-JP" altLang="en-US" smtClean="0"/>
              <a:t>‹#›</a:t>
            </a:fld>
            <a:endParaRPr kumimoji="1" lang="ja-JP" altLang="en-US"/>
          </a:p>
        </p:txBody>
      </p:sp>
    </p:spTree>
    <p:extLst>
      <p:ext uri="{BB962C8B-B14F-4D97-AF65-F5344CB8AC3E}">
        <p14:creationId xmlns:p14="http://schemas.microsoft.com/office/powerpoint/2010/main" val="221225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C0D91B4-4D48-444E-84CB-4261DC36528A}" type="datetimeFigureOut">
              <a:rPr kumimoji="1" lang="ja-JP" altLang="en-US" smtClean="0"/>
              <a:t>2015/12/18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945BBA8-9577-AB46-A802-91625C02DB2D}" type="slidenum">
              <a:rPr kumimoji="1" lang="ja-JP" altLang="en-US" smtClean="0"/>
              <a:t>‹#›</a:t>
            </a:fld>
            <a:endParaRPr kumimoji="1" lang="ja-JP" altLang="en-US"/>
          </a:p>
        </p:txBody>
      </p:sp>
    </p:spTree>
    <p:extLst>
      <p:ext uri="{BB962C8B-B14F-4D97-AF65-F5344CB8AC3E}">
        <p14:creationId xmlns:p14="http://schemas.microsoft.com/office/powerpoint/2010/main" val="84132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C0D91B4-4D48-444E-84CB-4261DC36528A}" type="datetimeFigureOut">
              <a:rPr kumimoji="1" lang="ja-JP" altLang="en-US" smtClean="0"/>
              <a:t>2015/12/18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945BBA8-9577-AB46-A802-91625C02DB2D}" type="slidenum">
              <a:rPr kumimoji="1" lang="ja-JP" altLang="en-US" smtClean="0"/>
              <a:t>‹#›</a:t>
            </a:fld>
            <a:endParaRPr kumimoji="1" lang="ja-JP" altLang="en-US"/>
          </a:p>
        </p:txBody>
      </p:sp>
    </p:spTree>
    <p:extLst>
      <p:ext uri="{BB962C8B-B14F-4D97-AF65-F5344CB8AC3E}">
        <p14:creationId xmlns:p14="http://schemas.microsoft.com/office/powerpoint/2010/main" val="108894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D91B4-4D48-444E-84CB-4261DC36528A}" type="datetimeFigureOut">
              <a:rPr kumimoji="1" lang="ja-JP" altLang="en-US" smtClean="0"/>
              <a:t>2015/12/18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945BBA8-9577-AB46-A802-91625C02DB2D}" type="slidenum">
              <a:rPr kumimoji="1" lang="ja-JP" altLang="en-US" smtClean="0"/>
              <a:t>‹#›</a:t>
            </a:fld>
            <a:endParaRPr kumimoji="1" lang="ja-JP" altLang="en-US"/>
          </a:p>
        </p:txBody>
      </p:sp>
    </p:spTree>
    <p:extLst>
      <p:ext uri="{BB962C8B-B14F-4D97-AF65-F5344CB8AC3E}">
        <p14:creationId xmlns:p14="http://schemas.microsoft.com/office/powerpoint/2010/main" val="100415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0D91B4-4D48-444E-84CB-4261DC36528A}" type="datetimeFigureOut">
              <a:rPr kumimoji="1" lang="ja-JP" altLang="en-US" smtClean="0"/>
              <a:t>2015/12/18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945BBA8-9577-AB46-A802-91625C02DB2D}" type="slidenum">
              <a:rPr kumimoji="1" lang="ja-JP" altLang="en-US" smtClean="0"/>
              <a:t>‹#›</a:t>
            </a:fld>
            <a:endParaRPr kumimoji="1" lang="ja-JP" altLang="en-US"/>
          </a:p>
        </p:txBody>
      </p:sp>
    </p:spTree>
    <p:extLst>
      <p:ext uri="{BB962C8B-B14F-4D97-AF65-F5344CB8AC3E}">
        <p14:creationId xmlns:p14="http://schemas.microsoft.com/office/powerpoint/2010/main" val="184097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0D91B4-4D48-444E-84CB-4261DC36528A}" type="datetimeFigureOut">
              <a:rPr kumimoji="1" lang="ja-JP" altLang="en-US" smtClean="0"/>
              <a:t>2015/12/18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945BBA8-9577-AB46-A802-91625C02DB2D}" type="slidenum">
              <a:rPr kumimoji="1" lang="ja-JP" altLang="en-US" smtClean="0"/>
              <a:t>‹#›</a:t>
            </a:fld>
            <a:endParaRPr kumimoji="1" lang="ja-JP" altLang="en-US"/>
          </a:p>
        </p:txBody>
      </p:sp>
    </p:spTree>
    <p:extLst>
      <p:ext uri="{BB962C8B-B14F-4D97-AF65-F5344CB8AC3E}">
        <p14:creationId xmlns:p14="http://schemas.microsoft.com/office/powerpoint/2010/main" val="2778332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D91B4-4D48-444E-84CB-4261DC36528A}" type="datetimeFigureOut">
              <a:rPr kumimoji="1" lang="ja-JP" altLang="en-US" smtClean="0"/>
              <a:t>2015/12/18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5BBA8-9577-AB46-A802-91625C02DB2D}" type="slidenum">
              <a:rPr kumimoji="1" lang="ja-JP" altLang="en-US" smtClean="0"/>
              <a:t>‹#›</a:t>
            </a:fld>
            <a:endParaRPr kumimoji="1" lang="ja-JP" altLang="en-US"/>
          </a:p>
        </p:txBody>
      </p:sp>
    </p:spTree>
    <p:extLst>
      <p:ext uri="{BB962C8B-B14F-4D97-AF65-F5344CB8AC3E}">
        <p14:creationId xmlns:p14="http://schemas.microsoft.com/office/powerpoint/2010/main" val="1040064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Nexus Guide </a:t>
            </a:r>
            <a:r>
              <a:rPr kumimoji="1" lang="ja-JP" altLang="en-US" dirty="0" smtClean="0"/>
              <a:t>概要</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守田　憲司</a:t>
            </a:r>
            <a:endParaRPr kumimoji="1" lang="ja-JP" altLang="en-US" dirty="0"/>
          </a:p>
        </p:txBody>
      </p:sp>
    </p:spTree>
    <p:extLst>
      <p:ext uri="{BB962C8B-B14F-4D97-AF65-F5344CB8AC3E}">
        <p14:creationId xmlns:p14="http://schemas.microsoft.com/office/powerpoint/2010/main" val="31394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プロダクトバックログのリファインメント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依存関係を最小化するようにプロダクトバックログをリファインメント</a:t>
            </a:r>
            <a:endParaRPr kumimoji="1" lang="en-US" altLang="ja-JP" dirty="0" smtClean="0"/>
          </a:p>
          <a:p>
            <a:r>
              <a:rPr lang="ja-JP" altLang="en-US" dirty="0" smtClean="0"/>
              <a:t>担当チームはできるだけ早く決定する</a:t>
            </a:r>
            <a:endParaRPr kumimoji="1" lang="ja-JP" altLang="en-US" dirty="0"/>
          </a:p>
        </p:txBody>
      </p:sp>
    </p:spTree>
    <p:extLst>
      <p:ext uri="{BB962C8B-B14F-4D97-AF65-F5344CB8AC3E}">
        <p14:creationId xmlns:p14="http://schemas.microsoft.com/office/powerpoint/2010/main" val="1678161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スプリントプランニング</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各チームの適切な代表者が集まる</a:t>
            </a:r>
            <a:r>
              <a:rPr lang="ja-JP" altLang="en-US" dirty="0" smtClean="0"/>
              <a:t>。</a:t>
            </a:r>
            <a:endParaRPr lang="en-US" altLang="ja-JP" dirty="0" smtClean="0"/>
          </a:p>
          <a:p>
            <a:r>
              <a:rPr kumimoji="1" lang="ja-JP" altLang="en-US" dirty="0" smtClean="0"/>
              <a:t>プロダクトバックログの議論やレビューをする。</a:t>
            </a:r>
            <a:endParaRPr kumimoji="1" lang="en-US" altLang="ja-JP" dirty="0" smtClean="0"/>
          </a:p>
          <a:p>
            <a:r>
              <a:rPr lang="ja-JP" altLang="en-US" dirty="0" smtClean="0"/>
              <a:t>プロダクトバックログアイテムを選択する。</a:t>
            </a:r>
            <a:endParaRPr lang="en-US" altLang="ja-JP" dirty="0" smtClean="0"/>
          </a:p>
          <a:p>
            <a:endParaRPr kumimoji="1" lang="en-US" altLang="ja-JP" dirty="0"/>
          </a:p>
          <a:p>
            <a:r>
              <a:rPr lang="ja-JP" altLang="en-US" dirty="0" smtClean="0"/>
              <a:t>各スクラムチームで計画を立てる。</a:t>
            </a:r>
            <a:endParaRPr lang="en-US" altLang="ja-JP" dirty="0" smtClean="0"/>
          </a:p>
          <a:p>
            <a:r>
              <a:rPr kumimoji="1" lang="ja-JP" altLang="en-US" dirty="0" smtClean="0"/>
              <a:t>他のチームと情報交換する。</a:t>
            </a:r>
            <a:endParaRPr kumimoji="1" lang="en-US" altLang="ja-JP" dirty="0" smtClean="0"/>
          </a:p>
          <a:p>
            <a:r>
              <a:rPr lang="ja-JP" altLang="en-US" dirty="0" smtClean="0"/>
              <a:t>成果物</a:t>
            </a:r>
            <a:endParaRPr lang="en-US" altLang="ja-JP" dirty="0" smtClean="0"/>
          </a:p>
          <a:p>
            <a:pPr lvl="1"/>
            <a:r>
              <a:rPr kumimoji="1" lang="en-US" altLang="ja-JP" dirty="0" smtClean="0"/>
              <a:t>Nexus</a:t>
            </a:r>
            <a:r>
              <a:rPr kumimoji="1" lang="ja-JP" altLang="en-US" dirty="0" smtClean="0"/>
              <a:t>ゴール、</a:t>
            </a:r>
            <a:r>
              <a:rPr lang="en-US" altLang="ja-JP" dirty="0"/>
              <a:t>Nexus</a:t>
            </a:r>
            <a:r>
              <a:rPr lang="ja-JP" altLang="en-US" dirty="0" smtClean="0"/>
              <a:t>スプリントバックログ</a:t>
            </a:r>
            <a:endParaRPr kumimoji="1" lang="en-US" altLang="ja-JP" dirty="0" smtClean="0"/>
          </a:p>
          <a:p>
            <a:pPr lvl="1"/>
            <a:r>
              <a:rPr kumimoji="1" lang="ja-JP" altLang="en-US" dirty="0" smtClean="0"/>
              <a:t>各チームのスプリントゴール、スプリントバックログ</a:t>
            </a:r>
            <a:endParaRPr kumimoji="1" lang="en-US" altLang="ja-JP" dirty="0" smtClean="0"/>
          </a:p>
        </p:txBody>
      </p:sp>
    </p:spTree>
    <p:extLst>
      <p:ext uri="{BB962C8B-B14F-4D97-AF65-F5344CB8AC3E}">
        <p14:creationId xmlns:p14="http://schemas.microsoft.com/office/powerpoint/2010/main" val="106658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開発作業</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統合の完了をテストできるように、共通の環境に頻繁に統合する</a:t>
            </a:r>
            <a:endParaRPr kumimoji="1" lang="ja-JP" altLang="en-US" dirty="0"/>
          </a:p>
        </p:txBody>
      </p:sp>
    </p:spTree>
    <p:extLst>
      <p:ext uri="{BB962C8B-B14F-4D97-AF65-F5344CB8AC3E}">
        <p14:creationId xmlns:p14="http://schemas.microsoft.com/office/powerpoint/2010/main" val="122041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デイリースクラム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各スクラムチームの代表者が毎日集まる。</a:t>
            </a:r>
            <a:endParaRPr kumimoji="1" lang="en-US" altLang="ja-JP" dirty="0" smtClean="0"/>
          </a:p>
          <a:p>
            <a:r>
              <a:rPr lang="ja-JP" altLang="en-US" dirty="0" smtClean="0"/>
              <a:t>問題があればスクラムチームのデイリースクラムに伝えられる。</a:t>
            </a:r>
            <a:endParaRPr lang="en-US" altLang="ja-JP" dirty="0" smtClean="0"/>
          </a:p>
          <a:p>
            <a:r>
              <a:rPr lang="ja-JP" altLang="en-US" dirty="0" smtClean="0"/>
              <a:t>スクラムチームは、</a:t>
            </a:r>
            <a:r>
              <a:rPr lang="en-US" altLang="ja-JP" dirty="0" smtClean="0"/>
              <a:t>Nexus</a:t>
            </a:r>
            <a:r>
              <a:rPr lang="ja-JP" altLang="en-US" dirty="0" smtClean="0"/>
              <a:t>デイリースクラムで発生した統合の問題を解決できるように、その日の計画を立てる</a:t>
            </a:r>
            <a:endParaRPr lang="en-US" altLang="ja-JP" dirty="0" smtClean="0"/>
          </a:p>
        </p:txBody>
      </p:sp>
    </p:spTree>
    <p:extLst>
      <p:ext uri="{BB962C8B-B14F-4D97-AF65-F5344CB8AC3E}">
        <p14:creationId xmlns:p14="http://schemas.microsoft.com/office/powerpoint/2010/main" val="1081425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スプリントレビュー</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すべてのチームがプロダクトオーナーのもとに集まり、統合されたインクリメントをレビューする。</a:t>
            </a:r>
            <a:endParaRPr lang="en-US" altLang="ja-JP" dirty="0" smtClean="0"/>
          </a:p>
          <a:p>
            <a:r>
              <a:rPr kumimoji="1" lang="ja-JP" altLang="en-US" dirty="0" smtClean="0"/>
              <a:t>プロダクトバックログの調整が行われることもある。</a:t>
            </a:r>
            <a:endParaRPr kumimoji="1" lang="ja-JP" altLang="en-US" dirty="0"/>
          </a:p>
        </p:txBody>
      </p:sp>
    </p:spTree>
    <p:extLst>
      <p:ext uri="{BB962C8B-B14F-4D97-AF65-F5344CB8AC3E}">
        <p14:creationId xmlns:p14="http://schemas.microsoft.com/office/powerpoint/2010/main" val="168328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スプリントレトロスペクティブ</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スクラムチームの代表者が集まり、共通の課題を特定する。</a:t>
            </a:r>
            <a:endParaRPr lang="en-US" altLang="ja-JP" dirty="0" smtClean="0"/>
          </a:p>
          <a:p>
            <a:r>
              <a:rPr kumimoji="1" lang="ja-JP" altLang="en-US" dirty="0" smtClean="0"/>
              <a:t>スクラムチーム個別のレトロスペクティブを実施する。</a:t>
            </a:r>
            <a:endParaRPr kumimoji="1" lang="en-US" altLang="ja-JP" dirty="0" smtClean="0"/>
          </a:p>
          <a:p>
            <a:r>
              <a:rPr lang="ja-JP" altLang="en-US" dirty="0" smtClean="0"/>
              <a:t>代表者が集まり共通な課題の必要なアクションについて議論する。</a:t>
            </a:r>
            <a:endParaRPr kumimoji="1" lang="ja-JP" altLang="en-US" dirty="0"/>
          </a:p>
        </p:txBody>
      </p:sp>
    </p:spTree>
    <p:extLst>
      <p:ext uri="{BB962C8B-B14F-4D97-AF65-F5344CB8AC3E}">
        <p14:creationId xmlns:p14="http://schemas.microsoft.com/office/powerpoint/2010/main" val="115411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ソフトウェアプラクティス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多くのソフトウェアプラクティスが必要である。</a:t>
            </a:r>
            <a:endParaRPr kumimoji="1" lang="en-US" altLang="ja-JP" dirty="0" smtClean="0"/>
          </a:p>
          <a:p>
            <a:r>
              <a:rPr kumimoji="1" lang="ja-JP" altLang="en-US" dirty="0" smtClean="0"/>
              <a:t>大規模な環境では特に自動化が必要である。</a:t>
            </a:r>
            <a:endParaRPr kumimoji="1" lang="ja-JP" altLang="en-US" dirty="0"/>
          </a:p>
        </p:txBody>
      </p:sp>
    </p:spTree>
    <p:extLst>
      <p:ext uri="{BB962C8B-B14F-4D97-AF65-F5344CB8AC3E}">
        <p14:creationId xmlns:p14="http://schemas.microsoft.com/office/powerpoint/2010/main" val="122463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88762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の役割</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Nexus</a:t>
            </a:r>
            <a:r>
              <a:rPr lang="ja-JP" altLang="en-US" dirty="0" smtClean="0"/>
              <a:t>の構成</a:t>
            </a:r>
            <a:endParaRPr lang="en-US" altLang="ja-JP" dirty="0" smtClean="0"/>
          </a:p>
          <a:p>
            <a:pPr lvl="1"/>
            <a:r>
              <a:rPr kumimoji="1" lang="en-US" altLang="ja-JP" dirty="0" smtClean="0"/>
              <a:t>Nexus</a:t>
            </a:r>
            <a:r>
              <a:rPr kumimoji="1" lang="ja-JP" altLang="en-US" dirty="0" smtClean="0"/>
              <a:t>統合チーム</a:t>
            </a:r>
            <a:endParaRPr kumimoji="1" lang="en-US" altLang="ja-JP" dirty="0" smtClean="0"/>
          </a:p>
          <a:p>
            <a:pPr lvl="1"/>
            <a:r>
              <a:rPr lang="ja-JP" altLang="en-US" dirty="0" smtClean="0"/>
              <a:t>約３</a:t>
            </a:r>
            <a:r>
              <a:rPr lang="en-US" altLang="ja-JP" dirty="0" smtClean="0"/>
              <a:t>〜</a:t>
            </a:r>
            <a:r>
              <a:rPr lang="ja-JP" altLang="en-US" dirty="0" smtClean="0"/>
              <a:t>９のスクラムチーム</a:t>
            </a:r>
            <a:endParaRPr lang="en-US" altLang="ja-JP" dirty="0" smtClean="0"/>
          </a:p>
          <a:p>
            <a:r>
              <a:rPr kumimoji="1" lang="en-US" altLang="ja-JP" dirty="0" smtClean="0"/>
              <a:t>Nexus</a:t>
            </a:r>
            <a:r>
              <a:rPr kumimoji="1" lang="ja-JP" altLang="en-US" dirty="0" smtClean="0"/>
              <a:t>統合チームの構成</a:t>
            </a:r>
            <a:endParaRPr kumimoji="1" lang="en-US" altLang="ja-JP" dirty="0" smtClean="0"/>
          </a:p>
          <a:p>
            <a:pPr lvl="1"/>
            <a:r>
              <a:rPr kumimoji="1" lang="ja-JP" altLang="en-US" dirty="0" smtClean="0"/>
              <a:t>プロダクトオーナー</a:t>
            </a:r>
            <a:endParaRPr kumimoji="1" lang="en-US" altLang="ja-JP" dirty="0" smtClean="0"/>
          </a:p>
          <a:p>
            <a:pPr lvl="1"/>
            <a:r>
              <a:rPr lang="ja-JP" altLang="en-US" dirty="0" smtClean="0"/>
              <a:t>スクラムマスター</a:t>
            </a:r>
            <a:endParaRPr lang="en-US" altLang="ja-JP" dirty="0" smtClean="0"/>
          </a:p>
          <a:p>
            <a:pPr lvl="1"/>
            <a:r>
              <a:rPr kumimoji="1" lang="ja-JP" altLang="en-US" dirty="0" smtClean="0"/>
              <a:t>１人以上の</a:t>
            </a:r>
            <a:r>
              <a:rPr kumimoji="1" lang="en-US" altLang="ja-JP" dirty="0" smtClean="0"/>
              <a:t>Nexus</a:t>
            </a:r>
            <a:r>
              <a:rPr kumimoji="1" lang="ja-JP" altLang="en-US" dirty="0" smtClean="0"/>
              <a:t>統合チームメンバー</a:t>
            </a:r>
          </a:p>
          <a:p>
            <a:pPr lvl="2"/>
            <a:r>
              <a:rPr lang="ja-JP" altLang="en-US" dirty="0" smtClean="0"/>
              <a:t>スクラムチームとの兼任は可能だが、</a:t>
            </a:r>
            <a:r>
              <a:rPr lang="en-US" altLang="ja-JP" dirty="0" smtClean="0"/>
              <a:t>Nexus</a:t>
            </a:r>
            <a:r>
              <a:rPr lang="ja-JP" altLang="en-US" dirty="0" smtClean="0"/>
              <a:t>統合チームの作業を優先させなければいけない。</a:t>
            </a:r>
            <a:endParaRPr kumimoji="1" lang="en-US" altLang="ja-JP" dirty="0" smtClean="0"/>
          </a:p>
        </p:txBody>
      </p:sp>
    </p:spTree>
    <p:extLst>
      <p:ext uri="{BB962C8B-B14F-4D97-AF65-F5344CB8AC3E}">
        <p14:creationId xmlns:p14="http://schemas.microsoft.com/office/powerpoint/2010/main" val="1325252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統合チーム</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すべての作業の統合を成功させる最終的な責任がある。</a:t>
            </a:r>
            <a:endParaRPr kumimoji="1" lang="en-US" altLang="ja-JP" dirty="0" smtClean="0"/>
          </a:p>
          <a:p>
            <a:r>
              <a:rPr kumimoji="1" lang="ja-JP" altLang="en-US" dirty="0" smtClean="0"/>
              <a:t>チーム間の技術的・非技術的な制約を解消する</a:t>
            </a:r>
            <a:r>
              <a:rPr lang="ja-JP" altLang="en-US" dirty="0" smtClean="0"/>
              <a:t>。</a:t>
            </a:r>
            <a:endParaRPr kumimoji="1" lang="en-US" altLang="ja-JP" dirty="0" smtClean="0"/>
          </a:p>
          <a:p>
            <a:r>
              <a:rPr kumimoji="1" lang="ja-JP" altLang="en-US" dirty="0" smtClean="0"/>
              <a:t>依存関係やチーム間の問題に対する認識を高める</a:t>
            </a:r>
            <a:r>
              <a:rPr lang="ja-JP" altLang="en-US" dirty="0" smtClean="0"/>
              <a:t>。</a:t>
            </a:r>
            <a:endParaRPr lang="en-US" altLang="ja-JP" dirty="0" smtClean="0"/>
          </a:p>
          <a:p>
            <a:r>
              <a:rPr kumimoji="1" lang="ja-JP" altLang="en-US" dirty="0" smtClean="0"/>
              <a:t>コーチング、</a:t>
            </a:r>
            <a:r>
              <a:rPr lang="ja-JP" altLang="en-US" dirty="0" smtClean="0"/>
              <a:t>コンサルティングを行う。</a:t>
            </a:r>
            <a:endParaRPr lang="en-US" altLang="ja-JP" dirty="0" smtClean="0"/>
          </a:p>
          <a:p>
            <a:r>
              <a:rPr kumimoji="1" lang="ja-JP" altLang="en-US" dirty="0" smtClean="0"/>
              <a:t>プロダクトバックログの作業を行うこともある</a:t>
            </a:r>
            <a:endParaRPr kumimoji="1" lang="en-US" altLang="ja-JP" dirty="0" smtClean="0"/>
          </a:p>
          <a:p>
            <a:r>
              <a:rPr lang="ja-JP" altLang="en-US" dirty="0"/>
              <a:t>構成は時間とともに変化する可能性がある。</a:t>
            </a:r>
            <a:endParaRPr lang="en-US" altLang="ja-JP" dirty="0"/>
          </a:p>
          <a:p>
            <a:endParaRPr kumimoji="1" lang="en-US" altLang="ja-JP" dirty="0" smtClean="0"/>
          </a:p>
        </p:txBody>
      </p:sp>
    </p:spTree>
    <p:extLst>
      <p:ext uri="{BB962C8B-B14F-4D97-AF65-F5344CB8AC3E}">
        <p14:creationId xmlns:p14="http://schemas.microsoft.com/office/powerpoint/2010/main" val="165750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Scrum Guide </a:t>
            </a:r>
            <a:r>
              <a:rPr kumimoji="1" lang="ja-JP" altLang="en-US" dirty="0" smtClean="0"/>
              <a:t>より</a:t>
            </a:r>
            <a:endParaRPr kumimoji="1" lang="ja-JP" altLang="en-US" dirty="0"/>
          </a:p>
        </p:txBody>
      </p:sp>
      <p:sp>
        <p:nvSpPr>
          <p:cNvPr id="3" name="コンテンツ プレースホルダー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ja-JP" altLang="en-US" sz="3200" dirty="0"/>
              <a:t>「複数のスクラムチームが同じプロダクトの作業をすることがよくある。そうした場合、プロダクトの 作業は</a:t>
            </a:r>
            <a:r>
              <a:rPr lang="en-US" altLang="ja-JP" sz="3200" dirty="0"/>
              <a:t>1</a:t>
            </a:r>
            <a:r>
              <a:rPr lang="ja-JP" altLang="en-US" sz="3200" dirty="0"/>
              <a:t>つのプロダクトバックログに記述する。また、アイテムをグループにまとめる属性をプロ ダクトバックログに追加する。」</a:t>
            </a:r>
            <a:endParaRPr kumimoji="1" lang="ja-JP" altLang="en-US" sz="3200" dirty="0"/>
          </a:p>
        </p:txBody>
      </p:sp>
    </p:spTree>
    <p:extLst>
      <p:ext uri="{BB962C8B-B14F-4D97-AF65-F5344CB8AC3E}">
        <p14:creationId xmlns:p14="http://schemas.microsoft.com/office/powerpoint/2010/main" val="36840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統合チームのプロダクトオーナー</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Nexus</a:t>
            </a:r>
            <a:r>
              <a:rPr kumimoji="1" lang="ja-JP" altLang="en-US" dirty="0" smtClean="0"/>
              <a:t>は、１つのプロダクトバックログで作業する。</a:t>
            </a:r>
            <a:endParaRPr kumimoji="1" lang="en-US" altLang="ja-JP" dirty="0" smtClean="0"/>
          </a:p>
          <a:p>
            <a:r>
              <a:rPr lang="ja-JP" altLang="en-US" dirty="0" smtClean="0"/>
              <a:t>１つのプロダクトバックログ</a:t>
            </a:r>
            <a:r>
              <a:rPr kumimoji="1" lang="ja-JP" altLang="en-US" dirty="0" smtClean="0"/>
              <a:t>に１人のプロダクトオーナーが割り当てられる。</a:t>
            </a:r>
            <a:endParaRPr kumimoji="1" lang="en-US" altLang="ja-JP" dirty="0" smtClean="0"/>
          </a:p>
          <a:p>
            <a:r>
              <a:rPr lang="ja-JP" altLang="en-US" dirty="0" smtClean="0"/>
              <a:t>プロダクトオーナーは</a:t>
            </a:r>
            <a:r>
              <a:rPr lang="en-US" altLang="ja-JP" dirty="0" smtClean="0"/>
              <a:t>Nexus</a:t>
            </a:r>
            <a:r>
              <a:rPr lang="ja-JP" altLang="en-US" dirty="0" smtClean="0"/>
              <a:t>統合チームに所属する。</a:t>
            </a:r>
            <a:endParaRPr lang="en-US" altLang="ja-JP" dirty="0" smtClean="0"/>
          </a:p>
          <a:p>
            <a:r>
              <a:rPr kumimoji="1" lang="ja-JP" altLang="en-US" dirty="0" smtClean="0"/>
              <a:t>統合インクリメントの価値を最大化する。</a:t>
            </a:r>
            <a:endParaRPr kumimoji="1" lang="en-US" altLang="ja-JP" dirty="0" smtClean="0"/>
          </a:p>
          <a:p>
            <a:r>
              <a:rPr lang="ja-JP" altLang="en-US" dirty="0" smtClean="0"/>
              <a:t>プロダクトバックログの順番とリファインメントに最終的な責任を持つ。</a:t>
            </a:r>
            <a:endParaRPr kumimoji="1" lang="ja-JP" altLang="en-US" dirty="0"/>
          </a:p>
        </p:txBody>
      </p:sp>
    </p:spTree>
    <p:extLst>
      <p:ext uri="{BB962C8B-B14F-4D97-AF65-F5344CB8AC3E}">
        <p14:creationId xmlns:p14="http://schemas.microsoft.com/office/powerpoint/2010/main" val="388381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統合チームのスクラムマスター</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Nexus</a:t>
            </a:r>
            <a:r>
              <a:rPr lang="ja-JP" altLang="en-US" dirty="0" smtClean="0"/>
              <a:t>が理解され、実施されることに責任を持つ。</a:t>
            </a:r>
            <a:endParaRPr lang="en-US" altLang="ja-JP" dirty="0" smtClean="0"/>
          </a:p>
          <a:p>
            <a:r>
              <a:rPr kumimoji="1" lang="ja-JP" altLang="en-US" dirty="0" smtClean="0"/>
              <a:t>同じ</a:t>
            </a:r>
            <a:r>
              <a:rPr kumimoji="1" lang="en-US" altLang="ja-JP" dirty="0" smtClean="0"/>
              <a:t>Nexus</a:t>
            </a:r>
            <a:r>
              <a:rPr kumimoji="1" lang="ja-JP" altLang="en-US" dirty="0" smtClean="0"/>
              <a:t>内のスクラムチームのスクラムマスターになることもある。</a:t>
            </a:r>
            <a:endParaRPr kumimoji="1" lang="ja-JP" altLang="en-US" dirty="0"/>
          </a:p>
        </p:txBody>
      </p:sp>
    </p:spTree>
    <p:extLst>
      <p:ext uri="{BB962C8B-B14F-4D97-AF65-F5344CB8AC3E}">
        <p14:creationId xmlns:p14="http://schemas.microsoft.com/office/powerpoint/2010/main" val="1113668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統合チームメンバー</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大規模開発ではツールが重要になる。</a:t>
            </a:r>
            <a:endParaRPr kumimoji="1" lang="en-US" altLang="ja-JP" dirty="0" smtClean="0"/>
          </a:p>
          <a:p>
            <a:r>
              <a:rPr kumimoji="1" lang="ja-JP" altLang="en-US" dirty="0" smtClean="0"/>
              <a:t>統合チームは、プラクティスやツール、システムエンジニアリングに精通したプロで構成される。</a:t>
            </a:r>
            <a:endParaRPr kumimoji="1" lang="en-US" altLang="ja-JP" dirty="0" smtClean="0"/>
          </a:p>
          <a:p>
            <a:r>
              <a:rPr lang="ja-JP" altLang="en-US" dirty="0" smtClean="0"/>
              <a:t>スクラムチームが獲得、実施、学習できるようにコーチングや指導をする。</a:t>
            </a:r>
            <a:endParaRPr lang="en-US" altLang="ja-JP" dirty="0" smtClean="0"/>
          </a:p>
          <a:p>
            <a:pPr lvl="1"/>
            <a:r>
              <a:rPr lang="ja-JP" altLang="en-US" dirty="0" smtClean="0"/>
              <a:t>プラクティス</a:t>
            </a:r>
            <a:endParaRPr lang="en-US" altLang="ja-JP" dirty="0" smtClean="0"/>
          </a:p>
          <a:p>
            <a:pPr lvl="1"/>
            <a:r>
              <a:rPr lang="ja-JP" altLang="en-US" dirty="0" smtClean="0"/>
              <a:t>ツール</a:t>
            </a:r>
            <a:endParaRPr lang="en-US" altLang="ja-JP" dirty="0" smtClean="0"/>
          </a:p>
          <a:p>
            <a:pPr lvl="1"/>
            <a:r>
              <a:rPr lang="ja-JP" altLang="en-US" dirty="0" smtClean="0"/>
              <a:t>開発</a:t>
            </a:r>
            <a:endParaRPr lang="en-US" altLang="ja-JP" dirty="0" smtClean="0"/>
          </a:p>
          <a:p>
            <a:pPr lvl="1"/>
            <a:r>
              <a:rPr lang="ja-JP" altLang="en-US" dirty="0" smtClean="0"/>
              <a:t>インフラ</a:t>
            </a:r>
            <a:endParaRPr lang="en-US" altLang="ja-JP" dirty="0" smtClean="0"/>
          </a:p>
          <a:p>
            <a:pPr lvl="1"/>
            <a:r>
              <a:rPr lang="ja-JP" altLang="en-US" dirty="0" smtClean="0"/>
              <a:t>アーキテクチャ標準</a:t>
            </a:r>
            <a:endParaRPr lang="en-US" altLang="ja-JP" dirty="0" smtClean="0"/>
          </a:p>
          <a:p>
            <a:r>
              <a:rPr lang="ja-JP" altLang="en-US" dirty="0" smtClean="0"/>
              <a:t>スクラムチームの開発チームメンバーとして作業することができる</a:t>
            </a:r>
            <a:endParaRPr lang="en-US" altLang="ja-JP" dirty="0" smtClean="0"/>
          </a:p>
        </p:txBody>
      </p:sp>
    </p:spTree>
    <p:extLst>
      <p:ext uri="{BB962C8B-B14F-4D97-AF65-F5344CB8AC3E}">
        <p14:creationId xmlns:p14="http://schemas.microsoft.com/office/powerpoint/2010/main" val="1931105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のイベント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スクラムガイドにある対応するイベントの長さによって決まる。</a:t>
            </a:r>
            <a:endParaRPr kumimoji="1" lang="en-US" altLang="ja-JP" dirty="0" smtClean="0"/>
          </a:p>
          <a:p>
            <a:r>
              <a:rPr lang="ja-JP" altLang="en-US" dirty="0" smtClean="0"/>
              <a:t>追加されるタイムボックスとなる。</a:t>
            </a:r>
            <a:endParaRPr kumimoji="1" lang="ja-JP" altLang="en-US" dirty="0"/>
          </a:p>
        </p:txBody>
      </p:sp>
    </p:spTree>
    <p:extLst>
      <p:ext uri="{BB962C8B-B14F-4D97-AF65-F5344CB8AC3E}">
        <p14:creationId xmlns:p14="http://schemas.microsoft.com/office/powerpoint/2010/main" val="1085824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スプリントプランニング</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lang="ja-JP" altLang="en-US" dirty="0" smtClean="0"/>
              <a:t>実施手順</a:t>
            </a:r>
            <a:endParaRPr lang="en-US" altLang="ja-JP" dirty="0" smtClean="0"/>
          </a:p>
          <a:p>
            <a:pPr lvl="1"/>
            <a:r>
              <a:rPr lang="en-US" altLang="ja-JP" dirty="0" smtClean="0"/>
              <a:t>Nexus</a:t>
            </a:r>
            <a:r>
              <a:rPr lang="ja-JP" altLang="en-US" dirty="0" smtClean="0"/>
              <a:t>スプリントプランニング</a:t>
            </a:r>
            <a:endParaRPr lang="en-US" altLang="ja-JP" dirty="0" smtClean="0"/>
          </a:p>
          <a:p>
            <a:pPr lvl="1"/>
            <a:r>
              <a:rPr lang="ja-JP" altLang="en-US" dirty="0" smtClean="0"/>
              <a:t>スプリントプランニング</a:t>
            </a:r>
            <a:endParaRPr lang="en-US" altLang="ja-JP" dirty="0"/>
          </a:p>
          <a:p>
            <a:r>
              <a:rPr lang="en-US" altLang="ja-JP" dirty="0" smtClean="0"/>
              <a:t>Nexus</a:t>
            </a:r>
            <a:r>
              <a:rPr lang="ja-JP" altLang="en-US" dirty="0"/>
              <a:t>スプリントプランニング</a:t>
            </a:r>
            <a:endParaRPr lang="en-US" altLang="ja-JP" dirty="0"/>
          </a:p>
          <a:p>
            <a:pPr lvl="1"/>
            <a:r>
              <a:rPr lang="ja-JP" altLang="en-US" dirty="0" smtClean="0"/>
              <a:t>スクラムチーム</a:t>
            </a:r>
            <a:r>
              <a:rPr lang="ja-JP" altLang="en-US" dirty="0"/>
              <a:t>の代表者が作業の順番</a:t>
            </a:r>
            <a:r>
              <a:rPr lang="ja-JP" altLang="en-US" dirty="0" smtClean="0"/>
              <a:t>を確認・調整</a:t>
            </a:r>
            <a:r>
              <a:rPr lang="ja-JP" altLang="en-US" dirty="0"/>
              <a:t>する</a:t>
            </a:r>
            <a:r>
              <a:rPr lang="ja-JP" altLang="en-US" dirty="0" smtClean="0"/>
              <a:t>。</a:t>
            </a:r>
            <a:endParaRPr lang="en-US" altLang="ja-JP" dirty="0"/>
          </a:p>
          <a:p>
            <a:pPr lvl="1"/>
            <a:r>
              <a:rPr lang="en-US" altLang="ja-JP" smtClean="0"/>
              <a:t>Nexus</a:t>
            </a:r>
            <a:r>
              <a:rPr lang="ja-JP" altLang="en-US" dirty="0" smtClean="0"/>
              <a:t>スプリントゴールを作成する。</a:t>
            </a:r>
            <a:endParaRPr lang="en-US" altLang="ja-JP" dirty="0" smtClean="0"/>
          </a:p>
          <a:p>
            <a:r>
              <a:rPr lang="ja-JP" altLang="en-US" dirty="0" smtClean="0"/>
              <a:t>スプリントプランニング</a:t>
            </a:r>
            <a:endParaRPr lang="en-US" altLang="ja-JP" dirty="0"/>
          </a:p>
          <a:p>
            <a:pPr lvl="1"/>
            <a:r>
              <a:rPr lang="ja-JP" altLang="en-US" dirty="0" smtClean="0"/>
              <a:t>各スクラムチームのスプリントプランニングを実施する。</a:t>
            </a:r>
            <a:endParaRPr lang="en-US" altLang="ja-JP" dirty="0"/>
          </a:p>
          <a:p>
            <a:pPr lvl="1"/>
            <a:r>
              <a:rPr lang="ja-JP" altLang="en-US" dirty="0" smtClean="0"/>
              <a:t>依存関係を最小化し見える化する。</a:t>
            </a:r>
            <a:endParaRPr lang="en-US" altLang="ja-JP" dirty="0" smtClean="0"/>
          </a:p>
          <a:p>
            <a:pPr lvl="1"/>
            <a:r>
              <a:rPr lang="ja-JP" altLang="en-US" dirty="0" smtClean="0"/>
              <a:t>同じ場所で実施すると新しく発見した依存関係が共有できる。</a:t>
            </a:r>
            <a:endParaRPr lang="en-US" altLang="ja-JP" dirty="0" smtClean="0"/>
          </a:p>
        </p:txBody>
      </p:sp>
    </p:spTree>
    <p:extLst>
      <p:ext uri="{BB962C8B-B14F-4D97-AF65-F5344CB8AC3E}">
        <p14:creationId xmlns:p14="http://schemas.microsoft.com/office/powerpoint/2010/main" val="249604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lang="ja-JP" altLang="en-US" dirty="0" smtClean="0"/>
              <a:t>デイリースクラム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実施手順</a:t>
            </a:r>
            <a:endParaRPr kumimoji="1" lang="en-US" altLang="ja-JP" dirty="0" smtClean="0"/>
          </a:p>
          <a:p>
            <a:pPr marL="914400" lvl="1" indent="-457200">
              <a:buFont typeface="+mj-lt"/>
              <a:buAutoNum type="arabicPeriod"/>
            </a:pPr>
            <a:r>
              <a:rPr kumimoji="1" lang="en-US" altLang="ja-JP" dirty="0" smtClean="0"/>
              <a:t>Nexus</a:t>
            </a:r>
            <a:r>
              <a:rPr kumimoji="1" lang="ja-JP" altLang="en-US" dirty="0" smtClean="0"/>
              <a:t>デイリースクラム</a:t>
            </a:r>
            <a:r>
              <a:rPr kumimoji="1" lang="en-US" altLang="ja-JP" dirty="0" smtClean="0"/>
              <a:t>	</a:t>
            </a:r>
          </a:p>
          <a:p>
            <a:pPr marL="914400" lvl="1" indent="-457200">
              <a:buFont typeface="+mj-lt"/>
              <a:buAutoNum type="arabicPeriod"/>
            </a:pPr>
            <a:r>
              <a:rPr lang="ja-JP" altLang="en-US" dirty="0" smtClean="0"/>
              <a:t>デイリースクラム</a:t>
            </a:r>
            <a:endParaRPr lang="en-US" altLang="ja-JP" dirty="0" smtClean="0"/>
          </a:p>
          <a:p>
            <a:pPr>
              <a:buFont typeface="Arial" charset="0"/>
              <a:buChar char="•"/>
            </a:pPr>
            <a:r>
              <a:rPr lang="en-US" altLang="ja-JP" dirty="0" smtClean="0"/>
              <a:t>Nexus</a:t>
            </a:r>
            <a:r>
              <a:rPr lang="ja-JP" altLang="en-US" dirty="0"/>
              <a:t>デイリースクラム</a:t>
            </a:r>
            <a:r>
              <a:rPr lang="ja-JP" altLang="en-US" dirty="0" smtClean="0"/>
              <a:t>３つの質問</a:t>
            </a:r>
            <a:endParaRPr lang="en-US" altLang="ja-JP" dirty="0" smtClean="0"/>
          </a:p>
          <a:p>
            <a:pPr marL="914400" lvl="1" indent="-457200">
              <a:buFont typeface="+mj-lt"/>
              <a:buAutoNum type="arabicPeriod"/>
            </a:pPr>
            <a:r>
              <a:rPr kumimoji="1" lang="ja-JP" altLang="en-US" dirty="0" smtClean="0"/>
              <a:t>昨日の作業はうまく統合されたか？うまく統合されていなければ、それはなぜか？</a:t>
            </a:r>
            <a:endParaRPr kumimoji="1" lang="en-US" altLang="ja-JP" dirty="0" smtClean="0"/>
          </a:p>
          <a:p>
            <a:pPr marL="914400" lvl="1" indent="-457200">
              <a:buFont typeface="+mj-lt"/>
              <a:buAutoNum type="arabicPeriod"/>
            </a:pPr>
            <a:r>
              <a:rPr lang="ja-JP" altLang="en-US" dirty="0" smtClean="0"/>
              <a:t>新たに特定された依存関係は何か？</a:t>
            </a:r>
            <a:endParaRPr lang="en-US" altLang="ja-JP" dirty="0" smtClean="0"/>
          </a:p>
          <a:p>
            <a:pPr marL="914400" lvl="1" indent="-457200">
              <a:buFont typeface="+mj-lt"/>
              <a:buAutoNum type="arabicPeriod"/>
            </a:pPr>
            <a:r>
              <a:rPr kumimoji="1" lang="en-US" altLang="ja-JP" dirty="0" smtClean="0"/>
              <a:t>Nexus</a:t>
            </a:r>
            <a:r>
              <a:rPr kumimoji="1" lang="ja-JP" altLang="en-US" dirty="0" smtClean="0"/>
              <a:t>のチーム間で共有が必要な情報は何か？</a:t>
            </a:r>
            <a:endParaRPr kumimoji="1" lang="en-US" altLang="ja-JP" dirty="0" smtClean="0"/>
          </a:p>
          <a:p>
            <a:pPr>
              <a:buFont typeface="Arial" charset="0"/>
              <a:buChar char="•"/>
            </a:pPr>
            <a:r>
              <a:rPr lang="ja-JP" altLang="en-US" dirty="0" smtClean="0"/>
              <a:t>デイリースクラム</a:t>
            </a:r>
            <a:endParaRPr lang="en-US" altLang="ja-JP" dirty="0" smtClean="0"/>
          </a:p>
          <a:p>
            <a:pPr lvl="1">
              <a:buFont typeface="Arial" charset="0"/>
              <a:buChar char="•"/>
            </a:pPr>
            <a:r>
              <a:rPr kumimoji="1" lang="en-US" altLang="ja-JP" dirty="0" smtClean="0"/>
              <a:t>Nexus</a:t>
            </a:r>
            <a:r>
              <a:rPr kumimoji="1" lang="ja-JP" altLang="en-US" dirty="0" smtClean="0"/>
              <a:t>デイリースクラムで特定された作業を計画する</a:t>
            </a:r>
            <a:endParaRPr kumimoji="1" lang="ja-JP" altLang="en-US" dirty="0"/>
          </a:p>
        </p:txBody>
      </p:sp>
    </p:spTree>
    <p:extLst>
      <p:ext uri="{BB962C8B-B14F-4D97-AF65-F5344CB8AC3E}">
        <p14:creationId xmlns:p14="http://schemas.microsoft.com/office/powerpoint/2010/main" val="1987694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スプリントレビュー</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実施手順</a:t>
            </a:r>
            <a:endParaRPr kumimoji="1" lang="en-US" altLang="ja-JP" dirty="0" smtClean="0"/>
          </a:p>
          <a:p>
            <a:pPr lvl="1"/>
            <a:r>
              <a:rPr lang="en-US" altLang="ja-JP" dirty="0" smtClean="0"/>
              <a:t>Nexus</a:t>
            </a:r>
            <a:r>
              <a:rPr lang="ja-JP" altLang="en-US" dirty="0" smtClean="0"/>
              <a:t>スプリントレビュー</a:t>
            </a:r>
            <a:endParaRPr lang="en-US" altLang="ja-JP" dirty="0" smtClean="0"/>
          </a:p>
          <a:p>
            <a:pPr lvl="1"/>
            <a:r>
              <a:rPr kumimoji="1" lang="ja-JP" altLang="en-US" dirty="0" smtClean="0"/>
              <a:t>スプリントレビューは置き換えられる。</a:t>
            </a:r>
            <a:endParaRPr kumimoji="1" lang="en-US" altLang="ja-JP" dirty="0" smtClean="0"/>
          </a:p>
          <a:p>
            <a:r>
              <a:rPr lang="ja-JP" altLang="en-US" dirty="0" smtClean="0"/>
              <a:t>統合インクリメント全体へのフィードバックを得る。</a:t>
            </a:r>
            <a:endParaRPr kumimoji="1" lang="en-US" altLang="ja-JP" dirty="0" smtClean="0"/>
          </a:p>
          <a:p>
            <a:endParaRPr kumimoji="1" lang="ja-JP" altLang="en-US" dirty="0"/>
          </a:p>
        </p:txBody>
      </p:sp>
    </p:spTree>
    <p:extLst>
      <p:ext uri="{BB962C8B-B14F-4D97-AF65-F5344CB8AC3E}">
        <p14:creationId xmlns:p14="http://schemas.microsoft.com/office/powerpoint/2010/main" val="372255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スプリントレトロスペクティブ</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実施手順</a:t>
            </a:r>
            <a:endParaRPr lang="en-US" altLang="ja-JP" dirty="0" smtClean="0"/>
          </a:p>
          <a:p>
            <a:pPr marL="914400" lvl="1" indent="-457200">
              <a:buFont typeface="+mj-lt"/>
              <a:buAutoNum type="arabicPeriod"/>
            </a:pPr>
            <a:r>
              <a:rPr kumimoji="1" lang="ja-JP" altLang="en-US" dirty="0" smtClean="0"/>
              <a:t>代表者が集まり共通の課題を特定する。（３と合わせて</a:t>
            </a:r>
            <a:r>
              <a:rPr kumimoji="1" lang="en-US" altLang="ja-JP" dirty="0" smtClean="0"/>
              <a:t>3</a:t>
            </a:r>
            <a:r>
              <a:rPr kumimoji="1" lang="ja-JP" altLang="en-US" dirty="0" smtClean="0"/>
              <a:t>時間？）</a:t>
            </a:r>
            <a:endParaRPr kumimoji="1" lang="en-US" altLang="ja-JP" dirty="0" smtClean="0"/>
          </a:p>
          <a:p>
            <a:pPr marL="914400" lvl="1" indent="-457200">
              <a:buFont typeface="+mj-lt"/>
              <a:buAutoNum type="arabicPeriod"/>
            </a:pPr>
            <a:r>
              <a:rPr lang="en-US" altLang="ja-JP" dirty="0" smtClean="0"/>
              <a:t>Scrum</a:t>
            </a:r>
            <a:r>
              <a:rPr lang="ja-JP" altLang="en-US" dirty="0" smtClean="0"/>
              <a:t>スプリントレトロスペクティブ（３時間）</a:t>
            </a:r>
            <a:endParaRPr lang="en-US" altLang="ja-JP" dirty="0" smtClean="0"/>
          </a:p>
          <a:p>
            <a:pPr marL="914400" lvl="1" indent="-457200">
              <a:buFont typeface="+mj-lt"/>
              <a:buAutoNum type="arabicPeriod"/>
            </a:pPr>
            <a:r>
              <a:rPr lang="ja-JP" altLang="en-US" dirty="0" smtClean="0"/>
              <a:t>特定されたアクションの見える化追跡の合意</a:t>
            </a:r>
            <a:endParaRPr lang="en-US" altLang="ja-JP" dirty="0" smtClean="0"/>
          </a:p>
          <a:p>
            <a:r>
              <a:rPr kumimoji="1" lang="ja-JP" altLang="en-US" dirty="0" smtClean="0"/>
              <a:t>全てのレトロスペクティブで扱うべき議題</a:t>
            </a:r>
            <a:endParaRPr kumimoji="1" lang="en-US" altLang="ja-JP" dirty="0" smtClean="0"/>
          </a:p>
          <a:p>
            <a:pPr lvl="1"/>
            <a:r>
              <a:rPr lang="ja-JP" altLang="en-US" dirty="0" smtClean="0"/>
              <a:t>完成していないものはあるか？</a:t>
            </a:r>
            <a:r>
              <a:rPr lang="en-US" altLang="ja-JP" dirty="0" smtClean="0"/>
              <a:t>Nexus</a:t>
            </a:r>
            <a:r>
              <a:rPr lang="ja-JP" altLang="en-US" dirty="0" smtClean="0"/>
              <a:t>は技術負債を作り出していないか？</a:t>
            </a:r>
            <a:endParaRPr lang="en-US" altLang="ja-JP" dirty="0" smtClean="0"/>
          </a:p>
          <a:p>
            <a:pPr lvl="1"/>
            <a:r>
              <a:rPr lang="ja-JP" altLang="en-US" dirty="0" smtClean="0"/>
              <a:t>作成物（特にコード）は、頻繁に（できれば毎日）統合されているか？</a:t>
            </a:r>
            <a:endParaRPr lang="en-US" altLang="ja-JP" dirty="0" smtClean="0"/>
          </a:p>
          <a:p>
            <a:pPr lvl="1"/>
            <a:r>
              <a:rPr lang="ja-JP" altLang="en-US" dirty="0" smtClean="0"/>
              <a:t>未解決の依存関係が蓄積されない程度に、頻繁にソフトウェアがビルド・テスト・デプロイされているか？</a:t>
            </a:r>
            <a:endParaRPr lang="en-US" altLang="ja-JP" dirty="0" smtClean="0"/>
          </a:p>
          <a:p>
            <a:pPr lvl="1"/>
            <a:endParaRPr kumimoji="1" lang="ja-JP" altLang="en-US" dirty="0"/>
          </a:p>
        </p:txBody>
      </p:sp>
    </p:spTree>
    <p:extLst>
      <p:ext uri="{BB962C8B-B14F-4D97-AF65-F5344CB8AC3E}">
        <p14:creationId xmlns:p14="http://schemas.microsoft.com/office/powerpoint/2010/main" val="1369359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リファインメント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ゴール</a:t>
            </a:r>
            <a:endParaRPr lang="en-US" altLang="ja-JP" dirty="0"/>
          </a:p>
          <a:p>
            <a:pPr lvl="1"/>
            <a:r>
              <a:rPr lang="ja-JP" altLang="en-US" smtClean="0"/>
              <a:t>依存</a:t>
            </a:r>
            <a:r>
              <a:rPr lang="ja-JP" altLang="en-US" dirty="0"/>
              <a:t>関係を特定して、最小化できるまで詳細化する</a:t>
            </a:r>
            <a:r>
              <a:rPr lang="ja-JP" altLang="en-US" dirty="0" smtClean="0"/>
              <a:t>。</a:t>
            </a:r>
            <a:endParaRPr kumimoji="1" lang="en-US" altLang="ja-JP" dirty="0" smtClean="0"/>
          </a:p>
          <a:p>
            <a:r>
              <a:rPr kumimoji="1" lang="ja-JP" altLang="en-US" dirty="0" smtClean="0"/>
              <a:t>実施</a:t>
            </a:r>
            <a:r>
              <a:rPr kumimoji="1" lang="ja-JP" altLang="en-US" dirty="0" smtClean="0"/>
              <a:t>手順</a:t>
            </a:r>
            <a:endParaRPr kumimoji="1" lang="en-US" altLang="ja-JP" dirty="0" smtClean="0"/>
          </a:p>
          <a:p>
            <a:pPr lvl="1"/>
            <a:r>
              <a:rPr lang="ja-JP" altLang="en-US" dirty="0"/>
              <a:t>依存関係を特定して見える化する。</a:t>
            </a:r>
            <a:endParaRPr lang="en-US" altLang="ja-JP" dirty="0"/>
          </a:p>
          <a:p>
            <a:pPr lvl="1"/>
            <a:r>
              <a:rPr lang="ja-JP" altLang="en-US" dirty="0"/>
              <a:t>作業の順番や割り当てを見直す。</a:t>
            </a:r>
            <a:endParaRPr lang="en-US" altLang="ja-JP" dirty="0"/>
          </a:p>
          <a:p>
            <a:pPr lvl="1"/>
            <a:r>
              <a:rPr lang="ja-JP" altLang="en-US" dirty="0"/>
              <a:t>チーム間の依存関係を最小化する。</a:t>
            </a:r>
            <a:endParaRPr lang="en-US" altLang="ja-JP" dirty="0"/>
          </a:p>
          <a:p>
            <a:r>
              <a:rPr kumimoji="1" lang="ja-JP" altLang="en-US" dirty="0" smtClean="0"/>
              <a:t>目的</a:t>
            </a:r>
            <a:endParaRPr kumimoji="1" lang="en-US" altLang="ja-JP" dirty="0" smtClean="0"/>
          </a:p>
          <a:p>
            <a:pPr lvl="1"/>
            <a:r>
              <a:rPr lang="ja-JP" altLang="en-US" dirty="0" smtClean="0"/>
              <a:t>どのスクラムチームがどのプロダクトバックログアイテムをデリバリーするかを予測する。</a:t>
            </a:r>
            <a:endParaRPr lang="en-US" altLang="ja-JP" dirty="0" smtClean="0"/>
          </a:p>
          <a:p>
            <a:pPr lvl="1"/>
            <a:r>
              <a:rPr kumimoji="1" lang="ja-JP" altLang="en-US" dirty="0" smtClean="0"/>
              <a:t>チーム間の依存関係を特定し、最小化する。</a:t>
            </a:r>
            <a:endParaRPr kumimoji="1" lang="en-US" altLang="ja-JP" dirty="0" smtClean="0"/>
          </a:p>
        </p:txBody>
      </p:sp>
    </p:spTree>
    <p:extLst>
      <p:ext uri="{BB962C8B-B14F-4D97-AF65-F5344CB8AC3E}">
        <p14:creationId xmlns:p14="http://schemas.microsoft.com/office/powerpoint/2010/main" val="176139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の作成物</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81388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スコープ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約３</a:t>
            </a:r>
            <a:r>
              <a:rPr kumimoji="1" lang="en-US" altLang="ja-JP" dirty="0" smtClean="0"/>
              <a:t>〜</a:t>
            </a:r>
            <a:r>
              <a:rPr kumimoji="1" lang="ja-JP" altLang="en-US" dirty="0" smtClean="0"/>
              <a:t>９スクラムチーム</a:t>
            </a:r>
            <a:endParaRPr kumimoji="1" lang="en-US" altLang="ja-JP" dirty="0" smtClean="0"/>
          </a:p>
          <a:p>
            <a:r>
              <a:rPr kumimoji="1" lang="ja-JP" altLang="en-US" dirty="0" smtClean="0"/>
              <a:t>１つのプロダクトバックログ</a:t>
            </a:r>
            <a:endParaRPr lang="en-US" altLang="ja-JP" dirty="0" smtClean="0"/>
          </a:p>
          <a:p>
            <a:endParaRPr lang="en-US" altLang="ja-JP" dirty="0"/>
          </a:p>
          <a:p>
            <a:r>
              <a:rPr lang="ja-JP" altLang="en-US" dirty="0" smtClean="0"/>
              <a:t>「チームが３つ以上になると、</a:t>
            </a:r>
            <a:r>
              <a:rPr lang="ja-JP" altLang="en-US" dirty="0" smtClean="0"/>
              <a:t>さらに事態は</a:t>
            </a:r>
            <a:r>
              <a:rPr lang="ja-JP" altLang="en-US" dirty="0" smtClean="0"/>
              <a:t>複雑になる」</a:t>
            </a:r>
            <a:endParaRPr lang="en-US" altLang="ja-JP" dirty="0" smtClean="0"/>
          </a:p>
        </p:txBody>
      </p:sp>
    </p:spTree>
    <p:extLst>
      <p:ext uri="{BB962C8B-B14F-4D97-AF65-F5344CB8AC3E}">
        <p14:creationId xmlns:p14="http://schemas.microsoft.com/office/powerpoint/2010/main" val="22457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プロダクトバックログ</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Nexus</a:t>
            </a:r>
            <a:r>
              <a:rPr lang="ja-JP" altLang="en-US" dirty="0" smtClean="0"/>
              <a:t>で１つのプロダクトバックログ</a:t>
            </a:r>
            <a:endParaRPr lang="en-US" altLang="ja-JP" dirty="0" smtClean="0"/>
          </a:p>
          <a:p>
            <a:r>
              <a:rPr lang="en-US" altLang="ja-JP" dirty="0" smtClean="0"/>
              <a:t>PBI</a:t>
            </a:r>
            <a:r>
              <a:rPr lang="ja-JP" altLang="en-US" dirty="0" smtClean="0"/>
              <a:t>が</a:t>
            </a:r>
            <a:r>
              <a:rPr kumimoji="1" lang="en-US" altLang="ja-JP" dirty="0" smtClean="0"/>
              <a:t>Nexus</a:t>
            </a:r>
            <a:r>
              <a:rPr kumimoji="1" lang="ja-JP" altLang="en-US" dirty="0" smtClean="0"/>
              <a:t>スプリントプランニングに向けて（</a:t>
            </a:r>
            <a:r>
              <a:rPr lang="en-US" altLang="ja-JP" dirty="0"/>
              <a:t>R</a:t>
            </a:r>
            <a:r>
              <a:rPr kumimoji="1" lang="en-US" altLang="ja-JP" dirty="0" smtClean="0"/>
              <a:t>eady</a:t>
            </a:r>
            <a:r>
              <a:rPr kumimoji="1" lang="ja-JP" altLang="en-US" dirty="0" smtClean="0"/>
              <a:t>）準備完了</a:t>
            </a:r>
            <a:endParaRPr kumimoji="1" lang="en-US" altLang="ja-JP" dirty="0" smtClean="0"/>
          </a:p>
          <a:p>
            <a:pPr lvl="1"/>
            <a:r>
              <a:rPr kumimoji="1" lang="ja-JP" altLang="en-US" dirty="0" smtClean="0"/>
              <a:t>スクラムチームによって選択可能</a:t>
            </a:r>
            <a:endParaRPr kumimoji="1" lang="en-US" altLang="ja-JP" dirty="0" smtClean="0"/>
          </a:p>
          <a:p>
            <a:pPr lvl="1"/>
            <a:r>
              <a:rPr lang="ja-JP" altLang="en-US" dirty="0" smtClean="0"/>
              <a:t>依存関係は排除または最小化されている。</a:t>
            </a:r>
            <a:endParaRPr lang="en-US" altLang="ja-JP" dirty="0" smtClean="0"/>
          </a:p>
          <a:p>
            <a:pPr lvl="1"/>
            <a:r>
              <a:rPr kumimoji="1" lang="ja-JP" altLang="en-US" dirty="0" smtClean="0"/>
              <a:t>そのスクラムチームだけでプラクトバックログアイテムを完成できなければいけない。</a:t>
            </a:r>
            <a:endParaRPr kumimoji="1" lang="ja-JP" altLang="en-US" dirty="0"/>
          </a:p>
        </p:txBody>
      </p:sp>
    </p:spTree>
    <p:extLst>
      <p:ext uri="{BB962C8B-B14F-4D97-AF65-F5344CB8AC3E}">
        <p14:creationId xmlns:p14="http://schemas.microsoft.com/office/powerpoint/2010/main" val="681512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Nexus</a:t>
            </a:r>
            <a:r>
              <a:rPr kumimoji="1" lang="ja-JP" altLang="en-US" dirty="0" smtClean="0"/>
              <a:t>スプリントバックログ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スクラムチームのスプリントバックログにある全てのプロダクトバックログアイテムをまとめたものである。</a:t>
            </a:r>
            <a:endParaRPr kumimoji="1" lang="en-US" altLang="ja-JP" dirty="0" smtClean="0"/>
          </a:p>
          <a:p>
            <a:r>
              <a:rPr lang="ja-JP" altLang="en-US" dirty="0" smtClean="0"/>
              <a:t>スプリントにおける依存関係や作業の流れを強調するために使用する。</a:t>
            </a:r>
            <a:endParaRPr lang="en-US" altLang="ja-JP" dirty="0" smtClean="0"/>
          </a:p>
          <a:p>
            <a:r>
              <a:rPr kumimoji="1" lang="ja-JP" altLang="en-US" dirty="0" smtClean="0"/>
              <a:t>少なくとも毎日更新する。</a:t>
            </a:r>
            <a:endParaRPr kumimoji="1" lang="ja-JP" altLang="en-US" dirty="0"/>
          </a:p>
        </p:txBody>
      </p:sp>
    </p:spTree>
    <p:extLst>
      <p:ext uri="{BB962C8B-B14F-4D97-AF65-F5344CB8AC3E}">
        <p14:creationId xmlns:p14="http://schemas.microsoft.com/office/powerpoint/2010/main" val="1922921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統合インクリメント</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完了した</a:t>
            </a:r>
            <a:r>
              <a:rPr kumimoji="1" lang="ja-JP" altLang="en-US" dirty="0" smtClean="0"/>
              <a:t>「統合された作業」すべての総和である。</a:t>
            </a:r>
            <a:endParaRPr kumimoji="1" lang="en-US" altLang="ja-JP" dirty="0" smtClean="0"/>
          </a:p>
          <a:p>
            <a:r>
              <a:rPr lang="ja-JP" altLang="en-US" dirty="0" smtClean="0"/>
              <a:t>利用可能でリリース判断可能なものでなければいけない。</a:t>
            </a:r>
            <a:endParaRPr lang="en-US" altLang="ja-JP" dirty="0" smtClean="0"/>
          </a:p>
          <a:p>
            <a:r>
              <a:rPr kumimoji="1" lang="ja-JP" altLang="en-US" dirty="0" smtClean="0"/>
              <a:t>「完成」の定義を満たしていなければいけない。</a:t>
            </a:r>
            <a:endParaRPr kumimoji="1" lang="en-US" altLang="ja-JP" dirty="0" smtClean="0"/>
          </a:p>
          <a:p>
            <a:r>
              <a:rPr lang="en-US" altLang="ja-JP" dirty="0" smtClean="0"/>
              <a:t>Nexus</a:t>
            </a:r>
            <a:r>
              <a:rPr lang="ja-JP" altLang="en-US" dirty="0" smtClean="0"/>
              <a:t>スプリントレビューで検査する。</a:t>
            </a:r>
            <a:endParaRPr kumimoji="1" lang="en-US" altLang="ja-JP" dirty="0" smtClean="0"/>
          </a:p>
        </p:txBody>
      </p:sp>
    </p:spTree>
    <p:extLst>
      <p:ext uri="{BB962C8B-B14F-4D97-AF65-F5344CB8AC3E}">
        <p14:creationId xmlns:p14="http://schemas.microsoft.com/office/powerpoint/2010/main" val="1868113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作成物の透明性</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技術的負債が許容不可能になる前に、依存関係を検出および解消しなければいけない。</a:t>
            </a:r>
            <a:endParaRPr kumimoji="1" lang="en-US" altLang="ja-JP" dirty="0" smtClean="0"/>
          </a:p>
          <a:p>
            <a:r>
              <a:rPr lang="ja-JP" altLang="en-US" dirty="0" smtClean="0"/>
              <a:t>許容不可能な技術的負債かどうかは、結合する時にはじめてわかる。</a:t>
            </a:r>
            <a:endParaRPr kumimoji="1" lang="ja-JP" altLang="en-US" dirty="0"/>
          </a:p>
        </p:txBody>
      </p:sp>
    </p:spTree>
    <p:extLst>
      <p:ext uri="{BB962C8B-B14F-4D97-AF65-F5344CB8AC3E}">
        <p14:creationId xmlns:p14="http://schemas.microsoft.com/office/powerpoint/2010/main" val="560382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「完成」の定義</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Nexus</a:t>
            </a:r>
            <a:r>
              <a:rPr kumimoji="1" lang="ja-JP" altLang="en-US" dirty="0" smtClean="0"/>
              <a:t>統合チームは「完成」の定義に実行責任を持つ。</a:t>
            </a:r>
            <a:endParaRPr kumimoji="1" lang="en-US" altLang="ja-JP" dirty="0" smtClean="0"/>
          </a:p>
          <a:p>
            <a:r>
              <a:rPr lang="ja-JP" altLang="en-US" dirty="0" smtClean="0"/>
              <a:t>チーム独自の「完成」の定義は、インクリメントの完成の定義より緩い基準を適用してはいけない。</a:t>
            </a:r>
            <a:endParaRPr kumimoji="1" lang="ja-JP" altLang="en-US" dirty="0"/>
          </a:p>
        </p:txBody>
      </p:sp>
    </p:spTree>
    <p:extLst>
      <p:ext uri="{BB962C8B-B14F-4D97-AF65-F5344CB8AC3E}">
        <p14:creationId xmlns:p14="http://schemas.microsoft.com/office/powerpoint/2010/main" val="108172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スクラムチーム</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チーム間の依存関係が少なくなるように分割する</a:t>
            </a:r>
            <a:endParaRPr lang="en-US" altLang="ja-JP" dirty="0" smtClean="0"/>
          </a:p>
          <a:p>
            <a:r>
              <a:rPr kumimoji="1" lang="ja-JP" altLang="en-US" dirty="0" smtClean="0"/>
              <a:t>関連する以下の要素をチーム内にそろえる</a:t>
            </a:r>
            <a:endParaRPr kumimoji="1" lang="en-US" altLang="ja-JP" dirty="0" smtClean="0"/>
          </a:p>
          <a:p>
            <a:pPr lvl="1"/>
            <a:r>
              <a:rPr lang="ja-JP" altLang="en-US" dirty="0" smtClean="0"/>
              <a:t>要求</a:t>
            </a:r>
            <a:endParaRPr lang="en-US" altLang="ja-JP" dirty="0" smtClean="0"/>
          </a:p>
          <a:p>
            <a:pPr lvl="1"/>
            <a:r>
              <a:rPr kumimoji="1" lang="ja-JP" altLang="en-US" dirty="0" smtClean="0"/>
              <a:t>ドメイン知識</a:t>
            </a:r>
            <a:endParaRPr kumimoji="1" lang="en-US" altLang="ja-JP" dirty="0" smtClean="0"/>
          </a:p>
          <a:p>
            <a:pPr lvl="1"/>
            <a:r>
              <a:rPr lang="ja-JP" altLang="en-US" dirty="0" smtClean="0"/>
              <a:t>ソフトウェアやテストの作成物</a:t>
            </a:r>
            <a:endParaRPr kumimoji="1" lang="ja-JP" altLang="en-US" dirty="0"/>
          </a:p>
        </p:txBody>
      </p:sp>
    </p:spTree>
    <p:extLst>
      <p:ext uri="{BB962C8B-B14F-4D97-AF65-F5344CB8AC3E}">
        <p14:creationId xmlns:p14="http://schemas.microsoft.com/office/powerpoint/2010/main" val="1418085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フレームワーク</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5842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役割</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新しい役割</a:t>
            </a:r>
            <a:endParaRPr lang="en-US" altLang="ja-JP" dirty="0" smtClean="0"/>
          </a:p>
          <a:p>
            <a:pPr lvl="1"/>
            <a:r>
              <a:rPr lang="ja-JP" altLang="en-US" dirty="0" smtClean="0"/>
              <a:t>それぞれのスクラムチームの適切な代表者</a:t>
            </a:r>
            <a:endParaRPr lang="en-US" altLang="ja-JP" dirty="0" smtClean="0"/>
          </a:p>
          <a:p>
            <a:pPr lvl="1"/>
            <a:r>
              <a:rPr lang="en-US" altLang="ja-JP" dirty="0" smtClean="0"/>
              <a:t>Nexus</a:t>
            </a:r>
            <a:r>
              <a:rPr lang="ja-JP" altLang="en-US" dirty="0" smtClean="0"/>
              <a:t>統合チーム</a:t>
            </a:r>
            <a:endParaRPr lang="en-US" altLang="ja-JP" dirty="0" smtClean="0"/>
          </a:p>
          <a:p>
            <a:pPr lvl="1"/>
            <a:r>
              <a:rPr lang="ja-JP" altLang="en-US" dirty="0" smtClean="0"/>
              <a:t>プロダクトオーナーは１人</a:t>
            </a:r>
            <a:endParaRPr lang="en-US" altLang="ja-JP" dirty="0"/>
          </a:p>
          <a:p>
            <a:r>
              <a:rPr lang="en-US" altLang="ja-JP" dirty="0" smtClean="0"/>
              <a:t>Nexus</a:t>
            </a:r>
            <a:r>
              <a:rPr lang="ja-JP" altLang="en-US" dirty="0"/>
              <a:t>統合チームの</a:t>
            </a:r>
            <a:r>
              <a:rPr kumimoji="1" lang="ja-JP" altLang="en-US" dirty="0" smtClean="0"/>
              <a:t>役割</a:t>
            </a:r>
            <a:endParaRPr kumimoji="1" lang="en-US" altLang="ja-JP" dirty="0" smtClean="0"/>
          </a:p>
          <a:p>
            <a:pPr lvl="1"/>
            <a:r>
              <a:rPr kumimoji="1" lang="en-US" altLang="ja-JP" dirty="0" smtClean="0"/>
              <a:t>Nexus</a:t>
            </a:r>
            <a:r>
              <a:rPr kumimoji="1" lang="ja-JP" altLang="en-US" dirty="0" smtClean="0"/>
              <a:t>の適用</a:t>
            </a:r>
            <a:endParaRPr kumimoji="1" lang="en-US" altLang="ja-JP" dirty="0" smtClean="0"/>
          </a:p>
          <a:p>
            <a:pPr lvl="1"/>
            <a:r>
              <a:rPr lang="ja-JP" altLang="en-US" dirty="0" smtClean="0"/>
              <a:t>スクラムの運用の調整・コーチ・監督</a:t>
            </a:r>
            <a:endParaRPr lang="en-US" altLang="ja-JP" dirty="0" smtClean="0"/>
          </a:p>
          <a:p>
            <a:r>
              <a:rPr kumimoji="1" lang="en-US" altLang="ja-JP" dirty="0" smtClean="0"/>
              <a:t>Nexus</a:t>
            </a:r>
            <a:r>
              <a:rPr kumimoji="1" lang="ja-JP" altLang="en-US" dirty="0" smtClean="0"/>
              <a:t>統合チームの構成</a:t>
            </a:r>
            <a:endParaRPr kumimoji="1" lang="en-US" altLang="ja-JP" dirty="0" smtClean="0"/>
          </a:p>
          <a:p>
            <a:pPr lvl="1"/>
            <a:r>
              <a:rPr lang="ja-JP" altLang="en-US" dirty="0" smtClean="0"/>
              <a:t>プロダクトオーナー</a:t>
            </a:r>
            <a:endParaRPr lang="en-US" altLang="ja-JP" dirty="0" smtClean="0"/>
          </a:p>
          <a:p>
            <a:pPr lvl="1"/>
            <a:r>
              <a:rPr kumimoji="1" lang="ja-JP" altLang="en-US" dirty="0" smtClean="0"/>
              <a:t>スクラムマスター</a:t>
            </a:r>
            <a:endParaRPr kumimoji="1" lang="en-US" altLang="ja-JP" dirty="0" smtClean="0"/>
          </a:p>
          <a:p>
            <a:pPr lvl="1"/>
            <a:r>
              <a:rPr lang="en-US" altLang="ja-JP" dirty="0" smtClean="0"/>
              <a:t>Nexus</a:t>
            </a:r>
            <a:r>
              <a:rPr lang="ja-JP" altLang="en-US" dirty="0" smtClean="0"/>
              <a:t>統合チームメンバー</a:t>
            </a:r>
            <a:endParaRPr lang="en-US" altLang="ja-JP" dirty="0" smtClean="0"/>
          </a:p>
          <a:p>
            <a:endParaRPr kumimoji="1" lang="ja-JP" altLang="en-US" dirty="0"/>
          </a:p>
        </p:txBody>
      </p:sp>
    </p:spTree>
    <p:extLst>
      <p:ext uri="{BB962C8B-B14F-4D97-AF65-F5344CB8AC3E}">
        <p14:creationId xmlns:p14="http://schemas.microsoft.com/office/powerpoint/2010/main" val="140081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作成物</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１つのプロダクトバック</a:t>
            </a:r>
            <a:endParaRPr kumimoji="1" lang="en-US" altLang="ja-JP" dirty="0" smtClean="0"/>
          </a:p>
          <a:p>
            <a:r>
              <a:rPr lang="ja-JP" altLang="en-US" dirty="0" smtClean="0"/>
              <a:t>新しい作成物</a:t>
            </a:r>
            <a:endParaRPr kumimoji="1" lang="en-US" altLang="ja-JP" dirty="0" smtClean="0"/>
          </a:p>
          <a:p>
            <a:pPr lvl="1"/>
            <a:r>
              <a:rPr kumimoji="1" lang="en-US" altLang="ja-JP" dirty="0" smtClean="0"/>
              <a:t>Nexus</a:t>
            </a:r>
            <a:r>
              <a:rPr kumimoji="1" lang="ja-JP" altLang="en-US" dirty="0" smtClean="0"/>
              <a:t>スプリントバックログ</a:t>
            </a:r>
            <a:endParaRPr kumimoji="1" lang="ja-JP" altLang="en-US" dirty="0"/>
          </a:p>
        </p:txBody>
      </p:sp>
    </p:spTree>
    <p:extLst>
      <p:ext uri="{BB962C8B-B14F-4D97-AF65-F5344CB8AC3E}">
        <p14:creationId xmlns:p14="http://schemas.microsoft.com/office/powerpoint/2010/main" val="270209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イベント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スプリントプランニング</a:t>
            </a:r>
            <a:endParaRPr kumimoji="1" lang="en-US" altLang="ja-JP" dirty="0" smtClean="0"/>
          </a:p>
          <a:p>
            <a:pPr lvl="1"/>
            <a:r>
              <a:rPr lang="ja-JP" altLang="en-US" dirty="0" smtClean="0"/>
              <a:t>プロダクトバックログの調整</a:t>
            </a:r>
            <a:endParaRPr lang="en-US" altLang="ja-JP" dirty="0" smtClean="0"/>
          </a:p>
          <a:p>
            <a:pPr lvl="1"/>
            <a:r>
              <a:rPr lang="ja-JP" altLang="en-US" dirty="0" smtClean="0"/>
              <a:t>各スクラムチームでスプリントプランニング</a:t>
            </a:r>
            <a:endParaRPr lang="en-US" altLang="ja-JP" dirty="0" smtClean="0"/>
          </a:p>
          <a:p>
            <a:r>
              <a:rPr kumimoji="1" lang="ja-JP" altLang="en-US" dirty="0" smtClean="0"/>
              <a:t>スプリントレビュー</a:t>
            </a:r>
            <a:endParaRPr kumimoji="1" lang="en-US" altLang="ja-JP" dirty="0" smtClean="0"/>
          </a:p>
          <a:p>
            <a:pPr lvl="1"/>
            <a:r>
              <a:rPr lang="ja-JP" altLang="en-US" dirty="0" smtClean="0"/>
              <a:t>全体で１回</a:t>
            </a:r>
            <a:endParaRPr lang="en-US" altLang="ja-JP" dirty="0" smtClean="0"/>
          </a:p>
          <a:p>
            <a:r>
              <a:rPr kumimoji="1" lang="ja-JP" altLang="en-US" dirty="0" smtClean="0"/>
              <a:t>スプリントレトロスペクティブ</a:t>
            </a:r>
            <a:endParaRPr kumimoji="1" lang="en-US" altLang="ja-JP" dirty="0" smtClean="0"/>
          </a:p>
          <a:p>
            <a:pPr lvl="1"/>
            <a:r>
              <a:rPr lang="ja-JP" altLang="en-US" dirty="0" smtClean="0"/>
              <a:t>代表者で実施</a:t>
            </a:r>
            <a:endParaRPr lang="en-US" altLang="ja-JP" dirty="0" smtClean="0"/>
          </a:p>
          <a:p>
            <a:pPr lvl="1"/>
            <a:r>
              <a:rPr kumimoji="1" lang="ja-JP" altLang="en-US" dirty="0" smtClean="0"/>
              <a:t>各チームで実施</a:t>
            </a:r>
            <a:endParaRPr kumimoji="1" lang="en-US" altLang="ja-JP" dirty="0" smtClean="0"/>
          </a:p>
          <a:p>
            <a:pPr lvl="1"/>
            <a:r>
              <a:rPr kumimoji="1" lang="ja-JP" altLang="en-US" dirty="0" smtClean="0"/>
              <a:t>また代表者で実施</a:t>
            </a:r>
            <a:endParaRPr kumimoji="1" lang="ja-JP" altLang="en-US" dirty="0"/>
          </a:p>
        </p:txBody>
      </p:sp>
    </p:spTree>
    <p:extLst>
      <p:ext uri="{BB962C8B-B14F-4D97-AF65-F5344CB8AC3E}">
        <p14:creationId xmlns:p14="http://schemas.microsoft.com/office/powerpoint/2010/main" val="31509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プロセスの流れ</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387721"/>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ホワイ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TotalTime>
  <Words>1147</Words>
  <Application>Microsoft Macintosh PowerPoint</Application>
  <PresentationFormat>画面に合わせる (4:3)</PresentationFormat>
  <Paragraphs>178</Paragraphs>
  <Slides>34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34</vt:i4>
      </vt:variant>
    </vt:vector>
  </HeadingPairs>
  <TitlesOfParts>
    <vt:vector size="39" baseType="lpstr">
      <vt:lpstr>Calibri</vt:lpstr>
      <vt:lpstr>Calibri Light</vt:lpstr>
      <vt:lpstr>ＭＳ Ｐゴシック</vt:lpstr>
      <vt:lpstr>Arial</vt:lpstr>
      <vt:lpstr>ホワイト</vt:lpstr>
      <vt:lpstr>Nexus Guide 概要</vt:lpstr>
      <vt:lpstr>Scrum Guide より</vt:lpstr>
      <vt:lpstr>スコープ</vt:lpstr>
      <vt:lpstr>スクラムチーム</vt:lpstr>
      <vt:lpstr>フレームワーク</vt:lpstr>
      <vt:lpstr>役割</vt:lpstr>
      <vt:lpstr>作成物</vt:lpstr>
      <vt:lpstr>イベント</vt:lpstr>
      <vt:lpstr>プロセスの流れ</vt:lpstr>
      <vt:lpstr>プロダクトバックログのリファインメント</vt:lpstr>
      <vt:lpstr>Nexusスプリントプランニング</vt:lpstr>
      <vt:lpstr>開発作業</vt:lpstr>
      <vt:lpstr>Nexusデイリースクラム</vt:lpstr>
      <vt:lpstr>Nexusスプリントレビュー</vt:lpstr>
      <vt:lpstr>Nexusスプリントレトロスペクティブ</vt:lpstr>
      <vt:lpstr>ソフトウェアプラクティス</vt:lpstr>
      <vt:lpstr>Nexus</vt:lpstr>
      <vt:lpstr>Nexusの役割</vt:lpstr>
      <vt:lpstr>Nexus統合チーム</vt:lpstr>
      <vt:lpstr>Nexus統合チームのプロダクトオーナー</vt:lpstr>
      <vt:lpstr>Nexus統合チームのスクラムマスター</vt:lpstr>
      <vt:lpstr>Nexus統合チームメンバー</vt:lpstr>
      <vt:lpstr>Nexusのイベント</vt:lpstr>
      <vt:lpstr>Nexusスプリントプランニング</vt:lpstr>
      <vt:lpstr>Nexusデイリースクラム</vt:lpstr>
      <vt:lpstr>Nexusスプリントレビュー</vt:lpstr>
      <vt:lpstr>Nexusスプリントレトロスペクティブ</vt:lpstr>
      <vt:lpstr>リファインメント</vt:lpstr>
      <vt:lpstr>Nexusの作成物</vt:lpstr>
      <vt:lpstr>プロダクトバックログ</vt:lpstr>
      <vt:lpstr>Nexusスプリントバックログ</vt:lpstr>
      <vt:lpstr>統合インクリメント</vt:lpstr>
      <vt:lpstr>作成物の透明性</vt:lpstr>
      <vt:lpstr>「完成」の定義</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Nexus Guide の説明</dc:title>
  <dc:creator>守田憲司</dc:creator>
  <cp:lastModifiedBy>守田憲司</cp:lastModifiedBy>
  <cp:revision>137</cp:revision>
  <dcterms:created xsi:type="dcterms:W3CDTF">2015-12-15T13:06:04Z</dcterms:created>
  <dcterms:modified xsi:type="dcterms:W3CDTF">2015-12-18T07:31:46Z</dcterms:modified>
</cp:coreProperties>
</file>