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66" r:id="rId3"/>
    <p:sldId id="264" r:id="rId4"/>
    <p:sldId id="265" r:id="rId5"/>
    <p:sldId id="257" r:id="rId6"/>
    <p:sldId id="268" r:id="rId7"/>
    <p:sldId id="272" r:id="rId8"/>
    <p:sldId id="270" r:id="rId9"/>
    <p:sldId id="269" r:id="rId10"/>
    <p:sldId id="27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/>
    <p:restoredTop sz="94590"/>
  </p:normalViewPr>
  <p:slideViewPr>
    <p:cSldViewPr snapToGrid="0" snapToObjects="1">
      <p:cViewPr varScale="1">
        <p:scale>
          <a:sx n="142" d="100"/>
          <a:sy n="142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D5C87-DE09-A04D-8DB5-80DF397ECF2B}" type="datetimeFigureOut">
              <a:rPr kumimoji="1" lang="zh-CN" altLang="en-US" smtClean="0"/>
              <a:t>2017/4/10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38E10-A8FC-1F4C-A13E-9DC3F19347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3199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38E10-A8FC-1F4C-A13E-9DC3F193476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902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3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4/10/17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Motivation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1097280" y="5105079"/>
            <a:ext cx="10058400" cy="1110524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want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A.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 It seems that no community containing A holds both keyword and connectivity cohesiveness although A shares the common keyword “AI” and “DM” with C and D respectively.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260466" y="2625476"/>
            <a:ext cx="39315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IS: information system</a:t>
            </a:r>
          </a:p>
          <a:p>
            <a:r>
              <a:rPr lang="en-US" altLang="zh-CN" dirty="0"/>
              <a:t>ISA: information system application</a:t>
            </a:r>
          </a:p>
          <a:p>
            <a:r>
              <a:rPr lang="en-US" altLang="zh-CN" dirty="0"/>
              <a:t>DM: data mining</a:t>
            </a:r>
          </a:p>
          <a:p>
            <a:r>
              <a:rPr lang="en-US" altLang="zh-CN" dirty="0"/>
              <a:t>CM: computing methodologies</a:t>
            </a:r>
          </a:p>
          <a:p>
            <a:r>
              <a:rPr lang="en-US" altLang="zh-CN" dirty="0"/>
              <a:t>AI: artificial intelligence </a:t>
            </a:r>
          </a:p>
          <a:p>
            <a:r>
              <a:rPr lang="en-US" altLang="zh-CN" dirty="0"/>
              <a:t>NLP: natural language processing</a:t>
            </a:r>
          </a:p>
          <a:p>
            <a:r>
              <a:rPr lang="en-US" altLang="zh-CN" dirty="0"/>
              <a:t>CV: computer vision 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74" y="1977101"/>
            <a:ext cx="59055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2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Mining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kumimoji="1" lang="en-US" altLang="zh-CN" sz="2000" dirty="0"/>
              <a:t>Recently,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proposed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approaches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for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mining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maximal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frequent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pattern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sequential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encoding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database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trees.</a:t>
            </a: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/>
              <a:t>encode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trees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to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sequences</a:t>
            </a:r>
            <a:r>
              <a:rPr kumimoji="1" lang="en-US" altLang="zh-CN" sz="2000" dirty="0" smtClean="0"/>
              <a:t>:</a:t>
            </a:r>
            <a:endParaRPr kumimoji="1" lang="zh-CN" altLang="en-US" sz="2000" dirty="0" smtClean="0"/>
          </a:p>
          <a:p>
            <a:pPr lvl="3"/>
            <a:r>
              <a:rPr kumimoji="1" lang="en-US" altLang="zh-CN" sz="2000" dirty="0"/>
              <a:t>post-order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encoding: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TRIPS[1]</a:t>
            </a:r>
            <a:r>
              <a:rPr kumimoji="1" lang="zh-CN" altLang="en-US" sz="2000" dirty="0"/>
              <a:t> </a:t>
            </a:r>
            <a:endParaRPr kumimoji="1" lang="zh-CN" altLang="en-US" sz="2000" dirty="0" smtClean="0"/>
          </a:p>
          <a:p>
            <a:pPr lvl="3"/>
            <a:r>
              <a:rPr kumimoji="1" lang="en-US" altLang="zh-CN" sz="2000" dirty="0" smtClean="0"/>
              <a:t>pre-order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encoding: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TIDES[1],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CMTreeMiner</a:t>
            </a:r>
            <a:r>
              <a:rPr kumimoji="1" lang="en-US" altLang="zh-CN" sz="2000" dirty="0"/>
              <a:t>[2]</a:t>
            </a:r>
            <a:endParaRPr kumimoji="1" lang="zh-CN" altLang="en-US" sz="2000" dirty="0"/>
          </a:p>
          <a:p>
            <a:pPr marL="909828" lvl="3" indent="-342900">
              <a:buFont typeface="+mj-lt"/>
              <a:buAutoNum type="arabicPeriod"/>
            </a:pP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 smtClean="0"/>
              <a:t>Patterns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/>
              <a:t>generation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+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pruning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strategies</a:t>
            </a:r>
            <a:endParaRPr kumimoji="1" lang="zh-CN" altLang="en-US" sz="2000" dirty="0" smtClean="0"/>
          </a:p>
          <a:p>
            <a:pPr marL="726948" lvl="2" indent="-342900">
              <a:buFont typeface="+mj-lt"/>
              <a:buAutoNum type="arabicPeriod"/>
            </a:pPr>
            <a:endParaRPr kumimoji="1" lang="zh-CN" altLang="en-US" sz="2000" dirty="0"/>
          </a:p>
          <a:p>
            <a:pPr marL="726948" lvl="2" indent="-342900">
              <a:buFont typeface="+mj-lt"/>
              <a:buAutoNum type="arabicPeriod"/>
            </a:pPr>
            <a:r>
              <a:rPr kumimoji="1" lang="en-US" altLang="zh-CN" sz="2000" dirty="0"/>
              <a:t>Patterns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checking</a:t>
            </a:r>
            <a:r>
              <a:rPr kumimoji="1" lang="zh-CN" altLang="en-US" sz="2000" dirty="0"/>
              <a:t> </a:t>
            </a:r>
          </a:p>
          <a:p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16983" y="5561969"/>
            <a:ext cx="10549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[1]</a:t>
            </a:r>
            <a:r>
              <a:rPr lang="zh-CN" altLang="en-US" sz="12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200" dirty="0" err="1"/>
              <a:t>Tatikonda</a:t>
            </a:r>
            <a:r>
              <a:rPr lang="en-US" altLang="zh-CN" sz="1200" dirty="0"/>
              <a:t> S, </a:t>
            </a:r>
            <a:r>
              <a:rPr lang="en-US" altLang="zh-CN" sz="1200" dirty="0" err="1"/>
              <a:t>Parthasarathy</a:t>
            </a:r>
            <a:r>
              <a:rPr lang="en-US" altLang="zh-CN" sz="1200" dirty="0"/>
              <a:t> S, </a:t>
            </a:r>
            <a:r>
              <a:rPr lang="en-US" altLang="zh-CN" sz="1200" dirty="0" err="1"/>
              <a:t>Kurc</a:t>
            </a:r>
            <a:r>
              <a:rPr lang="en-US" altLang="zh-CN" sz="1200" dirty="0"/>
              <a:t> T. TRIPS and TIDES: new algorithms for tree mining[C]//Proceedings of the 15th ACM international conference on Information and knowledge management. ACM, 2006: 455-464</a:t>
            </a:r>
            <a:r>
              <a:rPr lang="en-US" altLang="zh-CN" sz="1200" dirty="0" smtClean="0"/>
              <a:t>.</a:t>
            </a:r>
            <a:endParaRPr lang="zh-CN" altLang="en-US" sz="1200" dirty="0" smtClean="0"/>
          </a:p>
          <a:p>
            <a:r>
              <a:rPr lang="en-US" altLang="zh-CN" sz="1200" dirty="0" smtClean="0"/>
              <a:t>[2]</a:t>
            </a:r>
            <a:r>
              <a:rPr lang="en-US" altLang="zh-CN" sz="1200" dirty="0"/>
              <a:t> Chi Y, Xia Y, Yang Y, et al. Mining closed and maximal frequent </a:t>
            </a:r>
            <a:r>
              <a:rPr lang="en-US" altLang="zh-CN" sz="1200" dirty="0" err="1"/>
              <a:t>subtrees</a:t>
            </a:r>
            <a:r>
              <a:rPr lang="en-US" altLang="zh-CN" sz="1200" dirty="0"/>
              <a:t> from databases of labeled rooted trees[J]. IEEE Transactions on Knowledge and Data Engineering, 2005, 17(2): 190-202.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93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Advanced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837436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2000" dirty="0" smtClean="0"/>
              <a:t>Index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+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query</a:t>
            </a:r>
            <a:r>
              <a:rPr kumimoji="1" lang="zh-CN" altLang="en-US" sz="2000" dirty="0" smtClean="0"/>
              <a:t> 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868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610695"/>
            <a:ext cx="10058400" cy="870865"/>
          </a:xfrm>
        </p:spPr>
        <p:txBody>
          <a:bodyPr/>
          <a:lstStyle/>
          <a:p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48" y="3019254"/>
            <a:ext cx="3548199" cy="281768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838322" y="3841515"/>
            <a:ext cx="417846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IS: information system</a:t>
            </a:r>
          </a:p>
          <a:p>
            <a:r>
              <a:rPr lang="en-US" altLang="zh-CN" dirty="0" smtClean="0"/>
              <a:t>ISA: information system application</a:t>
            </a:r>
          </a:p>
          <a:p>
            <a:r>
              <a:rPr lang="en-US" altLang="zh-CN" dirty="0" smtClean="0"/>
              <a:t>DM: data mining</a:t>
            </a:r>
          </a:p>
          <a:p>
            <a:r>
              <a:rPr lang="en-US" altLang="zh-CN" dirty="0" smtClean="0"/>
              <a:t>CM: computing methodologies</a:t>
            </a:r>
          </a:p>
          <a:p>
            <a:r>
              <a:rPr lang="en-US" altLang="zh-CN" dirty="0" smtClean="0"/>
              <a:t>AI: artificial intelligence </a:t>
            </a:r>
          </a:p>
          <a:p>
            <a:r>
              <a:rPr lang="en-US" altLang="zh-CN" dirty="0" smtClean="0"/>
              <a:t>NLP: natural language processing</a:t>
            </a:r>
          </a:p>
          <a:p>
            <a:r>
              <a:rPr lang="en-US" altLang="zh-CN" dirty="0" smtClean="0"/>
              <a:t>CV: computer vision </a:t>
            </a:r>
            <a:endParaRPr lang="zh-CN" altLang="en-US" dirty="0"/>
          </a:p>
        </p:txBody>
      </p:sp>
      <p:sp>
        <p:nvSpPr>
          <p:cNvPr id="10" name="内容占位符 4"/>
          <p:cNvSpPr>
            <a:spLocks noGrp="1"/>
          </p:cNvSpPr>
          <p:nvPr>
            <p:ph idx="1"/>
          </p:nvPr>
        </p:nvSpPr>
        <p:spPr>
          <a:xfrm>
            <a:off x="1340348" y="1817869"/>
            <a:ext cx="10058400" cy="865076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Thus we want to consider the </a:t>
            </a:r>
            <a:r>
              <a:rPr kumimoji="1" lang="en-US" altLang="zh-CN" i="1" dirty="0" smtClean="0"/>
              <a:t>meaning</a:t>
            </a:r>
            <a:r>
              <a:rPr kumimoji="1" lang="en-US" altLang="zh-CN" dirty="0" smtClean="0"/>
              <a:t> and </a:t>
            </a:r>
            <a:r>
              <a:rPr kumimoji="1" lang="en-US" altLang="zh-CN" i="1" dirty="0" smtClean="0"/>
              <a:t>relationship</a:t>
            </a:r>
            <a:r>
              <a:rPr kumimoji="1" lang="en-US" altLang="zh-CN" dirty="0" smtClean="0"/>
              <a:t> of the keywords.</a:t>
            </a:r>
          </a:p>
          <a:p>
            <a:r>
              <a:rPr kumimoji="1" lang="en-US" altLang="zh-CN" dirty="0" smtClean="0"/>
              <a:t>We use tree structure called </a:t>
            </a:r>
            <a:r>
              <a:rPr kumimoji="1" lang="en-US" altLang="zh-CN" b="1" dirty="0" smtClean="0"/>
              <a:t>hierarchical profile </a:t>
            </a:r>
            <a:r>
              <a:rPr kumimoji="1" lang="en-US" altLang="zh-CN" dirty="0" smtClean="0"/>
              <a:t>to describe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attributes</a:t>
            </a:r>
            <a:r>
              <a:rPr kumimoji="1" lang="en-US" altLang="zh-CN" dirty="0"/>
              <a:t>.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1980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P-tree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profile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(P-tree)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hierarchy-based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attributes.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nodes.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: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𝑉</m:t>
                    </m:r>
                    <m:r>
                      <a:rPr kumimoji="1" lang="is-I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function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one-on-one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𝐴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={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},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i.e., 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𝐸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={(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)|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}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set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edges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representing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relationship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between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attributes,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lang="en-US" altLang="zh-CN" dirty="0" smtClean="0"/>
                  <a:t>semantic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sub-attributes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distinguished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denotes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1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f</a:t>
                </a:r>
                <a:r>
                  <a:rPr kumimoji="1" lang="en-US" altLang="zh-CN" dirty="0" smtClean="0"/>
                  <a:t>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!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s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t</m:t>
                    </m:r>
                    <m:r>
                      <a:rPr kumimoji="1" lang="en-US" altLang="zh-CN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,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𝑦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𝐸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34954" y="1845734"/>
                <a:ext cx="9799492" cy="4023360"/>
              </a:xfrm>
              <a:blipFill rotWithShape="0">
                <a:blip r:embed="rId2"/>
                <a:stretch>
                  <a:fillRect l="-685" t="-3939" r="-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344" y="3359648"/>
            <a:ext cx="3706336" cy="277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71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Induced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rooted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subtree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 smtClean="0"/>
                  <a:t>Given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two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en-US" altLang="zh-CN" dirty="0" smtClean="0"/>
                  <a:t>-trees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at</a:t>
                </a:r>
                <a:r>
                  <a:rPr kumimoji="1" lang="zh-CN" altLang="en-US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,</m:t>
                    </m:r>
                    <m:r>
                      <a:rPr kumimoji="1" lang="zh-CN" altLang="en-US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and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𝑆</m:t>
                    </m:r>
                    <m:r>
                      <a:rPr kumimoji="1" lang="en-US" altLang="zh-CN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𝐸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rooted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en-US" altLang="zh-CN" b="0" i="0" smtClean="0">
                        <a:latin typeface="Cambria Math" charset="0"/>
                      </a:rPr>
                      <m:t>.</m:t>
                    </m:r>
                  </m:oMath>
                </a14:m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top-down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holds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following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constraints:</a:t>
                </a:r>
                <a:endParaRPr kumimoji="1" lang="zh-CN" altLang="en-US" dirty="0" smtClean="0"/>
              </a:p>
              <a:p>
                <a:r>
                  <a:rPr kumimoji="1" lang="en-US" altLang="zh-CN" dirty="0" smtClean="0"/>
                  <a:t>There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exist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one-to-one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map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</m:sub>
                    </m:sSub>
                    <m:r>
                      <a:rPr kumimoji="1" lang="is-IS" altLang="zh-C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  <m:r>
                      <a:rPr kumimoji="1" lang="en-US" altLang="zh-CN">
                        <a:latin typeface="Cambria Math" charset="0"/>
                      </a:rPr>
                      <m:t>,</m:t>
                    </m:r>
                    <m:r>
                      <a:rPr kumimoji="1" lang="zh-CN" altLang="en-US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 smtClean="0"/>
                  <a:t>such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that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i="1" dirty="0" smtClean="0">
                    <a:latin typeface="Cambria Math" charset="0"/>
                  </a:rPr>
                  <a:t>.</a:t>
                </a:r>
                <a:endParaRPr kumimoji="1" lang="zh-CN" altLang="en-US" i="1" dirty="0" smtClean="0">
                  <a:latin typeface="Cambria Math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i="1">
                            <a:latin typeface="Cambria Math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iff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,</m:t>
                        </m:r>
                        <m:r>
                          <a:rPr kumimoji="1" lang="zh-CN" alt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𝜑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kumimoji="1" lang="en-US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</m:d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 smtClean="0"/>
                  <a:t>.</a:t>
                </a:r>
                <a:r>
                  <a:rPr kumimoji="1" lang="zh-CN" altLang="en-US" dirty="0" smtClean="0"/>
                  <a:t> </a:t>
                </a:r>
              </a:p>
              <a:p>
                <a:r>
                  <a:rPr kumimoji="1" lang="en-US" altLang="zh-CN" dirty="0" smtClean="0"/>
                  <a:t>For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𝑉</m:t>
                    </m:r>
                  </m:oMath>
                </a14:m>
                <a:r>
                  <a:rPr kumimoji="1" lang="en-US" altLang="zh-CN" dirty="0" smtClean="0"/>
                  <a:t>,</a:t>
                </a:r>
                <a:r>
                  <a:rPr kumimoji="1"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d>
                      <m:dPr>
                        <m:ctrlPr>
                          <a:rPr kumimoji="1"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𝑙</m:t>
                    </m:r>
                    <m:r>
                      <a:rPr kumimoji="1" lang="en-US" altLang="zh-CN" b="0" i="1" smtClean="0">
                        <a:latin typeface="Cambria Math" charset="0"/>
                      </a:rPr>
                      <m:t>(</m:t>
                    </m:r>
                    <m:r>
                      <a:rPr kumimoji="1" lang="zh-CN" alt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𝜑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kumimoji="1" lang="en-US" altLang="zh-CN" i="1">
                        <a:latin typeface="Cambria Math" charset="0"/>
                        <a:ea typeface="Cambria Math" charset="0"/>
                        <a:cs typeface="Cambria Math" charset="0"/>
                      </a:rPr>
                      <m:t>))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/>
              </a:p>
              <a:p>
                <a:endParaRPr kumimoji="1" lang="zh-CN" altLang="en-US" dirty="0" smtClean="0"/>
              </a:p>
              <a:p>
                <a:r>
                  <a:rPr kumimoji="1" lang="en-US" altLang="zh-CN" b="1" dirty="0" smtClean="0"/>
                  <a:t>Maximal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smtClean="0"/>
                  <a:t>induced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smtClean="0"/>
                  <a:t>rooted</a:t>
                </a:r>
                <a:r>
                  <a:rPr kumimoji="1" lang="zh-CN" altLang="en-US" b="1" dirty="0" smtClean="0"/>
                  <a:t> </a:t>
                </a:r>
                <a:r>
                  <a:rPr kumimoji="1" lang="en-US" altLang="zh-CN" b="1" dirty="0" err="1" smtClean="0"/>
                  <a:t>subtree</a:t>
                </a:r>
                <a:r>
                  <a:rPr kumimoji="1" lang="en-US" altLang="zh-CN" dirty="0" smtClean="0"/>
                  <a:t>: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Given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database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maximal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/>
                  <a:t>subtree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𝐷</m:t>
                    </m:r>
                    <m:r>
                      <a:rPr kumimoji="1" lang="en-US" altLang="zh-CN" i="1">
                        <a:latin typeface="Cambria Math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iff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P-tree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𝑆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smtClean="0"/>
                  <a:t>induced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rooted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charset="0"/>
                      </a:rPr>
                      <m:t>𝑇</m:t>
                    </m:r>
                  </m:oMath>
                </a14:m>
                <a:r>
                  <a:rPr kumimoji="1" lang="en-US" altLang="zh-CN" dirty="0" smtClean="0"/>
                  <a:t>.</a:t>
                </a:r>
                <a:endParaRPr kumimoji="1" lang="zh-CN" altLang="en-US" dirty="0" smtClean="0"/>
              </a:p>
              <a:p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0758" r="-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6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Problem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1" lang="en-US" altLang="zh-CN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definition</a:t>
            </a:r>
            <a:r>
              <a:rPr kumimoji="1" lang="zh-CN" altLang="en-US" sz="5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kumimoji="1" lang="zh-CN" altLang="en-US" sz="5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Given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graph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one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node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</a:rPr>
                      <m:t>𝑞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find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communities,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each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which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satisfying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following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properties: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Connectivity: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connected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and</a:t>
                </a:r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  <m:r>
                      <a:rPr kumimoji="1" lang="zh-CN" altLang="en-US" i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kumimoji="1"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G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.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Structure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u="sng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k-core</a:t>
                </a:r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Profile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cohesiveness:</a:t>
                </a:r>
                <a:r>
                  <a:rPr kumimoji="1" lang="en-US" altLang="zh-CN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all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vertices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share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maximal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common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induced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rooted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err="1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subtree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of</a:t>
                </a:r>
                <a:r>
                  <a:rPr kumimoji="1" lang="zh-CN" altLang="en-US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</a:t>
                </a:r>
                <a:r>
                  <a:rPr kumimoji="1" lang="en-US" altLang="zh-CN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;</a:t>
                </a:r>
                <a:endParaRPr kumimoji="1" lang="zh-CN" altLang="en-US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kumimoji="1" lang="zh-CN" alt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1"/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Variant: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personalize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the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query</a:t>
                </a:r>
                <a:r>
                  <a:rPr kumimoji="1" lang="zh-CN" altLang="en-US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</a:t>
                </a:r>
                <a:r>
                  <a:rPr kumimoji="1" lang="en-US" altLang="zh-CN" sz="20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condition</a:t>
                </a:r>
                <a:r>
                  <a:rPr kumimoji="1" lang="en-US" altLang="zh-CN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s</a:t>
                </a:r>
                <a:endParaRPr kumimoji="1" lang="zh-CN" altLang="en-US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9783053" cy="4023360"/>
              </a:xfrm>
              <a:blipFill rotWithShape="0">
                <a:blip r:embed="rId2"/>
                <a:stretch>
                  <a:fillRect l="-623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2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problem</a:t>
            </a:r>
            <a:endParaRPr kumimoji="1" lang="zh-CN" altLang="en-US" dirty="0"/>
          </a:p>
        </p:txBody>
      </p:sp>
      <p:sp>
        <p:nvSpPr>
          <p:cNvPr id="11" name="内容占位符 4"/>
          <p:cNvSpPr txBox="1">
            <a:spLocks/>
          </p:cNvSpPr>
          <p:nvPr/>
        </p:nvSpPr>
        <p:spPr>
          <a:xfrm>
            <a:off x="1097280" y="1912827"/>
            <a:ext cx="10058400" cy="41604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communities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vertices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share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hierarchical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with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A.</a:t>
            </a:r>
            <a:endParaRPr kumimoji="1" lang="zh-CN" altLang="en-US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1" y="2895910"/>
            <a:ext cx="2889336" cy="22944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267" y="3103186"/>
            <a:ext cx="5020206" cy="2361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671" y="2992336"/>
            <a:ext cx="3051411" cy="25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39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585" y="3019538"/>
            <a:ext cx="4190416" cy="266462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Special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case: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binary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tree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 smtClean="0"/>
                  <a:t>Number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err="1" smtClean="0"/>
                  <a:t>subtrees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of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a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binary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which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has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tree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nodes:</a:t>
                </a:r>
                <a:r>
                  <a:rPr kumimoji="1" lang="zh-CN" altLang="en-US" dirty="0" smtClean="0"/>
                  <a:t> </a:t>
                </a:r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(0)=f(1)=1;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(2)=f(1)f(0)+f(0)f(1)=2;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/>
                  <a:t>f</a:t>
                </a:r>
                <a:r>
                  <a:rPr kumimoji="1" lang="en-US" altLang="zh-CN" sz="2000" dirty="0" smtClean="0"/>
                  <a:t>(3)=f(2)f(0)+f(1)f(1)+f(0)f(2)=5;</a:t>
                </a:r>
                <a:endParaRPr kumimoji="1" lang="zh-CN" altLang="en-US" sz="2000" dirty="0" smtClean="0"/>
              </a:p>
              <a:p>
                <a:pPr lvl="1"/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…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…</a:t>
                </a:r>
                <a:endParaRPr kumimoji="1" lang="zh-CN" altLang="en-US" sz="2000" dirty="0" smtClean="0"/>
              </a:p>
              <a:p>
                <a:pPr lvl="1"/>
                <a:r>
                  <a:rPr kumimoji="1" lang="en-US" altLang="zh-CN" sz="2000" dirty="0" smtClean="0"/>
                  <a:t>f(n)=f(n-1)f(0)+f(n-2)f(1)+…+f(1)f(n-2)+f(0)f(n-1)</a:t>
                </a:r>
                <a:r>
                  <a:rPr kumimoji="1" lang="zh-CN" altLang="en-US" sz="2000" dirty="0" smtClean="0"/>
                  <a:t>   </a:t>
                </a:r>
                <a:r>
                  <a:rPr kumimoji="1" lang="en-US" altLang="zh-CN" sz="2000" dirty="0" smtClean="0"/>
                  <a:t>so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called</a:t>
                </a:r>
                <a:r>
                  <a:rPr kumimoji="1" lang="zh-CN" altLang="en-US" sz="2000" dirty="0" smtClean="0"/>
                  <a:t> </a:t>
                </a:r>
                <a:r>
                  <a:rPr lang="en-US" altLang="zh-CN" sz="2000" b="1" dirty="0"/>
                  <a:t>Catalan </a:t>
                </a:r>
                <a:r>
                  <a:rPr lang="en-US" altLang="zh-CN" sz="2000" b="1" dirty="0" smtClean="0"/>
                  <a:t>number.</a:t>
                </a:r>
                <a:endParaRPr lang="en-US" altLang="zh-CN" sz="2000" b="1" dirty="0"/>
              </a:p>
              <a:p>
                <a:pPr lvl="1"/>
                <a:r>
                  <a:rPr kumimoji="1" lang="en-US" altLang="zh-CN" sz="2000" dirty="0" smtClean="0"/>
                  <a:t>f(n)=</a:t>
                </a:r>
                <a:r>
                  <a:rPr kumimoji="1" lang="zh-CN" alt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𝐶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(2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,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mr-IN" altLang="zh-CN" sz="2000" i="1">
                            <a:latin typeface="Cambria Math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kumimoji="1" lang="en-US" altLang="zh-CN" sz="2000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latin typeface="Cambria Math" charset="0"/>
                              </a:rPr>
                              <m:t>𝑛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</m:num>
                      <m:den>
                        <m:r>
                          <a:rPr kumimoji="1" lang="en-US" altLang="zh-CN" sz="2000" i="1">
                            <a:latin typeface="Cambria Math" charset="0"/>
                          </a:rPr>
                          <m:t>𝑛</m:t>
                        </m:r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  <m:d>
                          <m:dPr>
                            <m:ctrlPr>
                              <a:rPr kumimoji="1" lang="en-US" altLang="zh-CN" sz="2000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𝑛</m:t>
                            </m:r>
                            <m:r>
                              <a:rPr kumimoji="1" lang="en-US" altLang="zh-CN" sz="2000" b="0" i="1" smtClean="0">
                                <a:latin typeface="Cambria Math" charset="0"/>
                              </a:rPr>
                              <m:t>+1</m:t>
                            </m:r>
                          </m:e>
                        </m:d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!</m:t>
                        </m:r>
                      </m:den>
                    </m:f>
                  </m:oMath>
                </a14:m>
                <a:endParaRPr kumimoji="1" lang="zh-CN" altLang="en-US" sz="2000" dirty="0" smtClean="0"/>
              </a:p>
              <a:p>
                <a:pPr lvl="1"/>
                <a:endParaRPr kumimoji="1" lang="zh-CN" altLang="en-US" sz="2000" dirty="0" smtClean="0"/>
              </a:p>
              <a:p>
                <a:pPr lvl="1"/>
                <a:r>
                  <a:rPr lang="en-US" altLang="zh-CN" sz="2000" dirty="0" smtClean="0"/>
                  <a:t>Asymptotically,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f(n)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grows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as</a:t>
                </a:r>
                <a:r>
                  <a:rPr lang="zh-CN" altLang="en-US" sz="2000" dirty="0" smtClean="0"/>
                  <a:t> </a:t>
                </a:r>
                <a:r>
                  <a:rPr lang="en-US" altLang="zh-CN" sz="2000" dirty="0" smtClean="0"/>
                  <a:t>f(n)</a:t>
                </a:r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~</m:t>
                    </m:r>
                    <m:r>
                      <a:rPr lang="zh-CN" altLang="en-US" sz="20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f>
                      <m:fPr>
                        <m:ctrlPr>
                          <a:rPr lang="mr-IN" altLang="zh-CN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3/2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radPr>
                          <m:deg/>
                          <m:e>
                            <m:r>
                              <a:rPr lang="mr-IN" altLang="zh-C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zh-CN" altLang="en-US" sz="2000" dirty="0" smtClean="0"/>
              </a:p>
              <a:p>
                <a:pPr lvl="1"/>
                <a:endParaRPr kumimoji="1" lang="zh-CN" altLang="en-US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06"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NP-HARD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0377"/>
            <a:ext cx="10058400" cy="4023360"/>
          </a:xfrm>
        </p:spPr>
        <p:txBody>
          <a:bodyPr>
            <a:normAutofit/>
          </a:bodyPr>
          <a:lstStyle/>
          <a:p>
            <a:pPr lvl="1"/>
            <a:r>
              <a:rPr kumimoji="1" lang="en-US" altLang="zh-CN" sz="2000" b="1" i="1" dirty="0" smtClean="0"/>
              <a:t>Maximal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frequent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subtree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b="1" i="1" dirty="0" smtClean="0"/>
              <a:t>pattern</a:t>
            </a:r>
            <a:r>
              <a:rPr kumimoji="1" lang="zh-CN" altLang="en-US" sz="2000" b="1" i="1" dirty="0" smtClean="0"/>
              <a:t> </a:t>
            </a:r>
            <a:r>
              <a:rPr kumimoji="1" lang="en-US" altLang="zh-CN" sz="2000" dirty="0" smtClean="0"/>
              <a:t>mining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np-hard[1].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There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two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main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steps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tree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mining: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/>
              <a:t>enumeration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b="1" dirty="0" smtClean="0"/>
              <a:t>counting</a:t>
            </a:r>
            <a:r>
              <a:rPr kumimoji="1" lang="en-US" altLang="zh-CN" sz="2000" dirty="0" smtClean="0"/>
              <a:t>.</a:t>
            </a:r>
            <a:endParaRPr kumimoji="1" lang="zh-CN" altLang="en-US" sz="2000" dirty="0" smtClean="0"/>
          </a:p>
          <a:p>
            <a:pPr lvl="1"/>
            <a:r>
              <a:rPr kumimoji="1" lang="en-US" altLang="zh-CN" sz="2000" dirty="0" smtClean="0"/>
              <a:t>Enumeration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and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counting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#p-complete[2].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Thus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problem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of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maximal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frequent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subtree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pattern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mining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NP-hard.</a:t>
            </a:r>
            <a:endParaRPr kumimoji="1"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1097280" y="5573279"/>
            <a:ext cx="98230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[1]</a:t>
            </a:r>
            <a:r>
              <a:rPr lang="zh-CN" altLang="en-US" sz="1200" dirty="0" smtClean="0">
                <a:solidFill>
                  <a:srgbClr val="222222"/>
                </a:solidFill>
                <a:latin typeface="Arial" charset="0"/>
              </a:rPr>
              <a:t> </a:t>
            </a:r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Yang </a:t>
            </a:r>
            <a:r>
              <a:rPr lang="en-US" altLang="zh-CN" sz="1200" dirty="0">
                <a:solidFill>
                  <a:srgbClr val="222222"/>
                </a:solidFill>
                <a:latin typeface="Arial" charset="0"/>
              </a:rPr>
              <a:t>G. The complexity of mining maximal frequent </a:t>
            </a:r>
            <a:r>
              <a:rPr lang="en-US" altLang="zh-CN" sz="1200" dirty="0" err="1">
                <a:solidFill>
                  <a:srgbClr val="222222"/>
                </a:solidFill>
                <a:latin typeface="Arial" charset="0"/>
              </a:rPr>
              <a:t>itemsets</a:t>
            </a:r>
            <a:r>
              <a:rPr lang="en-US" altLang="zh-CN" sz="1200" dirty="0">
                <a:solidFill>
                  <a:srgbClr val="222222"/>
                </a:solidFill>
                <a:latin typeface="Arial" charset="0"/>
              </a:rPr>
              <a:t> and maximal frequent patterns[C]//Proceedings of the tenth ACM SIGKDD international conference on Knowledge discovery and data mining. ACM, 2004: 344-353</a:t>
            </a:r>
            <a:r>
              <a:rPr lang="en-US" altLang="zh-CN" sz="1200" dirty="0" smtClean="0">
                <a:solidFill>
                  <a:srgbClr val="222222"/>
                </a:solidFill>
                <a:latin typeface="Arial" charset="0"/>
              </a:rPr>
              <a:t>.</a:t>
            </a:r>
            <a:endParaRPr lang="zh-CN" altLang="en-US" sz="1200" dirty="0" smtClean="0">
              <a:solidFill>
                <a:srgbClr val="222222"/>
              </a:solidFill>
              <a:latin typeface="Arial" charset="0"/>
            </a:endParaRPr>
          </a:p>
          <a:p>
            <a:r>
              <a:rPr lang="en-US" altLang="zh-CN" sz="1200" dirty="0" smtClean="0"/>
              <a:t>[2]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Valiant </a:t>
            </a:r>
            <a:r>
              <a:rPr lang="en-US" altLang="zh-CN" sz="1200" dirty="0"/>
              <a:t>L G. The complexity of computing the permanent[J]. Theoretical computer science, 1979, 8(2): 189-201.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3695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Baseline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solution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01168" lvl="1" indent="0">
                  <a:buNone/>
                </a:pPr>
                <a:r>
                  <a:rPr kumimoji="1" lang="en-US" altLang="zh-CN" sz="2000" dirty="0" smtClean="0"/>
                  <a:t>Basic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idea:</a:t>
                </a:r>
                <a:r>
                  <a:rPr kumimoji="1" lang="zh-CN" altLang="en-US" sz="2000" dirty="0" smtClean="0"/>
                  <a:t> </a:t>
                </a:r>
                <a:endParaRPr kumimoji="1" lang="zh-CN" altLang="en-US" sz="2000" dirty="0" smtClean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Search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K-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sz="2000" i="1" smtClean="0">
                            <a:latin typeface="Cambria Math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latin typeface="Cambria Math" charset="0"/>
                          </a:rPr>
                          <m:t>𝑐𝑜𝑟𝑒</m:t>
                        </m:r>
                      </m:e>
                    </m:acc>
                  </m:oMath>
                </a14:m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containing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query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vertex</a:t>
                </a:r>
                <a:r>
                  <a:rPr kumimoji="1"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charset="0"/>
                      </a:rPr>
                      <m:t>𝐴</m:t>
                    </m:r>
                  </m:oMath>
                </a14:m>
                <a:r>
                  <a:rPr kumimoji="1" lang="en-US" altLang="zh-CN" sz="2000" dirty="0" smtClean="0"/>
                  <a:t>.</a:t>
                </a:r>
                <a:endParaRPr kumimoji="1" lang="zh-CN" altLang="en-US" sz="2000" dirty="0" smtClean="0"/>
              </a:p>
              <a:p>
                <a:pPr marL="544068" lvl="1" indent="-342900">
                  <a:buFont typeface="+mj-lt"/>
                  <a:buAutoNum type="arabicPeriod"/>
                </a:pPr>
                <a:endParaRPr kumimoji="1" lang="zh-CN" altLang="en-US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Mining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Maximal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common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profile.</a:t>
                </a:r>
                <a:endParaRPr kumimoji="1" lang="zh-CN" altLang="en-US" sz="2000" dirty="0" smtClean="0"/>
              </a:p>
              <a:p>
                <a:pPr marL="544068" lvl="1" indent="-342900">
                  <a:buFont typeface="+mj-lt"/>
                  <a:buAutoNum type="arabicPeriod"/>
                </a:pPr>
                <a:endParaRPr kumimoji="1" lang="zh-CN" altLang="en-US" sz="2000" dirty="0"/>
              </a:p>
              <a:p>
                <a:pPr marL="544068" lvl="1" indent="-342900">
                  <a:buFont typeface="+mj-lt"/>
                  <a:buAutoNum type="arabicPeriod"/>
                </a:pPr>
                <a:r>
                  <a:rPr kumimoji="1" lang="en-US" altLang="zh-CN" sz="2000" dirty="0" smtClean="0"/>
                  <a:t>Output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targeted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communities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containing</a:t>
                </a:r>
                <a:r>
                  <a:rPr kumimoji="1" lang="zh-CN" altLang="en-US" sz="2000" dirty="0" smtClean="0"/>
                  <a:t> </a:t>
                </a:r>
                <a:r>
                  <a:rPr kumimoji="1" lang="en-US" altLang="zh-CN" sz="2000" dirty="0" smtClean="0"/>
                  <a:t>A.</a:t>
                </a:r>
                <a:endParaRPr kumimoji="1" lang="zh-CN" altLang="en-US" sz="2000" dirty="0" smtClean="0"/>
              </a:p>
              <a:p>
                <a:pPr marL="201168" lvl="1" indent="0">
                  <a:buNone/>
                </a:pPr>
                <a:endParaRPr kumimoji="1" lang="zh-CN" altLang="en-US" sz="2000" dirty="0"/>
              </a:p>
              <a:p>
                <a:pPr lvl="1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048914"/>
      </p:ext>
    </p:extLst>
  </p:cSld>
  <p:clrMapOvr>
    <a:masterClrMapping/>
  </p:clrMapOvr>
</p:sld>
</file>

<file path=ppt/theme/theme1.xml><?xml version="1.0" encoding="utf-8"?>
<a:theme xmlns:a="http://schemas.openxmlformats.org/drawingml/2006/main" name="怀旧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回顾</Template>
  <TotalTime>1656</TotalTime>
  <Words>549</Words>
  <Application>Microsoft Macintosh PowerPoint</Application>
  <PresentationFormat>宽屏</PresentationFormat>
  <Paragraphs>74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Calibri Light</vt:lpstr>
      <vt:lpstr>Cambria Math</vt:lpstr>
      <vt:lpstr>Mangal</vt:lpstr>
      <vt:lpstr>宋体</vt:lpstr>
      <vt:lpstr>Arial</vt:lpstr>
      <vt:lpstr>怀旧</vt:lpstr>
      <vt:lpstr>Motivation </vt:lpstr>
      <vt:lpstr>Hierarchical profile</vt:lpstr>
      <vt:lpstr>P-tree</vt:lpstr>
      <vt:lpstr>Induced rooted subtree</vt:lpstr>
      <vt:lpstr>Problem definition </vt:lpstr>
      <vt:lpstr>Example of problem</vt:lpstr>
      <vt:lpstr>Special case: binary tree</vt:lpstr>
      <vt:lpstr>NP-HARD</vt:lpstr>
      <vt:lpstr>Baseline solution</vt:lpstr>
      <vt:lpstr>Mining maximal common profile </vt:lpstr>
      <vt:lpstr>Advanced solution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 </dc:title>
  <dc:creator>ykai1238</dc:creator>
  <cp:lastModifiedBy>ykai1238</cp:lastModifiedBy>
  <cp:revision>102</cp:revision>
  <dcterms:created xsi:type="dcterms:W3CDTF">2017-03-13T07:19:47Z</dcterms:created>
  <dcterms:modified xsi:type="dcterms:W3CDTF">2017-04-10T13:23:13Z</dcterms:modified>
</cp:coreProperties>
</file>