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40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3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10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7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0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02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2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5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2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2689-304F-864C-8EB5-C05146FA970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9AFB-E8E4-6945-BA1A-663632D2F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Algo+index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6.12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transformation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4136" y="1048943"/>
                <a:ext cx="10515600" cy="500831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Normally,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tree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can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smtClean="0"/>
                  <a:t>encoded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into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one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sequence,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however,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one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sequence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does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not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necessarily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correspond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smtClean="0"/>
                  <a:t>one unique tree. </a:t>
                </a:r>
                <a:endParaRPr kumimoji="1" lang="zh-CN" altLang="en-US" sz="2400" dirty="0" smtClean="0"/>
              </a:p>
              <a:p>
                <a:r>
                  <a:rPr kumimoji="1" lang="en-US" altLang="zh-CN" sz="2400" dirty="0" smtClean="0"/>
                  <a:t>E.g.,</a:t>
                </a:r>
                <a:r>
                  <a:rPr kumimoji="1" lang="zh-CN" altLang="en-US" sz="2400" dirty="0" smtClean="0"/>
                  <a:t>  </a:t>
                </a:r>
                <a:r>
                  <a:rPr kumimoji="1" lang="en-US" altLang="zh-CN" sz="2400" dirty="0" smtClean="0"/>
                  <a:t>{a,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c}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can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converted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by</a:t>
                </a:r>
                <a:r>
                  <a:rPr kumimoji="1" lang="zh-CN" altLang="en-US" sz="2400" dirty="0" smtClean="0"/>
                  <a:t> </a:t>
                </a:r>
              </a:p>
              <a:p>
                <a:endParaRPr kumimoji="1" lang="zh-CN" altLang="en-US" sz="2400" dirty="0" smtClean="0"/>
              </a:p>
              <a:p>
                <a:pPr marL="0" indent="0">
                  <a:buNone/>
                </a:pPr>
                <a:endParaRPr kumimoji="1" lang="zh-CN" altLang="en-US" sz="2400" dirty="0" smtClean="0"/>
              </a:p>
              <a:p>
                <a:r>
                  <a:rPr kumimoji="1" lang="en-US" altLang="zh-CN" sz="2400" dirty="0" smtClean="0"/>
                  <a:t>In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our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scenario:</a:t>
                </a:r>
                <a:endParaRPr kumimoji="1" lang="zh-CN" altLang="en-US" sz="2400" dirty="0"/>
              </a:p>
              <a:p>
                <a:pPr lvl="1"/>
                <a:r>
                  <a:rPr kumimoji="1" lang="en-US" altLang="zh-CN" sz="2000" dirty="0" smtClean="0"/>
                  <a:t>Each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node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in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P-tree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is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unique,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which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means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the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position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of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each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node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smtClean="0"/>
                  <a:t>is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fixed.</a:t>
                </a:r>
                <a:r>
                  <a:rPr kumimoji="1" lang="zh-CN" altLang="en-US" sz="2000" dirty="0" smtClean="0"/>
                  <a:t> </a:t>
                </a:r>
              </a:p>
              <a:p>
                <a:pPr lvl="1"/>
                <a:r>
                  <a:rPr kumimoji="1" lang="en-US" altLang="zh-CN" sz="2000" dirty="0" smtClean="0"/>
                  <a:t>Thus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one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/>
                  <a:t>P</a:t>
                </a:r>
                <a:r>
                  <a:rPr kumimoji="1" lang="en-US" altLang="zh-CN" sz="2000" dirty="0" smtClean="0"/>
                  <a:t>-tree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one-to-one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corresponds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to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one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sequence.</a:t>
                </a:r>
                <a:r>
                  <a:rPr kumimoji="1" lang="zh-CN" altLang="en-US" sz="2000" dirty="0" smtClean="0"/>
                  <a:t> </a:t>
                </a:r>
              </a:p>
              <a:p>
                <a:pPr lvl="1"/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sequence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subsequence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another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sequence</a:t>
                </a:r>
                <a:r>
                  <a:rPr kumimoji="1" lang="zh-CN" altLang="en-US" sz="200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there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exists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integers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&lt;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⋯&lt;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such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sz="200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 smtClean="0"/>
                  <a:t>.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kumimoji="1" lang="en-US" altLang="zh-CN" sz="2000" dirty="0" smtClean="0"/>
                  <a:t>&gt;</a:t>
                </a:r>
                <a:r>
                  <a:rPr kumimoji="1" lang="en-US" altLang="zh-CN" sz="2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sz="2000" dirty="0" smtClean="0"/>
                  <a:t>)</a:t>
                </a:r>
                <a:r>
                  <a:rPr kumimoji="1" lang="zh-CN" altLang="en-US" sz="2000" dirty="0" smtClean="0"/>
                  <a:t> </a:t>
                </a:r>
                <a:endParaRPr kumimoji="1" lang="zh-CN" altLang="en-US" sz="2000" dirty="0"/>
              </a:p>
              <a:p>
                <a:pPr lvl="1"/>
                <a:endParaRPr kumimoji="1" lang="zh-CN" altLang="en-US" sz="2000" dirty="0"/>
              </a:p>
              <a:p>
                <a:pPr lvl="1"/>
                <a:r>
                  <a:rPr kumimoji="1" lang="en-US" altLang="zh-CN" sz="2000" i="1" dirty="0" smtClean="0"/>
                  <a:t>Maximal</a:t>
                </a:r>
                <a:r>
                  <a:rPr kumimoji="1" lang="zh-CN" altLang="en-US" sz="2000" i="1" dirty="0" smtClean="0"/>
                  <a:t> </a:t>
                </a:r>
                <a:r>
                  <a:rPr kumimoji="1" lang="en-US" altLang="zh-CN" sz="2000" i="1" dirty="0" smtClean="0"/>
                  <a:t>common</a:t>
                </a:r>
                <a:r>
                  <a:rPr kumimoji="1" lang="zh-CN" altLang="en-US" sz="2000" i="1" dirty="0" smtClean="0"/>
                  <a:t> </a:t>
                </a:r>
                <a:r>
                  <a:rPr kumimoji="1" lang="en-US" altLang="zh-CN" sz="2000" i="1" dirty="0" smtClean="0"/>
                  <a:t>subtree</a:t>
                </a:r>
                <a:r>
                  <a:rPr kumimoji="1" lang="zh-CN" altLang="en-US" sz="2000" dirty="0" smtClean="0"/>
                  <a:t>                    </a:t>
                </a:r>
                <a:r>
                  <a:rPr kumimoji="1" lang="en-US" altLang="zh-CN" sz="2000" i="1" dirty="0" smtClean="0"/>
                  <a:t>maximal</a:t>
                </a:r>
                <a:r>
                  <a:rPr kumimoji="1" lang="zh-CN" altLang="en-US" sz="2000" i="1" dirty="0" smtClean="0"/>
                  <a:t> </a:t>
                </a:r>
                <a:r>
                  <a:rPr kumimoji="1" lang="en-US" altLang="zh-CN" sz="2000" i="1" dirty="0" smtClean="0"/>
                  <a:t>common</a:t>
                </a:r>
                <a:r>
                  <a:rPr kumimoji="1" lang="zh-CN" altLang="en-US" sz="2000" i="1" dirty="0" smtClean="0"/>
                  <a:t> </a:t>
                </a:r>
                <a:r>
                  <a:rPr kumimoji="1" lang="en-US" altLang="zh-CN" sz="2000" i="1" dirty="0" smtClean="0"/>
                  <a:t>subsequence</a:t>
                </a:r>
                <a:r>
                  <a:rPr kumimoji="1" lang="zh-CN" altLang="en-US" sz="2000" i="1" dirty="0" smtClean="0"/>
                  <a:t> </a:t>
                </a:r>
                <a:endParaRPr kumimoji="1" lang="zh-CN" altLang="en-US" sz="20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36" y="1048943"/>
                <a:ext cx="10515600" cy="5008312"/>
              </a:xfrm>
              <a:blipFill rotWithShape="0">
                <a:blip r:embed="rId2"/>
                <a:stretch>
                  <a:fillRect l="-812" t="-1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44892" y="6490182"/>
            <a:ext cx="95482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i="0" dirty="0" smtClean="0">
                <a:solidFill>
                  <a:srgbClr val="222222"/>
                </a:solidFill>
                <a:effectLst/>
                <a:latin typeface="Arial" charset="0"/>
              </a:rPr>
              <a:t>[1]Agrawal R, </a:t>
            </a:r>
            <a:r>
              <a:rPr lang="en-US" altLang="zh-CN" sz="1000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Srikant</a:t>
            </a:r>
            <a:r>
              <a:rPr lang="en-US" altLang="zh-CN" sz="1000" b="0" i="0" dirty="0" smtClean="0">
                <a:solidFill>
                  <a:srgbClr val="222222"/>
                </a:solidFill>
                <a:effectLst/>
                <a:latin typeface="Arial" charset="0"/>
              </a:rPr>
              <a:t> R. Mining sequential patterns[C]//Data Engineering, 1995. Proceedings of the Eleventh International Conference on. IEEE, 1995: 3-14.</a:t>
            </a:r>
            <a:endParaRPr lang="zh-CN" altLang="en-US" sz="1000" dirty="0"/>
          </a:p>
        </p:txBody>
      </p:sp>
      <p:sp>
        <p:nvSpPr>
          <p:cNvPr id="5" name="椭圆 4"/>
          <p:cNvSpPr/>
          <p:nvPr/>
        </p:nvSpPr>
        <p:spPr>
          <a:xfrm>
            <a:off x="5831304" y="1743204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590672" y="2076652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071936" y="2076651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293215" y="1756600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293215" y="2072284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293215" y="2387968"/>
            <a:ext cx="240632" cy="24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4"/>
            <a:endCxn id="6" idx="0"/>
          </p:cNvCxnSpPr>
          <p:nvPr/>
        </p:nvCxnSpPr>
        <p:spPr>
          <a:xfrm flipH="1">
            <a:off x="5710988" y="1983835"/>
            <a:ext cx="240632" cy="9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" idx="4"/>
            <a:endCxn id="7" idx="0"/>
          </p:cNvCxnSpPr>
          <p:nvPr/>
        </p:nvCxnSpPr>
        <p:spPr>
          <a:xfrm>
            <a:off x="5951620" y="1983835"/>
            <a:ext cx="240632" cy="92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8" idx="4"/>
            <a:endCxn id="9" idx="0"/>
          </p:cNvCxnSpPr>
          <p:nvPr/>
        </p:nvCxnSpPr>
        <p:spPr>
          <a:xfrm>
            <a:off x="7413531" y="1997231"/>
            <a:ext cx="0" cy="7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0"/>
          </p:cNvCxnSpPr>
          <p:nvPr/>
        </p:nvCxnSpPr>
        <p:spPr>
          <a:xfrm>
            <a:off x="7413531" y="2312915"/>
            <a:ext cx="0" cy="7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右箭头 23"/>
          <p:cNvSpPr/>
          <p:nvPr/>
        </p:nvSpPr>
        <p:spPr>
          <a:xfrm>
            <a:off x="4394706" y="5400962"/>
            <a:ext cx="891822" cy="101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56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56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Maximal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subsequence(MCS)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6600" y="1667582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SIGKDD-04[1]: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”Maximal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frequent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subsequences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”(MFS)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NP-hard.</a:t>
                </a:r>
                <a:r>
                  <a:rPr kumimoji="1" lang="zh-CN" altLang="en-US" dirty="0" smtClean="0"/>
                  <a:t>  </a:t>
                </a:r>
              </a:p>
              <a:p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MCS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two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similar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steps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MFS: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enumeration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counting.</a:t>
                </a:r>
                <a:endParaRPr kumimoji="1" lang="zh-CN" altLang="en-US" dirty="0" smtClean="0"/>
              </a:p>
              <a:p>
                <a:endParaRPr kumimoji="1" lang="zh-CN" altLang="en-US" dirty="0" smtClean="0"/>
              </a:p>
              <a:p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our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scenario:</a:t>
                </a:r>
                <a:endParaRPr kumimoji="1" lang="zh-CN" altLang="en-US" dirty="0" smtClean="0"/>
              </a:p>
              <a:p>
                <a:pPr lvl="1"/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query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node(corresponds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unique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sequence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P-tree)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required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defined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MFS.</a:t>
                </a:r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However,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worst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case,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encoded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complete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taxonomy.</a:t>
                </a:r>
                <a:endParaRPr kumimoji="1" lang="zh-CN" altLang="en-US" dirty="0" smtClean="0"/>
              </a:p>
              <a:p>
                <a:pPr lvl="1"/>
                <a:r>
                  <a:rPr kumimoji="1" lang="en-US" altLang="zh-CN" dirty="0" smtClean="0"/>
                  <a:t>Thus,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MCS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NP-hard.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1667582"/>
                <a:ext cx="10515600" cy="4351338"/>
              </a:xfrm>
              <a:blipFill rotWithShape="0"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6311900"/>
            <a:ext cx="1051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222222"/>
                </a:solidFill>
                <a:latin typeface="Arial" charset="0"/>
              </a:rPr>
              <a:t>[1]</a:t>
            </a:r>
            <a:r>
              <a:rPr lang="zh-CN" altLang="en-US" sz="105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050" dirty="0" smtClean="0">
                <a:solidFill>
                  <a:srgbClr val="222222"/>
                </a:solidFill>
                <a:latin typeface="Arial" charset="0"/>
              </a:rPr>
              <a:t>Yang </a:t>
            </a:r>
            <a:r>
              <a:rPr lang="en-US" altLang="zh-CN" sz="1050" dirty="0">
                <a:solidFill>
                  <a:srgbClr val="222222"/>
                </a:solidFill>
                <a:latin typeface="Arial" charset="0"/>
              </a:rPr>
              <a:t>G. The complexity of mining maximal frequent </a:t>
            </a:r>
            <a:r>
              <a:rPr lang="en-US" altLang="zh-CN" sz="1050" dirty="0" err="1">
                <a:solidFill>
                  <a:srgbClr val="222222"/>
                </a:solidFill>
                <a:latin typeface="Arial" charset="0"/>
              </a:rPr>
              <a:t>itemsets</a:t>
            </a:r>
            <a:r>
              <a:rPr lang="en-US" altLang="zh-CN" sz="1050" dirty="0">
                <a:solidFill>
                  <a:srgbClr val="222222"/>
                </a:solidFill>
                <a:latin typeface="Arial" charset="0"/>
              </a:rPr>
              <a:t> and maximal frequent patterns[C]//Proceedings of the tenth ACM SIGKDD international conference on Knowledge discovery and data mining. ACM, 2004: 344-353.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6965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3137"/>
            <a:ext cx="10515600" cy="66078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 </a:t>
            </a:r>
            <a:r>
              <a:rPr lang="en-US" altLang="zh-CN" dirty="0"/>
              <a:t>Ⅱ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536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CN" sz="2400" dirty="0" smtClean="0"/>
                  <a:t>Longest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common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subsequence(</a:t>
                </a:r>
                <a:r>
                  <a:rPr kumimoji="1" lang="en-US" altLang="zh-CN" sz="2400" dirty="0" err="1" smtClean="0"/>
                  <a:t>lcs</a:t>
                </a:r>
                <a:r>
                  <a:rPr kumimoji="1" lang="en-US" altLang="zh-CN" sz="2400" dirty="0" smtClean="0"/>
                  <a:t>)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between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two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sequence</a:t>
                </a:r>
                <a:r>
                  <a:rPr kumimoji="1"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solvable </a:t>
                </a:r>
                <a:r>
                  <a:rPr lang="en-US" altLang="zh-CN" sz="2400" dirty="0"/>
                  <a:t>in polynomial time by dynamic </a:t>
                </a:r>
                <a:r>
                  <a:rPr lang="en-US" altLang="zh-CN" sz="2400" dirty="0" smtClean="0"/>
                  <a:t>programming.</a:t>
                </a:r>
                <a:endParaRPr kumimoji="1" lang="zh-CN" altLang="en-US" sz="2400" dirty="0"/>
              </a:p>
              <a:p>
                <a:r>
                  <a:rPr kumimoji="1" lang="en-US" altLang="zh-CN" sz="2400" dirty="0" smtClean="0"/>
                  <a:t>Lemma: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sequences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smtClean="0"/>
                  <a:t>with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same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length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are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not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subsequence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of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each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other.</a:t>
                </a:r>
                <a:endParaRPr kumimoji="1" lang="zh-CN" altLang="en-US" sz="2400" dirty="0" smtClean="0"/>
              </a:p>
              <a:p>
                <a:endParaRPr kumimoji="1" lang="zh-CN" altLang="en-US" dirty="0"/>
              </a:p>
              <a:p>
                <a:r>
                  <a:rPr kumimoji="1" lang="en-US" altLang="zh-CN" dirty="0" smtClean="0"/>
                  <a:t>Basic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algorithm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Steps:</a:t>
                </a:r>
                <a:r>
                  <a:rPr kumimoji="1" lang="zh-CN" altLang="en-US" dirty="0" smtClean="0"/>
                  <a:t> </a:t>
                </a:r>
              </a:p>
              <a:p>
                <a:pPr lvl="1"/>
                <a:r>
                  <a:rPr kumimoji="1" lang="en-US" altLang="zh-CN" dirty="0" smtClean="0"/>
                  <a:t>K-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𝑐𝑜𝑟𝑒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search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pPr lvl="1"/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each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m:rPr>
                        <m:nor/>
                      </m:rPr>
                      <a:rPr kumimoji="1" lang="en-US" altLang="zh-CN" dirty="0"/>
                      <m:t>lcs</m:t>
                    </m:r>
                    <m:r>
                      <m:rPr>
                        <m:nor/>
                      </m:rPr>
                      <a:rPr kumimoji="1" lang="en-US" altLang="zh-CN" dirty="0"/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</a:rPr>
                      <m:t>𝑞</m:t>
                    </m:r>
                    <m:r>
                      <m:rPr>
                        <m:nor/>
                      </m:rPr>
                      <a:rPr kumimoji="1" lang="en-US" altLang="zh-CN" dirty="0"/>
                      <m:t>).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length.</a:t>
                </a:r>
                <a:r>
                  <a:rPr kumimoji="1" lang="en-US" altLang="zh-CN" dirty="0"/>
                  <a:t> </a:t>
                </a:r>
                <a:endParaRPr kumimoji="1" lang="zh-CN" altLang="en-US" dirty="0" smtClean="0"/>
              </a:p>
              <a:p>
                <a:pPr lvl="1"/>
                <a:r>
                  <a:rPr kumimoji="1" lang="en-US" altLang="zh-CN" dirty="0" smtClean="0"/>
                  <a:t>Mine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MCS.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(anti-monotonicity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hash-tree)</a:t>
                </a:r>
                <a:endParaRPr kumimoji="1" lang="zh-CN" altLang="en-US" dirty="0" smtClean="0"/>
              </a:p>
              <a:p>
                <a:pPr lvl="1"/>
                <a:r>
                  <a:rPr kumimoji="1" lang="en-US" altLang="zh-CN" dirty="0" smtClean="0"/>
                  <a:t>Recheck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connectivity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etc.</a:t>
                </a:r>
                <a:r>
                  <a:rPr kumimoji="1" lang="zh-CN" altLang="en-US" dirty="0" smtClean="0"/>
                  <a:t> </a:t>
                </a:r>
              </a:p>
              <a:p>
                <a:pPr marL="457200" lvl="1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536"/>
                <a:ext cx="10515600" cy="4351338"/>
              </a:xfrm>
              <a:blipFill rotWithShape="0">
                <a:blip r:embed="rId2"/>
                <a:stretch>
                  <a:fillRect l="-1043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4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kumimoji="1" lang="en-US" altLang="zh-CN" dirty="0" smtClean="0"/>
              <a:t>Naïve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6906"/>
            <a:ext cx="6159366" cy="4351338"/>
          </a:xfrm>
        </p:spPr>
      </p:pic>
    </p:spTree>
    <p:extLst>
      <p:ext uri="{BB962C8B-B14F-4D97-AF65-F5344CB8AC3E}">
        <p14:creationId xmlns:p14="http://schemas.microsoft.com/office/powerpoint/2010/main" val="11022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kumimoji="1" lang="en-US" altLang="zh-CN" dirty="0" smtClean="0"/>
              <a:t>compressed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index-mathematic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preliminary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5781"/>
                <a:ext cx="11203004" cy="561152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only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divisors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zh-CN" dirty="0" smtClean="0"/>
                  <a:t>&gt;1)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Every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either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expressed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product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several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integers,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factorization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unique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with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order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integers.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standard</a:t>
                </a:r>
                <a:r>
                  <a:rPr kumimoji="1" lang="zh-CN" altLang="en-US" i="1" dirty="0"/>
                  <a:t> </a:t>
                </a:r>
                <a:r>
                  <a:rPr kumimoji="1" lang="en-US" altLang="zh-CN" i="1" dirty="0"/>
                  <a:t>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factorization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kumimoji="1"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distinct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called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i="1" dirty="0" smtClean="0"/>
                  <a:t>multiplicity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:endParaRPr kumimoji="1" lang="zh-CN" altLang="en-US" dirty="0"/>
              </a:p>
              <a:p>
                <a:r>
                  <a:rPr kumimoji="1" lang="en-US" altLang="zh-CN" dirty="0" smtClean="0"/>
                  <a:t>Give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two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integers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great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common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divisor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charset="0"/>
                      </a:rPr>
                      <m:t>g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cd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𝑎</m:t>
                    </m:r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</a:rPr>
                      <m:t>𝑏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E.g.,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𝑎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kumimoji="1" lang="zh-CN" altLang="en-US" dirty="0"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7=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504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zh-CN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i="1">
                        <a:latin typeface="Cambria Math" charset="0"/>
                      </a:rPr>
                      <m:t>7</m:t>
                    </m:r>
                  </m:oMath>
                </a14:m>
                <a:r>
                  <a:rPr kumimoji="1" lang="zh-CN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11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=924,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charset="0"/>
                      </a:rPr>
                      <m:t>g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</a:rPr>
                      <m:t>cd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zh-CN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i="1">
                        <a:latin typeface="Cambria Math" charset="0"/>
                      </a:rPr>
                      <m:t>7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=84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endParaRPr kumimoji="1" lang="zh-CN" altLang="en-US" dirty="0" smtClean="0"/>
              </a:p>
              <a:p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1.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Then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charset="0"/>
                      </a:rPr>
                      <m:t>g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</a:rPr>
                      <m:t>cd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1" lang="is-IS" altLang="zh-CN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5781"/>
                <a:ext cx="11203004" cy="5611527"/>
              </a:xfrm>
              <a:blipFill rotWithShape="0">
                <a:blip r:embed="rId2"/>
                <a:stretch>
                  <a:fillRect l="-980" t="-1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compressed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index-mathematic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preliminary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9036"/>
                <a:ext cx="10515600" cy="48679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={2,3,5,7}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𝑎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=2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i="1">
                        <a:latin typeface="Cambria Math" charset="0"/>
                      </a:rPr>
                      <m:t>3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=6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5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kumimoji="1" lang="en-US" altLang="zh-CN" dirty="0" smtClean="0"/>
                  <a:t>=35,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gcd(a,b)=1.</a:t>
                </a:r>
                <a:r>
                  <a:rPr kumimoji="1" lang="zh-CN" altLang="en-US" dirty="0" smtClean="0"/>
                  <a:t> </a:t>
                </a:r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=1100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0011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=0000=1.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endParaRPr kumimoji="1" lang="zh-CN" altLang="en-US" dirty="0" smtClean="0"/>
              </a:p>
              <a:p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bits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block.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={10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 ,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</m:oMath>
                </a14:m>
                <a:r>
                  <a:rPr kumimoji="1" lang="en-US" altLang="zh-CN" dirty="0" smtClean="0"/>
                  <a:t>}</a:t>
                </a:r>
                <a:r>
                  <a:rPr kumimoji="1" lang="en-US" altLang="zh-CN" dirty="0"/>
                  <a:t>.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Then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={gcd(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dirty="0" smtClean="0"/>
                  <a:t>)|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𝑛𝑢𝑚𝑏𝑒𝑟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𝑏𝑙𝑜𝑐𝑘𝑠</m:t>
                    </m:r>
                  </m:oMath>
                </a14:m>
                <a:r>
                  <a:rPr kumimoji="1" lang="en-US" altLang="zh-CN" dirty="0" smtClean="0"/>
                  <a:t>}.</a:t>
                </a:r>
                <a:endParaRPr kumimoji="1" lang="zh-CN" altLang="en-US" dirty="0"/>
              </a:p>
              <a:p>
                <a:endParaRPr kumimoji="1" lang="zh-CN" altLang="en-US" dirty="0" smtClean="0"/>
              </a:p>
              <a:p>
                <a:r>
                  <a:rPr kumimoji="1" lang="en-US" altLang="zh-CN" dirty="0" smtClean="0"/>
                  <a:t>If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G={2,3,5,7},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t</a:t>
                </a:r>
                <a:r>
                  <a:rPr kumimoji="1" lang="en-US" altLang="zh-CN" dirty="0" smtClean="0"/>
                  <a:t>hen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gcd</a:t>
                </a:r>
                <a:r>
                  <a:rPr kumimoji="1" lang="en-US" altLang="zh-CN" dirty="0" smtClean="0"/>
                  <a:t>(</a:t>
                </a:r>
                <a:r>
                  <a:rPr kumimoji="1" lang="en-US" altLang="zh-CN" dirty="0" err="1" smtClean="0"/>
                  <a:t>a,b</a:t>
                </a:r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0.5</m:t>
                    </m:r>
                  </m:oMath>
                </a14:m>
                <a:r>
                  <a:rPr kumimoji="1" lang="en-US" altLang="zh-CN" dirty="0" smtClean="0"/>
                  <a:t>=128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types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pre-computed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stored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table.</a:t>
                </a:r>
                <a:r>
                  <a:rPr kumimoji="1" lang="zh-CN" altLang="en-US" dirty="0" smtClean="0"/>
                  <a:t> 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9036"/>
                <a:ext cx="10515600" cy="4867927"/>
              </a:xfrm>
              <a:blipFill rotWithShape="0">
                <a:blip r:embed="rId2"/>
                <a:stretch>
                  <a:fillRect l="-1217" t="-2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708" y="1695584"/>
            <a:ext cx="3200400" cy="2273300"/>
          </a:xfrm>
          <a:prstGeom prst="rect">
            <a:avLst/>
          </a:prstGeom>
        </p:spPr>
      </p:pic>
      <p:sp>
        <p:nvSpPr>
          <p:cNvPr id="5" name="同心圆 4"/>
          <p:cNvSpPr/>
          <p:nvPr/>
        </p:nvSpPr>
        <p:spPr>
          <a:xfrm>
            <a:off x="9018871" y="2322095"/>
            <a:ext cx="2098307" cy="770021"/>
          </a:xfrm>
          <a:prstGeom prst="donut">
            <a:avLst>
              <a:gd name="adj" fmla="val 3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Compressed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4656"/>
            <a:ext cx="6178617" cy="4633963"/>
          </a:xfrm>
        </p:spPr>
      </p:pic>
    </p:spTree>
    <p:extLst>
      <p:ext uri="{BB962C8B-B14F-4D97-AF65-F5344CB8AC3E}">
        <p14:creationId xmlns:p14="http://schemas.microsoft.com/office/powerpoint/2010/main" val="12221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333</Words>
  <Application>Microsoft Macintosh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宋体</vt:lpstr>
      <vt:lpstr>Arial</vt:lpstr>
      <vt:lpstr>Office 主题</vt:lpstr>
      <vt:lpstr>Algo+index</vt:lpstr>
      <vt:lpstr>transformation</vt:lpstr>
      <vt:lpstr>Maximal common subsequence(MCS)</vt:lpstr>
      <vt:lpstr>basic algorithm Ⅱ</vt:lpstr>
      <vt:lpstr>Naïve Index</vt:lpstr>
      <vt:lpstr>compressed index-mathematic preliminary</vt:lpstr>
      <vt:lpstr>compressed index-mathematic preliminary</vt:lpstr>
      <vt:lpstr>Compressed 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Algo+index</dc:title>
  <dc:creator>ykai1238</dc:creator>
  <cp:lastModifiedBy>ykai1238</cp:lastModifiedBy>
  <cp:revision>52</cp:revision>
  <cp:lastPrinted>2017-06-12T07:16:38Z</cp:lastPrinted>
  <dcterms:created xsi:type="dcterms:W3CDTF">2017-06-12T02:32:40Z</dcterms:created>
  <dcterms:modified xsi:type="dcterms:W3CDTF">2017-06-12T07:16:42Z</dcterms:modified>
</cp:coreProperties>
</file>