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9" r:id="rId2"/>
    <p:sldId id="267" r:id="rId3"/>
    <p:sldId id="266" r:id="rId4"/>
    <p:sldId id="278" r:id="rId5"/>
    <p:sldId id="264" r:id="rId6"/>
    <p:sldId id="265" r:id="rId7"/>
    <p:sldId id="257" r:id="rId8"/>
    <p:sldId id="281" r:id="rId9"/>
    <p:sldId id="272" r:id="rId10"/>
    <p:sldId id="270" r:id="rId11"/>
    <p:sldId id="269" r:id="rId12"/>
    <p:sldId id="274" r:id="rId13"/>
    <p:sldId id="28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07"/>
  </p:normalViewPr>
  <p:slideViewPr>
    <p:cSldViewPr snapToGrid="0" snapToObjects="1">
      <p:cViewPr>
        <p:scale>
          <a:sx n="112" d="100"/>
          <a:sy n="112" d="100"/>
        </p:scale>
        <p:origin x="111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5C87-DE09-A04D-8DB5-80DF397ECF2B}" type="datetimeFigureOut">
              <a:rPr kumimoji="1" lang="zh-CN" altLang="en-US" smtClean="0"/>
              <a:t>2017/5/20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8E10-A8FC-1F4C-A13E-9DC3F19347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19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According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computing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classification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devised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ACM.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sub-discipline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,and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sub-disciplines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CM.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8E10-A8FC-1F4C-A13E-9DC3F193476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3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hierarchical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model.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8E10-A8FC-1F4C-A13E-9DC3F193476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0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8E10-A8FC-1F4C-A13E-9DC3F193476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02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look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definition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induced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rooted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subtree.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8E10-A8FC-1F4C-A13E-9DC3F193476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90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mining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maximal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induced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subtree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easy.</a:t>
            </a:r>
            <a:r>
              <a:rPr kumimoji="1" lang="zh-CN" altLang="en-US" baseline="0" dirty="0" smtClean="0"/>
              <a:t> </a:t>
            </a:r>
            <a:endParaRPr kumimoji="1" lang="zh-CN" altLang="en-US" dirty="0" smtClean="0"/>
          </a:p>
          <a:p>
            <a:r>
              <a:rPr kumimoji="1" lang="en-US" altLang="zh-CN" dirty="0" smtClean="0"/>
              <a:t>4 to the power</a:t>
            </a:r>
            <a:r>
              <a:rPr kumimoji="1" lang="en-US" altLang="zh-CN" baseline="0" dirty="0" smtClean="0"/>
              <a:t> of n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[</a:t>
            </a:r>
            <a:r>
              <a:rPr kumimoji="1" lang="en-US" altLang="zh-CN" baseline="0" dirty="0" err="1" smtClean="0"/>
              <a:t>æsɪmp'tɒtɪkə</a:t>
            </a:r>
            <a:r>
              <a:rPr kumimoji="1" lang="en-US" altLang="zh-CN" baseline="0" dirty="0" smtClean="0"/>
              <a:t>]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so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it's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expensive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enumerate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subtrees</a:t>
            </a:r>
            <a:r>
              <a:rPr kumimoji="1" lang="en-US" altLang="zh-CN" baseline="0" dirty="0" smtClean="0"/>
              <a:t>.</a:t>
            </a:r>
            <a:endParaRPr kumimoji="1" lang="zh-CN" altLang="en-US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8E10-A8FC-1F4C-A13E-9DC3F193476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6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mr-IN" altLang="zh-CN" dirty="0" smtClean="0"/>
              <a:t> </a:t>
            </a:r>
            <a:r>
              <a:rPr lang="en-US" altLang="zh-CN" dirty="0" smtClean="0"/>
              <a:t>bibliography </a:t>
            </a:r>
            <a:r>
              <a:rPr kumimoji="1" lang="mr-IN" altLang="zh-CN" dirty="0" smtClean="0"/>
              <a:t>[ˌ</a:t>
            </a:r>
            <a:r>
              <a:rPr kumimoji="1" lang="mr-IN" altLang="zh-CN" dirty="0" err="1" smtClean="0"/>
              <a:t>bɪbliˈɑ:grəfi</a:t>
            </a:r>
            <a:r>
              <a:rPr kumimoji="1" lang="mr-IN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sub-attributes</a:t>
            </a:r>
            <a:r>
              <a:rPr kumimoji="1" lang="zh-CN" altLang="en-US" smtClean="0"/>
              <a:t> 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anatomy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[əˈnætəmi]</a:t>
            </a:r>
            <a:endParaRPr kumimoji="1" lang="zh-CN" altLang="en-US" dirty="0" smtClean="0"/>
          </a:p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further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i.to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anatomy</a:t>
            </a:r>
            <a:r>
              <a:rPr kumimoji="1" lang="zh-CN" altLang="en-US" baseline="0" dirty="0" smtClean="0"/>
              <a:t> </a:t>
            </a:r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Mesh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detailed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classification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8E10-A8FC-1F4C-A13E-9DC3F193476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80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mr-IN" altLang="zh-CN" dirty="0" smtClean="0"/>
              <a:t> </a:t>
            </a:r>
            <a:r>
              <a:rPr lang="en-US" altLang="zh-CN" dirty="0" smtClean="0"/>
              <a:t>bibliography </a:t>
            </a:r>
            <a:r>
              <a:rPr kumimoji="1" lang="mr-IN" altLang="zh-CN" dirty="0" smtClean="0"/>
              <a:t>[ˌ</a:t>
            </a:r>
            <a:r>
              <a:rPr kumimoji="1" lang="mr-IN" altLang="zh-CN" dirty="0" err="1" smtClean="0"/>
              <a:t>bɪbliˈɑ:grəfi</a:t>
            </a:r>
            <a:r>
              <a:rPr kumimoji="1" lang="mr-IN" altLang="zh-CN" dirty="0" smtClean="0"/>
              <a:t>]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8E10-A8FC-1F4C-A13E-9DC3F193476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56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47663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Effective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community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search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over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large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profiled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graph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711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NP-HARD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0377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2000" b="1" i="1" dirty="0" smtClean="0"/>
              <a:t>Maximal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frequent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subtree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pattern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mining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np-hard[1].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There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two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steps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tree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pattern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mining: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b="1" dirty="0" smtClean="0"/>
              <a:t>enumeration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b="1" dirty="0" smtClean="0"/>
              <a:t>counting</a:t>
            </a:r>
            <a:r>
              <a:rPr kumimoji="1" lang="en-US" altLang="zh-CN" sz="2000" dirty="0" smtClean="0"/>
              <a:t>.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Enumeration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NP-hard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counting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#p-complete[2].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Thus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problem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maximal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frequent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subtree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pattern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mining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NP-hard.</a:t>
            </a:r>
            <a:endParaRPr kumimoji="1"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97280" y="5573279"/>
            <a:ext cx="9823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charset="0"/>
              </a:rPr>
              <a:t>[1]</a:t>
            </a:r>
            <a:r>
              <a:rPr lang="zh-CN" altLang="en-US" sz="12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200" dirty="0" smtClean="0">
                <a:solidFill>
                  <a:srgbClr val="222222"/>
                </a:solidFill>
                <a:latin typeface="Arial" charset="0"/>
              </a:rPr>
              <a:t>Yang </a:t>
            </a:r>
            <a:r>
              <a:rPr lang="en-US" altLang="zh-CN" sz="1200" dirty="0">
                <a:solidFill>
                  <a:srgbClr val="222222"/>
                </a:solidFill>
                <a:latin typeface="Arial" charset="0"/>
              </a:rPr>
              <a:t>G. The complexity of mining maximal frequent </a:t>
            </a:r>
            <a:r>
              <a:rPr lang="en-US" altLang="zh-CN" sz="1200" dirty="0" err="1">
                <a:solidFill>
                  <a:srgbClr val="222222"/>
                </a:solidFill>
                <a:latin typeface="Arial" charset="0"/>
              </a:rPr>
              <a:t>itemsets</a:t>
            </a:r>
            <a:r>
              <a:rPr lang="en-US" altLang="zh-CN" sz="1200" dirty="0">
                <a:solidFill>
                  <a:srgbClr val="222222"/>
                </a:solidFill>
                <a:latin typeface="Arial" charset="0"/>
              </a:rPr>
              <a:t> and maximal frequent patterns[C]//Proceedings of the tenth ACM SIGKDD international conference on Knowledge discovery and data mining. ACM, 2004: 344-353</a:t>
            </a:r>
            <a:r>
              <a:rPr lang="en-US" altLang="zh-CN" sz="1200" dirty="0" smtClean="0">
                <a:solidFill>
                  <a:srgbClr val="222222"/>
                </a:solidFill>
                <a:latin typeface="Arial" charset="0"/>
              </a:rPr>
              <a:t>.</a:t>
            </a:r>
            <a:endParaRPr lang="zh-CN" altLang="en-US" sz="12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200" dirty="0" smtClean="0"/>
              <a:t>[2]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Valiant </a:t>
            </a:r>
            <a:r>
              <a:rPr lang="en-US" altLang="zh-CN" sz="1200" dirty="0"/>
              <a:t>L G. The complexity of computing the permanent[J]. Theoretical computer science, 1979, 8(2): 189-201.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36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kumimoji="1" lang="en-US" altLang="zh-CN" sz="2000" dirty="0" smtClean="0"/>
                  <a:t>Basic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idea:</a:t>
                </a:r>
                <a:r>
                  <a:rPr kumimoji="1" lang="zh-CN" altLang="en-US" sz="2000" dirty="0" smtClean="0"/>
                  <a:t> 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kumimoji="1" lang="en-US" altLang="zh-CN" sz="2000" dirty="0" smtClean="0"/>
                  <a:t>Search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K-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𝑐𝑜𝑟𝑒</m:t>
                        </m:r>
                      </m:e>
                    </m:acc>
                  </m:oMath>
                </a14:m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containing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query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vertex</a:t>
                </a:r>
                <a:r>
                  <a:rPr kumimoji="1"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kumimoji="1" lang="en-US" altLang="zh-CN" sz="2000" dirty="0" smtClean="0"/>
                  <a:t>.</a:t>
                </a:r>
                <a:endParaRPr kumimoji="1" lang="zh-CN" altLang="en-US" sz="2000" dirty="0" smtClean="0"/>
              </a:p>
              <a:p>
                <a:pPr marL="544068" lvl="1" indent="-342900">
                  <a:buFont typeface="+mj-lt"/>
                  <a:buAutoNum type="arabicPeriod"/>
                </a:pPr>
                <a:endParaRPr kumimoji="1" lang="zh-CN" altLang="en-US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kumimoji="1" lang="en-US" altLang="zh-CN" sz="2000" dirty="0" smtClean="0"/>
                  <a:t>Mining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Maximal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common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profile.</a:t>
                </a:r>
                <a:endParaRPr kumimoji="1" lang="zh-CN" altLang="en-US" sz="2000" dirty="0" smtClean="0"/>
              </a:p>
              <a:p>
                <a:pPr marL="544068" lvl="1" indent="-342900">
                  <a:buFont typeface="+mj-lt"/>
                  <a:buAutoNum type="arabicPeriod"/>
                </a:pPr>
                <a:endParaRPr kumimoji="1" lang="zh-CN" altLang="en-US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kumimoji="1" lang="en-US" altLang="zh-CN" sz="2000" dirty="0" smtClean="0"/>
                  <a:t>Output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targeted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communities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containing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A.</a:t>
                </a:r>
                <a:endParaRPr kumimoji="1" lang="zh-CN" altLang="en-US" sz="2000" dirty="0" smtClean="0"/>
              </a:p>
              <a:p>
                <a:pPr marL="201168" lvl="1" indent="0">
                  <a:buNone/>
                </a:pPr>
                <a:endParaRPr kumimoji="1" lang="zh-CN" altLang="en-US" sz="2000" dirty="0" smtClean="0"/>
              </a:p>
              <a:p>
                <a:pPr marL="201168" lvl="1" indent="0">
                  <a:buNone/>
                </a:pPr>
                <a:endParaRPr kumimoji="1" lang="zh-CN" altLang="en-US" sz="2000" dirty="0"/>
              </a:p>
              <a:p>
                <a:pPr marL="201168" lvl="1" indent="0">
                  <a:buNone/>
                </a:pPr>
                <a:r>
                  <a:rPr kumimoji="1" lang="en-US" altLang="zh-CN" sz="2000" dirty="0"/>
                  <a:t>Advanced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smtClean="0"/>
                  <a:t>solution:</a:t>
                </a:r>
                <a:r>
                  <a:rPr kumimoji="1" lang="zh-CN" altLang="en-US" sz="2000" dirty="0" smtClean="0"/>
                  <a:t>  </a:t>
                </a:r>
                <a:r>
                  <a:rPr kumimoji="1" lang="en-US" altLang="zh-CN" sz="2000" dirty="0"/>
                  <a:t>Index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+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query</a:t>
                </a:r>
                <a:r>
                  <a:rPr kumimoji="1" lang="zh-CN" altLang="en-US" sz="2000" dirty="0"/>
                  <a:t> </a:t>
                </a:r>
              </a:p>
              <a:p>
                <a:pPr marL="201168" lvl="1" indent="0">
                  <a:buNone/>
                </a:pP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0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13366" cy="1450757"/>
          </a:xfrm>
        </p:spPr>
        <p:txBody>
          <a:bodyPr/>
          <a:lstStyle/>
          <a:p>
            <a:r>
              <a:rPr kumimoji="1" lang="en-US" altLang="zh-CN" smtClean="0"/>
              <a:t>Algorithm:Mining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kumimoji="1" lang="en-US" altLang="zh-CN" sz="2000" dirty="0"/>
              <a:t>Recently,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proposed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approaches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mining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frequent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pattern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sequential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encoding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database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trees.</a:t>
            </a:r>
            <a:endParaRPr kumimoji="1" lang="zh-CN" altLang="en-US" sz="2000" dirty="0"/>
          </a:p>
          <a:p>
            <a:pPr marL="726948" lvl="2" indent="-342900">
              <a:buFont typeface="+mj-lt"/>
              <a:buAutoNum type="arabicPeriod"/>
            </a:pPr>
            <a:r>
              <a:rPr kumimoji="1" lang="en-US" altLang="zh-CN" sz="2000" dirty="0"/>
              <a:t>encode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sequences</a:t>
            </a:r>
            <a:r>
              <a:rPr kumimoji="1" lang="en-US" altLang="zh-CN" sz="2000" dirty="0" smtClean="0"/>
              <a:t>:</a:t>
            </a:r>
            <a:endParaRPr kumimoji="1" lang="zh-CN" altLang="en-US" sz="2000" dirty="0" smtClean="0"/>
          </a:p>
          <a:p>
            <a:pPr lvl="3"/>
            <a:r>
              <a:rPr kumimoji="1" lang="en-US" altLang="zh-CN" sz="2000" dirty="0"/>
              <a:t>post-order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encoding: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TRIPS[1]</a:t>
            </a:r>
            <a:r>
              <a:rPr kumimoji="1" lang="zh-CN" altLang="en-US" sz="2000" dirty="0"/>
              <a:t> </a:t>
            </a:r>
            <a:endParaRPr kumimoji="1" lang="zh-CN" altLang="en-US" sz="2000" dirty="0" smtClean="0"/>
          </a:p>
          <a:p>
            <a:pPr lvl="3"/>
            <a:r>
              <a:rPr kumimoji="1" lang="en-US" altLang="zh-CN" sz="2000" dirty="0" smtClean="0"/>
              <a:t>pre-order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encoding: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TIDES[1],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CMTreeMiner</a:t>
            </a:r>
            <a:r>
              <a:rPr kumimoji="1" lang="en-US" altLang="zh-CN" sz="2000" dirty="0"/>
              <a:t>[2]</a:t>
            </a:r>
            <a:endParaRPr kumimoji="1" lang="zh-CN" altLang="en-US" sz="2000" dirty="0"/>
          </a:p>
          <a:p>
            <a:pPr marL="909828" lvl="3" indent="-342900">
              <a:buFont typeface="+mj-lt"/>
              <a:buAutoNum type="arabicPeriod"/>
            </a:pPr>
            <a:endParaRPr kumimoji="1" lang="zh-CN" altLang="en-US" sz="2000" dirty="0"/>
          </a:p>
          <a:p>
            <a:pPr marL="726948" lvl="2" indent="-342900">
              <a:buFont typeface="+mj-lt"/>
              <a:buAutoNum type="arabicPeriod"/>
            </a:pPr>
            <a:r>
              <a:rPr kumimoji="1" lang="en-US" altLang="zh-CN" sz="2000" dirty="0" smtClean="0"/>
              <a:t>Patterns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generation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pruning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strategies</a:t>
            </a:r>
            <a:endParaRPr kumimoji="1" lang="zh-CN" altLang="en-US" sz="2000" dirty="0" smtClean="0"/>
          </a:p>
          <a:p>
            <a:pPr lvl="4"/>
            <a:r>
              <a:rPr kumimoji="1" lang="en-US" altLang="zh-CN" sz="2000" dirty="0" smtClean="0"/>
              <a:t>Incremental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generation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manner</a:t>
            </a:r>
            <a:r>
              <a:rPr kumimoji="1" lang="zh-CN" altLang="en-US" sz="2000" dirty="0" smtClean="0"/>
              <a:t> </a:t>
            </a:r>
          </a:p>
          <a:p>
            <a:pPr lvl="4"/>
            <a:r>
              <a:rPr kumimoji="1" lang="en-US" altLang="zh-CN" sz="2000" dirty="0" err="1" smtClean="0"/>
              <a:t>Decremental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generation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manner</a:t>
            </a:r>
            <a:endParaRPr kumimoji="1" lang="zh-CN" altLang="en-US" sz="2000" dirty="0"/>
          </a:p>
          <a:p>
            <a:pPr marL="726948" lvl="2" indent="-342900">
              <a:buFont typeface="+mj-lt"/>
              <a:buAutoNum type="arabicPeriod"/>
            </a:pPr>
            <a:r>
              <a:rPr kumimoji="1" lang="en-US" altLang="zh-CN" sz="2000" dirty="0"/>
              <a:t>Patterns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checking</a:t>
            </a:r>
            <a:r>
              <a:rPr kumimoji="1" lang="zh-CN" altLang="en-US" sz="2000" dirty="0"/>
              <a:t> 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6983" y="5561969"/>
            <a:ext cx="10549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charset="0"/>
              </a:rPr>
              <a:t>[1]</a:t>
            </a:r>
            <a:r>
              <a:rPr lang="zh-CN" altLang="en-US" sz="12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200" dirty="0" err="1"/>
              <a:t>Tatikonda</a:t>
            </a:r>
            <a:r>
              <a:rPr lang="en-US" altLang="zh-CN" sz="1200" dirty="0"/>
              <a:t> S, </a:t>
            </a:r>
            <a:r>
              <a:rPr lang="en-US" altLang="zh-CN" sz="1200" dirty="0" err="1"/>
              <a:t>Parthasarathy</a:t>
            </a:r>
            <a:r>
              <a:rPr lang="en-US" altLang="zh-CN" sz="1200" dirty="0"/>
              <a:t> S, </a:t>
            </a:r>
            <a:r>
              <a:rPr lang="en-US" altLang="zh-CN" sz="1200" dirty="0" err="1"/>
              <a:t>Kurc</a:t>
            </a:r>
            <a:r>
              <a:rPr lang="en-US" altLang="zh-CN" sz="1200" dirty="0"/>
              <a:t> T. TRIPS and TIDES: new algorithms for tree mining[C]//Proceedings of the 15th ACM international conference on Information and knowledge management. ACM, 2006: 455-464</a:t>
            </a:r>
            <a:r>
              <a:rPr lang="en-US" altLang="zh-CN" sz="1200" dirty="0" smtClean="0"/>
              <a:t>.</a:t>
            </a:r>
            <a:endParaRPr lang="zh-CN" altLang="en-US" sz="1200" dirty="0" smtClean="0"/>
          </a:p>
          <a:p>
            <a:r>
              <a:rPr lang="en-US" altLang="zh-CN" sz="1200" dirty="0" smtClean="0"/>
              <a:t>[2]</a:t>
            </a:r>
            <a:r>
              <a:rPr lang="en-US" altLang="zh-CN" sz="1200" dirty="0"/>
              <a:t> Chi Y, Xia Y, Yang Y, et al. Mining closed and maximal frequent </a:t>
            </a:r>
            <a:r>
              <a:rPr lang="en-US" altLang="zh-CN" sz="1200" dirty="0" err="1"/>
              <a:t>subtrees</a:t>
            </a:r>
            <a:r>
              <a:rPr lang="en-US" altLang="zh-CN" sz="1200" dirty="0"/>
              <a:t> from databases of labeled rooted trees[J]. IEEE Transactions on Knowledge and Data Engineering, 2005, 17(2): 190-202.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9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234" y="704626"/>
            <a:ext cx="2406127" cy="10327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Real datasets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731" y="1845734"/>
            <a:ext cx="5979357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kumimoji="1" lang="en-US" altLang="zh-CN" sz="2000" dirty="0" smtClean="0"/>
              <a:t>PubMed: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a free database </a:t>
            </a:r>
            <a:r>
              <a:rPr kumimoji="1" lang="en-US" altLang="zh-CN" sz="2000" dirty="0"/>
              <a:t>of references </a:t>
            </a:r>
            <a:r>
              <a:rPr kumimoji="1" lang="en-US" altLang="zh-CN" sz="2000" dirty="0" smtClean="0"/>
              <a:t>on </a:t>
            </a:r>
            <a:r>
              <a:rPr kumimoji="1" lang="en-US" altLang="zh-CN" sz="2000" dirty="0"/>
              <a:t>life sciences and </a:t>
            </a:r>
            <a:r>
              <a:rPr kumimoji="1" lang="en-US" altLang="zh-CN" sz="2000" dirty="0" smtClean="0"/>
              <a:t>biomedical topics. 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Node: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authors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Edges: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co-author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relationship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Size: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more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27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million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records</a:t>
            </a:r>
            <a:r>
              <a:rPr kumimoji="1" lang="zh-CN" altLang="en-US" sz="2000" dirty="0" smtClean="0"/>
              <a:t> </a:t>
            </a:r>
          </a:p>
          <a:p>
            <a:pPr lvl="1"/>
            <a:endParaRPr kumimoji="1" lang="zh-CN" altLang="en-US" sz="2000" dirty="0" smtClean="0"/>
          </a:p>
          <a:p>
            <a:pPr lvl="1"/>
            <a:r>
              <a:rPr kumimoji="1" lang="en-US" altLang="zh-CN" dirty="0" smtClean="0"/>
              <a:t>profile: </a:t>
            </a:r>
            <a:r>
              <a:rPr lang="en-US" altLang="zh-CN" b="1" dirty="0" smtClean="0"/>
              <a:t>Medical </a:t>
            </a:r>
            <a:r>
              <a:rPr lang="en-US" altLang="zh-CN" b="1" dirty="0"/>
              <a:t>Subject </a:t>
            </a:r>
            <a:r>
              <a:rPr lang="en-US" altLang="zh-CN" b="1" dirty="0" smtClean="0"/>
              <a:t>Headings(</a:t>
            </a:r>
            <a:r>
              <a:rPr kumimoji="1" lang="en-US" altLang="zh-CN" dirty="0" smtClean="0"/>
              <a:t>Mesh</a:t>
            </a:r>
            <a:r>
              <a:rPr lang="en-US" altLang="zh-CN" b="1" dirty="0" smtClean="0"/>
              <a:t>) </a:t>
            </a:r>
            <a:r>
              <a:rPr lang="en-US" altLang="zh-CN" dirty="0" smtClean="0"/>
              <a:t>is created</a:t>
            </a:r>
            <a:r>
              <a:rPr lang="en-US" altLang="zh-CN" dirty="0"/>
              <a:t> </a:t>
            </a:r>
            <a:r>
              <a:rPr lang="en-US" altLang="zh-CN" dirty="0" smtClean="0"/>
              <a:t>to index</a:t>
            </a:r>
            <a:r>
              <a:rPr lang="en-US" altLang="zh-CN" dirty="0"/>
              <a:t> journal articles and books in the life </a:t>
            </a:r>
            <a:r>
              <a:rPr lang="en-US" altLang="zh-CN" dirty="0" smtClean="0"/>
              <a:t>sciences. 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57840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entries.</a:t>
            </a:r>
            <a:r>
              <a:rPr lang="zh-CN" altLang="en-US" dirty="0" smtClean="0"/>
              <a:t> </a:t>
            </a:r>
          </a:p>
          <a:p>
            <a:pPr marL="201168" lvl="1" indent="0">
              <a:buNone/>
            </a:pPr>
            <a:endParaRPr lang="zh-CN" altLang="en-US" dirty="0" smtClean="0"/>
          </a:p>
          <a:p>
            <a:pPr marL="201168" lvl="1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449" y="1845734"/>
            <a:ext cx="5030912" cy="41092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852" y="1845734"/>
            <a:ext cx="2749446" cy="36741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408" y="1845734"/>
            <a:ext cx="3179953" cy="298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Real datasets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731" y="1845734"/>
            <a:ext cx="5927729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kumimoji="1" lang="en-US" altLang="zh-CN" dirty="0" smtClean="0"/>
              <a:t>DBLP:</a:t>
            </a:r>
            <a:endParaRPr kumimoji="1" lang="zh-CN" altLang="en-US" dirty="0" smtClean="0"/>
          </a:p>
          <a:p>
            <a:pPr lvl="1"/>
            <a:r>
              <a:rPr lang="en-US" altLang="zh-CN" dirty="0" smtClean="0"/>
              <a:t>a</a:t>
            </a:r>
            <a:r>
              <a:rPr lang="en-US" altLang="zh-CN" dirty="0"/>
              <a:t> computer science bibliography </a:t>
            </a:r>
            <a:r>
              <a:rPr lang="en-US" altLang="zh-CN" dirty="0" smtClean="0"/>
              <a:t>website.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Node: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Edge: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co-author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Size: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3.7</a:t>
            </a:r>
            <a:r>
              <a:rPr lang="zh-CN" altLang="en-US" dirty="0" smtClean="0"/>
              <a:t> </a:t>
            </a:r>
            <a:r>
              <a:rPr lang="en-US" altLang="zh-CN" dirty="0" smtClean="0"/>
              <a:t>million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1.8</a:t>
            </a:r>
            <a:r>
              <a:rPr lang="zh-CN" altLang="en-US" dirty="0" smtClean="0"/>
              <a:t> </a:t>
            </a:r>
            <a:r>
              <a:rPr lang="en-US" altLang="zh-CN" dirty="0" smtClean="0"/>
              <a:t>million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authors.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Profile:</a:t>
            </a:r>
            <a:r>
              <a:rPr lang="zh-CN" altLang="en-US" dirty="0" smtClean="0"/>
              <a:t> </a:t>
            </a:r>
            <a:r>
              <a:rPr kumimoji="1" lang="en-US" altLang="zh-CN" b="1" dirty="0" smtClean="0"/>
              <a:t>Computing </a:t>
            </a:r>
            <a:r>
              <a:rPr kumimoji="1" lang="en-US" altLang="zh-CN" b="1" dirty="0"/>
              <a:t>Classification </a:t>
            </a:r>
            <a:r>
              <a:rPr kumimoji="1" lang="en-US" altLang="zh-CN" b="1" dirty="0" smtClean="0"/>
              <a:t>System(ACM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CCS) </a:t>
            </a:r>
            <a:r>
              <a:rPr lang="en-US" altLang="zh-CN" dirty="0"/>
              <a:t>a subject classification system for computing devised</a:t>
            </a:r>
            <a:r>
              <a:rPr lang="zh-CN" altLang="en-US" dirty="0"/>
              <a:t> </a:t>
            </a:r>
            <a:r>
              <a:rPr lang="en-US" altLang="zh-CN" dirty="0"/>
              <a:t>by the ACM</a:t>
            </a:r>
            <a:r>
              <a:rPr lang="en-US" altLang="zh-CN" dirty="0" smtClean="0"/>
              <a:t>.</a:t>
            </a:r>
            <a:r>
              <a:rPr lang="zh-CN" altLang="en-US" dirty="0" smtClean="0"/>
              <a:t>  </a:t>
            </a:r>
            <a:endParaRPr kumimoji="1" lang="en-US" altLang="zh-CN" b="1" dirty="0"/>
          </a:p>
          <a:p>
            <a:pPr marL="201168" lvl="1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849" y="879428"/>
            <a:ext cx="2339789" cy="7711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010" y="2243355"/>
            <a:ext cx="3129611" cy="35753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992" y="1803089"/>
            <a:ext cx="3870354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Weakness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ACQ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7280" y="5351932"/>
            <a:ext cx="10058400" cy="47100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S={AI,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DM}.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community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78273" y="2805982"/>
            <a:ext cx="3931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AI: artificial intelligence </a:t>
            </a:r>
            <a:endParaRPr lang="zh-CN" altLang="en-US" dirty="0" smtClean="0"/>
          </a:p>
          <a:p>
            <a:r>
              <a:rPr lang="en-US" altLang="zh-CN" dirty="0" smtClean="0"/>
              <a:t>IS</a:t>
            </a:r>
            <a:r>
              <a:rPr lang="en-US" altLang="zh-CN" dirty="0"/>
              <a:t>: information system</a:t>
            </a:r>
          </a:p>
          <a:p>
            <a:r>
              <a:rPr lang="en-US" altLang="zh-CN" dirty="0" smtClean="0"/>
              <a:t>DM</a:t>
            </a:r>
            <a:r>
              <a:rPr lang="en-US" altLang="zh-CN" dirty="0"/>
              <a:t>: data mining</a:t>
            </a:r>
          </a:p>
          <a:p>
            <a:r>
              <a:rPr lang="en-US" altLang="zh-CN" dirty="0"/>
              <a:t>CM: computing methodologies</a:t>
            </a:r>
          </a:p>
          <a:p>
            <a:r>
              <a:rPr lang="en-US" altLang="zh-CN" dirty="0" smtClean="0"/>
              <a:t>ML: 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12" y="2322669"/>
            <a:ext cx="4689907" cy="26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610695"/>
            <a:ext cx="10058400" cy="870865"/>
          </a:xfrm>
        </p:spPr>
        <p:txBody>
          <a:bodyPr/>
          <a:lstStyle/>
          <a:p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</a:t>
            </a:r>
            <a:endParaRPr kumimoji="1" lang="zh-CN" altLang="en-US" dirty="0"/>
          </a:p>
        </p:txBody>
      </p:sp>
      <p:sp>
        <p:nvSpPr>
          <p:cNvPr id="10" name="内容占位符 4"/>
          <p:cNvSpPr>
            <a:spLocks noGrp="1"/>
          </p:cNvSpPr>
          <p:nvPr>
            <p:ph idx="1"/>
          </p:nvPr>
        </p:nvSpPr>
        <p:spPr>
          <a:xfrm>
            <a:off x="1340348" y="1817869"/>
            <a:ext cx="10058400" cy="86507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 to consider the </a:t>
            </a:r>
            <a:r>
              <a:rPr kumimoji="1" lang="en-US" altLang="zh-CN" i="1" dirty="0" smtClean="0"/>
              <a:t>meaning</a:t>
            </a:r>
            <a:r>
              <a:rPr kumimoji="1" lang="en-US" altLang="zh-CN" dirty="0" smtClean="0"/>
              <a:t> and </a:t>
            </a:r>
            <a:r>
              <a:rPr kumimoji="1" lang="en-US" altLang="zh-CN" i="1" dirty="0" smtClean="0"/>
              <a:t>relationship</a:t>
            </a:r>
            <a:r>
              <a:rPr kumimoji="1" lang="en-US" altLang="zh-CN" dirty="0" smtClean="0"/>
              <a:t> of the keywords.</a:t>
            </a:r>
          </a:p>
          <a:p>
            <a:r>
              <a:rPr kumimoji="1" lang="en-US" altLang="zh-CN" dirty="0" smtClean="0"/>
              <a:t>We use tree structure called </a:t>
            </a:r>
            <a:r>
              <a:rPr kumimoji="1" lang="en-US" altLang="zh-CN" b="1" dirty="0" smtClean="0"/>
              <a:t>hierarchical profile </a:t>
            </a:r>
            <a:r>
              <a:rPr kumimoji="1" lang="en-US" altLang="zh-CN" dirty="0" smtClean="0"/>
              <a:t>to describe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r>
              <a:rPr kumimoji="1" lang="en-US" altLang="zh-CN" dirty="0"/>
              <a:t>.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55" y="3019254"/>
            <a:ext cx="4826000" cy="2730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9761" y="3771753"/>
            <a:ext cx="3931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AI: artificial intelligence </a:t>
            </a:r>
            <a:endParaRPr lang="zh-CN" altLang="en-US" dirty="0" smtClean="0"/>
          </a:p>
          <a:p>
            <a:r>
              <a:rPr lang="en-US" altLang="zh-CN" dirty="0" smtClean="0"/>
              <a:t>IS</a:t>
            </a:r>
            <a:r>
              <a:rPr lang="en-US" altLang="zh-CN" dirty="0"/>
              <a:t>: information system</a:t>
            </a:r>
          </a:p>
          <a:p>
            <a:r>
              <a:rPr lang="en-US" altLang="zh-CN" dirty="0" smtClean="0"/>
              <a:t>DM</a:t>
            </a:r>
            <a:r>
              <a:rPr lang="en-US" altLang="zh-CN" dirty="0"/>
              <a:t>: data mining</a:t>
            </a:r>
          </a:p>
          <a:p>
            <a:r>
              <a:rPr lang="en-US" altLang="zh-CN" dirty="0"/>
              <a:t>CM: computing methodologies</a:t>
            </a:r>
          </a:p>
          <a:p>
            <a:r>
              <a:rPr lang="en-US" altLang="zh-CN" dirty="0" smtClean="0"/>
              <a:t>ML: 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98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11" name="内容占位符 4"/>
          <p:cNvSpPr txBox="1">
            <a:spLocks/>
          </p:cNvSpPr>
          <p:nvPr/>
        </p:nvSpPr>
        <p:spPr>
          <a:xfrm>
            <a:off x="1097280" y="1912827"/>
            <a:ext cx="10058400" cy="4160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</a:t>
            </a:r>
            <a:r>
              <a:rPr kumimoji="1" lang="en-US" altLang="zh-CN" dirty="0"/>
              <a:t>.</a:t>
            </a:r>
            <a:endParaRPr kumimoji="1"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87" y="2910713"/>
            <a:ext cx="3602876" cy="20461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2796413"/>
            <a:ext cx="3460158" cy="1968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2910713"/>
            <a:ext cx="3581400" cy="20576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970" y="3326130"/>
            <a:ext cx="2948554" cy="11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6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Profile-tree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(P-tree)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4954" y="1845734"/>
                <a:ext cx="9799492" cy="402336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profile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(P-tree)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hierarchy-based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attributes.</a:t>
                </a:r>
                <a:r>
                  <a:rPr kumimoji="1"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𝑉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nodes.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𝑉</m:t>
                    </m:r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one-on-one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map</a:t>
                </a:r>
                <a:r>
                  <a:rPr kumimoji="1" lang="en-US" altLang="zh-CN" dirty="0"/>
                  <a:t>p</a:t>
                </a:r>
                <a:r>
                  <a:rPr kumimoji="1" lang="en-US" altLang="zh-CN" dirty="0" smtClean="0"/>
                  <a:t>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attributes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},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i.e., 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={(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)|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edges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representing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relationship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between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attributes,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lang="en-US" altLang="zh-CN" dirty="0" smtClean="0"/>
                  <a:t>semantic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sub-attributes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distinguished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denotes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root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f</a:t>
                </a:r>
                <a:r>
                  <a:rPr kumimoji="1" lang="en-US" altLang="zh-CN" dirty="0" smtClean="0"/>
                  <a:t>or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!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4954" y="1845734"/>
                <a:ext cx="9799492" cy="4023360"/>
              </a:xfrm>
              <a:blipFill rotWithShape="0">
                <a:blip r:embed="rId3"/>
                <a:stretch>
                  <a:fillRect l="-685" t="-3939" r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08" y="3616570"/>
            <a:ext cx="4292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subtree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Given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two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en-US" altLang="zh-CN" dirty="0" smtClean="0"/>
                  <a:t>-trees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rooted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</a:t>
                </a:r>
                <a:r>
                  <a:rPr kumimoji="1"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rooted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induced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rooted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subtree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holds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following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constraints:</a:t>
                </a:r>
                <a:endParaRPr kumimoji="1" lang="zh-CN" altLang="en-US" dirty="0" smtClean="0"/>
              </a:p>
              <a:p>
                <a:r>
                  <a:rPr kumimoji="1" lang="en-US" altLang="zh-CN" dirty="0" smtClean="0"/>
                  <a:t>There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exist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one-to-one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map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>
                        <a:latin typeface="Cambria Math" charset="0"/>
                      </a:rPr>
                      <m:t>,</m:t>
                    </m:r>
                    <m:r>
                      <a:rPr kumimoji="1" lang="zh-CN" altLang="en-US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such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that:</a:t>
                </a:r>
                <a:endParaRPr kumimoji="1" lang="zh-CN" alt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000" i="1" dirty="0" smtClean="0">
                    <a:latin typeface="Cambria Math" charset="0"/>
                  </a:rPr>
                  <a:t>.</a:t>
                </a:r>
                <a:endParaRPr kumimoji="1" lang="zh-CN" altLang="en-US" sz="2000" i="1" dirty="0" smtClean="0">
                  <a:latin typeface="Cambria Math" charset="0"/>
                </a:endParaRPr>
              </a:p>
              <a:p>
                <a:pPr lvl="1"/>
                <a:r>
                  <a:rPr kumimoji="1" lang="en-US" altLang="zh-CN" sz="2000" dirty="0"/>
                  <a:t>For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i="1">
                        <a:latin typeface="Cambria Math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charset="0"/>
                      </a:rPr>
                      <m:t>𝑙</m:t>
                    </m:r>
                    <m:r>
                      <a:rPr kumimoji="1" lang="en-US" altLang="zh-CN" sz="2000" i="1">
                        <a:latin typeface="Cambria Math" charset="0"/>
                      </a:rPr>
                      <m:t>(</m:t>
                    </m:r>
                    <m:r>
                      <a:rPr kumimoji="1"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))</m:t>
                    </m:r>
                  </m:oMath>
                </a14:m>
                <a:r>
                  <a:rPr kumimoji="1" lang="en-US" altLang="zh-CN" sz="2000" dirty="0"/>
                  <a:t>.</a:t>
                </a:r>
                <a:endParaRPr kumimoji="1" lang="zh-CN" altLang="en-US" sz="2000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iff</a:t>
                </a:r>
                <a:r>
                  <a:rPr kumimoji="1" lang="zh-CN" alt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zh-CN" alt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  <m:r>
                      <a:rPr kumimoji="1" lang="en-US" altLang="zh-C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000" dirty="0" smtClean="0"/>
                  <a:t>.</a:t>
                </a:r>
                <a:r>
                  <a:rPr kumimoji="1" lang="zh-CN" altLang="en-US" sz="2000" dirty="0" smtClean="0"/>
                  <a:t> </a:t>
                </a:r>
              </a:p>
              <a:p>
                <a:endParaRPr kumimoji="1" lang="zh-CN" altLang="en-US" dirty="0" smtClean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0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557" y="2332502"/>
            <a:ext cx="3066427" cy="1438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069" y="4171728"/>
            <a:ext cx="2503936" cy="10510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794" y="3857414"/>
            <a:ext cx="3050981" cy="1817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97280" y="5696516"/>
                <a:ext cx="97057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/>
                  <a:t>Maximal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induced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rooted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 err="1"/>
                  <a:t>subtree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database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P-trees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𝐷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P-tree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maximal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rooted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subtree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𝐷</m:t>
                    </m:r>
                    <m:r>
                      <a:rPr kumimoji="1" lang="en-US" altLang="zh-CN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iff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P-tree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rooted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subtree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696516"/>
                <a:ext cx="9705787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503" t="-12264" b="-69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62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9783053" cy="402336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Given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graph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tree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one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query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node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find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communities,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each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which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subgraph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satisfying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following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properties: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Connectivity: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zh-CN" alt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</a:t>
                </a:r>
                <a:r>
                  <a:rPr kumimoji="1"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;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Structure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k-core;</a:t>
                </a:r>
                <a:endPara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kumimoji="1" lang="en-US" altLang="zh-CN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Semantic</a:t>
                </a:r>
                <a:r>
                  <a:rPr kumimoji="1" lang="zh-CN" altLang="en-US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cohesiveness:</a:t>
                </a:r>
                <a:r>
                  <a:rPr kumimoji="1"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all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vertices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share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maximal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common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induced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rooted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subtree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q;</a:t>
                </a:r>
                <a:endPara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zh-CN" alt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9783053" cy="4023360"/>
              </a:xfrm>
              <a:blipFill rotWithShape="0">
                <a:blip r:embed="rId2"/>
                <a:stretch>
                  <a:fillRect l="-62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01" y="3804622"/>
            <a:ext cx="3602876" cy="20461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8" y="3804622"/>
            <a:ext cx="3514604" cy="201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700" y="4234580"/>
            <a:ext cx="2948554" cy="11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772650" cy="4023360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p"/>
            </a:pPr>
            <a:r>
              <a:rPr kumimoji="1" lang="en-US" altLang="zh-CN" sz="2400" dirty="0" smtClean="0"/>
              <a:t>Profiled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attribute</a:t>
            </a:r>
            <a:r>
              <a:rPr kumimoji="1" lang="zh-CN" altLang="en-US" sz="2400" dirty="0" smtClean="0"/>
              <a:t> </a:t>
            </a:r>
          </a:p>
          <a:p>
            <a:pPr lvl="2">
              <a:buFont typeface="Arial" charset="0"/>
              <a:buChar char="•"/>
            </a:pPr>
            <a:r>
              <a:rPr kumimoji="1" lang="en-US" altLang="zh-CN" sz="2000" dirty="0"/>
              <a:t>Meanings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relationships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keywords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</a:t>
            </a:r>
            <a:r>
              <a:rPr kumimoji="1" lang="en-US" altLang="zh-CN" sz="2000" dirty="0"/>
              <a:t>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considered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profile.</a:t>
            </a:r>
            <a:endParaRPr kumimoji="1" lang="zh-CN" altLang="en-US" sz="2000" dirty="0"/>
          </a:p>
          <a:p>
            <a:pPr lvl="1">
              <a:buFont typeface="Wingdings" charset="2"/>
              <a:buChar char="p"/>
            </a:pPr>
            <a:endParaRPr kumimoji="1" lang="zh-CN" altLang="en-US" sz="2400" dirty="0" smtClean="0"/>
          </a:p>
          <a:p>
            <a:pPr lvl="1">
              <a:buFont typeface="Wingdings" charset="2"/>
              <a:buChar char="p"/>
            </a:pPr>
            <a:r>
              <a:rPr lang="en-US" altLang="zh-CN" sz="2400" dirty="0">
                <a:solidFill>
                  <a:schemeClr val="tx1"/>
                </a:solidFill>
                <a:ea typeface="MS PGothic" charset="-128"/>
                <a:cs typeface="Tahoma" charset="0"/>
              </a:rPr>
              <a:t>Ease of interpretation</a:t>
            </a:r>
          </a:p>
          <a:p>
            <a:pPr lvl="2">
              <a:buFont typeface="Arial" charset="0"/>
              <a:buChar char="•"/>
            </a:pPr>
            <a:r>
              <a:rPr lang="en-US" altLang="zh-CN" sz="2000" dirty="0">
                <a:cs typeface="Tahoma" charset="0"/>
              </a:rPr>
              <a:t>The theme of an AC can </a:t>
            </a:r>
            <a:r>
              <a:rPr lang="en-US" altLang="zh-CN" sz="2000" dirty="0" smtClean="0">
                <a:cs typeface="Tahoma" charset="0"/>
              </a:rPr>
              <a:t>be</a:t>
            </a:r>
            <a:r>
              <a:rPr lang="zh-CN" altLang="en-US" sz="2000" dirty="0" smtClean="0">
                <a:cs typeface="Tahoma" charset="0"/>
              </a:rPr>
              <a:t> </a:t>
            </a:r>
            <a:r>
              <a:rPr lang="en-US" altLang="zh-CN" sz="2000" dirty="0" smtClean="0">
                <a:cs typeface="Tahoma" charset="0"/>
              </a:rPr>
              <a:t>explained </a:t>
            </a:r>
            <a:r>
              <a:rPr lang="en-US" altLang="zh-CN" sz="2000" dirty="0">
                <a:cs typeface="Tahoma" charset="0"/>
              </a:rPr>
              <a:t>by the </a:t>
            </a:r>
            <a:r>
              <a:rPr lang="en-US" altLang="zh-CN" sz="2000" dirty="0" smtClean="0">
                <a:cs typeface="Tahoma" charset="0"/>
              </a:rPr>
              <a:t>maximal</a:t>
            </a:r>
            <a:r>
              <a:rPr lang="zh-CN" altLang="en-US" sz="2000" dirty="0" smtClean="0">
                <a:cs typeface="Tahoma" charset="0"/>
              </a:rPr>
              <a:t> </a:t>
            </a:r>
            <a:r>
              <a:rPr lang="en-US" altLang="zh-CN" sz="2000" dirty="0" smtClean="0">
                <a:cs typeface="Tahoma" charset="0"/>
              </a:rPr>
              <a:t>common profiles.</a:t>
            </a:r>
            <a:endParaRPr lang="zh-CN" altLang="en-US" sz="2000" dirty="0" smtClean="0">
              <a:cs typeface="Tahoma" charset="0"/>
            </a:endParaRPr>
          </a:p>
          <a:p>
            <a:pPr marL="384048" lvl="2" indent="0">
              <a:buNone/>
            </a:pPr>
            <a:endParaRPr kumimoji="1" lang="zh-CN" altLang="en-US" sz="2000" dirty="0"/>
          </a:p>
          <a:p>
            <a:pPr lvl="1">
              <a:buFont typeface="Wingdings" charset="2"/>
              <a:buChar char="p"/>
            </a:pPr>
            <a:r>
              <a:rPr kumimoji="1" lang="en-US" altLang="zh-CN" sz="2400" dirty="0" smtClean="0"/>
              <a:t>Comprehensiveness</a:t>
            </a:r>
            <a:endParaRPr kumimoji="1" lang="zh-CN" altLang="en-US" sz="2400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sz="2000" dirty="0" smtClean="0"/>
              <a:t>Vertices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with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similar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necessarily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keywords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searched.</a:t>
            </a:r>
            <a:endParaRPr kumimoji="1" lang="zh-CN" altLang="en-US" sz="2000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sz="2000" dirty="0" smtClean="0"/>
              <a:t>Communities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returned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depends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maximal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common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profiles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smtClean="0"/>
              <a:t>the</a:t>
            </a:r>
            <a:r>
              <a:rPr kumimoji="1" lang="zh-CN" altLang="en-US" sz="2000" smtClean="0"/>
              <a:t> </a:t>
            </a:r>
            <a:r>
              <a:rPr kumimoji="1" lang="en-US" altLang="zh-CN" sz="2000" smtClean="0"/>
              <a:t>maximum</a:t>
            </a:r>
            <a:r>
              <a:rPr kumimoji="1" lang="zh-CN" altLang="en-US" sz="2000" smtClean="0"/>
              <a:t> </a:t>
            </a: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shared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keywords.</a:t>
            </a:r>
            <a:r>
              <a:rPr kumimoji="1" lang="zh-CN" altLang="en-US" sz="2000" dirty="0" smtClean="0"/>
              <a:t> </a:t>
            </a:r>
            <a:endParaRPr kumimoji="1" lang="zh-CN" altLang="en-US" sz="2000" dirty="0"/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1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585" y="3019538"/>
            <a:ext cx="4190416" cy="26646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Number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subtrees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binary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which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has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nodes:</a:t>
                </a:r>
                <a:r>
                  <a:rPr kumimoji="1" lang="zh-CN" altLang="en-US" dirty="0" smtClean="0"/>
                  <a:t> </a:t>
                </a:r>
              </a:p>
              <a:p>
                <a:pPr lvl="1"/>
                <a:r>
                  <a:rPr kumimoji="1" lang="en-US" altLang="zh-CN" sz="2000" dirty="0"/>
                  <a:t>f</a:t>
                </a:r>
                <a:r>
                  <a:rPr kumimoji="1" lang="en-US" altLang="zh-CN" sz="2000" dirty="0" smtClean="0"/>
                  <a:t>(0)=f(1)=1;</a:t>
                </a:r>
                <a:endParaRPr kumimoji="1" lang="zh-CN" altLang="en-US" sz="2000" dirty="0" smtClean="0"/>
              </a:p>
              <a:p>
                <a:pPr lvl="1"/>
                <a:r>
                  <a:rPr kumimoji="1" lang="en-US" altLang="zh-CN" sz="2000" dirty="0"/>
                  <a:t>f</a:t>
                </a:r>
                <a:r>
                  <a:rPr kumimoji="1" lang="en-US" altLang="zh-CN" sz="2000" dirty="0" smtClean="0"/>
                  <a:t>(2)=f(1)f(0)+f(0)f(1)=2;</a:t>
                </a:r>
                <a:endParaRPr kumimoji="1" lang="zh-CN" altLang="en-US" sz="2000" dirty="0" smtClean="0"/>
              </a:p>
              <a:p>
                <a:pPr lvl="1"/>
                <a:r>
                  <a:rPr kumimoji="1" lang="en-US" altLang="zh-CN" sz="2000" dirty="0"/>
                  <a:t>f</a:t>
                </a:r>
                <a:r>
                  <a:rPr kumimoji="1" lang="en-US" altLang="zh-CN" sz="2000" dirty="0" smtClean="0"/>
                  <a:t>(3)=f(2)f(0)+f(1)f(1)+f(0)f(2)=5;</a:t>
                </a:r>
                <a:endParaRPr kumimoji="1" lang="zh-CN" altLang="en-US" sz="2000" dirty="0" smtClean="0"/>
              </a:p>
              <a:p>
                <a:pPr lvl="1"/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…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…</a:t>
                </a:r>
                <a:endParaRPr kumimoji="1" lang="zh-CN" altLang="en-US" sz="2000" dirty="0" smtClean="0"/>
              </a:p>
              <a:p>
                <a:pPr lvl="1"/>
                <a:r>
                  <a:rPr kumimoji="1" lang="en-US" altLang="zh-CN" sz="2000" dirty="0" smtClean="0"/>
                  <a:t>f(n)=f(n-1)f(0)+f(n-2)f(1)+…+f(1)f(n-2)+f(0)f(n-1)</a:t>
                </a:r>
                <a:r>
                  <a:rPr kumimoji="1" lang="zh-CN" altLang="en-US" sz="2000" dirty="0" smtClean="0"/>
                  <a:t>   </a:t>
                </a:r>
                <a:r>
                  <a:rPr kumimoji="1" lang="en-US" altLang="zh-CN" sz="2000" dirty="0" smtClean="0"/>
                  <a:t>so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called</a:t>
                </a:r>
                <a:r>
                  <a:rPr kumimoji="1" lang="zh-CN" altLang="en-US" sz="2000" dirty="0" smtClean="0"/>
                  <a:t> </a:t>
                </a:r>
                <a:r>
                  <a:rPr lang="en-US" altLang="zh-CN" sz="2000" b="1" dirty="0"/>
                  <a:t>Catalan </a:t>
                </a:r>
                <a:r>
                  <a:rPr lang="en-US" altLang="zh-CN" sz="2000" b="1" dirty="0" smtClean="0"/>
                  <a:t>number.</a:t>
                </a:r>
                <a:endParaRPr lang="en-US" altLang="zh-CN" sz="2000" b="1" dirty="0"/>
              </a:p>
              <a:p>
                <a:pPr lvl="1"/>
                <a:r>
                  <a:rPr kumimoji="1" lang="en-US" altLang="zh-CN" sz="2000" dirty="0" smtClean="0"/>
                  <a:t>f(n)=</a:t>
                </a:r>
                <a:r>
                  <a:rPr kumimoji="1" lang="zh-CN" alt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𝐶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(2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000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!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!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kumimoji="1" lang="zh-CN" altLang="en-US" sz="2000" dirty="0" smtClean="0"/>
              </a:p>
              <a:p>
                <a:pPr lvl="1"/>
                <a:endParaRPr kumimoji="1" lang="zh-CN" altLang="en-US" sz="2000" dirty="0" smtClean="0"/>
              </a:p>
              <a:p>
                <a:pPr lvl="1"/>
                <a:r>
                  <a:rPr lang="en-US" altLang="zh-CN" sz="2000" dirty="0" smtClean="0"/>
                  <a:t>Asymptotically,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f(n)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grows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as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f(n)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zh-CN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mr-IN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mr-IN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3/2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mr-IN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mr-IN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zh-CN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CN" sz="2000" dirty="0" smtClean="0"/>
                  <a:t>.</a:t>
                </a:r>
                <a:endParaRPr kumimoji="1" lang="zh-CN" altLang="en-US" sz="2000" dirty="0" smtClean="0"/>
              </a:p>
              <a:p>
                <a:pPr lvl="1"/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2353</TotalTime>
  <Words>798</Words>
  <Application>Microsoft Macintosh PowerPoint</Application>
  <PresentationFormat>宽屏</PresentationFormat>
  <Paragraphs>120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Mangal</vt:lpstr>
      <vt:lpstr>MS PGothic</vt:lpstr>
      <vt:lpstr>Tahoma</vt:lpstr>
      <vt:lpstr>Wingdings</vt:lpstr>
      <vt:lpstr>宋体</vt:lpstr>
      <vt:lpstr>怀旧</vt:lpstr>
      <vt:lpstr>Effective community search over large profiled graph</vt:lpstr>
      <vt:lpstr>Weakness of ACQ</vt:lpstr>
      <vt:lpstr>Hierarchical profile</vt:lpstr>
      <vt:lpstr>Motivation</vt:lpstr>
      <vt:lpstr>Profile-tree (P-tree)</vt:lpstr>
      <vt:lpstr>Induced rooted subtree</vt:lpstr>
      <vt:lpstr>Problem definition </vt:lpstr>
      <vt:lpstr>main features</vt:lpstr>
      <vt:lpstr>Special case: binary tree</vt:lpstr>
      <vt:lpstr>NP-HARD</vt:lpstr>
      <vt:lpstr>Baseline &amp; advanced solution</vt:lpstr>
      <vt:lpstr>Algorithm:Mining maximal common profile </vt:lpstr>
      <vt:lpstr>Real datasets</vt:lpstr>
      <vt:lpstr>Real datasets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</dc:title>
  <dc:creator>ykai1238</dc:creator>
  <cp:lastModifiedBy>ykai1238</cp:lastModifiedBy>
  <cp:revision>188</cp:revision>
  <dcterms:created xsi:type="dcterms:W3CDTF">2017-03-13T07:19:47Z</dcterms:created>
  <dcterms:modified xsi:type="dcterms:W3CDTF">2017-05-20T05:07:06Z</dcterms:modified>
</cp:coreProperties>
</file>