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9"/>
  </p:notesMasterIdLst>
  <p:handoutMasterIdLst>
    <p:handoutMasterId r:id="rId80"/>
  </p:handoutMasterIdLst>
  <p:sldIdLst>
    <p:sldId id="293" r:id="rId2"/>
    <p:sldId id="936" r:id="rId3"/>
    <p:sldId id="921" r:id="rId4"/>
    <p:sldId id="922" r:id="rId5"/>
    <p:sldId id="920" r:id="rId6"/>
    <p:sldId id="928" r:id="rId7"/>
    <p:sldId id="929" r:id="rId8"/>
    <p:sldId id="937" r:id="rId9"/>
    <p:sldId id="939" r:id="rId10"/>
    <p:sldId id="940" r:id="rId11"/>
    <p:sldId id="938" r:id="rId12"/>
    <p:sldId id="941" r:id="rId13"/>
    <p:sldId id="944" r:id="rId14"/>
    <p:sldId id="945" r:id="rId15"/>
    <p:sldId id="946" r:id="rId16"/>
    <p:sldId id="947" r:id="rId17"/>
    <p:sldId id="948" r:id="rId18"/>
    <p:sldId id="949" r:id="rId19"/>
    <p:sldId id="950" r:id="rId20"/>
    <p:sldId id="1026" r:id="rId21"/>
    <p:sldId id="951" r:id="rId22"/>
    <p:sldId id="952" r:id="rId23"/>
    <p:sldId id="954" r:id="rId24"/>
    <p:sldId id="953" r:id="rId25"/>
    <p:sldId id="958" r:id="rId26"/>
    <p:sldId id="960" r:id="rId27"/>
    <p:sldId id="955" r:id="rId28"/>
    <p:sldId id="963" r:id="rId29"/>
    <p:sldId id="1019" r:id="rId30"/>
    <p:sldId id="964" r:id="rId31"/>
    <p:sldId id="965" r:id="rId32"/>
    <p:sldId id="966" r:id="rId33"/>
    <p:sldId id="967" r:id="rId34"/>
    <p:sldId id="968" r:id="rId35"/>
    <p:sldId id="985" r:id="rId36"/>
    <p:sldId id="986" r:id="rId37"/>
    <p:sldId id="987" r:id="rId38"/>
    <p:sldId id="995" r:id="rId39"/>
    <p:sldId id="988" r:id="rId40"/>
    <p:sldId id="989" r:id="rId41"/>
    <p:sldId id="990" r:id="rId42"/>
    <p:sldId id="991" r:id="rId43"/>
    <p:sldId id="1017" r:id="rId44"/>
    <p:sldId id="996" r:id="rId45"/>
    <p:sldId id="997" r:id="rId46"/>
    <p:sldId id="969" r:id="rId47"/>
    <p:sldId id="970" r:id="rId48"/>
    <p:sldId id="971" r:id="rId49"/>
    <p:sldId id="972" r:id="rId50"/>
    <p:sldId id="973" r:id="rId51"/>
    <p:sldId id="974" r:id="rId52"/>
    <p:sldId id="1029" r:id="rId53"/>
    <p:sldId id="1030" r:id="rId54"/>
    <p:sldId id="1031" r:id="rId55"/>
    <p:sldId id="1032" r:id="rId56"/>
    <p:sldId id="976" r:id="rId57"/>
    <p:sldId id="977" r:id="rId58"/>
    <p:sldId id="980" r:id="rId59"/>
    <p:sldId id="1020" r:id="rId60"/>
    <p:sldId id="1021" r:id="rId61"/>
    <p:sldId id="1002" r:id="rId62"/>
    <p:sldId id="1003" r:id="rId63"/>
    <p:sldId id="1004" r:id="rId64"/>
    <p:sldId id="1005" r:id="rId65"/>
    <p:sldId id="1006" r:id="rId66"/>
    <p:sldId id="1007" r:id="rId67"/>
    <p:sldId id="1008" r:id="rId68"/>
    <p:sldId id="1033" r:id="rId69"/>
    <p:sldId id="1009" r:id="rId70"/>
    <p:sldId id="1010" r:id="rId71"/>
    <p:sldId id="1011" r:id="rId72"/>
    <p:sldId id="1012" r:id="rId73"/>
    <p:sldId id="1027" r:id="rId74"/>
    <p:sldId id="1013" r:id="rId75"/>
    <p:sldId id="1014" r:id="rId76"/>
    <p:sldId id="1015" r:id="rId77"/>
    <p:sldId id="1018" r:id="rId7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1529" userDrawn="1">
          <p15:clr>
            <a:srgbClr val="A4A3A4"/>
          </p15:clr>
        </p15:guide>
        <p15:guide id="3" orient="horz" pos="1983" userDrawn="1">
          <p15:clr>
            <a:srgbClr val="A4A3A4"/>
          </p15:clr>
        </p15:guide>
        <p15:guide id="4" orient="horz" pos="2436" userDrawn="1">
          <p15:clr>
            <a:srgbClr val="A4A3A4"/>
          </p15:clr>
        </p15:guide>
        <p15:guide id="5" orient="horz" pos="2896">
          <p15:clr>
            <a:srgbClr val="A4A3A4"/>
          </p15:clr>
        </p15:guide>
        <p15:guide id="6" pos="272">
          <p15:clr>
            <a:srgbClr val="A4A3A4"/>
          </p15:clr>
        </p15:guide>
        <p15:guide id="7" pos="1247">
          <p15:clr>
            <a:srgbClr val="A4A3A4"/>
          </p15:clr>
        </p15:guide>
        <p15:guide id="8" pos="2358">
          <p15:clr>
            <a:srgbClr val="A4A3A4"/>
          </p15:clr>
        </p15:guide>
        <p15:guide id="9" pos="3402">
          <p15:clr>
            <a:srgbClr val="A4A3A4"/>
          </p15:clr>
        </p15:guide>
        <p15:guide id="10" pos="4445">
          <p15:clr>
            <a:srgbClr val="A4A3A4"/>
          </p15:clr>
        </p15:guide>
        <p15:guide id="11" pos="5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8F00"/>
    <a:srgbClr val="4472C4"/>
    <a:srgbClr val="49B6C3"/>
    <a:srgbClr val="ED7D31"/>
    <a:srgbClr val="000000"/>
    <a:srgbClr val="FFC000"/>
    <a:srgbClr val="66CCFF"/>
    <a:srgbClr val="4C4C4C"/>
    <a:srgbClr val="FF3399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7" autoAdjust="0"/>
    <p:restoredTop sz="93979" autoAdjust="0"/>
  </p:normalViewPr>
  <p:slideViewPr>
    <p:cSldViewPr snapToObjects="1">
      <p:cViewPr>
        <p:scale>
          <a:sx n="91" d="100"/>
          <a:sy n="91" d="100"/>
        </p:scale>
        <p:origin x="128" y="64"/>
      </p:cViewPr>
      <p:guideLst>
        <p:guide orient="horz" pos="1076"/>
        <p:guide orient="horz" pos="1529"/>
        <p:guide orient="horz" pos="1983"/>
        <p:guide orient="horz" pos="2436"/>
        <p:guide orient="horz" pos="2896"/>
        <p:guide pos="272"/>
        <p:guide pos="1247"/>
        <p:guide pos="2358"/>
        <p:guide pos="3402"/>
        <p:guide pos="4445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560" y="-12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/>
          <a:p>
            <a:pPr algn="r"/>
            <a:fld id="{86CAA531-2DA4-48F8-977D-328C232F2D9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82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72A-7FB4-47A4-955D-D2D19B9CB097}" type="datetimeFigureOut">
              <a:rPr lang="zh-CN" altLang="en-US" smtClean="0"/>
              <a:pPr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ED29-F079-4E8C-8A2A-A01EA16262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9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0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6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9ED29-F079-4E8C-8A2A-A01EA162627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001763" y="0"/>
            <a:ext cx="5142238" cy="5143500"/>
          </a:xfrm>
          <a:custGeom>
            <a:avLst/>
            <a:gdLst>
              <a:gd name="connsiteX0" fmla="*/ 6320621 w 6856317"/>
              <a:gd name="connsiteY0" fmla="*/ 0 h 6858000"/>
              <a:gd name="connsiteX1" fmla="*/ 6856317 w 6856317"/>
              <a:gd name="connsiteY1" fmla="*/ 0 h 6858000"/>
              <a:gd name="connsiteX2" fmla="*/ 6856317 w 6856317"/>
              <a:gd name="connsiteY2" fmla="*/ 2912627 h 6858000"/>
              <a:gd name="connsiteX3" fmla="*/ 4578455 w 6856317"/>
              <a:gd name="connsiteY3" fmla="*/ 6858000 h 6858000"/>
              <a:gd name="connsiteX4" fmla="*/ 2361153 w 6856317"/>
              <a:gd name="connsiteY4" fmla="*/ 6858000 h 6858000"/>
              <a:gd name="connsiteX5" fmla="*/ 3959468 w 6856317"/>
              <a:gd name="connsiteY5" fmla="*/ 0 h 6858000"/>
              <a:gd name="connsiteX6" fmla="*/ 6176770 w 6856317"/>
              <a:gd name="connsiteY6" fmla="*/ 0 h 6858000"/>
              <a:gd name="connsiteX7" fmla="*/ 2217302 w 6856317"/>
              <a:gd name="connsiteY7" fmla="*/ 6858000 h 6858000"/>
              <a:gd name="connsiteX8" fmla="*/ 0 w 685631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6317" h="6858000">
                <a:moveTo>
                  <a:pt x="6320621" y="0"/>
                </a:moveTo>
                <a:lnTo>
                  <a:pt x="6856317" y="0"/>
                </a:lnTo>
                <a:lnTo>
                  <a:pt x="6856317" y="2912627"/>
                </a:lnTo>
                <a:lnTo>
                  <a:pt x="4578455" y="6858000"/>
                </a:lnTo>
                <a:lnTo>
                  <a:pt x="2361153" y="6858000"/>
                </a:lnTo>
                <a:close/>
                <a:moveTo>
                  <a:pt x="3959468" y="0"/>
                </a:moveTo>
                <a:lnTo>
                  <a:pt x="6176770" y="0"/>
                </a:lnTo>
                <a:lnTo>
                  <a:pt x="22173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948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204315" y="4021727"/>
            <a:ext cx="3207026" cy="1121773"/>
          </a:xfrm>
          <a:custGeom>
            <a:avLst/>
            <a:gdLst>
              <a:gd name="connsiteX0" fmla="*/ 863542 w 4276034"/>
              <a:gd name="connsiteY0" fmla="*/ 0 h 1495697"/>
              <a:gd name="connsiteX1" fmla="*/ 4276034 w 4276034"/>
              <a:gd name="connsiteY1" fmla="*/ 0 h 1495697"/>
              <a:gd name="connsiteX2" fmla="*/ 4276034 w 4276034"/>
              <a:gd name="connsiteY2" fmla="*/ 24565 h 1495697"/>
              <a:gd name="connsiteX3" fmla="*/ 3426676 w 4276034"/>
              <a:gd name="connsiteY3" fmla="*/ 1495697 h 1495697"/>
              <a:gd name="connsiteX4" fmla="*/ 0 w 4276034"/>
              <a:gd name="connsiteY4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6034" h="1495697">
                <a:moveTo>
                  <a:pt x="863542" y="0"/>
                </a:moveTo>
                <a:lnTo>
                  <a:pt x="4276034" y="0"/>
                </a:lnTo>
                <a:lnTo>
                  <a:pt x="4276034" y="24565"/>
                </a:lnTo>
                <a:lnTo>
                  <a:pt x="3426676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347663" y="4021727"/>
            <a:ext cx="2484714" cy="1121773"/>
          </a:xfrm>
          <a:custGeom>
            <a:avLst/>
            <a:gdLst>
              <a:gd name="connsiteX0" fmla="*/ 863541 w 3312952"/>
              <a:gd name="connsiteY0" fmla="*/ 0 h 1495697"/>
              <a:gd name="connsiteX1" fmla="*/ 3312952 w 3312952"/>
              <a:gd name="connsiteY1" fmla="*/ 0 h 1495697"/>
              <a:gd name="connsiteX2" fmla="*/ 2449410 w 3312952"/>
              <a:gd name="connsiteY2" fmla="*/ 1495697 h 1495697"/>
              <a:gd name="connsiteX3" fmla="*/ 0 w 3312952"/>
              <a:gd name="connsiteY3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952" h="1495697">
                <a:moveTo>
                  <a:pt x="863541" y="0"/>
                </a:moveTo>
                <a:lnTo>
                  <a:pt x="3312952" y="0"/>
                </a:lnTo>
                <a:lnTo>
                  <a:pt x="2449410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5336247" y="1121774"/>
            <a:ext cx="2752113" cy="1449977"/>
          </a:xfrm>
          <a:custGeom>
            <a:avLst/>
            <a:gdLst>
              <a:gd name="connsiteX0" fmla="*/ 1116193 w 3669484"/>
              <a:gd name="connsiteY0" fmla="*/ 0 h 1933303"/>
              <a:gd name="connsiteX1" fmla="*/ 3669484 w 3669484"/>
              <a:gd name="connsiteY1" fmla="*/ 0 h 1933303"/>
              <a:gd name="connsiteX2" fmla="*/ 2553291 w 3669484"/>
              <a:gd name="connsiteY2" fmla="*/ 1933303 h 1933303"/>
              <a:gd name="connsiteX3" fmla="*/ 0 w 3669484"/>
              <a:gd name="connsiteY3" fmla="*/ 1933303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484" h="1933303">
                <a:moveTo>
                  <a:pt x="1116193" y="0"/>
                </a:moveTo>
                <a:lnTo>
                  <a:pt x="3669484" y="0"/>
                </a:lnTo>
                <a:lnTo>
                  <a:pt x="2553291" y="1933303"/>
                </a:lnTo>
                <a:lnTo>
                  <a:pt x="0" y="19333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7225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61934" y="1089983"/>
            <a:ext cx="1424066" cy="1424066"/>
          </a:xfrm>
          <a:custGeom>
            <a:avLst/>
            <a:gdLst>
              <a:gd name="connsiteX0" fmla="*/ 949377 w 1898754"/>
              <a:gd name="connsiteY0" fmla="*/ 0 h 1898754"/>
              <a:gd name="connsiteX1" fmla="*/ 1898754 w 1898754"/>
              <a:gd name="connsiteY1" fmla="*/ 949377 h 1898754"/>
              <a:gd name="connsiteX2" fmla="*/ 949377 w 1898754"/>
              <a:gd name="connsiteY2" fmla="*/ 1898754 h 1898754"/>
              <a:gd name="connsiteX3" fmla="*/ 0 w 1898754"/>
              <a:gd name="connsiteY3" fmla="*/ 949377 h 1898754"/>
              <a:gd name="connsiteX4" fmla="*/ 949377 w 1898754"/>
              <a:gd name="connsiteY4" fmla="*/ 0 h 189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754" h="1898754">
                <a:moveTo>
                  <a:pt x="949377" y="0"/>
                </a:moveTo>
                <a:cubicBezTo>
                  <a:pt x="1473703" y="0"/>
                  <a:pt x="1898754" y="425051"/>
                  <a:pt x="1898754" y="949377"/>
                </a:cubicBezTo>
                <a:cubicBezTo>
                  <a:pt x="1898754" y="1473703"/>
                  <a:pt x="1473703" y="1898754"/>
                  <a:pt x="949377" y="1898754"/>
                </a:cubicBezTo>
                <a:cubicBezTo>
                  <a:pt x="425051" y="1898754"/>
                  <a:pt x="0" y="1473703"/>
                  <a:pt x="0" y="949377"/>
                </a:cubicBezTo>
                <a:cubicBezTo>
                  <a:pt x="0" y="425051"/>
                  <a:pt x="425051" y="0"/>
                  <a:pt x="94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678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3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4523185" y="0"/>
            <a:ext cx="4620815" cy="5143500"/>
          </a:xfrm>
          <a:custGeom>
            <a:avLst/>
            <a:gdLst>
              <a:gd name="connsiteX0" fmla="*/ 0 w 6161086"/>
              <a:gd name="connsiteY0" fmla="*/ 0 h 6858000"/>
              <a:gd name="connsiteX1" fmla="*/ 6161086 w 6161086"/>
              <a:gd name="connsiteY1" fmla="*/ 0 h 6858000"/>
              <a:gd name="connsiteX2" fmla="*/ 6161086 w 6161086"/>
              <a:gd name="connsiteY2" fmla="*/ 6858000 h 6858000"/>
              <a:gd name="connsiteX3" fmla="*/ 3959468 w 61610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86" h="6858000">
                <a:moveTo>
                  <a:pt x="0" y="0"/>
                </a:moveTo>
                <a:lnTo>
                  <a:pt x="6161086" y="0"/>
                </a:lnTo>
                <a:lnTo>
                  <a:pt x="6161086" y="6858000"/>
                </a:lnTo>
                <a:lnTo>
                  <a:pt x="3959468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612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31490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811088" cy="5143500"/>
          </a:xfrm>
          <a:custGeom>
            <a:avLst/>
            <a:gdLst>
              <a:gd name="connsiteX0" fmla="*/ 0 w 5081451"/>
              <a:gd name="connsiteY0" fmla="*/ 0 h 6858000"/>
              <a:gd name="connsiteX1" fmla="*/ 5081451 w 5081451"/>
              <a:gd name="connsiteY1" fmla="*/ 0 h 6858000"/>
              <a:gd name="connsiteX2" fmla="*/ 5081451 w 5081451"/>
              <a:gd name="connsiteY2" fmla="*/ 6858000 h 6858000"/>
              <a:gd name="connsiteX3" fmla="*/ 0 w 50814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1451" h="6858000">
                <a:moveTo>
                  <a:pt x="0" y="0"/>
                </a:moveTo>
                <a:lnTo>
                  <a:pt x="5081451" y="0"/>
                </a:lnTo>
                <a:lnTo>
                  <a:pt x="508145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7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Grp="1"/>
          </p:cNvSpPr>
          <p:nvPr>
            <p:ph type="pic" sz="quarter" idx="10"/>
          </p:nvPr>
        </p:nvSpPr>
        <p:spPr>
          <a:xfrm>
            <a:off x="1654628" y="1115879"/>
            <a:ext cx="1755183" cy="1313482"/>
          </a:xfrm>
          <a:custGeom>
            <a:avLst/>
            <a:gdLst>
              <a:gd name="connsiteX0" fmla="*/ 0 w 2340244"/>
              <a:gd name="connsiteY0" fmla="*/ 0 h 1751309"/>
              <a:gd name="connsiteX1" fmla="*/ 2340244 w 2340244"/>
              <a:gd name="connsiteY1" fmla="*/ 0 h 1751309"/>
              <a:gd name="connsiteX2" fmla="*/ 2340244 w 2340244"/>
              <a:gd name="connsiteY2" fmla="*/ 1751309 h 1751309"/>
              <a:gd name="connsiteX3" fmla="*/ 0 w 2340244"/>
              <a:gd name="connsiteY3" fmla="*/ 1751309 h 17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244" h="1751309">
                <a:moveTo>
                  <a:pt x="0" y="0"/>
                </a:moveTo>
                <a:lnTo>
                  <a:pt x="2340244" y="0"/>
                </a:lnTo>
                <a:lnTo>
                  <a:pt x="2340244" y="1751309"/>
                </a:lnTo>
                <a:lnTo>
                  <a:pt x="0" y="17513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643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903005" y="2838013"/>
            <a:ext cx="1758950" cy="1842414"/>
          </a:xfrm>
          <a:custGeom>
            <a:avLst/>
            <a:gdLst>
              <a:gd name="connsiteX0" fmla="*/ 2230734 w 2614968"/>
              <a:gd name="connsiteY0" fmla="*/ 0 h 2739052"/>
              <a:gd name="connsiteX1" fmla="*/ 2614968 w 2614968"/>
              <a:gd name="connsiteY1" fmla="*/ 2378724 h 2739052"/>
              <a:gd name="connsiteX2" fmla="*/ 384233 w 2614968"/>
              <a:gd name="connsiteY2" fmla="*/ 2739052 h 2739052"/>
              <a:gd name="connsiteX3" fmla="*/ 0 w 2614968"/>
              <a:gd name="connsiteY3" fmla="*/ 360329 h 27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68" h="2739052">
                <a:moveTo>
                  <a:pt x="2230734" y="0"/>
                </a:moveTo>
                <a:lnTo>
                  <a:pt x="2614968" y="2378724"/>
                </a:lnTo>
                <a:lnTo>
                  <a:pt x="384233" y="2739052"/>
                </a:lnTo>
                <a:lnTo>
                  <a:pt x="0" y="360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3764318" y="1153438"/>
            <a:ext cx="1845140" cy="1909367"/>
          </a:xfrm>
          <a:custGeom>
            <a:avLst/>
            <a:gdLst>
              <a:gd name="connsiteX0" fmla="*/ 702483 w 2863970"/>
              <a:gd name="connsiteY0" fmla="*/ 0 h 2963661"/>
              <a:gd name="connsiteX1" fmla="*/ 2863970 w 2863970"/>
              <a:gd name="connsiteY1" fmla="*/ 658779 h 2963661"/>
              <a:gd name="connsiteX2" fmla="*/ 2161486 w 2863970"/>
              <a:gd name="connsiteY2" fmla="*/ 2963661 h 2963661"/>
              <a:gd name="connsiteX3" fmla="*/ 0 w 2863970"/>
              <a:gd name="connsiteY3" fmla="*/ 2304881 h 29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970" h="2963661">
                <a:moveTo>
                  <a:pt x="702483" y="0"/>
                </a:moveTo>
                <a:lnTo>
                  <a:pt x="2863970" y="658779"/>
                </a:lnTo>
                <a:lnTo>
                  <a:pt x="2161486" y="2963661"/>
                </a:lnTo>
                <a:lnTo>
                  <a:pt x="0" y="23048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845293" y="1179026"/>
            <a:ext cx="2048129" cy="2133327"/>
          </a:xfrm>
          <a:custGeom>
            <a:avLst/>
            <a:gdLst>
              <a:gd name="connsiteX0" fmla="*/ 2205235 w 2730838"/>
              <a:gd name="connsiteY0" fmla="*/ 0 h 2844436"/>
              <a:gd name="connsiteX1" fmla="*/ 2730838 w 2730838"/>
              <a:gd name="connsiteY1" fmla="*/ 2351532 h 2844436"/>
              <a:gd name="connsiteX2" fmla="*/ 525603 w 2730838"/>
              <a:gd name="connsiteY2" fmla="*/ 2844436 h 2844436"/>
              <a:gd name="connsiteX3" fmla="*/ 0 w 2730838"/>
              <a:gd name="connsiteY3" fmla="*/ 492904 h 28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838" h="2844436">
                <a:moveTo>
                  <a:pt x="2205235" y="0"/>
                </a:moveTo>
                <a:lnTo>
                  <a:pt x="2730838" y="2351532"/>
                </a:lnTo>
                <a:lnTo>
                  <a:pt x="525603" y="2844436"/>
                </a:lnTo>
                <a:lnTo>
                  <a:pt x="0" y="4929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68977" y="1604028"/>
            <a:ext cx="1865000" cy="1935445"/>
          </a:xfrm>
          <a:custGeom>
            <a:avLst/>
            <a:gdLst>
              <a:gd name="connsiteX0" fmla="*/ 623639 w 2806293"/>
              <a:gd name="connsiteY0" fmla="*/ 0 h 2912293"/>
              <a:gd name="connsiteX1" fmla="*/ 2806293 w 2806293"/>
              <a:gd name="connsiteY1" fmla="*/ 584840 h 2912293"/>
              <a:gd name="connsiteX2" fmla="*/ 2182654 w 2806293"/>
              <a:gd name="connsiteY2" fmla="*/ 2912293 h 2912293"/>
              <a:gd name="connsiteX3" fmla="*/ 0 w 2806293"/>
              <a:gd name="connsiteY3" fmla="*/ 2327452 h 29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293" h="2912293">
                <a:moveTo>
                  <a:pt x="623639" y="0"/>
                </a:moveTo>
                <a:lnTo>
                  <a:pt x="2806293" y="584840"/>
                </a:lnTo>
                <a:lnTo>
                  <a:pt x="2182654" y="2912293"/>
                </a:lnTo>
                <a:lnTo>
                  <a:pt x="0" y="2327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983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241472" y="0"/>
            <a:ext cx="3902529" cy="5143500"/>
          </a:xfrm>
          <a:custGeom>
            <a:avLst/>
            <a:gdLst>
              <a:gd name="connsiteX0" fmla="*/ 0 w 5203372"/>
              <a:gd name="connsiteY0" fmla="*/ 0 h 6858000"/>
              <a:gd name="connsiteX1" fmla="*/ 5203372 w 5203372"/>
              <a:gd name="connsiteY1" fmla="*/ 0 h 6858000"/>
              <a:gd name="connsiteX2" fmla="*/ 5203372 w 5203372"/>
              <a:gd name="connsiteY2" fmla="*/ 6858000 h 6858000"/>
              <a:gd name="connsiteX3" fmla="*/ 0 w 5203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3372" h="6858000">
                <a:moveTo>
                  <a:pt x="0" y="0"/>
                </a:moveTo>
                <a:lnTo>
                  <a:pt x="5203372" y="0"/>
                </a:lnTo>
                <a:lnTo>
                  <a:pt x="52033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71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952694" y="2025069"/>
            <a:ext cx="1347656" cy="1347656"/>
          </a:xfrm>
          <a:custGeom>
            <a:avLst/>
            <a:gdLst>
              <a:gd name="connsiteX0" fmla="*/ 898437 w 1796874"/>
              <a:gd name="connsiteY0" fmla="*/ 0 h 1796874"/>
              <a:gd name="connsiteX1" fmla="*/ 1796874 w 1796874"/>
              <a:gd name="connsiteY1" fmla="*/ 898437 h 1796874"/>
              <a:gd name="connsiteX2" fmla="*/ 898437 w 1796874"/>
              <a:gd name="connsiteY2" fmla="*/ 1796874 h 1796874"/>
              <a:gd name="connsiteX3" fmla="*/ 0 w 1796874"/>
              <a:gd name="connsiteY3" fmla="*/ 898437 h 1796874"/>
              <a:gd name="connsiteX4" fmla="*/ 898437 w 1796874"/>
              <a:gd name="connsiteY4" fmla="*/ 0 h 179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874" h="1796874">
                <a:moveTo>
                  <a:pt x="898437" y="0"/>
                </a:moveTo>
                <a:cubicBezTo>
                  <a:pt x="1394630" y="0"/>
                  <a:pt x="1796874" y="402244"/>
                  <a:pt x="1796874" y="898437"/>
                </a:cubicBezTo>
                <a:cubicBezTo>
                  <a:pt x="1796874" y="1394630"/>
                  <a:pt x="1394630" y="1796874"/>
                  <a:pt x="898437" y="1796874"/>
                </a:cubicBezTo>
                <a:cubicBezTo>
                  <a:pt x="402244" y="1796874"/>
                  <a:pt x="0" y="1394630"/>
                  <a:pt x="0" y="898437"/>
                </a:cubicBezTo>
                <a:cubicBezTo>
                  <a:pt x="0" y="402244"/>
                  <a:pt x="402244" y="0"/>
                  <a:pt x="898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738" y="222886"/>
            <a:ext cx="904973" cy="34289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373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DB66-A53C-416B-A351-5303E0724D8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26034-3252-450F-84B6-865E63D187B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4674275"/>
            <a:ext cx="1722196" cy="3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jpeg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7.emf"/><Relationship Id="rId7" Type="http://schemas.openxmlformats.org/officeDocument/2006/relationships/image" Target="../media/image127.png"/><Relationship Id="rId12" Type="http://schemas.openxmlformats.org/officeDocument/2006/relationships/image" Target="../media/image1320.png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10.png"/><Relationship Id="rId10" Type="http://schemas.openxmlformats.org/officeDocument/2006/relationships/image" Target="../media/image110.png"/><Relationship Id="rId4" Type="http://schemas.openxmlformats.org/officeDocument/2006/relationships/image" Target="../media/image1230.png"/><Relationship Id="rId9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12.emf"/><Relationship Id="rId7" Type="http://schemas.openxmlformats.org/officeDocument/2006/relationships/image" Target="../media/image137.png"/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10.png"/><Relationship Id="rId4" Type="http://schemas.openxmlformats.org/officeDocument/2006/relationships/image" Target="../media/image1230.png"/><Relationship Id="rId9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9.png"/><Relationship Id="rId4" Type="http://schemas.openxmlformats.org/officeDocument/2006/relationships/image" Target="../media/image12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3.png"/><Relationship Id="rId4" Type="http://schemas.openxmlformats.org/officeDocument/2006/relationships/image" Target="../media/image14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.png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 descr="e7d195523061f1c003d7160bb3852330e69e1b47c664ea0314E9593E18313AD830F940F1AC53C40C0B8B3D93D4DFF44B590F8D4A945ADE53F5D61968231FCAE157B0D7022AA0681C03E9FB4B1E3862D0A3A48B48435AD1FF760A053FF61E6D9D17F1F54872D78099AD51D8979DA11024D4C3A47BA26F52D2860A72C1B9730BC0A0F5CC1CF93F7AB0"/>
          <p:cNvSpPr txBox="1"/>
          <p:nvPr/>
        </p:nvSpPr>
        <p:spPr>
          <a:xfrm>
            <a:off x="724584" y="1812502"/>
            <a:ext cx="827790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altLang="zh-CN" sz="3600" b="1" dirty="0">
                <a:solidFill>
                  <a:srgbClr val="FF8F00"/>
                </a:solidFill>
                <a:latin typeface="微软雅黑"/>
              </a:rPr>
              <a:t>When Probability meets Neural Networks</a:t>
            </a:r>
          </a:p>
          <a:p>
            <a:pPr algn="ctr" defTabSz="6858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当概率遇到神经网络</a:t>
            </a:r>
          </a:p>
        </p:txBody>
      </p:sp>
      <p:sp>
        <p:nvSpPr>
          <p:cNvPr id="12" name="矩形 11" descr="e7d195523061f1c003d7160bb3852330e69e1b47c664ea0314E9593E18313AD830F940F1AC53C40C0B8B3D93D4DFF44B590F8D4A945ADE53F5D61968231FCAE157B0D7022AA0681C03E9FB4B1E3862D0A3A48B48435AD1FF760A053FF61E6D9D17F1F54872D78099AD51D8979DA11024D4C3A47BA26F52D2860A72C1B9730BC0A0F5CC1CF93F7AB0"/>
          <p:cNvSpPr/>
          <p:nvPr/>
        </p:nvSpPr>
        <p:spPr>
          <a:xfrm>
            <a:off x="2585775" y="3431780"/>
            <a:ext cx="397162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A/Prof Richard Xu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417129" y="1539149"/>
            <a:ext cx="2726872" cy="3604350"/>
            <a:chOff x="8556171" y="2052199"/>
            <a:chExt cx="3635829" cy="4805800"/>
          </a:xfrm>
        </p:grpSpPr>
        <p:sp>
          <p:nvSpPr>
            <p:cNvPr id="44" name="等腰三角形 43"/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10800000">
            <a:off x="-823" y="0"/>
            <a:ext cx="2726872" cy="3604350"/>
            <a:chOff x="8556171" y="2052199"/>
            <a:chExt cx="3635829" cy="4805800"/>
          </a:xfrm>
        </p:grpSpPr>
        <p:sp>
          <p:nvSpPr>
            <p:cNvPr id="50" name="等腰三角形 49"/>
            <p:cNvSpPr/>
            <p:nvPr/>
          </p:nvSpPr>
          <p:spPr>
            <a:xfrm>
              <a:off x="8556171" y="3723664"/>
              <a:ext cx="3635829" cy="3134335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9959244" y="2052199"/>
              <a:ext cx="2232756" cy="3134335"/>
            </a:xfrm>
            <a:custGeom>
              <a:avLst/>
              <a:gdLst>
                <a:gd name="connsiteX0" fmla="*/ 1817915 w 2232756"/>
                <a:gd name="connsiteY0" fmla="*/ 0 h 3134335"/>
                <a:gd name="connsiteX1" fmla="*/ 2232756 w 2232756"/>
                <a:gd name="connsiteY1" fmla="*/ 715243 h 3134335"/>
                <a:gd name="connsiteX2" fmla="*/ 2232756 w 2232756"/>
                <a:gd name="connsiteY2" fmla="*/ 3134335 h 3134335"/>
                <a:gd name="connsiteX3" fmla="*/ 0 w 2232756"/>
                <a:gd name="connsiteY3" fmla="*/ 3134335 h 31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56" h="3134335">
                  <a:moveTo>
                    <a:pt x="1817915" y="0"/>
                  </a:moveTo>
                  <a:lnTo>
                    <a:pt x="2232756" y="715243"/>
                  </a:lnTo>
                  <a:lnTo>
                    <a:pt x="2232756" y="3134335"/>
                  </a:lnTo>
                  <a:lnTo>
                    <a:pt x="0" y="3134335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AF1A53-F464-4163-AAC1-935CD8ECDE0B}"/>
              </a:ext>
            </a:extLst>
          </p:cNvPr>
          <p:cNvSpPr txBox="1"/>
          <p:nvPr/>
        </p:nvSpPr>
        <p:spPr>
          <a:xfrm>
            <a:off x="7936843" y="4443556"/>
            <a:ext cx="1207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350" dirty="0">
                <a:latin typeface="Calibri"/>
                <a:ea typeface="微软雅黑"/>
              </a:rPr>
              <a:t>24</a:t>
            </a:r>
            <a:r>
              <a:rPr lang="en-US" altLang="zh-CN" sz="1350" baseline="30000" dirty="0">
                <a:latin typeface="Calibri"/>
                <a:ea typeface="微软雅黑"/>
              </a:rPr>
              <a:t>th</a:t>
            </a:r>
            <a:r>
              <a:rPr lang="en-US" altLang="zh-CN" sz="1350" dirty="0">
                <a:latin typeface="Calibri"/>
                <a:ea typeface="微软雅黑"/>
              </a:rPr>
              <a:t>/July/2018</a:t>
            </a:r>
            <a:endParaRPr lang="zh-CN" altLang="en-US" sz="1350" dirty="0">
              <a:latin typeface="Calibri"/>
              <a:ea typeface="微软雅黑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1473D1-4D63-45AF-B065-03B524A4B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80" y="1203528"/>
            <a:ext cx="2312640" cy="515500"/>
          </a:xfrm>
          <a:prstGeom prst="rect">
            <a:avLst/>
          </a:prstGeom>
        </p:spPr>
      </p:pic>
      <p:sp>
        <p:nvSpPr>
          <p:cNvPr id="23" name="文本框 47" descr="e7d195523061f1c003d7160bb3852330e69e1b47c664ea0314E9593E18313AD830F940F1AC53C40C0B8B3D93D4DFF44B590F8D4A945ADE53F5D61968231FCAE157B0D7022AA0681C03E9FB4B1E3862D09FEDFFECF50D0F57A4E370AFB622D14C6970E693C61FE7AE4EC1ADAA553B416678A5776A921EF8A3403148F0B41AEFD7FB09BA76BA681DF8"/>
          <p:cNvSpPr txBox="1"/>
          <p:nvPr/>
        </p:nvSpPr>
        <p:spPr>
          <a:xfrm>
            <a:off x="3291767" y="3770915"/>
            <a:ext cx="300216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1200" u="sng" dirty="0">
                <a:latin typeface="微软雅黑"/>
                <a:ea typeface="微软雅黑"/>
              </a:rPr>
              <a:t>University of Technology Sydney (UTS)</a:t>
            </a:r>
            <a:endParaRPr lang="zh-CN" altLang="en-US" sz="210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71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Gaussian Mixture Model (k-mixture) (GMM):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 data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 we introduce “latent” variable Z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indicates which mixture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belong to.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Looking at the E-M algorithm: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 need to define both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X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Z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</a:t>
                </a:r>
                <a:r>
                  <a:rPr lang="el-GR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Θ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 and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Z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X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:r>
                  <a:rPr lang="el-GR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Θ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blipFill>
                <a:blip r:embed="rId2"/>
                <a:stretch>
                  <a:fillRect l="-425" t="-922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E-M Example: Gaussian Mixture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0BF74-81A3-4E8C-9762-B004652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16" y="1168150"/>
            <a:ext cx="4242304" cy="1079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E18EEB-02F4-4229-9852-58B47DE36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" r="308" b="-6706"/>
          <a:stretch/>
        </p:blipFill>
        <p:spPr>
          <a:xfrm>
            <a:off x="565353" y="3657397"/>
            <a:ext cx="8363131" cy="6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to define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Notice that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is actually simpler than p(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to define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|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Θ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B0CE0-9468-4774-BBFF-80054D939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"/>
          <a:stretch/>
        </p:blipFill>
        <p:spPr>
          <a:xfrm>
            <a:off x="1987127" y="663538"/>
            <a:ext cx="5573205" cy="883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73EE39-8A35-40AD-8E14-B3E22937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867812"/>
            <a:ext cx="7333151" cy="883958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Mixture Model in action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8EAAF-F67C-4C85-894B-94ED6E753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2"/>
          <a:stretch/>
        </p:blipFill>
        <p:spPr>
          <a:xfrm>
            <a:off x="1583668" y="3867894"/>
            <a:ext cx="6154972" cy="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E-Step: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45F44-DB39-44DB-A6DB-3FB00797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3658"/>
            <a:ext cx="7717455" cy="1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Knowing,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E-Step: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3" y="825047"/>
            <a:ext cx="7702160" cy="37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first term contains only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second term contains only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.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 we can maximize both terms independently.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 objective function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ACC71-943F-4F0C-AEB3-7177C9AE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03598"/>
            <a:ext cx="7311170" cy="15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Maximizing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means that: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to be solved using Lagrange Multiplier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M-Step: maximizing </a:t>
            </a:r>
            <a:r>
              <a:rPr lang="el-GR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α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0B626-77CD-499B-BD81-85EB4180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2" y="1419622"/>
            <a:ext cx="7476495" cy="85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FCC4F-9B41-4036-8491-8C841508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46" y="2605073"/>
            <a:ext cx="5908714" cy="2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 we maximize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M-Step: maximizing </a:t>
            </a:r>
            <a:r>
              <a:rPr lang="el-GR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DF3D3-BEB1-4ED6-8BC2-984185C6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1" y="998795"/>
            <a:ext cx="8047877" cy="25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log of determinant (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determinant)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1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2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Derivatives of Traces of inverse, fact 3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Some formulas to remember, from Matrix Cookbook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DDB98-A454-4713-8FD5-FE0BAFA7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877904"/>
            <a:ext cx="1644809" cy="504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149A09-34E8-45BD-B05D-0865DB01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6" y="1599642"/>
            <a:ext cx="2201504" cy="63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97074-0ECC-4E45-BE98-5A53F9004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80" y="2391730"/>
            <a:ext cx="2139447" cy="636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6EB6D-1146-47CE-A142-7781D17CA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9" b="1"/>
          <a:stretch/>
        </p:blipFill>
        <p:spPr>
          <a:xfrm>
            <a:off x="4320753" y="3269572"/>
            <a:ext cx="4571727" cy="57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89B58-B179-4C57-AAED-699F5DC5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248" y="4163117"/>
            <a:ext cx="3362572" cy="573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ED7C5-626B-4724-8E9B-F22CE62F9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217" y="1819577"/>
            <a:ext cx="3114420" cy="2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zh-CN" altLang="en-US" sz="2000" b="1" i="1" dirty="0">
                  <a:solidFill>
                    <a:srgbClr val="FDD938"/>
                  </a:solidFill>
                  <a:latin typeface="Calibri"/>
                  <a:ea typeface="微软雅黑"/>
                </a:endParaRP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2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E2AD1-8DF6-4CDD-A98B-1AE0285D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2" y="1099754"/>
            <a:ext cx="7962175" cy="32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59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Let’s try something </a:t>
                </a: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cool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and try to obtain the answer using matrix form</a:t>
                </a: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 y be zero-mean data matrix, where each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column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of 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Let </a:t>
                </a: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be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which correspond to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596801"/>
              </a:xfrm>
              <a:prstGeom prst="rect">
                <a:avLst/>
              </a:prstGeom>
              <a:blipFill>
                <a:blip r:embed="rId2"/>
                <a:stretch>
                  <a:fillRect l="-425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(1)</a:t>
                </a:r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3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96" y="2715766"/>
            <a:ext cx="7435600" cy="12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272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Motivation of </a:t>
            </a:r>
            <a:r>
              <a:rPr lang="en-US" altLang="zh-CN" sz="2000" b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this class: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1EF01BB8-57A5-4636-977B-E259EBD756DC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UTS :: FEIT :: Richard Xu</a:t>
            </a:r>
          </a:p>
        </p:txBody>
      </p:sp>
      <p:sp>
        <p:nvSpPr>
          <p:cNvPr id="8" name="PA_矩形 10">
            <a:extLst>
              <a:ext uri="{FF2B5EF4-FFF2-40B4-BE49-F238E27FC236}">
                <a16:creationId xmlns:a16="http://schemas.microsoft.com/office/drawing/2014/main" id="{C0A1D8B7-FBDB-42F5-A6B6-E819C412DAB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5556" y="897361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Probabilities and statistics are a significant part of Machine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In this class, we discuss about how probabilities and neural networks help each other.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This course assumes </a:t>
            </a:r>
            <a:r>
              <a:rPr lang="en-US" altLang="zh-CN" sz="2400" dirty="0" err="1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DeeCamp</a:t>
            </a: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students are already up-to-date with common deep learning methodologies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9" name="PA_圆角矩形 4">
            <a:extLst>
              <a:ext uri="{FF2B5EF4-FFF2-40B4-BE49-F238E27FC236}">
                <a16:creationId xmlns:a16="http://schemas.microsoft.com/office/drawing/2014/main" id="{0C0E7925-EE21-4263-BD36-11472F2BAC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45602" y="3351490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文本框 5">
            <a:extLst>
              <a:ext uri="{FF2B5EF4-FFF2-40B4-BE49-F238E27FC236}">
                <a16:creationId xmlns:a16="http://schemas.microsoft.com/office/drawing/2014/main" id="{0E75C27A-9C00-450B-9FA4-48C88F8C44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88213" y="3410218"/>
            <a:ext cx="2824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rgbClr val="FF8F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</a:t>
            </a:r>
            <a:endParaRPr lang="zh-CN" altLang="en-US" sz="4800" dirty="0">
              <a:solidFill>
                <a:srgbClr val="FF8F00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52" name="PA_圆角矩形 4">
            <a:extLst>
              <a:ext uri="{FF2B5EF4-FFF2-40B4-BE49-F238E27FC236}">
                <a16:creationId xmlns:a16="http://schemas.microsoft.com/office/drawing/2014/main" id="{3902A476-81CC-4D54-A8E9-5A5372B5D0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33934" y="3351490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文本框 5">
            <a:extLst>
              <a:ext uri="{FF2B5EF4-FFF2-40B4-BE49-F238E27FC236}">
                <a16:creationId xmlns:a16="http://schemas.microsoft.com/office/drawing/2014/main" id="{F0BB7386-B6CB-492B-BFC3-4EF9A1A1B4E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476545" y="3410218"/>
            <a:ext cx="310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Nets</a:t>
            </a:r>
          </a:p>
        </p:txBody>
      </p:sp>
    </p:spTree>
    <p:extLst>
      <p:ext uri="{BB962C8B-B14F-4D97-AF65-F5344CB8AC3E}">
        <p14:creationId xmlns:p14="http://schemas.microsoft.com/office/powerpoint/2010/main" val="11855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 animBg="1"/>
      <p:bldP spid="50" grpId="0"/>
      <p:bldP spid="52" grpId="0" animBg="1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Now taking derivative: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/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Maximization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  <a:r>
                  <a:rPr lang="en-US" altLang="zh-CN" sz="20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(2)</a:t>
                </a:r>
                <a:r>
                  <a:rPr lang="zh-CN" altLang="en-US" sz="2000" b="1" i="1" dirty="0">
                    <a:solidFill>
                      <a:srgbClr val="FDD938"/>
                    </a:solidFill>
                    <a:latin typeface="Calibri"/>
                    <a:ea typeface="微软雅黑"/>
                  </a:rPr>
                  <a:t> </a:t>
                </a:r>
              </a:p>
            </p:txBody>
          </p:sp>
        </mc:Choice>
        <mc:Fallback xmlns="">
          <p:sp>
            <p:nvSpPr>
              <p:cNvPr id="12" name="文本框 2">
                <a:extLst>
                  <a:ext uri="{FF2B5EF4-FFF2-40B4-BE49-F238E27FC236}">
                    <a16:creationId xmlns:a16="http://schemas.microsoft.com/office/drawing/2014/main" id="{3194C1D5-4528-4833-80CB-649295F6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271600"/>
                <a:ext cx="6999028" cy="400110"/>
              </a:xfrm>
              <a:prstGeom prst="rect">
                <a:avLst/>
              </a:prstGeom>
              <a:blipFill>
                <a:blip r:embed="rId2"/>
                <a:stretch>
                  <a:fillRect l="-87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91" y="1638068"/>
            <a:ext cx="5505021" cy="28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2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Maximizing </a:t>
            </a:r>
            <a:r>
              <a:rPr lang="el-GR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μ, Σ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α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update                          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responsibility probabilities: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Summary of Gaussian Mixture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C6E4BA-737E-486A-AFDE-1F55163E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1239602"/>
            <a:ext cx="4467391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64DA5-8C3E-410A-824E-E53CB2BC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4356905"/>
            <a:ext cx="3963335" cy="76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686B9-07F9-4755-A3F8-B8D339E94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868" y="919398"/>
            <a:ext cx="1251450" cy="2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Introduction of Capsule Networks, dynamic Routing and Matrix Capsule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“Hinton., et. al, (2018), Matrix capsules with EM routing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401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assume both lower layer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and higher layer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+ 1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have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K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neurons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lower layer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}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acts like data source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generates multiple “new data”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through its transformation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i.e.,</a:t>
                </a:r>
              </a:p>
              <a:p>
                <a:pPr algn="ctr" defTabSz="685800">
                  <a:buClr>
                    <a:srgbClr val="FDD938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i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E-M then tries to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at layer L + 1 capsules.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4014945"/>
              </a:xfrm>
              <a:prstGeom prst="rect">
                <a:avLst/>
              </a:prstGeom>
              <a:blipFill>
                <a:blip r:embed="rId2"/>
                <a:stretch>
                  <a:fillRect l="-567" b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99B80-6B6A-4DEF-8D3A-05742F0C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16" y="674923"/>
            <a:ext cx="4326405" cy="23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2D24B-B919-45F7-94A0-CB40986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31590"/>
            <a:ext cx="6774515" cy="1995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M-STEP: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E-STEP: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18" y="3327834"/>
            <a:ext cx="4371950" cy="14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1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used as argument of sigmoid(.) and weighted from all lower capsules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108078"/>
              </a:xfrm>
              <a:prstGeom prst="rect">
                <a:avLst/>
              </a:prstGeom>
              <a:blipFill>
                <a:blip r:embed="rId2"/>
                <a:stretch>
                  <a:fillRect l="-425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4C4C4C"/>
                </a:solidFill>
              </a:rPr>
              <a:t>Apply EM to Matrix Capsule Routing algorithm</a:t>
            </a:r>
            <a:endParaRPr lang="zh-CN" altLang="en-US" sz="2000" b="1" dirty="0">
              <a:solidFill>
                <a:srgbClr val="4C4C4C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4E2C6-3BA8-4C65-B98D-DAADAB0E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40" y="1491630"/>
            <a:ext cx="4738520" cy="31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567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3769" y="1743658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Determinantal Point Process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&amp;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Networks Compression</a:t>
            </a:r>
            <a:endParaRPr lang="zh-CN" altLang="en-US" sz="4000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4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one sentence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it’s a probability defined on subset of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points, such that a diverse subset attracts higher probability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so, if it’s a probability model, what is its parameter?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it’s either be a marginal kernel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or an L-ensemble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let’s look at marginal kernel first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What is DPP?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444208" y="2409825"/>
            <a:ext cx="100526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6745530" y="2472785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6599844" y="2598706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6444208" y="2929985"/>
            <a:ext cx="108012" cy="1259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7431874" y="259557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6745530" y="3184719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226548" y="3012567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074278" y="341366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717414" y="3244589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224986" y="3718464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785482" y="3876074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569989" y="4001995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7580565" y="3627642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8004727" y="3844385"/>
            <a:ext cx="108012" cy="12592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7278992" y="4240773"/>
            <a:ext cx="108012" cy="1259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7623092" y="2099104"/>
            <a:ext cx="14701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More diverse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3092" y="2551600"/>
            <a:ext cx="1462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Less diverse</a:t>
            </a:r>
          </a:p>
        </p:txBody>
      </p:sp>
    </p:spTree>
    <p:extLst>
      <p:ext uri="{BB962C8B-B14F-4D97-AF65-F5344CB8AC3E}">
        <p14:creationId xmlns:p14="http://schemas.microsoft.com/office/powerpoint/2010/main" val="38922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Start with a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distribution of subset A: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 example: given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do we define a DPP?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1C97E-59EE-41CA-902B-D7C24578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90" y="1347614"/>
            <a:ext cx="2447019" cy="451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421E2-091F-4664-B174-242B796B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64" y="2067694"/>
            <a:ext cx="2807090" cy="2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B48268-208E-4B55-A0B4-43905A04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8" y="2535746"/>
            <a:ext cx="8604956" cy="68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257F1-522B-4968-AFD1-9F27BB1688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3"/>
          <a:stretch/>
        </p:blipFill>
        <p:spPr>
          <a:xfrm>
            <a:off x="1484849" y="3395183"/>
            <a:ext cx="5787451" cy="14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252643" y="2098279"/>
            <a:ext cx="1035429" cy="8505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AU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Diagrammatic Representation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7840" y="2211909"/>
            <a:ext cx="604755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(1,1,1)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4603" y="2211909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(1,0,1)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7840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(0,1,1)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4603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(0,0,1)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42742" y="2211909"/>
            <a:ext cx="604755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(1,1,0)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9505" y="2211909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(1,0,0)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42742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(0,1,0)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19505" y="2859981"/>
            <a:ext cx="6047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(0,0,0)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515" y="3534970"/>
            <a:ext cx="295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All combination of probabilities to include/exclude 3-elements </a:t>
            </a:r>
          </a:p>
        </p:txBody>
      </p:sp>
      <p:cxnSp>
        <p:nvCxnSpPr>
          <p:cNvPr id="32" name="Curved Connector 31"/>
          <p:cNvCxnSpPr>
            <a:stCxn id="7" idx="0"/>
          </p:cNvCxnSpPr>
          <p:nvPr/>
        </p:nvCxnSpPr>
        <p:spPr>
          <a:xfrm rot="5400000" flipH="1" flipV="1">
            <a:off x="1398049" y="1649410"/>
            <a:ext cx="354668" cy="77033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0"/>
          </p:cNvCxnSpPr>
          <p:nvPr/>
        </p:nvCxnSpPr>
        <p:spPr>
          <a:xfrm rot="16200000" flipV="1">
            <a:off x="2384829" y="1851618"/>
            <a:ext cx="354668" cy="365914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19317" y="16263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+</a:t>
            </a:r>
          </a:p>
        </p:txBody>
      </p:sp>
      <p:cxnSp>
        <p:nvCxnSpPr>
          <p:cNvPr id="48" name="Curved Connector 47"/>
          <p:cNvCxnSpPr>
            <a:stCxn id="42" idx="0"/>
          </p:cNvCxnSpPr>
          <p:nvPr/>
        </p:nvCxnSpPr>
        <p:spPr>
          <a:xfrm rot="16200000" flipH="1">
            <a:off x="3220309" y="581815"/>
            <a:ext cx="873388" cy="2962467"/>
          </a:xfrm>
          <a:prstGeom prst="curvedConnector4">
            <a:avLst>
              <a:gd name="adj1" fmla="val -26174"/>
              <a:gd name="adj2" fmla="val 5264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62849" y="1026113"/>
            <a:ext cx="471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Sum of probabilities to include 1</a:t>
            </a:r>
            <a:r>
              <a:rPr lang="en-AU" sz="1600" baseline="30000" dirty="0"/>
              <a:t>st</a:t>
            </a:r>
            <a:r>
              <a:rPr lang="en-AU" sz="1600" dirty="0"/>
              <a:t> and 2</a:t>
            </a:r>
            <a:r>
              <a:rPr lang="en-AU" sz="1600" baseline="30000" dirty="0"/>
              <a:t>nd</a:t>
            </a:r>
            <a:r>
              <a:rPr lang="en-AU" sz="1600" dirty="0"/>
              <a:t>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defined by </a:t>
            </a:r>
            <a:r>
              <a:rPr lang="en-AU" sz="1600" i="1" dirty="0" err="1"/>
              <a:t>det</a:t>
            </a:r>
            <a:r>
              <a:rPr lang="en-AU" sz="1600" dirty="0"/>
              <a:t>(</a:t>
            </a:r>
            <a:r>
              <a:rPr lang="en-AU" sz="1600" i="1" dirty="0"/>
              <a:t>K</a:t>
            </a:r>
            <a:r>
              <a:rPr lang="en-AU" sz="1600" i="1" baseline="-25000" dirty="0"/>
              <a:t>{1,2}</a:t>
            </a:r>
            <a:r>
              <a:rPr lang="en-AU" sz="16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34487"/>
              </p:ext>
            </p:extLst>
          </p:nvPr>
        </p:nvGraphicFramePr>
        <p:xfrm>
          <a:off x="5138237" y="1985560"/>
          <a:ext cx="1855857" cy="1496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619">
                  <a:extLst>
                    <a:ext uri="{9D8B030D-6E8A-4147-A177-3AD203B41FA5}">
                      <a16:colId xmlns:a16="http://schemas.microsoft.com/office/drawing/2014/main" val="2063287275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535998988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497904755"/>
                    </a:ext>
                  </a:extLst>
                </a:gridCol>
              </a:tblGrid>
              <a:tr h="4988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11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12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58219"/>
                  </a:ext>
                </a:extLst>
              </a:tr>
              <a:tr h="49880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2238"/>
                  </a:ext>
                </a:extLst>
              </a:tr>
              <a:tr h="49880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31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32</a:t>
                      </a:r>
                      <a:endParaRPr lang="en-AU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K</a:t>
                      </a:r>
                      <a:r>
                        <a:rPr lang="en-AU" baseline="-250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17857"/>
                  </a:ext>
                </a:extLst>
              </a:tr>
            </a:tbl>
          </a:graphicData>
        </a:graphic>
      </p:graphicFrame>
      <p:sp>
        <p:nvSpPr>
          <p:cNvPr id="2" name="Double Bracket 1">
            <a:extLst>
              <a:ext uri="{FF2B5EF4-FFF2-40B4-BE49-F238E27FC236}">
                <a16:creationId xmlns:a16="http://schemas.microsoft.com/office/drawing/2014/main" id="{CC7449A8-0A81-4D3C-99C8-DBE5897C9F1E}"/>
              </a:ext>
            </a:extLst>
          </p:cNvPr>
          <p:cNvSpPr/>
          <p:nvPr/>
        </p:nvSpPr>
        <p:spPr>
          <a:xfrm>
            <a:off x="4896036" y="1851670"/>
            <a:ext cx="2340260" cy="1764196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3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120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微软雅黑"/>
              </a:rPr>
              <a:t>Contents: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1EF01BB8-57A5-4636-977B-E259EBD756DC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UTS :: FEIT :: Richard Xu</a:t>
            </a:r>
          </a:p>
        </p:txBody>
      </p:sp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4034" y="7663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" name="PA_矩形 10">
            <a:extLst>
              <a:ext uri="{FF2B5EF4-FFF2-40B4-BE49-F238E27FC236}">
                <a16:creationId xmlns:a16="http://schemas.microsoft.com/office/drawing/2014/main" id="{C0A1D8B7-FBDB-42F5-A6B6-E819C412DA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966" y="897361"/>
            <a:ext cx="6843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Expectation-Maximization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Matrix Capsule Networks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985707" y="904424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35" name="PA_文本框 9">
            <a:extLst>
              <a:ext uri="{FF2B5EF4-FFF2-40B4-BE49-F238E27FC236}">
                <a16:creationId xmlns:a16="http://schemas.microsoft.com/office/drawing/2014/main" id="{F3BC7505-44A2-4325-924C-9A80C86073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4034" y="1434763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37" name="PA_直接连接符 13">
            <a:extLst>
              <a:ext uri="{FF2B5EF4-FFF2-40B4-BE49-F238E27FC236}">
                <a16:creationId xmlns:a16="http://schemas.microsoft.com/office/drawing/2014/main" id="{2DAFA30B-105A-4D84-B96A-0448D2EE45D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985707" y="1556449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38" name="PA_文本框 9">
            <a:extLst>
              <a:ext uri="{FF2B5EF4-FFF2-40B4-BE49-F238E27FC236}">
                <a16:creationId xmlns:a16="http://schemas.microsoft.com/office/drawing/2014/main" id="{150DC322-F853-470A-B6D6-CA6C60AB6A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30236" y="329183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9" name="PA_矩形 10">
            <a:extLst>
              <a:ext uri="{FF2B5EF4-FFF2-40B4-BE49-F238E27FC236}">
                <a16:creationId xmlns:a16="http://schemas.microsoft.com/office/drawing/2014/main" id="{1A3564AC-ABFD-4DC1-882B-8FD4A863F25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240046" y="3396618"/>
            <a:ext cx="2846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Kalman Filter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←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LSTM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40" name="PA_直接连接符 13">
            <a:extLst>
              <a:ext uri="{FF2B5EF4-FFF2-40B4-BE49-F238E27FC236}">
                <a16:creationId xmlns:a16="http://schemas.microsoft.com/office/drawing/2014/main" id="{9A3B3B61-FE24-4B3E-9BFD-7C45C624696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8185260" y="3419872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41" name="PA_文本框 9">
            <a:extLst>
              <a:ext uri="{FF2B5EF4-FFF2-40B4-BE49-F238E27FC236}">
                <a16:creationId xmlns:a16="http://schemas.microsoft.com/office/drawing/2014/main" id="{05F5C07C-EE88-44BD-9141-1B45122C14E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27666" y="3950293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3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2" name="PA_矩形 10">
            <a:extLst>
              <a:ext uri="{FF2B5EF4-FFF2-40B4-BE49-F238E27FC236}">
                <a16:creationId xmlns:a16="http://schemas.microsoft.com/office/drawing/2014/main" id="{CA8769DF-ECD7-42BA-A5D8-6F89166FD2C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07924" y="4042625"/>
            <a:ext cx="602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 Model Estimation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←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Binary Classifier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cxnSp>
        <p:nvCxnSpPr>
          <p:cNvPr id="43" name="PA_直接连接符 13">
            <a:extLst>
              <a:ext uri="{FF2B5EF4-FFF2-40B4-BE49-F238E27FC236}">
                <a16:creationId xmlns:a16="http://schemas.microsoft.com/office/drawing/2014/main" id="{684C0C6A-9FDF-4AB2-8F74-096AE11AB425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82690" y="4078335"/>
            <a:ext cx="0" cy="390249"/>
          </a:xfrm>
          <a:prstGeom prst="line">
            <a:avLst/>
          </a:prstGeom>
          <a:noFill/>
          <a:ln w="635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49" name="PA_圆角矩形 4">
            <a:extLst>
              <a:ext uri="{FF2B5EF4-FFF2-40B4-BE49-F238E27FC236}">
                <a16:creationId xmlns:a16="http://schemas.microsoft.com/office/drawing/2014/main" id="{0C0E7925-EE21-4263-BD36-11472F2BACE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45602" y="2163358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文本框 5">
            <a:extLst>
              <a:ext uri="{FF2B5EF4-FFF2-40B4-BE49-F238E27FC236}">
                <a16:creationId xmlns:a16="http://schemas.microsoft.com/office/drawing/2014/main" id="{0E75C27A-9C00-450B-9FA4-48C88F8C44B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488213" y="2222086"/>
            <a:ext cx="2824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rgbClr val="FF8F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Probability</a:t>
            </a:r>
            <a:endParaRPr lang="zh-CN" altLang="en-US" sz="4800" dirty="0">
              <a:solidFill>
                <a:srgbClr val="FF8F00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52" name="PA_圆角矩形 4">
            <a:extLst>
              <a:ext uri="{FF2B5EF4-FFF2-40B4-BE49-F238E27FC236}">
                <a16:creationId xmlns:a16="http://schemas.microsoft.com/office/drawing/2014/main" id="{3902A476-81CC-4D54-A8E9-5A5372B5D06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33934" y="2163358"/>
            <a:ext cx="3402908" cy="94845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文本框 5">
            <a:extLst>
              <a:ext uri="{FF2B5EF4-FFF2-40B4-BE49-F238E27FC236}">
                <a16:creationId xmlns:a16="http://schemas.microsoft.com/office/drawing/2014/main" id="{F0BB7386-B6CB-492B-BFC3-4EF9A1A1B4E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476545" y="2222086"/>
            <a:ext cx="310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Nets</a:t>
            </a:r>
          </a:p>
        </p:txBody>
      </p:sp>
      <p:sp>
        <p:nvSpPr>
          <p:cNvPr id="20" name="PA_矩形 10">
            <a:extLst>
              <a:ext uri="{FF2B5EF4-FFF2-40B4-BE49-F238E27FC236}">
                <a16:creationId xmlns:a16="http://schemas.microsoft.com/office/drawing/2014/main" id="{EED50FA8-C776-48DF-80AA-3211AF9EE01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43521" y="1543368"/>
            <a:ext cx="7856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Determinantal Point Process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→</a:t>
            </a:r>
            <a:r>
              <a:rPr lang="en-US" altLang="zh-CN" sz="2400" b="1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Neural Networks Compression</a:t>
            </a:r>
            <a:endParaRPr lang="zh-CN" altLang="en-US" sz="2400" b="1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26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/>
      <p:bldP spid="38" grpId="0"/>
      <p:bldP spid="39" grpId="0"/>
      <p:bldP spid="41" grpId="0"/>
      <p:bldP spid="42" grpId="0"/>
      <p:bldP spid="49" grpId="0" animBg="1"/>
      <p:bldP spid="50" grpId="0"/>
      <p:bldP spid="52" grpId="0" animBg="1"/>
      <p:bldP spid="53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53428"/>
            <a:ext cx="860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Something about marginal distribution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ADC4F-B900-45A0-943E-F96C45EF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3" y="921590"/>
            <a:ext cx="6876714" cy="42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first two equation says “1” and “2” must be included; The third equation says both may NOT always be included.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 of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does NOT define DPP (invalid)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23070"/>
            <a:ext cx="5184047" cy="37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 of K define DPP (valid)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10" y="739597"/>
            <a:ext cx="5636822" cy="42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L-Ensembles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1989B-60B1-4BCD-B70F-4C2BA82B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72450"/>
            <a:ext cx="7776864" cy="23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Gram determinant is the square of the volume of the parallelotope formed by the vectors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vectors are linearly independent if and only if the Gram determinant is nonzero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Geometry interpretation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65AE6-F2B6-4D7F-B7D3-F0FDECFB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29" y="751162"/>
            <a:ext cx="5320341" cy="1474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EBC04-3B40-4C85-BC24-6019CCF87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683568" y="2887800"/>
            <a:ext cx="3152907" cy="289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21384-665C-4B69-BC87-023B6C7B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833" y="3191425"/>
            <a:ext cx="4329858" cy="19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Theorem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says,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example,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Therefore, normalization constant (or partition function) is:	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Normalization constant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5C5AC-BA74-47A3-90A9-4261A0ED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55" y="876881"/>
            <a:ext cx="3072090" cy="64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A7D42-E20C-43C4-87BC-44B116AB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2" b="-1"/>
          <a:stretch/>
        </p:blipFill>
        <p:spPr>
          <a:xfrm>
            <a:off x="2231740" y="1735342"/>
            <a:ext cx="4419903" cy="152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190C9-8A84-4BB9-9535-5AC50A1D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837388"/>
            <a:ext cx="6691941" cy="8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01" y="707711"/>
            <a:ext cx="4830502" cy="5748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-ensemble is a DPP, and its marginal kernel is: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F2A43-372C-4679-9D0B-1788D734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468815"/>
            <a:ext cx="2448272" cy="286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EAA62A-078F-46FB-B842-57D744B0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812"/>
          <a:stretch/>
        </p:blipFill>
        <p:spPr>
          <a:xfrm>
            <a:off x="659158" y="1764307"/>
            <a:ext cx="6145090" cy="33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302AB-48D4-45D9-9E23-8E9EB85F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824273"/>
            <a:ext cx="3757115" cy="4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 to Marginal distribution (3)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220D0-4B68-479D-B93F-38AC83B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750172"/>
            <a:ext cx="3401202" cy="610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93DAB-D2CC-4B22-9CCD-A5FA54F2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1" y="1545603"/>
            <a:ext cx="7768138" cy="1170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EDE05-7D98-4C3B-BD70-1DE94444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28" y="2928048"/>
            <a:ext cx="2610478" cy="1191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ACE3D4-1B97-47E2-8D59-2D6AB444B201}"/>
              </a:ext>
            </a:extLst>
          </p:cNvPr>
          <p:cNvSpPr/>
          <p:nvPr/>
        </p:nvSpPr>
        <p:spPr>
          <a:xfrm>
            <a:off x="323528" y="150561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Re-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organise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5ABA5-CE68-45A6-BC3E-63AF298C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309722"/>
            <a:ext cx="5580620" cy="3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B2099-C0DE-4157-A2A4-B1C0A76A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07" y="3453502"/>
            <a:ext cx="3525407" cy="666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Properties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Apply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it to K = I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Therefore,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693319"/>
              </a:xfrm>
              <a:prstGeom prst="rect">
                <a:avLst/>
              </a:prstGeom>
              <a:blipFill>
                <a:blip r:embed="rId3"/>
                <a:stretch>
                  <a:fillRect l="-42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Eigen-value conversion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2CCF3-2ADB-46E1-B458-12F6ECCE9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803325"/>
            <a:ext cx="2688400" cy="298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D5886-F634-40AA-BFD1-2F038142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1455626"/>
            <a:ext cx="3350618" cy="723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4E2A3-C7CC-4105-B27A-6917EC243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879" y="2521341"/>
            <a:ext cx="5376510" cy="1058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E41A6-956E-4B01-AF22-438BFB9EC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4340175"/>
            <a:ext cx="4299086" cy="7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922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3769" y="1743658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Expectation-Maximization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&amp;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Matrix Capsule Networks</a:t>
            </a:r>
            <a:endParaRPr lang="zh-CN" altLang="en-US" sz="4000" dirty="0">
              <a:solidFill>
                <a:schemeClr val="accent5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24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Conversions from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</a:t>
            </a:r>
            <a:r>
              <a:rPr lang="en-US" altLang="zh-CN" sz="2000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</a:t>
            </a:r>
            <a:endParaRPr lang="zh-CN" altLang="en-US" sz="2000" b="1" i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9E452-1CB5-425D-8705-09F3687E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06" y="1202250"/>
            <a:ext cx="4521445" cy="28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Although it’s a discrete distribution, but you can just sample it like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output, why?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is so much to study about this family of model and many interesting research, including neural networks,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e.g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,. for mini-batch diversification</a:t>
            </a:r>
          </a:p>
          <a:p>
            <a:pPr defTabSz="685800">
              <a:buClr>
                <a:srgbClr val="FDD938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“Zhang,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Kjellstrm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Mandt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(2017)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Determinantal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 Processes for Mini-Batch Diversification”</a:t>
            </a:r>
          </a:p>
          <a:p>
            <a:pPr defTabSz="685800">
              <a:buClr>
                <a:srgbClr val="FDD938"/>
              </a:buClr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 well as a lot of applications such as diverse subset of news collection portal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Today, we talk about an example of it is used in neural network compression</a:t>
            </a:r>
          </a:p>
          <a:p>
            <a:pPr defTabSz="685800">
              <a:buClr>
                <a:srgbClr val="FDD938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Mariet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et., al, Diversity Networks: (2016) Neural Network Compression Using Determinantal Point Processes”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Many interesting things about DPP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very important topic, think about how we can put all VGG parameters in a mobile device!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many works are started on neural network compression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one seminal research: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“Han et. al, (2015) deep compression: Compression Deep Neural Networks with Pruning, Trained Quantization and Huffman coding”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examples as such performs compression on parameters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5"/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is, can we use DPP to remove redundantly-performing neurons?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Neural Networks compression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2030162"/>
            <a:ext cx="3371850" cy="2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10FCF-E651-42F5-A767-6D255C7D4CC4}"/>
              </a:ext>
            </a:extLst>
          </p:cNvPr>
          <p:cNvSpPr txBox="1"/>
          <p:nvPr/>
        </p:nvSpPr>
        <p:spPr>
          <a:xfrm>
            <a:off x="5741785" y="615502"/>
            <a:ext cx="52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0.5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0.3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0.7</a:t>
            </a:r>
            <a:endParaRPr lang="zh-CN" alt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8110FCF-E651-42F5-A767-6D255C7D4CC4}"/>
              </a:ext>
            </a:extLst>
          </p:cNvPr>
          <p:cNvSpPr txBox="1"/>
          <p:nvPr/>
        </p:nvSpPr>
        <p:spPr>
          <a:xfrm>
            <a:off x="5720648" y="2326132"/>
            <a:ext cx="54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0.49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0.61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0.32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0.68</a:t>
            </a:r>
            <a:endParaRPr lang="zh-CN" alt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5240884" y="843566"/>
            <a:ext cx="396044" cy="3950737"/>
          </a:xfrm>
          <a:prstGeom prst="rect">
            <a:avLst/>
          </a:prstGeom>
          <a:solidFill>
            <a:schemeClr val="bg1"/>
          </a:solidFill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Simple Illustration</a:t>
            </a:r>
            <a:endParaRPr lang="zh-CN" altLang="en-US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D97F1-3E00-4178-9277-61A185CC020F}"/>
              </a:ext>
            </a:extLst>
          </p:cNvPr>
          <p:cNvSpPr/>
          <p:nvPr/>
        </p:nvSpPr>
        <p:spPr>
          <a:xfrm>
            <a:off x="5348896" y="1023578"/>
            <a:ext cx="180020" cy="1800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C76638-96B8-4F0C-BDB3-AAA8B8DE4CFF}"/>
              </a:ext>
            </a:extLst>
          </p:cNvPr>
          <p:cNvSpPr/>
          <p:nvPr/>
        </p:nvSpPr>
        <p:spPr>
          <a:xfrm>
            <a:off x="534889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6133FC-CF19-4E47-BA69-9E7A60707EBF}"/>
              </a:ext>
            </a:extLst>
          </p:cNvPr>
          <p:cNvSpPr/>
          <p:nvPr/>
        </p:nvSpPr>
        <p:spPr>
          <a:xfrm>
            <a:off x="534889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C1E40D-63A5-47C7-A7CD-1E5189D0F80B}"/>
              </a:ext>
            </a:extLst>
          </p:cNvPr>
          <p:cNvSpPr/>
          <p:nvPr/>
        </p:nvSpPr>
        <p:spPr>
          <a:xfrm>
            <a:off x="534889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92A5E0-081C-4299-9C79-46DB0509EB29}"/>
              </a:ext>
            </a:extLst>
          </p:cNvPr>
          <p:cNvSpPr/>
          <p:nvPr/>
        </p:nvSpPr>
        <p:spPr>
          <a:xfrm>
            <a:off x="534889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4C76C3-C937-43D0-8A01-8F2212A543EF}"/>
              </a:ext>
            </a:extLst>
          </p:cNvPr>
          <p:cNvSpPr/>
          <p:nvPr/>
        </p:nvSpPr>
        <p:spPr>
          <a:xfrm>
            <a:off x="5348896" y="2894468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D4956B-DCD7-4B8F-9D9A-18904CD92F53}"/>
              </a:ext>
            </a:extLst>
          </p:cNvPr>
          <p:cNvSpPr/>
          <p:nvPr/>
        </p:nvSpPr>
        <p:spPr>
          <a:xfrm>
            <a:off x="534889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9B6020-B240-495D-91CE-B9A56C216E13}"/>
              </a:ext>
            </a:extLst>
          </p:cNvPr>
          <p:cNvSpPr/>
          <p:nvPr/>
        </p:nvSpPr>
        <p:spPr>
          <a:xfrm>
            <a:off x="534889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2E08D4-49CF-477B-A7B3-1EC03A35ED77}"/>
              </a:ext>
            </a:extLst>
          </p:cNvPr>
          <p:cNvSpPr/>
          <p:nvPr/>
        </p:nvSpPr>
        <p:spPr>
          <a:xfrm>
            <a:off x="534889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754ABF-5CFF-4487-AE8F-5C11AC6C1E9E}"/>
              </a:ext>
            </a:extLst>
          </p:cNvPr>
          <p:cNvSpPr/>
          <p:nvPr/>
        </p:nvSpPr>
        <p:spPr>
          <a:xfrm>
            <a:off x="534175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4256731D-12A2-44A7-B7AE-D03CE056AEDE}"/>
              </a:ext>
            </a:extLst>
          </p:cNvPr>
          <p:cNvSpPr/>
          <p:nvPr/>
        </p:nvSpPr>
        <p:spPr>
          <a:xfrm>
            <a:off x="5741784" y="740007"/>
            <a:ext cx="523089" cy="10630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Curved Connector 10"/>
          <p:cNvCxnSpPr>
            <a:cxnSpLocks/>
            <a:stCxn id="42" idx="3"/>
            <a:endCxn id="6" idx="2"/>
          </p:cNvCxnSpPr>
          <p:nvPr/>
        </p:nvCxnSpPr>
        <p:spPr>
          <a:xfrm flipV="1">
            <a:off x="1979613" y="1113588"/>
            <a:ext cx="3369283" cy="3210960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cxnSpLocks/>
            <a:stCxn id="40" idx="3"/>
            <a:endCxn id="6" idx="1"/>
          </p:cNvCxnSpPr>
          <p:nvPr/>
        </p:nvCxnSpPr>
        <p:spPr>
          <a:xfrm flipV="1">
            <a:off x="1978853" y="1049941"/>
            <a:ext cx="3396406" cy="226068"/>
          </a:xfrm>
          <a:prstGeom prst="curvedConnector4">
            <a:avLst>
              <a:gd name="adj1" fmla="val 49612"/>
              <a:gd name="adj2" fmla="val 277679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cxnSpLocks/>
            <a:stCxn id="38" idx="3"/>
          </p:cNvCxnSpPr>
          <p:nvPr/>
        </p:nvCxnSpPr>
        <p:spPr>
          <a:xfrm flipV="1">
            <a:off x="1997051" y="1143407"/>
            <a:ext cx="3341975" cy="2152140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4247964" y="843566"/>
            <a:ext cx="396044" cy="395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AFD97F1-3E00-4178-9277-61A185CC020F}"/>
              </a:ext>
            </a:extLst>
          </p:cNvPr>
          <p:cNvSpPr/>
          <p:nvPr/>
        </p:nvSpPr>
        <p:spPr>
          <a:xfrm>
            <a:off x="4355976" y="102357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BC76638-96B8-4F0C-BDB3-AAA8B8DE4CFF}"/>
              </a:ext>
            </a:extLst>
          </p:cNvPr>
          <p:cNvSpPr/>
          <p:nvPr/>
        </p:nvSpPr>
        <p:spPr>
          <a:xfrm>
            <a:off x="435597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16133FC-CF19-4E47-BA69-9E7A60707EBF}"/>
              </a:ext>
            </a:extLst>
          </p:cNvPr>
          <p:cNvSpPr/>
          <p:nvPr/>
        </p:nvSpPr>
        <p:spPr>
          <a:xfrm>
            <a:off x="435597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DC1E40D-63A5-47C7-A7CD-1E5189D0F80B}"/>
              </a:ext>
            </a:extLst>
          </p:cNvPr>
          <p:cNvSpPr/>
          <p:nvPr/>
        </p:nvSpPr>
        <p:spPr>
          <a:xfrm>
            <a:off x="435597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692A5E0-081C-4299-9C79-46DB0509EB29}"/>
              </a:ext>
            </a:extLst>
          </p:cNvPr>
          <p:cNvSpPr/>
          <p:nvPr/>
        </p:nvSpPr>
        <p:spPr>
          <a:xfrm>
            <a:off x="435597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C4C76C3-C937-43D0-8A01-8F2212A543EF}"/>
              </a:ext>
            </a:extLst>
          </p:cNvPr>
          <p:cNvSpPr/>
          <p:nvPr/>
        </p:nvSpPr>
        <p:spPr>
          <a:xfrm>
            <a:off x="4355976" y="289446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BD4956B-DCD7-4B8F-9D9A-18904CD92F53}"/>
              </a:ext>
            </a:extLst>
          </p:cNvPr>
          <p:cNvSpPr/>
          <p:nvPr/>
        </p:nvSpPr>
        <p:spPr>
          <a:xfrm>
            <a:off x="435597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99B6020-B240-495D-91CE-B9A56C216E13}"/>
              </a:ext>
            </a:extLst>
          </p:cNvPr>
          <p:cNvSpPr/>
          <p:nvPr/>
        </p:nvSpPr>
        <p:spPr>
          <a:xfrm>
            <a:off x="435597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62E08D4-49CF-477B-A7B3-1EC03A35ED77}"/>
              </a:ext>
            </a:extLst>
          </p:cNvPr>
          <p:cNvSpPr/>
          <p:nvPr/>
        </p:nvSpPr>
        <p:spPr>
          <a:xfrm>
            <a:off x="435597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2754ABF-5CFF-4487-AE8F-5C11AC6C1E9E}"/>
              </a:ext>
            </a:extLst>
          </p:cNvPr>
          <p:cNvSpPr/>
          <p:nvPr/>
        </p:nvSpPr>
        <p:spPr>
          <a:xfrm>
            <a:off x="434883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7762E83-1B41-4B38-B253-F75AD55C94CC}"/>
              </a:ext>
            </a:extLst>
          </p:cNvPr>
          <p:cNvSpPr/>
          <p:nvPr/>
        </p:nvSpPr>
        <p:spPr>
          <a:xfrm>
            <a:off x="6264874" y="843566"/>
            <a:ext cx="396044" cy="395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Double Bracket 208">
            <a:extLst>
              <a:ext uri="{FF2B5EF4-FFF2-40B4-BE49-F238E27FC236}">
                <a16:creationId xmlns:a16="http://schemas.microsoft.com/office/drawing/2014/main" id="{4256731D-12A2-44A7-B7AE-D03CE056AEDE}"/>
              </a:ext>
            </a:extLst>
          </p:cNvPr>
          <p:cNvSpPr/>
          <p:nvPr/>
        </p:nvSpPr>
        <p:spPr>
          <a:xfrm>
            <a:off x="5720648" y="2450637"/>
            <a:ext cx="544226" cy="106301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Curved Connector 210"/>
          <p:cNvCxnSpPr>
            <a:cxnSpLocks/>
            <a:stCxn id="40" idx="3"/>
            <a:endCxn id="31" idx="2"/>
          </p:cNvCxnSpPr>
          <p:nvPr/>
        </p:nvCxnSpPr>
        <p:spPr>
          <a:xfrm>
            <a:off x="1978853" y="1276009"/>
            <a:ext cx="3370043" cy="170846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cxnSpLocks/>
            <a:stCxn id="39" idx="3"/>
            <a:endCxn id="31" idx="2"/>
          </p:cNvCxnSpPr>
          <p:nvPr/>
        </p:nvCxnSpPr>
        <p:spPr>
          <a:xfrm>
            <a:off x="1979613" y="2279256"/>
            <a:ext cx="3369283" cy="7052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cxnSpLocks/>
            <a:stCxn id="38" idx="3"/>
            <a:endCxn id="31" idx="2"/>
          </p:cNvCxnSpPr>
          <p:nvPr/>
        </p:nvCxnSpPr>
        <p:spPr>
          <a:xfrm flipV="1">
            <a:off x="1997051" y="2984478"/>
            <a:ext cx="3351845" cy="31106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cxnSpLocks/>
            <a:stCxn id="42" idx="3"/>
          </p:cNvCxnSpPr>
          <p:nvPr/>
        </p:nvCxnSpPr>
        <p:spPr>
          <a:xfrm flipV="1">
            <a:off x="1979613" y="3006252"/>
            <a:ext cx="3344991" cy="13182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E8EC79C-0938-4256-A24F-7BE789C16FE1}"/>
              </a:ext>
            </a:extLst>
          </p:cNvPr>
          <p:cNvSpPr/>
          <p:nvPr/>
        </p:nvSpPr>
        <p:spPr>
          <a:xfrm>
            <a:off x="6487356" y="102357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C6F5C-96A7-4E96-BA77-03A2E395528D}"/>
              </a:ext>
            </a:extLst>
          </p:cNvPr>
          <p:cNvSpPr/>
          <p:nvPr/>
        </p:nvSpPr>
        <p:spPr>
          <a:xfrm>
            <a:off x="6487356" y="139775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453FB3-9EC4-4C30-8436-272760A381A2}"/>
              </a:ext>
            </a:extLst>
          </p:cNvPr>
          <p:cNvSpPr/>
          <p:nvPr/>
        </p:nvSpPr>
        <p:spPr>
          <a:xfrm>
            <a:off x="6487356" y="177193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08CF84-63D6-47CD-910E-9591F2B15605}"/>
              </a:ext>
            </a:extLst>
          </p:cNvPr>
          <p:cNvSpPr/>
          <p:nvPr/>
        </p:nvSpPr>
        <p:spPr>
          <a:xfrm>
            <a:off x="6487356" y="214611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E23163-9CB9-4039-8026-93F29AC1AF86}"/>
              </a:ext>
            </a:extLst>
          </p:cNvPr>
          <p:cNvSpPr/>
          <p:nvPr/>
        </p:nvSpPr>
        <p:spPr>
          <a:xfrm>
            <a:off x="6487356" y="2520290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B1FC2B-346E-4513-9C16-503F5438B952}"/>
              </a:ext>
            </a:extLst>
          </p:cNvPr>
          <p:cNvSpPr/>
          <p:nvPr/>
        </p:nvSpPr>
        <p:spPr>
          <a:xfrm>
            <a:off x="6487356" y="2894468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C6F9DE8-C990-44E7-B828-9A06A9120FD2}"/>
              </a:ext>
            </a:extLst>
          </p:cNvPr>
          <p:cNvSpPr/>
          <p:nvPr/>
        </p:nvSpPr>
        <p:spPr>
          <a:xfrm>
            <a:off x="6487356" y="3268646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626221-907E-4B9E-82ED-6DEFA5019343}"/>
              </a:ext>
            </a:extLst>
          </p:cNvPr>
          <p:cNvSpPr/>
          <p:nvPr/>
        </p:nvSpPr>
        <p:spPr>
          <a:xfrm>
            <a:off x="6487356" y="3642824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BD50AC-6E14-48B0-A4AE-386B08EA31BA}"/>
              </a:ext>
            </a:extLst>
          </p:cNvPr>
          <p:cNvSpPr/>
          <p:nvPr/>
        </p:nvSpPr>
        <p:spPr>
          <a:xfrm>
            <a:off x="6487356" y="4017002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3E6FCBE-D5FE-4780-BDF1-525D85AC61B0}"/>
              </a:ext>
            </a:extLst>
          </p:cNvPr>
          <p:cNvSpPr/>
          <p:nvPr/>
        </p:nvSpPr>
        <p:spPr>
          <a:xfrm>
            <a:off x="6480212" y="4391183"/>
            <a:ext cx="180020" cy="1800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">
            <a:extLst>
              <a:ext uri="{FF2B5EF4-FFF2-40B4-BE49-F238E27FC236}">
                <a16:creationId xmlns:a16="http://schemas.microsoft.com/office/drawing/2014/main" id="{5F1583AD-6D08-4DEA-BB7F-1F519B6B08E9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</p:txBody>
      </p:sp>
      <p:cxnSp>
        <p:nvCxnSpPr>
          <p:cNvPr id="65" name="Curved Connector 64"/>
          <p:cNvCxnSpPr>
            <a:stCxn id="39" idx="3"/>
            <a:endCxn id="6" idx="3"/>
          </p:cNvCxnSpPr>
          <p:nvPr/>
        </p:nvCxnSpPr>
        <p:spPr>
          <a:xfrm flipV="1">
            <a:off x="1979613" y="1177235"/>
            <a:ext cx="3395646" cy="110202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7" y="2890014"/>
            <a:ext cx="1215334" cy="81106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4" y="1879562"/>
            <a:ext cx="1219439" cy="7993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7" y="876866"/>
            <a:ext cx="1196186" cy="7982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7" y="3924897"/>
            <a:ext cx="1197706" cy="79930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00388" y="4180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v</a:t>
            </a:r>
            <a:r>
              <a:rPr lang="en-AU" i="1" baseline="-25000" dirty="0"/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00388" y="20813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/>
              <a:t>v</a:t>
            </a:r>
            <a:r>
              <a:rPr lang="en-AU" i="1" baseline="-25000" dirty="0" err="1"/>
              <a:t>j</a:t>
            </a:r>
            <a:endParaRPr lang="en-AU" i="1" baseline="-25000" dirty="0"/>
          </a:p>
        </p:txBody>
      </p:sp>
    </p:spTree>
    <p:extLst>
      <p:ext uri="{BB962C8B-B14F-4D97-AF65-F5344CB8AC3E}">
        <p14:creationId xmlns:p14="http://schemas.microsoft.com/office/powerpoint/2010/main" val="12079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DPP to Neural Networks compression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BAA0A-3DD1-43B6-96DE-CEB7F173A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83"/>
          <a:stretch/>
        </p:blipFill>
        <p:spPr>
          <a:xfrm>
            <a:off x="688080" y="952369"/>
            <a:ext cx="5925236" cy="300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5062C-2930-40E8-9FCD-A3CF7ECB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5" b="42997"/>
          <a:stretch/>
        </p:blipFill>
        <p:spPr>
          <a:xfrm>
            <a:off x="666152" y="1704679"/>
            <a:ext cx="5925236" cy="300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0" y="2553453"/>
            <a:ext cx="6307868" cy="3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it is logical to retain a set of most “diversely performed” neurons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 particular neural layer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neurons, each has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responses to dataset,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which we have a data matrix: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 specify the </a:t>
                </a:r>
                <a:r>
                  <a:rPr lang="en-US" altLang="zh-CN" i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ensemble, we defined the following: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then we can sample the most diverse subset of neurons using DPP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970318"/>
              </a:xfrm>
              <a:prstGeom prst="rect">
                <a:avLst/>
              </a:prstGeom>
              <a:blipFill>
                <a:blip r:embed="rId2"/>
                <a:stretch>
                  <a:fillRect l="-425" t="-922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possible solution is to use DPP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02 Determinantal Point Process &amp; Neural Networks Compression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BC6F1-9B93-4E2C-A69F-AEB7D8D3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912326"/>
            <a:ext cx="4241475" cy="459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FA1316-3CEE-48E6-BB77-F2EF0D23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4" y="1583589"/>
            <a:ext cx="2052228" cy="18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567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87724" y="2047474"/>
            <a:ext cx="6660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accent5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LSTM</a:t>
            </a:r>
            <a:r>
              <a:rPr lang="en-US" altLang="zh-CN" sz="4000" dirty="0">
                <a:solidFill>
                  <a:srgbClr val="FFC001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to Help Kalman Filter</a:t>
            </a:r>
            <a:endParaRPr lang="zh-CN" altLang="en-US" sz="4000" dirty="0">
              <a:solidFill>
                <a:srgbClr val="FFC001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41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Why we need filtering?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 objective is to estimate the probability of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given all the measurements received so far: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, 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traditionally used for </a:t>
                </a:r>
                <a:r>
                  <a:rPr lang="en-AU" dirty="0"/>
                  <a:t>target tracking and navigation, GPS positioning, sensor data fusion, microeconomics ….. </a:t>
                </a: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2031325"/>
              </a:xfrm>
              <a:prstGeom prst="rect">
                <a:avLst/>
              </a:prstGeom>
              <a:blipFill>
                <a:blip r:embed="rId2"/>
                <a:stretch>
                  <a:fillRect l="-425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43" y="2715766"/>
            <a:ext cx="4278517" cy="15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graphical model for state space model: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using Markov property of probabilistic graphical model: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Looks familiar to </a:t>
            </a:r>
            <a:r>
              <a:rPr lang="en-US" altLang="zh-CN" dirty="0">
                <a:solidFill>
                  <a:srgbClr val="FF0000"/>
                </a:solidFill>
              </a:rPr>
              <a:t>Recurrent Neural Networks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State Space Models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62ACD-1F14-4164-8B69-71D016D0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29" y="1428872"/>
            <a:ext cx="2348142" cy="1394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FEE00-1D94-4C63-8208-36035D78F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"/>
          <a:stretch/>
        </p:blipFill>
        <p:spPr>
          <a:xfrm>
            <a:off x="2196394" y="3356586"/>
            <a:ext cx="5148572" cy="6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What do we want to compute?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AE0FB-62CE-4273-9118-44CD442D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60443"/>
            <a:ext cx="6551502" cy="1513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121E2-AB31-484F-AE62-77EF995B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8385"/>
            <a:ext cx="3944045" cy="1513515"/>
          </a:xfrm>
          <a:prstGeom prst="rect">
            <a:avLst/>
          </a:prstGeom>
        </p:spPr>
      </p:pic>
      <p:sp>
        <p:nvSpPr>
          <p:cNvPr id="7" name="文本框 9">
            <a:extLst>
              <a:ext uri="{FF2B5EF4-FFF2-40B4-BE49-F238E27FC236}">
                <a16:creationId xmlns:a16="http://schemas.microsoft.com/office/drawing/2014/main" id="{FEC53694-4A69-4B4B-891E-43D5959EE0D5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because: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When you have data that looks like this figure: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you fit them using a single-mode Gaussian </a:t>
            </a: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	distribution, i.e.,: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Clearly NOT!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typically modeled using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Mixture Densities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in the case of Gaussian Mixture Model (k-mixture) (GMM):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微软雅黑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typical motivation of EM - Mixture Densities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2DAE0-DD3B-4E6B-8EE5-5A8BA3DD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4" y="122792"/>
            <a:ext cx="3244500" cy="2436000"/>
          </a:xfrm>
          <a:prstGeom prst="rect">
            <a:avLst/>
          </a:prstGeom>
        </p:spPr>
      </p:pic>
      <p:sp>
        <p:nvSpPr>
          <p:cNvPr id="14" name="矩形 6">
            <a:extLst>
              <a:ext uri="{FF2B5EF4-FFF2-40B4-BE49-F238E27FC236}">
                <a16:creationId xmlns:a16="http://schemas.microsoft.com/office/drawing/2014/main" id="{C9CC079B-9315-413D-B261-D454A80A5560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81" y="2134181"/>
            <a:ext cx="5193049" cy="965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1" y="4251668"/>
            <a:ext cx="4788532" cy="8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general, there are many other Dynamic models which are non-Gaussian, non-Linear. They can NOT be solved using vanilla Kalman Filter.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Linear Gaussian Dynamic Model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382FB-BFEE-4C1D-8996-DC22897F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91" y="952369"/>
            <a:ext cx="6590018" cy="18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Following marginal distribution of linear Gaussian ( Bishop p.93), given: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Then its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is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How about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? </a:t>
            </a:r>
            <a:r>
              <a:rPr lang="en-AU" dirty="0"/>
              <a:t>Let's be </a:t>
            </a:r>
            <a:r>
              <a:rPr lang="en-AU" b="1" dirty="0" smtClean="0"/>
              <a:t>cool</a:t>
            </a:r>
            <a:r>
              <a:rPr lang="en-AU" dirty="0" smtClean="0"/>
              <a:t>, </a:t>
            </a:r>
            <a:r>
              <a:rPr lang="en-AU" dirty="0"/>
              <a:t>and try an alternative method using Moment representation.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– Prediction</a:t>
            </a:r>
            <a:endParaRPr lang="zh-CN" altLang="en-US" sz="2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2250"/>
            <a:ext cx="2950503" cy="641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48" y="1848366"/>
            <a:ext cx="6134633" cy="65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04" y="2725979"/>
            <a:ext cx="5687133" cy="17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 as Gaussian conditional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323E1C7F-C649-404C-8560-FC474561C9C3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given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marginal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 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joint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density,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then, </a:t>
            </a:r>
            <a:r>
              <a:rPr lang="en-US" altLang="zh-CN" dirty="0">
                <a:solidFill>
                  <a:srgbClr val="FF0000"/>
                </a:solidFill>
              </a:rPr>
              <a:t>conditional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density is: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filtering: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 are after </a:t>
            </a:r>
            <a:r>
              <a:rPr lang="en-US" altLang="zh-CN" dirty="0">
                <a:solidFill>
                  <a:srgbClr val="FF0000"/>
                </a:solidFill>
              </a:rPr>
              <a:t>conditional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ADB85-3822-486E-98F2-E9F01BA86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51" t="15003" r="12169" b="74276"/>
          <a:stretch/>
        </p:blipFill>
        <p:spPr>
          <a:xfrm>
            <a:off x="1979997" y="771550"/>
            <a:ext cx="5552527" cy="663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6BE37-E999-4354-A9B7-DCC6B23D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1" t="30000" r="26484" b="66101"/>
          <a:stretch/>
        </p:blipFill>
        <p:spPr>
          <a:xfrm>
            <a:off x="2087724" y="1502970"/>
            <a:ext cx="3552693" cy="229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E77B2-21CE-48ED-8DCE-3C23C794C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36" t="93769" r="41276" b="2029"/>
          <a:stretch/>
        </p:blipFill>
        <p:spPr>
          <a:xfrm>
            <a:off x="2948687" y="4466898"/>
            <a:ext cx="1862196" cy="265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8D5E4F-003B-4BB9-9BED-6F3953C7B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31" t="34111" r="23339" b="61016"/>
          <a:stretch/>
        </p:blipFill>
        <p:spPr>
          <a:xfrm>
            <a:off x="2339752" y="1739432"/>
            <a:ext cx="3738854" cy="296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9F0442-B0C1-4886-BC37-707B9E49F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20" t="60091" r="14275" b="31769"/>
          <a:stretch/>
        </p:blipFill>
        <p:spPr>
          <a:xfrm>
            <a:off x="1836665" y="2822900"/>
            <a:ext cx="5470669" cy="56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DD36D-ADF5-4760-9D41-368D6942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85" t="42009" r="27335" b="49255"/>
          <a:stretch/>
        </p:blipFill>
        <p:spPr>
          <a:xfrm>
            <a:off x="4071318" y="2200835"/>
            <a:ext cx="2658714" cy="542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F8DAAF-C1A1-424A-9A9F-7DD8D1479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51" t="78890" r="22266" b="12323"/>
          <a:stretch/>
        </p:blipFill>
        <p:spPr>
          <a:xfrm>
            <a:off x="2506541" y="3612441"/>
            <a:ext cx="4291680" cy="66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Update: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99F079D8-D437-481D-8E2E-4AC567FABBA5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order to compute: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 need to know: 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Introduce a zero-mean variable: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Attempt to write both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in term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The independent assumptions:</a:t>
                </a:r>
              </a:p>
            </p:txBody>
          </p:sp>
        </mc:Choice>
        <mc:Fallback xmlns="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99F079D8-D437-481D-8E2E-4AC567FA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4247317"/>
              </a:xfrm>
              <a:prstGeom prst="rect">
                <a:avLst/>
              </a:prstGeom>
              <a:blipFill>
                <a:blip r:embed="rId3"/>
                <a:stretch>
                  <a:fillRect l="-425" t="-862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D7AD70-CE3B-475B-A323-827DCAEF6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31" t="55954" r="2956" b="11652"/>
          <a:stretch/>
        </p:blipFill>
        <p:spPr>
          <a:xfrm>
            <a:off x="1763688" y="3158932"/>
            <a:ext cx="5691502" cy="1662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302F6-9A8D-4217-BB2B-E5B1E8B833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76" t="27423" r="42323" b="68272"/>
          <a:stretch/>
        </p:blipFill>
        <p:spPr>
          <a:xfrm>
            <a:off x="2375756" y="1795076"/>
            <a:ext cx="2119608" cy="248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2B5BC-269C-4860-B50A-18A108981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8" t="40398" r="10008" b="54515"/>
          <a:stretch/>
        </p:blipFill>
        <p:spPr>
          <a:xfrm>
            <a:off x="1691680" y="2408948"/>
            <a:ext cx="6617759" cy="36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98204-9C01-43F1-AAEF-A7962E98DA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0" t="18226" r="16264" b="75324"/>
          <a:stretch/>
        </p:blipFill>
        <p:spPr>
          <a:xfrm>
            <a:off x="2159732" y="1239602"/>
            <a:ext cx="4384472" cy="369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7032D-ED6B-4343-B6BC-BBDDF1448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58" t="95218" r="23280" b="1020"/>
          <a:stretch/>
        </p:blipFill>
        <p:spPr>
          <a:xfrm>
            <a:off x="3598171" y="4803998"/>
            <a:ext cx="5474329" cy="2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 need to know: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Moment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Representation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0CD94-FEE3-4A7D-9E49-8B192715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4" t="24719" b="9233"/>
          <a:stretch/>
        </p:blipFill>
        <p:spPr>
          <a:xfrm>
            <a:off x="1115615" y="1275606"/>
            <a:ext cx="6975489" cy="3636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615C35-938C-46F7-A7FE-D2FA81C87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 t="15498" r="46832" b="80157"/>
          <a:stretch/>
        </p:blipFill>
        <p:spPr>
          <a:xfrm>
            <a:off x="2443912" y="887414"/>
            <a:ext cx="2540371" cy="3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Update: final equation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323E1C7F-C649-404C-8560-FC474561C9C3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Finally we put all elements in: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mean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co-variance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221C9-2E56-4CC2-AD94-B006221D3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6" t="19453" r="64114" b="75665"/>
          <a:stretch/>
        </p:blipFill>
        <p:spPr>
          <a:xfrm>
            <a:off x="1331640" y="1204552"/>
            <a:ext cx="1263137" cy="287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52438-5C03-4F83-A501-ADA4D916A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5" t="61692" r="54116" b="33426"/>
          <a:stretch/>
        </p:blipFill>
        <p:spPr>
          <a:xfrm>
            <a:off x="1943708" y="3112764"/>
            <a:ext cx="1550221" cy="287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18" y="1206819"/>
            <a:ext cx="4950527" cy="1835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777" y="3506702"/>
            <a:ext cx="5616724" cy="16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Filters require a motion model and measurement model to be specified at priory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It’s hard!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Can be crude approximation of reality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where LSTM can help out!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Coskun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., Long Short-Term Memory Kalman Filters: Recurrent Neural Estimators for Pose Regularization”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Kalman Filter and Neural Networks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8564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You see it everywhere, so I don’t talk about it in detail.</a:t>
                </a:r>
                <a:r>
                  <a:rPr lang="zh-CN" alt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 compact form of representation: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 LSTMs,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. The derivative of consecutive states is of the form: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856476" cy="1754326"/>
              </a:xfrm>
              <a:prstGeom prst="rect">
                <a:avLst/>
              </a:prstGeom>
              <a:blipFill>
                <a:blip r:embed="rId2"/>
                <a:stretch>
                  <a:fillRect l="-413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96A12-B9DB-4367-A02C-84F83A2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42" y="1361642"/>
            <a:ext cx="2168973" cy="34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BB251-2B6E-42D2-827F-8A654D03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3" y="4107181"/>
            <a:ext cx="5757673" cy="100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E83B8-AA29-4FB3-804C-2CF3BC47F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668" y="1283335"/>
            <a:ext cx="3054376" cy="96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D8E4A-9B64-46BD-B4AC-38FCC0F78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46" y="2643758"/>
            <a:ext cx="8032831" cy="1432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2" y="1762817"/>
            <a:ext cx="1871387" cy="3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/>
              <p:nvPr/>
            </p:nvSpPr>
            <p:spPr>
              <a:xfrm>
                <a:off x="287524" y="887414"/>
                <a:ext cx="86049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 course,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may still close to zero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285750" indent="-285750" defTabSz="685800">
                  <a:buClr>
                    <a:srgbClr val="4472C4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trick is 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 initialize bias to be a large positive number, e.g.,                                                                        </a:t>
                </a:r>
              </a:p>
              <a:p>
                <a:pPr marL="285750" indent="-285750" defTabSz="685800">
                  <a:buClr>
                    <a:srgbClr val="FDD938"/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defTabSz="685800">
                  <a:buClr>
                    <a:srgbClr val="FDD938"/>
                  </a:buClr>
                </a:pPr>
                <a:r>
                  <a:rPr lang="en-US" altLang="zh-CN" dirty="0"/>
                  <a:t>so to make</a:t>
                </a:r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closer to 1 initially.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4ED27-E5A9-47EA-87F7-0E16F444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887414"/>
                <a:ext cx="8604956" cy="3416320"/>
              </a:xfrm>
              <a:prstGeom prst="rect">
                <a:avLst/>
              </a:prstGeom>
              <a:blipFill>
                <a:blip r:embed="rId2"/>
                <a:stretch>
                  <a:fillRect l="-567" r="-10907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F0381-0B14-45A3-B06E-F0D8F700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63" y="991085"/>
            <a:ext cx="5757673" cy="1007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3C3EC4-9E39-44DE-BD79-DBB2DBA52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591780" y="3711639"/>
            <a:ext cx="3518711" cy="2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6">
            <a:extLst>
              <a:ext uri="{FF2B5EF4-FFF2-40B4-BE49-F238E27FC236}">
                <a16:creationId xmlns:a16="http://schemas.microsoft.com/office/drawing/2014/main" id="{929CB673-1D24-40E8-8CFA-5B6A3C1F3D52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8DEC4F60-6A58-499C-A9C1-DC9D5D03FA04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 Kalman Filters: Prediction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B9284E7-42A5-4088-ABB6-252682DD23ED}"/>
              </a:ext>
            </a:extLst>
          </p:cNvPr>
          <p:cNvSpPr txBox="1"/>
          <p:nvPr/>
        </p:nvSpPr>
        <p:spPr>
          <a:xfrm>
            <a:off x="269522" y="2708400"/>
            <a:ext cx="8604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compact form of representation: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4472C4"/>
                </a:solidFill>
              </a:rPr>
              <a:t>Prediction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52946-0FE2-4C0A-B7B9-063B049F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077732"/>
            <a:ext cx="7112502" cy="564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B6EF47-71D6-4F19-AA5C-8642CBB8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8" y="3998535"/>
            <a:ext cx="7165816" cy="641751"/>
          </a:xfrm>
          <a:prstGeom prst="rect">
            <a:avLst/>
          </a:prstGeom>
        </p:spPr>
      </p:pic>
      <p:sp>
        <p:nvSpPr>
          <p:cNvPr id="82" name="Freeform: Shape 33">
            <a:extLst>
              <a:ext uri="{FF2B5EF4-FFF2-40B4-BE49-F238E27FC236}">
                <a16:creationId xmlns:a16="http://schemas.microsoft.com/office/drawing/2014/main" id="{45AA165E-A940-48FE-BF08-D2FC63E7CD45}"/>
              </a:ext>
            </a:extLst>
          </p:cNvPr>
          <p:cNvSpPr/>
          <p:nvPr/>
        </p:nvSpPr>
        <p:spPr>
          <a:xfrm>
            <a:off x="2946400" y="825440"/>
            <a:ext cx="2552700" cy="571560"/>
          </a:xfrm>
          <a:custGeom>
            <a:avLst/>
            <a:gdLst>
              <a:gd name="connsiteX0" fmla="*/ 0 w 3714750"/>
              <a:gd name="connsiteY0" fmla="*/ 571560 h 571560"/>
              <a:gd name="connsiteX1" fmla="*/ 889000 w 3714750"/>
              <a:gd name="connsiteY1" fmla="*/ 419160 h 571560"/>
              <a:gd name="connsiteX2" fmla="*/ 2216150 w 3714750"/>
              <a:gd name="connsiteY2" fmla="*/ 60 h 571560"/>
              <a:gd name="connsiteX3" fmla="*/ 3714750 w 3714750"/>
              <a:gd name="connsiteY3" fmla="*/ 387410 h 5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571560">
                <a:moveTo>
                  <a:pt x="0" y="571560"/>
                </a:moveTo>
                <a:cubicBezTo>
                  <a:pt x="259821" y="542985"/>
                  <a:pt x="519642" y="514410"/>
                  <a:pt x="889000" y="419160"/>
                </a:cubicBezTo>
                <a:cubicBezTo>
                  <a:pt x="1258358" y="323910"/>
                  <a:pt x="1745192" y="5352"/>
                  <a:pt x="2216150" y="60"/>
                </a:cubicBezTo>
                <a:cubicBezTo>
                  <a:pt x="2687108" y="-5232"/>
                  <a:pt x="3434292" y="339785"/>
                  <a:pt x="3714750" y="38741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: Rounded Corners 1">
            <a:extLst>
              <a:ext uri="{FF2B5EF4-FFF2-40B4-BE49-F238E27FC236}">
                <a16:creationId xmlns:a16="http://schemas.microsoft.com/office/drawing/2014/main" id="{561E3ADD-F145-4D85-A321-0463BFB2207A}"/>
              </a:ext>
            </a:extLst>
          </p:cNvPr>
          <p:cNvSpPr/>
          <p:nvPr/>
        </p:nvSpPr>
        <p:spPr>
          <a:xfrm>
            <a:off x="1996617" y="1278926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84" name="Rectangle: Rounded Corners 6">
            <a:extLst>
              <a:ext uri="{FF2B5EF4-FFF2-40B4-BE49-F238E27FC236}">
                <a16:creationId xmlns:a16="http://schemas.microsoft.com/office/drawing/2014/main" id="{79DBAF28-A6E4-4897-AFAF-B5888B6EA4B7}"/>
              </a:ext>
            </a:extLst>
          </p:cNvPr>
          <p:cNvSpPr/>
          <p:nvPr/>
        </p:nvSpPr>
        <p:spPr>
          <a:xfrm>
            <a:off x="3643021" y="1278926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AU" altLang="zh-CN" i="1" baseline="-25000" dirty="0"/>
              <a:t>Q</a:t>
            </a:r>
            <a:endParaRPr lang="zh-CN" altLang="en-US" i="1" baseline="-25000" dirty="0"/>
          </a:p>
        </p:txBody>
      </p:sp>
      <p:sp>
        <p:nvSpPr>
          <p:cNvPr id="85" name="Rectangle: Rounded Corners 7">
            <a:extLst>
              <a:ext uri="{FF2B5EF4-FFF2-40B4-BE49-F238E27FC236}">
                <a16:creationId xmlns:a16="http://schemas.microsoft.com/office/drawing/2014/main" id="{DD68332D-3CB6-4885-864D-D406018820C8}"/>
              </a:ext>
            </a:extLst>
          </p:cNvPr>
          <p:cNvSpPr/>
          <p:nvPr/>
        </p:nvSpPr>
        <p:spPr>
          <a:xfrm>
            <a:off x="3641891" y="1879974"/>
            <a:ext cx="936104" cy="30224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R</a:t>
            </a:r>
            <a:endParaRPr lang="zh-CN" altLang="en-US" i="1" baseline="-25000" dirty="0"/>
          </a:p>
        </p:txBody>
      </p:sp>
      <p:sp>
        <p:nvSpPr>
          <p:cNvPr id="88" name="Rectangle: Rounded Corners 4">
            <a:extLst>
              <a:ext uri="{FF2B5EF4-FFF2-40B4-BE49-F238E27FC236}">
                <a16:creationId xmlns:a16="http://schemas.microsoft.com/office/drawing/2014/main" id="{668E68F6-FA2D-4639-AAF3-22E23686989D}"/>
              </a:ext>
            </a:extLst>
          </p:cNvPr>
          <p:cNvSpPr/>
          <p:nvPr/>
        </p:nvSpPr>
        <p:spPr>
          <a:xfrm>
            <a:off x="1619673" y="739036"/>
            <a:ext cx="6372707" cy="15446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55708E-3979-4894-84F6-543E0DBE10B0}"/>
              </a:ext>
            </a:extLst>
          </p:cNvPr>
          <p:cNvCxnSpPr>
            <a:cxnSpLocks/>
          </p:cNvCxnSpPr>
          <p:nvPr/>
        </p:nvCxnSpPr>
        <p:spPr>
          <a:xfrm>
            <a:off x="2932721" y="1403877"/>
            <a:ext cx="7103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C70C10F-5EB5-47B3-B417-A057D85F835A}"/>
              </a:ext>
            </a:extLst>
          </p:cNvPr>
          <p:cNvCxnSpPr>
            <a:cxnSpLocks/>
          </p:cNvCxnSpPr>
          <p:nvPr/>
        </p:nvCxnSpPr>
        <p:spPr>
          <a:xfrm>
            <a:off x="921386" y="1403877"/>
            <a:ext cx="107523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91EC9F-68C4-4138-B2DE-F3F74AD3F82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579125" y="1430049"/>
            <a:ext cx="891170" cy="35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Freeform: Shape 38">
            <a:extLst>
              <a:ext uri="{FF2B5EF4-FFF2-40B4-BE49-F238E27FC236}">
                <a16:creationId xmlns:a16="http://schemas.microsoft.com/office/drawing/2014/main" id="{C8E50C6E-76D5-4172-A373-6895AE439020}"/>
              </a:ext>
            </a:extLst>
          </p:cNvPr>
          <p:cNvSpPr/>
          <p:nvPr/>
        </p:nvSpPr>
        <p:spPr>
          <a:xfrm>
            <a:off x="4612752" y="1661855"/>
            <a:ext cx="2943324" cy="907921"/>
          </a:xfrm>
          <a:custGeom>
            <a:avLst/>
            <a:gdLst>
              <a:gd name="connsiteX0" fmla="*/ 0 w 2051050"/>
              <a:gd name="connsiteY0" fmla="*/ 1384300 h 1384300"/>
              <a:gd name="connsiteX1" fmla="*/ 1409700 w 2051050"/>
              <a:gd name="connsiteY1" fmla="*/ 1098550 h 1384300"/>
              <a:gd name="connsiteX2" fmla="*/ 2051050 w 2051050"/>
              <a:gd name="connsiteY2" fmla="*/ 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050" h="1384300">
                <a:moveTo>
                  <a:pt x="0" y="1384300"/>
                </a:moveTo>
                <a:cubicBezTo>
                  <a:pt x="533929" y="1356783"/>
                  <a:pt x="1067858" y="1329267"/>
                  <a:pt x="1409700" y="1098550"/>
                </a:cubicBezTo>
                <a:cubicBezTo>
                  <a:pt x="1751542" y="867833"/>
                  <a:pt x="1901296" y="433916"/>
                  <a:pt x="2051050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: Shape 39">
            <a:extLst>
              <a:ext uri="{FF2B5EF4-FFF2-40B4-BE49-F238E27FC236}">
                <a16:creationId xmlns:a16="http://schemas.microsoft.com/office/drawing/2014/main" id="{D41D0680-75C5-4356-9990-933BA8A52F26}"/>
              </a:ext>
            </a:extLst>
          </p:cNvPr>
          <p:cNvSpPr/>
          <p:nvPr/>
        </p:nvSpPr>
        <p:spPr>
          <a:xfrm>
            <a:off x="3237335" y="2012950"/>
            <a:ext cx="1772524" cy="556827"/>
          </a:xfrm>
          <a:custGeom>
            <a:avLst/>
            <a:gdLst>
              <a:gd name="connsiteX0" fmla="*/ 1379115 w 1772524"/>
              <a:gd name="connsiteY0" fmla="*/ 914400 h 914400"/>
              <a:gd name="connsiteX1" fmla="*/ 1690265 w 1772524"/>
              <a:gd name="connsiteY1" fmla="*/ 654050 h 914400"/>
              <a:gd name="connsiteX2" fmla="*/ 51965 w 1772524"/>
              <a:gd name="connsiteY2" fmla="*/ 222250 h 914400"/>
              <a:gd name="connsiteX3" fmla="*/ 407565 w 1772524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524" h="914400">
                <a:moveTo>
                  <a:pt x="1379115" y="914400"/>
                </a:moveTo>
                <a:cubicBezTo>
                  <a:pt x="1645286" y="841904"/>
                  <a:pt x="1911457" y="769408"/>
                  <a:pt x="1690265" y="654050"/>
                </a:cubicBezTo>
                <a:cubicBezTo>
                  <a:pt x="1469073" y="538692"/>
                  <a:pt x="265748" y="331258"/>
                  <a:pt x="51965" y="222250"/>
                </a:cubicBezTo>
                <a:cubicBezTo>
                  <a:pt x="-161818" y="113242"/>
                  <a:pt x="349357" y="45508"/>
                  <a:pt x="407565" y="0"/>
                </a:cubicBezTo>
              </a:path>
            </a:pathLst>
          </a:custGeom>
          <a:ln>
            <a:solidFill>
              <a:schemeClr val="dk1">
                <a:alpha val="10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/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blipFill>
                <a:blip r:embed="rId4"/>
                <a:stretch>
                  <a:fillRect l="-10256" t="-26667" r="-3846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/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30519" y="979195"/>
            <a:ext cx="281341" cy="2473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9"/>
          <a:srcRect t="13477" r="6523" b="15331"/>
          <a:stretch/>
        </p:blipFill>
        <p:spPr>
          <a:xfrm>
            <a:off x="921386" y="1092609"/>
            <a:ext cx="537048" cy="24397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0"/>
          <a:srcRect l="6578" t="7253" r="7200" b="17184"/>
          <a:stretch/>
        </p:blipFill>
        <p:spPr>
          <a:xfrm>
            <a:off x="974680" y="1542376"/>
            <a:ext cx="461403" cy="304931"/>
          </a:xfrm>
          <a:prstGeom prst="rect">
            <a:avLst/>
          </a:prstGeom>
        </p:spPr>
      </p:pic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04BBD9D2-73DF-407C-9451-594324B91429}"/>
              </a:ext>
            </a:extLst>
          </p:cNvPr>
          <p:cNvSpPr/>
          <p:nvPr/>
        </p:nvSpPr>
        <p:spPr>
          <a:xfrm>
            <a:off x="5465112" y="1236441"/>
            <a:ext cx="1238389" cy="387216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shade val="50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</a:t>
            </a:r>
            <a:endParaRPr lang="zh-CN" altLang="en-US" i="1" baseline="-25000" dirty="0"/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3E3D48A0-5553-4689-A996-DD7A44810719}"/>
              </a:ext>
            </a:extLst>
          </p:cNvPr>
          <p:cNvSpPr/>
          <p:nvPr/>
        </p:nvSpPr>
        <p:spPr>
          <a:xfrm>
            <a:off x="7007313" y="1239228"/>
            <a:ext cx="1238389" cy="381642"/>
          </a:xfrm>
          <a:prstGeom prst="round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i="1" baseline="-25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4EEA96-CCA2-46DB-A2FC-1B44DB41E67E}"/>
              </a:ext>
            </a:extLst>
          </p:cNvPr>
          <p:cNvCxnSpPr/>
          <p:nvPr/>
        </p:nvCxnSpPr>
        <p:spPr>
          <a:xfrm>
            <a:off x="8252830" y="1424999"/>
            <a:ext cx="3960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8B9853-D227-4BF8-A02B-02EEE7FBF0D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703501" y="1430049"/>
            <a:ext cx="3038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7D1E5EB-F945-46BC-BF9E-7B054E4AF6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96664" y="1463669"/>
            <a:ext cx="281341" cy="24738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552943-21D1-42AE-BE9B-A000C9624BE8}"/>
              </a:ext>
            </a:extLst>
          </p:cNvPr>
          <p:cNvSpPr/>
          <p:nvPr/>
        </p:nvSpPr>
        <p:spPr>
          <a:xfrm>
            <a:off x="1611443" y="1484026"/>
            <a:ext cx="3829987" cy="277318"/>
          </a:xfrm>
          <a:custGeom>
            <a:avLst/>
            <a:gdLst>
              <a:gd name="connsiteX0" fmla="*/ 0 w 3829987"/>
              <a:gd name="connsiteY0" fmla="*/ 239843 h 277318"/>
              <a:gd name="connsiteX1" fmla="*/ 2668249 w 3829987"/>
              <a:gd name="connsiteY1" fmla="*/ 277318 h 277318"/>
              <a:gd name="connsiteX2" fmla="*/ 3492708 w 3829987"/>
              <a:gd name="connsiteY2" fmla="*/ 172387 h 277318"/>
              <a:gd name="connsiteX3" fmla="*/ 3829987 w 3829987"/>
              <a:gd name="connsiteY3" fmla="*/ 0 h 27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987" h="277318">
                <a:moveTo>
                  <a:pt x="0" y="239843"/>
                </a:moveTo>
                <a:lnTo>
                  <a:pt x="2668249" y="277318"/>
                </a:lnTo>
                <a:cubicBezTo>
                  <a:pt x="3250367" y="266075"/>
                  <a:pt x="3299085" y="218607"/>
                  <a:pt x="3492708" y="172387"/>
                </a:cubicBezTo>
                <a:cubicBezTo>
                  <a:pt x="3686331" y="126167"/>
                  <a:pt x="3758159" y="63083"/>
                  <a:pt x="3829987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7DF228-D2CE-4BB3-9A99-9F4305113088}"/>
              </a:ext>
            </a:extLst>
          </p:cNvPr>
          <p:cNvSpPr/>
          <p:nvPr/>
        </p:nvSpPr>
        <p:spPr>
          <a:xfrm>
            <a:off x="3167820" y="2425263"/>
            <a:ext cx="1435929" cy="261872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11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11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  <a:alpha val="1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Input 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en-US" altLang="zh-CN" i="1" baseline="-25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endParaRPr lang="zh-CN" altLang="en-US" i="1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FEC46A-8B47-490E-8CCD-7C1A9AABBAF1}"/>
                  </a:ext>
                </a:extLst>
              </p:cNvPr>
              <p:cNvSpPr txBox="1"/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FEC46A-8B47-490E-8CCD-7C1A9AAB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blipFill>
                <a:blip r:embed="rId11"/>
                <a:stretch>
                  <a:fillRect l="-13953" t="-21739" r="-5581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6E8E66-F5ED-433E-943B-9ACBB536E058}"/>
                  </a:ext>
                </a:extLst>
              </p:cNvPr>
              <p:cNvSpPr txBox="1"/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6E8E66-F5ED-433E-943B-9ACBB536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blipFill>
                <a:blip r:embed="rId12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89A8F68-5084-4D86-92B6-426D9E35654C}"/>
              </a:ext>
            </a:extLst>
          </p:cNvPr>
          <p:cNvSpPr/>
          <p:nvPr/>
        </p:nvSpPr>
        <p:spPr>
          <a:xfrm>
            <a:off x="4579495" y="1656413"/>
            <a:ext cx="2803161" cy="359764"/>
          </a:xfrm>
          <a:custGeom>
            <a:avLst/>
            <a:gdLst>
              <a:gd name="connsiteX0" fmla="*/ 0 w 2803161"/>
              <a:gd name="connsiteY0" fmla="*/ 359764 h 359764"/>
              <a:gd name="connsiteX1" fmla="*/ 1588957 w 2803161"/>
              <a:gd name="connsiteY1" fmla="*/ 329784 h 359764"/>
              <a:gd name="connsiteX2" fmla="*/ 2428407 w 2803161"/>
              <a:gd name="connsiteY2" fmla="*/ 202367 h 359764"/>
              <a:gd name="connsiteX3" fmla="*/ 2803161 w 2803161"/>
              <a:gd name="connsiteY3" fmla="*/ 0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161" h="359764">
                <a:moveTo>
                  <a:pt x="0" y="359764"/>
                </a:moveTo>
                <a:cubicBezTo>
                  <a:pt x="592111" y="357890"/>
                  <a:pt x="1184223" y="356017"/>
                  <a:pt x="1588957" y="329784"/>
                </a:cubicBezTo>
                <a:cubicBezTo>
                  <a:pt x="1993692" y="303551"/>
                  <a:pt x="2226040" y="257331"/>
                  <a:pt x="2428407" y="202367"/>
                </a:cubicBezTo>
                <a:cubicBezTo>
                  <a:pt x="2630774" y="147403"/>
                  <a:pt x="2716967" y="73701"/>
                  <a:pt x="2803161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sz="15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Unlike single mode Gaussian, solving the equation analytically is difficult.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is where Expectation-Maximization is there to help!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Mixture model result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A6D91-16C0-4476-A605-5D665A15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4" y="125476"/>
            <a:ext cx="3244500" cy="2436000"/>
          </a:xfrm>
          <a:prstGeom prst="rect">
            <a:avLst/>
          </a:prstGeom>
        </p:spPr>
      </p:pic>
      <p:sp>
        <p:nvSpPr>
          <p:cNvPr id="9" name="矩形 6">
            <a:extLst>
              <a:ext uri="{FF2B5EF4-FFF2-40B4-BE49-F238E27FC236}">
                <a16:creationId xmlns:a16="http://schemas.microsoft.com/office/drawing/2014/main" id="{6F3CAC79-5009-476F-98EF-754722CDFB2A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005076"/>
            <a:ext cx="4133721" cy="19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>
            <a:extLst>
              <a:ext uri="{FF2B5EF4-FFF2-40B4-BE49-F238E27FC236}">
                <a16:creationId xmlns:a16="http://schemas.microsoft.com/office/drawing/2014/main" id="{8DEC4F60-6A58-499C-A9C1-DC9D5D03FA04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LSTM Kalman Filters: Update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9B9284E7-42A5-4088-ABB6-252682DD23ED}"/>
              </a:ext>
            </a:extLst>
          </p:cNvPr>
          <p:cNvSpPr txBox="1"/>
          <p:nvPr/>
        </p:nvSpPr>
        <p:spPr>
          <a:xfrm>
            <a:off x="269522" y="2708400"/>
            <a:ext cx="8604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ED7D31"/>
                </a:solidFill>
              </a:rPr>
              <a:t>Update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DAB91-CC9F-4818-9CD5-540A5C96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62" y="3779687"/>
            <a:ext cx="6430814" cy="387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49A4-0EDF-44ED-8F6F-56E2B94E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34702"/>
            <a:ext cx="4140460" cy="552656"/>
          </a:xfrm>
          <a:prstGeom prst="rect">
            <a:avLst/>
          </a:prstGeom>
        </p:spPr>
      </p:pic>
      <p:sp>
        <p:nvSpPr>
          <p:cNvPr id="38" name="矩形 6">
            <a:extLst>
              <a:ext uri="{FF2B5EF4-FFF2-40B4-BE49-F238E27FC236}">
                <a16:creationId xmlns:a16="http://schemas.microsoft.com/office/drawing/2014/main" id="{929CB673-1D24-40E8-8CFA-5B6A3C1F3D52}"/>
              </a:ext>
            </a:extLst>
          </p:cNvPr>
          <p:cNvSpPr/>
          <p:nvPr/>
        </p:nvSpPr>
        <p:spPr>
          <a:xfrm>
            <a:off x="129256" y="552259"/>
            <a:ext cx="38306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03 LSTM to Help Kalman Filter</a:t>
            </a:r>
          </a:p>
          <a:p>
            <a:pPr defTabSz="685800"/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45AA165E-A940-48FE-BF08-D2FC63E7CD45}"/>
              </a:ext>
            </a:extLst>
          </p:cNvPr>
          <p:cNvSpPr/>
          <p:nvPr/>
        </p:nvSpPr>
        <p:spPr>
          <a:xfrm>
            <a:off x="2946400" y="825440"/>
            <a:ext cx="2552700" cy="571560"/>
          </a:xfrm>
          <a:custGeom>
            <a:avLst/>
            <a:gdLst>
              <a:gd name="connsiteX0" fmla="*/ 0 w 3714750"/>
              <a:gd name="connsiteY0" fmla="*/ 571560 h 571560"/>
              <a:gd name="connsiteX1" fmla="*/ 889000 w 3714750"/>
              <a:gd name="connsiteY1" fmla="*/ 419160 h 571560"/>
              <a:gd name="connsiteX2" fmla="*/ 2216150 w 3714750"/>
              <a:gd name="connsiteY2" fmla="*/ 60 h 571560"/>
              <a:gd name="connsiteX3" fmla="*/ 3714750 w 3714750"/>
              <a:gd name="connsiteY3" fmla="*/ 387410 h 5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571560">
                <a:moveTo>
                  <a:pt x="0" y="571560"/>
                </a:moveTo>
                <a:cubicBezTo>
                  <a:pt x="259821" y="542985"/>
                  <a:pt x="519642" y="514410"/>
                  <a:pt x="889000" y="419160"/>
                </a:cubicBezTo>
                <a:cubicBezTo>
                  <a:pt x="1258358" y="323910"/>
                  <a:pt x="1745192" y="5352"/>
                  <a:pt x="2216150" y="60"/>
                </a:cubicBezTo>
                <a:cubicBezTo>
                  <a:pt x="2687108" y="-5232"/>
                  <a:pt x="3434292" y="339785"/>
                  <a:pt x="3714750" y="387410"/>
                </a:cubicBezTo>
              </a:path>
            </a:pathLst>
          </a:custGeom>
          <a:ln>
            <a:solidFill>
              <a:schemeClr val="accent5">
                <a:shade val="50000"/>
                <a:alpha val="10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id="{DD68332D-3CB6-4885-864D-D406018820C8}"/>
              </a:ext>
            </a:extLst>
          </p:cNvPr>
          <p:cNvSpPr/>
          <p:nvPr/>
        </p:nvSpPr>
        <p:spPr>
          <a:xfrm>
            <a:off x="3643021" y="1873460"/>
            <a:ext cx="936104" cy="302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R</a:t>
            </a:r>
            <a:endParaRPr lang="zh-CN" altLang="en-US" i="1" baseline="-25000" dirty="0"/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579C0FA0-00EF-4E72-A7D8-D4DC29F5293A}"/>
              </a:ext>
            </a:extLst>
          </p:cNvPr>
          <p:cNvSpPr/>
          <p:nvPr/>
        </p:nvSpPr>
        <p:spPr>
          <a:xfrm>
            <a:off x="5465112" y="1237757"/>
            <a:ext cx="1238389" cy="387216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shade val="50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</a:t>
            </a:r>
            <a:endParaRPr lang="zh-CN" altLang="en-US" i="1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4F26C9-A2AE-44A2-8A3D-2400B74AF5A6}"/>
              </a:ext>
            </a:extLst>
          </p:cNvPr>
          <p:cNvSpPr/>
          <p:nvPr/>
        </p:nvSpPr>
        <p:spPr>
          <a:xfrm>
            <a:off x="3167820" y="2425263"/>
            <a:ext cx="1435929" cy="261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t</a:t>
            </a:r>
            <a:endParaRPr lang="zh-CN" altLang="en-US" i="1" baseline="-25000" dirty="0"/>
          </a:p>
        </p:txBody>
      </p:sp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id="{668E68F6-FA2D-4639-AAF3-22E23686989D}"/>
              </a:ext>
            </a:extLst>
          </p:cNvPr>
          <p:cNvSpPr/>
          <p:nvPr/>
        </p:nvSpPr>
        <p:spPr>
          <a:xfrm>
            <a:off x="1619673" y="739036"/>
            <a:ext cx="6372707" cy="15446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70C10F-5EB5-47B3-B417-A057D85F835A}"/>
              </a:ext>
            </a:extLst>
          </p:cNvPr>
          <p:cNvCxnSpPr>
            <a:cxnSpLocks/>
          </p:cNvCxnSpPr>
          <p:nvPr/>
        </p:nvCxnSpPr>
        <p:spPr>
          <a:xfrm>
            <a:off x="921386" y="1403877"/>
            <a:ext cx="1075231" cy="0"/>
          </a:xfrm>
          <a:prstGeom prst="straightConnector1">
            <a:avLst/>
          </a:prstGeom>
          <a:ln>
            <a:solidFill>
              <a:schemeClr val="accent5">
                <a:shade val="50000"/>
                <a:alpha val="1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C8E50C6E-76D5-4172-A373-6895AE439020}"/>
              </a:ext>
            </a:extLst>
          </p:cNvPr>
          <p:cNvSpPr/>
          <p:nvPr/>
        </p:nvSpPr>
        <p:spPr>
          <a:xfrm>
            <a:off x="4612752" y="1661855"/>
            <a:ext cx="2943324" cy="907921"/>
          </a:xfrm>
          <a:custGeom>
            <a:avLst/>
            <a:gdLst>
              <a:gd name="connsiteX0" fmla="*/ 0 w 2051050"/>
              <a:gd name="connsiteY0" fmla="*/ 1384300 h 1384300"/>
              <a:gd name="connsiteX1" fmla="*/ 1409700 w 2051050"/>
              <a:gd name="connsiteY1" fmla="*/ 1098550 h 1384300"/>
              <a:gd name="connsiteX2" fmla="*/ 2051050 w 2051050"/>
              <a:gd name="connsiteY2" fmla="*/ 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1050" h="1384300">
                <a:moveTo>
                  <a:pt x="0" y="1384300"/>
                </a:moveTo>
                <a:cubicBezTo>
                  <a:pt x="533929" y="1356783"/>
                  <a:pt x="1067858" y="1329267"/>
                  <a:pt x="1409700" y="1098550"/>
                </a:cubicBezTo>
                <a:cubicBezTo>
                  <a:pt x="1751542" y="867833"/>
                  <a:pt x="1901296" y="433916"/>
                  <a:pt x="2051050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: Shape 39">
            <a:extLst>
              <a:ext uri="{FF2B5EF4-FFF2-40B4-BE49-F238E27FC236}">
                <a16:creationId xmlns:a16="http://schemas.microsoft.com/office/drawing/2014/main" id="{D41D0680-75C5-4356-9990-933BA8A52F26}"/>
              </a:ext>
            </a:extLst>
          </p:cNvPr>
          <p:cNvSpPr/>
          <p:nvPr/>
        </p:nvSpPr>
        <p:spPr>
          <a:xfrm>
            <a:off x="3237335" y="2012950"/>
            <a:ext cx="1772524" cy="556827"/>
          </a:xfrm>
          <a:custGeom>
            <a:avLst/>
            <a:gdLst>
              <a:gd name="connsiteX0" fmla="*/ 1379115 w 1772524"/>
              <a:gd name="connsiteY0" fmla="*/ 914400 h 914400"/>
              <a:gd name="connsiteX1" fmla="*/ 1690265 w 1772524"/>
              <a:gd name="connsiteY1" fmla="*/ 654050 h 914400"/>
              <a:gd name="connsiteX2" fmla="*/ 51965 w 1772524"/>
              <a:gd name="connsiteY2" fmla="*/ 222250 h 914400"/>
              <a:gd name="connsiteX3" fmla="*/ 407565 w 1772524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524" h="914400">
                <a:moveTo>
                  <a:pt x="1379115" y="914400"/>
                </a:moveTo>
                <a:cubicBezTo>
                  <a:pt x="1645286" y="841904"/>
                  <a:pt x="1911457" y="769408"/>
                  <a:pt x="1690265" y="654050"/>
                </a:cubicBezTo>
                <a:cubicBezTo>
                  <a:pt x="1469073" y="538692"/>
                  <a:pt x="265748" y="331258"/>
                  <a:pt x="51965" y="222250"/>
                </a:cubicBezTo>
                <a:cubicBezTo>
                  <a:pt x="-161818" y="113242"/>
                  <a:pt x="349357" y="45508"/>
                  <a:pt x="407565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/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DFD0A8-AD50-4667-9886-1EEF9320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8" y="1265377"/>
                <a:ext cx="476989" cy="276999"/>
              </a:xfrm>
              <a:prstGeom prst="rect">
                <a:avLst/>
              </a:prstGeom>
              <a:blipFill>
                <a:blip r:embed="rId4"/>
                <a:stretch>
                  <a:fillRect l="-10256" t="-26667" r="-3846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ED24DD-4BA0-4BFF-9A73-35D57F4F6361}"/>
                  </a:ext>
                </a:extLst>
              </p:cNvPr>
              <p:cNvSpPr txBox="1"/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ED24DD-4BA0-4BFF-9A73-35D57F4F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599" y="1476220"/>
                <a:ext cx="261867" cy="276999"/>
              </a:xfrm>
              <a:prstGeom prst="rect">
                <a:avLst/>
              </a:prstGeom>
              <a:blipFill>
                <a:blip r:embed="rId5"/>
                <a:stretch>
                  <a:fillRect l="-13953" t="-23913" r="-5581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65486-A665-4EC0-9C32-9FE4BEDDE3CA}"/>
                  </a:ext>
                </a:extLst>
              </p:cNvPr>
              <p:cNvSpPr txBox="1"/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65486-A665-4EC0-9C32-9FE4BEDD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59" y="1984666"/>
                <a:ext cx="284180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/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9BEA00-6E8C-4B95-90E7-32A64712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14" y="1059582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769" y="1448394"/>
            <a:ext cx="314325" cy="342900"/>
          </a:xfrm>
          <a:prstGeom prst="rect">
            <a:avLst/>
          </a:prstGeom>
        </p:spPr>
      </p:pic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579C0FA0-00EF-4E72-A7D8-D4DC29F5293A}"/>
              </a:ext>
            </a:extLst>
          </p:cNvPr>
          <p:cNvSpPr/>
          <p:nvPr/>
        </p:nvSpPr>
        <p:spPr>
          <a:xfrm>
            <a:off x="7007313" y="1235126"/>
            <a:ext cx="1238389" cy="381642"/>
          </a:xfrm>
          <a:prstGeom prst="roundRect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i="1" baseline="-2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E062F-0F76-4D7A-81B8-10A9579D1ACE}"/>
              </a:ext>
            </a:extLst>
          </p:cNvPr>
          <p:cNvCxnSpPr/>
          <p:nvPr/>
        </p:nvCxnSpPr>
        <p:spPr>
          <a:xfrm>
            <a:off x="8252830" y="1424999"/>
            <a:ext cx="3960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06B9D3-66C1-4BB9-9C59-3444FBFD4757}"/>
              </a:ext>
            </a:extLst>
          </p:cNvPr>
          <p:cNvCxnSpPr>
            <a:cxnSpLocks/>
            <a:stCxn id="43" idx="3"/>
            <a:endCxn id="62" idx="1"/>
          </p:cNvCxnSpPr>
          <p:nvPr/>
        </p:nvCxnSpPr>
        <p:spPr>
          <a:xfrm flipV="1">
            <a:off x="6703501" y="1425947"/>
            <a:ext cx="303812" cy="54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AF0378A-86B8-4A1B-9415-731473277F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477" r="6523" b="15331"/>
          <a:stretch/>
        </p:blipFill>
        <p:spPr>
          <a:xfrm>
            <a:off x="921386" y="1092609"/>
            <a:ext cx="537048" cy="2439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A9CA78-D048-4049-803E-A89D73CAF3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78" t="7253" r="7200" b="17184"/>
          <a:stretch/>
        </p:blipFill>
        <p:spPr>
          <a:xfrm>
            <a:off x="974680" y="1542376"/>
            <a:ext cx="463343" cy="30621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B4FAFF-7CED-4F77-983D-25E2BFDB3829}"/>
              </a:ext>
            </a:extLst>
          </p:cNvPr>
          <p:cNvSpPr/>
          <p:nvPr/>
        </p:nvSpPr>
        <p:spPr>
          <a:xfrm>
            <a:off x="1611443" y="1484026"/>
            <a:ext cx="3829987" cy="277318"/>
          </a:xfrm>
          <a:custGeom>
            <a:avLst/>
            <a:gdLst>
              <a:gd name="connsiteX0" fmla="*/ 0 w 3829987"/>
              <a:gd name="connsiteY0" fmla="*/ 239843 h 277318"/>
              <a:gd name="connsiteX1" fmla="*/ 2668249 w 3829987"/>
              <a:gd name="connsiteY1" fmla="*/ 277318 h 277318"/>
              <a:gd name="connsiteX2" fmla="*/ 3492708 w 3829987"/>
              <a:gd name="connsiteY2" fmla="*/ 172387 h 277318"/>
              <a:gd name="connsiteX3" fmla="*/ 3829987 w 3829987"/>
              <a:gd name="connsiteY3" fmla="*/ 0 h 27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987" h="277318">
                <a:moveTo>
                  <a:pt x="0" y="239843"/>
                </a:moveTo>
                <a:lnTo>
                  <a:pt x="2668249" y="277318"/>
                </a:lnTo>
                <a:cubicBezTo>
                  <a:pt x="3250367" y="266075"/>
                  <a:pt x="3299085" y="218607"/>
                  <a:pt x="3492708" y="172387"/>
                </a:cubicBezTo>
                <a:cubicBezTo>
                  <a:pt x="3686331" y="126167"/>
                  <a:pt x="3758159" y="63083"/>
                  <a:pt x="3829987" y="0"/>
                </a:cubicBezTo>
              </a:path>
            </a:pathLst>
          </a:custGeom>
          <a:ln>
            <a:solidFill>
              <a:schemeClr val="dk1">
                <a:alpha val="11000"/>
              </a:schemeClr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A8FCC2-E756-4842-949F-7EF90A71C554}"/>
              </a:ext>
            </a:extLst>
          </p:cNvPr>
          <p:cNvSpPr/>
          <p:nvPr/>
        </p:nvSpPr>
        <p:spPr>
          <a:xfrm>
            <a:off x="4579495" y="1656413"/>
            <a:ext cx="2803161" cy="359764"/>
          </a:xfrm>
          <a:custGeom>
            <a:avLst/>
            <a:gdLst>
              <a:gd name="connsiteX0" fmla="*/ 0 w 2803161"/>
              <a:gd name="connsiteY0" fmla="*/ 359764 h 359764"/>
              <a:gd name="connsiteX1" fmla="*/ 1588957 w 2803161"/>
              <a:gd name="connsiteY1" fmla="*/ 329784 h 359764"/>
              <a:gd name="connsiteX2" fmla="*/ 2428407 w 2803161"/>
              <a:gd name="connsiteY2" fmla="*/ 202367 h 359764"/>
              <a:gd name="connsiteX3" fmla="*/ 2803161 w 2803161"/>
              <a:gd name="connsiteY3" fmla="*/ 0 h 3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3161" h="359764">
                <a:moveTo>
                  <a:pt x="0" y="359764"/>
                </a:moveTo>
                <a:cubicBezTo>
                  <a:pt x="592111" y="357890"/>
                  <a:pt x="1184223" y="356017"/>
                  <a:pt x="1588957" y="329784"/>
                </a:cubicBezTo>
                <a:cubicBezTo>
                  <a:pt x="1993692" y="303551"/>
                  <a:pt x="2226040" y="257331"/>
                  <a:pt x="2428407" y="202367"/>
                </a:cubicBezTo>
                <a:cubicBezTo>
                  <a:pt x="2630774" y="147403"/>
                  <a:pt x="2716967" y="73701"/>
                  <a:pt x="2803161" y="0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B0A9963C-730C-4E6A-AC54-A3E1AD0B5EED}"/>
              </a:ext>
            </a:extLst>
          </p:cNvPr>
          <p:cNvSpPr/>
          <p:nvPr/>
        </p:nvSpPr>
        <p:spPr>
          <a:xfrm>
            <a:off x="1996617" y="1278926"/>
            <a:ext cx="936104" cy="30224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37" name="Rectangle: Rounded Corners 6">
            <a:extLst>
              <a:ext uri="{FF2B5EF4-FFF2-40B4-BE49-F238E27FC236}">
                <a16:creationId xmlns:a16="http://schemas.microsoft.com/office/drawing/2014/main" id="{67C12621-91A6-43DC-B799-2C0541D609BC}"/>
              </a:ext>
            </a:extLst>
          </p:cNvPr>
          <p:cNvSpPr/>
          <p:nvPr/>
        </p:nvSpPr>
        <p:spPr>
          <a:xfrm>
            <a:off x="3643021" y="1278926"/>
            <a:ext cx="936104" cy="302246"/>
          </a:xfrm>
          <a:prstGeom prst="round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en-AU" altLang="zh-CN" i="1" baseline="-25000" dirty="0"/>
              <a:t>Q</a:t>
            </a:r>
            <a:endParaRPr lang="zh-CN" altLang="en-US" i="1" baseline="-25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271193-4DFB-4878-A408-0483C808352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579125" y="1430049"/>
            <a:ext cx="891170" cy="3562"/>
          </a:xfrm>
          <a:prstGeom prst="straightConnector1">
            <a:avLst/>
          </a:prstGeom>
          <a:ln>
            <a:solidFill>
              <a:schemeClr val="accent1">
                <a:shade val="50000"/>
                <a:alpha val="11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3FC204DD-1637-47BF-AA98-5BF0F8E877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96664" y="1463669"/>
            <a:ext cx="281341" cy="24738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5A1867-E721-4674-9019-5F4E3BF088BF}"/>
              </a:ext>
            </a:extLst>
          </p:cNvPr>
          <p:cNvCxnSpPr>
            <a:cxnSpLocks/>
          </p:cNvCxnSpPr>
          <p:nvPr/>
        </p:nvCxnSpPr>
        <p:spPr>
          <a:xfrm>
            <a:off x="2932721" y="1403877"/>
            <a:ext cx="710300" cy="0"/>
          </a:xfrm>
          <a:prstGeom prst="straightConnector1">
            <a:avLst/>
          </a:prstGeom>
          <a:ln>
            <a:solidFill>
              <a:schemeClr val="dk1">
                <a:alpha val="11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C0E1C415-DCDF-47A9-BB9B-8E5781C350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73" r="10494" b="17881"/>
          <a:stretch/>
        </p:blipFill>
        <p:spPr>
          <a:xfrm>
            <a:off x="3030519" y="979195"/>
            <a:ext cx="281341" cy="247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2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文本框 9">
            <a:extLst>
              <a:ext uri="{FF2B5EF4-FFF2-40B4-BE49-F238E27FC236}">
                <a16:creationId xmlns:a16="http://schemas.microsoft.com/office/drawing/2014/main" id="{F6C618EB-C733-4023-B9AE-6042A17EAF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89063" y="1847419"/>
            <a:ext cx="1069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prstClr val="black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600" dirty="0">
              <a:solidFill>
                <a:prstClr val="black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PA_直接连接符 13">
            <a:extLst>
              <a:ext uri="{FF2B5EF4-FFF2-40B4-BE49-F238E27FC236}">
                <a16:creationId xmlns:a16="http://schemas.microsoft.com/office/drawing/2014/main" id="{ADF76750-97ED-4F29-83C5-C4459D8B2F5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411760" y="2030884"/>
            <a:ext cx="0" cy="771102"/>
          </a:xfrm>
          <a:prstGeom prst="line">
            <a:avLst/>
          </a:prstGeom>
          <a:noFill/>
          <a:ln w="12700" cap="flat" cmpd="sng" algn="ctr">
            <a:solidFill>
              <a:srgbClr val="3A3A3A"/>
            </a:solidFill>
            <a:prstDash val="solid"/>
            <a:miter lim="800000"/>
          </a:ln>
          <a:effectLst/>
        </p:spPr>
      </p:cxnSp>
      <p:sp>
        <p:nvSpPr>
          <p:cNvPr id="5" name="PA_矩形 10">
            <a:extLst>
              <a:ext uri="{FF2B5EF4-FFF2-40B4-BE49-F238E27FC236}">
                <a16:creationId xmlns:a16="http://schemas.microsoft.com/office/drawing/2014/main" id="{94268C2E-661C-4B49-B603-02BD23661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87724" y="2047474"/>
            <a:ext cx="6660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4472C4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Binary Classifier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to help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P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robability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M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odel </a:t>
            </a:r>
            <a:r>
              <a:rPr lang="en-US" altLang="zh-CN" sz="4000" dirty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E</a:t>
            </a:r>
            <a:r>
              <a:rPr lang="en-US" altLang="zh-CN" sz="4000" dirty="0" smtClean="0">
                <a:solidFill>
                  <a:srgbClr val="3A3A3A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stimation</a:t>
            </a:r>
            <a:endParaRPr lang="zh-CN" altLang="en-US" sz="4000" dirty="0">
              <a:solidFill>
                <a:srgbClr val="FFC001"/>
              </a:solidFill>
              <a:latin typeface="Calibri Light" panose="020F03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1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firstly, probability models and classification are closely related: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following example, let’s show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probability and classification models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incorporating our favorite sigmoid function: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Probability and Classification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34792-A7E1-4145-977E-A1881CF3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347614"/>
            <a:ext cx="4093122" cy="381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56125-6F67-4673-A21A-C88D0C08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3059587"/>
            <a:ext cx="6847646" cy="2058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630" y="2138362"/>
            <a:ext cx="2735607" cy="7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Joint densities of independent (not identical)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Bernoulli distributed samples, each having heir own sigmoid(.)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Logistic regression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parameters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learnt from logistic regression also gives highest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sigmoid(.) value to those data labelled as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Bernoulli &amp; Logistic regression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7" y="1508683"/>
            <a:ext cx="5917712" cy="77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54" y="3031498"/>
            <a:ext cx="6935787" cy="10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Joint densities of independent (not identical)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Multinomial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samples, each having heir own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oftmax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(.)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AU" dirty="0" smtClean="0"/>
              <a:t>Cross </a:t>
            </a:r>
            <a:r>
              <a:rPr lang="en-AU" dirty="0"/>
              <a:t>entropy loss with </a:t>
            </a:r>
            <a:r>
              <a:rPr lang="en-AU" dirty="0" err="1"/>
              <a:t>Softmax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Multinomial Distribution &amp;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Cross Entropy Loss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25" y="1571479"/>
            <a:ext cx="4478814" cy="83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92053"/>
            <a:ext cx="6876764" cy="9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This time, let’s go from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Cambria Math" panose="02040503050406030204" pitchFamily="18" charset="0"/>
              </a:rPr>
              <a:t>Sum of Square Loss: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  <a:latin typeface="Cambria Math" panose="02040503050406030204" pitchFamily="18" charset="0"/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Gaussian distribution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/>
                </a:solidFill>
              </a:rPr>
              <a:t>Question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what if we use Square loss instead of Cross Entropy loss in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where: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34" y="2244010"/>
            <a:ext cx="5212758" cy="850547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Gaussian Distribution &amp; Sum of Square Loss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04" y="1253928"/>
            <a:ext cx="2532013" cy="755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27" y="3627757"/>
            <a:ext cx="2883582" cy="83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433" y="920195"/>
            <a:ext cx="1414536" cy="3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69522" y="81977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Think about Classification’s best </a:t>
            </a:r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friend: 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 again!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97E09-0D6E-4C1F-A696-06E3F0DFE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40" r="20636" b="61259"/>
          <a:stretch/>
        </p:blipFill>
        <p:spPr>
          <a:xfrm>
            <a:off x="631691" y="3359263"/>
            <a:ext cx="6784625" cy="436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2A2D7C-3F22-4A29-A41D-1F7F48246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04"/>
          <a:stretch/>
        </p:blipFill>
        <p:spPr>
          <a:xfrm>
            <a:off x="611560" y="945131"/>
            <a:ext cx="8496944" cy="294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4227F-306F-4D8F-816C-E23FD50D0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1537180"/>
            <a:ext cx="6264696" cy="24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09788"/>
            <a:ext cx="6936631" cy="884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1700" y="1856064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red</a:t>
            </a:r>
            <a:r>
              <a:rPr lang="en-AU" dirty="0" smtClean="0"/>
              <a:t>”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2044595" y="2225396"/>
            <a:ext cx="171206" cy="2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9365" y="1856064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shirt</a:t>
            </a:r>
            <a:r>
              <a:rPr lang="en-AU" dirty="0" smtClean="0"/>
              <a:t>”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630020" y="2225396"/>
            <a:ext cx="70474" cy="2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129256" y="896005"/>
            <a:ext cx="8856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D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D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d</a:t>
            </a:r>
          </a:p>
          <a:p>
            <a:pPr lvl="2" defTabSz="685800">
              <a:buClr>
                <a:srgbClr val="FDD938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note that per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label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 frequencies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play a key role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Turn the problem around!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15" y="2518176"/>
            <a:ext cx="3564285" cy="254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6" y="952369"/>
            <a:ext cx="6983697" cy="17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129256" y="896005"/>
            <a:ext cx="6602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5"/>
                </a:solidFill>
              </a:rPr>
              <a:t>data (empirical) distribution: 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enter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“</a:t>
            </a:r>
            <a:r>
              <a:rPr lang="en-US" altLang="zh-CN" dirty="0" smtClean="0">
                <a:solidFill>
                  <a:srgbClr val="FF0000"/>
                </a:solidFill>
              </a:rPr>
              <a:t>red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arget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 “shirt”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“pants”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“shoe”(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“jump”(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“run” 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0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…</a:t>
            </a:r>
            <a:endParaRPr lang="en-US" altLang="zh-CN" b="1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5"/>
                </a:solidFill>
              </a:rPr>
              <a:t>noise distribution: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(for example, unigram of entire corpus)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“shirt”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12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“pants”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“shoe” (</a:t>
            </a: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37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),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“jump” (1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52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“run”(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67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….</a:t>
            </a:r>
          </a:p>
          <a:p>
            <a:pPr defTabSz="685800">
              <a:buClr>
                <a:srgbClr val="4472C4"/>
              </a:buClr>
            </a:pP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example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7604" y="4259621"/>
            <a:ext cx="436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“shirt”,  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pants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shoe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jump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run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”,   … 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367644" y="3723878"/>
            <a:ext cx="1080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2137297" y="3615866"/>
            <a:ext cx="108012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906950" y="3867150"/>
            <a:ext cx="108012" cy="43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657706" y="4254222"/>
            <a:ext cx="1080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338923" y="4254221"/>
            <a:ext cx="1080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765718" y="2787774"/>
            <a:ext cx="86202" cy="15121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450566" y="3543858"/>
            <a:ext cx="86202" cy="754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3039626" y="3939902"/>
            <a:ext cx="108012" cy="3582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2264206" y="4148239"/>
            <a:ext cx="125317" cy="1437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486856" y="4254221"/>
            <a:ext cx="125317" cy="45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1398036" y="3391571"/>
            <a:ext cx="2915698" cy="831421"/>
          </a:xfrm>
          <a:custGeom>
            <a:avLst/>
            <a:gdLst>
              <a:gd name="connsiteX0" fmla="*/ 4975 w 2915698"/>
              <a:gd name="connsiteY0" fmla="*/ 938314 h 980195"/>
              <a:gd name="connsiteX1" fmla="*/ 67796 w 2915698"/>
              <a:gd name="connsiteY1" fmla="*/ 16934 h 980195"/>
              <a:gd name="connsiteX2" fmla="*/ 479625 w 2915698"/>
              <a:gd name="connsiteY2" fmla="*/ 351982 h 980195"/>
              <a:gd name="connsiteX3" fmla="*/ 2175802 w 2915698"/>
              <a:gd name="connsiteY3" fmla="*/ 491585 h 980195"/>
              <a:gd name="connsiteX4" fmla="*/ 2915698 w 2915698"/>
              <a:gd name="connsiteY4" fmla="*/ 980195 h 9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698" h="980195">
                <a:moveTo>
                  <a:pt x="4975" y="938314"/>
                </a:moveTo>
                <a:cubicBezTo>
                  <a:pt x="-3169" y="526485"/>
                  <a:pt x="-11312" y="114656"/>
                  <a:pt x="67796" y="16934"/>
                </a:cubicBezTo>
                <a:cubicBezTo>
                  <a:pt x="146904" y="-80788"/>
                  <a:pt x="128291" y="272874"/>
                  <a:pt x="479625" y="351982"/>
                </a:cubicBezTo>
                <a:cubicBezTo>
                  <a:pt x="830959" y="431090"/>
                  <a:pt x="1769790" y="386883"/>
                  <a:pt x="2175802" y="491585"/>
                </a:cubicBezTo>
                <a:cubicBezTo>
                  <a:pt x="2581814" y="596287"/>
                  <a:pt x="2701640" y="902250"/>
                  <a:pt x="2915698" y="9801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3851920" y="3277264"/>
            <a:ext cx="1060460" cy="26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0" idx="1"/>
          </p:cNvCxnSpPr>
          <p:nvPr/>
        </p:nvCxnSpPr>
        <p:spPr>
          <a:xfrm flipV="1">
            <a:off x="4536768" y="3285017"/>
            <a:ext cx="449651" cy="63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0"/>
          </p:cNvCxnSpPr>
          <p:nvPr/>
        </p:nvCxnSpPr>
        <p:spPr>
          <a:xfrm flipH="1" flipV="1">
            <a:off x="2684783" y="3444695"/>
            <a:ext cx="276173" cy="42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0"/>
          </p:cNvCxnSpPr>
          <p:nvPr/>
        </p:nvCxnSpPr>
        <p:spPr>
          <a:xfrm flipV="1">
            <a:off x="2191303" y="3444695"/>
            <a:ext cx="493480" cy="17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19" y="3157948"/>
            <a:ext cx="776934" cy="25413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23" y="3192885"/>
            <a:ext cx="906572" cy="2029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213" y="3191172"/>
            <a:ext cx="640491" cy="19214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11641" y="338331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Y </a:t>
            </a:r>
            <a:r>
              <a:rPr lang="en-AU" dirty="0" smtClean="0">
                <a:solidFill>
                  <a:srgbClr val="FF0000"/>
                </a:solidFill>
              </a:rPr>
              <a:t>=</a:t>
            </a:r>
            <a:r>
              <a:rPr lang="en-AU" i="1" dirty="0" smtClean="0">
                <a:solidFill>
                  <a:srgbClr val="FF0000"/>
                </a:solidFill>
              </a:rPr>
              <a:t> 0</a:t>
            </a:r>
            <a:endParaRPr lang="en-AU" i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0284" y="281101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rgbClr val="FF0000"/>
                </a:solidFill>
              </a:rPr>
              <a:t>Y </a:t>
            </a:r>
            <a:r>
              <a:rPr lang="en-AU" dirty="0" smtClean="0">
                <a:solidFill>
                  <a:srgbClr val="FF0000"/>
                </a:solidFill>
              </a:rPr>
              <a:t>=</a:t>
            </a:r>
            <a:r>
              <a:rPr lang="en-AU" i="1" dirty="0" smtClean="0">
                <a:solidFill>
                  <a:srgbClr val="FF0000"/>
                </a:solidFill>
              </a:rPr>
              <a:t> 1</a:t>
            </a:r>
            <a:endParaRPr lang="en-A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training data generation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(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w, c, y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 defTabSz="685800">
              <a:buClr>
                <a:srgbClr val="4472C4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can we instead, try to maximize the joint posterior Bernoulli distribution: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or minimize the corresponding Logistic regression: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Noise Contrastive Estimation (NCE)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2DA4C-E3B1-4DE0-AFFB-C467DDD2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5" y="1342373"/>
            <a:ext cx="6147121" cy="469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81" y="2376548"/>
            <a:ext cx="6028815" cy="76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33" y="3774700"/>
            <a:ext cx="6039890" cy="11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Instead of perform: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3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trick is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 assume some “latent” variable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the model.</a:t>
            </a:r>
          </a:p>
          <a:p>
            <a:pPr lvl="3"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such that we generate a series of  </a:t>
            </a:r>
          </a:p>
          <a:p>
            <a:pPr marL="1714500" lvl="3" indent="-342900" defTabSz="685800">
              <a:buClr>
                <a:srgbClr val="FDD938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each iteration of the E-M algorithm, we perform: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However, we must ensure convergence: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Expectation-Maximization Algorithm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41F3E-944F-48A8-B118-8E9B6380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39" y="2301803"/>
            <a:ext cx="2114569" cy="305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45EA8-8164-4B0E-B5EC-F721CCD5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48" y="3225927"/>
            <a:ext cx="5148823" cy="55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ADB60-EA61-451B-AF2B-71B86AE2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672" y="4297776"/>
            <a:ext cx="4858660" cy="362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036" y="1186759"/>
            <a:ext cx="5666768" cy="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75F90-1047-4611-9AEE-D497ACE1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1167594"/>
            <a:ext cx="2570070" cy="5903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79562"/>
            <a:ext cx="8856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When we assume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negative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samples positive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sample,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prior density is: 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then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posterior of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Noise Contrastive Estimation (NCE)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0C002-5CC8-4B4F-B874-57CA5883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90750"/>
            <a:ext cx="871892" cy="226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E98BA-EA47-4FF9-A67F-BD05E5F3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95" y="3786037"/>
            <a:ext cx="3145279" cy="1357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594" y="2017687"/>
            <a:ext cx="5603317" cy="17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summary: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it can be replaced by un-normalized function: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 we can use it in logistic regression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formal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can be found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“Gutmann, 2012, Noise-Contrastive Estimation of </a:t>
            </a:r>
            <a:r>
              <a:rPr lang="en-US" altLang="zh-CN" i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Unnormalized</a:t>
            </a:r>
            <a:r>
              <a:rPr lang="en-US" altLang="zh-CN" i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Statistical Models, with Applications to Natural Image Statistics”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i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let’s see </a:t>
            </a:r>
            <a:r>
              <a:rPr lang="en-US" altLang="zh-CN" dirty="0">
                <a:solidFill>
                  <a:srgbClr val="FF0000"/>
                </a:solidFill>
              </a:rPr>
              <a:t>an intuition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through SoftMax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Apply NCE to NLP problem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CE6C-39DC-462E-9235-E51BFCD8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1167594"/>
            <a:ext cx="3835800" cy="8343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DDC6D-3C1C-48F7-A2BE-59ADAB37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2355726"/>
            <a:ext cx="4002990" cy="755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83" y="591976"/>
            <a:ext cx="2517110" cy="575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4128" y="591976"/>
            <a:ext cx="900100" cy="43348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5256076" y="808720"/>
            <a:ext cx="468052" cy="358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think about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word embedding: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say 			are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target words having high frequencies given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		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 words having low frequency given 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</a:t>
            </a:r>
            <a:r>
              <a:rPr lang="en-US" altLang="zh-CN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such decrease is guaranteed by the sum in denominator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Intuition through 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A8355-2A4B-48B2-9DF3-7F4732C3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03598"/>
            <a:ext cx="4831147" cy="540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1796509"/>
            <a:ext cx="1404156" cy="24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19C5F-668B-460E-BA49-D37B4444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063261"/>
            <a:ext cx="1120086" cy="23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38119-72F8-4F38-80B0-2B34C62C0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3176586"/>
            <a:ext cx="6300699" cy="257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21" y="2360124"/>
            <a:ext cx="7077427" cy="4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NCE, instead of using sum in the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denominator to normalize, we use the “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difference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” between p(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 and q(</a:t>
            </a:r>
            <a:r>
              <a:rPr lang="en-US" altLang="zh-CN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), such that data in                            can be more frequently sampled to have a positive label,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i.e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y = 1 than to have a negative label y = 0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However, although less likely,                            also has some probability to label as y = 0 </a:t>
            </a:r>
            <a:endParaRPr lang="en-US" altLang="zh-CN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4472C4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lthoug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 different, but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his is making it somewhat a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similar effect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 </a:t>
            </a:r>
            <a:r>
              <a:rPr lang="en-US" altLang="zh-CN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Intuition through </a:t>
            </a:r>
            <a:r>
              <a:rPr lang="en-US" altLang="zh-CN" sz="2000" b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Softmax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53" y="1794000"/>
            <a:ext cx="1404156" cy="247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571F0-AB0B-4B32-81E4-EC66AD1D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4102"/>
            <a:ext cx="1404156" cy="2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transforms: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 problem of model estimation (</a:t>
            </a:r>
            <a:r>
              <a:rPr lang="en-US" altLang="zh-CN" dirty="0">
                <a:solidFill>
                  <a:srgbClr val="FF0000"/>
                </a:solidFill>
              </a:rPr>
              <a:t>computationally expensive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 to: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problem of estimating parameters of probabilistic binary posterior classifier (</a:t>
            </a:r>
            <a:r>
              <a:rPr lang="en-US" altLang="zh-CN" dirty="0">
                <a:solidFill>
                  <a:srgbClr val="FF0000"/>
                </a:solidFill>
              </a:rPr>
              <a:t>computationally acceptable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):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main advantage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it allows us to fit models that are not explicitly normalized, making training time effectively independent of the vocabulary size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in a nutshell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2100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85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let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because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therefore the objective function is: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objective function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1824F-4C38-43C5-9A39-5A2199E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8" y="951570"/>
            <a:ext cx="2097382" cy="249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79EF9-D8B1-4E91-8374-1A8E56CE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448878"/>
            <a:ext cx="5476448" cy="60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94" y="552259"/>
            <a:ext cx="5599186" cy="122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2140468"/>
            <a:ext cx="5180045" cy="17266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552259"/>
            <a:ext cx="1404156" cy="4353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952104" y="3286750"/>
            <a:ext cx="1503797" cy="58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6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C1C4D-1521-4E7F-95A8-17FBD41F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68" y="2957702"/>
            <a:ext cx="5177918" cy="589847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NCE and Negative Sampling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38306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04 Binary Classifier to help maximize a probabilities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358" y="3561918"/>
            <a:ext cx="5195730" cy="1338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29954"/>
            <a:ext cx="3167769" cy="300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68" y="1494391"/>
            <a:ext cx="4667232" cy="13442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244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negative sampling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 a special case of NCE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correspondingly, we have:</a:t>
            </a: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Skip-gram:</a:t>
            </a:r>
          </a:p>
        </p:txBody>
      </p:sp>
    </p:spTree>
    <p:extLst>
      <p:ext uri="{BB962C8B-B14F-4D97-AF65-F5344CB8AC3E}">
        <p14:creationId xmlns:p14="http://schemas.microsoft.com/office/powerpoint/2010/main" val="4771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6494-B06A-104E-AB8C-73A0D27C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AU" altLang="zh-CN" dirty="0"/>
              <a:t>Acknowledgement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B7CF9-A655-3444-8354-5749CF3B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AU" altLang="zh-CN" sz="2000" dirty="0"/>
              <a:t>I’d like to thank my wonderful PhD students for assisting me with my preparations and their very helpful suggestions</a:t>
            </a:r>
          </a:p>
          <a:p>
            <a:r>
              <a:rPr kumimoji="1" lang="en-AU" altLang="zh-CN" sz="2000" i="1" dirty="0"/>
              <a:t>Hayden Chang, Shawn Jiang, Erica Huang, Ember Liang and Kalvin Chen</a:t>
            </a:r>
            <a:endParaRPr kumimoji="1"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6648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defTabSz="685800">
              <a:buClr>
                <a:srgbClr val="FDD938"/>
              </a:buClr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 E-M, we only maximize, i.e.,</a:t>
            </a:r>
          </a:p>
          <a:p>
            <a:pPr marL="285750" indent="-285750" defTabSz="685800">
              <a:buClr>
                <a:srgbClr val="4472C4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Why? </a:t>
            </a:r>
            <a:r>
              <a:rPr lang="en-US" altLang="zh-CN" dirty="0">
                <a:solidFill>
                  <a:srgbClr val="FF0000"/>
                </a:solidFill>
              </a:rPr>
              <a:t>a trick: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 we can prove: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of convergence (1)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9208F-E043-4F08-A74F-B2E130F2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2" y="735546"/>
            <a:ext cx="7530328" cy="2364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ED2BD9-CD00-4FC8-A814-40F53CA9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808831"/>
            <a:ext cx="8964488" cy="697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0246E1-233B-4281-A299-9F5064D2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884" y="3147814"/>
            <a:ext cx="2222264" cy="2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82531-4383-43B9-8D29-67CD6FCE1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80"/>
          <a:stretch/>
        </p:blipFill>
        <p:spPr>
          <a:xfrm>
            <a:off x="431540" y="2087743"/>
            <a:ext cx="7606554" cy="21683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64ED27-E5A9-47EA-87F7-0E16F444549A}"/>
              </a:ext>
            </a:extLst>
          </p:cNvPr>
          <p:cNvSpPr txBox="1"/>
          <p:nvPr/>
        </p:nvSpPr>
        <p:spPr>
          <a:xfrm>
            <a:off x="287524" y="887414"/>
            <a:ext cx="860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FDD938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Then</a:t>
            </a: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85750" indent="-285750" defTabSz="685800">
              <a:buClr>
                <a:srgbClr val="FDD938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3194C1D5-4528-4833-80CB-649295F6733F}"/>
              </a:ext>
            </a:extLst>
          </p:cNvPr>
          <p:cNvSpPr txBox="1"/>
          <p:nvPr/>
        </p:nvSpPr>
        <p:spPr>
          <a:xfrm>
            <a:off x="129256" y="271600"/>
            <a:ext cx="699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Proof of convergence (2)</a:t>
            </a:r>
            <a:endParaRPr lang="zh-CN" altLang="en-US" sz="2000" b="1" dirty="0">
              <a:solidFill>
                <a:srgbClr val="FDD938"/>
              </a:solidFill>
              <a:latin typeface="Calibri"/>
              <a:ea typeface="微软雅黑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02B0C05-5643-4EC4-A9C2-2D89D06240E3}"/>
              </a:ext>
            </a:extLst>
          </p:cNvPr>
          <p:cNvSpPr/>
          <p:nvPr/>
        </p:nvSpPr>
        <p:spPr>
          <a:xfrm>
            <a:off x="129256" y="552259"/>
            <a:ext cx="2495072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latin typeface="Calibri"/>
                <a:ea typeface="微软雅黑"/>
                <a:cs typeface="Segoe UI Semilight" panose="020B0402040204020203" pitchFamily="34" charset="0"/>
              </a:rPr>
              <a:t>Richard Xu </a:t>
            </a:r>
            <a:r>
              <a:rPr lang="en-US" altLang="zh-CN" sz="900" dirty="0">
                <a:solidFill>
                  <a:srgbClr val="FFFFFF">
                    <a:lumMod val="65000"/>
                  </a:srgbClr>
                </a:solidFill>
                <a:cs typeface="Segoe UI Semilight" panose="020B0402040204020203" pitchFamily="34" charset="0"/>
              </a:rPr>
              <a:t>:: 01 EM &amp; Matrix Capsule Networks</a:t>
            </a:r>
            <a:endParaRPr lang="en-US" altLang="zh-CN" sz="900" dirty="0">
              <a:solidFill>
                <a:srgbClr val="FFFFFF">
                  <a:lumMod val="65000"/>
                </a:srgbClr>
              </a:solidFill>
              <a:latin typeface="Calibri"/>
              <a:ea typeface="微软雅黑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24B19-EC0C-4C2A-8D30-BD981EA6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45337"/>
            <a:ext cx="8170009" cy="722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FFCE0-69CE-41A9-A238-D80F9D7B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4256086"/>
            <a:ext cx="390536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主题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D93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E7F7E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566535D-5449-47F1-B525-F98EFF1D4634}" vid="{72694C86-DA6C-4B89-871E-78F86E69E4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000000"/>
    </a:dk1>
    <a:lt1>
      <a:srgbClr val="FFFFFF"/>
    </a:lt1>
    <a:dk2>
      <a:srgbClr val="44546A"/>
    </a:dk2>
    <a:lt2>
      <a:srgbClr val="E7E6E6"/>
    </a:lt2>
    <a:accent1>
      <a:srgbClr val="FDD938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7E7F7E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44180</TotalTime>
  <Words>2754</Words>
  <Application>Microsoft Office PowerPoint</Application>
  <PresentationFormat>On-screen Show (16:9)</PresentationFormat>
  <Paragraphs>795</Paragraphs>
  <Slides>77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等线</vt:lpstr>
      <vt:lpstr>微软雅黑</vt:lpstr>
      <vt:lpstr>宋体</vt:lpstr>
      <vt:lpstr>Yu Gothic UI Light</vt:lpstr>
      <vt:lpstr>Arial</vt:lpstr>
      <vt:lpstr>Calibri</vt:lpstr>
      <vt:lpstr>Calibri Light</vt:lpstr>
      <vt:lpstr>Cambria Math</vt:lpstr>
      <vt:lpstr>Segoe UI Semilight</vt:lpstr>
      <vt:lpstr>Wingdings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subject/>
  <dc:creator>Sinovation Ventures</dc:creator>
  <cp:keywords/>
  <dc:description/>
  <cp:lastModifiedBy>Richard Xu</cp:lastModifiedBy>
  <cp:revision>3576</cp:revision>
  <cp:lastPrinted>2014-03-05T03:10:02Z</cp:lastPrinted>
  <dcterms:created xsi:type="dcterms:W3CDTF">2012-04-29T04:12:22Z</dcterms:created>
  <dcterms:modified xsi:type="dcterms:W3CDTF">2018-07-24T09:09:22Z</dcterms:modified>
  <cp:category/>
</cp:coreProperties>
</file>