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46"/>
  </p:notesMasterIdLst>
  <p:handoutMasterIdLst>
    <p:handoutMasterId r:id="rId47"/>
  </p:handoutMasterIdLst>
  <p:sldIdLst>
    <p:sldId id="303" r:id="rId3"/>
    <p:sldId id="267" r:id="rId4"/>
    <p:sldId id="304" r:id="rId5"/>
    <p:sldId id="305" r:id="rId6"/>
    <p:sldId id="306" r:id="rId7"/>
    <p:sldId id="307" r:id="rId8"/>
    <p:sldId id="308" r:id="rId9"/>
    <p:sldId id="335" r:id="rId10"/>
    <p:sldId id="309" r:id="rId11"/>
    <p:sldId id="310" r:id="rId12"/>
    <p:sldId id="311" r:id="rId13"/>
    <p:sldId id="314" r:id="rId14"/>
    <p:sldId id="336" r:id="rId15"/>
    <p:sldId id="317" r:id="rId16"/>
    <p:sldId id="318" r:id="rId17"/>
    <p:sldId id="337" r:id="rId18"/>
    <p:sldId id="315" r:id="rId19"/>
    <p:sldId id="319" r:id="rId20"/>
    <p:sldId id="320" r:id="rId21"/>
    <p:sldId id="321" r:id="rId22"/>
    <p:sldId id="322" r:id="rId23"/>
    <p:sldId id="339" r:id="rId24"/>
    <p:sldId id="340" r:id="rId25"/>
    <p:sldId id="341" r:id="rId26"/>
    <p:sldId id="343" r:id="rId27"/>
    <p:sldId id="329" r:id="rId28"/>
    <p:sldId id="316" r:id="rId29"/>
    <p:sldId id="330" r:id="rId30"/>
    <p:sldId id="331" r:id="rId31"/>
    <p:sldId id="332" r:id="rId32"/>
    <p:sldId id="324" r:id="rId33"/>
    <p:sldId id="333" r:id="rId34"/>
    <p:sldId id="334" r:id="rId35"/>
    <p:sldId id="351" r:id="rId36"/>
    <p:sldId id="346" r:id="rId37"/>
    <p:sldId id="347" r:id="rId38"/>
    <p:sldId id="338" r:id="rId39"/>
    <p:sldId id="348" r:id="rId40"/>
    <p:sldId id="312" r:id="rId41"/>
    <p:sldId id="313" r:id="rId42"/>
    <p:sldId id="342" r:id="rId43"/>
    <p:sldId id="349" r:id="rId44"/>
    <p:sldId id="350" r:id="rId4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5147C6-A45D-4C9D-9BCD-22FD3C1DEF2A}">
          <p14:sldIdLst>
            <p14:sldId id="303"/>
            <p14:sldId id="267"/>
            <p14:sldId id="304"/>
            <p14:sldId id="305"/>
            <p14:sldId id="306"/>
            <p14:sldId id="307"/>
            <p14:sldId id="308"/>
            <p14:sldId id="335"/>
            <p14:sldId id="309"/>
            <p14:sldId id="310"/>
            <p14:sldId id="311"/>
            <p14:sldId id="314"/>
            <p14:sldId id="336"/>
            <p14:sldId id="317"/>
            <p14:sldId id="318"/>
            <p14:sldId id="337"/>
            <p14:sldId id="315"/>
            <p14:sldId id="319"/>
            <p14:sldId id="320"/>
            <p14:sldId id="321"/>
            <p14:sldId id="322"/>
            <p14:sldId id="339"/>
            <p14:sldId id="340"/>
            <p14:sldId id="341"/>
            <p14:sldId id="343"/>
            <p14:sldId id="329"/>
            <p14:sldId id="316"/>
            <p14:sldId id="330"/>
            <p14:sldId id="331"/>
            <p14:sldId id="332"/>
            <p14:sldId id="324"/>
            <p14:sldId id="333"/>
            <p14:sldId id="334"/>
            <p14:sldId id="351"/>
            <p14:sldId id="346"/>
            <p14:sldId id="347"/>
            <p14:sldId id="338"/>
            <p14:sldId id="348"/>
            <p14:sldId id="312"/>
            <p14:sldId id="313"/>
            <p14:sldId id="342"/>
            <p14:sldId id="349"/>
            <p14:sldId id="350"/>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howGuides="1">
      <p:cViewPr varScale="1">
        <p:scale>
          <a:sx n="107" d="100"/>
          <a:sy n="107" d="100"/>
        </p:scale>
        <p:origin x="200" y="59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6/19/18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6/19/18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280561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32972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193247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332765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200" y="2404534"/>
            <a:ext cx="10512000" cy="1646302"/>
          </a:xfrm>
        </p:spPr>
        <p:txBody>
          <a:bodyPr anchor="b">
            <a:noAutofit/>
          </a:bodyPr>
          <a:lstStyle>
            <a:lvl1pPr algn="r">
              <a:defRPr sz="5398">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97201" y="4050834"/>
            <a:ext cx="10512000"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000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4127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404132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511879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9924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15893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20188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9929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346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203257" y="6041363"/>
            <a:ext cx="911702" cy="365125"/>
          </a:xfrm>
          <a:prstGeom prst="rect">
            <a:avLst/>
          </a:prstGeom>
        </p:spPr>
        <p:txBody>
          <a:bodyPr/>
          <a:lstStyle/>
          <a:p>
            <a:endParaRPr lang="en-US"/>
          </a:p>
        </p:txBody>
      </p:sp>
      <p:sp>
        <p:nvSpPr>
          <p:cNvPr id="5" name="Footer Placeholder 4"/>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6" name="Slide Number Placeholder 5"/>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368715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3257" y="6041363"/>
            <a:ext cx="911702" cy="365125"/>
          </a:xfrm>
          <a:prstGeom prst="rect">
            <a:avLst/>
          </a:prstGeom>
        </p:spPr>
        <p:txBody>
          <a:bodyPr/>
          <a:lstStyle/>
          <a:p>
            <a:endParaRPr lang="en-US"/>
          </a:p>
        </p:txBody>
      </p:sp>
      <p:sp>
        <p:nvSpPr>
          <p:cNvPr id="6" name="Footer Placeholder 5"/>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7" name="Slide Number Placeholder 6"/>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9239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3257" y="6041363"/>
            <a:ext cx="911702" cy="365125"/>
          </a:xfrm>
          <a:prstGeom prst="rect">
            <a:avLst/>
          </a:prstGeom>
        </p:spPr>
        <p:txBody>
          <a:bodyPr/>
          <a:lstStyle/>
          <a:p>
            <a:endParaRPr lang="en-US"/>
          </a:p>
        </p:txBody>
      </p:sp>
      <p:sp>
        <p:nvSpPr>
          <p:cNvPr id="8" name="Footer Placeholder 7"/>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9" name="Slide Number Placeholder 8"/>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9218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3257" y="6041363"/>
            <a:ext cx="911702" cy="365125"/>
          </a:xfrm>
          <a:prstGeom prst="rect">
            <a:avLst/>
          </a:prstGeom>
        </p:spPr>
        <p:txBody>
          <a:bodyPr/>
          <a:lstStyle/>
          <a:p>
            <a:endParaRPr lang="en-US"/>
          </a:p>
        </p:txBody>
      </p:sp>
      <p:sp>
        <p:nvSpPr>
          <p:cNvPr id="4" name="Footer Placeholder 3"/>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5" name="Slide Number Placeholder 4"/>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89731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3257" y="6041363"/>
            <a:ext cx="911702" cy="365125"/>
          </a:xfrm>
          <a:prstGeom prst="rect">
            <a:avLst/>
          </a:prstGeom>
        </p:spPr>
        <p:txBody>
          <a:bodyPr/>
          <a:lstStyle/>
          <a:p>
            <a:endParaRPr lang="en-US"/>
          </a:p>
        </p:txBody>
      </p:sp>
      <p:sp>
        <p:nvSpPr>
          <p:cNvPr id="3" name="Footer Placeholder 2"/>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4" name="Slide Number Placeholder 3"/>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pPr/>
              <a:t>‹#›</a:t>
            </a:fld>
            <a:endParaRPr lang="en-US"/>
          </a:p>
        </p:txBody>
      </p:sp>
    </p:spTree>
    <p:extLst>
      <p:ext uri="{BB962C8B-B14F-4D97-AF65-F5344CB8AC3E}">
        <p14:creationId xmlns:p14="http://schemas.microsoft.com/office/powerpoint/2010/main" val="262432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03257" y="6041363"/>
            <a:ext cx="911702" cy="365125"/>
          </a:xfrm>
          <a:prstGeom prst="rect">
            <a:avLst/>
          </a:prstGeom>
        </p:spPr>
        <p:txBody>
          <a:bodyPr/>
          <a:lstStyle/>
          <a:p>
            <a:endParaRPr lang="en-US"/>
          </a:p>
        </p:txBody>
      </p:sp>
      <p:sp>
        <p:nvSpPr>
          <p:cNvPr id="6" name="Footer Placeholder 5"/>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7" name="Slide Number Placeholder 6"/>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22138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7203257" y="6041363"/>
            <a:ext cx="911702" cy="365125"/>
          </a:xfrm>
          <a:prstGeom prst="rect">
            <a:avLst/>
          </a:prstGeom>
        </p:spPr>
        <p:txBody>
          <a:bodyPr/>
          <a:lstStyle/>
          <a:p>
            <a:endParaRPr lang="en-US"/>
          </a:p>
        </p:txBody>
      </p:sp>
      <p:sp>
        <p:nvSpPr>
          <p:cNvPr id="6" name="Footer Placeholder 5"/>
          <p:cNvSpPr>
            <a:spLocks noGrp="1"/>
          </p:cNvSpPr>
          <p:nvPr>
            <p:ph type="ftr" sz="quarter" idx="11"/>
          </p:nvPr>
        </p:nvSpPr>
        <p:spPr>
          <a:xfrm>
            <a:off x="677158" y="6041363"/>
            <a:ext cx="6295972" cy="365125"/>
          </a:xfrm>
          <a:prstGeom prst="rect">
            <a:avLst/>
          </a:prstGeom>
        </p:spPr>
        <p:txBody>
          <a:bodyPr/>
          <a:lstStyle/>
          <a:p>
            <a:r>
              <a:rPr lang="en-US"/>
              <a:t>SEA Analytics - Trend Analysis</a:t>
            </a:r>
          </a:p>
        </p:txBody>
      </p:sp>
      <p:sp>
        <p:nvSpPr>
          <p:cNvPr id="7" name="Slide Number Placeholder 6"/>
          <p:cNvSpPr>
            <a:spLocks noGrp="1"/>
          </p:cNvSpPr>
          <p:nvPr>
            <p:ph type="sldNum" sz="quarter" idx="12"/>
          </p:nvPr>
        </p:nvSpPr>
        <p:spPr>
          <a:xfrm>
            <a:off x="8588426" y="6041363"/>
            <a:ext cx="683161" cy="365125"/>
          </a:xfrm>
          <a:prstGeom prst="rect">
            <a:avLst/>
          </a:prstGeom>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89515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157" y="609600"/>
            <a:ext cx="10818000"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7" y="2160590"/>
            <a:ext cx="10818000"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96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www.mathworks.com/help/matlab/ref/timeseries.resample.html" TargetMode="External"/><Relationship Id="rId3" Type="http://schemas.openxmlformats.org/officeDocument/2006/relationships/hyperlink" Target="http://ro.ecu.edu.au/cgi/viewcontent.cgi?article=1063&amp;context=theses" TargetMode="External"/><Relationship Id="rId7" Type="http://schemas.openxmlformats.org/officeDocument/2006/relationships/hyperlink" Target="http://gking.harvard.edu/amelia" TargetMode="External"/><Relationship Id="rId2" Type="http://schemas.openxmlformats.org/officeDocument/2006/relationships/hyperlink" Target="https://en.wikipedia.org/wiki/Kalman_filter" TargetMode="External"/><Relationship Id="rId1" Type="http://schemas.openxmlformats.org/officeDocument/2006/relationships/slideLayout" Target="../slideLayouts/slideLayout2.xml"/><Relationship Id="rId6" Type="http://schemas.openxmlformats.org/officeDocument/2006/relationships/hyperlink" Target="http://tercer.bol.ucla.edu/papers/pr.pdf" TargetMode="External"/><Relationship Id="rId5" Type="http://schemas.openxmlformats.org/officeDocument/2006/relationships/hyperlink" Target="http://www.mathworks.com/help/finance/fillts.html" TargetMode="External"/><Relationship Id="rId4" Type="http://schemas.openxmlformats.org/officeDocument/2006/relationships/hyperlink" Target="http://jmlr.org/proceedings/papers/v37/anava15.pdf"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www.mathworks.com/help/econ/parametric-trend-estimation.html" TargetMode="External"/><Relationship Id="rId3" Type="http://schemas.openxmlformats.org/officeDocument/2006/relationships/hyperlink" Target="http://citeseerx.ist.psu.edu/viewdoc/download?doi=10.1.1.87.3913&amp;rep=rep1&amp;type=pdf" TargetMode="External"/><Relationship Id="rId7" Type="http://schemas.openxmlformats.org/officeDocument/2006/relationships/hyperlink" Target="http://www.mathworks.com/help/econ/moving-average-trend-estimation.html" TargetMode="External"/><Relationship Id="rId2" Type="http://schemas.openxmlformats.org/officeDocument/2006/relationships/hyperlink" Target="http://iristoolbox.codeplex.com/" TargetMode="External"/><Relationship Id="rId1" Type="http://schemas.openxmlformats.org/officeDocument/2006/relationships/slideLayout" Target="../slideLayouts/slideLayout2.xml"/><Relationship Id="rId6" Type="http://schemas.openxmlformats.org/officeDocument/2006/relationships/hyperlink" Target="http://www.mathworks.com/help/econ/seasonal-adjustment-using-snxd7m-seasonal-filters.html" TargetMode="External"/><Relationship Id="rId5" Type="http://schemas.openxmlformats.org/officeDocument/2006/relationships/hyperlink" Target="http://www.mathworks.com/help/econ/seasonal-adjustment.html" TargetMode="External"/><Relationship Id="rId10" Type="http://schemas.openxmlformats.org/officeDocument/2006/relationships/image" Target="../media/image24.png"/><Relationship Id="rId4" Type="http://schemas.openxmlformats.org/officeDocument/2006/relationships/hyperlink" Target="http://www.mathworks.com/help/econ/seasonal-adjustment-1.html" TargetMode="External"/><Relationship Id="rId9" Type="http://schemas.openxmlformats.org/officeDocument/2006/relationships/hyperlink" Target="http://www.mathworks.com/help/econ/detrending.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76" y="1516024"/>
            <a:ext cx="10512000" cy="1645873"/>
          </a:xfrm>
        </p:spPr>
        <p:txBody>
          <a:bodyPr/>
          <a:lstStyle/>
          <a:p>
            <a:r>
              <a:rPr lang="en-US" sz="4000" b="1" dirty="0"/>
              <a:t>A Primer on Time Series Analysis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647" y="6028547"/>
            <a:ext cx="1483272" cy="2467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956" y="5982755"/>
            <a:ext cx="1429557" cy="338328"/>
          </a:xfrm>
          <a:prstGeom prst="rect">
            <a:avLst/>
          </a:prstGeom>
        </p:spPr>
      </p:pic>
      <p:sp>
        <p:nvSpPr>
          <p:cNvPr id="7" name="Rectangle 6"/>
          <p:cNvSpPr/>
          <p:nvPr/>
        </p:nvSpPr>
        <p:spPr>
          <a:xfrm>
            <a:off x="-97201" y="4518543"/>
            <a:ext cx="10512000" cy="307777"/>
          </a:xfrm>
          <a:prstGeom prst="rect">
            <a:avLst/>
          </a:prstGeom>
        </p:spPr>
        <p:txBody>
          <a:bodyPr wrap="square">
            <a:spAutoFit/>
          </a:bodyPr>
          <a:lstStyle/>
          <a:p>
            <a:pPr algn="r"/>
            <a:r>
              <a:rPr lang="en-US" sz="1400" dirty="0"/>
              <a:t>February 2016</a:t>
            </a:r>
          </a:p>
        </p:txBody>
      </p:sp>
      <p:sp>
        <p:nvSpPr>
          <p:cNvPr id="8" name="Subtitle 2"/>
          <p:cNvSpPr txBox="1">
            <a:spLocks/>
          </p:cNvSpPr>
          <p:nvPr/>
        </p:nvSpPr>
        <p:spPr>
          <a:xfrm>
            <a:off x="-97200" y="3267339"/>
            <a:ext cx="10512000" cy="348548"/>
          </a:xfrm>
          <a:prstGeom prst="rect">
            <a:avLst/>
          </a:prstGeom>
        </p:spPr>
        <p:txBody>
          <a:bodyPr vert="horz" lIns="91416" tIns="45708" rIns="91416" bIns="45708" rtlCol="0" anchor="t">
            <a:normAutofit fontScale="2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en-US" sz="6398" dirty="0"/>
              <a:t>P. Boily, Ph.D.</a:t>
            </a:r>
          </a:p>
          <a:p>
            <a:pPr>
              <a:lnSpc>
                <a:spcPct val="120000"/>
              </a:lnSpc>
              <a:spcBef>
                <a:spcPts val="0"/>
              </a:spcBef>
            </a:pPr>
            <a:r>
              <a:rPr lang="en-US" sz="4000" dirty="0" err="1"/>
              <a:t>Idlewyld</a:t>
            </a:r>
            <a:r>
              <a:rPr lang="en-US" sz="4000" dirty="0"/>
              <a:t> Analytics and Consulting Services</a:t>
            </a:r>
          </a:p>
        </p:txBody>
      </p:sp>
    </p:spTree>
    <p:extLst>
      <p:ext uri="{BB962C8B-B14F-4D97-AF65-F5344CB8AC3E}">
        <p14:creationId xmlns:p14="http://schemas.microsoft.com/office/powerpoint/2010/main" val="56362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Models – Pseudo-Additive</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This modeling approach assumes that some of the values of the original series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oMath>
                </a14:m>
                <a:r>
                  <a:rPr lang="en-US" sz="2000" dirty="0"/>
                  <a:t> are 0 and that </a:t>
                </a:r>
              </a:p>
              <a:p>
                <a:pPr lvl="1" algn="just">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both dependent on the </a:t>
                </a:r>
                <a:r>
                  <a:rPr lang="en-US" sz="1800" b="1" dirty="0"/>
                  <a:t>trend level</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but independent of each other, and </a:t>
                </a:r>
              </a:p>
              <a:p>
                <a:pPr lvl="1" algn="just">
                  <a:buSzPct val="100000"/>
                  <a:buFont typeface="Wingdings" panose="05000000000000000000" pitchFamily="2" charset="2"/>
                  <a:buChar char="§"/>
                </a:pPr>
                <a:r>
                  <a:rPr lang="en-US" sz="1800" dirty="0"/>
                  <a:t>the </a:t>
                </a:r>
                <a:r>
                  <a:rPr lang="en-US" sz="1800" b="1" dirty="0"/>
                  <a:t>trend</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has the same dimensions as the </a:t>
                </a:r>
                <a:r>
                  <a:rPr lang="en-US" sz="1800" b="1" dirty="0"/>
                  <a:t>original series</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𝑂</m:t>
                        </m:r>
                      </m:e>
                      <m:sub>
                        <m:r>
                          <a:rPr lang="en-US" sz="1800" i="1" dirty="0">
                            <a:latin typeface="Cambria Math" panose="02040503050406030204" pitchFamily="18" charset="0"/>
                          </a:rPr>
                          <m:t>𝑡</m:t>
                        </m:r>
                      </m:sub>
                    </m:sSub>
                  </m:oMath>
                </a14:m>
                <a:r>
                  <a:rPr lang="en-US" sz="1800" dirty="0"/>
                  <a:t>, and 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dimensionless and centered around 1.    </a:t>
                </a:r>
              </a:p>
              <a:p>
                <a:pPr marL="0" indent="0" algn="just">
                  <a:buNone/>
                </a:pPr>
                <a:endParaRPr lang="en-US" dirty="0"/>
              </a:p>
              <a:p>
                <a:pPr marL="0" indent="0" algn="just">
                  <a:buNone/>
                </a:pPr>
                <a:r>
                  <a:rPr lang="en-US" sz="2000" dirty="0"/>
                  <a:t>Mathematically, the model is expressed as</a:t>
                </a:r>
              </a:p>
              <a:p>
                <a:pPr marL="0" indent="0" algn="ctr">
                  <a:buNone/>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r>
                        <a:rPr lang="en-US" sz="2000" i="1" dirty="0" smtClean="0">
                          <a:latin typeface="Cambria Math" panose="02040503050406030204" pitchFamily="18" charset="0"/>
                        </a:rPr>
                        <m:t> </m:t>
                      </m:r>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r>
                        <a:rPr lang="en-US" sz="2000" b="0" i="1" dirty="0" smtClean="0">
                          <a:latin typeface="Cambria Math" panose="02040503050406030204" pitchFamily="18" charset="0"/>
                        </a:rPr>
                        <m:t>2</m:t>
                      </m:r>
                      <m:r>
                        <a:rPr lang="en-US" sz="2000" i="1" dirty="0">
                          <a:latin typeface="Cambria Math" panose="02040503050406030204" pitchFamily="18" charset="0"/>
                        </a:rPr>
                        <m:t>)</m:t>
                      </m:r>
                      <m:r>
                        <a:rPr lang="en-CA" sz="2000" b="0" i="1" dirty="0" smtClean="0">
                          <a:latin typeface="Cambria Math" panose="02040503050406030204" pitchFamily="18" charset="0"/>
                        </a:rPr>
                        <m:t>.</m:t>
                      </m:r>
                    </m:oMath>
                  </m:oMathPara>
                </a14:m>
                <a:endParaRPr lang="en-CA" sz="2000" dirty="0"/>
              </a:p>
              <a:p>
                <a:pPr marL="0" indent="0">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t>
                </a:r>
              </a:p>
              <a:p>
                <a:pPr marL="0" indent="0">
                  <a:buNone/>
                </a:pPr>
                <a:endParaRPr lang="en-US" sz="1000" dirty="0"/>
              </a:p>
              <a:p>
                <a:pPr marL="0" indent="0">
                  <a:buNone/>
                </a:pPr>
                <a:r>
                  <a:rPr lang="en-US" sz="2000" dirty="0"/>
                  <a:t>After seasonality adjustment, the </a:t>
                </a:r>
                <a:r>
                  <a:rPr lang="en-US" sz="2000" b="1" dirty="0"/>
                  <a:t>seasonality adjusted series</a:t>
                </a:r>
                <a:r>
                  <a:rPr lang="en-US" sz="2000" dirty="0"/>
                  <a:t> is </a:t>
                </a:r>
              </a:p>
              <a:p>
                <a:pPr marL="399930" lvl="1" indent="0" algn="ctr">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rPr>
                      <m:t>−1)=</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1044" r="-469"/>
                </a:stretch>
              </a:blipFill>
            </p:spPr>
            <p:txBody>
              <a:bodyPr/>
              <a:lstStyle/>
              <a:p>
                <a:r>
                  <a:rPr lang="en-US">
                    <a:noFill/>
                  </a:rPr>
                  <a:t> </a:t>
                </a:r>
              </a:p>
            </p:txBody>
          </p:sp>
        </mc:Fallback>
      </mc:AlternateContent>
    </p:spTree>
    <p:extLst>
      <p:ext uri="{BB962C8B-B14F-4D97-AF65-F5344CB8AC3E}">
        <p14:creationId xmlns:p14="http://schemas.microsoft.com/office/powerpoint/2010/main" val="425515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Calendar Effects</a:t>
            </a: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A number of monthly and quarterly time series include calendar effects due to the varying lengths of the months, day-of-the week effects and holidays, fixed or moving:</a:t>
            </a:r>
          </a:p>
          <a:p>
            <a:pPr lvl="1" algn="just">
              <a:buSzPct val="100000"/>
              <a:buFont typeface="Wingdings" pitchFamily="2" charset="2"/>
              <a:buChar char="§"/>
            </a:pPr>
            <a:r>
              <a:rPr lang="en-US" sz="1800" dirty="0"/>
              <a:t>The </a:t>
            </a:r>
            <a:r>
              <a:rPr lang="en-US" sz="1800" b="1" dirty="0"/>
              <a:t>trading day effect</a:t>
            </a:r>
            <a:r>
              <a:rPr lang="en-US" sz="1800" dirty="0"/>
              <a:t> is related to the monthly differences in the numbers of each day of the week from one year to the next (there may be more weekend sales in a month with five weekends). In each month, some days of the week may occur 5 times.  The type of theses extra days affect the data for the month. Without an appropriate correction, it becomes impossible to compare monthly estimates from year to year.</a:t>
            </a:r>
          </a:p>
          <a:p>
            <a:pPr lvl="1" algn="just">
              <a:buSzPct val="100000"/>
              <a:buFont typeface="Wingdings" pitchFamily="2" charset="2"/>
              <a:buChar char="§"/>
            </a:pPr>
            <a:r>
              <a:rPr lang="en-US" sz="1800" b="1" dirty="0"/>
              <a:t>Easter</a:t>
            </a:r>
            <a:r>
              <a:rPr lang="en-US" sz="1800" dirty="0"/>
              <a:t> is a </a:t>
            </a:r>
            <a:r>
              <a:rPr lang="en-US" sz="1800" b="1" dirty="0"/>
              <a:t>moving holiday</a:t>
            </a:r>
            <a:r>
              <a:rPr lang="en-US" sz="1800" dirty="0"/>
              <a:t> which occurs either in March or April between March 22 and April 25, or in the first or second quarter. Industrial production is lower in months in which Easter falls due to fewer working days. As a result, it needs to be removed before seasonality adjustment. If the Easter moving holiday effect is not corrected, the peaks and troughs due to its effects will be reflected in the final seasonal adjusted series. </a:t>
            </a:r>
          </a:p>
          <a:p>
            <a:pPr lvl="1" algn="just">
              <a:buSzPct val="100000"/>
              <a:buFont typeface="Wingdings" pitchFamily="2" charset="2"/>
              <a:buChar char="§"/>
            </a:pPr>
            <a:r>
              <a:rPr lang="en-US" sz="1800" b="1" dirty="0"/>
              <a:t>Canada Day </a:t>
            </a:r>
            <a:r>
              <a:rPr lang="en-US" sz="1800" dirty="0"/>
              <a:t>is a </a:t>
            </a:r>
            <a:r>
              <a:rPr lang="en-US" sz="1800" b="1" dirty="0"/>
              <a:t>fixed holiday</a:t>
            </a:r>
            <a:r>
              <a:rPr lang="en-US" sz="1800" dirty="0"/>
              <a:t> that falls on each year on July 1 (unless July 1 is a Sunday in which case Canada Day is held on July 2). As a consequence, there is always an additional day in the first week of July where businesses are closed and the overwhelming  majority of Canadians have the day off, usually modifying their regular activities. An adjustment must be made when looking at daily rates instead of absolute monthly numbers, say.</a:t>
            </a:r>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162768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Seasonal/Cyclical Adjustment Methodology</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Autofit/>
              </a:bodyPr>
              <a:lstStyle/>
              <a:p>
                <a:pPr marL="342900" indent="-342900" algn="just">
                  <a:buSzPct val="100000"/>
                  <a:buFont typeface="+mj-lt"/>
                  <a:buAutoNum type="arabicPeriod"/>
                </a:pPr>
                <a:r>
                  <a:rPr lang="en-US" sz="2000" dirty="0"/>
                  <a:t>Choice of </a:t>
                </a:r>
                <a:r>
                  <a:rPr lang="en-US" sz="2000" b="1" dirty="0"/>
                  <a:t>seasonal decomposition model</a:t>
                </a:r>
              </a:p>
              <a:p>
                <a:pPr marL="742830" lvl="1" indent="-342900" algn="just">
                  <a:buSzPct val="100000"/>
                  <a:buFont typeface="Wingdings" panose="05000000000000000000" pitchFamily="2" charset="2"/>
                  <a:buChar char="§"/>
                </a:pPr>
                <a:r>
                  <a:rPr lang="en-US" sz="2000" dirty="0"/>
                  <a:t>Includes checking the need for data transformation as well as the selection of a specific decomposition model (multiplicative, additive or pseudo-additive) based on the data.</a:t>
                </a:r>
              </a:p>
              <a:p>
                <a:pPr marL="742830" lvl="1" indent="-342900" algn="just">
                  <a:buSzPct val="100000"/>
                  <a:buFont typeface="Wingdings" panose="05000000000000000000" pitchFamily="2" charset="2"/>
                  <a:buChar char="§"/>
                </a:pPr>
                <a:r>
                  <a:rPr lang="en-US" sz="2000" b="1" dirty="0"/>
                  <a:t>Graphical inspection</a:t>
                </a:r>
                <a:r>
                  <a:rPr lang="en-US" sz="2000" dirty="0"/>
                  <a:t>: the multiplicative model should be used when the time series plot in continuous years shows that the size of the seasonal peaks and troughs changes as the trend changes; otherwise, the additive model should be used.</a:t>
                </a:r>
              </a:p>
              <a:p>
                <a:pPr marL="742830" lvl="1" indent="-342900" algn="just">
                  <a:buSzPct val="100000"/>
                  <a:buFont typeface="Wingdings" panose="05000000000000000000" pitchFamily="2" charset="2"/>
                  <a:buChar char="§"/>
                </a:pPr>
                <a:r>
                  <a:rPr lang="en-US" sz="2000" b="1" dirty="0"/>
                  <a:t>AICC Comparison</a:t>
                </a:r>
                <a:r>
                  <a:rPr lang="en-US" sz="2000" dirty="0"/>
                  <a:t>: the log transformation should be selected if the </a:t>
                </a:r>
                <a:r>
                  <a:rPr lang="en-US" sz="2000" dirty="0" err="1"/>
                  <a:t>Akaike</a:t>
                </a:r>
                <a:r>
                  <a:rPr lang="en-US" sz="2000" dirty="0"/>
                  <a:t> Information Criterion </a:t>
                </a:r>
                <a14:m>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𝐴𝐼𝐶𝐶</m:t>
                    </m:r>
                    <m:r>
                      <a:rPr lang="en-US" sz="2000" i="1" dirty="0" smtClean="0">
                        <a:latin typeface="Cambria Math" panose="02040503050406030204" pitchFamily="18" charset="0"/>
                      </a:rPr>
                      <m:t>)</m:t>
                    </m:r>
                  </m:oMath>
                </a14:m>
                <a:r>
                  <a:rPr lang="en-US" sz="2000" dirty="0"/>
                  <a:t> satisfies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𝐴𝐼𝐶𝐶</m:t>
                        </m:r>
                      </m:e>
                      <m:sub>
                        <m:r>
                          <m:rPr>
                            <m:nor/>
                          </m:rPr>
                          <a:rPr lang="en-US" sz="2000" b="0" i="0" smtClean="0">
                            <a:latin typeface="Cambria Math" panose="02040503050406030204" pitchFamily="18" charset="0"/>
                          </a:rPr>
                          <m:t>nolog</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𝐴𝐼𝐶𝐶</m:t>
                        </m:r>
                      </m:e>
                      <m:sub>
                        <m:r>
                          <m:rPr>
                            <m:nor/>
                          </m:rPr>
                          <a:rPr lang="en-US" sz="2000" b="0" i="0" smtClean="0">
                            <a:latin typeface="Cambria Math" panose="02040503050406030204" pitchFamily="18" charset="0"/>
                          </a:rPr>
                          <m:t>log</m:t>
                        </m:r>
                      </m:sub>
                    </m:sSub>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rPr>
                      <m:t>2</m:t>
                    </m:r>
                  </m:oMath>
                </a14:m>
                <a:r>
                  <a:rPr lang="en-US" sz="2000" dirty="0"/>
                  <a:t> (these values can be computed using SAS’s proc X12, for instance).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522" r="-586"/>
                </a:stretch>
              </a:blipFill>
            </p:spPr>
            <p:txBody>
              <a:bodyPr/>
              <a:lstStyle/>
              <a:p>
                <a:r>
                  <a:rPr lang="en-US">
                    <a:noFill/>
                  </a:rPr>
                  <a:t> </a:t>
                </a:r>
              </a:p>
            </p:txBody>
          </p:sp>
        </mc:Fallback>
      </mc:AlternateContent>
    </p:spTree>
    <p:extLst>
      <p:ext uri="{BB962C8B-B14F-4D97-AF65-F5344CB8AC3E}">
        <p14:creationId xmlns:p14="http://schemas.microsoft.com/office/powerpoint/2010/main" val="10521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Seasonal/Cyclical Adjustment Methodology</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Autofit/>
              </a:bodyPr>
              <a:lstStyle/>
              <a:p>
                <a:pPr marL="457200" indent="-457200" algn="just">
                  <a:buSzPct val="100000"/>
                  <a:buFont typeface="+mj-lt"/>
                  <a:buAutoNum type="arabicPeriod" startAt="2"/>
                </a:pPr>
                <a:r>
                  <a:rPr lang="en-US" sz="2000" dirty="0"/>
                  <a:t>Adjusting and testing for </a:t>
                </a:r>
                <a:r>
                  <a:rPr lang="en-US" sz="2000" b="1" dirty="0"/>
                  <a:t>trading-day effects </a:t>
                </a:r>
                <a:r>
                  <a:rPr lang="en-US" sz="2000" dirty="0"/>
                  <a:t>(if applicable)</a:t>
                </a:r>
              </a:p>
              <a:p>
                <a:pPr marL="742830" lvl="1" indent="-342900" algn="just">
                  <a:buSzPct val="100000"/>
                  <a:buFont typeface="Wingdings" panose="05000000000000000000" pitchFamily="2" charset="2"/>
                  <a:buChar char="§"/>
                </a:pPr>
                <a:r>
                  <a:rPr lang="en-US" sz="2000" dirty="0"/>
                  <a:t>Series should be adjusted to remove trading day effects from the final seasonally adjusted series when they are found to be statistically significant (unless the results are counterintuitive and do not match realistic day-to-day operations).</a:t>
                </a:r>
              </a:p>
              <a:p>
                <a:pPr marL="742830" lvl="1" indent="-342900" algn="just">
                  <a:buSzPct val="100000"/>
                  <a:buFont typeface="Wingdings" panose="05000000000000000000" pitchFamily="2" charset="2"/>
                  <a:buChar char="§"/>
                </a:pPr>
                <a:r>
                  <a:rPr lang="en-US" sz="2000" dirty="0"/>
                  <a:t>Testing for these effects includes looking for peaks in </a:t>
                </a:r>
                <a:r>
                  <a:rPr lang="en-US" sz="2000" b="1" dirty="0"/>
                  <a:t>spectral plots </a:t>
                </a:r>
                <a:r>
                  <a:rPr lang="en-US" sz="2000" dirty="0"/>
                  <a:t>(either the first differences of the adjusted time series or in the final irregular component, both adjusted for extreme values), the </a:t>
                </a:r>
                <a14:m>
                  <m:oMath xmlns:m="http://schemas.openxmlformats.org/officeDocument/2006/math">
                    <m:r>
                      <a:rPr lang="en-US" sz="2000" b="1" i="1" dirty="0" smtClean="0">
                        <a:latin typeface="Cambria Math" panose="02040503050406030204" pitchFamily="18" charset="0"/>
                      </a:rPr>
                      <m:t>𝒕</m:t>
                    </m:r>
                    <m:r>
                      <a:rPr lang="en-US" sz="2000" b="1" i="1" dirty="0" smtClean="0">
                        <a:latin typeface="Cambria Math" panose="02040503050406030204" pitchFamily="18" charset="0"/>
                      </a:rPr>
                      <m:t>−</m:t>
                    </m:r>
                  </m:oMath>
                </a14:m>
                <a:r>
                  <a:rPr lang="en-US" sz="2000" b="1" dirty="0"/>
                  <a:t>test</a:t>
                </a:r>
                <a:r>
                  <a:rPr lang="en-US" sz="2000" dirty="0"/>
                  <a:t> or the  </a:t>
                </a:r>
                <a14:m>
                  <m:oMath xmlns:m="http://schemas.openxmlformats.org/officeDocument/2006/math">
                    <m:sSup>
                      <m:sSupPr>
                        <m:ctrlPr>
                          <a:rPr lang="en-US" sz="2000" b="1" i="1" dirty="0" smtClean="0">
                            <a:latin typeface="Cambria Math" panose="02040503050406030204" pitchFamily="18" charset="0"/>
                            <a:ea typeface="Cambria Math" panose="02040503050406030204" pitchFamily="18" charset="0"/>
                          </a:rPr>
                        </m:ctrlPr>
                      </m:sSupPr>
                      <m:e>
                        <m:r>
                          <a:rPr lang="en-US" sz="2000" b="1" i="1" dirty="0" smtClean="0">
                            <a:latin typeface="Cambria Math" panose="02040503050406030204" pitchFamily="18" charset="0"/>
                            <a:ea typeface="Cambria Math" panose="02040503050406030204" pitchFamily="18" charset="0"/>
                          </a:rPr>
                          <m:t>𝝌</m:t>
                        </m:r>
                      </m:e>
                      <m:sup>
                        <m:r>
                          <a:rPr lang="en-US" sz="2000" b="1" i="1" dirty="0" smtClean="0">
                            <a:latin typeface="Cambria Math" panose="02040503050406030204" pitchFamily="18" charset="0"/>
                            <a:ea typeface="Cambria Math" panose="02040503050406030204" pitchFamily="18" charset="0"/>
                          </a:rPr>
                          <m:t>𝟐</m:t>
                        </m:r>
                      </m:sup>
                    </m:sSup>
                    <m:r>
                      <a:rPr lang="en-US" sz="2000" b="1" i="1" dirty="0">
                        <a:latin typeface="Cambria Math" panose="02040503050406030204" pitchFamily="18" charset="0"/>
                      </a:rPr>
                      <m:t>−</m:t>
                    </m:r>
                  </m:oMath>
                </a14:m>
                <a:r>
                  <a:rPr lang="en-US" sz="2000" b="1" dirty="0"/>
                  <a:t>test</a:t>
                </a:r>
                <a:r>
                  <a:rPr lang="en-US" sz="2000" dirty="0"/>
                  <a:t> (significance of trading day effect </a:t>
                </a:r>
                <a:r>
                  <a:rPr lang="en-US" sz="2000" dirty="0" err="1"/>
                  <a:t>regressors</a:t>
                </a:r>
                <a:r>
                  <a:rPr lang="en-US" sz="2000" dirty="0"/>
                  <a:t>)</a:t>
                </a:r>
              </a:p>
              <a:p>
                <a:pPr marL="742830" lvl="1" indent="-342900" algn="just">
                  <a:buSzPct val="100000"/>
                  <a:buFont typeface="Wingdings" panose="05000000000000000000" pitchFamily="2" charset="2"/>
                  <a:buChar char="§"/>
                </a:pPr>
                <a:r>
                  <a:rPr lang="en-US" sz="2000" dirty="0"/>
                  <a:t>Significant </a:t>
                </a:r>
                <a:r>
                  <a:rPr lang="en-US" sz="2000" b="1" dirty="0"/>
                  <a:t>trading-day </a:t>
                </a:r>
                <a:r>
                  <a:rPr lang="en-US" sz="2000" b="1" dirty="0" err="1"/>
                  <a:t>regressors</a:t>
                </a:r>
                <a:r>
                  <a:rPr lang="en-US" sz="2000" dirty="0"/>
                  <a:t> should be included in the model (X12 documentation).</a:t>
                </a:r>
                <a:endParaRPr lang="en-US" sz="2000" b="1"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522" r="-586"/>
                </a:stretch>
              </a:blipFill>
            </p:spPr>
            <p:txBody>
              <a:bodyPr/>
              <a:lstStyle/>
              <a:p>
                <a:r>
                  <a:rPr lang="en-US">
                    <a:noFill/>
                  </a:rPr>
                  <a:t> </a:t>
                </a:r>
              </a:p>
            </p:txBody>
          </p:sp>
        </mc:Fallback>
      </mc:AlternateContent>
    </p:spTree>
    <p:extLst>
      <p:ext uri="{BB962C8B-B14F-4D97-AF65-F5344CB8AC3E}">
        <p14:creationId xmlns:p14="http://schemas.microsoft.com/office/powerpoint/2010/main" val="91540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Seasonal/Cyclical Adjustment Methodology (continued)</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Autofit/>
              </a:bodyPr>
              <a:lstStyle/>
              <a:p>
                <a:pPr marL="457200" indent="-457200" algn="just">
                  <a:buSzPct val="100000"/>
                  <a:buFont typeface="+mj-lt"/>
                  <a:buAutoNum type="arabicPeriod" startAt="3"/>
                </a:pPr>
                <a:r>
                  <a:rPr lang="en-US" sz="2000" dirty="0"/>
                  <a:t>Adjusting and testing for </a:t>
                </a:r>
                <a:r>
                  <a:rPr lang="en-US" sz="2000" b="1" dirty="0"/>
                  <a:t>trading day effects </a:t>
                </a:r>
                <a:r>
                  <a:rPr lang="en-US" sz="2000" dirty="0"/>
                  <a:t>(continued)</a:t>
                </a:r>
              </a:p>
              <a:p>
                <a:pPr marL="742830" lvl="1" indent="-342900" algn="just">
                  <a:buSzPct val="100000"/>
                  <a:buFont typeface="Wingdings" panose="05000000000000000000" pitchFamily="2" charset="2"/>
                  <a:buChar char="§"/>
                </a:pPr>
                <a:r>
                  <a:rPr lang="en-US" sz="2000" dirty="0"/>
                  <a:t>There are instances when a series should NOT be adjusted for trading day effects: if the data-recording year is not divided in the same way as the calendar period described by months; if the data is collected at a point in time rather than (every day, say), or if the data is not collected in strict calendar months. </a:t>
                </a:r>
              </a:p>
              <a:p>
                <a:pPr marL="342900" indent="-342900" algn="just">
                  <a:buSzPct val="100000"/>
                  <a:buFont typeface="+mj-lt"/>
                  <a:buAutoNum type="arabicPeriod" startAt="3"/>
                </a:pPr>
                <a:r>
                  <a:rPr lang="en-US" sz="2000" dirty="0"/>
                  <a:t>Adjusting and testing for </a:t>
                </a:r>
                <a:r>
                  <a:rPr lang="en-US" sz="2000" b="1" dirty="0"/>
                  <a:t>moving holiday effects </a:t>
                </a:r>
                <a:r>
                  <a:rPr lang="en-US" sz="2000" dirty="0"/>
                  <a:t>(if applicable)</a:t>
                </a:r>
              </a:p>
              <a:p>
                <a:pPr marL="742830" lvl="1" indent="-342900" algn="just">
                  <a:buSzPct val="100000"/>
                  <a:buFont typeface="Wingdings" panose="05000000000000000000" pitchFamily="2" charset="2"/>
                  <a:buChar char="§"/>
                </a:pPr>
                <a:r>
                  <a:rPr lang="en-US" sz="2000" dirty="0"/>
                  <a:t>Moving-holiday effects are identified using an </a:t>
                </a:r>
                <a14:m>
                  <m:oMath xmlns:m="http://schemas.openxmlformats.org/officeDocument/2006/math">
                    <m:r>
                      <a:rPr lang="en-US" sz="2000" b="1" i="1" dirty="0" smtClean="0">
                        <a:latin typeface="Cambria Math" panose="02040503050406030204" pitchFamily="18" charset="0"/>
                      </a:rPr>
                      <m:t>𝑨𝑰𝑪𝑪</m:t>
                    </m:r>
                  </m:oMath>
                </a14:m>
                <a:r>
                  <a:rPr lang="en-US" sz="2000" b="1" dirty="0"/>
                  <a:t> test </a:t>
                </a:r>
                <a:r>
                  <a:rPr lang="en-US" sz="2000" dirty="0"/>
                  <a:t>(picking the model which gives the smallest AICC value for various moving holiday </a:t>
                </a:r>
                <a:r>
                  <a:rPr lang="en-US" sz="2000" dirty="0" err="1"/>
                  <a:t>regressors</a:t>
                </a:r>
                <a:r>
                  <a:rPr lang="en-US" sz="2000" dirty="0"/>
                  <a:t>)</a:t>
                </a:r>
                <a:r>
                  <a:rPr lang="en-US" sz="2000" b="1" dirty="0"/>
                  <a:t> </a:t>
                </a:r>
                <a:r>
                  <a:rPr lang="en-US" sz="2000" dirty="0"/>
                  <a:t>or</a:t>
                </a:r>
                <a:r>
                  <a:rPr lang="en-US" sz="2000" b="1" dirty="0"/>
                  <a:t> graphical inspection </a:t>
                </a:r>
                <a:r>
                  <a:rPr lang="en-US" sz="2000" dirty="0"/>
                  <a:t>(without adjustment for moving-holidays effects, the Seasonal Irregular component ratios or the month-to-month/quarter-to-quarter percentage change in the original series will not be consistent from year to year).</a:t>
                </a:r>
              </a:p>
              <a:p>
                <a:pPr marL="742830" lvl="1" indent="-342900" algn="just">
                  <a:buSzPct val="100000"/>
                  <a:buFont typeface="Wingdings" panose="05000000000000000000" pitchFamily="2" charset="2"/>
                  <a:buChar char="§"/>
                </a:pPr>
                <a:r>
                  <a:rPr lang="en-US" sz="2000" dirty="0"/>
                  <a:t>Significant </a:t>
                </a:r>
                <a:r>
                  <a:rPr lang="en-US" sz="2000" b="1" dirty="0"/>
                  <a:t>moving-holiday </a:t>
                </a:r>
                <a:r>
                  <a:rPr lang="en-US" sz="2000" b="1" dirty="0" err="1"/>
                  <a:t>regressors</a:t>
                </a:r>
                <a:r>
                  <a:rPr lang="en-US" sz="2000" dirty="0"/>
                  <a:t> should be included in the model (more details are available in the X12 documentation).</a:t>
                </a:r>
                <a:endParaRPr lang="en-US" sz="2000" b="1"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522" r="-586"/>
                </a:stretch>
              </a:blipFill>
            </p:spPr>
            <p:txBody>
              <a:bodyPr/>
              <a:lstStyle/>
              <a:p>
                <a:r>
                  <a:rPr lang="en-US">
                    <a:noFill/>
                  </a:rPr>
                  <a:t> </a:t>
                </a:r>
              </a:p>
            </p:txBody>
          </p:sp>
        </mc:Fallback>
      </mc:AlternateContent>
    </p:spTree>
    <p:extLst>
      <p:ext uri="{BB962C8B-B14F-4D97-AF65-F5344CB8AC3E}">
        <p14:creationId xmlns:p14="http://schemas.microsoft.com/office/powerpoint/2010/main" val="35781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Seasonal/Cyclical Adjustment Methodology (continued)</a:t>
            </a:r>
          </a:p>
        </p:txBody>
      </p:sp>
      <p:sp>
        <p:nvSpPr>
          <p:cNvPr id="14" name="Content Placeholder 13"/>
          <p:cNvSpPr>
            <a:spLocks noGrp="1"/>
          </p:cNvSpPr>
          <p:nvPr>
            <p:ph idx="1"/>
          </p:nvPr>
        </p:nvSpPr>
        <p:spPr>
          <a:xfrm>
            <a:off x="677158" y="1754491"/>
            <a:ext cx="10818000" cy="4853136"/>
          </a:xfrm>
        </p:spPr>
        <p:txBody>
          <a:bodyPr>
            <a:noAutofit/>
          </a:bodyPr>
          <a:lstStyle/>
          <a:p>
            <a:pPr marL="457200" indent="-457200" algn="just">
              <a:buSzPct val="100000"/>
              <a:buFont typeface="+mj-lt"/>
              <a:buAutoNum type="arabicPeriod" startAt="5"/>
            </a:pPr>
            <a:r>
              <a:rPr lang="en-US" sz="2000" dirty="0"/>
              <a:t>Identifying and adjusting for </a:t>
            </a:r>
            <a:r>
              <a:rPr lang="en-US" sz="2000" b="1" dirty="0"/>
              <a:t>trend level shifts</a:t>
            </a:r>
            <a:endParaRPr lang="en-US" sz="2000" dirty="0"/>
          </a:p>
          <a:p>
            <a:pPr marL="685680" lvl="1" indent="-285750" algn="just">
              <a:buSzPct val="100000"/>
              <a:buFont typeface="Wingdings" panose="05000000000000000000" pitchFamily="2" charset="2"/>
              <a:buChar char="§"/>
            </a:pPr>
            <a:r>
              <a:rPr lang="en-US" sz="2000" dirty="0"/>
              <a:t>Level shifts are abrupt but sustained changes in the underlying level of the time series associated with an unchanged seasonal pattern.</a:t>
            </a:r>
          </a:p>
          <a:p>
            <a:pPr marL="685680" lvl="1" indent="-285750" algn="just">
              <a:buSzPct val="100000"/>
              <a:buFont typeface="Wingdings" panose="05000000000000000000" pitchFamily="2" charset="2"/>
              <a:buChar char="§"/>
            </a:pPr>
            <a:r>
              <a:rPr lang="en-US" sz="2000" dirty="0"/>
              <a:t>Without accounting for trend level shifts, there may be an </a:t>
            </a:r>
            <a:r>
              <a:rPr lang="en-US" sz="2000" b="1" dirty="0"/>
              <a:t>increased level of irregularity</a:t>
            </a:r>
            <a:r>
              <a:rPr lang="en-US" sz="2000" dirty="0"/>
              <a:t> for the seasonally adjusted series around the level shifts, increasing the volatility of the seasonally adjusted series.</a:t>
            </a:r>
          </a:p>
          <a:p>
            <a:pPr marL="685680" lvl="1" indent="-285750" algn="just">
              <a:buSzPct val="100000"/>
              <a:buFont typeface="Wingdings" panose="05000000000000000000" pitchFamily="2" charset="2"/>
              <a:buChar char="§"/>
            </a:pPr>
            <a:r>
              <a:rPr lang="en-US" sz="2000" dirty="0"/>
              <a:t>These shifts can be identified using month-to-month/quarter-to-quarter percentage changes in original and seasonally adjusted estimates according to the following criterion: a sudden large increase which is not followed by a corresponding decrease, or </a:t>
            </a:r>
            <a:r>
              <a:rPr lang="en-US" sz="2000" i="1" dirty="0"/>
              <a:t>vice-versa</a:t>
            </a:r>
            <a:r>
              <a:rPr lang="en-US" sz="2000" dirty="0"/>
              <a:t>.</a:t>
            </a:r>
          </a:p>
        </p:txBody>
      </p:sp>
    </p:spTree>
    <p:extLst>
      <p:ext uri="{BB962C8B-B14F-4D97-AF65-F5344CB8AC3E}">
        <p14:creationId xmlns:p14="http://schemas.microsoft.com/office/powerpoint/2010/main" val="221499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Seasonal/Cyclical Adjustment Methodology (continued)</a:t>
            </a:r>
          </a:p>
        </p:txBody>
      </p:sp>
      <p:sp>
        <p:nvSpPr>
          <p:cNvPr id="14" name="Content Placeholder 13"/>
          <p:cNvSpPr>
            <a:spLocks noGrp="1"/>
          </p:cNvSpPr>
          <p:nvPr>
            <p:ph idx="1"/>
          </p:nvPr>
        </p:nvSpPr>
        <p:spPr>
          <a:xfrm>
            <a:off x="677158" y="1754491"/>
            <a:ext cx="10818000" cy="4853136"/>
          </a:xfrm>
        </p:spPr>
        <p:txBody>
          <a:bodyPr>
            <a:noAutofit/>
          </a:bodyPr>
          <a:lstStyle/>
          <a:p>
            <a:pPr marL="457200" indent="-457200" algn="just">
              <a:buSzPct val="100000"/>
              <a:buFont typeface="+mj-lt"/>
              <a:buAutoNum type="arabicPeriod" startAt="6"/>
            </a:pPr>
            <a:r>
              <a:rPr lang="en-US" sz="2000" dirty="0"/>
              <a:t>Identifying and adjusting for </a:t>
            </a:r>
            <a:r>
              <a:rPr lang="en-US" sz="2000" b="1" dirty="0"/>
              <a:t>outliers</a:t>
            </a:r>
          </a:p>
          <a:p>
            <a:pPr marL="742830" lvl="1" indent="-342900" algn="just">
              <a:buSzPct val="100000"/>
              <a:buFont typeface="Wingdings" panose="05000000000000000000" pitchFamily="2" charset="2"/>
              <a:buChar char="§"/>
            </a:pPr>
            <a:r>
              <a:rPr lang="en-US" sz="2000" dirty="0"/>
              <a:t>Outliers are extreme values that fall outside of the general pattern of the trend and seasonal components, which can be caused by an extreme random effect or an identifiable reason.</a:t>
            </a:r>
          </a:p>
          <a:p>
            <a:pPr marL="742830" lvl="1" indent="-342900" algn="just">
              <a:buSzPct val="100000"/>
              <a:buFont typeface="Wingdings" panose="05000000000000000000" pitchFamily="2" charset="2"/>
              <a:buChar char="§"/>
            </a:pPr>
            <a:r>
              <a:rPr lang="en-US" sz="2000" dirty="0"/>
              <a:t>Outliers found at the end of the time series may have a large impact on revisions when new data become available. </a:t>
            </a:r>
          </a:p>
          <a:p>
            <a:pPr marL="742830" lvl="1" indent="-342900" algn="just">
              <a:buSzPct val="100000"/>
              <a:buFont typeface="Wingdings" panose="05000000000000000000" pitchFamily="2" charset="2"/>
              <a:buChar char="§"/>
            </a:pPr>
            <a:r>
              <a:rPr lang="en-US" sz="2000" dirty="0"/>
              <a:t>These can be identified using the table of final weights for the irregular component and the  table of residual patterns of the irregular component, according to the following criterion: one or more of the values are 0. </a:t>
            </a:r>
            <a:endParaRPr lang="en-US" sz="2000" b="1" dirty="0"/>
          </a:p>
        </p:txBody>
      </p:sp>
    </p:spTree>
    <p:extLst>
      <p:ext uri="{BB962C8B-B14F-4D97-AF65-F5344CB8AC3E}">
        <p14:creationId xmlns:p14="http://schemas.microsoft.com/office/powerpoint/2010/main" val="134941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Data Quality Issues</a:t>
            </a: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Known data quality issues could affect the results of time series analyses: </a:t>
            </a:r>
          </a:p>
          <a:p>
            <a:pPr algn="just">
              <a:buSzPct val="100000"/>
              <a:buFont typeface="Wingdings" pitchFamily="2" charset="2"/>
              <a:buChar char="§"/>
            </a:pPr>
            <a:r>
              <a:rPr lang="en-US" sz="2000" dirty="0"/>
              <a:t>the method of data collection may lead to unusual effects, especially if collection is made on a non-calendar basis or if there is a lag between activity and measurement;</a:t>
            </a:r>
          </a:p>
          <a:p>
            <a:pPr algn="just">
              <a:buSzPct val="100000"/>
              <a:buFont typeface="Wingdings" pitchFamily="2" charset="2"/>
              <a:buChar char="§"/>
            </a:pPr>
            <a:r>
              <a:rPr lang="en-US" sz="2000" dirty="0"/>
              <a:t>any change to the method or timing of data collection could lead to the false identification of trend or seasonal breaks;</a:t>
            </a:r>
          </a:p>
          <a:p>
            <a:pPr algn="just">
              <a:buSzPct val="100000"/>
              <a:buFont typeface="Wingdings" pitchFamily="2" charset="2"/>
              <a:buChar char="§"/>
            </a:pPr>
            <a:r>
              <a:rPr lang="en-US" sz="2000" dirty="0"/>
              <a:t>some series are sensitive to events such as extreme weather, strikes, wars, etc., which could cause breaks or outliers of large magnitude;</a:t>
            </a:r>
          </a:p>
          <a:p>
            <a:pPr algn="just">
              <a:buSzPct val="100000"/>
              <a:buFont typeface="Wingdings" pitchFamily="2" charset="2"/>
              <a:buChar char="§"/>
            </a:pPr>
            <a:r>
              <a:rPr lang="en-US" sz="2000" dirty="0"/>
              <a:t>at least 5 years worth of data are required to insure stability on future updates, and </a:t>
            </a:r>
          </a:p>
          <a:p>
            <a:pPr algn="just">
              <a:buSzPct val="100000"/>
              <a:buFont typeface="Wingdings" pitchFamily="2" charset="2"/>
              <a:buChar char="§"/>
            </a:pPr>
            <a:r>
              <a:rPr lang="en-US" sz="2000" dirty="0"/>
              <a:t>at least 10 years worth of data are required to insure that the adjustment of the first year is unlikely to be revised.</a:t>
            </a:r>
          </a:p>
          <a:p>
            <a:pPr marL="0" indent="0" algn="just">
              <a:buNone/>
            </a:pPr>
            <a:endParaRPr lang="en-US" sz="1800" dirty="0"/>
          </a:p>
        </p:txBody>
      </p:sp>
    </p:spTree>
    <p:extLst>
      <p:ext uri="{BB962C8B-B14F-4D97-AF65-F5344CB8AC3E}">
        <p14:creationId xmlns:p14="http://schemas.microsoft.com/office/powerpoint/2010/main" val="40646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77" t="1799" r="1076" b="2144"/>
          <a:stretch/>
        </p:blipFill>
        <p:spPr>
          <a:xfrm>
            <a:off x="4654252" y="1124744"/>
            <a:ext cx="7227714" cy="5566172"/>
          </a:xfrm>
          <a:prstGeom prst="rect">
            <a:avLst/>
          </a:prstGeom>
        </p:spPr>
      </p:pic>
      <p:sp>
        <p:nvSpPr>
          <p:cNvPr id="14" name="Content Placeholder 13"/>
          <p:cNvSpPr>
            <a:spLocks noGrp="1"/>
          </p:cNvSpPr>
          <p:nvPr>
            <p:ph idx="1"/>
          </p:nvPr>
        </p:nvSpPr>
        <p:spPr>
          <a:xfrm>
            <a:off x="677158" y="1754491"/>
            <a:ext cx="3977094" cy="4701173"/>
          </a:xfrm>
        </p:spPr>
        <p:txBody>
          <a:bodyPr>
            <a:normAutofit lnSpcReduction="10000"/>
          </a:bodyPr>
          <a:lstStyle/>
          <a:p>
            <a:pPr marL="0" indent="0" algn="just">
              <a:buNone/>
            </a:pPr>
            <a:r>
              <a:rPr lang="en-US" sz="2000" dirty="0"/>
              <a:t>Let us illustrate the process of decomposition with an arbitrary time series recording the monthly number of hours for a variable called CV, whose values are shown in the year-by-year plot to the right. </a:t>
            </a:r>
          </a:p>
          <a:p>
            <a:pPr marL="0" indent="0" algn="just">
              <a:buNone/>
            </a:pPr>
            <a:endParaRPr lang="en-US" sz="1000" dirty="0"/>
          </a:p>
          <a:p>
            <a:pPr marL="0" indent="0" algn="just">
              <a:buNone/>
            </a:pPr>
            <a:r>
              <a:rPr lang="en-US" sz="2000" dirty="0"/>
              <a:t>What trend(s) can be found in this data (if any)? </a:t>
            </a:r>
          </a:p>
          <a:p>
            <a:pPr marL="0" indent="0" algn="just">
              <a:buNone/>
            </a:pPr>
            <a:endParaRPr lang="en-US" sz="1000" dirty="0"/>
          </a:p>
          <a:p>
            <a:pPr marL="0" indent="0" algn="just">
              <a:buNone/>
            </a:pPr>
            <a:r>
              <a:rPr lang="en-US" sz="2000" dirty="0"/>
              <a:t>Are there months where the value of CV is “unexpected”? (what might that mean?)</a:t>
            </a:r>
          </a:p>
        </p:txBody>
      </p:sp>
    </p:spTree>
    <p:extLst>
      <p:ext uri="{BB962C8B-B14F-4D97-AF65-F5344CB8AC3E}">
        <p14:creationId xmlns:p14="http://schemas.microsoft.com/office/powerpoint/2010/main" val="247128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Model Selection </a:t>
            </a:r>
          </a:p>
        </p:txBody>
      </p:sp>
      <p:sp>
        <p:nvSpPr>
          <p:cNvPr id="14" name="Content Placeholder 13"/>
          <p:cNvSpPr>
            <a:spLocks noGrp="1"/>
          </p:cNvSpPr>
          <p:nvPr>
            <p:ph idx="1"/>
          </p:nvPr>
        </p:nvSpPr>
        <p:spPr>
          <a:xfrm>
            <a:off x="189756" y="2141894"/>
            <a:ext cx="3386714" cy="4701173"/>
          </a:xfrm>
        </p:spPr>
        <p:txBody>
          <a:bodyPr>
            <a:normAutofit lnSpcReduction="10000"/>
          </a:bodyPr>
          <a:lstStyle/>
          <a:p>
            <a:pPr marL="0" indent="0" algn="just">
              <a:buNone/>
            </a:pPr>
            <a:r>
              <a:rPr lang="en-US" sz="2000" dirty="0"/>
              <a:t>The continuous plot shows that the size of the peaks and troughs does not seem to change with changing trends: the </a:t>
            </a:r>
            <a:r>
              <a:rPr lang="en-US" sz="2000" b="1" dirty="0"/>
              <a:t>additive model</a:t>
            </a:r>
            <a:r>
              <a:rPr lang="en-US" sz="2000" dirty="0"/>
              <a:t> is thus selected. </a:t>
            </a:r>
          </a:p>
          <a:p>
            <a:pPr marL="0" indent="0" algn="just">
              <a:buNone/>
            </a:pPr>
            <a:endParaRPr lang="en-US" sz="1000" dirty="0"/>
          </a:p>
          <a:p>
            <a:pPr marL="0" indent="0" algn="just">
              <a:buNone/>
            </a:pPr>
            <a:r>
              <a:rPr lang="en-US" sz="2000" dirty="0"/>
              <a:t>The SAS procedure X12 agrees with that assessment, and further suggests no data transformation.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0" t="2252" r="2891" b="6154"/>
          <a:stretch/>
        </p:blipFill>
        <p:spPr>
          <a:xfrm>
            <a:off x="3576471" y="1754490"/>
            <a:ext cx="6260323" cy="47011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6820" y="2060848"/>
            <a:ext cx="2352030" cy="3840480"/>
          </a:xfrm>
          <a:prstGeom prst="rect">
            <a:avLst/>
          </a:prstGeom>
        </p:spPr>
      </p:pic>
    </p:spTree>
    <p:extLst>
      <p:ext uri="{BB962C8B-B14F-4D97-AF65-F5344CB8AC3E}">
        <p14:creationId xmlns:p14="http://schemas.microsoft.com/office/powerpoint/2010/main" val="114366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Outline</a:t>
            </a:r>
          </a:p>
        </p:txBody>
      </p:sp>
      <p:sp>
        <p:nvSpPr>
          <p:cNvPr id="14" name="Content Placeholder 13"/>
          <p:cNvSpPr>
            <a:spLocks noGrp="1"/>
          </p:cNvSpPr>
          <p:nvPr>
            <p:ph idx="1"/>
          </p:nvPr>
        </p:nvSpPr>
        <p:spPr>
          <a:xfrm>
            <a:off x="677157" y="1755648"/>
            <a:ext cx="8869680" cy="4855464"/>
          </a:xfrm>
        </p:spPr>
        <p:txBody>
          <a:bodyPr>
            <a:normAutofit lnSpcReduction="10000"/>
          </a:bodyPr>
          <a:lstStyle/>
          <a:p>
            <a:pPr marL="0" indent="0">
              <a:lnSpc>
                <a:spcPct val="110000"/>
              </a:lnSpc>
              <a:buNone/>
            </a:pPr>
            <a:r>
              <a:rPr lang="en-US" sz="2000" b="1" dirty="0"/>
              <a:t>I. Time Series Decomposition</a:t>
            </a:r>
          </a:p>
          <a:p>
            <a:pPr marL="0" indent="0">
              <a:lnSpc>
                <a:spcPct val="110000"/>
              </a:lnSpc>
              <a:buNone/>
            </a:pPr>
            <a:r>
              <a:rPr lang="en-US" sz="2000" dirty="0"/>
              <a:t>	Basic Concepts</a:t>
            </a:r>
            <a:br>
              <a:rPr lang="en-US" sz="2000" dirty="0"/>
            </a:br>
            <a:r>
              <a:rPr lang="en-US" sz="2000" dirty="0"/>
              <a:t>	Models</a:t>
            </a:r>
            <a:br>
              <a:rPr lang="en-US" sz="2000" dirty="0"/>
            </a:br>
            <a:r>
              <a:rPr lang="en-US" sz="2000" dirty="0"/>
              <a:t>	Calendar Effects</a:t>
            </a:r>
            <a:br>
              <a:rPr lang="en-US" sz="2000" dirty="0"/>
            </a:br>
            <a:r>
              <a:rPr lang="en-US" sz="2000" dirty="0"/>
              <a:t>	Seasonal/Cyclical Adjustment Methodology</a:t>
            </a:r>
            <a:br>
              <a:rPr lang="en-US" sz="2000" dirty="0"/>
            </a:br>
            <a:r>
              <a:rPr lang="en-US" sz="2000" dirty="0"/>
              <a:t>	Data Quality Issues</a:t>
            </a:r>
            <a:endParaRPr lang="en-US" sz="2000" b="1" dirty="0"/>
          </a:p>
          <a:p>
            <a:pPr marL="0" indent="0">
              <a:lnSpc>
                <a:spcPct val="110000"/>
              </a:lnSpc>
              <a:buNone/>
            </a:pPr>
            <a:r>
              <a:rPr lang="en-US" sz="2000" b="1" dirty="0"/>
              <a:t>II. Forecasting Models</a:t>
            </a:r>
          </a:p>
          <a:p>
            <a:pPr marL="0" indent="0">
              <a:lnSpc>
                <a:spcPct val="110000"/>
              </a:lnSpc>
              <a:buNone/>
            </a:pPr>
            <a:r>
              <a:rPr lang="en-US" sz="2000" dirty="0"/>
              <a:t>	Basic Concepts</a:t>
            </a:r>
            <a:br>
              <a:rPr lang="en-US" sz="2000" dirty="0"/>
            </a:br>
            <a:r>
              <a:rPr lang="en-US" sz="2000" dirty="0"/>
              <a:t>	Detrending Time Series Data</a:t>
            </a:r>
            <a:br>
              <a:rPr lang="en-US" sz="2000" dirty="0"/>
            </a:br>
            <a:r>
              <a:rPr lang="en-US" sz="2000" dirty="0"/>
              <a:t>	Notation and Forecast Evaluation</a:t>
            </a:r>
            <a:br>
              <a:rPr lang="en-US" sz="2000" dirty="0"/>
            </a:br>
            <a:r>
              <a:rPr lang="en-US" sz="2000" dirty="0"/>
              <a:t>	Filtering Methods</a:t>
            </a:r>
            <a:br>
              <a:rPr lang="en-US" sz="2000" dirty="0"/>
            </a:br>
            <a:r>
              <a:rPr lang="en-US" sz="2000" dirty="0"/>
              <a:t>	Other Considerations</a:t>
            </a:r>
            <a:endParaRPr lang="en-US" sz="2000" b="1" dirty="0"/>
          </a:p>
          <a:p>
            <a:pPr marL="0" indent="0">
              <a:lnSpc>
                <a:spcPct val="110000"/>
              </a:lnSpc>
              <a:buNone/>
            </a:pPr>
            <a:r>
              <a:rPr lang="en-US" sz="2000" b="1" dirty="0"/>
              <a:t>III. Dealing With Missing Data</a:t>
            </a:r>
          </a:p>
          <a:p>
            <a:pPr marL="0" indent="0">
              <a:lnSpc>
                <a:spcPct val="110000"/>
              </a:lnSpc>
              <a:buNone/>
            </a:pPr>
            <a:r>
              <a:rPr lang="en-US" sz="2000" b="1" dirty="0"/>
              <a:t>IV. Automated Trend Extraction</a:t>
            </a:r>
          </a:p>
          <a:p>
            <a:pPr marL="971430" lvl="1" indent="-571500">
              <a:buFont typeface="+mj-lt"/>
              <a:buAutoNum type="alphaLcPeriod"/>
            </a:pPr>
            <a:endParaRPr lang="en-US" dirty="0"/>
          </a:p>
          <a:p>
            <a:pPr marL="971430" lvl="1" indent="-571500">
              <a:buFont typeface="+mj-lt"/>
              <a:buAutoNum type="alphaLcPeriod"/>
            </a:pPr>
            <a:endParaRPr lang="en-US"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Trading-Day and Easter Effects, Level Shifts and Outliers </a:t>
            </a:r>
          </a:p>
        </p:txBody>
      </p:sp>
      <p:sp>
        <p:nvSpPr>
          <p:cNvPr id="14" name="Content Placeholder 13"/>
          <p:cNvSpPr>
            <a:spLocks noGrp="1"/>
          </p:cNvSpPr>
          <p:nvPr>
            <p:ph idx="1"/>
          </p:nvPr>
        </p:nvSpPr>
        <p:spPr>
          <a:xfrm>
            <a:off x="677157" y="1778985"/>
            <a:ext cx="3761070" cy="4701173"/>
          </a:xfrm>
        </p:spPr>
        <p:txBody>
          <a:bodyPr>
            <a:normAutofit lnSpcReduction="10000"/>
          </a:bodyPr>
          <a:lstStyle/>
          <a:p>
            <a:pPr marL="0" indent="0" algn="just">
              <a:buNone/>
            </a:pPr>
            <a:r>
              <a:rPr lang="en-US" sz="2000" dirty="0"/>
              <a:t>A spectral plot (not included) suggests that no </a:t>
            </a:r>
            <a:r>
              <a:rPr lang="en-US" sz="2000" b="1" dirty="0"/>
              <a:t>trading-day </a:t>
            </a:r>
            <a:r>
              <a:rPr lang="en-US" sz="2000" dirty="0"/>
              <a:t>effects are found. </a:t>
            </a:r>
          </a:p>
          <a:p>
            <a:pPr marL="0" indent="0" algn="just">
              <a:buNone/>
            </a:pPr>
            <a:endParaRPr lang="en-US" sz="1000" dirty="0"/>
          </a:p>
          <a:p>
            <a:pPr marL="0" indent="0" algn="just">
              <a:buNone/>
            </a:pPr>
            <a:r>
              <a:rPr lang="en-US" sz="2000" dirty="0"/>
              <a:t>At default critical values, the SAS procedure X12 further identifies an </a:t>
            </a:r>
            <a:r>
              <a:rPr lang="en-US" sz="2000" b="1" dirty="0"/>
              <a:t>Easter</a:t>
            </a:r>
            <a:r>
              <a:rPr lang="en-US" sz="2000" dirty="0"/>
              <a:t> effect but no </a:t>
            </a:r>
            <a:r>
              <a:rPr lang="en-US" sz="2000" b="1" dirty="0"/>
              <a:t>leap year</a:t>
            </a:r>
            <a:r>
              <a:rPr lang="en-US" sz="2000" dirty="0"/>
              <a:t> effect, as well as a suspected </a:t>
            </a:r>
            <a:r>
              <a:rPr lang="en-US" sz="2000" b="1" dirty="0"/>
              <a:t>level shift</a:t>
            </a:r>
            <a:r>
              <a:rPr lang="en-US" sz="2000" dirty="0"/>
              <a:t> in October of 2010. </a:t>
            </a:r>
          </a:p>
          <a:p>
            <a:pPr marL="0" indent="0" algn="just">
              <a:buNone/>
            </a:pPr>
            <a:endParaRPr lang="en-US" sz="1000" b="1" dirty="0"/>
          </a:p>
          <a:p>
            <a:pPr marL="0" indent="0" algn="just">
              <a:buNone/>
            </a:pPr>
            <a:r>
              <a:rPr lang="en-US" sz="2000" b="1" dirty="0"/>
              <a:t>Outliers</a:t>
            </a:r>
            <a:r>
              <a:rPr lang="en-US" sz="2000" dirty="0"/>
              <a:t> were not detected.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244" y="1774204"/>
            <a:ext cx="7488832" cy="4816138"/>
          </a:xfrm>
          <a:prstGeom prst="rect">
            <a:avLst/>
          </a:prstGeom>
        </p:spPr>
      </p:pic>
    </p:spTree>
    <p:extLst>
      <p:ext uri="{BB962C8B-B14F-4D97-AF65-F5344CB8AC3E}">
        <p14:creationId xmlns:p14="http://schemas.microsoft.com/office/powerpoint/2010/main" val="4604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Diagnostic Plots</a:t>
            </a:r>
          </a:p>
        </p:txBody>
      </p:sp>
      <p:sp>
        <p:nvSpPr>
          <p:cNvPr id="14" name="Content Placeholder 13"/>
          <p:cNvSpPr>
            <a:spLocks noGrp="1"/>
          </p:cNvSpPr>
          <p:nvPr>
            <p:ph idx="1"/>
          </p:nvPr>
        </p:nvSpPr>
        <p:spPr>
          <a:xfrm>
            <a:off x="677158" y="1754491"/>
            <a:ext cx="3545046" cy="4701173"/>
          </a:xfrm>
        </p:spPr>
        <p:txBody>
          <a:bodyPr>
            <a:normAutofit lnSpcReduction="10000"/>
          </a:bodyPr>
          <a:lstStyle/>
          <a:p>
            <a:pPr marL="0" indent="0" algn="just">
              <a:buNone/>
            </a:pPr>
            <a:r>
              <a:rPr lang="en-US" sz="2000" dirty="0"/>
              <a:t>The </a:t>
            </a:r>
            <a:r>
              <a:rPr lang="en-US" sz="2000" b="1" dirty="0"/>
              <a:t>diagnostic plots</a:t>
            </a:r>
            <a:r>
              <a:rPr lang="en-US" sz="2000" dirty="0"/>
              <a:t> are shown on the next few slides: the 2010 CV series is prior-adjusted from the beginning until OCT2010 after the detection of a </a:t>
            </a:r>
            <a:r>
              <a:rPr lang="en-US" sz="2000" b="1" dirty="0"/>
              <a:t>level shift</a:t>
            </a:r>
            <a:r>
              <a:rPr lang="en-US" sz="2000" dirty="0"/>
              <a:t>. </a:t>
            </a:r>
          </a:p>
          <a:p>
            <a:pPr marL="0" indent="0" algn="just">
              <a:buNone/>
            </a:pPr>
            <a:endParaRPr lang="en-US" sz="1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630" t="1876" r="1484" b="2422"/>
          <a:stretch/>
        </p:blipFill>
        <p:spPr>
          <a:xfrm>
            <a:off x="4524555" y="1270000"/>
            <a:ext cx="6970602" cy="5386376"/>
          </a:xfrm>
          <a:prstGeom prst="rect">
            <a:avLst/>
          </a:prstGeom>
        </p:spPr>
      </p:pic>
    </p:spTree>
    <p:extLst>
      <p:ext uri="{BB962C8B-B14F-4D97-AF65-F5344CB8AC3E}">
        <p14:creationId xmlns:p14="http://schemas.microsoft.com/office/powerpoint/2010/main" val="24361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Diagnostic Plots</a:t>
            </a:r>
          </a:p>
        </p:txBody>
      </p:sp>
      <p:sp>
        <p:nvSpPr>
          <p:cNvPr id="14" name="Content Placeholder 13"/>
          <p:cNvSpPr>
            <a:spLocks noGrp="1"/>
          </p:cNvSpPr>
          <p:nvPr>
            <p:ph idx="1"/>
          </p:nvPr>
        </p:nvSpPr>
        <p:spPr>
          <a:xfrm>
            <a:off x="677158" y="1754491"/>
            <a:ext cx="3545046" cy="4701173"/>
          </a:xfrm>
        </p:spPr>
        <p:txBody>
          <a:bodyPr>
            <a:normAutofit lnSpcReduction="10000"/>
          </a:bodyPr>
          <a:lstStyle/>
          <a:p>
            <a:pPr marL="0" indent="0" algn="just">
              <a:buNone/>
            </a:pPr>
            <a:r>
              <a:rPr lang="en-US" sz="2000" dirty="0"/>
              <a:t>The SI chart shows that there are more than one </a:t>
            </a:r>
            <a:r>
              <a:rPr lang="en-US" sz="2000" b="1" dirty="0"/>
              <a:t>irregular component</a:t>
            </a:r>
            <a:r>
              <a:rPr lang="en-US" sz="2000" dirty="0"/>
              <a:t> which exhibits volatility.</a:t>
            </a:r>
          </a:p>
        </p:txBody>
      </p:sp>
      <p:pic>
        <p:nvPicPr>
          <p:cNvPr id="5" name="Picture 4">
            <a:extLst>
              <a:ext uri="{FF2B5EF4-FFF2-40B4-BE49-F238E27FC236}">
                <a16:creationId xmlns:a16="http://schemas.microsoft.com/office/drawing/2014/main" id="{6758F3EF-5A6D-1D4F-99B9-93AD5C890C6A}"/>
              </a:ext>
            </a:extLst>
          </p:cNvPr>
          <p:cNvPicPr>
            <a:picLocks noChangeAspect="1"/>
          </p:cNvPicPr>
          <p:nvPr/>
        </p:nvPicPr>
        <p:blipFill rotWithShape="1">
          <a:blip r:embed="rId2">
            <a:extLst>
              <a:ext uri="{28A0092B-C50C-407E-A947-70E740481C1C}">
                <a14:useLocalDpi xmlns:a14="http://schemas.microsoft.com/office/drawing/2010/main" val="0"/>
              </a:ext>
            </a:extLst>
          </a:blip>
          <a:srcRect l="5630" t="1876" r="2891" b="2422"/>
          <a:stretch/>
        </p:blipFill>
        <p:spPr>
          <a:xfrm>
            <a:off x="4756215" y="1449643"/>
            <a:ext cx="6768752" cy="5310868"/>
          </a:xfrm>
          <a:prstGeom prst="rect">
            <a:avLst/>
          </a:prstGeom>
        </p:spPr>
      </p:pic>
    </p:spTree>
    <p:extLst>
      <p:ext uri="{BB962C8B-B14F-4D97-AF65-F5344CB8AC3E}">
        <p14:creationId xmlns:p14="http://schemas.microsoft.com/office/powerpoint/2010/main" val="156859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Diagnostic Plots</a:t>
            </a:r>
          </a:p>
        </p:txBody>
      </p:sp>
      <p:sp>
        <p:nvSpPr>
          <p:cNvPr id="14" name="Content Placeholder 13"/>
          <p:cNvSpPr>
            <a:spLocks noGrp="1"/>
          </p:cNvSpPr>
          <p:nvPr>
            <p:ph idx="1"/>
          </p:nvPr>
        </p:nvSpPr>
        <p:spPr>
          <a:xfrm>
            <a:off x="677158" y="1754491"/>
            <a:ext cx="3545046" cy="4701173"/>
          </a:xfrm>
        </p:spPr>
        <p:txBody>
          <a:bodyPr>
            <a:normAutofit lnSpcReduction="10000"/>
          </a:bodyPr>
          <a:lstStyle/>
          <a:p>
            <a:pPr marL="0" indent="0" algn="just">
              <a:buNone/>
            </a:pPr>
            <a:r>
              <a:rPr lang="en-US" sz="2000" dirty="0"/>
              <a:t>The </a:t>
            </a:r>
            <a:r>
              <a:rPr lang="en-US" sz="2000" b="1" dirty="0"/>
              <a:t>adjusted series </a:t>
            </a:r>
            <a:r>
              <a:rPr lang="en-US" sz="2000" dirty="0"/>
              <a:t>is shown here. </a:t>
            </a:r>
          </a:p>
        </p:txBody>
      </p:sp>
      <p:pic>
        <p:nvPicPr>
          <p:cNvPr id="6" name="Picture 5">
            <a:extLst>
              <a:ext uri="{FF2B5EF4-FFF2-40B4-BE49-F238E27FC236}">
                <a16:creationId xmlns:a16="http://schemas.microsoft.com/office/drawing/2014/main" id="{B56AD692-E811-A245-BA9D-113C54811FE9}"/>
              </a:ext>
            </a:extLst>
          </p:cNvPr>
          <p:cNvPicPr>
            <a:picLocks noChangeAspect="1"/>
          </p:cNvPicPr>
          <p:nvPr/>
        </p:nvPicPr>
        <p:blipFill rotWithShape="1">
          <a:blip r:embed="rId2">
            <a:extLst>
              <a:ext uri="{28A0092B-C50C-407E-A947-70E740481C1C}">
                <a14:useLocalDpi xmlns:a14="http://schemas.microsoft.com/office/drawing/2010/main" val="0"/>
              </a:ext>
            </a:extLst>
          </a:blip>
          <a:srcRect l="6061" t="1347" r="1012" b="1685"/>
          <a:stretch/>
        </p:blipFill>
        <p:spPr>
          <a:xfrm>
            <a:off x="4654251" y="1412776"/>
            <a:ext cx="6840905" cy="5353752"/>
          </a:xfrm>
          <a:prstGeom prst="rect">
            <a:avLst/>
          </a:prstGeom>
        </p:spPr>
      </p:pic>
    </p:spTree>
    <p:extLst>
      <p:ext uri="{BB962C8B-B14F-4D97-AF65-F5344CB8AC3E}">
        <p14:creationId xmlns:p14="http://schemas.microsoft.com/office/powerpoint/2010/main" val="107776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Diagnostic Plots</a:t>
            </a:r>
          </a:p>
        </p:txBody>
      </p:sp>
      <p:sp>
        <p:nvSpPr>
          <p:cNvPr id="14" name="Content Placeholder 13"/>
          <p:cNvSpPr>
            <a:spLocks noGrp="1"/>
          </p:cNvSpPr>
          <p:nvPr>
            <p:ph idx="1"/>
          </p:nvPr>
        </p:nvSpPr>
        <p:spPr>
          <a:xfrm>
            <a:off x="677158" y="1754491"/>
            <a:ext cx="4049102" cy="4701173"/>
          </a:xfrm>
        </p:spPr>
        <p:txBody>
          <a:bodyPr>
            <a:normAutofit lnSpcReduction="10000"/>
          </a:bodyPr>
          <a:lstStyle/>
          <a:p>
            <a:pPr marL="0" indent="0" algn="just">
              <a:buNone/>
            </a:pPr>
            <a:r>
              <a:rPr lang="en-US" sz="2000" dirty="0"/>
              <a:t>Now the trend and irregular components are shown separately.</a:t>
            </a:r>
          </a:p>
          <a:p>
            <a:pPr marL="0" indent="0" algn="just">
              <a:buNone/>
            </a:pPr>
            <a:endParaRPr lang="en-US" sz="1000" dirty="0"/>
          </a:p>
          <a:p>
            <a:pPr marL="0" indent="0" algn="just">
              <a:buNone/>
            </a:pPr>
            <a:r>
              <a:rPr lang="en-US" sz="2000" dirty="0"/>
              <a:t>So what months should be audited?</a:t>
            </a:r>
          </a:p>
        </p:txBody>
      </p:sp>
      <p:pic>
        <p:nvPicPr>
          <p:cNvPr id="5" name="Picture 4">
            <a:extLst>
              <a:ext uri="{FF2B5EF4-FFF2-40B4-BE49-F238E27FC236}">
                <a16:creationId xmlns:a16="http://schemas.microsoft.com/office/drawing/2014/main" id="{65EFB43A-EAD7-0844-851D-74CEAAE715E0}"/>
              </a:ext>
            </a:extLst>
          </p:cNvPr>
          <p:cNvPicPr>
            <a:picLocks noChangeAspect="1"/>
          </p:cNvPicPr>
          <p:nvPr/>
        </p:nvPicPr>
        <p:blipFill rotWithShape="1">
          <a:blip r:embed="rId2">
            <a:extLst>
              <a:ext uri="{28A0092B-C50C-407E-A947-70E740481C1C}">
                <a14:useLocalDpi xmlns:a14="http://schemas.microsoft.com/office/drawing/2010/main" val="0"/>
              </a:ext>
            </a:extLst>
          </a:blip>
          <a:srcRect l="6186" t="1375" r="3093" b="1031"/>
          <a:stretch/>
        </p:blipFill>
        <p:spPr>
          <a:xfrm>
            <a:off x="5086518" y="1461647"/>
            <a:ext cx="6552728" cy="5286860"/>
          </a:xfrm>
          <a:prstGeom prst="rect">
            <a:avLst/>
          </a:prstGeom>
        </p:spPr>
      </p:pic>
    </p:spTree>
    <p:extLst>
      <p:ext uri="{BB962C8B-B14F-4D97-AF65-F5344CB8AC3E}">
        <p14:creationId xmlns:p14="http://schemas.microsoft.com/office/powerpoint/2010/main" val="9142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Example – Comparison</a:t>
            </a:r>
          </a:p>
        </p:txBody>
      </p:sp>
      <p:pic>
        <p:nvPicPr>
          <p:cNvPr id="5" name="Picture 4">
            <a:extLst>
              <a:ext uri="{FF2B5EF4-FFF2-40B4-BE49-F238E27FC236}">
                <a16:creationId xmlns:a16="http://schemas.microsoft.com/office/drawing/2014/main" id="{65EFB43A-EAD7-0844-851D-74CEAAE715E0}"/>
              </a:ext>
            </a:extLst>
          </p:cNvPr>
          <p:cNvPicPr>
            <a:picLocks noChangeAspect="1"/>
          </p:cNvPicPr>
          <p:nvPr/>
        </p:nvPicPr>
        <p:blipFill rotWithShape="1">
          <a:blip r:embed="rId2">
            <a:extLst>
              <a:ext uri="{28A0092B-C50C-407E-A947-70E740481C1C}">
                <a14:useLocalDpi xmlns:a14="http://schemas.microsoft.com/office/drawing/2010/main" val="0"/>
              </a:ext>
            </a:extLst>
          </a:blip>
          <a:srcRect l="5494" t="1465" r="1100" b="1832"/>
          <a:stretch/>
        </p:blipFill>
        <p:spPr>
          <a:xfrm>
            <a:off x="132891" y="1700808"/>
            <a:ext cx="6120680" cy="4752528"/>
          </a:xfrm>
          <a:prstGeom prst="rect">
            <a:avLst/>
          </a:prstGeom>
        </p:spPr>
      </p:pic>
      <p:pic>
        <p:nvPicPr>
          <p:cNvPr id="7" name="Picture 6">
            <a:extLst>
              <a:ext uri="{FF2B5EF4-FFF2-40B4-BE49-F238E27FC236}">
                <a16:creationId xmlns:a16="http://schemas.microsoft.com/office/drawing/2014/main" id="{52955BF8-0FD8-3341-A1E1-EB52C3AFA298}"/>
              </a:ext>
            </a:extLst>
          </p:cNvPr>
          <p:cNvPicPr>
            <a:picLocks noChangeAspect="1"/>
          </p:cNvPicPr>
          <p:nvPr/>
        </p:nvPicPr>
        <p:blipFill rotWithShape="1">
          <a:blip r:embed="rId3">
            <a:extLst>
              <a:ext uri="{28A0092B-C50C-407E-A947-70E740481C1C}">
                <a14:useLocalDpi xmlns:a14="http://schemas.microsoft.com/office/drawing/2010/main" val="0"/>
              </a:ext>
            </a:extLst>
          </a:blip>
          <a:srcRect l="6486" t="1465" r="3404" b="1832"/>
          <a:stretch/>
        </p:blipFill>
        <p:spPr>
          <a:xfrm>
            <a:off x="6253571" y="1695036"/>
            <a:ext cx="5904656" cy="4752528"/>
          </a:xfrm>
          <a:prstGeom prst="rect">
            <a:avLst/>
          </a:prstGeom>
        </p:spPr>
      </p:pic>
    </p:spTree>
    <p:extLst>
      <p:ext uri="{BB962C8B-B14F-4D97-AF65-F5344CB8AC3E}">
        <p14:creationId xmlns:p14="http://schemas.microsoft.com/office/powerpoint/2010/main" val="188919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Basic Notions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lvl="1" indent="0" algn="just">
              <a:buNone/>
            </a:pPr>
            <a:r>
              <a:rPr lang="en-US" altLang="en-US" sz="2000" dirty="0"/>
              <a:t>Primary focus of forecasting is to try to </a:t>
            </a:r>
            <a:r>
              <a:rPr lang="en-US" altLang="en-US" sz="2000" b="1" dirty="0"/>
              <a:t>predict the future</a:t>
            </a:r>
            <a:r>
              <a:rPr lang="en-US" altLang="en-US" sz="2000" dirty="0"/>
              <a:t> using available data (time series or other).</a:t>
            </a:r>
          </a:p>
          <a:p>
            <a:pPr marL="0" indent="0" algn="just">
              <a:buNone/>
            </a:pPr>
            <a:endParaRPr lang="en-US" sz="1000" dirty="0"/>
          </a:p>
          <a:p>
            <a:pPr marL="0" indent="0" algn="just">
              <a:buNone/>
            </a:pPr>
            <a:r>
              <a:rPr lang="en-US" sz="2000" dirty="0"/>
              <a:t>Forecasts tend to be </a:t>
            </a:r>
            <a:r>
              <a:rPr lang="en-US" sz="2000" b="1" dirty="0"/>
              <a:t>wrong</a:t>
            </a:r>
            <a:r>
              <a:rPr lang="en-US" sz="2000" dirty="0"/>
              <a:t>: aggregated forecasts are usually more accurate.</a:t>
            </a:r>
          </a:p>
          <a:p>
            <a:pPr marL="0" indent="0" algn="just">
              <a:buNone/>
            </a:pPr>
            <a:endParaRPr lang="en-US" sz="1000" dirty="0"/>
          </a:p>
          <a:p>
            <a:pPr marL="0" indent="0" algn="just">
              <a:buNone/>
            </a:pPr>
            <a:r>
              <a:rPr lang="en-US" sz="2000" dirty="0"/>
              <a:t>Emphasis should not be placed on a single estimate (the </a:t>
            </a:r>
            <a:r>
              <a:rPr lang="en-US" sz="2000" b="1" dirty="0"/>
              <a:t>mean</a:t>
            </a:r>
            <a:r>
              <a:rPr lang="en-US" sz="2000" dirty="0"/>
              <a:t>): forecasts should also include the </a:t>
            </a:r>
            <a:r>
              <a:rPr lang="en-US" sz="2000" b="1" dirty="0"/>
              <a:t>standard deviation</a:t>
            </a:r>
            <a:r>
              <a:rPr lang="en-US" sz="2000" dirty="0"/>
              <a:t> and an </a:t>
            </a:r>
            <a:r>
              <a:rPr lang="en-US" sz="2000" b="1" dirty="0"/>
              <a:t>accuracy range</a:t>
            </a:r>
            <a:r>
              <a:rPr lang="en-US" sz="2000" dirty="0"/>
              <a:t>.  </a:t>
            </a:r>
          </a:p>
          <a:p>
            <a:pPr marL="0" indent="0" algn="just">
              <a:buNone/>
            </a:pPr>
            <a:endParaRPr lang="en-US" sz="1000" dirty="0"/>
          </a:p>
          <a:p>
            <a:pPr marL="0" indent="0" algn="just">
              <a:buNone/>
            </a:pPr>
            <a:r>
              <a:rPr lang="en-US" sz="2000" dirty="0"/>
              <a:t>Accuracy usually decreases when the </a:t>
            </a:r>
            <a:r>
              <a:rPr lang="en-US" sz="2000" b="1" dirty="0"/>
              <a:t>prediction horizon</a:t>
            </a:r>
            <a:r>
              <a:rPr lang="en-US" sz="2000" dirty="0"/>
              <a:t> lies further into the future.  </a:t>
            </a:r>
          </a:p>
          <a:p>
            <a:pPr marL="0" indent="0" algn="just">
              <a:buNone/>
            </a:pPr>
            <a:endParaRPr lang="en-US" altLang="en-US" sz="1000" dirty="0"/>
          </a:p>
          <a:p>
            <a:pPr marL="0" indent="0" algn="just">
              <a:buNone/>
            </a:pPr>
            <a:r>
              <a:rPr lang="en-US" altLang="en-US" sz="2000" dirty="0"/>
              <a:t>Time series forecasts require the isolation of various patterns in the data: </a:t>
            </a:r>
            <a:r>
              <a:rPr lang="en-US" altLang="en-US" sz="2000" b="1" dirty="0"/>
              <a:t>trend</a:t>
            </a:r>
            <a:r>
              <a:rPr lang="en-US" altLang="en-US" sz="2000" dirty="0"/>
              <a:t>, </a:t>
            </a:r>
            <a:r>
              <a:rPr lang="en-US" altLang="en-US" sz="2000" b="1" dirty="0"/>
              <a:t>seasonality</a:t>
            </a:r>
            <a:r>
              <a:rPr lang="en-US" altLang="en-US" sz="2000" dirty="0"/>
              <a:t>, </a:t>
            </a:r>
            <a:r>
              <a:rPr lang="en-US" altLang="en-US" sz="2000" b="1" dirty="0"/>
              <a:t>cycles</a:t>
            </a:r>
            <a:r>
              <a:rPr lang="en-US" altLang="en-US" sz="2000" dirty="0"/>
              <a:t>, </a:t>
            </a:r>
            <a:r>
              <a:rPr lang="en-US" altLang="en-US" sz="2000" b="1" dirty="0"/>
              <a:t>level shifts</a:t>
            </a:r>
            <a:r>
              <a:rPr lang="en-US" altLang="en-US" sz="2000" dirty="0"/>
              <a:t>, </a:t>
            </a:r>
            <a:r>
              <a:rPr lang="en-US" altLang="en-US" sz="2000" b="1" dirty="0"/>
              <a:t>irregular components</a:t>
            </a:r>
            <a:r>
              <a:rPr lang="en-US" altLang="en-US" sz="2000" dirty="0"/>
              <a:t> and </a:t>
            </a:r>
            <a:r>
              <a:rPr lang="en-US" altLang="en-US" sz="2000" b="1" dirty="0"/>
              <a:t>outliers</a:t>
            </a:r>
            <a:r>
              <a:rPr lang="en-US" altLang="en-US" sz="2000" dirty="0"/>
              <a:t>.  </a:t>
            </a:r>
          </a:p>
          <a:p>
            <a:pPr algn="just">
              <a:buFont typeface="Wingdings" panose="05000000000000000000" pitchFamily="2" charset="2"/>
              <a:buChar char="q"/>
            </a:pPr>
            <a:endParaRPr lang="en-US" sz="1000" dirty="0"/>
          </a:p>
          <a:p>
            <a:pPr algn="just">
              <a:buFont typeface="Wingdings" panose="05000000000000000000" pitchFamily="2" charset="2"/>
              <a:buChar char="q"/>
            </a:pPr>
            <a:endParaRPr lang="en-US" sz="1800" dirty="0"/>
          </a:p>
        </p:txBody>
      </p:sp>
    </p:spTree>
    <p:extLst>
      <p:ext uri="{BB962C8B-B14F-4D97-AF65-F5344CB8AC3E}">
        <p14:creationId xmlns:p14="http://schemas.microsoft.com/office/powerpoint/2010/main" val="57242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Basic Notions – Methods</a:t>
            </a: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Autofit/>
              </a:bodyPr>
              <a:lstStyle/>
              <a:p>
                <a:pPr marL="0" indent="0" algn="just">
                  <a:buNone/>
                </a:pPr>
                <a:r>
                  <a:rPr lang="en-US" sz="2000" dirty="0"/>
                  <a:t>Data does not need to exhibit periodicity or time series characteristics, in which case a regular regression model could be appropriate.  </a:t>
                </a:r>
              </a:p>
              <a:p>
                <a:pPr marL="0" indent="0" algn="just">
                  <a:buNone/>
                </a:pPr>
                <a:endParaRPr lang="en-US" sz="1000" dirty="0"/>
              </a:p>
              <a:p>
                <a:pPr marL="0" indent="0" algn="just">
                  <a:buNone/>
                </a:pPr>
                <a:r>
                  <a:rPr lang="en-US" sz="2000" dirty="0"/>
                  <a:t>In the presence of structure time series noise, a </a:t>
                </a:r>
                <a:r>
                  <a:rPr lang="en-US" sz="2000" b="1" dirty="0"/>
                  <a:t>Fourier</a:t>
                </a:r>
                <a:r>
                  <a:rPr lang="en-US" sz="2000" dirty="0"/>
                  <a:t> transform can help identify the number of distinct cycles (as well as their respective frequencies). </a:t>
                </a:r>
              </a:p>
              <a:p>
                <a:pPr marL="0" indent="0" algn="just">
                  <a:buNone/>
                </a:pPr>
                <a:endParaRPr lang="en-US" sz="1000" dirty="0"/>
              </a:p>
              <a:p>
                <a:pPr marL="0" indent="0" algn="just">
                  <a:buNone/>
                </a:pPr>
                <a:r>
                  <a:rPr lang="en-US" sz="2000" dirty="0"/>
                  <a:t>Most of the other time series method require the series to be </a:t>
                </a:r>
                <a:r>
                  <a:rPr lang="en-US" sz="2000" b="1" dirty="0"/>
                  <a:t>stationary</a:t>
                </a:r>
                <a:r>
                  <a:rPr lang="en-US" sz="2000" dirty="0"/>
                  <a:t> (i.e. the expected value of the series stays constant over time). Such a series can be represented by a model of the form</a:t>
                </a:r>
              </a:p>
              <a:p>
                <a:pPr marL="0" indent="0" algn="ctr">
                  <a:buNone/>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rPr>
                          <m:t>𝑡</m:t>
                        </m:r>
                      </m:sub>
                    </m:sSub>
                  </m:oMath>
                </a14:m>
                <a:r>
                  <a:rPr lang="en-US" sz="2000" dirty="0"/>
                  <a:t> </a:t>
                </a:r>
              </a:p>
              <a:p>
                <a:pPr marL="0" indent="0">
                  <a:buNone/>
                </a:pPr>
                <a:r>
                  <a:rPr lang="en-US" sz="2000" dirty="0"/>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rPr>
                          <m:t>𝑡</m:t>
                        </m:r>
                      </m:sub>
                    </m:sSub>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𝒟</m:t>
                    </m:r>
                    <m:d>
                      <m:dPr>
                        <m:ctrlPr>
                          <a:rPr lang="en-US" sz="200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0,</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ea typeface="Cambria Math" panose="02040503050406030204" pitchFamily="18" charset="0"/>
                              </a:rPr>
                              <m:t>2</m:t>
                            </m:r>
                          </m:sup>
                        </m:sSup>
                      </m:e>
                    </m:d>
                  </m:oMath>
                </a14:m>
                <a:r>
                  <a:rPr lang="en-US" sz="2000" dirty="0"/>
                  <a:t> for some distribution with mean 0 and variance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𝜎</m:t>
                        </m:r>
                      </m:e>
                      <m:sup>
                        <m:r>
                          <a:rPr lang="en-US" sz="2000" i="1">
                            <a:latin typeface="Cambria Math" panose="02040503050406030204" pitchFamily="18" charset="0"/>
                            <a:ea typeface="Cambria Math" panose="02040503050406030204" pitchFamily="18" charset="0"/>
                          </a:rPr>
                          <m:t>2</m:t>
                        </m:r>
                      </m:sup>
                    </m:sSup>
                  </m:oMath>
                </a14:m>
                <a:r>
                  <a:rPr lang="en-US" sz="2000" dirty="0"/>
                  <a:t>. </a:t>
                </a:r>
              </a:p>
              <a:p>
                <a:pPr marL="0" indent="0" algn="just">
                  <a:buNone/>
                </a:pPr>
                <a:endParaRPr lang="en-US" sz="1000" dirty="0"/>
              </a:p>
              <a:p>
                <a:pPr marL="0" indent="0" algn="just">
                  <a:buNone/>
                </a:pPr>
                <a:r>
                  <a:rPr lang="en-US" sz="2000" dirty="0"/>
                  <a:t>Most time series forecasting methods assume stationarity: if the series is not stationary, it must first be </a:t>
                </a:r>
                <a:r>
                  <a:rPr lang="en-US" sz="2000" b="1" dirty="0"/>
                  <a:t>decomposed</a:t>
                </a:r>
                <a:r>
                  <a:rPr lang="en-US" sz="2000" dirty="0"/>
                  <a:t> (</a:t>
                </a:r>
                <a:r>
                  <a:rPr lang="en-US" sz="2000" dirty="0" err="1"/>
                  <a:t>detrended</a:t>
                </a:r>
                <a:r>
                  <a:rPr lang="en-US" sz="2000" dirty="0"/>
                  <a:t>, </a:t>
                </a:r>
                <a:r>
                  <a:rPr lang="en-US" sz="2000" dirty="0" err="1"/>
                  <a:t>deseasonalized</a:t>
                </a:r>
                <a:r>
                  <a:rPr lang="en-US" sz="2000" dirty="0"/>
                  <a:t>) into its constituents components. </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522" r="-586"/>
                </a:stretch>
              </a:blipFill>
            </p:spPr>
            <p:txBody>
              <a:bodyPr/>
              <a:lstStyle/>
              <a:p>
                <a:r>
                  <a:rPr lang="en-US">
                    <a:noFill/>
                  </a:rPr>
                  <a:t> </a:t>
                </a:r>
              </a:p>
            </p:txBody>
          </p:sp>
        </mc:Fallback>
      </mc:AlternateContent>
    </p:spTree>
    <p:extLst>
      <p:ext uri="{BB962C8B-B14F-4D97-AF65-F5344CB8AC3E}">
        <p14:creationId xmlns:p14="http://schemas.microsoft.com/office/powerpoint/2010/main" val="350442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err="1">
                <a:solidFill>
                  <a:schemeClr val="accent2"/>
                </a:solidFill>
              </a:rPr>
              <a:t>Detrending</a:t>
            </a:r>
            <a:r>
              <a:rPr lang="en-US" sz="2000" b="1" dirty="0">
                <a:solidFill>
                  <a:schemeClr val="accent2"/>
                </a:solidFill>
              </a:rPr>
              <a:t> Time Series Data</a:t>
            </a: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Identification of trend in time series is subjective because what appears to be a trend over a short time period may prove to simply be a </a:t>
            </a:r>
            <a:r>
              <a:rPr lang="en-US" sz="2000" b="1" dirty="0"/>
              <a:t>small fluctuation</a:t>
            </a:r>
            <a:r>
              <a:rPr lang="en-US" sz="2000" dirty="0"/>
              <a:t> which could form part of a cycle over the long-term horizon of the series. </a:t>
            </a:r>
          </a:p>
          <a:p>
            <a:pPr marL="0" indent="0" algn="just">
              <a:buNone/>
            </a:pPr>
            <a:endParaRPr lang="en-US" sz="1000" dirty="0"/>
          </a:p>
          <a:p>
            <a:pPr marL="0" indent="0" algn="just">
              <a:buNone/>
            </a:pPr>
            <a:r>
              <a:rPr lang="en-US" sz="2000" dirty="0"/>
              <a:t>Regression models of various complexity levels can be fitted (against time and/or auxiliary variables) to identify possible trends. At long horizons, polynomial response functions explode: if such models must be used, </a:t>
            </a:r>
            <a:r>
              <a:rPr lang="en-US" sz="2000" b="1" dirty="0"/>
              <a:t>we recommend using linear or quadratic response functions</a:t>
            </a:r>
            <a:r>
              <a:rPr lang="en-US" sz="2000" dirty="0"/>
              <a:t>, as slope and concavity might be the best we can hope to detect in light of the previous remark. </a:t>
            </a:r>
          </a:p>
          <a:p>
            <a:pPr marL="0" indent="0" algn="just">
              <a:buNone/>
            </a:pPr>
            <a:endParaRPr lang="en-US" sz="1000" dirty="0"/>
          </a:p>
          <a:p>
            <a:pPr marL="0" indent="0" algn="just">
              <a:buNone/>
            </a:pPr>
            <a:r>
              <a:rPr lang="en-US" sz="2000" dirty="0"/>
              <a:t>In combination with appropriate data transformations (e.g. </a:t>
            </a:r>
            <a:r>
              <a:rPr lang="en-US" sz="2000" b="1" dirty="0"/>
              <a:t>logarithm</a:t>
            </a:r>
            <a:r>
              <a:rPr lang="en-US" sz="2000" dirty="0"/>
              <a:t>, </a:t>
            </a:r>
            <a:r>
              <a:rPr lang="en-US" sz="2000" b="1" dirty="0"/>
              <a:t>square root</a:t>
            </a:r>
            <a:r>
              <a:rPr lang="en-US" sz="2000" dirty="0"/>
              <a:t>, </a:t>
            </a:r>
            <a:r>
              <a:rPr lang="en-US" sz="2000" b="1" dirty="0"/>
              <a:t>inverse</a:t>
            </a:r>
            <a:r>
              <a:rPr lang="en-US" sz="2000" dirty="0"/>
              <a:t>, </a:t>
            </a:r>
            <a:r>
              <a:rPr lang="en-US" sz="2000" b="1" dirty="0"/>
              <a:t>Box-Cox</a:t>
            </a:r>
            <a:r>
              <a:rPr lang="en-US" sz="2000" dirty="0"/>
              <a:t>, etc.), the low order regression models can achieve good results. </a:t>
            </a:r>
          </a:p>
          <a:p>
            <a:pPr marL="0" indent="0" algn="just">
              <a:buNone/>
            </a:pPr>
            <a:endParaRPr lang="en-US" sz="1000" b="1" dirty="0"/>
          </a:p>
          <a:p>
            <a:pPr marL="0" indent="0" algn="just">
              <a:buNone/>
            </a:pPr>
            <a:r>
              <a:rPr lang="en-US" sz="2000" b="1" dirty="0"/>
              <a:t>Fourier transforms</a:t>
            </a:r>
            <a:r>
              <a:rPr lang="en-US" sz="2000" dirty="0"/>
              <a:t> can help identify potential trend and cycles (as well as their respective frequencies), so can a variety of statistical tests (like the </a:t>
            </a:r>
            <a:r>
              <a:rPr lang="en-US" sz="2000" b="1" dirty="0"/>
              <a:t>Mann-Kendall test</a:t>
            </a:r>
            <a:r>
              <a:rPr lang="en-US" sz="2000" dirty="0"/>
              <a:t>, for instance). </a:t>
            </a:r>
          </a:p>
          <a:p>
            <a:pPr marL="457063" lvl="1" indent="0" algn="just">
              <a:buNone/>
            </a:pPr>
            <a:endParaRPr lang="en-US" sz="1800" dirty="0"/>
          </a:p>
          <a:p>
            <a:pPr lvl="1" algn="just">
              <a:buFont typeface="Wingdings" panose="05000000000000000000" pitchFamily="2" charset="2"/>
              <a:buChar char="§"/>
            </a:pPr>
            <a:endParaRPr lang="en-US" sz="1800" dirty="0"/>
          </a:p>
        </p:txBody>
      </p:sp>
    </p:spTree>
    <p:extLst>
      <p:ext uri="{BB962C8B-B14F-4D97-AF65-F5344CB8AC3E}">
        <p14:creationId xmlns:p14="http://schemas.microsoft.com/office/powerpoint/2010/main" val="399081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err="1">
                <a:solidFill>
                  <a:schemeClr val="accent2"/>
                </a:solidFill>
              </a:rPr>
              <a:t>Detrending</a:t>
            </a:r>
            <a:r>
              <a:rPr lang="en-US" sz="2000" b="1" dirty="0">
                <a:solidFill>
                  <a:schemeClr val="accent2"/>
                </a:solidFill>
              </a:rPr>
              <a:t> Time Series Data – Methods</a:t>
            </a: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There are 4 main approaches to de-trending: </a:t>
            </a:r>
          </a:p>
          <a:p>
            <a:pPr lvl="1" algn="just">
              <a:buSzPct val="100000"/>
              <a:buFont typeface="Wingdings" panose="05000000000000000000" pitchFamily="2" charset="2"/>
              <a:buChar char="§"/>
            </a:pPr>
            <a:r>
              <a:rPr lang="en-US" sz="1800" b="1" dirty="0"/>
              <a:t>finite differences:</a:t>
            </a:r>
            <a:r>
              <a:rPr lang="en-US" sz="1800" dirty="0"/>
              <a:t> iterated differences between subsequent time series observations, which can remove polynomial trends; useful if exact shape of trend cannot be estimated; too high an order may introduce variance inflation; ignores the potential effect of any variable over the trend, save for the passage of time; </a:t>
            </a:r>
          </a:p>
          <a:p>
            <a:pPr lvl="1" algn="just">
              <a:buSzPct val="100000"/>
              <a:buFont typeface="Wingdings" panose="05000000000000000000" pitchFamily="2" charset="2"/>
              <a:buChar char="§"/>
            </a:pPr>
            <a:r>
              <a:rPr lang="en-US" sz="1800" b="1" dirty="0"/>
              <a:t>curve fitting: </a:t>
            </a:r>
            <a:r>
              <a:rPr lang="en-US" sz="1800" dirty="0"/>
              <a:t>regression against time itself, or more complicated models involving auxiliary variables; prior knowledge of the situation can be used to provide an acceptable model which naïve analysis of the data might not be able to suggest; simple regression models may be unrealistic; </a:t>
            </a:r>
          </a:p>
          <a:p>
            <a:pPr lvl="1" algn="just">
              <a:buSzPct val="100000"/>
              <a:buFont typeface="Wingdings" panose="05000000000000000000" pitchFamily="2" charset="2"/>
              <a:buChar char="§"/>
            </a:pPr>
            <a:r>
              <a:rPr lang="en-US" sz="1800" b="1" dirty="0"/>
              <a:t>filtering and smoothing: </a:t>
            </a:r>
            <a:r>
              <a:rPr lang="en-US" sz="1800" dirty="0"/>
              <a:t>various weighted averages of the time series data can be used to compute a filtered series;  advantages and disadvantages discussed in the next slides; the trend component output of the X12 procedure on the CV time series in the first section is an example; an explicit functional form for the trend is unlikely to be found;</a:t>
            </a:r>
          </a:p>
          <a:p>
            <a:pPr lvl="1" algn="just">
              <a:buSzPct val="100000"/>
              <a:buFont typeface="Wingdings" panose="05000000000000000000" pitchFamily="2" charset="2"/>
              <a:buChar char="§"/>
            </a:pPr>
            <a:r>
              <a:rPr lang="en-US" sz="1800" b="1" dirty="0"/>
              <a:t>cubic splines:</a:t>
            </a:r>
            <a:r>
              <a:rPr lang="en-US" sz="1800" dirty="0"/>
              <a:t> a separate cubic polynomial is fit continuously to every sequence of three points in the series; the first and second derivatives are continuous at each point; a “spline parameter,” which depends on the relative importance given to “smoothness” and “goodness-of-fit” of the curve, is required to specify the spline flexibility.</a:t>
            </a:r>
          </a:p>
          <a:p>
            <a:pPr marL="457063" lvl="1" indent="0" algn="just">
              <a:buNone/>
            </a:pPr>
            <a:r>
              <a:rPr lang="en-US" sz="2000" dirty="0"/>
              <a:t> </a:t>
            </a:r>
          </a:p>
          <a:p>
            <a:pPr lvl="1" algn="just">
              <a:buFont typeface="Wingdings" panose="05000000000000000000" pitchFamily="2" charset="2"/>
              <a:buChar char="§"/>
            </a:pPr>
            <a:endParaRPr lang="en-US" sz="1800" dirty="0"/>
          </a:p>
        </p:txBody>
      </p:sp>
    </p:spTree>
    <p:extLst>
      <p:ext uri="{BB962C8B-B14F-4D97-AF65-F5344CB8AC3E}">
        <p14:creationId xmlns:p14="http://schemas.microsoft.com/office/powerpoint/2010/main" val="236238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Basic Concepts</a:t>
            </a:r>
          </a:p>
        </p:txBody>
      </p:sp>
      <p:sp>
        <p:nvSpPr>
          <p:cNvPr id="14" name="Content Placeholder 13"/>
          <p:cNvSpPr>
            <a:spLocks noGrp="1"/>
          </p:cNvSpPr>
          <p:nvPr>
            <p:ph idx="1"/>
          </p:nvPr>
        </p:nvSpPr>
        <p:spPr>
          <a:xfrm>
            <a:off x="677157" y="1628800"/>
            <a:ext cx="10818000" cy="4853136"/>
          </a:xfrm>
        </p:spPr>
        <p:txBody>
          <a:bodyPr>
            <a:noAutofit/>
          </a:bodyPr>
          <a:lstStyle/>
          <a:p>
            <a:pPr marL="0" indent="0" algn="just">
              <a:buNone/>
            </a:pPr>
            <a:r>
              <a:rPr lang="en-US" sz="2000" dirty="0"/>
              <a:t>A </a:t>
            </a:r>
            <a:r>
              <a:rPr lang="en-US" sz="2000" b="1" dirty="0"/>
              <a:t>time series</a:t>
            </a:r>
            <a:r>
              <a:rPr lang="en-US" sz="2000" dirty="0"/>
              <a:t> is a sequence of values, measured at regular intervals over time. Ideally,</a:t>
            </a:r>
          </a:p>
          <a:p>
            <a:pPr lvl="1" algn="just">
              <a:buSzPct val="100000"/>
              <a:buFont typeface="Wingdings" pitchFamily="2" charset="2"/>
              <a:buChar char="§"/>
            </a:pPr>
            <a:r>
              <a:rPr lang="en-US" sz="1800" dirty="0"/>
              <a:t>the reporting periods should be identical (e.g. daily, monthly, quarterly or yearly);</a:t>
            </a:r>
          </a:p>
          <a:p>
            <a:pPr lvl="1" algn="just">
              <a:buSzPct val="100000"/>
              <a:buFont typeface="Wingdings" pitchFamily="2" charset="2"/>
              <a:buChar char="§"/>
            </a:pPr>
            <a:r>
              <a:rPr lang="en-US" sz="1800" dirty="0"/>
              <a:t>the measurements should be taken over discrete (exclusive), consecutive periods,</a:t>
            </a:r>
          </a:p>
          <a:p>
            <a:pPr lvl="1" algn="just">
              <a:buSzPct val="100000"/>
              <a:buFont typeface="Wingdings" pitchFamily="2" charset="2"/>
              <a:buChar char="§"/>
            </a:pPr>
            <a:r>
              <a:rPr lang="en-US" sz="1800" dirty="0"/>
              <a:t>the concepts and the measurement approach should be consistent over time.</a:t>
            </a:r>
          </a:p>
          <a:p>
            <a:pPr marL="0" indent="0">
              <a:buNone/>
            </a:pPr>
            <a:endParaRPr lang="en-US" sz="1000" dirty="0"/>
          </a:p>
          <a:p>
            <a:pPr marL="0" indent="0" algn="just">
              <a:buNone/>
            </a:pPr>
            <a:r>
              <a:rPr lang="en-US" sz="2000" dirty="0"/>
              <a:t>In order to identify correlations and root causes by analyzing the relationships between the variables, one must assume that they are independent of time (or </a:t>
            </a:r>
            <a:r>
              <a:rPr lang="en-US" sz="2000" b="1" dirty="0"/>
              <a:t>stationary</a:t>
            </a:r>
            <a:r>
              <a:rPr lang="en-US" sz="2000" dirty="0"/>
              <a:t>). Statistical tools which assume data independence are invalidated if the data is not actually independent of time, that is if it is serially dependent.</a:t>
            </a:r>
          </a:p>
          <a:p>
            <a:pPr marL="0" indent="0" algn="just">
              <a:buNone/>
            </a:pPr>
            <a:endParaRPr lang="en-US" sz="1000" dirty="0"/>
          </a:p>
          <a:p>
            <a:pPr marL="0" indent="0" algn="just">
              <a:buNone/>
            </a:pPr>
            <a:r>
              <a:rPr lang="en-US" sz="2000" dirty="0"/>
              <a:t>When serial dependence is suspected or expected to exist, </a:t>
            </a:r>
            <a:r>
              <a:rPr lang="en-US" sz="2000" b="1" dirty="0"/>
              <a:t>time series decomposition</a:t>
            </a:r>
            <a:r>
              <a:rPr lang="en-US" sz="2000" dirty="0"/>
              <a:t> is required to identify </a:t>
            </a:r>
            <a:r>
              <a:rPr lang="en-US" sz="2000" b="1" dirty="0"/>
              <a:t>trend</a:t>
            </a:r>
            <a:r>
              <a:rPr lang="en-US" sz="2000" dirty="0"/>
              <a:t>, </a:t>
            </a:r>
            <a:r>
              <a:rPr lang="en-US" sz="2000" b="1" dirty="0"/>
              <a:t>cyclical</a:t>
            </a:r>
            <a:r>
              <a:rPr lang="en-US" sz="2000" dirty="0"/>
              <a:t> and </a:t>
            </a:r>
            <a:r>
              <a:rPr lang="en-US" sz="2000" b="1" dirty="0"/>
              <a:t>seasonal</a:t>
            </a:r>
            <a:r>
              <a:rPr lang="en-US" sz="2000" dirty="0"/>
              <a:t> components, in addition to providing accurate forecasts. The time series seasonal adjustment enables the identification of </a:t>
            </a:r>
            <a:r>
              <a:rPr lang="en-US" sz="2000" b="1" dirty="0"/>
              <a:t>turning points</a:t>
            </a:r>
            <a:r>
              <a:rPr lang="en-US" sz="2000" dirty="0"/>
              <a:t> and provides consistent comparisons of indicators across time periods.</a:t>
            </a:r>
          </a:p>
        </p:txBody>
      </p:sp>
    </p:spTree>
    <p:extLst>
      <p:ext uri="{BB962C8B-B14F-4D97-AF65-F5344CB8AC3E}">
        <p14:creationId xmlns:p14="http://schemas.microsoft.com/office/powerpoint/2010/main" val="339912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Notation and Forecast Evaluation</a:t>
            </a:r>
            <a:br>
              <a:rPr lang="en-US" sz="2000" b="1" dirty="0">
                <a:solidFill>
                  <a:schemeClr val="accent2"/>
                </a:solidFill>
              </a:rPr>
            </a:b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lnSpc>
                    <a:spcPct val="90000"/>
                  </a:lnSpc>
                  <a:buNone/>
                </a:pPr>
                <a:r>
                  <a:rPr lang="en-US" altLang="en-US" sz="2000" dirty="0"/>
                  <a:t>Let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2</m:t>
                        </m:r>
                      </m:sub>
                    </m:sSub>
                    <m:r>
                      <a:rPr lang="en-US" altLang="en-US" sz="2000" i="1" dirty="0">
                        <a:latin typeface="Cambria Math" panose="02040503050406030204" pitchFamily="18" charset="0"/>
                      </a:rPr>
                      <m:t>, </m:t>
                    </m:r>
                    <m:r>
                      <a:rPr lang="en-US" altLang="en-US" sz="2000" i="1" dirty="0" smtClean="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𝑛</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m:t>
                    </m:r>
                  </m:oMath>
                </a14:m>
                <a:r>
                  <a:rPr lang="en-US" altLang="en-US" sz="2000" dirty="0"/>
                  <a:t> be the </a:t>
                </a:r>
                <a:r>
                  <a:rPr lang="en-US" altLang="en-US" sz="2000" b="1" dirty="0"/>
                  <a:t>past values</a:t>
                </a:r>
                <a:r>
                  <a:rPr lang="en-US" altLang="en-US" sz="2000" dirty="0"/>
                  <a:t> of the time series. In order to make a forecast at time </a:t>
                </a:r>
                <a14:m>
                  <m:oMath xmlns:m="http://schemas.openxmlformats.org/officeDocument/2006/math">
                    <m:r>
                      <a:rPr lang="en-US" altLang="en-US" sz="2000" i="1" dirty="0" smtClean="0">
                        <a:latin typeface="Cambria Math" panose="02040503050406030204" pitchFamily="18" charset="0"/>
                      </a:rPr>
                      <m:t>𝑡</m:t>
                    </m:r>
                  </m:oMath>
                </a14:m>
                <a:r>
                  <a:rPr lang="en-US" altLang="en-US" sz="2000" dirty="0"/>
                  <a:t>, we need to know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𝑡</m:t>
                        </m:r>
                      </m:sub>
                    </m:sSub>
                    <m:r>
                      <a:rPr lang="en-US" altLang="en-US" sz="2000" i="1" dirty="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 </m:t>
                    </m:r>
                    <m:r>
                      <a:rPr lang="en-US" altLang="en-US" sz="2000" i="1" dirty="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oMath>
                </a14:m>
                <a:endParaRPr lang="en-US" altLang="en-US" sz="2000" b="0" dirty="0"/>
              </a:p>
              <a:p>
                <a:pPr marL="0" indent="0" algn="just">
                  <a:lnSpc>
                    <a:spcPct val="90000"/>
                  </a:lnSpc>
                  <a:buNone/>
                </a:pPr>
                <a:endParaRPr lang="en-US" altLang="en-US" sz="1000" b="0" dirty="0"/>
              </a:p>
              <a:p>
                <a:pPr marL="0" indent="0" algn="just">
                  <a:lnSpc>
                    <a:spcPct val="90000"/>
                  </a:lnSpc>
                  <a:buNone/>
                </a:pPr>
                <a:r>
                  <a:rPr lang="en-US" altLang="en-US" sz="2000" dirty="0"/>
                  <a:t>The </a:t>
                </a:r>
                <a:r>
                  <a:rPr lang="en-US" altLang="en-US" sz="2000" b="1" dirty="0"/>
                  <a:t>forecast</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𝑦</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𝜏</m:t>
                        </m:r>
                      </m:sub>
                    </m:sSub>
                  </m:oMath>
                </a14:m>
                <a:r>
                  <a:rPr lang="en-US" altLang="en-US" sz="2000" dirty="0"/>
                  <a:t> is the prediction for </a:t>
                </a:r>
                <a14:m>
                  <m:oMath xmlns:m="http://schemas.openxmlformats.org/officeDocument/2006/math">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ub>
                    </m:sSub>
                  </m:oMath>
                </a14:m>
                <a:r>
                  <a:rPr lang="en-US" altLang="en-US" sz="2000" dirty="0"/>
                  <a:t> made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 we use the shorthand notation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sub>
                    </m:sSub>
                  </m:oMath>
                </a14:m>
                <a:r>
                  <a:rPr lang="en-US" altLang="en-US" sz="2000" dirty="0"/>
                  <a:t> for the </a:t>
                </a:r>
                <a:r>
                  <a:rPr lang="en-US" altLang="en-US" sz="2000" b="1" dirty="0"/>
                  <a:t>next step prediction</a:t>
                </a:r>
                <a:r>
                  <a:rPr lang="en-US" altLang="en-US" sz="2000" dirty="0"/>
                  <a:t> of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oMath>
                </a14:m>
                <a:r>
                  <a:rPr lang="en-US" altLang="en-US" sz="2000" dirty="0"/>
                  <a:t> made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a:t>
                </a:r>
              </a:p>
              <a:p>
                <a:pPr marL="0" indent="0" algn="just">
                  <a:lnSpc>
                    <a:spcPct val="90000"/>
                  </a:lnSpc>
                  <a:buNone/>
                </a:pPr>
                <a:endParaRPr lang="en-US" altLang="en-US" sz="1000" dirty="0"/>
              </a:p>
              <a:p>
                <a:pPr marL="0" indent="0" algn="just">
                  <a:lnSpc>
                    <a:spcPct val="90000"/>
                  </a:lnSpc>
                  <a:buNone/>
                </a:pPr>
                <a:r>
                  <a:rPr lang="en-US" altLang="en-US" sz="2000" dirty="0"/>
                  <a:t>The </a:t>
                </a:r>
                <a:r>
                  <a:rPr lang="en-US" altLang="en-US" sz="2000" b="1" dirty="0"/>
                  <a:t>forecast error</a:t>
                </a:r>
                <a:r>
                  <a:rPr lang="en-US" altLang="en-US" sz="2000" dirty="0"/>
                  <a:t> </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𝑒</m:t>
                        </m:r>
                      </m:e>
                      <m:sub>
                        <m:r>
                          <a:rPr lang="en-US" altLang="en-US" sz="2000" b="0" i="1" dirty="0" smtClean="0">
                            <a:latin typeface="Cambria Math" panose="02040503050406030204" pitchFamily="18" charset="0"/>
                          </a:rPr>
                          <m:t>𝑡</m:t>
                        </m:r>
                      </m:sub>
                    </m:sSub>
                    <m:r>
                      <a:rPr lang="en-US" altLang="en-US" sz="2000" b="0" i="1" dirty="0" smtClean="0">
                        <a:latin typeface="Cambria Math" panose="02040503050406030204" pitchFamily="18" charset="0"/>
                      </a:rPr>
                      <m:t> </m:t>
                    </m:r>
                  </m:oMath>
                </a14:m>
                <a:r>
                  <a:rPr lang="en-US" altLang="en-US" sz="2000" dirty="0"/>
                  <a:t>at time </a:t>
                </a:r>
                <a14:m>
                  <m:oMath xmlns:m="http://schemas.openxmlformats.org/officeDocument/2006/math">
                    <m:r>
                      <a:rPr lang="en-US" altLang="en-US" sz="2000" i="1" dirty="0" smtClean="0">
                        <a:latin typeface="Cambria Math" panose="02040503050406030204" pitchFamily="18" charset="0"/>
                      </a:rPr>
                      <m:t>𝑡</m:t>
                    </m:r>
                  </m:oMath>
                </a14:m>
                <a:r>
                  <a:rPr lang="en-US" altLang="en-US" sz="2000" dirty="0"/>
                  <a:t> is the difference between the forecast at time </a:t>
                </a:r>
                <a14:m>
                  <m:oMath xmlns:m="http://schemas.openxmlformats.org/officeDocument/2006/math">
                    <m:r>
                      <a:rPr lang="en-US" altLang="en-US" sz="2000" i="1" dirty="0">
                        <a:latin typeface="Cambria Math" panose="02040503050406030204" pitchFamily="18" charset="0"/>
                      </a:rPr>
                      <m:t>𝑡</m:t>
                    </m:r>
                  </m:oMath>
                </a14:m>
                <a:r>
                  <a:rPr lang="en-US" altLang="en-US" sz="2000" dirty="0"/>
                  <a:t> and the actual value of the time series at time </a:t>
                </a:r>
                <a14:m>
                  <m:oMath xmlns:m="http://schemas.openxmlformats.org/officeDocument/2006/math">
                    <m:r>
                      <a:rPr lang="en-US" altLang="en-US" sz="2000" i="1" dirty="0">
                        <a:latin typeface="Cambria Math" panose="02040503050406030204" pitchFamily="18" charset="0"/>
                      </a:rPr>
                      <m:t>𝑡</m:t>
                    </m:r>
                    <m:r>
                      <a:rPr lang="en-US" altLang="en-US" sz="2000" i="1" dirty="0">
                        <a:latin typeface="Cambria Math" panose="02040503050406030204" pitchFamily="18" charset="0"/>
                      </a:rPr>
                      <m:t> </m:t>
                    </m:r>
                  </m:oMath>
                </a14:m>
                <a:r>
                  <a:rPr lang="en-US" altLang="en-US" sz="2000" dirty="0"/>
                  <a:t>: </a:t>
                </a:r>
              </a:p>
              <a:p>
                <a:pPr lvl="1" algn="just">
                  <a:lnSpc>
                    <a:spcPct val="90000"/>
                  </a:lnSpc>
                  <a:buSzPct val="100000"/>
                  <a:buFont typeface="Wingdings" panose="05000000000000000000" pitchFamily="2" charset="2"/>
                  <a:buChar char="§"/>
                </a:pPr>
                <a:r>
                  <a:rPr lang="en-US" altLang="en-US" sz="1800" dirty="0"/>
                  <a:t>For a </a:t>
                </a:r>
                <a:r>
                  <a:rPr lang="en-US" altLang="en-US" sz="1800" b="1" dirty="0"/>
                  <a:t>multiple step</a:t>
                </a:r>
                <a:r>
                  <a:rPr lang="en-US" altLang="en-US" sz="1800" dirty="0"/>
                  <a:t> forecast: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𝑒</m:t>
                        </m:r>
                      </m:e>
                      <m:sub>
                        <m:r>
                          <a:rPr lang="en-US" altLang="en-US" sz="1800" i="1" dirty="0">
                            <a:latin typeface="Cambria Math" panose="02040503050406030204" pitchFamily="18" charset="0"/>
                          </a:rPr>
                          <m:t>𝑡</m:t>
                        </m:r>
                      </m:sub>
                    </m:sSub>
                    <m:r>
                      <a:rPr lang="en-US" altLang="en-US" sz="1800" b="0" i="1" dirty="0" smtClean="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i="1" dirty="0">
                            <a:latin typeface="Cambria Math" panose="02040503050406030204" pitchFamily="18" charset="0"/>
                          </a:rPr>
                          <m:t>𝑡</m:t>
                        </m:r>
                        <m:r>
                          <a:rPr lang="en-US" altLang="en-US" sz="1800" b="0" i="1" dirty="0" smtClean="0">
                            <a:latin typeface="Cambria Math" panose="02040503050406030204" pitchFamily="18" charset="0"/>
                          </a:rPr>
                          <m:t>−</m:t>
                        </m:r>
                        <m:r>
                          <a:rPr lang="en-US" altLang="en-US" sz="1800" i="1" dirty="0">
                            <a:latin typeface="Cambria Math" panose="02040503050406030204" pitchFamily="18" charset="0"/>
                            <a:ea typeface="Cambria Math" panose="02040503050406030204" pitchFamily="18" charset="0"/>
                          </a:rPr>
                          <m:t>𝜏</m:t>
                        </m:r>
                        <m:r>
                          <a:rPr lang="en-US" altLang="en-US" sz="1800" b="0" i="1" dirty="0" smtClean="0">
                            <a:latin typeface="Cambria Math" panose="02040503050406030204" pitchFamily="18" charset="0"/>
                            <a:ea typeface="Cambria Math" panose="02040503050406030204" pitchFamily="18" charset="0"/>
                          </a:rPr>
                          <m:t>,</m:t>
                        </m:r>
                        <m:r>
                          <a:rPr lang="en-US" altLang="en-US" sz="1800" b="0" i="1" dirty="0" smtClean="0">
                            <a:latin typeface="Cambria Math" panose="02040503050406030204" pitchFamily="18" charset="0"/>
                            <a:ea typeface="Cambria Math" panose="02040503050406030204" pitchFamily="18" charset="0"/>
                          </a:rPr>
                          <m:t>𝑡</m:t>
                        </m:r>
                      </m:sub>
                    </m:sSub>
                    <m:r>
                      <a:rPr lang="en-US" altLang="en-US" sz="1800" b="0" i="1" dirty="0" smtClean="0">
                        <a:latin typeface="Cambria Math" panose="02040503050406030204" pitchFamily="18" charset="0"/>
                        <a:ea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𝑥</m:t>
                        </m:r>
                      </m:e>
                      <m:sub>
                        <m:r>
                          <a:rPr lang="en-US" altLang="en-US" sz="1800" i="1" dirty="0">
                            <a:latin typeface="Cambria Math" panose="02040503050406030204" pitchFamily="18" charset="0"/>
                          </a:rPr>
                          <m:t>𝑡</m:t>
                        </m:r>
                      </m:sub>
                    </m:sSub>
                  </m:oMath>
                </a14:m>
                <a:endParaRPr lang="en-US" altLang="en-US" sz="1800" dirty="0"/>
              </a:p>
              <a:p>
                <a:pPr lvl="1" algn="just">
                  <a:lnSpc>
                    <a:spcPct val="90000"/>
                  </a:lnSpc>
                  <a:buSzPct val="100000"/>
                  <a:buFont typeface="Wingdings" panose="05000000000000000000" pitchFamily="2" charset="2"/>
                  <a:buChar char="§"/>
                </a:pPr>
                <a:r>
                  <a:rPr lang="en-US" altLang="en-US" sz="1800" dirty="0"/>
                  <a:t>For a </a:t>
                </a:r>
                <a:r>
                  <a:rPr lang="en-US" altLang="en-US" sz="1800" b="1" dirty="0"/>
                  <a:t>next step</a:t>
                </a:r>
                <a:r>
                  <a:rPr lang="en-US" altLang="en-US" sz="1800" dirty="0"/>
                  <a:t> forecast: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𝑒</m:t>
                        </m:r>
                      </m:e>
                      <m:sub>
                        <m:r>
                          <a:rPr lang="en-US" altLang="en-US" sz="1800" i="1" dirty="0">
                            <a:latin typeface="Cambria Math" panose="02040503050406030204" pitchFamily="18" charset="0"/>
                          </a:rPr>
                          <m:t>𝑡</m:t>
                        </m:r>
                      </m:sub>
                    </m:sSub>
                    <m:r>
                      <a:rPr lang="en-US" altLang="en-US" sz="1800" i="1" dirty="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i="1" dirty="0">
                            <a:latin typeface="Cambria Math" panose="02040503050406030204" pitchFamily="18" charset="0"/>
                            <a:ea typeface="Cambria Math" panose="02040503050406030204" pitchFamily="18" charset="0"/>
                          </a:rPr>
                          <m:t>𝑡</m:t>
                        </m:r>
                      </m:sub>
                    </m:sSub>
                    <m:r>
                      <a:rPr lang="en-US" altLang="en-US" sz="1800" i="1" dirty="0">
                        <a:latin typeface="Cambria Math" panose="02040503050406030204" pitchFamily="18" charset="0"/>
                        <a:ea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𝑥</m:t>
                        </m:r>
                      </m:e>
                      <m:sub>
                        <m:r>
                          <a:rPr lang="en-US" altLang="en-US" sz="1800" i="1" dirty="0">
                            <a:latin typeface="Cambria Math" panose="02040503050406030204" pitchFamily="18" charset="0"/>
                          </a:rPr>
                          <m:t>𝑡</m:t>
                        </m:r>
                      </m:sub>
                    </m:sSub>
                  </m:oMath>
                </a14:m>
                <a:endParaRPr lang="en-US" altLang="en-US" sz="1800" dirty="0"/>
              </a:p>
              <a:p>
                <a:pPr marL="0" indent="0" algn="just">
                  <a:lnSpc>
                    <a:spcPct val="90000"/>
                  </a:lnSpc>
                  <a:buNone/>
                </a:pPr>
                <a:endParaRPr lang="en-US" altLang="en-US" sz="1000" dirty="0"/>
              </a:p>
              <a:p>
                <a:pPr marL="0" indent="0" algn="just">
                  <a:lnSpc>
                    <a:spcPct val="90000"/>
                  </a:lnSpc>
                  <a:buNone/>
                </a:pPr>
                <a:r>
                  <a:rPr lang="en-US" altLang="en-US" sz="2000" dirty="0"/>
                  <a:t>The </a:t>
                </a:r>
                <a:r>
                  <a:rPr lang="en-US" altLang="en-US" sz="2000" b="1" dirty="0"/>
                  <a:t>mean absolute deviation</a:t>
                </a:r>
                <a:r>
                  <a:rPr lang="en-US" altLang="en-US" sz="2000" dirty="0"/>
                  <a:t> </a:t>
                </a:r>
                <a14:m>
                  <m:oMath xmlns:m="http://schemas.openxmlformats.org/officeDocument/2006/math">
                    <m:d>
                      <m:dPr>
                        <m:ctrlPr>
                          <a:rPr lang="en-US" altLang="en-US" sz="2000" i="1" smtClean="0">
                            <a:latin typeface="Cambria Math" panose="02040503050406030204" pitchFamily="18" charset="0"/>
                          </a:rPr>
                        </m:ctrlPr>
                      </m:dPr>
                      <m:e>
                        <m:r>
                          <m:rPr>
                            <m:nor/>
                          </m:rPr>
                          <a:rPr lang="en-US" altLang="en-US" sz="2000">
                            <a:latin typeface="Cambria Math" panose="02040503050406030204" pitchFamily="18" charset="0"/>
                          </a:rPr>
                          <m:t>MAD</m:t>
                        </m:r>
                        <m:r>
                          <a:rPr lang="en-US" altLang="en-US" sz="2000" i="1">
                            <a:latin typeface="Cambria Math" panose="02040503050406030204" pitchFamily="18" charset="0"/>
                          </a:rPr>
                          <m:t>=</m:t>
                        </m:r>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𝑛</m:t>
                            </m:r>
                          </m:e>
                          <m:sup>
                            <m:r>
                              <a:rPr lang="en-US" altLang="en-US" sz="2000" b="0" i="1" smtClean="0">
                                <a:latin typeface="Cambria Math" panose="02040503050406030204" pitchFamily="18" charset="0"/>
                              </a:rPr>
                              <m:t>−1</m:t>
                            </m:r>
                          </m:sup>
                        </m:sSup>
                        <m:nary>
                          <m:naryPr>
                            <m:chr m:val="∑"/>
                            <m:limLoc m:val="subSup"/>
                            <m:supHide m:val="on"/>
                            <m:ctrlPr>
                              <a:rPr lang="en-US" altLang="en-US" sz="2000" i="1">
                                <a:latin typeface="Cambria Math" panose="02040503050406030204" pitchFamily="18" charset="0"/>
                              </a:rPr>
                            </m:ctrlPr>
                          </m:naryPr>
                          <m:sub>
                            <m:r>
                              <m:rPr>
                                <m:brk m:alnAt="9"/>
                              </m:rPr>
                              <a:rPr lang="en-US" altLang="en-US" sz="2000" i="1">
                                <a:latin typeface="Cambria Math" panose="02040503050406030204" pitchFamily="18" charset="0"/>
                              </a:rPr>
                              <m:t>𝑖</m:t>
                            </m:r>
                          </m:sub>
                          <m:sup/>
                          <m:e>
                            <m:d>
                              <m:dPr>
                                <m:begChr m:val="|"/>
                                <m:endChr m:val="|"/>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𝑖</m:t>
                                    </m:r>
                                  </m:sub>
                                </m:sSub>
                              </m:e>
                            </m:d>
                          </m:e>
                        </m:nary>
                      </m:e>
                    </m:d>
                  </m:oMath>
                </a14:m>
                <a:r>
                  <a:rPr lang="en-US" altLang="en-US" sz="2000" dirty="0"/>
                  <a:t> and the </a:t>
                </a:r>
                <a:r>
                  <a:rPr lang="en-US" altLang="en-US" sz="2000" b="1" dirty="0"/>
                  <a:t>mean square error</a:t>
                </a:r>
                <a:r>
                  <a:rPr lang="en-US" altLang="en-US" sz="2000" dirty="0"/>
                  <a:t> </a:t>
                </a:r>
                <a14:m>
                  <m:oMath xmlns:m="http://schemas.openxmlformats.org/officeDocument/2006/math">
                    <m:d>
                      <m:dPr>
                        <m:ctrlPr>
                          <a:rPr lang="en-US" altLang="en-US" sz="2000" i="1">
                            <a:latin typeface="Cambria Math" panose="02040503050406030204" pitchFamily="18" charset="0"/>
                          </a:rPr>
                        </m:ctrlPr>
                      </m:dPr>
                      <m:e>
                        <m:r>
                          <m:rPr>
                            <m:nor/>
                          </m:rPr>
                          <a:rPr lang="en-US" altLang="en-US" sz="2000">
                            <a:latin typeface="Cambria Math" panose="02040503050406030204" pitchFamily="18" charset="0"/>
                          </a:rPr>
                          <m:t>M</m:t>
                        </m:r>
                        <m:r>
                          <m:rPr>
                            <m:nor/>
                          </m:rPr>
                          <a:rPr lang="en-US" altLang="en-US" sz="2000" b="0" i="0" smtClean="0">
                            <a:latin typeface="Cambria Math" panose="02040503050406030204" pitchFamily="18" charset="0"/>
                          </a:rPr>
                          <m:t>SE</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𝑛</m:t>
                            </m:r>
                          </m:e>
                          <m:sup>
                            <m:r>
                              <a:rPr lang="en-US" altLang="en-US" sz="2000" i="1">
                                <a:latin typeface="Cambria Math" panose="02040503050406030204" pitchFamily="18" charset="0"/>
                              </a:rPr>
                              <m:t>−1</m:t>
                            </m:r>
                          </m:sup>
                        </m:sSup>
                        <m:nary>
                          <m:naryPr>
                            <m:chr m:val="∑"/>
                            <m:limLoc m:val="subSup"/>
                            <m:supHide m:val="on"/>
                            <m:ctrlPr>
                              <a:rPr lang="en-US" altLang="en-US" sz="2000" i="1">
                                <a:latin typeface="Cambria Math" panose="02040503050406030204" pitchFamily="18" charset="0"/>
                              </a:rPr>
                            </m:ctrlPr>
                          </m:naryPr>
                          <m:sub>
                            <m:r>
                              <m:rPr>
                                <m:brk m:alnAt="9"/>
                              </m:rPr>
                              <a:rPr lang="en-US" altLang="en-US" sz="2000" i="1">
                                <a:latin typeface="Cambria Math" panose="02040503050406030204" pitchFamily="18" charset="0"/>
                              </a:rPr>
                              <m:t>𝑖</m:t>
                            </m:r>
                          </m:sub>
                          <m:sup/>
                          <m:e>
                            <m:sSup>
                              <m:sSupPr>
                                <m:ctrlPr>
                                  <a:rPr lang="en-US" altLang="en-US" sz="2000" i="1" smtClean="0">
                                    <a:latin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𝑒</m:t>
                                    </m:r>
                                  </m:e>
                                  <m:sub>
                                    <m:r>
                                      <a:rPr lang="en-US" altLang="en-US" sz="2000" i="1">
                                        <a:latin typeface="Cambria Math" panose="02040503050406030204" pitchFamily="18" charset="0"/>
                                      </a:rPr>
                                      <m:t>𝑖</m:t>
                                    </m:r>
                                  </m:sub>
                                </m:sSub>
                              </m:e>
                              <m:sup>
                                <m:r>
                                  <a:rPr lang="en-US" altLang="en-US" sz="2000" b="0" i="1" smtClean="0">
                                    <a:latin typeface="Cambria Math" panose="02040503050406030204" pitchFamily="18" charset="0"/>
                                  </a:rPr>
                                  <m:t>2</m:t>
                                </m:r>
                              </m:sup>
                            </m:sSup>
                          </m:e>
                        </m:nary>
                      </m:e>
                    </m:d>
                  </m:oMath>
                </a14:m>
                <a:r>
                  <a:rPr lang="en-US" altLang="en-US" sz="2000" dirty="0"/>
                  <a:t> can be used to compare the relative forecasting merits of various models.</a:t>
                </a:r>
              </a:p>
              <a:p>
                <a:pPr lvl="1" algn="just">
                  <a:lnSpc>
                    <a:spcPct val="90000"/>
                  </a:lnSpc>
                  <a:buFont typeface="Wingdings" panose="05000000000000000000" pitchFamily="2" charset="2"/>
                  <a:buChar char="§"/>
                </a:pPr>
                <a:endParaRPr lang="en-US" altLang="en-US" sz="1601" dirty="0"/>
              </a:p>
              <a:p>
                <a:pPr marL="0" indent="0" algn="just">
                  <a:lnSpc>
                    <a:spcPct val="90000"/>
                  </a:lnSpc>
                  <a:buNone/>
                </a:pPr>
                <a:endParaRPr lang="en-US" altLang="en-US" sz="1800" dirty="0"/>
              </a:p>
              <a:p>
                <a:pPr marL="57133" indent="0" algn="just">
                  <a:buNone/>
                </a:pPr>
                <a:endParaRPr lang="en-US" sz="1800" dirty="0"/>
              </a:p>
              <a:p>
                <a:pPr marL="57133" indent="0" algn="just">
                  <a:buNone/>
                </a:pPr>
                <a:endParaRPr lang="en-US" sz="18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1567" r="-586"/>
                </a:stretch>
              </a:blipFill>
            </p:spPr>
            <p:txBody>
              <a:bodyPr/>
              <a:lstStyle/>
              <a:p>
                <a:r>
                  <a:rPr lang="en-US">
                    <a:noFill/>
                  </a:rPr>
                  <a:t> </a:t>
                </a:r>
              </a:p>
            </p:txBody>
          </p:sp>
        </mc:Fallback>
      </mc:AlternateContent>
    </p:spTree>
    <p:extLst>
      <p:ext uri="{BB962C8B-B14F-4D97-AF65-F5344CB8AC3E}">
        <p14:creationId xmlns:p14="http://schemas.microsoft.com/office/powerpoint/2010/main" val="129979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Filtering Methods</a:t>
            </a: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b="1" dirty="0"/>
                  <a:t>Moving average of order </a:t>
                </a:r>
                <a14:m>
                  <m:oMath xmlns:m="http://schemas.openxmlformats.org/officeDocument/2006/math">
                    <m:r>
                      <a:rPr lang="en-US" sz="2000" b="1" i="1" dirty="0" smtClean="0">
                        <a:latin typeface="Cambria Math" panose="02040503050406030204" pitchFamily="18" charset="0"/>
                      </a:rPr>
                      <m:t>𝑵</m:t>
                    </m:r>
                  </m:oMath>
                </a14:m>
                <a:r>
                  <a:rPr lang="en-US" sz="2000" b="1" dirty="0"/>
                  <a:t>: </a:t>
                </a:r>
                <a:r>
                  <a:rPr lang="en-US" sz="2000" dirty="0"/>
                  <a:t>arithmetic average of the most recent </a:t>
                </a:r>
                <a14:m>
                  <m:oMath xmlns:m="http://schemas.openxmlformats.org/officeDocument/2006/math">
                    <m:r>
                      <a:rPr lang="en-US" sz="2000" i="1" dirty="0" smtClean="0">
                        <a:latin typeface="Cambria Math" panose="02040503050406030204" pitchFamily="18" charset="0"/>
                      </a:rPr>
                      <m:t>𝑁</m:t>
                    </m:r>
                  </m:oMath>
                </a14:m>
                <a:r>
                  <a:rPr lang="en-US" sz="2000" dirty="0"/>
                  <a:t> observations:</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smtClean="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b="0" i="1" dirty="0" smtClean="0">
                          <a:latin typeface="Cambria Math" panose="02040503050406030204" pitchFamily="18" charset="0"/>
                        </a:rPr>
                        <m:t>=</m:t>
                      </m:r>
                      <m:f>
                        <m:fPr>
                          <m:ctrlPr>
                            <a:rPr lang="en-US" altLang="en-US" sz="2000" b="0" i="1" dirty="0" smtClean="0">
                              <a:latin typeface="Cambria Math" panose="02040503050406030204" pitchFamily="18" charset="0"/>
                            </a:rPr>
                          </m:ctrlPr>
                        </m:fPr>
                        <m:num>
                          <m:r>
                            <a:rPr lang="en-US" altLang="en-US" sz="2000" b="0" i="1" dirty="0" smtClean="0">
                              <a:latin typeface="Cambria Math" panose="02040503050406030204" pitchFamily="18" charset="0"/>
                            </a:rPr>
                            <m:t>1</m:t>
                          </m:r>
                        </m:num>
                        <m:den>
                          <m:r>
                            <a:rPr lang="en-US" altLang="en-US" sz="2000" b="0" i="1" dirty="0" smtClean="0">
                              <a:latin typeface="Cambria Math" panose="02040503050406030204" pitchFamily="18" charset="0"/>
                            </a:rPr>
                            <m:t>𝑁</m:t>
                          </m:r>
                        </m:den>
                      </m:f>
                      <m:nary>
                        <m:naryPr>
                          <m:chr m:val="∑"/>
                          <m:ctrlPr>
                            <a:rPr lang="en-US" altLang="en-US" sz="2000" b="0" i="1" dirty="0" smtClean="0">
                              <a:latin typeface="Cambria Math" panose="02040503050406030204" pitchFamily="18" charset="0"/>
                            </a:rPr>
                          </m:ctrlPr>
                        </m:naryPr>
                        <m:sub>
                          <m:r>
                            <m:rPr>
                              <m:brk m:alnAt="23"/>
                            </m:rPr>
                            <a:rPr lang="en-US" altLang="en-US" sz="2000" b="0" i="1" dirty="0" smtClean="0">
                              <a:latin typeface="Cambria Math" panose="02040503050406030204" pitchFamily="18" charset="0"/>
                            </a:rPr>
                            <m:t>𝑖</m:t>
                          </m:r>
                          <m:r>
                            <a:rPr lang="en-US" altLang="en-US" sz="2000" b="0" i="1" dirty="0" smtClean="0">
                              <a:latin typeface="Cambria Math" panose="02040503050406030204" pitchFamily="18" charset="0"/>
                            </a:rPr>
                            <m:t>=0</m:t>
                          </m:r>
                        </m:sub>
                        <m:sup>
                          <m:r>
                            <a:rPr lang="en-US" altLang="en-US" sz="2000" b="0" i="1" dirty="0" smtClean="0">
                              <a:latin typeface="Cambria Math" panose="02040503050406030204" pitchFamily="18" charset="0"/>
                            </a:rPr>
                            <m:t>𝑁</m:t>
                          </m:r>
                          <m:r>
                            <a:rPr lang="en-US" altLang="en-US" sz="2000" b="0" i="1" dirty="0" smtClean="0">
                              <a:latin typeface="Cambria Math" panose="02040503050406030204" pitchFamily="18" charset="0"/>
                            </a:rPr>
                            <m:t>−1</m:t>
                          </m:r>
                        </m:sup>
                        <m:e>
                          <m:sSub>
                            <m:sSubPr>
                              <m:ctrlPr>
                                <a:rPr lang="en-US" altLang="en-US" sz="2000" b="0" i="1" dirty="0" smtClean="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b="0" i="1" dirty="0" smtClean="0">
                                  <a:latin typeface="Cambria Math" panose="02040503050406030204" pitchFamily="18" charset="0"/>
                                </a:rPr>
                                <m:t>𝑡</m:t>
                              </m:r>
                              <m:r>
                                <a:rPr lang="en-US" altLang="en-US" sz="2000" b="0" i="1" dirty="0" smtClean="0">
                                  <a:latin typeface="Cambria Math" panose="02040503050406030204" pitchFamily="18" charset="0"/>
                                </a:rPr>
                                <m:t>−</m:t>
                              </m:r>
                              <m:r>
                                <a:rPr lang="en-US" altLang="en-US" sz="2000" b="0" i="1" dirty="0" smtClean="0">
                                  <a:latin typeface="Cambria Math" panose="02040503050406030204" pitchFamily="18" charset="0"/>
                                </a:rPr>
                                <m:t>𝑖</m:t>
                              </m:r>
                            </m:sub>
                          </m:sSub>
                        </m:e>
                      </m:nary>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i="0" dirty="0" smtClean="0">
                        <a:latin typeface="Cambria Math" panose="02040503050406030204" pitchFamily="18" charset="0"/>
                      </a:rPr>
                      <m:t>MA</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rPr>
                          <m:t>𝑁</m:t>
                        </m:r>
                      </m:e>
                    </m:d>
                  </m:oMath>
                </a14:m>
                <a:r>
                  <a:rPr lang="en-US" sz="1800" dirty="0"/>
                  <a:t> provides </a:t>
                </a:r>
                <a:r>
                  <a:rPr lang="en-US" sz="1800" b="1" dirty="0"/>
                  <a:t>stable forecasts</a:t>
                </a:r>
                <a:r>
                  <a:rPr lang="en-US" sz="1800" dirty="0"/>
                  <a:t>; bad data (e.g. irregular points, bad stretches) </a:t>
                </a:r>
                <a:r>
                  <a:rPr lang="en-US" sz="1800" b="1" dirty="0"/>
                  <a:t>is eventually removed</a:t>
                </a:r>
                <a:r>
                  <a:rPr lang="en-US" sz="1800" dirty="0"/>
                  <a:t> from the prediction process </a:t>
                </a:r>
              </a:p>
              <a:p>
                <a:pPr marL="685680" lvl="1" indent="-285750" algn="just">
                  <a:buSzPct val="100000"/>
                  <a:buFont typeface="Wingdings" panose="05000000000000000000" pitchFamily="2" charset="2"/>
                  <a:buChar char="§"/>
                </a:pPr>
                <a:r>
                  <a:rPr lang="en-US" sz="1800" dirty="0"/>
                  <a:t>requires saving a lot of past data points; </a:t>
                </a:r>
                <a:r>
                  <a:rPr lang="en-US" sz="1800" b="1" dirty="0"/>
                  <a:t>lags</a:t>
                </a:r>
                <a:r>
                  <a:rPr lang="en-US" sz="1800" dirty="0"/>
                  <a:t> behind the actual trend; ignores complex relationships in data</a:t>
                </a:r>
              </a:p>
              <a:p>
                <a:pPr marL="0" indent="0" algn="just">
                  <a:buNone/>
                </a:pPr>
                <a:endParaRPr lang="en-US" sz="1000" dirty="0"/>
              </a:p>
              <a:p>
                <a:pPr marL="0" indent="0" algn="just">
                  <a:buNone/>
                </a:pPr>
                <a:r>
                  <a:rPr lang="en-US" sz="2000" b="1" dirty="0"/>
                  <a:t>Weighted moving average of order </a:t>
                </a:r>
                <a14:m>
                  <m:oMath xmlns:m="http://schemas.openxmlformats.org/officeDocument/2006/math">
                    <m:r>
                      <a:rPr lang="en-US" sz="2000" b="1" i="1" dirty="0" smtClean="0">
                        <a:latin typeface="Cambria Math" panose="02040503050406030204" pitchFamily="18" charset="0"/>
                      </a:rPr>
                      <m:t>𝑵</m:t>
                    </m:r>
                  </m:oMath>
                </a14:m>
                <a:r>
                  <a:rPr lang="en-US" sz="2000" b="1" dirty="0"/>
                  <a:t>: </a:t>
                </a:r>
                <a:r>
                  <a:rPr lang="en-US" sz="2000" dirty="0"/>
                  <a:t>attaches importance to certain observations in the form of weights (recent observations could have more influence than older observations, for example):</a:t>
                </a: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m:t>
                      </m:r>
                      <m:nary>
                        <m:naryPr>
                          <m:chr m:val="∑"/>
                          <m:ctrlPr>
                            <a:rPr lang="en-US" altLang="en-US" sz="2000" i="1" dirty="0">
                              <a:latin typeface="Cambria Math" panose="02040503050406030204" pitchFamily="18" charset="0"/>
                            </a:rPr>
                          </m:ctrlPr>
                        </m:naryPr>
                        <m:sub>
                          <m:r>
                            <m:rPr>
                              <m:brk m:alnAt="23"/>
                            </m:rPr>
                            <a:rPr lang="en-US" altLang="en-US" sz="2000" i="1" dirty="0">
                              <a:latin typeface="Cambria Math" panose="02040503050406030204" pitchFamily="18" charset="0"/>
                            </a:rPr>
                            <m:t>𝑖</m:t>
                          </m:r>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0</m:t>
                          </m:r>
                        </m:sub>
                        <m:sup>
                          <m:r>
                            <a:rPr lang="en-US" altLang="en-US" sz="2000" i="1" dirty="0">
                              <a:latin typeface="Cambria Math" panose="02040503050406030204" pitchFamily="18" charset="0"/>
                            </a:rPr>
                            <m:t>𝑁</m:t>
                          </m:r>
                          <m:r>
                            <a:rPr lang="en-US" altLang="en-US" sz="2000" b="0" i="1" dirty="0" smtClean="0">
                              <a:latin typeface="Cambria Math" panose="02040503050406030204" pitchFamily="18" charset="0"/>
                            </a:rPr>
                            <m:t>−1</m:t>
                          </m:r>
                        </m:sup>
                        <m:e>
                          <m:sSub>
                            <m:sSubPr>
                              <m:ctrlPr>
                                <a:rPr lang="en-US" altLang="en-US" sz="2000" i="1" dirty="0">
                                  <a:latin typeface="Cambria Math" panose="02040503050406030204" pitchFamily="18" charset="0"/>
                                </a:rPr>
                              </m:ctrlPr>
                            </m:sSubPr>
                            <m:e>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𝑤</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𝑖</m:t>
                                  </m:r>
                                </m:sub>
                              </m:sSub>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𝑖</m:t>
                              </m:r>
                            </m:sub>
                          </m:sSub>
                        </m:e>
                      </m:nary>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b="0" i="0" dirty="0" smtClean="0">
                        <a:latin typeface="Cambria Math" panose="02040503050406030204" pitchFamily="18" charset="0"/>
                      </a:rPr>
                      <m:t>W</m:t>
                    </m:r>
                    <m:r>
                      <m:rPr>
                        <m:nor/>
                      </m:rPr>
                      <a:rPr lang="en-US" sz="1800" dirty="0">
                        <a:latin typeface="Cambria Math" panose="02040503050406030204" pitchFamily="18" charset="0"/>
                      </a:rPr>
                      <m:t>MA</m:t>
                    </m:r>
                    <m:d>
                      <m:dPr>
                        <m:ctrlPr>
                          <a:rPr lang="en-US" sz="1800" i="1" dirty="0">
                            <a:latin typeface="Cambria Math" panose="02040503050406030204" pitchFamily="18" charset="0"/>
                          </a:rPr>
                        </m:ctrlPr>
                      </m:dPr>
                      <m:e>
                        <m:r>
                          <a:rPr lang="en-US" sz="1800" i="1" dirty="0">
                            <a:latin typeface="Cambria Math" panose="02040503050406030204" pitchFamily="18" charset="0"/>
                          </a:rPr>
                          <m:t>𝑁</m:t>
                        </m:r>
                      </m:e>
                    </m:d>
                  </m:oMath>
                </a14:m>
                <a:r>
                  <a:rPr lang="en-US" sz="1800" dirty="0"/>
                  <a:t> may </a:t>
                </a:r>
                <a:r>
                  <a:rPr lang="en-US" sz="1800" b="1" dirty="0"/>
                  <a:t>reduce the lag</a:t>
                </a:r>
                <a:r>
                  <a:rPr lang="en-US" sz="1800" dirty="0"/>
                  <a:t> shown by </a:t>
                </a:r>
                <a14:m>
                  <m:oMath xmlns:m="http://schemas.openxmlformats.org/officeDocument/2006/math">
                    <m:r>
                      <m:rPr>
                        <m:nor/>
                      </m:rPr>
                      <a:rPr lang="en-US" sz="1800" dirty="0">
                        <a:latin typeface="Cambria Math" panose="02040503050406030204" pitchFamily="18" charset="0"/>
                      </a:rPr>
                      <m:t>MA</m:t>
                    </m:r>
                    <m:d>
                      <m:dPr>
                        <m:ctrlPr>
                          <a:rPr lang="en-US" sz="1800" i="1" dirty="0">
                            <a:latin typeface="Cambria Math" panose="02040503050406030204" pitchFamily="18" charset="0"/>
                          </a:rPr>
                        </m:ctrlPr>
                      </m:dPr>
                      <m:e>
                        <m:r>
                          <a:rPr lang="en-US" sz="1800" i="1" dirty="0">
                            <a:latin typeface="Cambria Math" panose="02040503050406030204" pitchFamily="18" charset="0"/>
                          </a:rPr>
                          <m:t>𝑁</m:t>
                        </m:r>
                      </m:e>
                    </m:d>
                  </m:oMath>
                </a14:m>
                <a:r>
                  <a:rPr lang="en-US" sz="1800" dirty="0"/>
                  <a:t> but there is no obvious way to introduce a weighing scheme </a:t>
                </a:r>
                <a14:m>
                  <m:oMath xmlns:m="http://schemas.openxmlformats.org/officeDocument/2006/math">
                    <m:nary>
                      <m:naryPr>
                        <m:chr m:val="∑"/>
                        <m:limLoc m:val="subSup"/>
                        <m:supHide m:val="on"/>
                        <m:ctrlPr>
                          <a:rPr lang="en-US" sz="1800" i="1" smtClean="0">
                            <a:latin typeface="Cambria Math" panose="02040503050406030204" pitchFamily="18" charset="0"/>
                          </a:rPr>
                        </m:ctrlPr>
                      </m:naryPr>
                      <m:sub>
                        <m:r>
                          <m:rPr>
                            <m:brk m:alnAt="9"/>
                          </m:rPr>
                          <a:rPr lang="en-US" sz="1800" b="0" i="1" smtClean="0">
                            <a:latin typeface="Cambria Math" panose="02040503050406030204" pitchFamily="18" charset="0"/>
                          </a:rPr>
                          <m:t>𝑖</m:t>
                        </m:r>
                      </m:sub>
                      <m:sup/>
                      <m:e>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𝑤</m:t>
                            </m:r>
                          </m:e>
                          <m:sub>
                            <m:r>
                              <a:rPr lang="en-US" altLang="en-US" sz="1800" i="1" dirty="0">
                                <a:latin typeface="Cambria Math" panose="02040503050406030204" pitchFamily="18" charset="0"/>
                              </a:rPr>
                              <m:t>𝑡</m:t>
                            </m:r>
                            <m:r>
                              <a:rPr lang="en-US" altLang="en-US" sz="1800" i="1" dirty="0">
                                <a:latin typeface="Cambria Math" panose="02040503050406030204" pitchFamily="18" charset="0"/>
                              </a:rPr>
                              <m:t>−</m:t>
                            </m:r>
                            <m:r>
                              <a:rPr lang="en-US" altLang="en-US" sz="1800" i="1" dirty="0">
                                <a:latin typeface="Cambria Math" panose="02040503050406030204" pitchFamily="18" charset="0"/>
                              </a:rPr>
                              <m:t>𝑖</m:t>
                            </m:r>
                          </m:sub>
                        </m:sSub>
                      </m:e>
                    </m:nary>
                    <m:r>
                      <a:rPr lang="en-US" sz="1800" b="0" i="1" smtClean="0">
                        <a:latin typeface="Cambria Math" panose="02040503050406030204" pitchFamily="18" charset="0"/>
                      </a:rPr>
                      <m:t>=1</m:t>
                    </m:r>
                  </m:oMath>
                </a14:m>
                <a:r>
                  <a:rPr lang="en-US" sz="1800" dirty="0"/>
                  <a:t>.</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13838" r="-586" b="-18277"/>
                </a:stretch>
              </a:blipFill>
            </p:spPr>
            <p:txBody>
              <a:bodyPr/>
              <a:lstStyle/>
              <a:p>
                <a:r>
                  <a:rPr lang="en-US">
                    <a:noFill/>
                  </a:rPr>
                  <a:t> </a:t>
                </a:r>
              </a:p>
            </p:txBody>
          </p:sp>
        </mc:Fallback>
      </mc:AlternateContent>
    </p:spTree>
    <p:extLst>
      <p:ext uri="{BB962C8B-B14F-4D97-AF65-F5344CB8AC3E}">
        <p14:creationId xmlns:p14="http://schemas.microsoft.com/office/powerpoint/2010/main" val="316794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Filtering Methods (continued)</a:t>
            </a: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b="1" dirty="0"/>
                  <a:t>Exponential smoothing with parameter </a:t>
                </a:r>
                <a14:m>
                  <m:oMath xmlns:m="http://schemas.openxmlformats.org/officeDocument/2006/math">
                    <m:r>
                      <a:rPr lang="en-US" sz="2000" b="1" i="1" smtClean="0">
                        <a:latin typeface="Cambria Math" panose="02040503050406030204" pitchFamily="18" charset="0"/>
                        <a:ea typeface="Cambria Math" panose="02040503050406030204" pitchFamily="18" charset="0"/>
                      </a:rPr>
                      <m:t>𝜶</m:t>
                    </m:r>
                  </m:oMath>
                </a14:m>
                <a:r>
                  <a:rPr lang="en-US" sz="2000" b="1" dirty="0"/>
                  <a:t>: </a:t>
                </a:r>
                <a:r>
                  <a:rPr lang="en-US" sz="2000" dirty="0"/>
                  <a:t>weighted moving average with declining weights for past data: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r>
                      <a:rPr lang="en-US" altLang="en-US" sz="2000" i="1" dirty="0">
                        <a:latin typeface="Cambria Math" panose="02040503050406030204" pitchFamily="18" charset="0"/>
                      </a:rPr>
                      <m:t>=</m:t>
                    </m:r>
                    <m:r>
                      <a:rPr lang="en-US" altLang="en-US" sz="2000" i="1" dirty="0" smtClean="0">
                        <a:latin typeface="Cambria Math" panose="02040503050406030204" pitchFamily="18" charset="0"/>
                        <a:ea typeface="Cambria Math" panose="02040503050406030204" pitchFamily="18" charset="0"/>
                      </a:rPr>
                      <m:t>𝛼</m:t>
                    </m:r>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𝑥</m:t>
                        </m:r>
                      </m:e>
                      <m:sub>
                        <m:r>
                          <a:rPr lang="en-US" altLang="en-US" sz="2000" i="1" dirty="0">
                            <a:latin typeface="Cambria Math" panose="02040503050406030204" pitchFamily="18" charset="0"/>
                          </a:rPr>
                          <m:t>𝑡</m:t>
                        </m:r>
                      </m:sub>
                    </m:sSub>
                    <m:r>
                      <a:rPr lang="en-US" altLang="en-US" sz="2000" b="0" i="1" dirty="0" smtClean="0">
                        <a:latin typeface="Cambria Math" panose="02040503050406030204" pitchFamily="18" charset="0"/>
                      </a:rPr>
                      <m:t>+(1−</m:t>
                    </m:r>
                    <m:r>
                      <a:rPr lang="en-US" altLang="en-US" sz="2000" i="1" dirty="0">
                        <a:latin typeface="Cambria Math" panose="02040503050406030204" pitchFamily="18" charset="0"/>
                        <a:ea typeface="Cambria Math" panose="02040503050406030204" pitchFamily="18" charset="0"/>
                      </a:rPr>
                      <m:t>𝛼</m:t>
                    </m:r>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sub>
                    </m:sSub>
                  </m:oMath>
                </a14:m>
                <a:r>
                  <a:rPr lang="en-US" sz="2000" dirty="0"/>
                  <a:t>.</a:t>
                </a:r>
              </a:p>
              <a:p>
                <a:pPr marL="685680" lvl="1" indent="-285750" algn="just">
                  <a:buSzPct val="100000"/>
                  <a:buFont typeface="Wingdings" panose="05000000000000000000" pitchFamily="2" charset="2"/>
                  <a:buChar char="§"/>
                </a:pPr>
                <a:r>
                  <a:rPr lang="en-US" sz="1800" b="0" dirty="0"/>
                  <a:t>By iterating the above relation, we see that </a:t>
                </a:r>
                <a14:m>
                  <m:oMath xmlns:m="http://schemas.openxmlformats.org/officeDocument/2006/math">
                    <m:r>
                      <m:rPr>
                        <m:nor/>
                      </m:rPr>
                      <a:rPr lang="en-US" sz="1800" b="0" i="0" dirty="0" smtClean="0">
                        <a:latin typeface="Cambria Math" panose="02040503050406030204" pitchFamily="18" charset="0"/>
                      </a:rPr>
                      <m:t>ES</m:t>
                    </m:r>
                    <m:d>
                      <m:dPr>
                        <m:ctrlPr>
                          <a:rPr lang="en-US" sz="1800" b="0" i="1" dirty="0" smtClean="0">
                            <a:latin typeface="Cambria Math" panose="02040503050406030204" pitchFamily="18" charset="0"/>
                          </a:rPr>
                        </m:ctrlPr>
                      </m:dPr>
                      <m:e>
                        <m:r>
                          <a:rPr lang="en-US" sz="1800" b="0" i="1" dirty="0" smtClean="0">
                            <a:latin typeface="Cambria Math" panose="02040503050406030204" pitchFamily="18" charset="0"/>
                            <a:ea typeface="Cambria Math" panose="02040503050406030204" pitchFamily="18" charset="0"/>
                          </a:rPr>
                          <m:t>𝛼</m:t>
                        </m:r>
                      </m:e>
                    </m:d>
                  </m:oMath>
                </a14:m>
                <a:r>
                  <a:rPr lang="en-US" sz="1800" dirty="0"/>
                  <a:t> </a:t>
                </a:r>
                <a:r>
                  <a:rPr lang="en-US" sz="1800" b="1" dirty="0"/>
                  <a:t>carries the entire past history of the series</a:t>
                </a:r>
                <a:r>
                  <a:rPr lang="en-US" sz="1800" dirty="0"/>
                  <a:t>, without the need to save past data points.</a:t>
                </a:r>
              </a:p>
              <a:p>
                <a:pPr marL="685680" lvl="1" indent="-285750" algn="just">
                  <a:buSzPct val="100000"/>
                  <a:buFont typeface="Wingdings" panose="05000000000000000000" pitchFamily="2" charset="2"/>
                  <a:buChar char="§"/>
                </a:pPr>
                <a:r>
                  <a:rPr lang="en-US" sz="1800" dirty="0"/>
                  <a:t>Small values of </a:t>
                </a:r>
                <a14:m>
                  <m:oMath xmlns:m="http://schemas.openxmlformats.org/officeDocument/2006/math">
                    <m:r>
                      <a:rPr lang="en-US" altLang="en-US" sz="1800" i="1" dirty="0">
                        <a:latin typeface="Cambria Math" panose="02040503050406030204" pitchFamily="18" charset="0"/>
                        <a:ea typeface="Cambria Math" panose="02040503050406030204" pitchFamily="18" charset="0"/>
                      </a:rPr>
                      <m:t>𝛼</m:t>
                    </m:r>
                  </m:oMath>
                </a14:m>
                <a:r>
                  <a:rPr lang="en-US" sz="1800" dirty="0"/>
                  <a:t> produce </a:t>
                </a:r>
                <a:r>
                  <a:rPr lang="en-US" sz="1800" b="1" dirty="0"/>
                  <a:t>stable forecasts with low variability</a:t>
                </a:r>
                <a:r>
                  <a:rPr lang="en-US" sz="1800" dirty="0"/>
                  <a:t>, but they increase the lag.</a:t>
                </a:r>
              </a:p>
              <a:p>
                <a:pPr marL="0" indent="0" algn="just">
                  <a:buNone/>
                </a:pPr>
                <a:endParaRPr lang="en-US" sz="1800" dirty="0"/>
              </a:p>
              <a:p>
                <a:pPr marL="0" indent="0" algn="just">
                  <a:buNone/>
                </a:pPr>
                <a:r>
                  <a:rPr lang="en-US" sz="2000" b="1" dirty="0"/>
                  <a:t>Double exponential smoothing with parameters </a:t>
                </a:r>
                <a14:m>
                  <m:oMath xmlns:m="http://schemas.openxmlformats.org/officeDocument/2006/math">
                    <m:r>
                      <a:rPr lang="en-US" sz="2000" b="1" i="1">
                        <a:latin typeface="Cambria Math" panose="02040503050406030204" pitchFamily="18" charset="0"/>
                        <a:ea typeface="Cambria Math" panose="02040503050406030204" pitchFamily="18" charset="0"/>
                      </a:rPr>
                      <m:t>𝜶</m:t>
                    </m:r>
                    <m:r>
                      <a:rPr lang="en-US" sz="2000" b="1" i="1">
                        <a:latin typeface="Cambria Math" panose="02040503050406030204" pitchFamily="18" charset="0"/>
                        <a:ea typeface="Cambria Math" panose="02040503050406030204" pitchFamily="18" charset="0"/>
                      </a:rPr>
                      <m:t> </m:t>
                    </m:r>
                  </m:oMath>
                </a14:m>
                <a:r>
                  <a:rPr lang="en-US" sz="2000" b="1" dirty="0"/>
                  <a:t> and </a:t>
                </a:r>
                <a14:m>
                  <m:oMath xmlns:m="http://schemas.openxmlformats.org/officeDocument/2006/math">
                    <m:r>
                      <a:rPr lang="en-US" sz="2000" b="1" i="1" smtClean="0">
                        <a:latin typeface="Cambria Math" panose="02040503050406030204" pitchFamily="18" charset="0"/>
                        <a:ea typeface="Cambria Math" panose="02040503050406030204" pitchFamily="18" charset="0"/>
                      </a:rPr>
                      <m:t>𝜷</m:t>
                    </m:r>
                  </m:oMath>
                </a14:m>
                <a:r>
                  <a:rPr lang="en-US" sz="2000" b="1" dirty="0"/>
                  <a:t> (Holt’s Method): </a:t>
                </a:r>
                <a:r>
                  <a:rPr lang="en-US" sz="2000" dirty="0"/>
                  <a:t>requires separate smoothing for the slope and the intercept if a linear trend is present: </a:t>
                </a:r>
                <a:endParaRPr lang="en-US" altLang="en-US" sz="20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altLang="en-US" sz="2000" i="1" dirty="0">
                              <a:latin typeface="Cambria Math" panose="02040503050406030204" pitchFamily="18" charset="0"/>
                            </a:rPr>
                          </m:ctrlPr>
                        </m:sSubPr>
                        <m:e>
                          <m:r>
                            <a:rPr lang="en-US" altLang="en-US" sz="2000" b="0" i="1" dirty="0" smtClean="0">
                              <a:latin typeface="Cambria Math" panose="02040503050406030204" pitchFamily="18" charset="0"/>
                            </a:rPr>
                            <m:t>𝐵</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𝛼</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𝑥</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r>
                            <a:rPr lang="en-US" altLang="en-US" sz="2000" i="1" dirty="0">
                              <a:latin typeface="Cambria Math" panose="02040503050406030204" pitchFamily="18" charset="0"/>
                              <a:ea typeface="Cambria Math" panose="02040503050406030204" pitchFamily="18" charset="0"/>
                            </a:rPr>
                            <m:t>𝛼</m:t>
                          </m:r>
                        </m:e>
                      </m:d>
                      <m:d>
                        <m:dPr>
                          <m:ctrlPr>
                            <a:rPr lang="en-US" altLang="en-US" sz="2000" i="1" dirty="0" smtClean="0">
                              <a:latin typeface="Cambria Math" panose="02040503050406030204" pitchFamily="18" charset="0"/>
                              <a:ea typeface="Cambria Math" panose="02040503050406030204" pitchFamily="18" charset="0"/>
                            </a:rPr>
                          </m:ctrlPr>
                        </m:dPr>
                        <m:e>
                          <m:sSub>
                            <m:sSubPr>
                              <m:ctrlPr>
                                <a:rPr lang="en-US" altLang="en-US" sz="2000" b="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r>
                                <a:rPr lang="en-US" altLang="en-US" sz="2000" b="0" i="1" dirty="0" smtClean="0">
                                  <a:latin typeface="Cambria Math" panose="02040503050406030204" pitchFamily="18" charset="0"/>
                                  <a:ea typeface="Cambria Math" panose="02040503050406030204" pitchFamily="18" charset="0"/>
                                </a:rPr>
                                <m:t>−1</m:t>
                              </m:r>
                            </m:sub>
                          </m:sSub>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𝑀</m:t>
                              </m:r>
                            </m:e>
                            <m:sub>
                              <m:r>
                                <a:rPr lang="en-US" altLang="en-US" sz="2000" i="1" dirty="0">
                                  <a:latin typeface="Cambria Math" panose="02040503050406030204" pitchFamily="18" charset="0"/>
                                  <a:ea typeface="Cambria Math" panose="02040503050406030204" pitchFamily="18" charset="0"/>
                                </a:rPr>
                                <m:t>𝑡</m:t>
                              </m:r>
                              <m:r>
                                <a:rPr lang="en-US" altLang="en-US" sz="2000" i="1" dirty="0">
                                  <a:latin typeface="Cambria Math" panose="02040503050406030204" pitchFamily="18" charset="0"/>
                                  <a:ea typeface="Cambria Math" panose="02040503050406030204" pitchFamily="18" charset="0"/>
                                </a:rPr>
                                <m:t>−1</m:t>
                              </m:r>
                            </m:sub>
                          </m:sSub>
                        </m:e>
                      </m:d>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     </m:t>
                          </m:r>
                          <m:r>
                            <a:rPr lang="en-US" altLang="en-US" sz="2000" b="0" i="1" dirty="0" smtClean="0">
                              <a:latin typeface="Cambria Math" panose="02040503050406030204" pitchFamily="18" charset="0"/>
                            </a:rPr>
                            <m:t>𝑀</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smtClean="0">
                          <a:latin typeface="Cambria Math" panose="02040503050406030204" pitchFamily="18" charset="0"/>
                          <a:ea typeface="Cambria Math" panose="02040503050406030204" pitchFamily="18" charset="0"/>
                        </a:rPr>
                        <m:t>𝛽</m:t>
                      </m:r>
                      <m:d>
                        <m:dPr>
                          <m:ctrlPr>
                            <a:rPr lang="en-US" altLang="en-US" sz="2000" i="1" dirty="0" smtClean="0">
                              <a:latin typeface="Cambria Math" panose="02040503050406030204" pitchFamily="18" charset="0"/>
                              <a:ea typeface="Cambria Math" panose="02040503050406030204" pitchFamily="18" charset="0"/>
                            </a:rPr>
                          </m:ctrlPr>
                        </m:dPr>
                        <m:e>
                          <m:sSub>
                            <m:sSubPr>
                              <m:ctrlPr>
                                <a:rPr lang="en-US" altLang="en-US" sz="200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sub>
                          </m:sSub>
                          <m:r>
                            <a:rPr lang="en-US" altLang="en-US" sz="2000" b="0" i="1" dirty="0" smtClean="0">
                              <a:latin typeface="Cambria Math" panose="02040503050406030204" pitchFamily="18" charset="0"/>
                              <a:ea typeface="Cambria Math" panose="02040503050406030204" pitchFamily="18" charset="0"/>
                            </a:rPr>
                            <m:t>−</m:t>
                          </m:r>
                          <m:sSub>
                            <m:sSubPr>
                              <m:ctrlPr>
                                <a:rPr lang="en-US" altLang="en-US" sz="2000" b="0" i="1" dirty="0" smtClean="0">
                                  <a:latin typeface="Cambria Math" panose="02040503050406030204" pitchFamily="18" charset="0"/>
                                  <a:ea typeface="Cambria Math" panose="02040503050406030204" pitchFamily="18" charset="0"/>
                                </a:rPr>
                              </m:ctrlPr>
                            </m:sSubPr>
                            <m:e>
                              <m:r>
                                <a:rPr lang="en-US" altLang="en-US" sz="2000" b="0" i="1" dirty="0" smtClean="0">
                                  <a:latin typeface="Cambria Math" panose="02040503050406030204" pitchFamily="18" charset="0"/>
                                  <a:ea typeface="Cambria Math" panose="02040503050406030204" pitchFamily="18" charset="0"/>
                                </a:rPr>
                                <m:t>𝐵</m:t>
                              </m:r>
                            </m:e>
                            <m:sub>
                              <m:r>
                                <a:rPr lang="en-US" altLang="en-US" sz="2000" b="0" i="1" dirty="0" smtClean="0">
                                  <a:latin typeface="Cambria Math" panose="02040503050406030204" pitchFamily="18" charset="0"/>
                                  <a:ea typeface="Cambria Math" panose="02040503050406030204" pitchFamily="18" charset="0"/>
                                </a:rPr>
                                <m:t>𝑡</m:t>
                              </m:r>
                              <m:r>
                                <a:rPr lang="en-US" altLang="en-US" sz="2000" b="0" i="1" dirty="0" smtClean="0">
                                  <a:latin typeface="Cambria Math" panose="02040503050406030204" pitchFamily="18" charset="0"/>
                                  <a:ea typeface="Cambria Math" panose="02040503050406030204" pitchFamily="18" charset="0"/>
                                </a:rPr>
                                <m:t>−1</m:t>
                              </m:r>
                            </m:sub>
                          </m:sSub>
                        </m:e>
                      </m:d>
                      <m:r>
                        <a:rPr lang="en-US" altLang="en-US" sz="2000" i="1" dirty="0">
                          <a:latin typeface="Cambria Math" panose="02040503050406030204" pitchFamily="18" charset="0"/>
                        </a:rPr>
                        <m:t>+</m:t>
                      </m:r>
                      <m:d>
                        <m:dPr>
                          <m:ctrlPr>
                            <a:rPr lang="en-US" altLang="en-US" sz="2000" i="1" dirty="0">
                              <a:latin typeface="Cambria Math" panose="02040503050406030204" pitchFamily="18" charset="0"/>
                            </a:rPr>
                          </m:ctrlPr>
                        </m:dPr>
                        <m:e>
                          <m:r>
                            <a:rPr lang="en-US" altLang="en-US" sz="2000" i="1" dirty="0">
                              <a:latin typeface="Cambria Math" panose="02040503050406030204" pitchFamily="18" charset="0"/>
                            </a:rPr>
                            <m:t>1−</m:t>
                          </m:r>
                          <m:r>
                            <a:rPr lang="en-US" altLang="en-US" sz="2000" i="1" dirty="0" smtClean="0">
                              <a:latin typeface="Cambria Math" panose="02040503050406030204" pitchFamily="18" charset="0"/>
                              <a:ea typeface="Cambria Math" panose="02040503050406030204" pitchFamily="18" charset="0"/>
                            </a:rPr>
                            <m:t>𝛽</m:t>
                          </m:r>
                        </m:e>
                      </m:d>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𝑀</m:t>
                          </m:r>
                        </m:e>
                        <m:sub>
                          <m:r>
                            <a:rPr lang="en-US" altLang="en-US" sz="2000" i="1" dirty="0">
                              <a:latin typeface="Cambria Math" panose="02040503050406030204" pitchFamily="18" charset="0"/>
                            </a:rPr>
                            <m:t>𝑡</m:t>
                          </m:r>
                          <m:r>
                            <a:rPr lang="en-US" altLang="en-US" sz="2000" b="0" i="1" dirty="0" smtClean="0">
                              <a:latin typeface="Cambria Math" panose="02040503050406030204" pitchFamily="18" charset="0"/>
                            </a:rPr>
                            <m:t>−1</m:t>
                          </m:r>
                        </m:sub>
                      </m:sSub>
                    </m:oMath>
                  </m:oMathPara>
                </a14:m>
                <a:endParaRPr lang="en-US" sz="2000" dirty="0"/>
              </a:p>
              <a:p>
                <a:pPr marL="685680" lvl="1" indent="-285750" algn="just">
                  <a:buSzPct val="100000"/>
                  <a:buFont typeface="Wingdings" panose="05000000000000000000" pitchFamily="2" charset="2"/>
                  <a:buChar char="§"/>
                </a:pPr>
                <a14:m>
                  <m:oMath xmlns:m="http://schemas.openxmlformats.org/officeDocument/2006/math">
                    <m:r>
                      <m:rPr>
                        <m:nor/>
                      </m:rPr>
                      <a:rPr lang="en-US" sz="1800" b="0" i="0" dirty="0" smtClean="0">
                        <a:latin typeface="Cambria Math" panose="02040503050406030204" pitchFamily="18" charset="0"/>
                      </a:rPr>
                      <m:t>HM</m:t>
                    </m:r>
                    <m:d>
                      <m:dPr>
                        <m:ctrlPr>
                          <a:rPr lang="en-US" sz="1800" i="1" dirty="0">
                            <a:latin typeface="Cambria Math" panose="02040503050406030204" pitchFamily="18" charset="0"/>
                          </a:rPr>
                        </m:ctrlPr>
                      </m:dPr>
                      <m:e>
                        <m:r>
                          <a:rPr lang="en-US" sz="1800" b="0" i="1">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𝛽</m:t>
                        </m:r>
                      </m:e>
                    </m:d>
                  </m:oMath>
                </a14:m>
                <a:r>
                  <a:rPr lang="en-US" sz="1800" dirty="0"/>
                  <a:t> makes </a:t>
                </a:r>
                <a:r>
                  <a:rPr lang="en-US" sz="1800" b="1" dirty="0"/>
                  <a:t>multi-step predictions</a:t>
                </a:r>
                <a:r>
                  <a:rPr lang="en-US" sz="1800" dirty="0"/>
                  <a:t> which can be quickly revised: </a:t>
                </a:r>
                <a14:m>
                  <m:oMath xmlns:m="http://schemas.openxmlformats.org/officeDocument/2006/math">
                    <m:sSub>
                      <m:sSubPr>
                        <m:ctrlPr>
                          <a:rPr lang="en-US" altLang="en-US" sz="1800" i="1" dirty="0">
                            <a:latin typeface="Cambria Math" panose="02040503050406030204" pitchFamily="18" charset="0"/>
                          </a:rPr>
                        </m:ctrlPr>
                      </m:sSubPr>
                      <m:e>
                        <m:r>
                          <a:rPr lang="en-US" altLang="en-US" sz="1800" i="1" dirty="0">
                            <a:latin typeface="Cambria Math" panose="02040503050406030204" pitchFamily="18" charset="0"/>
                          </a:rPr>
                          <m:t>𝑦</m:t>
                        </m:r>
                      </m:e>
                      <m:sub>
                        <m:r>
                          <a:rPr lang="en-US" altLang="en-US" sz="1800" b="0" i="1" dirty="0" smtClean="0">
                            <a:latin typeface="Cambria Math" panose="02040503050406030204" pitchFamily="18" charset="0"/>
                          </a:rPr>
                          <m:t>𝑡</m:t>
                        </m:r>
                        <m:r>
                          <a:rPr lang="en-US" altLang="en-US" sz="1800" b="0" i="1" dirty="0" smtClean="0">
                            <a:latin typeface="Cambria Math" panose="02040503050406030204" pitchFamily="18" charset="0"/>
                          </a:rPr>
                          <m:t>,</m:t>
                        </m:r>
                        <m:r>
                          <a:rPr lang="en-US" altLang="en-US" sz="1800" i="1" dirty="0">
                            <a:latin typeface="Cambria Math" panose="02040503050406030204" pitchFamily="18" charset="0"/>
                          </a:rPr>
                          <m:t>𝑡</m:t>
                        </m:r>
                        <m:r>
                          <a:rPr lang="en-US" altLang="en-US" sz="1800" i="1" dirty="0">
                            <a:latin typeface="Cambria Math" panose="02040503050406030204" pitchFamily="18" charset="0"/>
                          </a:rPr>
                          <m:t>+</m:t>
                        </m:r>
                        <m:r>
                          <a:rPr lang="en-US" altLang="en-US" sz="1800" i="1" dirty="0" smtClean="0">
                            <a:latin typeface="Cambria Math" panose="02040503050406030204" pitchFamily="18" charset="0"/>
                            <a:ea typeface="Cambria Math" panose="02040503050406030204" pitchFamily="18" charset="0"/>
                          </a:rPr>
                          <m:t>𝜏</m:t>
                        </m:r>
                      </m:sub>
                    </m:sSub>
                    <m:r>
                      <a:rPr lang="en-US" altLang="en-US" sz="1800" i="1" dirty="0">
                        <a:latin typeface="Cambria Math" panose="02040503050406030204" pitchFamily="18" charset="0"/>
                      </a:rPr>
                      <m:t>=</m:t>
                    </m:r>
                    <m:sSub>
                      <m:sSubPr>
                        <m:ctrlPr>
                          <a:rPr lang="en-US" altLang="en-US" sz="1800" i="1" dirty="0">
                            <a:latin typeface="Cambria Math" panose="02040503050406030204" pitchFamily="18" charset="0"/>
                          </a:rPr>
                        </m:ctrlPr>
                      </m:sSubPr>
                      <m:e>
                        <m:r>
                          <a:rPr lang="en-US" altLang="en-US" sz="1800" b="0" i="1" dirty="0" smtClean="0">
                            <a:latin typeface="Cambria Math" panose="02040503050406030204" pitchFamily="18" charset="0"/>
                          </a:rPr>
                          <m:t>𝐵</m:t>
                        </m:r>
                      </m:e>
                      <m:sub>
                        <m:r>
                          <a:rPr lang="en-US" altLang="en-US" sz="1800" i="1" dirty="0">
                            <a:latin typeface="Cambria Math" panose="02040503050406030204" pitchFamily="18" charset="0"/>
                          </a:rPr>
                          <m:t>𝑡</m:t>
                        </m:r>
                      </m:sub>
                    </m:sSub>
                    <m:r>
                      <a:rPr lang="en-US" altLang="en-US" sz="1800" i="1" dirty="0">
                        <a:latin typeface="Cambria Math" panose="02040503050406030204" pitchFamily="18" charset="0"/>
                      </a:rPr>
                      <m:t>+</m:t>
                    </m:r>
                    <m:r>
                      <a:rPr lang="en-US" altLang="en-US" sz="1800" i="1" dirty="0" smtClean="0">
                        <a:latin typeface="Cambria Math" panose="02040503050406030204" pitchFamily="18" charset="0"/>
                        <a:ea typeface="Cambria Math" panose="02040503050406030204" pitchFamily="18" charset="0"/>
                      </a:rPr>
                      <m:t>𝜏</m:t>
                    </m:r>
                    <m:sSub>
                      <m:sSubPr>
                        <m:ctrlPr>
                          <a:rPr lang="en-US" altLang="en-US" sz="1800" i="1" dirty="0">
                            <a:latin typeface="Cambria Math" panose="02040503050406030204" pitchFamily="18" charset="0"/>
                          </a:rPr>
                        </m:ctrlPr>
                      </m:sSubPr>
                      <m:e>
                        <m:r>
                          <a:rPr lang="en-US" altLang="en-US" sz="1800" b="0" i="1" dirty="0" smtClean="0">
                            <a:latin typeface="Cambria Math" panose="02040503050406030204" pitchFamily="18" charset="0"/>
                          </a:rPr>
                          <m:t>𝑀</m:t>
                        </m:r>
                      </m:e>
                      <m:sub>
                        <m:r>
                          <a:rPr lang="en-US" altLang="en-US" sz="1800" i="1" dirty="0">
                            <a:latin typeface="Cambria Math" panose="02040503050406030204" pitchFamily="18" charset="0"/>
                          </a:rPr>
                          <m:t>𝑡</m:t>
                        </m:r>
                      </m:sub>
                    </m:sSub>
                  </m:oMath>
                </a14:m>
                <a:r>
                  <a:rPr lang="en-US" sz="1800" dirty="0"/>
                  <a:t>.</a:t>
                </a:r>
              </a:p>
              <a:p>
                <a:pPr marL="399930" lvl="1" indent="0" algn="just">
                  <a:buNone/>
                </a:pPr>
                <a:r>
                  <a:rPr lang="en-US" dirty="0"/>
                  <a:t> </a:t>
                </a:r>
              </a:p>
              <a:p>
                <a:pPr marL="0" indent="0" algn="just">
                  <a:buNone/>
                </a:pPr>
                <a:r>
                  <a:rPr lang="en-US" sz="2000" b="1" dirty="0"/>
                  <a:t>Triple exponential smoothing (Winter’s Method) </a:t>
                </a:r>
                <a:r>
                  <a:rPr lang="en-US" sz="2000" dirty="0"/>
                  <a:t>also incorporates a smoothing factor for </a:t>
                </a:r>
                <a:r>
                  <a:rPr lang="en-US" sz="2000" b="1" dirty="0"/>
                  <a:t>seasonal factors</a:t>
                </a:r>
                <a:r>
                  <a:rPr lang="en-US" sz="2000" dirty="0"/>
                  <a:t>: </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𝑦</m:t>
                        </m:r>
                      </m:e>
                      <m:sub>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rPr>
                          <m:t>𝑡</m:t>
                        </m:r>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ub>
                    </m:sSub>
                    <m:r>
                      <a:rPr lang="en-US" altLang="en-US" sz="2000" i="1" dirty="0">
                        <a:latin typeface="Cambria Math" panose="02040503050406030204" pitchFamily="18" charset="0"/>
                      </a:rPr>
                      <m:t>=</m:t>
                    </m:r>
                    <m:d>
                      <m:dPr>
                        <m:ctrlPr>
                          <a:rPr lang="en-US" altLang="en-US" sz="2000" i="1" dirty="0" smtClean="0">
                            <a:latin typeface="Cambria Math" panose="02040503050406030204" pitchFamily="18" charset="0"/>
                          </a:rPr>
                        </m:ctrlPr>
                      </m:dPr>
                      <m:e>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𝐵</m:t>
                            </m:r>
                          </m:e>
                          <m:sub>
                            <m:r>
                              <a:rPr lang="en-US" altLang="en-US" sz="2000" i="1" dirty="0">
                                <a:latin typeface="Cambria Math" panose="02040503050406030204" pitchFamily="18" charset="0"/>
                              </a:rPr>
                              <m:t>𝑡</m:t>
                            </m:r>
                          </m:sub>
                        </m:sSub>
                        <m:r>
                          <a:rPr lang="en-US" altLang="en-US" sz="2000" i="1" dirty="0">
                            <a:latin typeface="Cambria Math" panose="02040503050406030204" pitchFamily="18" charset="0"/>
                          </a:rPr>
                          <m:t>+</m:t>
                        </m:r>
                        <m:r>
                          <a:rPr lang="en-US" altLang="en-US" sz="2000" i="1" dirty="0">
                            <a:latin typeface="Cambria Math" panose="02040503050406030204" pitchFamily="18" charset="0"/>
                            <a:ea typeface="Cambria Math" panose="02040503050406030204" pitchFamily="18" charset="0"/>
                          </a:rPr>
                          <m:t>𝜏</m:t>
                        </m:r>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𝑀</m:t>
                            </m:r>
                          </m:e>
                          <m:sub>
                            <m:r>
                              <a:rPr lang="en-US" altLang="en-US" sz="2000" i="1" dirty="0">
                                <a:latin typeface="Cambria Math" panose="02040503050406030204" pitchFamily="18" charset="0"/>
                              </a:rPr>
                              <m:t>𝑡</m:t>
                            </m:r>
                          </m:sub>
                        </m:sSub>
                      </m:e>
                    </m:d>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𝑐</m:t>
                        </m:r>
                      </m:e>
                      <m:sub>
                        <m:r>
                          <a:rPr lang="en-US" altLang="en-US" sz="2000" i="1" dirty="0" smtClean="0">
                            <a:latin typeface="Cambria Math" panose="02040503050406030204" pitchFamily="18" charset="0"/>
                            <a:ea typeface="Cambria Math" panose="02040503050406030204" pitchFamily="18" charset="0"/>
                          </a:rPr>
                          <m:t>𝜏</m:t>
                        </m:r>
                      </m:sub>
                    </m:sSub>
                  </m:oMath>
                </a14:m>
                <a:r>
                  <a:rPr lang="en-US" sz="2000" dirty="0"/>
                  <a:t>.</a:t>
                </a:r>
              </a:p>
              <a:p>
                <a:pPr marL="685680" lvl="1" indent="-285750" algn="just">
                  <a:buSzPct val="100000"/>
                  <a:buFont typeface="Wingdings" panose="05000000000000000000" pitchFamily="2" charset="2"/>
                  <a:buChar char="§"/>
                </a:pPr>
                <a:r>
                  <a:rPr lang="en-US" sz="1800" dirty="0"/>
                  <a:t>Winter’s Method requires two complete cycles to provide initial estimates, and a third cycle for fine-tuning.</a:t>
                </a:r>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1044" r="-586" b="-5483"/>
                </a:stretch>
              </a:blipFill>
            </p:spPr>
            <p:txBody>
              <a:bodyPr/>
              <a:lstStyle/>
              <a:p>
                <a:r>
                  <a:rPr lang="en-US">
                    <a:noFill/>
                  </a:rPr>
                  <a:t> </a:t>
                </a:r>
              </a:p>
            </p:txBody>
          </p:sp>
        </mc:Fallback>
      </mc:AlternateContent>
    </p:spTree>
    <p:extLst>
      <p:ext uri="{BB962C8B-B14F-4D97-AF65-F5344CB8AC3E}">
        <p14:creationId xmlns:p14="http://schemas.microsoft.com/office/powerpoint/2010/main" val="427954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Other Considerations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Methods that are too sophisticated can be unreliable over the long-term.</a:t>
            </a:r>
          </a:p>
          <a:p>
            <a:pPr marL="0" indent="0" algn="just">
              <a:buNone/>
            </a:pPr>
            <a:endParaRPr lang="en-US" sz="1000" dirty="0"/>
          </a:p>
          <a:p>
            <a:pPr marL="0" indent="0" algn="just">
              <a:buNone/>
            </a:pPr>
            <a:r>
              <a:rPr lang="en-US" sz="2000" dirty="0"/>
              <a:t>Another family of methods to consider: </a:t>
            </a:r>
            <a:r>
              <a:rPr lang="en-US" sz="2000" b="1" dirty="0"/>
              <a:t>Box-Jenkins</a:t>
            </a:r>
            <a:r>
              <a:rPr lang="en-US" sz="2000" dirty="0"/>
              <a:t>, which require substantial data history, use the correlation structure of the data (none of the filtering methods do) and can provide much-improved forecasts in some situations.</a:t>
            </a:r>
          </a:p>
          <a:p>
            <a:pPr marL="0" indent="0" algn="just">
              <a:buNone/>
            </a:pPr>
            <a:endParaRPr lang="en-US" sz="1000" dirty="0"/>
          </a:p>
          <a:p>
            <a:pPr marL="0" indent="0" algn="just">
              <a:buNone/>
            </a:pPr>
            <a:r>
              <a:rPr lang="en-US" sz="2000" dirty="0"/>
              <a:t>Bayesian inference and Monte-Carlo Markov Chains could also be used if we have some prior information/belief regarding the structure of the time series and the auxiliary variables, but there is some controversy regarding non-frequentist approaches. </a:t>
            </a:r>
          </a:p>
        </p:txBody>
      </p:sp>
    </p:spTree>
    <p:extLst>
      <p:ext uri="{BB962C8B-B14F-4D97-AF65-F5344CB8AC3E}">
        <p14:creationId xmlns:p14="http://schemas.microsoft.com/office/powerpoint/2010/main" val="368096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 Forecasting Models</a:t>
            </a:r>
            <a:br>
              <a:rPr lang="en-US" b="1" dirty="0">
                <a:solidFill>
                  <a:schemeClr val="accent2"/>
                </a:solidFill>
              </a:rPr>
            </a:br>
            <a:r>
              <a:rPr lang="en-US" sz="2000" b="1" dirty="0">
                <a:solidFill>
                  <a:schemeClr val="accent2"/>
                </a:solidFill>
              </a:rPr>
              <a:t>Example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77" t="1799" r="1076" b="2144"/>
          <a:stretch/>
        </p:blipFill>
        <p:spPr>
          <a:xfrm>
            <a:off x="4654252" y="1124744"/>
            <a:ext cx="7227714" cy="5566172"/>
          </a:xfrm>
          <a:prstGeom prst="rect">
            <a:avLst/>
          </a:prstGeom>
        </p:spPr>
      </p:pic>
      <p:sp>
        <p:nvSpPr>
          <p:cNvPr id="14" name="Content Placeholder 13"/>
          <p:cNvSpPr>
            <a:spLocks noGrp="1"/>
          </p:cNvSpPr>
          <p:nvPr>
            <p:ph idx="1"/>
          </p:nvPr>
        </p:nvSpPr>
        <p:spPr>
          <a:xfrm>
            <a:off x="677158" y="1754491"/>
            <a:ext cx="3977094" cy="4701173"/>
          </a:xfrm>
        </p:spPr>
        <p:txBody>
          <a:bodyPr>
            <a:normAutofit lnSpcReduction="10000"/>
          </a:bodyPr>
          <a:lstStyle/>
          <a:p>
            <a:pPr marL="0" indent="0" algn="just">
              <a:buNone/>
            </a:pPr>
            <a:r>
              <a:rPr lang="en-US" sz="2000"/>
              <a:t>Monthly sunspot data….</a:t>
            </a:r>
            <a:endParaRPr lang="en-US" sz="2000" dirty="0"/>
          </a:p>
        </p:txBody>
      </p:sp>
    </p:spTree>
    <p:extLst>
      <p:ext uri="{BB962C8B-B14F-4D97-AF65-F5344CB8AC3E}">
        <p14:creationId xmlns:p14="http://schemas.microsoft.com/office/powerpoint/2010/main" val="294649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III. Dealing With Missing Data</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6" y="1628800"/>
            <a:ext cx="10817855" cy="4853136"/>
          </a:xfrm>
        </p:spPr>
        <p:txBody>
          <a:bodyPr>
            <a:normAutofit lnSpcReduction="10000"/>
          </a:bodyPr>
          <a:lstStyle/>
          <a:p>
            <a:pPr marL="0" indent="0" algn="just">
              <a:buNone/>
            </a:pPr>
            <a:r>
              <a:rPr lang="en-US" sz="2000" dirty="0"/>
              <a:t>Most (but not all!) statistical procedures require “rectangular” data: each record having the same number of observation at each time step. </a:t>
            </a:r>
          </a:p>
          <a:p>
            <a:pPr marL="0" indent="0" algn="just">
              <a:buNone/>
            </a:pPr>
            <a:endParaRPr lang="en-US" sz="800" dirty="0"/>
          </a:p>
          <a:p>
            <a:pPr marL="0" indent="0" algn="just">
              <a:buNone/>
            </a:pPr>
            <a:r>
              <a:rPr lang="en-US" sz="2000" dirty="0"/>
              <a:t>Furthermore, missing data is a significant feature of the dataset. </a:t>
            </a:r>
          </a:p>
          <a:p>
            <a:pPr marL="0" indent="0" algn="just">
              <a:buNone/>
            </a:pPr>
            <a:endParaRPr lang="en-US" sz="800" dirty="0"/>
          </a:p>
          <a:p>
            <a:pPr marL="0" indent="0" algn="just">
              <a:buNone/>
            </a:pPr>
            <a:r>
              <a:rPr lang="en-US" sz="2000" dirty="0"/>
              <a:t>For that reason, the first attempt at solving the missing data problem is to </a:t>
            </a:r>
            <a:r>
              <a:rPr lang="en-US" sz="2000" b="1" dirty="0"/>
              <a:t>impute</a:t>
            </a:r>
            <a:r>
              <a:rPr lang="en-US" sz="2000" dirty="0"/>
              <a:t> them (i.e. provide values for missing data). </a:t>
            </a:r>
          </a:p>
          <a:p>
            <a:pPr marL="0" indent="0" algn="just">
              <a:buNone/>
            </a:pPr>
            <a:endParaRPr lang="en-US" sz="800" dirty="0"/>
          </a:p>
          <a:p>
            <a:pPr marL="0" indent="0" algn="just">
              <a:buNone/>
            </a:pPr>
            <a:r>
              <a:rPr lang="en-US" sz="2000" dirty="0"/>
              <a:t>Care must be taken as imputed values cannot add new knowledge to the dataset which was not originally present in the dataset. Furthermore, imputation can add bias to the data if not done properly. </a:t>
            </a:r>
          </a:p>
          <a:p>
            <a:pPr marL="0" indent="0" algn="just">
              <a:buNone/>
            </a:pPr>
            <a:endParaRPr lang="en-US" sz="800" dirty="0"/>
          </a:p>
          <a:p>
            <a:pPr marL="0" indent="0" algn="just">
              <a:buNone/>
            </a:pPr>
            <a:r>
              <a:rPr lang="en-US" sz="2000" dirty="0"/>
              <a:t>Numerous imputation methods exist (last observation carried forward, mean imputation, regression imputation, multiple imputation, etc. ). </a:t>
            </a:r>
          </a:p>
          <a:p>
            <a:pPr marL="0" indent="0" algn="just">
              <a:buNone/>
            </a:pPr>
            <a:endParaRPr lang="en-US" sz="1000" dirty="0"/>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229178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III. Dealing With Missing Data</a:t>
            </a:r>
            <a:br>
              <a:rPr lang="en-US" b="1" dirty="0">
                <a:solidFill>
                  <a:schemeClr val="accent2"/>
                </a:solidFill>
              </a:rPr>
            </a:br>
            <a:r>
              <a:rPr lang="en-US" sz="2000" b="1" dirty="0">
                <a:solidFill>
                  <a:schemeClr val="accent2"/>
                </a:solidFill>
              </a:rPr>
              <a:t>(continued)</a:t>
            </a:r>
          </a:p>
        </p:txBody>
      </p:sp>
      <p:sp>
        <p:nvSpPr>
          <p:cNvPr id="14" name="Content Placeholder 13"/>
          <p:cNvSpPr>
            <a:spLocks noGrp="1"/>
          </p:cNvSpPr>
          <p:nvPr>
            <p:ph idx="1"/>
          </p:nvPr>
        </p:nvSpPr>
        <p:spPr>
          <a:xfrm>
            <a:off x="677157" y="1628800"/>
            <a:ext cx="10818000" cy="4853136"/>
          </a:xfrm>
        </p:spPr>
        <p:txBody>
          <a:bodyPr>
            <a:normAutofit lnSpcReduction="10000"/>
          </a:bodyPr>
          <a:lstStyle/>
          <a:p>
            <a:pPr marL="0" indent="0" algn="just">
              <a:buNone/>
            </a:pPr>
            <a:r>
              <a:rPr lang="en-US" sz="2000" b="1" dirty="0"/>
              <a:t>Outright removal</a:t>
            </a:r>
            <a:r>
              <a:rPr lang="en-US" sz="2000" dirty="0"/>
              <a:t> (list deletion) should NOT be considered, as this can introduce bias from which the experiment simply cannot survive. </a:t>
            </a:r>
          </a:p>
          <a:p>
            <a:pPr marL="0" indent="0" algn="just">
              <a:buNone/>
            </a:pPr>
            <a:endParaRPr lang="en-US" sz="1000" b="1" dirty="0"/>
          </a:p>
          <a:p>
            <a:pPr marL="0" indent="0" algn="just">
              <a:buNone/>
            </a:pPr>
            <a:r>
              <a:rPr lang="en-US" sz="2000" b="1" dirty="0"/>
              <a:t>Multiple imputation</a:t>
            </a:r>
            <a:r>
              <a:rPr lang="en-US" sz="2000" dirty="0"/>
              <a:t> extracts useful information from the available observations: by  completing the dataset (in potentially different ways) a number of times (typically 5-10). Analyses can then be run on each complete dataset, and the results are combined statistically: the estimates incorporate the uncertainty found in the dataset. Works well for up to 30-40 variables. Poorly suited to datasets with </a:t>
            </a:r>
            <a:r>
              <a:rPr lang="en-US" sz="2000" b="1" dirty="0"/>
              <a:t>endemic </a:t>
            </a:r>
            <a:r>
              <a:rPr lang="en-US" sz="2000" dirty="0"/>
              <a:t>missing values.</a:t>
            </a:r>
          </a:p>
          <a:p>
            <a:pPr marL="0" indent="0" algn="just">
              <a:buNone/>
            </a:pPr>
            <a:endParaRPr lang="en-US" sz="800" dirty="0"/>
          </a:p>
          <a:p>
            <a:pPr marL="0" indent="0" algn="just">
              <a:buNone/>
            </a:pPr>
            <a:r>
              <a:rPr lang="en-US" sz="2000" dirty="0"/>
              <a:t>There exists software that can help with multiple imputation, notably </a:t>
            </a:r>
            <a:r>
              <a:rPr lang="en-US" sz="2000" b="1" dirty="0"/>
              <a:t>Amelia </a:t>
            </a:r>
            <a:r>
              <a:rPr lang="en-US" sz="2000" dirty="0"/>
              <a:t>(see links in the references).</a:t>
            </a:r>
          </a:p>
          <a:p>
            <a:pPr marL="0" indent="0" algn="just">
              <a:buNone/>
            </a:pPr>
            <a:endParaRPr lang="en-US" sz="800" dirty="0"/>
          </a:p>
          <a:p>
            <a:pPr marL="0" indent="0" algn="just">
              <a:buNone/>
            </a:pPr>
            <a:r>
              <a:rPr lang="en-US" sz="2000" dirty="0"/>
              <a:t>Certain time series methods also work with missing values (</a:t>
            </a:r>
            <a:r>
              <a:rPr lang="en-US" sz="2000" b="1" dirty="0"/>
              <a:t>X12</a:t>
            </a:r>
            <a:r>
              <a:rPr lang="en-US" sz="2000" dirty="0"/>
              <a:t> in SAS or R, the </a:t>
            </a:r>
            <a:r>
              <a:rPr lang="en-US" sz="2000" b="1" dirty="0" err="1"/>
              <a:t>Kalman</a:t>
            </a:r>
            <a:r>
              <a:rPr lang="en-US" sz="2000" b="1" dirty="0"/>
              <a:t> filter</a:t>
            </a:r>
            <a:r>
              <a:rPr lang="en-US" sz="2000" dirty="0"/>
              <a:t>); others do not. MATLAB’s </a:t>
            </a:r>
            <a:r>
              <a:rPr lang="en-US" sz="2000" b="1" dirty="0" err="1"/>
              <a:t>getdatasamples</a:t>
            </a:r>
            <a:r>
              <a:rPr lang="en-US" sz="2000" dirty="0"/>
              <a:t> method allows the user to re-sample a time series at missing values (using various interpolation methods).</a:t>
            </a:r>
          </a:p>
          <a:p>
            <a:pPr marL="0" indent="0" algn="just">
              <a:buNone/>
            </a:pPr>
            <a:endParaRPr lang="en-US" sz="800" dirty="0"/>
          </a:p>
        </p:txBody>
      </p:sp>
    </p:spTree>
    <p:extLst>
      <p:ext uri="{BB962C8B-B14F-4D97-AF65-F5344CB8AC3E}">
        <p14:creationId xmlns:p14="http://schemas.microsoft.com/office/powerpoint/2010/main" val="396870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III. Dealing With Missing Data</a:t>
            </a:r>
            <a:br>
              <a:rPr lang="en-US" b="1" dirty="0">
                <a:solidFill>
                  <a:schemeClr val="accent2"/>
                </a:solidFill>
              </a:rPr>
            </a:br>
            <a:r>
              <a:rPr lang="en-US" sz="2000" b="1" dirty="0">
                <a:solidFill>
                  <a:schemeClr val="accent2"/>
                </a:solidFill>
              </a:rPr>
              <a:t>(continued)</a:t>
            </a:r>
          </a:p>
        </p:txBody>
      </p:sp>
      <p:sp>
        <p:nvSpPr>
          <p:cNvPr id="14" name="Content Placeholder 13"/>
          <p:cNvSpPr>
            <a:spLocks noGrp="1"/>
          </p:cNvSpPr>
          <p:nvPr>
            <p:ph idx="1"/>
          </p:nvPr>
        </p:nvSpPr>
        <p:spPr>
          <a:xfrm>
            <a:off x="677157" y="1628800"/>
            <a:ext cx="10818000" cy="4853136"/>
          </a:xfrm>
        </p:spPr>
        <p:txBody>
          <a:bodyPr>
            <a:normAutofit lnSpcReduction="10000"/>
          </a:bodyPr>
          <a:lstStyle/>
          <a:p>
            <a:pPr marL="0" indent="0" algn="just">
              <a:buNone/>
            </a:pPr>
            <a:r>
              <a:rPr lang="en-US" sz="2000" dirty="0"/>
              <a:t>When time series values are missing systematically or in large number, the problem of imputation may reduce to a problem of </a:t>
            </a:r>
            <a:r>
              <a:rPr lang="en-US" sz="2000" b="1" dirty="0"/>
              <a:t>forecasting</a:t>
            </a:r>
            <a:r>
              <a:rPr lang="en-US" sz="2000" dirty="0"/>
              <a:t>.  </a:t>
            </a:r>
          </a:p>
          <a:p>
            <a:pPr marL="0" indent="0" algn="just">
              <a:buNone/>
            </a:pPr>
            <a:endParaRPr lang="en-US" sz="800" dirty="0"/>
          </a:p>
          <a:p>
            <a:pPr marL="0" indent="0" algn="just">
              <a:buNone/>
            </a:pPr>
            <a:r>
              <a:rPr lang="en-US" sz="2000" dirty="0"/>
              <a:t>Better suggestions can be provided once specific time series are exhibited.</a:t>
            </a:r>
          </a:p>
        </p:txBody>
      </p:sp>
    </p:spTree>
    <p:extLst>
      <p:ext uri="{BB962C8B-B14F-4D97-AF65-F5344CB8AC3E}">
        <p14:creationId xmlns:p14="http://schemas.microsoft.com/office/powerpoint/2010/main" val="322758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IV. Automated Trend Extraction  </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7" y="1628800"/>
            <a:ext cx="10818000" cy="4853136"/>
          </a:xfrm>
        </p:spPr>
        <p:txBody>
          <a:bodyPr>
            <a:normAutofit lnSpcReduction="10000"/>
          </a:bodyPr>
          <a:lstStyle/>
          <a:p>
            <a:pPr marL="0" indent="0" algn="just">
              <a:buNone/>
            </a:pPr>
            <a:r>
              <a:rPr lang="en-US" sz="2000" dirty="0"/>
              <a:t>Ideally, </a:t>
            </a:r>
            <a:r>
              <a:rPr lang="en-US" sz="2000" b="1" dirty="0"/>
              <a:t>trend extraction should not be automated</a:t>
            </a:r>
            <a:r>
              <a:rPr lang="en-US" sz="2000" dirty="0"/>
              <a:t>. There are ways to program the methods (such as proc X12 in SAS in R) to automatically select the model (additive, multiplicative, etc.), to search for outliers and level shifts, etc., but the tests that are used are NOT perfect and visual examination is typically needed to confirm the procedure’s decisions. </a:t>
            </a:r>
          </a:p>
          <a:p>
            <a:pPr marL="0" indent="0" algn="just">
              <a:buNone/>
            </a:pPr>
            <a:endParaRPr lang="en-US" sz="800" dirty="0"/>
          </a:p>
          <a:p>
            <a:pPr marL="0" indent="0" algn="just">
              <a:buNone/>
            </a:pPr>
            <a:r>
              <a:rPr lang="en-US" sz="2000" dirty="0"/>
              <a:t>That being said, it is possible to provide an algorithm that one would expect to de-trend and de-</a:t>
            </a:r>
            <a:r>
              <a:rPr lang="en-US" sz="2000" dirty="0" err="1"/>
              <a:t>seasonalize</a:t>
            </a:r>
            <a:r>
              <a:rPr lang="en-US" sz="2000" dirty="0"/>
              <a:t> a time series most of the time (the caveat being that unless one verifies the results on a given time series, one cannot be sure that the assumptions built into the algorithms applied to that time series). </a:t>
            </a:r>
          </a:p>
          <a:p>
            <a:pPr marL="0" indent="0" algn="just">
              <a:buNone/>
            </a:pPr>
            <a:endParaRPr lang="en-US" sz="800" dirty="0"/>
          </a:p>
          <a:p>
            <a:pPr marL="0" indent="0" algn="just">
              <a:buNone/>
            </a:pPr>
            <a:r>
              <a:rPr lang="en-US" sz="2000" dirty="0"/>
              <a:t>MATLAB has a time series module; some of the documentation gives suggestions as to how to automate trend extraction. But MATLAB is not a native time-series environment: SAS or R are preferred alternatives. </a:t>
            </a:r>
          </a:p>
          <a:p>
            <a:pPr marL="0" indent="0" algn="just">
              <a:buNone/>
            </a:pPr>
            <a:endParaRPr lang="en-US" sz="800" dirty="0"/>
          </a:p>
          <a:p>
            <a:pPr marL="0" indent="0" algn="just">
              <a:buNone/>
            </a:pPr>
            <a:r>
              <a:rPr lang="en-US" sz="2000" dirty="0"/>
              <a:t>A possible algorithm can be prepared once specific time series are exhibited. </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274085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References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1034000" cy="4853136"/>
          </a:xfrm>
        </p:spPr>
        <p:txBody>
          <a:bodyPr>
            <a:normAutofit lnSpcReduction="10000"/>
          </a:bodyPr>
          <a:lstStyle/>
          <a:p>
            <a:pPr marL="0" indent="0" algn="just">
              <a:buNone/>
            </a:pPr>
            <a:r>
              <a:rPr lang="en-US" sz="1800" dirty="0" err="1"/>
              <a:t>J.D.Ashley</a:t>
            </a:r>
            <a:r>
              <a:rPr lang="en-US" sz="1800" dirty="0"/>
              <a:t>, </a:t>
            </a:r>
            <a:r>
              <a:rPr lang="en-US" sz="1800" i="1" dirty="0"/>
              <a:t>Why Seasonal Adjustment</a:t>
            </a:r>
            <a:r>
              <a:rPr lang="en-US" sz="1800" dirty="0"/>
              <a:t>, Catherine Hood Consulting (online).</a:t>
            </a:r>
          </a:p>
          <a:p>
            <a:pPr marL="0" indent="0" algn="just">
              <a:buNone/>
            </a:pPr>
            <a:endParaRPr lang="en-US" sz="100" dirty="0"/>
          </a:p>
          <a:p>
            <a:pPr marL="0" indent="0" algn="just">
              <a:buNone/>
            </a:pPr>
            <a:r>
              <a:rPr lang="en-US" sz="1800" dirty="0" err="1"/>
              <a:t>C.C.Hood</a:t>
            </a:r>
            <a:r>
              <a:rPr lang="en-US" sz="1800" dirty="0"/>
              <a:t>, </a:t>
            </a:r>
            <a:r>
              <a:rPr lang="en-US" sz="1800" i="1" dirty="0"/>
              <a:t>Seasonal Adjustment and Time Series FAQ</a:t>
            </a:r>
            <a:r>
              <a:rPr lang="en-US" sz="1800" dirty="0"/>
              <a:t>, Catherine Hood Consulting (online).</a:t>
            </a:r>
          </a:p>
          <a:p>
            <a:pPr marL="0" indent="0" algn="just">
              <a:buNone/>
            </a:pPr>
            <a:endParaRPr lang="en-US" sz="100" dirty="0"/>
          </a:p>
          <a:p>
            <a:pPr marL="0" indent="0" algn="just">
              <a:buNone/>
            </a:pPr>
            <a:r>
              <a:rPr lang="en-US" sz="1800" dirty="0" err="1"/>
              <a:t>B.C.Monsell</a:t>
            </a:r>
            <a:r>
              <a:rPr lang="en-US" sz="1800" dirty="0"/>
              <a:t>, </a:t>
            </a:r>
            <a:r>
              <a:rPr lang="en-US" sz="1800" i="1" dirty="0"/>
              <a:t>A Painless Introduction to Seasonal Adjustment</a:t>
            </a:r>
            <a:r>
              <a:rPr lang="en-US" sz="1800" dirty="0"/>
              <a:t>, U.S. Census Bureau.</a:t>
            </a:r>
          </a:p>
          <a:p>
            <a:pPr marL="0" indent="0" algn="just">
              <a:buNone/>
            </a:pPr>
            <a:endParaRPr lang="en-US" sz="100" dirty="0"/>
          </a:p>
          <a:p>
            <a:pPr marL="0" indent="0" algn="just">
              <a:buNone/>
            </a:pPr>
            <a:r>
              <a:rPr lang="en-US" sz="1800" dirty="0" err="1"/>
              <a:t>H.A.Latane</a:t>
            </a:r>
            <a:r>
              <a:rPr lang="en-US" sz="1800" dirty="0"/>
              <a:t> [1942], </a:t>
            </a:r>
            <a:r>
              <a:rPr lang="en-US" sz="1800" i="1" dirty="0"/>
              <a:t>Seasonal Factors Determined by Difference from Average of Adjacent Months</a:t>
            </a:r>
            <a:r>
              <a:rPr lang="en-US" sz="1800" dirty="0"/>
              <a:t>, </a:t>
            </a:r>
            <a:r>
              <a:rPr lang="en-US" sz="1800" dirty="0" err="1"/>
              <a:t>J.Am.Stat.Assoc</a:t>
            </a:r>
            <a:r>
              <a:rPr lang="en-US" sz="1800" dirty="0"/>
              <a:t>, Dec.</a:t>
            </a:r>
          </a:p>
          <a:p>
            <a:pPr marL="0" indent="0" algn="just">
              <a:buNone/>
            </a:pPr>
            <a:endParaRPr lang="en-US" sz="100" dirty="0"/>
          </a:p>
          <a:p>
            <a:pPr marL="0" indent="0" algn="just">
              <a:buNone/>
            </a:pPr>
            <a:r>
              <a:rPr lang="en-US" sz="1800" dirty="0" err="1"/>
              <a:t>D.F.Findley</a:t>
            </a:r>
            <a:r>
              <a:rPr lang="en-US" sz="1800" dirty="0"/>
              <a:t>, </a:t>
            </a:r>
            <a:r>
              <a:rPr lang="en-US" sz="1800" dirty="0" err="1"/>
              <a:t>C.C.Hood</a:t>
            </a:r>
            <a:r>
              <a:rPr lang="en-US" sz="1800" dirty="0"/>
              <a:t>, </a:t>
            </a:r>
            <a:r>
              <a:rPr lang="en-US" sz="1800" i="1" dirty="0"/>
              <a:t>X-12-ARIMA and its Application to Some Italian Indicator Series</a:t>
            </a:r>
            <a:r>
              <a:rPr lang="en-US" sz="1800" dirty="0"/>
              <a:t>,  U.S. Bureau of the Census.</a:t>
            </a:r>
          </a:p>
          <a:p>
            <a:pPr marL="0" indent="0" algn="just">
              <a:buNone/>
            </a:pPr>
            <a:endParaRPr lang="en-US" sz="100" dirty="0"/>
          </a:p>
          <a:p>
            <a:pPr marL="0" indent="0" algn="just">
              <a:buNone/>
            </a:pPr>
            <a:r>
              <a:rPr lang="en-US" sz="1800" dirty="0" err="1"/>
              <a:t>D.F.Findley</a:t>
            </a:r>
            <a:r>
              <a:rPr lang="en-US" sz="1800" dirty="0"/>
              <a:t>, </a:t>
            </a:r>
            <a:r>
              <a:rPr lang="en-US" sz="1800" dirty="0" err="1"/>
              <a:t>B.C.Monsell</a:t>
            </a:r>
            <a:r>
              <a:rPr lang="en-US" sz="1800" dirty="0"/>
              <a:t>, Bell, Otto and Chen [1998], </a:t>
            </a:r>
            <a:r>
              <a:rPr lang="en-US" sz="1800" i="1" dirty="0"/>
              <a:t>New Capabilities and Methods of the X-12-ARIMA Seasonal Adjustment Program</a:t>
            </a:r>
            <a:r>
              <a:rPr lang="en-US" sz="1800" dirty="0"/>
              <a:t>, U.S. Bureau of the Census. </a:t>
            </a:r>
          </a:p>
          <a:p>
            <a:pPr marL="0" indent="0" algn="just">
              <a:buNone/>
            </a:pPr>
            <a:endParaRPr lang="en-US" sz="100" i="1" dirty="0"/>
          </a:p>
          <a:p>
            <a:pPr marL="0" indent="0" algn="just">
              <a:buNone/>
            </a:pPr>
            <a:r>
              <a:rPr lang="en-US" sz="1800" i="1" dirty="0"/>
              <a:t>An Introductory Course on Time Series Analysis</a:t>
            </a:r>
            <a:r>
              <a:rPr lang="en-US" sz="1800" dirty="0"/>
              <a:t>, Australian Bureau of Statistics. </a:t>
            </a:r>
          </a:p>
          <a:p>
            <a:pPr marL="0" indent="0" algn="just">
              <a:buNone/>
            </a:pPr>
            <a:endParaRPr lang="en-US" sz="100" i="1" dirty="0"/>
          </a:p>
          <a:p>
            <a:pPr marL="0" indent="0" algn="just">
              <a:buNone/>
            </a:pPr>
            <a:r>
              <a:rPr lang="en-US" sz="1800" i="1" dirty="0"/>
              <a:t>Seasonal Adjustment of Economic Time Series</a:t>
            </a:r>
            <a:r>
              <a:rPr lang="en-US" sz="1800" dirty="0"/>
              <a:t>, Singapore Department of Statistics.</a:t>
            </a:r>
          </a:p>
          <a:p>
            <a:pPr marL="0" indent="0" algn="just">
              <a:buNone/>
            </a:pPr>
            <a:endParaRPr lang="en-US" sz="100" dirty="0"/>
          </a:p>
          <a:p>
            <a:pPr marL="0" indent="0" algn="just">
              <a:buNone/>
            </a:pPr>
            <a:r>
              <a:rPr lang="en-US" sz="1800" dirty="0" err="1"/>
              <a:t>T.Jackson</a:t>
            </a:r>
            <a:r>
              <a:rPr lang="en-US" sz="1800" dirty="0"/>
              <a:t>, </a:t>
            </a:r>
            <a:r>
              <a:rPr lang="en-US" sz="1800" dirty="0" err="1"/>
              <a:t>M.Leonard</a:t>
            </a:r>
            <a:r>
              <a:rPr lang="en-US" sz="1800" dirty="0"/>
              <a:t>, </a:t>
            </a:r>
            <a:r>
              <a:rPr lang="en-US" sz="1800" i="1" dirty="0"/>
              <a:t>Seasonal Adjustment Using The X12 Procedure</a:t>
            </a:r>
            <a:r>
              <a:rPr lang="en-US" sz="1800" dirty="0"/>
              <a:t>, SAS Institute.</a:t>
            </a:r>
          </a:p>
          <a:p>
            <a:pPr marL="0" indent="0" algn="just">
              <a:buNone/>
            </a:pPr>
            <a:endParaRPr lang="en-US" sz="100" dirty="0"/>
          </a:p>
        </p:txBody>
      </p:sp>
    </p:spTree>
    <p:extLst>
      <p:ext uri="{BB962C8B-B14F-4D97-AF65-F5344CB8AC3E}">
        <p14:creationId xmlns:p14="http://schemas.microsoft.com/office/powerpoint/2010/main" val="131648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Basic Concepts – Components Hierarchy</a:t>
            </a:r>
          </a:p>
        </p:txBody>
      </p:sp>
      <p:sp>
        <p:nvSpPr>
          <p:cNvPr id="14" name="Content Placeholder 13"/>
          <p:cNvSpPr>
            <a:spLocks noGrp="1"/>
          </p:cNvSpPr>
          <p:nvPr>
            <p:ph idx="1"/>
          </p:nvPr>
        </p:nvSpPr>
        <p:spPr>
          <a:xfrm>
            <a:off x="677157" y="1754491"/>
            <a:ext cx="8869680" cy="4853136"/>
          </a:xfrm>
        </p:spPr>
        <p:txBody>
          <a:bodyPr>
            <a:normAutofit lnSpcReduction="10000"/>
          </a:bodyPr>
          <a:lstStyle/>
          <a:p>
            <a:pPr marL="0" indent="0" algn="just">
              <a:buNone/>
            </a:pPr>
            <a:r>
              <a:rPr lang="en-US" sz="2000" dirty="0"/>
              <a:t>Time series data can be broken down as follows:</a:t>
            </a:r>
          </a:p>
        </p:txBody>
      </p:sp>
      <p:sp>
        <p:nvSpPr>
          <p:cNvPr id="5" name="TextBox 4"/>
          <p:cNvSpPr txBox="1"/>
          <p:nvPr/>
        </p:nvSpPr>
        <p:spPr>
          <a:xfrm>
            <a:off x="5392456" y="2676287"/>
            <a:ext cx="1368095" cy="369332"/>
          </a:xfrm>
          <a:prstGeom prst="rect">
            <a:avLst/>
          </a:prstGeom>
          <a:noFill/>
          <a:ln>
            <a:noFill/>
          </a:ln>
        </p:spPr>
        <p:txBody>
          <a:bodyPr wrap="square" rtlCol="0">
            <a:spAutoFit/>
          </a:bodyPr>
          <a:lstStyle/>
          <a:p>
            <a:r>
              <a:rPr lang="en-US" dirty="0"/>
              <a:t>Time Series</a:t>
            </a:r>
          </a:p>
        </p:txBody>
      </p:sp>
      <p:sp>
        <p:nvSpPr>
          <p:cNvPr id="8" name="TextBox 7"/>
          <p:cNvSpPr txBox="1"/>
          <p:nvPr/>
        </p:nvSpPr>
        <p:spPr>
          <a:xfrm>
            <a:off x="7490593" y="3402289"/>
            <a:ext cx="1179822" cy="369332"/>
          </a:xfrm>
          <a:prstGeom prst="rect">
            <a:avLst/>
          </a:prstGeom>
          <a:noFill/>
        </p:spPr>
        <p:txBody>
          <a:bodyPr wrap="square" rtlCol="0">
            <a:spAutoFit/>
          </a:bodyPr>
          <a:lstStyle/>
          <a:p>
            <a:r>
              <a:rPr lang="en-US" dirty="0"/>
              <a:t>Irregular</a:t>
            </a:r>
          </a:p>
        </p:txBody>
      </p:sp>
      <p:sp>
        <p:nvSpPr>
          <p:cNvPr id="9" name="TextBox 8"/>
          <p:cNvSpPr txBox="1"/>
          <p:nvPr/>
        </p:nvSpPr>
        <p:spPr>
          <a:xfrm>
            <a:off x="3927896" y="4181059"/>
            <a:ext cx="2347929" cy="369332"/>
          </a:xfrm>
          <a:prstGeom prst="rect">
            <a:avLst/>
          </a:prstGeom>
          <a:noFill/>
        </p:spPr>
        <p:txBody>
          <a:bodyPr wrap="square" rtlCol="0">
            <a:spAutoFit/>
          </a:bodyPr>
          <a:lstStyle/>
          <a:p>
            <a:r>
              <a:rPr lang="en-US" dirty="0"/>
              <a:t>Seasonal &amp; Cyclical</a:t>
            </a:r>
          </a:p>
        </p:txBody>
      </p:sp>
      <p:sp>
        <p:nvSpPr>
          <p:cNvPr id="10" name="TextBox 9"/>
          <p:cNvSpPr txBox="1"/>
          <p:nvPr/>
        </p:nvSpPr>
        <p:spPr>
          <a:xfrm>
            <a:off x="3790156" y="3399750"/>
            <a:ext cx="872257" cy="369332"/>
          </a:xfrm>
          <a:prstGeom prst="rect">
            <a:avLst/>
          </a:prstGeom>
          <a:noFill/>
        </p:spPr>
        <p:txBody>
          <a:bodyPr wrap="square" rtlCol="0">
            <a:spAutoFit/>
          </a:bodyPr>
          <a:lstStyle/>
          <a:p>
            <a:r>
              <a:rPr lang="en-US" dirty="0"/>
              <a:t>Trend</a:t>
            </a:r>
          </a:p>
        </p:txBody>
      </p:sp>
      <p:sp>
        <p:nvSpPr>
          <p:cNvPr id="11" name="TextBox 10"/>
          <p:cNvSpPr txBox="1"/>
          <p:nvPr/>
        </p:nvSpPr>
        <p:spPr>
          <a:xfrm>
            <a:off x="4968763" y="3424673"/>
            <a:ext cx="2215480" cy="369332"/>
          </a:xfrm>
          <a:prstGeom prst="rect">
            <a:avLst/>
          </a:prstGeom>
          <a:noFill/>
        </p:spPr>
        <p:txBody>
          <a:bodyPr wrap="square" rtlCol="0">
            <a:spAutoFit/>
          </a:bodyPr>
          <a:lstStyle/>
          <a:p>
            <a:r>
              <a:rPr lang="en-US" dirty="0"/>
              <a:t>Seasonality &amp; Cycles</a:t>
            </a:r>
          </a:p>
        </p:txBody>
      </p:sp>
      <p:sp>
        <p:nvSpPr>
          <p:cNvPr id="12" name="TextBox 11"/>
          <p:cNvSpPr txBox="1"/>
          <p:nvPr/>
        </p:nvSpPr>
        <p:spPr>
          <a:xfrm>
            <a:off x="6574014" y="4181058"/>
            <a:ext cx="1130747" cy="369332"/>
          </a:xfrm>
          <a:prstGeom prst="rect">
            <a:avLst/>
          </a:prstGeom>
          <a:noFill/>
        </p:spPr>
        <p:txBody>
          <a:bodyPr wrap="square" rtlCol="0">
            <a:spAutoFit/>
          </a:bodyPr>
          <a:lstStyle/>
          <a:p>
            <a:r>
              <a:rPr lang="en-US" dirty="0"/>
              <a:t>Calendar</a:t>
            </a:r>
          </a:p>
        </p:txBody>
      </p:sp>
      <p:sp>
        <p:nvSpPr>
          <p:cNvPr id="15" name="TextBox 14"/>
          <p:cNvSpPr txBox="1"/>
          <p:nvPr/>
        </p:nvSpPr>
        <p:spPr>
          <a:xfrm>
            <a:off x="5472914" y="4963570"/>
            <a:ext cx="1716968" cy="369332"/>
          </a:xfrm>
          <a:prstGeom prst="rect">
            <a:avLst/>
          </a:prstGeom>
          <a:noFill/>
        </p:spPr>
        <p:txBody>
          <a:bodyPr wrap="square" rtlCol="0">
            <a:spAutoFit/>
          </a:bodyPr>
          <a:lstStyle/>
          <a:p>
            <a:r>
              <a:rPr lang="en-US" dirty="0"/>
              <a:t>Moving Holiday</a:t>
            </a:r>
          </a:p>
        </p:txBody>
      </p:sp>
      <p:sp>
        <p:nvSpPr>
          <p:cNvPr id="16" name="TextBox 15"/>
          <p:cNvSpPr txBox="1"/>
          <p:nvPr/>
        </p:nvSpPr>
        <p:spPr>
          <a:xfrm>
            <a:off x="7283937" y="4963570"/>
            <a:ext cx="1385263" cy="369332"/>
          </a:xfrm>
          <a:prstGeom prst="rect">
            <a:avLst/>
          </a:prstGeom>
          <a:noFill/>
        </p:spPr>
        <p:txBody>
          <a:bodyPr wrap="square" rtlCol="0">
            <a:spAutoFit/>
          </a:bodyPr>
          <a:lstStyle/>
          <a:p>
            <a:r>
              <a:rPr lang="en-US" dirty="0"/>
              <a:t>Trading Day</a:t>
            </a:r>
          </a:p>
        </p:txBody>
      </p:sp>
      <p:cxnSp>
        <p:nvCxnSpPr>
          <p:cNvPr id="18" name="Straight Connector 17"/>
          <p:cNvCxnSpPr>
            <a:stCxn id="5" idx="2"/>
            <a:endCxn id="11" idx="0"/>
          </p:cNvCxnSpPr>
          <p:nvPr/>
        </p:nvCxnSpPr>
        <p:spPr>
          <a:xfrm flipH="1">
            <a:off x="6076503" y="3045619"/>
            <a:ext cx="1" cy="379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10" idx="0"/>
          </p:cNvCxnSpPr>
          <p:nvPr/>
        </p:nvCxnSpPr>
        <p:spPr>
          <a:xfrm flipH="1">
            <a:off x="4226285" y="3045619"/>
            <a:ext cx="1850219" cy="354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8" idx="0"/>
          </p:cNvCxnSpPr>
          <p:nvPr/>
        </p:nvCxnSpPr>
        <p:spPr>
          <a:xfrm>
            <a:off x="6076504" y="3045619"/>
            <a:ext cx="2004000" cy="356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a:endCxn id="9" idx="0"/>
          </p:cNvCxnSpPr>
          <p:nvPr/>
        </p:nvCxnSpPr>
        <p:spPr>
          <a:xfrm flipH="1">
            <a:off x="5101861" y="3794005"/>
            <a:ext cx="974642" cy="38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2"/>
            <a:endCxn id="12" idx="0"/>
          </p:cNvCxnSpPr>
          <p:nvPr/>
        </p:nvCxnSpPr>
        <p:spPr>
          <a:xfrm>
            <a:off x="6076503" y="3794005"/>
            <a:ext cx="1062885" cy="387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2" idx="2"/>
            <a:endCxn id="15" idx="0"/>
          </p:cNvCxnSpPr>
          <p:nvPr/>
        </p:nvCxnSpPr>
        <p:spPr>
          <a:xfrm flipH="1">
            <a:off x="6331398" y="4550390"/>
            <a:ext cx="807990" cy="413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2"/>
            <a:endCxn id="16" idx="0"/>
          </p:cNvCxnSpPr>
          <p:nvPr/>
        </p:nvCxnSpPr>
        <p:spPr>
          <a:xfrm>
            <a:off x="7139388" y="4550390"/>
            <a:ext cx="837181" cy="413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10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References </a:t>
            </a:r>
            <a:br>
              <a:rPr lang="en-US" b="1" dirty="0">
                <a:solidFill>
                  <a:schemeClr val="accent2"/>
                </a:solidFill>
              </a:rPr>
            </a:b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1800" dirty="0" err="1"/>
              <a:t>A.J.Calise</a:t>
            </a:r>
            <a:r>
              <a:rPr lang="en-US" sz="1800" dirty="0"/>
              <a:t>, </a:t>
            </a:r>
            <a:r>
              <a:rPr lang="en-US" sz="1800" dirty="0" err="1"/>
              <a:t>J.Earley</a:t>
            </a:r>
            <a:r>
              <a:rPr lang="en-US" sz="1800" dirty="0"/>
              <a:t>, </a:t>
            </a:r>
            <a:r>
              <a:rPr lang="en-US" sz="1800" i="1" dirty="0"/>
              <a:t>Detecting Structural Change Using SAS/ETS Procedures</a:t>
            </a:r>
            <a:r>
              <a:rPr lang="en-US" sz="1800" dirty="0"/>
              <a:t>.  </a:t>
            </a:r>
          </a:p>
          <a:p>
            <a:pPr marL="0" indent="0" algn="just">
              <a:buNone/>
            </a:pPr>
            <a:endParaRPr lang="en-US" sz="100" dirty="0"/>
          </a:p>
          <a:p>
            <a:pPr marL="0" indent="0" algn="just">
              <a:buNone/>
            </a:pPr>
            <a:r>
              <a:rPr lang="en-US" sz="1800" dirty="0" err="1"/>
              <a:t>A.Milhoj</a:t>
            </a:r>
            <a:r>
              <a:rPr lang="en-US" sz="1800" dirty="0"/>
              <a:t>, </a:t>
            </a:r>
            <a:r>
              <a:rPr lang="en-US" sz="1800" i="1" dirty="0"/>
              <a:t>Practical Time Series Analysis Using SAS</a:t>
            </a:r>
            <a:r>
              <a:rPr lang="en-US" sz="1800" dirty="0"/>
              <a:t>, SAS Institute. </a:t>
            </a:r>
          </a:p>
          <a:p>
            <a:pPr marL="0" indent="0" algn="just">
              <a:buNone/>
            </a:pPr>
            <a:endParaRPr lang="en-US" sz="100" dirty="0"/>
          </a:p>
          <a:p>
            <a:pPr marL="0" indent="0" algn="just">
              <a:buNone/>
            </a:pPr>
            <a:r>
              <a:rPr lang="en-US" sz="1800" dirty="0"/>
              <a:t>Time Series Analysis Branch, </a:t>
            </a:r>
            <a:r>
              <a:rPr lang="en-US" sz="1800" i="1" dirty="0"/>
              <a:t>Guide to Seasonal Adjustment with X-12-ARIMA</a:t>
            </a:r>
            <a:r>
              <a:rPr lang="en-US" sz="1800" dirty="0"/>
              <a:t>,  Office for National Statistics, UK. </a:t>
            </a:r>
          </a:p>
          <a:p>
            <a:pPr marL="0" indent="0" algn="just">
              <a:buNone/>
            </a:pPr>
            <a:endParaRPr lang="en-US" sz="100" dirty="0"/>
          </a:p>
          <a:p>
            <a:pPr marL="0" indent="0" algn="just">
              <a:buNone/>
            </a:pPr>
            <a:r>
              <a:rPr lang="en-US" sz="1800" dirty="0" err="1"/>
              <a:t>W.S.Cleveland</a:t>
            </a:r>
            <a:r>
              <a:rPr lang="en-US" sz="1800" dirty="0"/>
              <a:t>, </a:t>
            </a:r>
            <a:r>
              <a:rPr lang="en-US" sz="1800" dirty="0" err="1"/>
              <a:t>S.J.Devlin</a:t>
            </a:r>
            <a:r>
              <a:rPr lang="en-US" sz="1800" dirty="0"/>
              <a:t> [1982], </a:t>
            </a:r>
            <a:r>
              <a:rPr lang="en-US" sz="1800" i="1" dirty="0"/>
              <a:t>Calendar Effects in Monthly Time Series: Modeling and Adjustment</a:t>
            </a:r>
            <a:r>
              <a:rPr lang="en-US" sz="1800" dirty="0"/>
              <a:t>, </a:t>
            </a:r>
            <a:r>
              <a:rPr lang="en-US" sz="1800" dirty="0" err="1"/>
              <a:t>J.Am.Stat.Assoc</a:t>
            </a:r>
            <a:r>
              <a:rPr lang="en-US" sz="1800" dirty="0"/>
              <a:t>., Vol. 77, no. 279, pp. 520-528.</a:t>
            </a:r>
          </a:p>
          <a:p>
            <a:pPr marL="0" indent="0" algn="just">
              <a:buNone/>
            </a:pPr>
            <a:endParaRPr lang="en-US" sz="100" i="1" dirty="0"/>
          </a:p>
          <a:p>
            <a:pPr marL="0" indent="0" algn="just">
              <a:buNone/>
            </a:pPr>
            <a:r>
              <a:rPr lang="en-US" sz="1800" i="1" dirty="0"/>
              <a:t>Estimating and Removing the Effects of Chinese New Year and Ramadan to Improve the Seasonal Adjustment Process</a:t>
            </a:r>
            <a:r>
              <a:rPr lang="en-US" sz="1800" dirty="0"/>
              <a:t>, Australian Economic Indicators, November 2005.</a:t>
            </a:r>
          </a:p>
          <a:p>
            <a:pPr marL="0" indent="0" algn="just">
              <a:buNone/>
            </a:pPr>
            <a:endParaRPr lang="en-US" sz="100" dirty="0"/>
          </a:p>
          <a:p>
            <a:pPr marL="0" indent="0" algn="just">
              <a:buNone/>
            </a:pPr>
            <a:r>
              <a:rPr lang="en-US" sz="1800" dirty="0" err="1"/>
              <a:t>P.Boily</a:t>
            </a:r>
            <a:r>
              <a:rPr lang="en-US" sz="1800" dirty="0"/>
              <a:t>, </a:t>
            </a:r>
            <a:r>
              <a:rPr lang="en-US" sz="1800" dirty="0" err="1"/>
              <a:t>Y.Huang</a:t>
            </a:r>
            <a:r>
              <a:rPr lang="en-US" sz="1800" dirty="0"/>
              <a:t> [2013], </a:t>
            </a:r>
            <a:r>
              <a:rPr lang="en-US" sz="1800" i="1" dirty="0"/>
              <a:t>Analysis of Fluidity Indicators and Seasonality Adjustment for Containers Transit Times in a Multi-Modal Supply Chain Network</a:t>
            </a:r>
            <a:r>
              <a:rPr lang="en-US" sz="1800" dirty="0"/>
              <a:t>, Centre for Quantitative Analysis and Decision Support. </a:t>
            </a:r>
          </a:p>
          <a:p>
            <a:pPr marL="0" indent="0" algn="just">
              <a:buNone/>
            </a:pPr>
            <a:endParaRPr lang="en-US" sz="100" dirty="0"/>
          </a:p>
          <a:p>
            <a:pPr marL="0" indent="0" algn="just">
              <a:buNone/>
            </a:pPr>
            <a:r>
              <a:rPr lang="en-US" sz="1800" dirty="0" err="1"/>
              <a:t>R.H.Shumway</a:t>
            </a:r>
            <a:r>
              <a:rPr lang="en-US" sz="1800" dirty="0"/>
              <a:t>, </a:t>
            </a:r>
            <a:r>
              <a:rPr lang="en-US" sz="1800" dirty="0" err="1"/>
              <a:t>D.S.Stoffer</a:t>
            </a:r>
            <a:r>
              <a:rPr lang="en-US" sz="1800" dirty="0"/>
              <a:t> [2010], </a:t>
            </a:r>
            <a:r>
              <a:rPr lang="en-US" sz="1800" i="1" dirty="0"/>
              <a:t>Time Series Analysis and its Applications, </a:t>
            </a:r>
            <a:r>
              <a:rPr lang="en-US" sz="1800" dirty="0"/>
              <a:t>Springer.</a:t>
            </a:r>
          </a:p>
          <a:p>
            <a:pPr marL="0" indent="0" algn="just">
              <a:buNone/>
            </a:pPr>
            <a:endParaRPr lang="en-US" sz="1800" dirty="0"/>
          </a:p>
        </p:txBody>
      </p:sp>
    </p:spTree>
    <p:extLst>
      <p:ext uri="{BB962C8B-B14F-4D97-AF65-F5344CB8AC3E}">
        <p14:creationId xmlns:p14="http://schemas.microsoft.com/office/powerpoint/2010/main" val="152859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References </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1800" dirty="0" err="1"/>
              <a:t>R.Lindeke</a:t>
            </a:r>
            <a:r>
              <a:rPr lang="en-US" sz="1800" dirty="0"/>
              <a:t>, </a:t>
            </a:r>
            <a:r>
              <a:rPr lang="en-US" sz="1800" i="1" dirty="0"/>
              <a:t>Forecasting Models</a:t>
            </a:r>
            <a:r>
              <a:rPr lang="en-US" sz="1800" dirty="0"/>
              <a:t>, Lecture Notes.</a:t>
            </a:r>
          </a:p>
          <a:p>
            <a:pPr marL="0" indent="0" algn="just">
              <a:buNone/>
            </a:pPr>
            <a:endParaRPr lang="en-US" sz="100" dirty="0"/>
          </a:p>
          <a:p>
            <a:pPr marL="0" indent="0" algn="just">
              <a:buNone/>
            </a:pPr>
            <a:r>
              <a:rPr lang="en-US" sz="1800" dirty="0" err="1"/>
              <a:t>N.Silver</a:t>
            </a:r>
            <a:r>
              <a:rPr lang="en-US" sz="1800" dirty="0"/>
              <a:t> [2012], </a:t>
            </a:r>
            <a:r>
              <a:rPr lang="en-US" sz="1800" i="1" dirty="0"/>
              <a:t>The Signal and the Noise: Why So Many Predictions Fail – and Others Don’t</a:t>
            </a:r>
            <a:r>
              <a:rPr lang="en-US" sz="1800" dirty="0"/>
              <a:t>, Penguin Publishing.</a:t>
            </a:r>
          </a:p>
          <a:p>
            <a:pPr marL="0" indent="0" algn="just">
              <a:buNone/>
            </a:pPr>
            <a:endParaRPr lang="en-US" sz="100" dirty="0"/>
          </a:p>
          <a:p>
            <a:pPr marL="0" indent="0" algn="just">
              <a:buNone/>
            </a:pPr>
            <a:r>
              <a:rPr lang="en-US" sz="1800" dirty="0" err="1"/>
              <a:t>D.Meko</a:t>
            </a:r>
            <a:r>
              <a:rPr lang="en-US" sz="1800" dirty="0"/>
              <a:t>, </a:t>
            </a:r>
            <a:r>
              <a:rPr lang="en-US" sz="1800" i="1" dirty="0"/>
              <a:t>Notes on Detrending</a:t>
            </a:r>
            <a:r>
              <a:rPr lang="en-US" sz="1800" dirty="0"/>
              <a:t>, University of Arizona (online).</a:t>
            </a:r>
          </a:p>
        </p:txBody>
      </p:sp>
    </p:spTree>
    <p:extLst>
      <p:ext uri="{BB962C8B-B14F-4D97-AF65-F5344CB8AC3E}">
        <p14:creationId xmlns:p14="http://schemas.microsoft.com/office/powerpoint/2010/main" val="59418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References</a:t>
            </a:r>
            <a:br>
              <a:rPr lang="en-US" b="1" dirty="0">
                <a:solidFill>
                  <a:schemeClr val="accent2"/>
                </a:solidFill>
              </a:rPr>
            </a:br>
            <a:endParaRPr lang="en-US" sz="2000" b="1" dirty="0">
              <a:solidFill>
                <a:schemeClr val="accent2"/>
              </a:solidFill>
            </a:endParaRPr>
          </a:p>
        </p:txBody>
      </p:sp>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1800" dirty="0"/>
              <a:t>Wikipedia’s entry on the </a:t>
            </a:r>
            <a:r>
              <a:rPr lang="en-US" sz="1800" i="1" dirty="0" err="1"/>
              <a:t>Kalman</a:t>
            </a:r>
            <a:r>
              <a:rPr lang="en-US" sz="1800" i="1" dirty="0"/>
              <a:t> Filter </a:t>
            </a:r>
            <a:r>
              <a:rPr lang="en-US" sz="1400" dirty="0"/>
              <a:t>(</a:t>
            </a:r>
            <a:r>
              <a:rPr lang="en-US" sz="1400" dirty="0">
                <a:hlinkClick r:id="rId2"/>
              </a:rPr>
              <a:t>https://en.wikipedia.org/wiki/Kalman_filter</a:t>
            </a:r>
            <a:r>
              <a:rPr lang="en-US" sz="1400" dirty="0"/>
              <a:t>)</a:t>
            </a:r>
          </a:p>
          <a:p>
            <a:pPr marL="0" indent="0">
              <a:buNone/>
            </a:pPr>
            <a:endParaRPr lang="en-US" sz="100" dirty="0"/>
          </a:p>
          <a:p>
            <a:pPr marL="0" indent="0">
              <a:buNone/>
            </a:pPr>
            <a:r>
              <a:rPr lang="en-US" sz="1800" dirty="0" err="1"/>
              <a:t>D.S.C.Fung</a:t>
            </a:r>
            <a:r>
              <a:rPr lang="en-US" sz="1800" dirty="0"/>
              <a:t>, </a:t>
            </a:r>
            <a:r>
              <a:rPr lang="en-US" sz="1800" i="1" dirty="0"/>
              <a:t>Methods for the Estimation of Missing Values in Time Series       </a:t>
            </a:r>
            <a:r>
              <a:rPr lang="en-US" sz="1400" dirty="0"/>
              <a:t>(</a:t>
            </a:r>
            <a:r>
              <a:rPr lang="en-US" sz="1400" dirty="0">
                <a:hlinkClick r:id="rId3"/>
              </a:rPr>
              <a:t>http://ro.ecu.edu.au/cgi/viewcontent.cgi?article=1063&amp;context=theses</a:t>
            </a:r>
            <a:r>
              <a:rPr lang="en-US" sz="1400" dirty="0"/>
              <a:t>)</a:t>
            </a:r>
          </a:p>
          <a:p>
            <a:pPr marL="0" indent="0">
              <a:buNone/>
            </a:pPr>
            <a:endParaRPr lang="en-US" sz="100" dirty="0"/>
          </a:p>
          <a:p>
            <a:pPr marL="0" indent="0">
              <a:buNone/>
            </a:pPr>
            <a:r>
              <a:rPr lang="en-US" sz="1800" dirty="0" err="1"/>
              <a:t>O.Anava</a:t>
            </a:r>
            <a:r>
              <a:rPr lang="en-US" sz="1800" dirty="0"/>
              <a:t>, </a:t>
            </a:r>
            <a:r>
              <a:rPr lang="en-US" sz="1800" dirty="0" err="1"/>
              <a:t>E.Hazan</a:t>
            </a:r>
            <a:r>
              <a:rPr lang="en-US" sz="1800" dirty="0"/>
              <a:t>, </a:t>
            </a:r>
            <a:r>
              <a:rPr lang="en-US" sz="1800" dirty="0" err="1"/>
              <a:t>A.Zeevi</a:t>
            </a:r>
            <a:r>
              <a:rPr lang="en-US" sz="1800" dirty="0"/>
              <a:t>,</a:t>
            </a:r>
            <a:r>
              <a:rPr lang="en-US" sz="1800" i="1" dirty="0"/>
              <a:t> Online Time Series Prediction with Missing Data </a:t>
            </a:r>
            <a:r>
              <a:rPr lang="en-US" sz="1400" dirty="0"/>
              <a:t>(</a:t>
            </a:r>
            <a:r>
              <a:rPr lang="en-US" sz="1400" dirty="0">
                <a:hlinkClick r:id="rId4"/>
              </a:rPr>
              <a:t>http://jmlr.org/proceedings/papers/v37/anava15.pdf</a:t>
            </a:r>
            <a:r>
              <a:rPr lang="en-US" sz="1400" dirty="0"/>
              <a:t>)</a:t>
            </a:r>
          </a:p>
          <a:p>
            <a:pPr marL="0" indent="0" algn="just">
              <a:buNone/>
            </a:pPr>
            <a:endParaRPr lang="en-US" sz="100" dirty="0"/>
          </a:p>
          <a:p>
            <a:pPr marL="0" indent="0" algn="just">
              <a:buNone/>
            </a:pPr>
            <a:r>
              <a:rPr lang="en-US" sz="1800" dirty="0"/>
              <a:t>MATLAB’s </a:t>
            </a:r>
            <a:r>
              <a:rPr lang="en-US" sz="1800" b="1" dirty="0" err="1"/>
              <a:t>fillts</a:t>
            </a:r>
            <a:r>
              <a:rPr lang="en-US" sz="1800" dirty="0"/>
              <a:t> method </a:t>
            </a:r>
            <a:r>
              <a:rPr lang="en-US" sz="1400" dirty="0"/>
              <a:t>(</a:t>
            </a:r>
            <a:r>
              <a:rPr lang="en-US" sz="1400" dirty="0">
                <a:hlinkClick r:id="rId5"/>
              </a:rPr>
              <a:t>http://www.mathworks.com/help/finance/fillts.html</a:t>
            </a:r>
            <a:r>
              <a:rPr lang="en-US" sz="1400" dirty="0"/>
              <a:t>)</a:t>
            </a:r>
          </a:p>
          <a:p>
            <a:pPr marL="0" indent="0">
              <a:buNone/>
            </a:pPr>
            <a:endParaRPr lang="en-US" sz="100" dirty="0"/>
          </a:p>
          <a:p>
            <a:pPr marL="0" indent="0">
              <a:buNone/>
            </a:pPr>
            <a:r>
              <a:rPr lang="en-US" sz="1800" dirty="0" err="1"/>
              <a:t>J.Honaker</a:t>
            </a:r>
            <a:r>
              <a:rPr lang="en-US" sz="1800" dirty="0"/>
              <a:t>, </a:t>
            </a:r>
            <a:r>
              <a:rPr lang="en-US" sz="1800" dirty="0" err="1"/>
              <a:t>G.King</a:t>
            </a:r>
            <a:r>
              <a:rPr lang="en-US" sz="1800" dirty="0"/>
              <a:t>, </a:t>
            </a:r>
            <a:r>
              <a:rPr lang="en-US" sz="1800" i="1" dirty="0"/>
              <a:t>What to do about Missing Values in Time Series Cross-Section Data  </a:t>
            </a:r>
            <a:r>
              <a:rPr lang="en-US" sz="1400" dirty="0"/>
              <a:t>(</a:t>
            </a:r>
            <a:r>
              <a:rPr lang="en-US" sz="1400" dirty="0">
                <a:hlinkClick r:id="rId6"/>
              </a:rPr>
              <a:t>http://tercer.bol.ucla.edu/papers/pr.pdf</a:t>
            </a:r>
            <a:r>
              <a:rPr lang="en-US" sz="1400" dirty="0"/>
              <a:t>)</a:t>
            </a:r>
          </a:p>
          <a:p>
            <a:pPr marL="0" indent="0">
              <a:buNone/>
            </a:pPr>
            <a:endParaRPr lang="en-US" sz="100" dirty="0"/>
          </a:p>
          <a:p>
            <a:pPr marL="0" indent="0">
              <a:buNone/>
            </a:pPr>
            <a:r>
              <a:rPr lang="en-US" sz="1800" dirty="0" err="1"/>
              <a:t>J.Honaker</a:t>
            </a:r>
            <a:r>
              <a:rPr lang="en-US" sz="1800" dirty="0"/>
              <a:t>, </a:t>
            </a:r>
            <a:r>
              <a:rPr lang="en-US" sz="1800" dirty="0" err="1"/>
              <a:t>G.King</a:t>
            </a:r>
            <a:r>
              <a:rPr lang="en-US" sz="1800" dirty="0"/>
              <a:t>, </a:t>
            </a:r>
            <a:r>
              <a:rPr lang="en-US" sz="1800" dirty="0" err="1"/>
              <a:t>M.Blackwell</a:t>
            </a:r>
            <a:r>
              <a:rPr lang="en-US" sz="1800" dirty="0"/>
              <a:t>, </a:t>
            </a:r>
            <a:r>
              <a:rPr lang="en-US" sz="1800" i="1" dirty="0"/>
              <a:t>Amelia II: a Program for Missing Data </a:t>
            </a:r>
            <a:r>
              <a:rPr lang="en-US" sz="1400" dirty="0"/>
              <a:t>(</a:t>
            </a:r>
            <a:r>
              <a:rPr lang="en-US" sz="1400" dirty="0">
                <a:hlinkClick r:id="rId7"/>
              </a:rPr>
              <a:t>http://gking.harvard.edu/amelia</a:t>
            </a:r>
            <a:r>
              <a:rPr lang="en-US" sz="1400" dirty="0"/>
              <a:t>)</a:t>
            </a:r>
          </a:p>
          <a:p>
            <a:pPr marL="0" indent="0">
              <a:buNone/>
            </a:pPr>
            <a:endParaRPr lang="en-US" sz="100" dirty="0"/>
          </a:p>
          <a:p>
            <a:pPr marL="0" indent="0">
              <a:buNone/>
            </a:pPr>
            <a:r>
              <a:rPr lang="en-US" sz="1800" dirty="0"/>
              <a:t>MATLAB’s </a:t>
            </a:r>
            <a:r>
              <a:rPr lang="en-US" sz="1800" b="1" dirty="0"/>
              <a:t>resample</a:t>
            </a:r>
            <a:r>
              <a:rPr lang="en-US" sz="1800" dirty="0"/>
              <a:t> method</a:t>
            </a:r>
            <a:r>
              <a:rPr lang="en-US" sz="1400" dirty="0"/>
              <a:t> (</a:t>
            </a:r>
            <a:r>
              <a:rPr lang="en-US" sz="1400" dirty="0">
                <a:hlinkClick r:id="rId8"/>
              </a:rPr>
              <a:t>http://www.mathworks.com/help/matlab/ref/timeseries.resample.html</a:t>
            </a:r>
            <a:r>
              <a:rPr lang="en-US" sz="1400" dirty="0"/>
              <a:t>)</a:t>
            </a:r>
          </a:p>
          <a:p>
            <a:pPr>
              <a:buFont typeface="Wingdings" panose="05000000000000000000" pitchFamily="2" charset="2"/>
              <a:buChar char="§"/>
            </a:pPr>
            <a:endParaRPr lang="en-US" sz="1400" dirty="0"/>
          </a:p>
          <a:p>
            <a:pPr>
              <a:buFont typeface="Wingdings" panose="05000000000000000000" pitchFamily="2" charset="2"/>
              <a:buChar char="§"/>
            </a:pPr>
            <a:endParaRPr lang="en-US" sz="1400" dirty="0"/>
          </a:p>
          <a:p>
            <a:pPr algn="just">
              <a:buFont typeface="Wingdings" panose="05000000000000000000" pitchFamily="2" charset="2"/>
              <a:buChar char="§"/>
            </a:pPr>
            <a:endParaRPr lang="en-US" sz="1800" i="1" dirty="0"/>
          </a:p>
          <a:p>
            <a:pPr marL="0" indent="0" algn="just">
              <a:buNone/>
            </a:pPr>
            <a:endParaRPr lang="en-US" sz="1800" i="1" dirty="0"/>
          </a:p>
        </p:txBody>
      </p:sp>
    </p:spTree>
    <p:extLst>
      <p:ext uri="{BB962C8B-B14F-4D97-AF65-F5344CB8AC3E}">
        <p14:creationId xmlns:p14="http://schemas.microsoft.com/office/powerpoint/2010/main" val="292006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References</a:t>
            </a:r>
            <a:br>
              <a:rPr lang="en-US" b="1" dirty="0">
                <a:solidFill>
                  <a:schemeClr val="accent2"/>
                </a:solidFill>
              </a:rPr>
            </a:br>
            <a:endParaRPr lang="en-US" sz="2000" b="1" dirty="0">
              <a:solidFill>
                <a:schemeClr val="accent2"/>
              </a:solidFill>
            </a:endParaRP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2800"/>
              </a:xfrm>
            </p:spPr>
            <p:txBody>
              <a:bodyPr>
                <a:normAutofit lnSpcReduction="10000"/>
              </a:bodyPr>
              <a:lstStyle/>
              <a:p>
                <a:pPr marL="0" indent="0" algn="just">
                  <a:buNone/>
                </a:pPr>
                <a:r>
                  <a:rPr lang="en-US" sz="1800" dirty="0"/>
                  <a:t>Iris Toolbox Project</a:t>
                </a:r>
                <a:r>
                  <a:rPr lang="en-US" sz="1800" i="1" dirty="0"/>
                  <a:t> </a:t>
                </a:r>
                <a:r>
                  <a:rPr lang="en-US" sz="1400" dirty="0"/>
                  <a:t>(</a:t>
                </a:r>
                <a:r>
                  <a:rPr lang="en-US" sz="1400" dirty="0">
                    <a:hlinkClick r:id="rId2"/>
                  </a:rPr>
                  <a:t>http://iristoolbox.codeplex.com/</a:t>
                </a:r>
                <a:r>
                  <a:rPr lang="en-US" sz="1400" dirty="0"/>
                  <a:t>)</a:t>
                </a:r>
              </a:p>
              <a:p>
                <a:pPr marL="0" indent="0">
                  <a:buNone/>
                </a:pPr>
                <a:endParaRPr lang="en-US" sz="100" dirty="0"/>
              </a:p>
              <a:p>
                <a:pPr marL="0" indent="0">
                  <a:buNone/>
                </a:pPr>
                <a:r>
                  <a:rPr lang="en-US" sz="1800" dirty="0" err="1"/>
                  <a:t>B.Pekar</a:t>
                </a:r>
                <a:r>
                  <a:rPr lang="en-US" sz="1800" dirty="0"/>
                  <a:t>, </a:t>
                </a:r>
                <a:r>
                  <a:rPr lang="en-US" sz="1800" i="1" dirty="0"/>
                  <a:t>Automating Time Series Analysis – A Case-based Reasoning and Web Services       </a:t>
                </a:r>
                <a:r>
                  <a:rPr lang="en-US" sz="1400" dirty="0"/>
                  <a:t>(</a:t>
                </a:r>
                <a:r>
                  <a:rPr lang="en-US" sz="1400" dirty="0">
                    <a:hlinkClick r:id="rId3"/>
                  </a:rPr>
                  <a:t>http://citeseerx.ist.psu.edu/viewdoc/download?doi=10.1.1.87.3913&amp;rep=rep1&amp;type=pdf</a:t>
                </a:r>
                <a:r>
                  <a:rPr lang="en-US" sz="1400" dirty="0"/>
                  <a:t>)</a:t>
                </a:r>
              </a:p>
              <a:p>
                <a:pPr marL="0" indent="0">
                  <a:buNone/>
                </a:pPr>
                <a:endParaRPr lang="en-US" sz="100" dirty="0"/>
              </a:p>
              <a:p>
                <a:pPr marL="0" indent="0">
                  <a:buNone/>
                </a:pPr>
                <a:r>
                  <a:rPr lang="en-US" dirty="0" err="1"/>
                  <a:t>R.J.Hyndman</a:t>
                </a:r>
                <a:r>
                  <a:rPr lang="en-US" dirty="0"/>
                  <a:t>, </a:t>
                </a:r>
                <a:r>
                  <a:rPr lang="en-US" dirty="0" err="1"/>
                  <a:t>Y.Khandakar</a:t>
                </a:r>
                <a:r>
                  <a:rPr lang="en-US" dirty="0"/>
                  <a:t>,</a:t>
                </a:r>
                <a:r>
                  <a:rPr lang="en-US" sz="1800" i="1" dirty="0"/>
                  <a:t> Automatic Time Series Forecasting: The forecast Package in R </a:t>
                </a:r>
                <a:endParaRPr lang="en-US" sz="1400" dirty="0"/>
              </a:p>
              <a:p>
                <a:pPr marL="0" indent="0">
                  <a:buNone/>
                </a:pPr>
                <a:endParaRPr lang="en-US" sz="100" dirty="0"/>
              </a:p>
              <a:p>
                <a:pPr marL="0" indent="0">
                  <a:buNone/>
                </a:pPr>
                <a:r>
                  <a:rPr lang="en-US" sz="1800" dirty="0"/>
                  <a:t>MATLAB’s timeseries methods:</a:t>
                </a:r>
              </a:p>
              <a:p>
                <a:pPr lvl="1" algn="just">
                  <a:buSzPct val="100000"/>
                  <a:buFont typeface="Wingdings" panose="05000000000000000000" pitchFamily="2" charset="2"/>
                  <a:buChar char="§"/>
                </a:pPr>
                <a:r>
                  <a:rPr lang="en-US" sz="1800" dirty="0"/>
                  <a:t>Seasonal Adjustment </a:t>
                </a:r>
                <a:r>
                  <a:rPr lang="en-US" sz="1400" dirty="0"/>
                  <a:t>(</a:t>
                </a:r>
                <a:r>
                  <a:rPr lang="en-US" sz="1400" dirty="0">
                    <a:hlinkClick r:id="rId4"/>
                  </a:rPr>
                  <a:t>http://www.mathworks.com/help/econ/seasonal-adjustment-1.html</a:t>
                </a:r>
                <a:r>
                  <a:rPr lang="en-US" sz="1400" dirty="0"/>
                  <a:t>)</a:t>
                </a:r>
              </a:p>
              <a:p>
                <a:pPr lvl="1">
                  <a:buSzPct val="100000"/>
                  <a:buFont typeface="Wingdings" panose="05000000000000000000" pitchFamily="2" charset="2"/>
                  <a:buChar char="§"/>
                </a:pPr>
                <a:r>
                  <a:rPr lang="en-US" sz="1800" dirty="0"/>
                  <a:t>Seasonal Adjustment Using a Stable Seasonal Filter </a:t>
                </a:r>
                <a:r>
                  <a:rPr lang="en-US" sz="1400" dirty="0"/>
                  <a:t>(</a:t>
                </a:r>
                <a:r>
                  <a:rPr lang="en-US" sz="1400" dirty="0">
                    <a:hlinkClick r:id="rId5"/>
                  </a:rPr>
                  <a:t>http://www.mathworks.com/help/econ/seasonal-adjustment.html</a:t>
                </a:r>
                <a:r>
                  <a:rPr lang="en-US" sz="1400" dirty="0"/>
                  <a:t>)</a:t>
                </a:r>
              </a:p>
              <a:p>
                <a:pPr lvl="1">
                  <a:buSzPct val="100000"/>
                  <a:buFont typeface="Wingdings" panose="05000000000000000000" pitchFamily="2" charset="2"/>
                  <a:buChar char="§"/>
                </a:pPr>
                <a:r>
                  <a:rPr lang="en-US" sz="1800" dirty="0"/>
                  <a:t>Seasonal Adjustment Using </a:t>
                </a:r>
                <a14:m>
                  <m:oMath xmlns:m="http://schemas.openxmlformats.org/officeDocument/2006/math">
                    <m:r>
                      <a:rPr lang="en-US" sz="1800" i="1" dirty="0" smtClean="0">
                        <a:latin typeface="Cambria Math" panose="02040503050406030204" pitchFamily="18" charset="0"/>
                      </a:rPr>
                      <m:t>𝑆</m:t>
                    </m:r>
                    <m:r>
                      <a:rPr lang="en-US" sz="1800" i="1" dirty="0" smtClean="0">
                        <a:latin typeface="Cambria Math" panose="02040503050406030204" pitchFamily="18" charset="0"/>
                      </a:rPr>
                      <m:t>(</m:t>
                    </m:r>
                    <m:r>
                      <a:rPr lang="en-US" sz="1800" i="1" dirty="0" err="1">
                        <a:latin typeface="Cambria Math" panose="02040503050406030204" pitchFamily="18" charset="0"/>
                      </a:rPr>
                      <m:t>𝑛</m:t>
                    </m:r>
                    <m:r>
                      <a:rPr lang="en-US" sz="1800" i="1" dirty="0" err="1">
                        <a:latin typeface="Cambria Math" panose="02040503050406030204" pitchFamily="18" charset="0"/>
                      </a:rPr>
                      <m:t>,</m:t>
                    </m:r>
                    <m:r>
                      <a:rPr lang="en-US" sz="1800" i="1" dirty="0" err="1">
                        <a:latin typeface="Cambria Math" panose="02040503050406030204" pitchFamily="18" charset="0"/>
                      </a:rPr>
                      <m:t>𝑚</m:t>
                    </m:r>
                    <m:r>
                      <a:rPr lang="en-US" sz="1800" i="1" dirty="0">
                        <a:latin typeface="Cambria Math" panose="02040503050406030204" pitchFamily="18" charset="0"/>
                      </a:rPr>
                      <m:t>)</m:t>
                    </m:r>
                  </m:oMath>
                </a14:m>
                <a:r>
                  <a:rPr lang="en-US" sz="1800" dirty="0"/>
                  <a:t> Seasonal Filters </a:t>
                </a:r>
                <a:r>
                  <a:rPr lang="en-US" sz="1400" dirty="0"/>
                  <a:t>(</a:t>
                </a:r>
                <a:r>
                  <a:rPr lang="en-US" sz="1400" dirty="0">
                    <a:hlinkClick r:id="rId6"/>
                  </a:rPr>
                  <a:t>http://www.mathworks.com/help/econ/seasonal-adjustment-using-snxd7m-seasonal-filters.html</a:t>
                </a:r>
                <a:r>
                  <a:rPr lang="en-US" sz="1400" dirty="0"/>
                  <a:t>)</a:t>
                </a:r>
              </a:p>
              <a:p>
                <a:pPr lvl="1">
                  <a:buSzPct val="100000"/>
                  <a:buFont typeface="Wingdings" panose="05000000000000000000" pitchFamily="2" charset="2"/>
                  <a:buChar char="§"/>
                </a:pPr>
                <a:r>
                  <a:rPr lang="en-US" sz="1800" dirty="0"/>
                  <a:t>Moving Average Trend Estimation </a:t>
                </a:r>
                <a:r>
                  <a:rPr lang="en-US" sz="1400" dirty="0"/>
                  <a:t>(</a:t>
                </a:r>
                <a:r>
                  <a:rPr lang="en-US" sz="1400" dirty="0">
                    <a:hlinkClick r:id="rId7"/>
                  </a:rPr>
                  <a:t>http://www.mathworks.com/help/econ/moving-average-trend-estimation.html</a:t>
                </a:r>
                <a:r>
                  <a:rPr lang="en-US" sz="1400" dirty="0"/>
                  <a:t>)</a:t>
                </a:r>
              </a:p>
              <a:p>
                <a:pPr lvl="1">
                  <a:buSzPct val="100000"/>
                  <a:buFont typeface="Wingdings" panose="05000000000000000000" pitchFamily="2" charset="2"/>
                  <a:buChar char="§"/>
                </a:pPr>
                <a:r>
                  <a:rPr lang="en-US" sz="1800" dirty="0"/>
                  <a:t>Parametric Trend Estimation </a:t>
                </a:r>
                <a:r>
                  <a:rPr lang="en-US" sz="1400" dirty="0"/>
                  <a:t>(</a:t>
                </a:r>
                <a:r>
                  <a:rPr lang="en-US" sz="1400" dirty="0">
                    <a:hlinkClick r:id="rId8"/>
                  </a:rPr>
                  <a:t>http://www.mathworks.com/help/econ/parametric-trend-estimation.html</a:t>
                </a:r>
                <a:r>
                  <a:rPr lang="en-US" sz="1400" dirty="0"/>
                  <a:t>)</a:t>
                </a:r>
              </a:p>
              <a:p>
                <a:pPr lvl="1" algn="just">
                  <a:buSzPct val="100000"/>
                  <a:buFont typeface="Wingdings" panose="05000000000000000000" pitchFamily="2" charset="2"/>
                  <a:buChar char="§"/>
                </a:pPr>
                <a:r>
                  <a:rPr lang="en-US" sz="1800" dirty="0"/>
                  <a:t>Time Series Decomposition </a:t>
                </a:r>
                <a:r>
                  <a:rPr lang="en-US" sz="1400" dirty="0"/>
                  <a:t>(</a:t>
                </a:r>
                <a:r>
                  <a:rPr lang="en-US" sz="1400" dirty="0">
                    <a:hlinkClick r:id="rId9"/>
                  </a:rPr>
                  <a:t>http://www.mathworks.com/help/econ/detrending.html</a:t>
                </a:r>
                <a:r>
                  <a:rPr lang="en-US" sz="1400" dirty="0"/>
                  <a:t>)</a:t>
                </a:r>
              </a:p>
              <a:p>
                <a:pPr marL="457063" lvl="1" indent="0" algn="just">
                  <a:buSzPct val="100000"/>
                  <a:buNone/>
                </a:pPr>
                <a:endParaRPr lang="en-US" sz="1201" dirty="0"/>
              </a:p>
              <a:p>
                <a:pPr lvl="1" algn="just">
                  <a:buFont typeface="Wingdings" panose="05000000000000000000" pitchFamily="2" charset="2"/>
                  <a:buChar char="§"/>
                </a:pPr>
                <a:endParaRPr lang="en-US" sz="1201" dirty="0"/>
              </a:p>
              <a:p>
                <a:pPr>
                  <a:buFont typeface="Wingdings" panose="05000000000000000000" pitchFamily="2" charset="2"/>
                  <a:buChar char="§"/>
                </a:pPr>
                <a:endParaRPr lang="en-US" sz="1400" dirty="0"/>
              </a:p>
              <a:p>
                <a:pPr algn="just">
                  <a:buFont typeface="Wingdings" panose="05000000000000000000" pitchFamily="2" charset="2"/>
                  <a:buChar char="§"/>
                </a:pPr>
                <a:endParaRPr lang="en-US" sz="1800" i="1" dirty="0"/>
              </a:p>
              <a:p>
                <a:pPr marL="0" indent="0" algn="just">
                  <a:buNone/>
                </a:pPr>
                <a:endParaRPr lang="en-US" sz="1800" i="1"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2800"/>
              </a:xfrm>
              <a:blipFill>
                <a:blip r:embed="rId10"/>
                <a:stretch>
                  <a:fillRect l="-352" t="-1305"/>
                </a:stretch>
              </a:blipFill>
            </p:spPr>
            <p:txBody>
              <a:bodyPr/>
              <a:lstStyle/>
              <a:p>
                <a:r>
                  <a:rPr lang="en-US">
                    <a:noFill/>
                  </a:rPr>
                  <a:t> </a:t>
                </a:r>
              </a:p>
            </p:txBody>
          </p:sp>
        </mc:Fallback>
      </mc:AlternateContent>
    </p:spTree>
    <p:extLst>
      <p:ext uri="{BB962C8B-B14F-4D97-AF65-F5344CB8AC3E}">
        <p14:creationId xmlns:p14="http://schemas.microsoft.com/office/powerpoint/2010/main" val="263312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Basic Concepts – Breaks</a:t>
            </a:r>
          </a:p>
        </p:txBody>
      </p:sp>
      <p:sp>
        <p:nvSpPr>
          <p:cNvPr id="14" name="Content Placeholder 13"/>
          <p:cNvSpPr>
            <a:spLocks noGrp="1"/>
          </p:cNvSpPr>
          <p:nvPr>
            <p:ph idx="1"/>
          </p:nvPr>
        </p:nvSpPr>
        <p:spPr>
          <a:xfrm>
            <a:off x="677157" y="1754491"/>
            <a:ext cx="10818000" cy="4853136"/>
          </a:xfrm>
        </p:spPr>
        <p:txBody>
          <a:bodyPr>
            <a:normAutofit lnSpcReduction="10000"/>
          </a:bodyPr>
          <a:lstStyle/>
          <a:p>
            <a:pPr marL="0" indent="0" algn="just">
              <a:buNone/>
            </a:pPr>
            <a:r>
              <a:rPr lang="en-US" sz="2000" dirty="0"/>
              <a:t>In order to remove serial dependence, one must extract the </a:t>
            </a:r>
            <a:r>
              <a:rPr lang="en-US" sz="2000" b="1" dirty="0"/>
              <a:t>trend</a:t>
            </a:r>
            <a:r>
              <a:rPr lang="en-US" sz="2000" dirty="0"/>
              <a:t> and </a:t>
            </a:r>
            <a:r>
              <a:rPr lang="en-US" sz="2000" b="1" dirty="0"/>
              <a:t>seasonal effects</a:t>
            </a:r>
            <a:r>
              <a:rPr lang="en-US" sz="2000" dirty="0"/>
              <a:t>. </a:t>
            </a:r>
          </a:p>
          <a:p>
            <a:pPr marL="0" indent="0" algn="just">
              <a:buNone/>
            </a:pPr>
            <a:endParaRPr lang="en-US" sz="1000" dirty="0"/>
          </a:p>
          <a:p>
            <a:pPr marL="0" indent="0" algn="just">
              <a:buNone/>
            </a:pPr>
            <a:r>
              <a:rPr lang="en-US" sz="2000" dirty="0"/>
              <a:t>Before carrying out seasonal adjustment, it is important to identify and pre-adjust for </a:t>
            </a:r>
            <a:r>
              <a:rPr lang="en-US" sz="2000" b="1" dirty="0"/>
              <a:t>structural breaks</a:t>
            </a:r>
            <a:r>
              <a:rPr lang="en-US" sz="2000" dirty="0"/>
              <a:t> (using the Chow test, for instance), as their presence can give rise to severe distortions in the estimation of the Trend and Seasonal effects.</a:t>
            </a:r>
          </a:p>
          <a:p>
            <a:pPr marL="685680" lvl="1" indent="-285750" algn="just">
              <a:buSzPct val="100000"/>
              <a:buFont typeface="Wingdings" pitchFamily="2" charset="2"/>
              <a:buChar char="§"/>
            </a:pPr>
            <a:r>
              <a:rPr lang="en-US" sz="1800" b="1" dirty="0"/>
              <a:t>Seasonal breaks</a:t>
            </a:r>
            <a:r>
              <a:rPr lang="en-US" sz="1800" dirty="0"/>
              <a:t> occur when the usual seasonal activity level of a particular time reporting unit changes in subsequent years.  </a:t>
            </a:r>
          </a:p>
          <a:p>
            <a:pPr marL="685680" lvl="1" indent="-285750" algn="just">
              <a:buSzPct val="100000"/>
              <a:buFont typeface="Wingdings" pitchFamily="2" charset="2"/>
              <a:buChar char="§"/>
            </a:pPr>
            <a:r>
              <a:rPr lang="en-US" sz="1800" b="1" dirty="0"/>
              <a:t>Trend breaks</a:t>
            </a:r>
            <a:r>
              <a:rPr lang="en-US" sz="1800" dirty="0"/>
              <a:t> occurs when the trend in a data series is lowered or raised for a prolonged period, either temporarily or permanently. </a:t>
            </a:r>
          </a:p>
          <a:p>
            <a:pPr marL="0" indent="0" algn="just">
              <a:buNone/>
            </a:pPr>
            <a:endParaRPr lang="en-US" sz="1000" dirty="0"/>
          </a:p>
          <a:p>
            <a:pPr marL="0" indent="0" algn="just">
              <a:buNone/>
            </a:pPr>
            <a:r>
              <a:rPr lang="en-US" sz="2000" dirty="0"/>
              <a:t>Sources of these breaks may come from changes in government policies, strike actions, exceptional events, inclement weather, etc. </a:t>
            </a:r>
          </a:p>
        </p:txBody>
      </p:sp>
    </p:spTree>
    <p:extLst>
      <p:ext uri="{BB962C8B-B14F-4D97-AF65-F5344CB8AC3E}">
        <p14:creationId xmlns:p14="http://schemas.microsoft.com/office/powerpoint/2010/main" val="381503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Models</a:t>
            </a:r>
          </a:p>
        </p:txBody>
      </p:sp>
      <p:sp>
        <p:nvSpPr>
          <p:cNvPr id="14" name="Content Placeholder 13"/>
          <p:cNvSpPr>
            <a:spLocks noGrp="1"/>
          </p:cNvSpPr>
          <p:nvPr>
            <p:ph idx="1"/>
          </p:nvPr>
        </p:nvSpPr>
        <p:spPr>
          <a:xfrm>
            <a:off x="677157" y="1754491"/>
            <a:ext cx="10818000" cy="4853136"/>
          </a:xfrm>
        </p:spPr>
        <p:txBody>
          <a:bodyPr>
            <a:normAutofit lnSpcReduction="10000"/>
          </a:bodyPr>
          <a:lstStyle/>
          <a:p>
            <a:pPr marL="0" indent="0" algn="just">
              <a:buNone/>
            </a:pPr>
            <a:r>
              <a:rPr lang="en-US" sz="2000" dirty="0"/>
              <a:t>Traditionally, the decomposition follows one of three models: </a:t>
            </a:r>
          </a:p>
          <a:p>
            <a:pPr lvl="1" algn="just">
              <a:buSzPct val="100000"/>
              <a:buFont typeface="Wingdings" pitchFamily="2" charset="2"/>
              <a:buChar char="§"/>
            </a:pPr>
            <a:r>
              <a:rPr lang="en-US" sz="1800" dirty="0"/>
              <a:t>Multiplicative</a:t>
            </a:r>
          </a:p>
          <a:p>
            <a:pPr lvl="1" algn="just">
              <a:buSzPct val="100000"/>
              <a:buFont typeface="Wingdings" pitchFamily="2" charset="2"/>
              <a:buChar char="§"/>
            </a:pPr>
            <a:r>
              <a:rPr lang="en-US" sz="1800" dirty="0"/>
              <a:t>Additive</a:t>
            </a:r>
          </a:p>
          <a:p>
            <a:pPr lvl="1" algn="just">
              <a:buSzPct val="100000"/>
              <a:buFont typeface="Wingdings" pitchFamily="2" charset="2"/>
              <a:buChar char="§"/>
            </a:pPr>
            <a:r>
              <a:rPr lang="en-US" sz="1800" dirty="0"/>
              <a:t>Pseudo-Additive</a:t>
            </a:r>
          </a:p>
          <a:p>
            <a:pPr marL="0" indent="0" algn="just">
              <a:buNone/>
            </a:pPr>
            <a:endParaRPr lang="en-US" sz="1000" dirty="0"/>
          </a:p>
          <a:p>
            <a:pPr marL="0" indent="0" algn="just">
              <a:buNone/>
            </a:pPr>
            <a:r>
              <a:rPr lang="en-US" sz="2000" dirty="0"/>
              <a:t>The choice of a model is driven by data </a:t>
            </a:r>
            <a:r>
              <a:rPr lang="en-US" sz="2000" dirty="0" err="1"/>
              <a:t>behaviour</a:t>
            </a:r>
            <a:r>
              <a:rPr lang="en-US" sz="2000" dirty="0"/>
              <a:t> and choice of assumptions (more on this in the following slides).</a:t>
            </a:r>
          </a:p>
          <a:p>
            <a:pPr marL="0" indent="0" algn="just">
              <a:buNone/>
            </a:pPr>
            <a:endParaRPr lang="en-US" sz="1000" dirty="0"/>
          </a:p>
          <a:p>
            <a:pPr marL="0" indent="0" algn="just">
              <a:buNone/>
            </a:pPr>
            <a:r>
              <a:rPr lang="en-US" sz="2000" dirty="0"/>
              <a:t>The X12 model automates some of the aspects of the decomposition, but manual intervention and diagnostics are still required. X12 is implemented in SAS and R, among other platforms. </a:t>
            </a:r>
            <a:r>
              <a:rPr lang="en-US" sz="2000" b="1" dirty="0"/>
              <a:t>Consult the references for more information</a:t>
            </a:r>
            <a:r>
              <a:rPr lang="en-US" sz="2000" dirty="0"/>
              <a:t>. </a:t>
            </a:r>
          </a:p>
        </p:txBody>
      </p:sp>
    </p:spTree>
    <p:extLst>
      <p:ext uri="{BB962C8B-B14F-4D97-AF65-F5344CB8AC3E}">
        <p14:creationId xmlns:p14="http://schemas.microsoft.com/office/powerpoint/2010/main" val="6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Models – Multiplicative</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3978765"/>
              </a:xfrm>
            </p:spPr>
            <p:txBody>
              <a:bodyPr>
                <a:normAutofit lnSpcReduction="10000"/>
              </a:bodyPr>
              <a:lstStyle/>
              <a:p>
                <a:pPr marL="0" indent="0" algn="just">
                  <a:buNone/>
                </a:pPr>
                <a:r>
                  <a:rPr lang="en-US" sz="2000" dirty="0"/>
                  <a:t>This modeling approach assumes that   </a:t>
                </a:r>
              </a:p>
              <a:p>
                <a:pPr lvl="1" algn="just">
                  <a:buSzPct val="100000"/>
                  <a:buFont typeface="Wingdings" panose="05000000000000000000" pitchFamily="2" charset="2"/>
                  <a:buChar char="§"/>
                </a:pPr>
                <a:r>
                  <a:rPr lang="en-US" sz="1800" dirty="0"/>
                  <a:t>the magnitude of the seasonal spikes/troughs increases when the trend increases (and </a:t>
                </a:r>
                <a:r>
                  <a:rPr lang="en-US" sz="1800" i="1" dirty="0"/>
                  <a:t>vice-versa</a:t>
                </a:r>
                <a:r>
                  <a:rPr lang="en-US" sz="1800" dirty="0"/>
                  <a:t>); </a:t>
                </a:r>
              </a:p>
              <a:p>
                <a:pPr lvl="1" algn="just">
                  <a:buSzPct val="100000"/>
                  <a:buFont typeface="Wingdings" panose="05000000000000000000" pitchFamily="2" charset="2"/>
                  <a:buChar char="§"/>
                </a:pPr>
                <a:r>
                  <a:rPr lang="en-US" sz="1800" dirty="0"/>
                  <a:t>the </a:t>
                </a:r>
                <a:r>
                  <a:rPr lang="en-US" sz="1800" b="1" dirty="0"/>
                  <a:t>trend</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has the same dimensions as the </a:t>
                </a:r>
                <a:r>
                  <a:rPr lang="en-US" sz="1800" b="1" dirty="0"/>
                  <a:t>original series</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𝑂</m:t>
                        </m:r>
                      </m:e>
                      <m:sub>
                        <m:r>
                          <a:rPr lang="en-US" sz="1800" i="1" dirty="0">
                            <a:latin typeface="Cambria Math" panose="02040503050406030204" pitchFamily="18" charset="0"/>
                          </a:rPr>
                          <m:t>𝑡</m:t>
                        </m:r>
                      </m:sub>
                    </m:sSub>
                  </m:oMath>
                </a14:m>
                <a:r>
                  <a:rPr lang="en-US" sz="1800" dirty="0"/>
                  <a:t>, and 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dimensionless and centered around 1;    </a:t>
                </a:r>
              </a:p>
              <a:p>
                <a:pPr lvl="1" algn="just">
                  <a:buSzPct val="100000"/>
                  <a:buFont typeface="Wingdings" panose="05000000000000000000" pitchFamily="2" charset="2"/>
                  <a:buChar char="§"/>
                </a:pPr>
                <a:r>
                  <a:rPr lang="en-US" sz="1800" dirty="0"/>
                  <a:t>the </a:t>
                </a:r>
                <a:r>
                  <a:rPr lang="en-US" sz="1800" b="1" dirty="0"/>
                  <a:t>seasonal fluctuation</a:t>
                </a:r>
                <a:r>
                  <a:rPr lang="en-US" sz="1800" dirty="0"/>
                  <a:t> </a:t>
                </a:r>
                <a14:m>
                  <m:oMath xmlns:m="http://schemas.openxmlformats.org/officeDocument/2006/math">
                    <m:nary>
                      <m:naryPr>
                        <m:chr m:val="∑"/>
                        <m:ctrlPr>
                          <a:rPr lang="en-US" sz="1800" i="1" dirty="0" smtClean="0">
                            <a:latin typeface="Cambria Math" panose="02040503050406030204" pitchFamily="18" charset="0"/>
                          </a:rPr>
                        </m:ctrlPr>
                      </m:naryPr>
                      <m:sub>
                        <m:r>
                          <m:rPr>
                            <m:brk m:alnAt="23"/>
                          </m:rPr>
                          <a:rPr lang="en-US" sz="1800" b="0" i="1" dirty="0" smtClean="0">
                            <a:latin typeface="Cambria Math" panose="02040503050406030204" pitchFamily="18" charset="0"/>
                          </a:rPr>
                          <m:t>𝑗</m:t>
                        </m:r>
                        <m:r>
                          <a:rPr lang="en-US" sz="1800" b="0" i="1" dirty="0" smtClean="0">
                            <a:latin typeface="Cambria Math" panose="02040503050406030204" pitchFamily="18" charset="0"/>
                          </a:rPr>
                          <m:t>=1</m:t>
                        </m:r>
                      </m:sub>
                      <m:sup>
                        <m:r>
                          <a:rPr lang="en-US" sz="1800" b="0" i="1" dirty="0" smtClean="0">
                            <a:latin typeface="Cambria Math" panose="02040503050406030204" pitchFamily="18" charset="0"/>
                          </a:rPr>
                          <m:t>𝑛</m:t>
                        </m:r>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𝑗</m:t>
                            </m:r>
                          </m:sub>
                        </m:sSub>
                        <m:r>
                          <a:rPr lang="en-US" sz="1800" b="0" i="1" dirty="0" smtClean="0">
                            <a:latin typeface="Cambria Math" panose="02040503050406030204" pitchFamily="18" charset="0"/>
                          </a:rPr>
                          <m:t>=</m:t>
                        </m:r>
                        <m:r>
                          <a:rPr lang="en-US" sz="1800" b="0" i="1" dirty="0" smtClean="0">
                            <a:latin typeface="Cambria Math" panose="02040503050406030204" pitchFamily="18" charset="0"/>
                          </a:rPr>
                          <m:t>𝑛</m:t>
                        </m:r>
                      </m:e>
                    </m:nary>
                  </m:oMath>
                </a14:m>
                <a:r>
                  <a:rPr lang="en-US" sz="1800" dirty="0"/>
                  <a:t>, where </a:t>
                </a:r>
                <a14:m>
                  <m:oMath xmlns:m="http://schemas.openxmlformats.org/officeDocument/2006/math">
                    <m:r>
                      <a:rPr lang="en-US" sz="1800" b="0" i="1" dirty="0" smtClean="0">
                        <a:latin typeface="Cambria Math" panose="02040503050406030204" pitchFamily="18" charset="0"/>
                      </a:rPr>
                      <m:t>𝑛</m:t>
                    </m:r>
                    <m:r>
                      <a:rPr lang="en-US" sz="1800" b="0" i="1" dirty="0" smtClean="0">
                        <a:latin typeface="Cambria Math" panose="02040503050406030204" pitchFamily="18" charset="0"/>
                      </a:rPr>
                      <m:t>=365 </m:t>
                    </m:r>
                  </m:oMath>
                </a14:m>
                <a:r>
                  <a:rPr lang="en-US" sz="1800" dirty="0"/>
                  <a:t>for daily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=12</m:t>
                    </m:r>
                  </m:oMath>
                </a14:m>
                <a:r>
                  <a:rPr lang="en-US" sz="1800" dirty="0"/>
                  <a:t> for monthly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=4</m:t>
                    </m:r>
                  </m:oMath>
                </a14:m>
                <a:r>
                  <a:rPr lang="en-US" sz="1800" dirty="0"/>
                  <a:t> for quarterly series, etc., and</a:t>
                </a:r>
              </a:p>
              <a:p>
                <a:pPr lvl="1" algn="just">
                  <a:buSzPct val="100000"/>
                  <a:buFont typeface="Wingdings" panose="05000000000000000000" pitchFamily="2" charset="2"/>
                  <a:buChar char="§"/>
                </a:pPr>
                <a:r>
                  <a:rPr lang="en-US" sz="1800" dirty="0"/>
                  <a:t>the original series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𝑂</m:t>
                        </m:r>
                      </m:e>
                      <m:sub>
                        <m:r>
                          <a:rPr lang="en-US" sz="1800" i="1" dirty="0">
                            <a:latin typeface="Cambria Math" panose="02040503050406030204" pitchFamily="18" charset="0"/>
                          </a:rPr>
                          <m:t>𝑡</m:t>
                        </m:r>
                      </m:sub>
                    </m:sSub>
                  </m:oMath>
                </a14:m>
                <a:r>
                  <a:rPr lang="en-US" sz="1800" dirty="0"/>
                  <a:t> </a:t>
                </a:r>
                <a:r>
                  <a:rPr lang="en-US" sz="1800" b="1" dirty="0"/>
                  <a:t>does not contain zero values</a:t>
                </a:r>
                <a:r>
                  <a:rPr lang="en-US" sz="1800" dirty="0"/>
                  <a:t>. </a:t>
                </a:r>
              </a:p>
              <a:p>
                <a:pPr marL="0" indent="0" algn="just">
                  <a:buNone/>
                </a:pPr>
                <a:endParaRPr lang="en-US" sz="1000" dirty="0"/>
              </a:p>
              <a:p>
                <a:pPr marL="0" indent="0" algn="just">
                  <a:buNone/>
                </a:pPr>
                <a:r>
                  <a:rPr lang="en-US" sz="2000" dirty="0"/>
                  <a:t>Mathematically, the model is expressed as</a:t>
                </a:r>
              </a:p>
              <a:p>
                <a:pPr marL="0" indent="0" algn="ctr">
                  <a:buNone/>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t>
                </a:r>
              </a:p>
              <a:p>
                <a:pPr marL="0" indent="0">
                  <a:buNone/>
                </a:pPr>
                <a:endParaRPr lang="en-US" sz="10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3978765"/>
              </a:xfrm>
              <a:blipFill>
                <a:blip r:embed="rId3"/>
                <a:stretch>
                  <a:fillRect l="-469" t="-1274" r="-469"/>
                </a:stretch>
              </a:blipFill>
            </p:spPr>
            <p:txBody>
              <a:bodyPr/>
              <a:lstStyle/>
              <a:p>
                <a:r>
                  <a:rPr lang="en-US">
                    <a:noFill/>
                  </a:rPr>
                  <a:t> </a:t>
                </a:r>
              </a:p>
            </p:txBody>
          </p:sp>
        </mc:Fallback>
      </mc:AlternateContent>
    </p:spTree>
    <p:extLst>
      <p:ext uri="{BB962C8B-B14F-4D97-AF65-F5344CB8AC3E}">
        <p14:creationId xmlns:p14="http://schemas.microsoft.com/office/powerpoint/2010/main" val="86352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Models – Multiplicative</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3978765"/>
              </a:xfrm>
            </p:spPr>
            <p:txBody>
              <a:bodyPr>
                <a:normAutofit lnSpcReduction="10000"/>
              </a:bodyPr>
              <a:lstStyle/>
              <a:p>
                <a:pPr marL="0" indent="0">
                  <a:buNone/>
                </a:pPr>
                <a:r>
                  <a:rPr lang="en-US" sz="2000" dirty="0"/>
                  <a:t>After seasonality adjustment, the </a:t>
                </a:r>
                <a:r>
                  <a:rPr lang="en-US" sz="2000" b="1" dirty="0"/>
                  <a:t>seasonality adjusted series</a:t>
                </a:r>
                <a:r>
                  <a:rPr lang="en-US" sz="2000" dirty="0"/>
                  <a:t> is </a:t>
                </a:r>
              </a:p>
              <a:p>
                <a:pPr marL="399930" lvl="1" indent="0" algn="ctr">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f>
                          <m:fPr>
                            <m:ctrlPr>
                              <a:rPr lang="en-US" sz="2000" i="1" dirty="0" smtClean="0">
                                <a:latin typeface="Cambria Math" panose="02040503050406030204" pitchFamily="18" charset="0"/>
                              </a:rPr>
                            </m:ctrlPr>
                          </m:fPr>
                          <m:num>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num>
                          <m:den>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den>
                        </m:f>
                        <m:r>
                          <a:rPr lang="en-US" sz="2000" b="0" i="1" dirty="0" smtClean="0">
                            <a:latin typeface="Cambria Math" panose="02040503050406030204" pitchFamily="18" charset="0"/>
                          </a:rPr>
                          <m:t>=</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i="1" dirty="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gn="just">
                  <a:buNone/>
                </a:pPr>
                <a:endParaRPr lang="en-US" sz="1000" dirty="0"/>
              </a:p>
              <a:p>
                <a:pPr marL="0" indent="0" algn="just">
                  <a:buNone/>
                </a:pPr>
                <a:r>
                  <a:rPr lang="en-US" sz="2000" dirty="0"/>
                  <a:t>After a log transformation, the </a:t>
                </a:r>
                <a:r>
                  <a:rPr lang="en-US" sz="2000" b="1" dirty="0"/>
                  <a:t>multiplicative model</a:t>
                </a:r>
                <a:r>
                  <a:rPr lang="en-US" sz="2000" dirty="0"/>
                  <a:t> becomes  an </a:t>
                </a:r>
                <a:r>
                  <a:rPr lang="en-US" sz="2000" b="1" dirty="0"/>
                  <a:t>additive model</a:t>
                </a:r>
                <a:r>
                  <a:rPr lang="en-US" sz="2000" dirty="0"/>
                  <a:t>:</a:t>
                </a:r>
              </a:p>
              <a:p>
                <a:pPr marL="0" indent="0" algn="just">
                  <a:buNone/>
                </a:pPr>
                <a14:m>
                  <m:oMathPara xmlns:m="http://schemas.openxmlformats.org/officeDocument/2006/math">
                    <m:oMathParaPr>
                      <m:jc m:val="center"/>
                    </m:oMathParaPr>
                    <m:oMath xmlns:m="http://schemas.openxmlformats.org/officeDocument/2006/math">
                      <m:r>
                        <m:rPr>
                          <m:nor/>
                        </m:rPr>
                        <a:rPr lang="en-US" sz="2000" b="0" i="0" dirty="0" smtClean="0">
                          <a:latin typeface="Cambria Math" panose="02040503050406030204" pitchFamily="18" charset="0"/>
                        </a:rPr>
                        <m:t>log</m:t>
                      </m:r>
                      <m:r>
                        <m:rPr>
                          <m:nor/>
                        </m:rPr>
                        <a:rPr lang="en-US" sz="2000" b="0" i="0"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rPr>
                        <m:t>log</m:t>
                      </m:r>
                      <m:r>
                        <a:rPr lang="en-US" sz="2000" b="0" i="1" dirty="0" smtClean="0">
                          <a:latin typeface="Cambria Math" panose="02040503050406030204" pitchFamily="18" charset="0"/>
                        </a:rPr>
                        <m:t> </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oMath>
                  </m:oMathPara>
                </a14:m>
                <a:endParaRPr lang="en-US" sz="2000"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3978765"/>
              </a:xfrm>
              <a:blipFill>
                <a:blip r:embed="rId3"/>
                <a:stretch>
                  <a:fillRect l="-469" t="-1274"/>
                </a:stretch>
              </a:blipFill>
            </p:spPr>
            <p:txBody>
              <a:bodyPr/>
              <a:lstStyle/>
              <a:p>
                <a:r>
                  <a:rPr lang="en-US">
                    <a:noFill/>
                  </a:rPr>
                  <a:t> </a:t>
                </a:r>
              </a:p>
            </p:txBody>
          </p:sp>
        </mc:Fallback>
      </mc:AlternateContent>
    </p:spTree>
    <p:extLst>
      <p:ext uri="{BB962C8B-B14F-4D97-AF65-F5344CB8AC3E}">
        <p14:creationId xmlns:p14="http://schemas.microsoft.com/office/powerpoint/2010/main" val="389886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2"/>
                </a:solidFill>
              </a:rPr>
              <a:t>I. Time Series Decomposition</a:t>
            </a:r>
            <a:br>
              <a:rPr lang="en-US" b="1" dirty="0">
                <a:solidFill>
                  <a:schemeClr val="accent2"/>
                </a:solidFill>
              </a:rPr>
            </a:br>
            <a:r>
              <a:rPr lang="en-US" sz="2000" b="1" dirty="0">
                <a:solidFill>
                  <a:schemeClr val="accent2"/>
                </a:solidFill>
              </a:rPr>
              <a:t>Models – Additive</a:t>
            </a:r>
          </a:p>
        </p:txBody>
      </p:sp>
      <mc:AlternateContent xmlns:mc="http://schemas.openxmlformats.org/markup-compatibility/2006">
        <mc:Choice xmlns:a14="http://schemas.microsoft.com/office/drawing/2010/main" Requires="a14">
          <p:sp>
            <p:nvSpPr>
              <p:cNvPr id="14" name="Content Placeholder 13"/>
              <p:cNvSpPr>
                <a:spLocks noGrp="1"/>
              </p:cNvSpPr>
              <p:nvPr>
                <p:ph idx="1"/>
              </p:nvPr>
            </p:nvSpPr>
            <p:spPr>
              <a:xfrm>
                <a:off x="677158" y="1754491"/>
                <a:ext cx="10818000" cy="4853136"/>
              </a:xfrm>
            </p:spPr>
            <p:txBody>
              <a:bodyPr>
                <a:normAutofit lnSpcReduction="10000"/>
              </a:bodyPr>
              <a:lstStyle/>
              <a:p>
                <a:pPr marL="0" indent="0" algn="just">
                  <a:buNone/>
                </a:pPr>
                <a:r>
                  <a:rPr lang="en-US" sz="2000" dirty="0"/>
                  <a:t>This modeling approach assumes that   </a:t>
                </a:r>
              </a:p>
              <a:p>
                <a:pPr lvl="1" algn="just">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and the </a:t>
                </a:r>
                <a:r>
                  <a:rPr lang="en-US" sz="1800" b="1" dirty="0"/>
                  <a:t>irregular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𝑡</m:t>
                        </m:r>
                      </m:sub>
                    </m:sSub>
                  </m:oMath>
                </a14:m>
                <a:r>
                  <a:rPr lang="en-US" sz="1800" dirty="0"/>
                  <a:t> are independent of the </a:t>
                </a:r>
                <a:r>
                  <a:rPr lang="en-US" sz="1800" b="1" dirty="0"/>
                  <a:t>trend </a:t>
                </a:r>
                <a:r>
                  <a:rPr lang="en-US" sz="1800" b="1" dirty="0" err="1"/>
                  <a:t>behaviour</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𝑡</m:t>
                        </m:r>
                      </m:sub>
                    </m:sSub>
                  </m:oMath>
                </a14:m>
                <a:r>
                  <a:rPr lang="en-US" sz="1800" dirty="0"/>
                  <a:t>; </a:t>
                </a:r>
              </a:p>
              <a:p>
                <a:pPr lvl="1" algn="just">
                  <a:buSzPct val="100000"/>
                  <a:buFont typeface="Wingdings" panose="05000000000000000000" pitchFamily="2" charset="2"/>
                  <a:buChar char="§"/>
                </a:pPr>
                <a:r>
                  <a:rPr lang="en-US" sz="1800" dirty="0"/>
                  <a:t>the </a:t>
                </a:r>
                <a:r>
                  <a:rPr lang="en-US" sz="1800" b="1" dirty="0"/>
                  <a:t>seasonal component</a:t>
                </a:r>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𝑆</m:t>
                        </m:r>
                      </m:e>
                      <m:sub>
                        <m:r>
                          <a:rPr lang="en-US" sz="1800" i="1" dirty="0">
                            <a:latin typeface="Cambria Math" panose="02040503050406030204" pitchFamily="18" charset="0"/>
                          </a:rPr>
                          <m:t>𝑡</m:t>
                        </m:r>
                      </m:sub>
                    </m:sSub>
                  </m:oMath>
                </a14:m>
                <a:r>
                  <a:rPr lang="en-US" sz="1800" dirty="0"/>
                  <a:t> remains stable from year to year, and</a:t>
                </a:r>
              </a:p>
              <a:p>
                <a:pPr lvl="1" algn="just">
                  <a:buSzPct val="100000"/>
                  <a:buFont typeface="Wingdings" panose="05000000000000000000" pitchFamily="2" charset="2"/>
                  <a:buChar char="§"/>
                </a:pPr>
                <a:r>
                  <a:rPr lang="en-US" sz="1800" dirty="0"/>
                  <a:t>the </a:t>
                </a:r>
                <a:r>
                  <a:rPr lang="en-US" sz="1800" b="1" dirty="0"/>
                  <a:t>seasonal fluctuation</a:t>
                </a:r>
                <a:r>
                  <a:rPr lang="en-US" sz="1800" dirty="0"/>
                  <a:t> </a:t>
                </a:r>
                <a14:m>
                  <m:oMath xmlns:m="http://schemas.openxmlformats.org/officeDocument/2006/math">
                    <m:nary>
                      <m:naryPr>
                        <m:chr m:val="∑"/>
                        <m:ctrlPr>
                          <a:rPr lang="en-US" sz="1800" i="1" dirty="0" smtClean="0">
                            <a:latin typeface="Cambria Math" panose="02040503050406030204" pitchFamily="18" charset="0"/>
                          </a:rPr>
                        </m:ctrlPr>
                      </m:naryPr>
                      <m:sub>
                        <m:r>
                          <m:rPr>
                            <m:brk m:alnAt="23"/>
                          </m:rPr>
                          <a:rPr lang="en-US" sz="1800" b="0" i="1" dirty="0" smtClean="0">
                            <a:latin typeface="Cambria Math" panose="02040503050406030204" pitchFamily="18" charset="0"/>
                          </a:rPr>
                          <m:t>𝑗</m:t>
                        </m:r>
                        <m:r>
                          <a:rPr lang="en-US" sz="1800" b="0" i="1" dirty="0" smtClean="0">
                            <a:latin typeface="Cambria Math" panose="02040503050406030204" pitchFamily="18" charset="0"/>
                          </a:rPr>
                          <m:t>=1</m:t>
                        </m:r>
                      </m:sub>
                      <m:sup>
                        <m:r>
                          <a:rPr lang="en-US" sz="1800" b="0" i="1" dirty="0" smtClean="0">
                            <a:latin typeface="Cambria Math" panose="02040503050406030204" pitchFamily="18" charset="0"/>
                          </a:rPr>
                          <m:t>𝑛</m:t>
                        </m:r>
                      </m:sup>
                      <m:e>
                        <m:sSub>
                          <m:sSubPr>
                            <m:ctrlPr>
                              <a:rPr lang="en-US" sz="1800" i="1" dirty="0">
                                <a:latin typeface="Cambria Math" panose="02040503050406030204" pitchFamily="18" charset="0"/>
                              </a:rPr>
                            </m:ctrlPr>
                          </m:sSubPr>
                          <m:e>
                            <m:r>
                              <a:rPr lang="en-US" sz="1800" i="1" dirty="0">
                                <a:latin typeface="Cambria Math" panose="02040503050406030204" pitchFamily="18" charset="0"/>
                              </a:rPr>
                              <m:t>𝑆</m:t>
                            </m:r>
                          </m:e>
                          <m:sub>
                            <m:r>
                              <a:rPr lang="en-US" sz="1800" i="1" dirty="0">
                                <a:latin typeface="Cambria Math" panose="02040503050406030204" pitchFamily="18" charset="0"/>
                              </a:rPr>
                              <m:t>𝑡</m:t>
                            </m:r>
                            <m:r>
                              <a:rPr lang="en-US" sz="1800" b="0" i="1" dirty="0" smtClean="0">
                                <a:latin typeface="Cambria Math" panose="02040503050406030204" pitchFamily="18" charset="0"/>
                              </a:rPr>
                              <m:t>+</m:t>
                            </m:r>
                            <m:r>
                              <a:rPr lang="en-US" sz="1800" b="0" i="1" dirty="0" smtClean="0">
                                <a:latin typeface="Cambria Math" panose="02040503050406030204" pitchFamily="18" charset="0"/>
                              </a:rPr>
                              <m:t>𝑗</m:t>
                            </m:r>
                          </m:sub>
                        </m:sSub>
                        <m:r>
                          <a:rPr lang="en-US" sz="1800" b="0" i="1" dirty="0" smtClean="0">
                            <a:latin typeface="Cambria Math" panose="02040503050406030204" pitchFamily="18" charset="0"/>
                          </a:rPr>
                          <m:t>=0</m:t>
                        </m:r>
                      </m:e>
                    </m:nary>
                  </m:oMath>
                </a14:m>
                <a:r>
                  <a:rPr lang="en-US" sz="1800" dirty="0"/>
                  <a:t>, where </a:t>
                </a:r>
                <a14:m>
                  <m:oMath xmlns:m="http://schemas.openxmlformats.org/officeDocument/2006/math">
                    <m:r>
                      <a:rPr lang="en-US" sz="1800" b="0" i="1" dirty="0" smtClean="0">
                        <a:latin typeface="Cambria Math" panose="02040503050406030204" pitchFamily="18" charset="0"/>
                      </a:rPr>
                      <m:t>𝑛</m:t>
                    </m:r>
                    <m:r>
                      <a:rPr lang="en-US" sz="1800" b="0" i="1" dirty="0" smtClean="0">
                        <a:latin typeface="Cambria Math" panose="02040503050406030204" pitchFamily="18" charset="0"/>
                      </a:rPr>
                      <m:t>=365 </m:t>
                    </m:r>
                  </m:oMath>
                </a14:m>
                <a:r>
                  <a:rPr lang="en-US" sz="1800" dirty="0"/>
                  <a:t>for daily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=12</m:t>
                    </m:r>
                  </m:oMath>
                </a14:m>
                <a:r>
                  <a:rPr lang="en-US" sz="1800" dirty="0"/>
                  <a:t> for monthly series,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=4</m:t>
                    </m:r>
                  </m:oMath>
                </a14:m>
                <a:r>
                  <a:rPr lang="en-US" sz="1800" dirty="0"/>
                  <a:t> for quarterly series, etc. </a:t>
                </a:r>
              </a:p>
              <a:p>
                <a:pPr marL="0" indent="0" algn="just">
                  <a:buNone/>
                </a:pPr>
                <a:endParaRPr lang="en-US" dirty="0"/>
              </a:p>
              <a:p>
                <a:pPr marL="0" indent="0" algn="just">
                  <a:buNone/>
                </a:pPr>
                <a:r>
                  <a:rPr lang="en-US" sz="2000" dirty="0"/>
                  <a:t>Mathematically, the model is expressed as</a:t>
                </a:r>
              </a:p>
              <a:p>
                <a:pPr marL="0" indent="0" algn="ctr">
                  <a:buNone/>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buNone/>
                </a:pPr>
                <a:r>
                  <a:rPr lang="en-US" sz="2000" dirty="0"/>
                  <a:t>where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oMath>
                </a14:m>
                <a:r>
                  <a:rPr lang="en-US" sz="2000" dirty="0"/>
                  <a:t> is the </a:t>
                </a:r>
                <a:r>
                  <a:rPr lang="en-US" sz="2000" b="1" dirty="0"/>
                  <a:t>trading day component</a:t>
                </a:r>
                <a:r>
                  <a:rPr lang="en-US" sz="2000" dirty="0"/>
                  <a:t> due to </a:t>
                </a:r>
                <a:r>
                  <a:rPr lang="en-US" sz="2000" b="1" dirty="0"/>
                  <a:t>calendar effects</a:t>
                </a:r>
                <a:r>
                  <a:rPr lang="en-US" sz="2000" dirty="0"/>
                  <a:t>. All components share units and dimensions.  </a:t>
                </a:r>
              </a:p>
              <a:p>
                <a:pPr marL="0" indent="0">
                  <a:buNone/>
                </a:pPr>
                <a:endParaRPr lang="en-US" sz="1000" dirty="0"/>
              </a:p>
              <a:p>
                <a:pPr marL="0" indent="0">
                  <a:buNone/>
                </a:pPr>
                <a:r>
                  <a:rPr lang="en-US" sz="2000" dirty="0"/>
                  <a:t>After seasonality adjustment, the </a:t>
                </a:r>
                <a:r>
                  <a:rPr lang="en-US" sz="2000" b="1" dirty="0"/>
                  <a:t>seasonality adjusted series</a:t>
                </a:r>
                <a:r>
                  <a:rPr lang="en-US" sz="2000" dirty="0"/>
                  <a:t> is </a:t>
                </a:r>
              </a:p>
              <a:p>
                <a:pPr marL="399930" lvl="1" indent="0" algn="ctr">
                  <a:buNone/>
                </a:pPr>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𝑆𝐴</m:t>
                        </m:r>
                      </m:e>
                      <m:sub>
                        <m:r>
                          <a:rPr lang="en-US" sz="2000" i="1" dirty="0">
                            <a:latin typeface="Cambria Math" panose="02040503050406030204" pitchFamily="18" charset="0"/>
                          </a:rPr>
                          <m:t>𝑡</m:t>
                        </m:r>
                      </m:sub>
                    </m:sSub>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𝑂</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𝑆</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𝐷</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rPr>
                          <m:t>=</m:t>
                        </m:r>
                        <m:r>
                          <a:rPr lang="en-US" sz="2000" i="1" dirty="0">
                            <a:latin typeface="Cambria Math" panose="02040503050406030204" pitchFamily="18" charset="0"/>
                          </a:rPr>
                          <m:t>𝑇</m:t>
                        </m:r>
                      </m:e>
                      <m:sub>
                        <m:r>
                          <a:rPr lang="en-US" sz="2000" i="1" dirty="0">
                            <a:latin typeface="Cambria Math" panose="02040503050406030204" pitchFamily="18" charset="0"/>
                          </a:rPr>
                          <m:t>𝑡</m:t>
                        </m:r>
                      </m:sub>
                    </m:sSub>
                    <m:r>
                      <a:rPr lang="en-US" sz="2000" b="0" i="1" dirty="0" smtClean="0">
                        <a:latin typeface="Cambria Math" panose="02040503050406030204" pitchFamily="18" charset="0"/>
                        <a:ea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𝐼</m:t>
                        </m:r>
                      </m:e>
                      <m:sub>
                        <m:r>
                          <a:rPr lang="en-US" sz="2000" i="1" dirty="0">
                            <a:latin typeface="Cambria Math" panose="02040503050406030204" pitchFamily="18" charset="0"/>
                          </a:rPr>
                          <m:t>𝑡</m:t>
                        </m:r>
                      </m:sub>
                    </m:sSub>
                    <m:r>
                      <a:rPr lang="en-CA" sz="2000" b="0" i="1" dirty="0" smtClean="0">
                        <a:latin typeface="Cambria Math" panose="02040503050406030204" pitchFamily="18" charset="0"/>
                      </a:rPr>
                      <m:t>.</m:t>
                    </m:r>
                  </m:oMath>
                </a14:m>
                <a:r>
                  <a:rPr lang="en-US" sz="2000" dirty="0"/>
                  <a:t> </a:t>
                </a:r>
              </a:p>
              <a:p>
                <a:pPr marL="0" indent="0" algn="just">
                  <a:buNone/>
                </a:pPr>
                <a:endParaRPr lang="en-US" dirty="0"/>
              </a:p>
            </p:txBody>
          </p:sp>
        </mc:Choice>
        <mc:Fallback>
          <p:sp>
            <p:nvSpPr>
              <p:cNvPr id="14" name="Content Placeholder 13"/>
              <p:cNvSpPr>
                <a:spLocks noGrp="1" noRot="1" noChangeAspect="1" noMove="1" noResize="1" noEditPoints="1" noAdjustHandles="1" noChangeArrowheads="1" noChangeShapeType="1" noTextEdit="1"/>
              </p:cNvSpPr>
              <p:nvPr>
                <p:ph idx="1"/>
              </p:nvPr>
            </p:nvSpPr>
            <p:spPr>
              <a:xfrm>
                <a:off x="677158" y="1754491"/>
                <a:ext cx="10818000" cy="4853136"/>
              </a:xfrm>
              <a:blipFill>
                <a:blip r:embed="rId2"/>
                <a:stretch>
                  <a:fillRect l="-469" t="-1044" r="-469" b="-1567"/>
                </a:stretch>
              </a:blipFill>
            </p:spPr>
            <p:txBody>
              <a:bodyPr/>
              <a:lstStyle/>
              <a:p>
                <a:r>
                  <a:rPr lang="en-US">
                    <a:noFill/>
                  </a:rPr>
                  <a:t> </a:t>
                </a:r>
              </a:p>
            </p:txBody>
          </p:sp>
        </mc:Fallback>
      </mc:AlternateContent>
    </p:spTree>
    <p:extLst>
      <p:ext uri="{BB962C8B-B14F-4D97-AF65-F5344CB8AC3E}">
        <p14:creationId xmlns:p14="http://schemas.microsoft.com/office/powerpoint/2010/main" val="359551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Sysabee">
      <a:dk1>
        <a:srgbClr val="000000"/>
      </a:dk1>
      <a:lt1>
        <a:srgbClr val="FFFFFF"/>
      </a:lt1>
      <a:dk2>
        <a:srgbClr val="FFFFFF"/>
      </a:dk2>
      <a:lt2>
        <a:srgbClr val="F2F2F2"/>
      </a:lt2>
      <a:accent1>
        <a:srgbClr val="000000"/>
      </a:accent1>
      <a:accent2>
        <a:srgbClr val="FFB800"/>
      </a:accent2>
      <a:accent3>
        <a:srgbClr val="4E2F00"/>
      </a:accent3>
      <a:accent4>
        <a:srgbClr val="AAAAAA"/>
      </a:accent4>
      <a:accent5>
        <a:srgbClr val="FFFFFF"/>
      </a:accent5>
      <a:accent6>
        <a:srgbClr val="FFFFFF"/>
      </a:accent6>
      <a:hlink>
        <a:srgbClr val="FFB800"/>
      </a:hlink>
      <a:folHlink>
        <a:srgbClr val="4E2F00"/>
      </a:folHlink>
    </a:clrScheme>
    <a:fontScheme name="Idlewyld">
      <a:majorFont>
        <a:latin typeface="Trebuchet MS"/>
        <a:ea typeface=""/>
        <a:cs typeface=""/>
      </a:majorFont>
      <a:minorFont>
        <a:latin typeface="Cambria"/>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4834</Words>
  <Application>Microsoft Macintosh PowerPoint</Application>
  <PresentationFormat>Custom</PresentationFormat>
  <Paragraphs>331</Paragraphs>
  <Slides>43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Cambria</vt:lpstr>
      <vt:lpstr>Cambria Math</vt:lpstr>
      <vt:lpstr>Euphemia</vt:lpstr>
      <vt:lpstr>Trebuchet MS</vt:lpstr>
      <vt:lpstr>Wingdings</vt:lpstr>
      <vt:lpstr>Wingdings 3</vt:lpstr>
      <vt:lpstr>Facet</vt:lpstr>
      <vt:lpstr>A Primer on Time Series Analysis</vt:lpstr>
      <vt:lpstr>Outline</vt:lpstr>
      <vt:lpstr>I. Time Series Decomposition Basic Concepts</vt:lpstr>
      <vt:lpstr>I. Time Series Decomposition Basic Concepts – Components Hierarchy</vt:lpstr>
      <vt:lpstr>I. Time Series Decomposition Basic Concepts – Breaks</vt:lpstr>
      <vt:lpstr>I. Time Series Decomposition Models</vt:lpstr>
      <vt:lpstr>I. Time Series Decomposition Models – Multiplicative</vt:lpstr>
      <vt:lpstr>I. Time Series Decomposition Models – Multiplicative</vt:lpstr>
      <vt:lpstr>I. Time Series Decomposition Models – Additive</vt:lpstr>
      <vt:lpstr>I. Time Series Decomposition Models – Pseudo-Additive</vt:lpstr>
      <vt:lpstr>I. Time Series Decomposition Calendar Effects</vt:lpstr>
      <vt:lpstr>I. Time Series Decomposition Seasonal/Cyclical Adjustment Methodology</vt:lpstr>
      <vt:lpstr>I. Time Series Decomposition Seasonal/Cyclical Adjustment Methodology</vt:lpstr>
      <vt:lpstr>I. Time Series Decomposition Seasonal/Cyclical Adjustment Methodology (continued)</vt:lpstr>
      <vt:lpstr>I. Time Series Decomposition Seasonal/Cyclical Adjustment Methodology (continued)</vt:lpstr>
      <vt:lpstr>I. Time Series Decomposition Seasonal/Cyclical Adjustment Methodology (continued)</vt:lpstr>
      <vt:lpstr>I. Time Series Decomposition Data Quality Issues</vt:lpstr>
      <vt:lpstr>I. Time Series Decomposition Example</vt:lpstr>
      <vt:lpstr>I. Time Series Decomposition Example – Model Selection </vt:lpstr>
      <vt:lpstr>I. Time Series Decomposition Example – Trading-Day and Easter Effects, Level Shifts and Outliers </vt:lpstr>
      <vt:lpstr>I. Time Series Decomposition Example – Diagnostic Plots</vt:lpstr>
      <vt:lpstr>I. Time Series Decomposition Example – Diagnostic Plots</vt:lpstr>
      <vt:lpstr>I. Time Series Decomposition Example – Diagnostic Plots</vt:lpstr>
      <vt:lpstr>I. Time Series Decomposition Example – Diagnostic Plots</vt:lpstr>
      <vt:lpstr>I. Time Series Decomposition Example – Comparison</vt:lpstr>
      <vt:lpstr>II. Forecasting Models Basic Notions </vt:lpstr>
      <vt:lpstr>II. Forecasting Models Basic Notions – Methods  </vt:lpstr>
      <vt:lpstr>II. Forecasting Models Detrending Time Series Data  </vt:lpstr>
      <vt:lpstr>II. Forecasting Models Detrending Time Series Data – Methods  </vt:lpstr>
      <vt:lpstr>II. Forecasting Models Notation and Forecast Evaluation  </vt:lpstr>
      <vt:lpstr>II. Forecasting Models Filtering Methods </vt:lpstr>
      <vt:lpstr>II. Forecasting Models Filtering Methods (continued) </vt:lpstr>
      <vt:lpstr>II. Forecasting Models Other Considerations </vt:lpstr>
      <vt:lpstr>II. Forecasting Models Example</vt:lpstr>
      <vt:lpstr>III. Dealing With Missing Data </vt:lpstr>
      <vt:lpstr>III. Dealing With Missing Data (continued)</vt:lpstr>
      <vt:lpstr>III. Dealing With Missing Data (continued)</vt:lpstr>
      <vt:lpstr>IV. Automated Trend Extraction   </vt:lpstr>
      <vt:lpstr>References </vt:lpstr>
      <vt:lpstr>References   </vt:lpstr>
      <vt:lpstr>References  </vt:lpstr>
      <vt:lpstr>References </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2015-12-30T17:38:20Z</dcterms:created>
  <dcterms:modified xsi:type="dcterms:W3CDTF">2018-06-20T04:47:12Z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