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87"/>
  </p:notesMasterIdLst>
  <p:handoutMasterIdLst>
    <p:handoutMasterId r:id="rId88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84" r:id="rId13"/>
    <p:sldId id="38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386" r:id="rId26"/>
    <p:sldId id="387" r:id="rId27"/>
    <p:sldId id="286" r:id="rId28"/>
    <p:sldId id="291" r:id="rId29"/>
    <p:sldId id="292" r:id="rId30"/>
    <p:sldId id="293" r:id="rId31"/>
    <p:sldId id="294" r:id="rId32"/>
    <p:sldId id="295" r:id="rId33"/>
    <p:sldId id="390" r:id="rId34"/>
    <p:sldId id="389" r:id="rId35"/>
    <p:sldId id="306" r:id="rId36"/>
    <p:sldId id="307" r:id="rId37"/>
    <p:sldId id="308" r:id="rId38"/>
    <p:sldId id="391" r:id="rId39"/>
    <p:sldId id="310" r:id="rId40"/>
    <p:sldId id="311" r:id="rId41"/>
    <p:sldId id="312" r:id="rId42"/>
    <p:sldId id="313" r:id="rId43"/>
    <p:sldId id="314" r:id="rId44"/>
    <p:sldId id="316" r:id="rId45"/>
    <p:sldId id="317" r:id="rId46"/>
    <p:sldId id="318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9" r:id="rId76"/>
    <p:sldId id="383" r:id="rId77"/>
    <p:sldId id="367" r:id="rId78"/>
    <p:sldId id="374" r:id="rId79"/>
    <p:sldId id="392" r:id="rId80"/>
    <p:sldId id="375" r:id="rId81"/>
    <p:sldId id="376" r:id="rId82"/>
    <p:sldId id="378" r:id="rId83"/>
    <p:sldId id="380" r:id="rId84"/>
    <p:sldId id="381" r:id="rId85"/>
    <p:sldId id="382" r:id="rId8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764" autoAdjust="0"/>
  </p:normalViewPr>
  <p:slideViewPr>
    <p:cSldViewPr>
      <p:cViewPr>
        <p:scale>
          <a:sx n="125" d="100"/>
          <a:sy n="125" d="100"/>
        </p:scale>
        <p:origin x="-1212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28.xml"/><Relationship Id="rId1" Type="http://schemas.openxmlformats.org/officeDocument/2006/relationships/slide" Target="slides/slide27.xml"/><Relationship Id="rId5" Type="http://schemas.openxmlformats.org/officeDocument/2006/relationships/slide" Target="slides/slide36.xml"/><Relationship Id="rId4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7B197B0-AE7B-4616-9214-C746676A968A}" type="slidenum">
              <a:rPr lang="zh-CN" altLang="en-US" sz="1300" b="0" smtClean="0">
                <a:latin typeface="Arial" charset="0"/>
              </a:rPr>
              <a:pPr eaLnBrk="1" hangingPunct="1"/>
              <a:t>30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955D768-BC4A-4AA0-B384-D5E41ABE0C23}" type="slidenum">
              <a:rPr lang="zh-CN" altLang="en-US" sz="1300" b="0" smtClean="0">
                <a:latin typeface="Arial" charset="0"/>
              </a:rPr>
              <a:pPr eaLnBrk="1" hangingPunct="1"/>
              <a:t>69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LSP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60C3B7-B80D-4B7D-8200-AA946581764D}" type="slidenum">
              <a:rPr lang="zh-CN" altLang="en-US" sz="1300" b="0" smtClean="0">
                <a:latin typeface="Arial" charset="0"/>
              </a:rPr>
              <a:pPr eaLnBrk="1" hangingPunct="1"/>
              <a:t>70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D7343EA-F4C8-4D12-9EFF-E4EF7FC785EB}" type="slidenum">
              <a:rPr lang="zh-CN" altLang="en-US" sz="1300" b="0" smtClean="0">
                <a:latin typeface="Arial" charset="0"/>
              </a:rPr>
              <a:pPr eaLnBrk="1" hangingPunct="1"/>
              <a:t>32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6AD7CCE-D556-491C-A6B2-D1C4BDC092B7}" type="slidenum">
              <a:rPr lang="zh-CN" altLang="en-US" sz="1300" b="0" smtClean="0">
                <a:latin typeface="Arial" charset="0"/>
              </a:rPr>
              <a:pPr eaLnBrk="1" hangingPunct="1"/>
              <a:t>39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80E794F-9AF2-4559-9ED3-96DFEFABF308}" type="slidenum">
              <a:rPr lang="zh-CN" altLang="en-US" sz="1300" b="0" smtClean="0">
                <a:latin typeface="Arial" charset="0"/>
              </a:rPr>
              <a:pPr eaLnBrk="1" hangingPunct="1"/>
              <a:t>42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FBC9D74-1103-4919-9CE9-E2F59AA63E92}" type="slidenum">
              <a:rPr lang="zh-CN" altLang="en-US" sz="1300" b="0" smtClean="0">
                <a:latin typeface="Arial" charset="0"/>
              </a:rPr>
              <a:pPr eaLnBrk="1" hangingPunct="1"/>
              <a:t>43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公式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AC50C1F-F8D8-42B8-960D-73AA57CEB315}" type="slidenum">
              <a:rPr lang="zh-CN" altLang="en-US" sz="1300" b="0" smtClean="0">
                <a:latin typeface="Arial" charset="0"/>
              </a:rPr>
              <a:pPr eaLnBrk="1" hangingPunct="1"/>
              <a:t>54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549275"/>
            <a:ext cx="5700712" cy="4275138"/>
          </a:xfrm>
          <a:ln w="12700" cap="flat">
            <a:solidFill>
              <a:schemeClr val="tx1"/>
            </a:solidFill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960938"/>
            <a:ext cx="5210175" cy="4505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71" tIns="52421" rIns="99771" bIns="52421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21627D6-3BDD-46FB-925C-AB24B732B746}" type="slidenum">
              <a:rPr lang="zh-CN" altLang="en-US" sz="1300" b="0" smtClean="0">
                <a:latin typeface="Arial" charset="0"/>
              </a:rPr>
              <a:pPr eaLnBrk="1" hangingPunct="1"/>
              <a:t>58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CF0EB89-CCED-4739-B205-EF5A25D8FB54}" type="slidenum">
              <a:rPr lang="zh-CN" altLang="en-US" sz="1300" b="0" smtClean="0">
                <a:latin typeface="Arial" charset="0"/>
              </a:rPr>
              <a:pPr eaLnBrk="1" hangingPunct="1"/>
              <a:t>65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泛化关系是通过继承机制来实现的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B376FFB-B674-47D3-9F9A-2E58505A75B6}" type="slidenum">
              <a:rPr lang="zh-CN" altLang="en-US" sz="1300" b="0" smtClean="0">
                <a:latin typeface="Arial" charset="0"/>
              </a:rPr>
              <a:pPr eaLnBrk="1" hangingPunct="1"/>
              <a:t>68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也会继承关系！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124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endParaRPr kumimoji="0" lang="en-US" altLang="zh-CN" sz="1400" b="0"/>
          </a:p>
        </p:txBody>
      </p:sp>
      <p:pic>
        <p:nvPicPr>
          <p:cNvPr id="7" name="Picture 9" descr="nbl12_1_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5948363"/>
            <a:ext cx="18288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565400"/>
            <a:ext cx="7772400" cy="1143000"/>
          </a:xfrm>
        </p:spPr>
        <p:txBody>
          <a:bodyPr/>
          <a:lstStyle>
            <a:lvl1pPr algn="ctr" fontAlgn="ctr">
              <a:defRPr sz="5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60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A6ACB9-5BFE-4EF3-B91C-463DEBBCCA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12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13A5948-C572-4A45-8388-DE4E873D8B5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4996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36763" cy="6121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3875" y="260350"/>
            <a:ext cx="5962650" cy="6121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A087514-DBC3-4F18-B126-1E056A3FAD0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5430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981075"/>
            <a:ext cx="7920038" cy="54006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79F1E9-65E1-40DC-A5C5-996A70B92A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9090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7920038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0" y="3757613"/>
            <a:ext cx="7920038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D612CAB-A7E8-42E7-B19B-FAF31ED16A7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687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3883025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981075"/>
            <a:ext cx="3884613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B3EEB90-CB8C-413F-818F-0FDB1445C3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707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7349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6E6B468-02A4-41FE-B3CE-B77921BD89D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076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981075"/>
            <a:ext cx="38830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981075"/>
            <a:ext cx="388461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13B5030-E818-4E33-B39F-291F5E9F4D7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8939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606F398-8D4B-4DEB-B16A-FAF288C1844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474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32872BE-FA2C-46C2-A169-1F30EC6FAD6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0080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FCFE3A8-A593-4639-BBAE-F87840FCABE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2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B838669-9B40-452C-9C7C-05CE661747F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0190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F5EE5D7-DA54-4996-B04D-BEB0C65CB3E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9755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12160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7150"/>
            <a:ext cx="914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260350"/>
            <a:ext cx="793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81075"/>
            <a:ext cx="79200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4D4D4D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pic>
        <p:nvPicPr>
          <p:cNvPr id="6155" name="Picture 1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734050"/>
            <a:ext cx="82708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5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2479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4" name="Text Box 16"/>
          <p:cNvSpPr txBox="1">
            <a:spLocks noChangeArrowheads="1"/>
          </p:cNvSpPr>
          <p:nvPr userDrawn="1"/>
        </p:nvSpPr>
        <p:spPr bwMode="auto">
          <a:xfrm>
            <a:off x="34925" y="6626225"/>
            <a:ext cx="3203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 b="0">
                <a:latin typeface="Arial" charset="0"/>
              </a:rPr>
              <a:t>Copyright © thbin@buaa.edu.cn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 userDrawn="1"/>
        </p:nvSpPr>
        <p:spPr bwMode="auto">
          <a:xfrm>
            <a:off x="5940425" y="6626225"/>
            <a:ext cx="3203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400" b="0">
                <a:latin typeface="Arial" charset="0"/>
              </a:rPr>
              <a:t>College of Software, BUAA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þ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ü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2.png"/><Relationship Id="rId4" Type="http://schemas.openxmlformats.org/officeDocument/2006/relationships/oleObject" Target="../embeddings/oleObject6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thbin@buaa.edu.cn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2013"/>
            <a:ext cx="9144000" cy="1790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u="sng" dirty="0" smtClean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面向对象分析与设计</a:t>
            </a:r>
            <a:r>
              <a:rPr lang="zh-CN" altLang="en-US" sz="4800" dirty="0" smtClean="0"/>
              <a:t/>
            </a:r>
            <a:br>
              <a:rPr lang="zh-CN" altLang="en-US" sz="4800" dirty="0" smtClean="0"/>
            </a:br>
            <a:r>
              <a:rPr lang="en-US" altLang="zh-CN" sz="4000" i="1" dirty="0" smtClean="0"/>
              <a:t>Object-Oriented Analysis &amp; Design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0225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mtClean="0"/>
              <a:t>谭火彬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0F3D67B-102C-454E-A1EA-77DA8D1A189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结构化小结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通过流程图（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结构化建模</a:t>
            </a:r>
            <a:r>
              <a:rPr lang="zh-CN" altLang="en-US" smtClean="0"/>
              <a:t>）可以更清楚表达设计思想</a:t>
            </a:r>
          </a:p>
          <a:p>
            <a:pPr eaLnBrk="1" hangingPunct="1">
              <a:defRPr/>
            </a:pPr>
            <a:r>
              <a:rPr lang="zh-CN" altLang="en-US" smtClean="0"/>
              <a:t>针对过程的抽象</a:t>
            </a:r>
          </a:p>
          <a:p>
            <a:pPr lvl="1" eaLnBrk="1" hangingPunct="1">
              <a:defRPr/>
            </a:pPr>
            <a:r>
              <a:rPr lang="zh-CN" altLang="en-US" smtClean="0"/>
              <a:t>过程（函数）是系统的核心，通过过程实现系统功能</a:t>
            </a:r>
          </a:p>
          <a:p>
            <a:pPr lvl="1" eaLnBrk="1" hangingPunct="1">
              <a:defRPr/>
            </a:pPr>
            <a:r>
              <a:rPr lang="zh-CN" altLang="en-US" smtClean="0"/>
              <a:t>数据是静态的，由过程来控制对数据的访问</a:t>
            </a:r>
          </a:p>
          <a:p>
            <a:pPr eaLnBrk="1" hangingPunct="1">
              <a:defRPr/>
            </a:pPr>
            <a:r>
              <a:rPr lang="zh-CN" altLang="en-US" smtClean="0"/>
              <a:t>面向对象的方法如何解决呢？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BD6A10A-E8CA-41A8-9B28-87BE378B572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Java</a:t>
            </a:r>
            <a:r>
              <a:rPr lang="zh-CN" altLang="en-US" sz="4400" smtClean="0"/>
              <a:t>实现</a:t>
            </a:r>
            <a:r>
              <a:rPr lang="en-US" altLang="zh-CN" sz="4400" smtClean="0"/>
              <a:t>-</a:t>
            </a:r>
            <a:r>
              <a:rPr lang="zh-CN" altLang="en-US" sz="4400" smtClean="0"/>
              <a:t>是对象思维吗？</a:t>
            </a:r>
            <a:endParaRPr lang="en-US" altLang="zh-CN" sz="4400" smtClean="0"/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755650" y="933450"/>
            <a:ext cx="7812088" cy="5808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import java.lang.Math;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public class PrimerNumber{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public static void main(String args[]) 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int n=50;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int sieve[]=new int[n-1];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int iCounter=2, iMax, i;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for(i=0;i&lt;n-1;i++) {sieve[i]=i+2;}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iMax=(int)Math.sqrt(n);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while(iCounter&lt;=iMax){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  for (i=2*iCounter-2; i&lt;n-1; i+=iCounter)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sieve[i]=0;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  iCounter++;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for(i=0; i&lt;n-1; i++)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  if (sieve[i]!=0) System.out.println(sieve[i]);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0BEF06C-8A1A-451B-97AE-DBC00AE6A1B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用对象思维解决问题？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84213" y="1412875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筛选法：生成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2&lt; i &lt;n 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的整数序列，设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n=50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4925" y="227965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34925" y="292735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17 19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21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23 25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34925" y="3576638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7 11 13 17 19 23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29 31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37 41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34925" y="4151313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11 13 17 19 23 29 31 37 41 43 47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4925" y="4752975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留下素数序列：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2 3 5 7 11 13 17 19 23 29 31 37 41 43 47</a:t>
            </a:r>
          </a:p>
        </p:txBody>
      </p:sp>
      <p:sp>
        <p:nvSpPr>
          <p:cNvPr id="480265" name="Line 9"/>
          <p:cNvSpPr>
            <a:spLocks noChangeShapeType="1"/>
          </p:cNvSpPr>
          <p:nvPr/>
        </p:nvSpPr>
        <p:spPr bwMode="auto">
          <a:xfrm flipV="1">
            <a:off x="1908175" y="2565400"/>
            <a:ext cx="287338" cy="5762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0266" name="Oval 10"/>
          <p:cNvSpPr>
            <a:spLocks noChangeArrowheads="1"/>
          </p:cNvSpPr>
          <p:nvPr/>
        </p:nvSpPr>
        <p:spPr bwMode="auto">
          <a:xfrm>
            <a:off x="1835150" y="2205038"/>
            <a:ext cx="6913563" cy="576262"/>
          </a:xfrm>
          <a:prstGeom prst="ellipse">
            <a:avLst/>
          </a:prstGeom>
          <a:noFill/>
          <a:ln w="57150" algn="ctr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0267" name="Line 11"/>
          <p:cNvSpPr>
            <a:spLocks noChangeShapeType="1"/>
          </p:cNvSpPr>
          <p:nvPr/>
        </p:nvSpPr>
        <p:spPr bwMode="auto">
          <a:xfrm>
            <a:off x="2195513" y="2852738"/>
            <a:ext cx="6048375" cy="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0268" name="AutoShape 12"/>
          <p:cNvSpPr>
            <a:spLocks/>
          </p:cNvSpPr>
          <p:nvPr/>
        </p:nvSpPr>
        <p:spPr bwMode="auto">
          <a:xfrm>
            <a:off x="5435600" y="3716338"/>
            <a:ext cx="3168650" cy="609600"/>
          </a:xfrm>
          <a:prstGeom prst="borderCallout2">
            <a:avLst>
              <a:gd name="adj1" fmla="val 18750"/>
              <a:gd name="adj2" fmla="val -2403"/>
              <a:gd name="adj3" fmla="val 18750"/>
              <a:gd name="adj4" fmla="val -4708"/>
              <a:gd name="adj5" fmla="val -155731"/>
              <a:gd name="adj6" fmla="val -13625"/>
            </a:avLst>
          </a:prstGeom>
          <a:solidFill>
            <a:srgbClr val="FFFFFF"/>
          </a:solidFill>
          <a:ln w="57150" algn="ctr">
            <a:solidFill>
              <a:srgbClr val="9933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筛子：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存储源数据</a:t>
            </a:r>
          </a:p>
        </p:txBody>
      </p:sp>
      <p:sp>
        <p:nvSpPr>
          <p:cNvPr id="480269" name="AutoShape 13"/>
          <p:cNvSpPr>
            <a:spLocks/>
          </p:cNvSpPr>
          <p:nvPr/>
        </p:nvSpPr>
        <p:spPr bwMode="auto">
          <a:xfrm>
            <a:off x="5435600" y="4365625"/>
            <a:ext cx="3168650" cy="936625"/>
          </a:xfrm>
          <a:prstGeom prst="borderCallout2">
            <a:avLst>
              <a:gd name="adj1" fmla="val 12204"/>
              <a:gd name="adj2" fmla="val -2403"/>
              <a:gd name="adj3" fmla="val 12204"/>
              <a:gd name="adj4" fmla="val -23745"/>
              <a:gd name="adj5" fmla="val -193898"/>
              <a:gd name="adj6" fmla="val -103556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过滤器：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表明当前过滤因子</a:t>
            </a:r>
          </a:p>
        </p:txBody>
      </p:sp>
      <p:sp>
        <p:nvSpPr>
          <p:cNvPr id="480270" name="AutoShape 14"/>
          <p:cNvSpPr>
            <a:spLocks/>
          </p:cNvSpPr>
          <p:nvPr/>
        </p:nvSpPr>
        <p:spPr bwMode="auto">
          <a:xfrm>
            <a:off x="5435600" y="5364163"/>
            <a:ext cx="3168650" cy="935037"/>
          </a:xfrm>
          <a:prstGeom prst="borderCallout2">
            <a:avLst>
              <a:gd name="adj1" fmla="val 12222"/>
              <a:gd name="adj2" fmla="val -2403"/>
              <a:gd name="adj3" fmla="val 12222"/>
              <a:gd name="adj4" fmla="val -16884"/>
              <a:gd name="adj5" fmla="val -269778"/>
              <a:gd name="adj6" fmla="val -71444"/>
            </a:avLst>
          </a:prstGeom>
          <a:solidFill>
            <a:srgbClr val="FFFFFF"/>
          </a:solidFill>
          <a:ln w="57150" algn="ctr">
            <a:solidFill>
              <a:srgbClr val="660066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计数器：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记录当前正在筛选的数据</a:t>
            </a:r>
          </a:p>
        </p:txBody>
      </p:sp>
      <p:sp>
        <p:nvSpPr>
          <p:cNvPr id="480271" name="Rectangle 15"/>
          <p:cNvSpPr>
            <a:spLocks noChangeArrowheads="1"/>
          </p:cNvSpPr>
          <p:nvPr/>
        </p:nvSpPr>
        <p:spPr bwMode="auto">
          <a:xfrm>
            <a:off x="1476375" y="5229225"/>
            <a:ext cx="577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hlink"/>
                </a:solidFill>
              </a:rPr>
              <a:t>什么是对象？对象在哪？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5" grpId="0" animBg="1"/>
      <p:bldP spid="480265" grpId="1" animBg="1"/>
      <p:bldP spid="480266" grpId="0" animBg="1"/>
      <p:bldP spid="480266" grpId="1" animBg="1"/>
      <p:bldP spid="480267" grpId="0" animBg="1"/>
      <p:bldP spid="480267" grpId="1" animBg="1"/>
      <p:bldP spid="480268" grpId="0" animBg="1"/>
      <p:bldP spid="480268" grpId="1" animBg="1"/>
      <p:bldP spid="480269" grpId="0" animBg="1"/>
      <p:bldP spid="480269" grpId="1" animBg="1"/>
      <p:bldP spid="480270" grpId="0" animBg="1"/>
      <p:bldP spid="480270" grpId="1" animBg="1"/>
      <p:bldP spid="4802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6E57504-3751-4A93-B488-19E35E8CB07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049338"/>
            <a:ext cx="6911975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这才是对象思维！</a:t>
            </a:r>
            <a:endParaRPr lang="en-US" altLang="zh-CN" smtClean="0"/>
          </a:p>
        </p:txBody>
      </p:sp>
      <p:sp>
        <p:nvSpPr>
          <p:cNvPr id="481284" name="Oval 4"/>
          <p:cNvSpPr>
            <a:spLocks noChangeArrowheads="1"/>
          </p:cNvSpPr>
          <p:nvPr/>
        </p:nvSpPr>
        <p:spPr bwMode="auto">
          <a:xfrm>
            <a:off x="925513" y="3141663"/>
            <a:ext cx="2376487" cy="1008062"/>
          </a:xfrm>
          <a:prstGeom prst="ellipse">
            <a:avLst/>
          </a:prstGeom>
          <a:noFill/>
          <a:ln w="57150" algn="ctr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285" name="Line 5"/>
          <p:cNvSpPr>
            <a:spLocks noChangeShapeType="1"/>
          </p:cNvSpPr>
          <p:nvPr/>
        </p:nvSpPr>
        <p:spPr bwMode="auto">
          <a:xfrm flipV="1">
            <a:off x="4067175" y="4797425"/>
            <a:ext cx="865188" cy="3603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6" name="Line 6"/>
          <p:cNvSpPr>
            <a:spLocks noChangeShapeType="1"/>
          </p:cNvSpPr>
          <p:nvPr/>
        </p:nvSpPr>
        <p:spPr bwMode="auto">
          <a:xfrm>
            <a:off x="5867400" y="3500438"/>
            <a:ext cx="1584325" cy="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7" name="AutoShape 7"/>
          <p:cNvSpPr>
            <a:spLocks/>
          </p:cNvSpPr>
          <p:nvPr/>
        </p:nvSpPr>
        <p:spPr bwMode="auto">
          <a:xfrm>
            <a:off x="6011863" y="1916113"/>
            <a:ext cx="2700337" cy="936625"/>
          </a:xfrm>
          <a:prstGeom prst="borderCallout2">
            <a:avLst>
              <a:gd name="adj1" fmla="val 12204"/>
              <a:gd name="adj2" fmla="val -2824"/>
              <a:gd name="adj3" fmla="val 12204"/>
              <a:gd name="adj4" fmla="val -15227"/>
              <a:gd name="adj5" fmla="val -51523"/>
              <a:gd name="adj6" fmla="val -61847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336699"/>
                </a:solidFill>
                <a:latin typeface="Times New Roman" pitchFamily="18" charset="0"/>
                <a:ea typeface="黑体" pitchFamily="2" charset="-122"/>
              </a:rPr>
              <a:t>抽象基类，为程序提供多态</a:t>
            </a:r>
          </a:p>
        </p:txBody>
      </p:sp>
      <p:sp>
        <p:nvSpPr>
          <p:cNvPr id="481288" name="Line 8"/>
          <p:cNvSpPr>
            <a:spLocks noChangeShapeType="1"/>
          </p:cNvSpPr>
          <p:nvPr/>
        </p:nvSpPr>
        <p:spPr bwMode="auto">
          <a:xfrm>
            <a:off x="3419475" y="2492375"/>
            <a:ext cx="11525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9" name="Freeform 9"/>
          <p:cNvSpPr>
            <a:spLocks/>
          </p:cNvSpPr>
          <p:nvPr/>
        </p:nvSpPr>
        <p:spPr bwMode="auto">
          <a:xfrm>
            <a:off x="2071688" y="620713"/>
            <a:ext cx="4759325" cy="4084637"/>
          </a:xfrm>
          <a:custGeom>
            <a:avLst/>
            <a:gdLst>
              <a:gd name="T0" fmla="*/ 2147483647 w 2998"/>
              <a:gd name="T1" fmla="*/ 2147483647 h 2573"/>
              <a:gd name="T2" fmla="*/ 2147483647 w 2998"/>
              <a:gd name="T3" fmla="*/ 2147483647 h 2573"/>
              <a:gd name="T4" fmla="*/ 2147483647 w 2998"/>
              <a:gd name="T5" fmla="*/ 2147483647 h 2573"/>
              <a:gd name="T6" fmla="*/ 2147483647 w 2998"/>
              <a:gd name="T7" fmla="*/ 2147483647 h 2573"/>
              <a:gd name="T8" fmla="*/ 2147483647 w 2998"/>
              <a:gd name="T9" fmla="*/ 2147483647 h 2573"/>
              <a:gd name="T10" fmla="*/ 2147483647 w 2998"/>
              <a:gd name="T11" fmla="*/ 2147483647 h 2573"/>
              <a:gd name="T12" fmla="*/ 2147483647 w 2998"/>
              <a:gd name="T13" fmla="*/ 2147483647 h 2573"/>
              <a:gd name="T14" fmla="*/ 2147483647 w 2998"/>
              <a:gd name="T15" fmla="*/ 2147483647 h 2573"/>
              <a:gd name="T16" fmla="*/ 2147483647 w 2998"/>
              <a:gd name="T17" fmla="*/ 2147483647 h 2573"/>
              <a:gd name="T18" fmla="*/ 2147483647 w 2998"/>
              <a:gd name="T19" fmla="*/ 2147483647 h 2573"/>
              <a:gd name="T20" fmla="*/ 2147483647 w 2998"/>
              <a:gd name="T21" fmla="*/ 2147483647 h 2573"/>
              <a:gd name="T22" fmla="*/ 2147483647 w 2998"/>
              <a:gd name="T23" fmla="*/ 2147483647 h 2573"/>
              <a:gd name="T24" fmla="*/ 2147483647 w 2998"/>
              <a:gd name="T25" fmla="*/ 2147483647 h 2573"/>
              <a:gd name="T26" fmla="*/ 2147483647 w 2998"/>
              <a:gd name="T27" fmla="*/ 2147483647 h 2573"/>
              <a:gd name="T28" fmla="*/ 2147483647 w 2998"/>
              <a:gd name="T29" fmla="*/ 2147483647 h 2573"/>
              <a:gd name="T30" fmla="*/ 2147483647 w 2998"/>
              <a:gd name="T31" fmla="*/ 2147483647 h 2573"/>
              <a:gd name="T32" fmla="*/ 2147483647 w 2998"/>
              <a:gd name="T33" fmla="*/ 2147483647 h 2573"/>
              <a:gd name="T34" fmla="*/ 2147483647 w 2998"/>
              <a:gd name="T35" fmla="*/ 2147483647 h 2573"/>
              <a:gd name="T36" fmla="*/ 2147483647 w 2998"/>
              <a:gd name="T37" fmla="*/ 2147483647 h 2573"/>
              <a:gd name="T38" fmla="*/ 2147483647 w 2998"/>
              <a:gd name="T39" fmla="*/ 2147483647 h 2573"/>
              <a:gd name="T40" fmla="*/ 2147483647 w 2998"/>
              <a:gd name="T41" fmla="*/ 2147483647 h 2573"/>
              <a:gd name="T42" fmla="*/ 2147483647 w 2998"/>
              <a:gd name="T43" fmla="*/ 2147483647 h 2573"/>
              <a:gd name="T44" fmla="*/ 2147483647 w 2998"/>
              <a:gd name="T45" fmla="*/ 2147483647 h 2573"/>
              <a:gd name="T46" fmla="*/ 2147483647 w 2998"/>
              <a:gd name="T47" fmla="*/ 2147483647 h 2573"/>
              <a:gd name="T48" fmla="*/ 2147483647 w 2998"/>
              <a:gd name="T49" fmla="*/ 2147483647 h 2573"/>
              <a:gd name="T50" fmla="*/ 2147483647 w 2998"/>
              <a:gd name="T51" fmla="*/ 2147483647 h 25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998"/>
              <a:gd name="T79" fmla="*/ 0 h 2573"/>
              <a:gd name="T80" fmla="*/ 2998 w 2998"/>
              <a:gd name="T81" fmla="*/ 2573 h 257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998" h="2573">
                <a:moveTo>
                  <a:pt x="231" y="280"/>
                </a:moveTo>
                <a:cubicBezTo>
                  <a:pt x="261" y="843"/>
                  <a:pt x="239" y="640"/>
                  <a:pt x="269" y="894"/>
                </a:cubicBezTo>
                <a:cubicBezTo>
                  <a:pt x="266" y="1003"/>
                  <a:pt x="260" y="1112"/>
                  <a:pt x="260" y="1221"/>
                </a:cubicBezTo>
                <a:cubicBezTo>
                  <a:pt x="260" y="1259"/>
                  <a:pt x="265" y="1298"/>
                  <a:pt x="269" y="1336"/>
                </a:cubicBezTo>
                <a:cubicBezTo>
                  <a:pt x="272" y="1362"/>
                  <a:pt x="254" y="1405"/>
                  <a:pt x="279" y="1413"/>
                </a:cubicBezTo>
                <a:cubicBezTo>
                  <a:pt x="358" y="1439"/>
                  <a:pt x="446" y="1419"/>
                  <a:pt x="529" y="1422"/>
                </a:cubicBezTo>
                <a:cubicBezTo>
                  <a:pt x="615" y="1430"/>
                  <a:pt x="702" y="1432"/>
                  <a:pt x="788" y="1442"/>
                </a:cubicBezTo>
                <a:cubicBezTo>
                  <a:pt x="823" y="1446"/>
                  <a:pt x="893" y="1461"/>
                  <a:pt x="893" y="1461"/>
                </a:cubicBezTo>
                <a:cubicBezTo>
                  <a:pt x="941" y="1484"/>
                  <a:pt x="977" y="1503"/>
                  <a:pt x="1028" y="1518"/>
                </a:cubicBezTo>
                <a:cubicBezTo>
                  <a:pt x="1047" y="1524"/>
                  <a:pt x="1085" y="1538"/>
                  <a:pt x="1085" y="1538"/>
                </a:cubicBezTo>
                <a:cubicBezTo>
                  <a:pt x="1101" y="1554"/>
                  <a:pt x="1117" y="1570"/>
                  <a:pt x="1133" y="1586"/>
                </a:cubicBezTo>
                <a:cubicBezTo>
                  <a:pt x="1140" y="1592"/>
                  <a:pt x="1153" y="1605"/>
                  <a:pt x="1153" y="1605"/>
                </a:cubicBezTo>
                <a:cubicBezTo>
                  <a:pt x="1167" y="1649"/>
                  <a:pt x="1194" y="1686"/>
                  <a:pt x="1210" y="1730"/>
                </a:cubicBezTo>
                <a:cubicBezTo>
                  <a:pt x="1223" y="1765"/>
                  <a:pt x="1221" y="1788"/>
                  <a:pt x="1229" y="1826"/>
                </a:cubicBezTo>
                <a:cubicBezTo>
                  <a:pt x="1237" y="1865"/>
                  <a:pt x="1249" y="1902"/>
                  <a:pt x="1258" y="1941"/>
                </a:cubicBezTo>
                <a:cubicBezTo>
                  <a:pt x="1261" y="2117"/>
                  <a:pt x="1155" y="2334"/>
                  <a:pt x="1268" y="2469"/>
                </a:cubicBezTo>
                <a:cubicBezTo>
                  <a:pt x="1354" y="2573"/>
                  <a:pt x="1732" y="2550"/>
                  <a:pt x="1671" y="2430"/>
                </a:cubicBezTo>
                <a:cubicBezTo>
                  <a:pt x="1667" y="2421"/>
                  <a:pt x="1664" y="2411"/>
                  <a:pt x="1661" y="2402"/>
                </a:cubicBezTo>
                <a:cubicBezTo>
                  <a:pt x="1669" y="2019"/>
                  <a:pt x="1638" y="2025"/>
                  <a:pt x="1709" y="1797"/>
                </a:cubicBezTo>
                <a:cubicBezTo>
                  <a:pt x="1756" y="1253"/>
                  <a:pt x="1814" y="1527"/>
                  <a:pt x="2708" y="1518"/>
                </a:cubicBezTo>
                <a:cubicBezTo>
                  <a:pt x="2728" y="1394"/>
                  <a:pt x="2730" y="1370"/>
                  <a:pt x="2737" y="1202"/>
                </a:cubicBezTo>
                <a:cubicBezTo>
                  <a:pt x="2729" y="533"/>
                  <a:pt x="2998" y="401"/>
                  <a:pt x="2660" y="318"/>
                </a:cubicBezTo>
                <a:cubicBezTo>
                  <a:pt x="2621" y="308"/>
                  <a:pt x="2597" y="302"/>
                  <a:pt x="2564" y="280"/>
                </a:cubicBezTo>
                <a:cubicBezTo>
                  <a:pt x="2500" y="182"/>
                  <a:pt x="2331" y="167"/>
                  <a:pt x="2228" y="165"/>
                </a:cubicBezTo>
                <a:cubicBezTo>
                  <a:pt x="1745" y="156"/>
                  <a:pt x="1261" y="153"/>
                  <a:pt x="778" y="146"/>
                </a:cubicBezTo>
                <a:cubicBezTo>
                  <a:pt x="0" y="159"/>
                  <a:pt x="267" y="0"/>
                  <a:pt x="231" y="28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 animBg="1"/>
      <p:bldP spid="481285" grpId="0" animBg="1"/>
      <p:bldP spid="481286" grpId="0" animBg="1"/>
      <p:bldP spid="481287" grpId="0" animBg="1"/>
      <p:bldP spid="481287" grpId="1" animBg="1"/>
      <p:bldP spid="481288" grpId="0" animBg="1"/>
      <p:bldP spid="4812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0D4F108-8200-4AC5-992C-0F39711B9FE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面向对象的编程</a:t>
            </a:r>
            <a:r>
              <a:rPr lang="en-US" altLang="zh-CN" sz="4400" smtClean="0"/>
              <a:t>—C++</a:t>
            </a:r>
            <a:r>
              <a:rPr lang="zh-CN" altLang="en-US" sz="4400" smtClean="0"/>
              <a:t>语法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684213" y="1341438"/>
            <a:ext cx="6480175" cy="205422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class 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Item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Item* source;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Item (Item* src) {source=src;}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virtual int out()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{return 0;}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};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682625" y="3679825"/>
            <a:ext cx="6985000" cy="205422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class 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Counter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: 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int value;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int out()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{return value++;}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Counter(int v):Item(0){value=v;}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F3FF4EB-20EB-4DF7-B074-A38B06132CB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面向对象的编程</a:t>
            </a:r>
            <a:r>
              <a:rPr lang="en-US" altLang="zh-CN" smtClean="0"/>
              <a:t>-</a:t>
            </a:r>
            <a:r>
              <a:rPr lang="zh-CN" altLang="en-US" smtClean="0"/>
              <a:t>过滤器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682625" y="1628775"/>
            <a:ext cx="7921625" cy="376078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class 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Filter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:public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003300"/>
                </a:solidFill>
                <a:latin typeface="Times New Roman" pitchFamily="18" charset="0"/>
                <a:ea typeface="黑体" pitchFamily="2" charset="-122"/>
              </a:rPr>
              <a:t>	int factor;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int out()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while(1){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	int n=source-&gt;out();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	if (n%factor) return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Filter(Item *src, int f):Item(src) {factor=f;}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D8B40CA-CC35-4575-8297-B8395A4E5EB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面向对象的编程</a:t>
            </a:r>
            <a:r>
              <a:rPr lang="en-US" altLang="zh-CN" smtClean="0"/>
              <a:t>-</a:t>
            </a:r>
            <a:r>
              <a:rPr lang="zh-CN" altLang="en-US" smtClean="0"/>
              <a:t>筛子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684213" y="1624013"/>
            <a:ext cx="7632700" cy="307816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class 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Sieve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: 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	int out()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int n=source-&gt;out();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source= new Filter(source, 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return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Sieve(Item *src):Item(src){}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3DF9356-5C33-4169-9B79-E3E0928D429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验证设计方案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682625" y="1616075"/>
            <a:ext cx="7345363" cy="41021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void main(){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Counter c(2);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Sieve s(&amp;c);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int next,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cin&gt;&gt;n;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while(1){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next=s.out();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if(next&gt;n) break;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cout&lt;&lt;next&lt;&lt;" ";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cout&lt;&lt;endl;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347140" name="AutoShape 4"/>
          <p:cNvSpPr>
            <a:spLocks/>
          </p:cNvSpPr>
          <p:nvPr/>
        </p:nvSpPr>
        <p:spPr bwMode="auto">
          <a:xfrm>
            <a:off x="4211638" y="2349500"/>
            <a:ext cx="4608512" cy="936625"/>
          </a:xfrm>
          <a:prstGeom prst="borderCallout2">
            <a:avLst>
              <a:gd name="adj1" fmla="val 12204"/>
              <a:gd name="adj2" fmla="val -1653"/>
              <a:gd name="adj3" fmla="val 12204"/>
              <a:gd name="adj4" fmla="val -4032"/>
              <a:gd name="adj5" fmla="val 150171"/>
              <a:gd name="adj6" fmla="val -12954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关键代码只有一行，</a:t>
            </a:r>
            <a:b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</a:b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筛子自己知道如何找出素数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  <p:bldP spid="34714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8A22BE7-6FEE-446C-924D-B4739C30658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对象方法小结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UML</a:t>
            </a:r>
            <a:r>
              <a:rPr lang="zh-CN" altLang="en-US" smtClean="0"/>
              <a:t>类图（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面向对象建模</a:t>
            </a:r>
            <a:r>
              <a:rPr lang="zh-CN" altLang="en-US" smtClean="0"/>
              <a:t>）可以更清楚表达设计思想，并为代码实现提供框架</a:t>
            </a:r>
          </a:p>
          <a:p>
            <a:pPr eaLnBrk="1" hangingPunct="1">
              <a:defRPr/>
            </a:pPr>
            <a:r>
              <a:rPr lang="zh-CN" altLang="en-US" smtClean="0"/>
              <a:t>针对数据的抽象：类</a:t>
            </a:r>
          </a:p>
          <a:p>
            <a:pPr lvl="1" eaLnBrk="1" hangingPunct="1">
              <a:defRPr/>
            </a:pPr>
            <a:r>
              <a:rPr lang="zh-CN" altLang="en-US" smtClean="0"/>
              <a:t>类拥有自己的数据和行为，能够完成自身的工作职责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smtClean="0"/>
              <a:t>过程是类的组成部分，为类提供行为</a:t>
            </a:r>
          </a:p>
          <a:p>
            <a:pPr lvl="1" eaLnBrk="1" hangingPunct="1">
              <a:defRPr/>
            </a:pPr>
            <a:r>
              <a:rPr lang="zh-CN" altLang="en-US" smtClean="0"/>
              <a:t>通过类的对象之间的</a:t>
            </a:r>
            <a:r>
              <a:rPr lang="zh-CN" altLang="en-US" smtClean="0">
                <a:solidFill>
                  <a:schemeClr val="hlink"/>
                </a:solidFill>
              </a:rPr>
              <a:t>协作</a:t>
            </a:r>
            <a:r>
              <a:rPr lang="zh-CN" altLang="en-US" smtClean="0"/>
              <a:t>完成系统功能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E256E69-BE96-4CFC-80F7-7D2659F0B33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对象技术的思考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对象思维具有更大的灵活性，更好的模块化，可以进行更大规模的设计</a:t>
            </a:r>
          </a:p>
          <a:p>
            <a:pPr eaLnBrk="1" hangingPunct="1">
              <a:defRPr/>
            </a:pPr>
            <a:r>
              <a:rPr lang="zh-CN" altLang="en-US" sz="3200" smtClean="0"/>
              <a:t>面向对象设计和开发的难度更大，面临着</a:t>
            </a:r>
            <a:r>
              <a:rPr lang="zh-CN" altLang="en-US" sz="32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对象识别</a:t>
            </a:r>
            <a:r>
              <a:rPr lang="zh-CN" altLang="en-US" sz="3200" smtClean="0"/>
              <a:t>、</a:t>
            </a:r>
            <a:r>
              <a:rPr lang="zh-CN" altLang="en-US" sz="32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职责分配</a:t>
            </a:r>
            <a:r>
              <a:rPr lang="zh-CN" altLang="en-US" sz="3200" smtClean="0"/>
              <a:t>、</a:t>
            </a:r>
            <a:r>
              <a:rPr lang="zh-CN" altLang="en-US" sz="32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多态抽象</a:t>
            </a:r>
            <a:r>
              <a:rPr lang="zh-CN" altLang="en-US" sz="3200" smtClean="0"/>
              <a:t>等一系列问题</a:t>
            </a:r>
          </a:p>
          <a:p>
            <a:pPr lvl="1" eaLnBrk="1" hangingPunct="1">
              <a:defRPr/>
            </a:pPr>
            <a:r>
              <a:rPr lang="zh-CN" altLang="en-US" sz="2800" smtClean="0"/>
              <a:t>学习更多知识和技术，并掌握一系列面向对象的设计原则和模式</a:t>
            </a:r>
          </a:p>
          <a:p>
            <a:pPr lvl="1" eaLnBrk="1" hangingPunct="1">
              <a:defRPr/>
            </a:pPr>
            <a:r>
              <a:rPr lang="zh-CN" altLang="en-US" sz="2800" smtClean="0"/>
              <a:t>图形化工具（</a:t>
            </a:r>
            <a:r>
              <a:rPr lang="en-US" altLang="zh-CN" sz="2800" smtClean="0"/>
              <a:t>UML</a:t>
            </a:r>
            <a:r>
              <a:rPr lang="zh-CN" altLang="en-US" sz="2800" smtClean="0"/>
              <a:t>）有助于表达和交流设计思想，并简化实现的过程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01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章 上升到面向对象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zh-CN" sz="3200" i="1" smtClean="0">
                <a:solidFill>
                  <a:srgbClr val="003399"/>
                </a:solidFill>
              </a:rPr>
              <a:t>An Approach to the Object Orientation</a:t>
            </a:r>
            <a:endParaRPr lang="zh-CN" altLang="en-US" sz="3200" i="1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84CA571-30B8-413D-8F2B-49FF7C23F0C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总结：结构化</a:t>
            </a:r>
            <a:r>
              <a:rPr lang="en-US" altLang="zh-CN" smtClean="0"/>
              <a:t>VS</a:t>
            </a:r>
            <a:r>
              <a:rPr lang="zh-CN" altLang="en-US" smtClean="0"/>
              <a:t>面向对象</a:t>
            </a:r>
            <a:endParaRPr lang="en-US" altLang="zh-CN" smtClean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3200" smtClean="0"/>
              <a:t>结构化思维</a:t>
            </a:r>
            <a:r>
              <a:rPr lang="zh-CN" altLang="en-US" sz="3200" smtClean="0"/>
              <a:t>用过程刻画数据间关系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>
                <a:solidFill>
                  <a:srgbClr val="FF0000"/>
                </a:solidFill>
              </a:rPr>
              <a:t>对象思维直接用类表达数据间关系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结构化中，数据是死的，全部依赖算法操作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>
                <a:solidFill>
                  <a:srgbClr val="FF0000"/>
                </a:solidFill>
              </a:rPr>
              <a:t>对象思维中，数据是活的，“她”知道自己的信息（属性），并能完成自己的工作（操作）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结构化思维更像是一个人在解决所有问题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>
                <a:solidFill>
                  <a:srgbClr val="FF0000"/>
                </a:solidFill>
              </a:rPr>
              <a:t>对象思维更像是一个团队的分工协作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/>
      <p:bldP spid="3502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E13CE25-F51B-4190-86FA-B3B979B39E3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 </a:t>
            </a:r>
            <a:r>
              <a:rPr lang="en-US" altLang="zh-CN" smtClean="0"/>
              <a:t>VS </a:t>
            </a:r>
            <a:r>
              <a:rPr lang="zh-CN" altLang="en-US" smtClean="0"/>
              <a:t>结构化</a:t>
            </a:r>
            <a:r>
              <a:rPr lang="en-US" altLang="zh-CN" smtClean="0"/>
              <a:t>-1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扬弃，不是否定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08100" y="4360863"/>
          <a:ext cx="24145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Visio" r:id="rId3" imgW="2454981" imgH="444319" progId="Visio.Drawing.6">
                  <p:embed/>
                </p:oleObj>
              </mc:Choice>
              <mc:Fallback>
                <p:oleObj name="Visio" r:id="rId3" imgW="2454981" imgH="444319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360863"/>
                        <a:ext cx="24145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08100" y="1844675"/>
          <a:ext cx="2551113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Visio" r:id="rId5" imgW="2592507" imgH="1359991" progId="Visio.Drawing.6">
                  <p:embed/>
                </p:oleObj>
              </mc:Choice>
              <mc:Fallback>
                <p:oleObj name="Visio" r:id="rId5" imgW="2592507" imgH="1359991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844675"/>
                        <a:ext cx="2551113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16163"/>
            <a:ext cx="320992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3821113"/>
            <a:ext cx="34893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57" name="AutoShape 8"/>
          <p:cNvSpPr>
            <a:spLocks noChangeArrowheads="1"/>
          </p:cNvSpPr>
          <p:nvPr/>
        </p:nvSpPr>
        <p:spPr bwMode="auto">
          <a:xfrm>
            <a:off x="3956050" y="266858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3300"/>
          </a:solidFill>
          <a:ln w="12700">
            <a:solidFill>
              <a:srgbClr val="CC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9"/>
          <p:cNvSpPr>
            <a:spLocks noChangeArrowheads="1"/>
          </p:cNvSpPr>
          <p:nvPr/>
        </p:nvSpPr>
        <p:spPr bwMode="auto">
          <a:xfrm>
            <a:off x="3924300" y="4271963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3300"/>
          </a:solidFill>
          <a:ln w="12700">
            <a:solidFill>
              <a:srgbClr val="CC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74CC4D3-EA21-461B-97DE-0624F27C25F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 </a:t>
            </a:r>
            <a:r>
              <a:rPr lang="en-US" altLang="zh-CN" smtClean="0"/>
              <a:t>VS </a:t>
            </a:r>
            <a:r>
              <a:rPr lang="zh-CN" altLang="en-US" smtClean="0"/>
              <a:t>结构化</a:t>
            </a:r>
            <a:r>
              <a:rPr lang="en-US" altLang="zh-CN" smtClean="0"/>
              <a:t>-2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</a:t>
            </a:r>
            <a:r>
              <a:rPr lang="zh-CN" altLang="en-US" smtClean="0"/>
              <a:t>程序</a:t>
            </a:r>
            <a:r>
              <a:rPr lang="en-US" altLang="zh-CN" smtClean="0"/>
              <a:t>)</a:t>
            </a:r>
            <a:r>
              <a:rPr lang="zh-CN" altLang="en-US" smtClean="0"/>
              <a:t>实现角度</a:t>
            </a:r>
          </a:p>
        </p:txBody>
      </p:sp>
      <p:graphicFrame>
        <p:nvGraphicFramePr>
          <p:cNvPr id="35226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84213" y="2016125"/>
          <a:ext cx="8064500" cy="3657600"/>
        </p:xfrm>
        <a:graphic>
          <a:graphicData uri="http://schemas.openxmlformats.org/drawingml/2006/table">
            <a:tbl>
              <a:tblPr/>
              <a:tblGrid>
                <a:gridCol w="3863975"/>
                <a:gridCol w="4200525"/>
              </a:tblGrid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数据结构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算法＝程序设计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以对象为中心组织数据与操作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对象属性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操作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对象的行为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类型与变量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类与对象实例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函数（过程）调用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消息传递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类型与子类型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一般类与特殊类，继承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构造类型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整体－部分结构，聚合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指针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关联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8" name="Rectangle 33"/>
          <p:cNvSpPr>
            <a:spLocks noChangeArrowheads="1"/>
          </p:cNvSpPr>
          <p:nvPr/>
        </p:nvSpPr>
        <p:spPr bwMode="auto">
          <a:xfrm>
            <a:off x="4500563" y="1973263"/>
            <a:ext cx="142875" cy="3663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BB5DB48-7466-4A1A-B956-5DE451FD50A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 </a:t>
            </a:r>
            <a:r>
              <a:rPr lang="en-US" altLang="zh-CN" smtClean="0"/>
              <a:t>VS </a:t>
            </a:r>
            <a:r>
              <a:rPr lang="zh-CN" altLang="en-US" smtClean="0"/>
              <a:t>结构化</a:t>
            </a:r>
            <a:r>
              <a:rPr lang="en-US" altLang="zh-CN" smtClean="0"/>
              <a:t>-3</a:t>
            </a:r>
          </a:p>
        </p:txBody>
      </p:sp>
      <p:graphicFrame>
        <p:nvGraphicFramePr>
          <p:cNvPr id="35430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36831060"/>
              </p:ext>
            </p:extLst>
          </p:nvPr>
        </p:nvGraphicFramePr>
        <p:xfrm>
          <a:off x="179388" y="1196975"/>
          <a:ext cx="8785225" cy="4827984"/>
        </p:xfrm>
        <a:graphic>
          <a:graphicData uri="http://schemas.openxmlformats.org/drawingml/2006/table">
            <a:tbl>
              <a:tblPr/>
              <a:tblGrid>
                <a:gridCol w="1152525"/>
                <a:gridCol w="3241675"/>
                <a:gridCol w="4391025"/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传统结构化方法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面向对象方法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(UML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3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需求模型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、处理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、输出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的视角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面向功能的文档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用户需求规格说明书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需求变化，其功能变化，所以系统的基础不稳固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从用户和整体角度出发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使用系统抽象出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用例图、活动图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，获取需求；如需求变化，对象的性质相对功能稳定，系统基础稳定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26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分析模型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面向过程的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数据流图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DFD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 实体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关系图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ERD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、数据字典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DD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表示分析模型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功能分解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数据和功能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过程分开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把问题作为一组相互作用的实体，显式表示实体间的关系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数据模型和功能模型一致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类、对象图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表示分析模型，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状态、顺序、通信、活动图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细化说明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设计模型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功能模块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SC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图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，模块之间的连接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调用是模块的附属形式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类和对象实现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对象的关联、聚集、继承等连接、连接规范和约束作为显式定义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实现模型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伪代码、算法等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构件图，部署图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测试模型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根据文档进行单元测试，集成测试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确认测试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单元测试采用类图，集成测试用实现图和交互图，确认测试采用用例图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1DF9B9A-BC8B-46AF-853C-4995DB80579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第一个案例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课程介绍</a:t>
            </a:r>
          </a:p>
          <a:p>
            <a:pPr eaLnBrk="1" hangingPunct="1">
              <a:defRPr/>
            </a:pPr>
            <a:r>
              <a:rPr lang="zh-CN" altLang="en-US" smtClean="0"/>
              <a:t>对象技术</a:t>
            </a:r>
          </a:p>
          <a:p>
            <a:pPr eaLnBrk="1" hangingPunct="1">
              <a:defRPr/>
            </a:pPr>
            <a:r>
              <a:rPr lang="zh-CN" altLang="en-US" smtClean="0"/>
              <a:t>对象和类</a:t>
            </a:r>
          </a:p>
          <a:p>
            <a:pPr eaLnBrk="1" hangingPunct="1">
              <a:defRPr/>
            </a:pPr>
            <a:r>
              <a:rPr lang="zh-CN" altLang="en-US" smtClean="0"/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C0F23BD-DDA7-47CE-AA81-77993399086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课程目标</a:t>
            </a:r>
            <a:endParaRPr lang="en-US" altLang="zh-CN" sz="4400" smtClean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三大目标：</a:t>
            </a:r>
          </a:p>
          <a:p>
            <a:pPr lvl="1" eaLnBrk="1" hangingPunct="1">
              <a:defRPr/>
            </a:pPr>
            <a:r>
              <a:rPr lang="en-US" altLang="zh-CN" smtClean="0"/>
              <a:t>OO</a:t>
            </a:r>
            <a:r>
              <a:rPr lang="zh-CN" altLang="en-US" smtClean="0"/>
              <a:t>：建立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对象的思维</a:t>
            </a:r>
            <a:r>
              <a:rPr lang="zh-CN" altLang="en-US" smtClean="0"/>
              <a:t>方式，对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面向对象思想和理论</a:t>
            </a:r>
            <a:r>
              <a:rPr lang="zh-CN" altLang="en-US" smtClean="0"/>
              <a:t>有进一步的理解</a:t>
            </a:r>
            <a:endParaRPr lang="en-US" altLang="zh-CN" smtClean="0"/>
          </a:p>
          <a:p>
            <a:pPr lvl="1" eaLnBrk="1" hangingPunct="1">
              <a:defRPr/>
            </a:pPr>
            <a:r>
              <a:rPr lang="en-US" altLang="zh-CN" smtClean="0"/>
              <a:t>UML</a:t>
            </a:r>
            <a:r>
              <a:rPr lang="zh-CN" altLang="en-US" smtClean="0"/>
              <a:t>：能够熟练地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表达面向对象的设计思想</a:t>
            </a:r>
          </a:p>
          <a:p>
            <a:pPr lvl="1" eaLnBrk="1" hangingPunct="1">
              <a:defRPr/>
            </a:pPr>
            <a:r>
              <a:rPr lang="en-US" altLang="zh-CN" smtClean="0"/>
              <a:t>Model</a:t>
            </a:r>
            <a:r>
              <a:rPr lang="zh-CN" altLang="en-US" smtClean="0"/>
              <a:t>：运用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对象技术的一般原则和模式进行应用系统的分析和设计建模</a:t>
            </a:r>
          </a:p>
          <a:p>
            <a:pPr lvl="1" eaLnBrk="1" hangingPunct="1">
              <a:defRPr/>
            </a:pPr>
            <a:endParaRPr lang="zh-CN" altLang="en-US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D964443-B40E-49D3-BA26-A2FE100B981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课程目标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三大目标之间的关系</a:t>
            </a:r>
          </a:p>
          <a:p>
            <a:pPr lvl="1" eaLnBrk="1" hangingPunct="1"/>
            <a:r>
              <a:rPr lang="en-US" altLang="zh-CN" smtClean="0"/>
              <a:t>Model</a:t>
            </a:r>
            <a:r>
              <a:rPr lang="zh-CN" altLang="en-US" smtClean="0"/>
              <a:t>：建模是最终目的</a:t>
            </a:r>
          </a:p>
          <a:p>
            <a:pPr lvl="1" eaLnBrk="1" hangingPunct="1"/>
            <a:r>
              <a:rPr lang="en-US" altLang="zh-CN" smtClean="0"/>
              <a:t>OO</a:t>
            </a:r>
            <a:r>
              <a:rPr lang="zh-CN" altLang="en-US" smtClean="0"/>
              <a:t>：面向对象技术是一种建模理论</a:t>
            </a:r>
          </a:p>
          <a:p>
            <a:pPr lvl="1" eaLnBrk="1" hangingPunct="1"/>
            <a:r>
              <a:rPr lang="en-US" altLang="zh-CN" smtClean="0"/>
              <a:t>UML</a:t>
            </a:r>
            <a:r>
              <a:rPr lang="zh-CN" altLang="en-US" smtClean="0"/>
              <a:t>：统一建模语言是一种体现</a:t>
            </a:r>
            <a:r>
              <a:rPr lang="en-US" altLang="zh-CN" smtClean="0"/>
              <a:t>OO</a:t>
            </a:r>
            <a:r>
              <a:rPr lang="zh-CN" altLang="en-US" smtClean="0"/>
              <a:t>的建模语言，是将</a:t>
            </a:r>
            <a:r>
              <a:rPr lang="en-US" altLang="zh-CN" smtClean="0"/>
              <a:t>OO</a:t>
            </a:r>
            <a:r>
              <a:rPr lang="zh-CN" altLang="en-US" smtClean="0"/>
              <a:t>理论转化为实践的工具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EF5BF1B-FB53-4F47-B852-5BF67602724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关于本课程</a:t>
            </a:r>
            <a:r>
              <a:rPr lang="en-US" altLang="zh-CN" smtClean="0"/>
              <a:t>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本课程是软件工程类专业课程，侧重于工程实践能力的培养，强调分析和设计技能，不关注文档、过程、规范等，重点在建模方法的应用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过程驱动：围绕分析和设计过程，关注各阶段建模技术的应用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案例驱动：围绕具体案例，讲解面向对象分析和设计的思维方式和解决问题的方法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课程重点不是理论或知识，而是通过实践建立对象思维方式，并培养运用</a:t>
            </a:r>
            <a:r>
              <a:rPr lang="en-US" altLang="zh-CN" sz="2800" smtClean="0"/>
              <a:t>UML</a:t>
            </a:r>
            <a:r>
              <a:rPr lang="zh-CN" altLang="en-US" sz="2800" smtClean="0"/>
              <a:t>来表达这种思维方式的</a:t>
            </a:r>
            <a:r>
              <a:rPr lang="zh-CN" altLang="en-US" sz="2800" smtClean="0">
                <a:solidFill>
                  <a:schemeClr val="hlink"/>
                </a:solidFill>
              </a:rPr>
              <a:t>技能</a:t>
            </a:r>
            <a:r>
              <a:rPr lang="zh-CN" altLang="en-US" sz="2800" smtClean="0"/>
              <a:t>，从而完成面向对象分析和设计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通过课外阅读、作业和实践来弥补课堂不足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不考概念，不需死记硬背，在实践中掌握相关理论和方法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4E0190B-34DF-4A7C-B3C7-F976A862728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mtClean="0"/>
              <a:t>为什么选择本课程？</a:t>
            </a:r>
            <a:endParaRPr lang="zh-CN" altLang="en-US" smtClean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351088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需要理由吗？</a:t>
            </a:r>
          </a:p>
          <a:p>
            <a:pPr lvl="1" eaLnBrk="1" hangingPunct="1"/>
            <a:r>
              <a:rPr lang="zh-CN" altLang="en-US" sz="2800" smtClean="0"/>
              <a:t>我们从事软件行业</a:t>
            </a:r>
          </a:p>
          <a:p>
            <a:pPr lvl="1" eaLnBrk="1" hangingPunct="1"/>
            <a:r>
              <a:rPr lang="zh-CN" altLang="en-US" sz="2800" smtClean="0"/>
              <a:t>面向对象是最主流的软件开发思想</a:t>
            </a:r>
          </a:p>
          <a:p>
            <a:pPr lvl="1" eaLnBrk="1" hangingPunct="1"/>
            <a:r>
              <a:rPr lang="en-US" altLang="zh-CN" sz="2800" smtClean="0"/>
              <a:t>UML</a:t>
            </a:r>
            <a:r>
              <a:rPr lang="zh-CN" altLang="en-US" sz="2800" smtClean="0"/>
              <a:t>是最主流的建模方法</a:t>
            </a:r>
          </a:p>
        </p:txBody>
      </p:sp>
      <p:sp>
        <p:nvSpPr>
          <p:cNvPr id="363524" name="AutoShape 4"/>
          <p:cNvSpPr>
            <a:spLocks noChangeArrowheads="1"/>
          </p:cNvSpPr>
          <p:nvPr/>
        </p:nvSpPr>
        <p:spPr bwMode="auto">
          <a:xfrm>
            <a:off x="3346450" y="4438650"/>
            <a:ext cx="1066800" cy="485775"/>
          </a:xfrm>
          <a:prstGeom prst="rightArrow">
            <a:avLst>
              <a:gd name="adj1" fmla="val 50000"/>
              <a:gd name="adj2" fmla="val 54902"/>
            </a:avLst>
          </a:prstGeom>
          <a:solidFill>
            <a:srgbClr val="800000"/>
          </a:solidFill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1619250" y="4149725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</a:rPr>
              <a:t>UML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1619250" y="4797425"/>
            <a:ext cx="1481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</a:rPr>
              <a:t>OOAD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4572000" y="443865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</a:rPr>
              <a:t>软件工程师的“饭碗”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179388" y="3357563"/>
            <a:ext cx="8894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对于今天的软件开发者来说，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是他们的面包和黄油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/>
      <p:bldP spid="363525" grpId="0"/>
      <p:bldP spid="363526" grpId="0"/>
      <p:bldP spid="363527" grpId="0"/>
      <p:bldP spid="3635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D249E93-DE28-4FBF-B7E0-88409F8CBFD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mtClean="0"/>
              <a:t>本课程适合我？</a:t>
            </a:r>
            <a:endParaRPr lang="en-US" altLang="zh-CN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基础</a:t>
            </a:r>
          </a:p>
          <a:p>
            <a:pPr lvl="1" eaLnBrk="1" hangingPunct="1"/>
            <a:r>
              <a:rPr lang="zh-CN" altLang="en-US" dirty="0" smtClean="0"/>
              <a:t>知识储备：软件工程、面向对象程序设计</a:t>
            </a:r>
          </a:p>
          <a:p>
            <a:pPr lvl="1" eaLnBrk="1" hangingPunct="1"/>
            <a:r>
              <a:rPr lang="zh-CN" altLang="en-US" dirty="0" smtClean="0"/>
              <a:t>实践储备：了解工程项目的特点，最好有实际工程项目开发背景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定位</a:t>
            </a:r>
          </a:p>
          <a:p>
            <a:pPr lvl="1" eaLnBrk="1" hangingPunct="1"/>
            <a:r>
              <a:rPr kumimoji="0" lang="zh-CN" altLang="en-US" dirty="0" smtClean="0"/>
              <a:t>从事软件相关行业工作：分析、设计、编码、测试或管理、维护工作</a:t>
            </a:r>
            <a:endParaRPr lang="en-US" altLang="zh-CN" dirty="0" smtClean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C7EE718-862A-4346-885C-43D9632E03E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第一个案例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课程介绍</a:t>
            </a:r>
          </a:p>
          <a:p>
            <a:pPr eaLnBrk="1" hangingPunct="1"/>
            <a:r>
              <a:rPr lang="zh-CN" altLang="en-US" smtClean="0"/>
              <a:t>对象技术</a:t>
            </a:r>
          </a:p>
          <a:p>
            <a:pPr eaLnBrk="1" hangingPunct="1"/>
            <a:r>
              <a:rPr lang="zh-CN" altLang="en-US" smtClean="0"/>
              <a:t>对象和类</a:t>
            </a:r>
          </a:p>
          <a:p>
            <a:pPr eaLnBrk="1" hangingPunct="1"/>
            <a:r>
              <a:rPr lang="zh-CN" altLang="en-US" smtClean="0"/>
              <a:t>对象技术相关原则</a:t>
            </a:r>
          </a:p>
          <a:p>
            <a:pPr eaLnBrk="1" hangingPunct="1"/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FE3122B-7AF3-4EC9-B8B7-7597656CF47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课程安排</a:t>
            </a:r>
            <a:endParaRPr lang="en-US" altLang="zh-CN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 </a:t>
            </a:r>
            <a:r>
              <a:rPr lang="zh-CN" altLang="en-US" smtClean="0"/>
              <a:t>基础</a:t>
            </a:r>
            <a:r>
              <a:rPr lang="en-US" altLang="zh-CN" smtClean="0"/>
              <a:t>(3)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zh-CN" altLang="en-US" smtClean="0"/>
              <a:t>上升到面向对象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2 </a:t>
            </a:r>
            <a:r>
              <a:rPr lang="zh-CN" altLang="en-US" smtClean="0"/>
              <a:t>基础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可视化建模技术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3 </a:t>
            </a:r>
            <a:r>
              <a:rPr lang="zh-CN" altLang="en-US" smtClean="0"/>
              <a:t>起源</a:t>
            </a:r>
            <a:r>
              <a:rPr lang="en-US" altLang="zh-CN" smtClean="0"/>
              <a:t>(2)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业务建模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4 </a:t>
            </a:r>
            <a:r>
              <a:rPr lang="zh-CN" altLang="en-US" smtClean="0"/>
              <a:t>需求</a:t>
            </a:r>
            <a:r>
              <a:rPr lang="en-US" altLang="zh-CN" smtClean="0"/>
              <a:t>(4)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用例建模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5 </a:t>
            </a:r>
            <a:r>
              <a:rPr lang="zh-CN" altLang="en-US" smtClean="0"/>
              <a:t>分析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用例分析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981075"/>
            <a:ext cx="3884613" cy="54006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6 </a:t>
            </a:r>
            <a:r>
              <a:rPr lang="zh-CN" altLang="en-US" smtClean="0"/>
              <a:t>设计基础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面向对象设计原则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7 </a:t>
            </a:r>
            <a:r>
              <a:rPr lang="zh-CN" altLang="en-US" smtClean="0"/>
              <a:t>设计基础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面向对象设计模式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8 </a:t>
            </a:r>
            <a:r>
              <a:rPr lang="zh-CN" altLang="en-US" smtClean="0"/>
              <a:t>设计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构架设计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9 </a:t>
            </a:r>
            <a:r>
              <a:rPr lang="zh-CN" altLang="en-US" smtClean="0"/>
              <a:t>设计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构件设计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10 </a:t>
            </a:r>
            <a:r>
              <a:rPr lang="zh-CN" altLang="en-US" smtClean="0"/>
              <a:t>实现</a:t>
            </a:r>
            <a:r>
              <a:rPr lang="en-US" altLang="zh-CN" smtClean="0"/>
              <a:t>&amp;</a:t>
            </a:r>
            <a:r>
              <a:rPr lang="zh-CN" altLang="en-US" smtClean="0"/>
              <a:t>展望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从模型到代码</a:t>
            </a:r>
            <a:br>
              <a:rPr lang="zh-CN" altLang="en-US" smtClean="0"/>
            </a:br>
            <a:r>
              <a:rPr lang="zh-CN" altLang="en-US" smtClean="0"/>
              <a:t>模型技术的发展</a:t>
            </a:r>
            <a:endParaRPr kumimoji="0" lang="en-US" altLang="zh-CN" smtClean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D608320-C4C7-49E3-B951-09E7AF958E4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学习路线图</a:t>
            </a:r>
            <a:endParaRPr lang="en-US" altLang="zh-CN" sz="4400" smtClean="0"/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179388" y="1557338"/>
            <a:ext cx="8785225" cy="3960812"/>
            <a:chOff x="113" y="980"/>
            <a:chExt cx="5534" cy="2495"/>
          </a:xfrm>
        </p:grpSpPr>
        <p:sp>
          <p:nvSpPr>
            <p:cNvPr id="40966" name="Rectangle 4"/>
            <p:cNvSpPr>
              <a:spLocks noChangeArrowheads="1"/>
            </p:cNvSpPr>
            <p:nvPr/>
          </p:nvSpPr>
          <p:spPr bwMode="auto">
            <a:xfrm>
              <a:off x="113" y="980"/>
              <a:ext cx="5534" cy="24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7" name="Rectangle 5"/>
            <p:cNvSpPr>
              <a:spLocks noChangeArrowheads="1"/>
            </p:cNvSpPr>
            <p:nvPr/>
          </p:nvSpPr>
          <p:spPr bwMode="auto">
            <a:xfrm>
              <a:off x="158" y="1298"/>
              <a:ext cx="453" cy="31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u="sng">
                  <a:solidFill>
                    <a:srgbClr val="660066"/>
                  </a:solidFill>
                  <a:latin typeface="Monotype Corsiva" pitchFamily="66" charset="0"/>
                </a:rPr>
                <a:t>OO</a:t>
              </a:r>
            </a:p>
          </p:txBody>
        </p:sp>
        <p:sp>
          <p:nvSpPr>
            <p:cNvPr id="40968" name="Rectangle 6"/>
            <p:cNvSpPr>
              <a:spLocks noChangeArrowheads="1"/>
            </p:cNvSpPr>
            <p:nvPr/>
          </p:nvSpPr>
          <p:spPr bwMode="auto">
            <a:xfrm>
              <a:off x="158" y="1978"/>
              <a:ext cx="453" cy="31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660066"/>
                  </a:solidFill>
                  <a:latin typeface="Monotype Corsiva" pitchFamily="66" charset="0"/>
                </a:rPr>
                <a:t>UML</a:t>
              </a:r>
            </a:p>
          </p:txBody>
        </p:sp>
        <p:grpSp>
          <p:nvGrpSpPr>
            <p:cNvPr id="40969" name="Group 7"/>
            <p:cNvGrpSpPr>
              <a:grpSpLocks/>
            </p:cNvGrpSpPr>
            <p:nvPr/>
          </p:nvGrpSpPr>
          <p:grpSpPr bwMode="auto">
            <a:xfrm>
              <a:off x="1473" y="1615"/>
              <a:ext cx="1089" cy="540"/>
              <a:chOff x="1413" y="3657"/>
              <a:chExt cx="1089" cy="540"/>
            </a:xfrm>
          </p:grpSpPr>
          <p:sp>
            <p:nvSpPr>
              <p:cNvPr id="41008" name="Rectangle 8"/>
              <p:cNvSpPr>
                <a:spLocks noChangeArrowheads="1"/>
              </p:cNvSpPr>
              <p:nvPr/>
            </p:nvSpPr>
            <p:spPr bwMode="auto">
              <a:xfrm>
                <a:off x="1565" y="3657"/>
                <a:ext cx="635" cy="45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009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3" y="3748"/>
                <a:ext cx="1089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0970" name="AutoShape 10"/>
            <p:cNvCxnSpPr>
              <a:cxnSpLocks noChangeShapeType="1"/>
              <a:stCxn id="40967" idx="3"/>
              <a:endCxn id="40997" idx="1"/>
            </p:cNvCxnSpPr>
            <p:nvPr/>
          </p:nvCxnSpPr>
          <p:spPr bwMode="auto">
            <a:xfrm>
              <a:off x="611" y="1457"/>
              <a:ext cx="207" cy="38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1" name="AutoShape 11"/>
            <p:cNvCxnSpPr>
              <a:cxnSpLocks noChangeShapeType="1"/>
              <a:stCxn id="40968" idx="3"/>
              <a:endCxn id="40997" idx="1"/>
            </p:cNvCxnSpPr>
            <p:nvPr/>
          </p:nvCxnSpPr>
          <p:spPr bwMode="auto">
            <a:xfrm flipV="1">
              <a:off x="611" y="1842"/>
              <a:ext cx="207" cy="29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2" name="AutoShape 12"/>
            <p:cNvCxnSpPr>
              <a:cxnSpLocks noChangeShapeType="1"/>
              <a:stCxn id="40997" idx="3"/>
              <a:endCxn id="41008" idx="1"/>
            </p:cNvCxnSpPr>
            <p:nvPr/>
          </p:nvCxnSpPr>
          <p:spPr bwMode="auto">
            <a:xfrm>
              <a:off x="1453" y="1842"/>
              <a:ext cx="172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3" name="AutoShape 13"/>
            <p:cNvCxnSpPr>
              <a:cxnSpLocks noChangeShapeType="1"/>
              <a:stCxn id="41005" idx="3"/>
              <a:endCxn id="40999" idx="1"/>
            </p:cNvCxnSpPr>
            <p:nvPr/>
          </p:nvCxnSpPr>
          <p:spPr bwMode="auto">
            <a:xfrm flipV="1">
              <a:off x="3244" y="1841"/>
              <a:ext cx="433" cy="1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Text Box 14"/>
            <p:cNvSpPr txBox="1">
              <a:spLocks noChangeArrowheads="1"/>
            </p:cNvSpPr>
            <p:nvPr/>
          </p:nvSpPr>
          <p:spPr bwMode="auto">
            <a:xfrm>
              <a:off x="3153" y="1595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OOP</a:t>
              </a:r>
            </a:p>
          </p:txBody>
        </p:sp>
        <p:sp>
          <p:nvSpPr>
            <p:cNvPr id="105" name="Text Box 15"/>
            <p:cNvSpPr txBox="1">
              <a:spLocks noChangeArrowheads="1"/>
            </p:cNvSpPr>
            <p:nvPr/>
          </p:nvSpPr>
          <p:spPr bwMode="auto">
            <a:xfrm>
              <a:off x="3153" y="1781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DP</a:t>
              </a:r>
            </a:p>
          </p:txBody>
        </p:sp>
        <p:sp>
          <p:nvSpPr>
            <p:cNvPr id="106" name="Text Box 16"/>
            <p:cNvSpPr txBox="1">
              <a:spLocks noChangeArrowheads="1"/>
            </p:cNvSpPr>
            <p:nvPr/>
          </p:nvSpPr>
          <p:spPr bwMode="auto">
            <a:xfrm>
              <a:off x="2064" y="2477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charset="-122"/>
                </a:rPr>
                <a:t>…</a:t>
              </a: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 Case-Study </a:t>
              </a: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charset="-122"/>
                </a:rPr>
                <a:t>…</a:t>
              </a:r>
              <a:endParaRPr lang="en-US" altLang="zh-CN" sz="1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auto">
            <a:xfrm>
              <a:off x="250" y="2447"/>
              <a:ext cx="4808" cy="212"/>
            </a:xfrm>
            <a:custGeom>
              <a:avLst/>
              <a:gdLst>
                <a:gd name="T0" fmla="*/ 0 w 4650"/>
                <a:gd name="T1" fmla="*/ 166 h 212"/>
                <a:gd name="T2" fmla="*/ 727 w 4650"/>
                <a:gd name="T3" fmla="*/ 30 h 212"/>
                <a:gd name="T4" fmla="*/ 4268 w 4650"/>
                <a:gd name="T5" fmla="*/ 30 h 212"/>
                <a:gd name="T6" fmla="*/ 4947 w 4650"/>
                <a:gd name="T7" fmla="*/ 212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0"/>
                <a:gd name="T13" fmla="*/ 0 h 212"/>
                <a:gd name="T14" fmla="*/ 4650 w 4650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0" h="212">
                  <a:moveTo>
                    <a:pt x="0" y="166"/>
                  </a:moveTo>
                  <a:cubicBezTo>
                    <a:pt x="7" y="109"/>
                    <a:pt x="15" y="53"/>
                    <a:pt x="680" y="30"/>
                  </a:cubicBezTo>
                  <a:cubicBezTo>
                    <a:pt x="1345" y="7"/>
                    <a:pt x="3334" y="0"/>
                    <a:pt x="3992" y="30"/>
                  </a:cubicBezTo>
                  <a:cubicBezTo>
                    <a:pt x="4650" y="60"/>
                    <a:pt x="4521" y="182"/>
                    <a:pt x="4627" y="212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0978" name="AutoShape 18"/>
            <p:cNvCxnSpPr>
              <a:cxnSpLocks noChangeShapeType="1"/>
              <a:endCxn id="40984" idx="0"/>
            </p:cNvCxnSpPr>
            <p:nvPr/>
          </p:nvCxnSpPr>
          <p:spPr bwMode="auto">
            <a:xfrm>
              <a:off x="5219" y="2108"/>
              <a:ext cx="88" cy="505"/>
            </a:xfrm>
            <a:prstGeom prst="curvedConnector2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 Box 19"/>
            <p:cNvSpPr txBox="1">
              <a:spLocks noChangeArrowheads="1"/>
            </p:cNvSpPr>
            <p:nvPr/>
          </p:nvSpPr>
          <p:spPr bwMode="auto">
            <a:xfrm>
              <a:off x="1384" y="2795"/>
              <a:ext cx="26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学 习 路 线 图</a:t>
              </a:r>
            </a:p>
          </p:txBody>
        </p:sp>
        <p:grpSp>
          <p:nvGrpSpPr>
            <p:cNvPr id="40980" name="Group 20"/>
            <p:cNvGrpSpPr>
              <a:grpSpLocks/>
            </p:cNvGrpSpPr>
            <p:nvPr/>
          </p:nvGrpSpPr>
          <p:grpSpPr bwMode="auto">
            <a:xfrm>
              <a:off x="2381" y="1343"/>
              <a:ext cx="908" cy="998"/>
              <a:chOff x="2154" y="1253"/>
              <a:chExt cx="908" cy="998"/>
            </a:xfrm>
          </p:grpSpPr>
          <p:sp>
            <p:nvSpPr>
              <p:cNvPr id="41005" name="Rectangle 21"/>
              <p:cNvSpPr>
                <a:spLocks noChangeArrowheads="1"/>
              </p:cNvSpPr>
              <p:nvPr/>
            </p:nvSpPr>
            <p:spPr bwMode="auto">
              <a:xfrm>
                <a:off x="2200" y="1253"/>
                <a:ext cx="817" cy="9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006" name="Picture 2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1705"/>
                <a:ext cx="862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7" name="Picture 2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1253"/>
                <a:ext cx="816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981" name="Group 24"/>
            <p:cNvGrpSpPr>
              <a:grpSpLocks/>
            </p:cNvGrpSpPr>
            <p:nvPr/>
          </p:nvGrpSpPr>
          <p:grpSpPr bwMode="auto">
            <a:xfrm>
              <a:off x="3676" y="1242"/>
              <a:ext cx="1543" cy="1198"/>
              <a:chOff x="3560" y="1152"/>
              <a:chExt cx="1543" cy="1198"/>
            </a:xfrm>
          </p:grpSpPr>
          <p:sp>
            <p:nvSpPr>
              <p:cNvPr id="40999" name="Rectangle 25"/>
              <p:cNvSpPr>
                <a:spLocks noChangeArrowheads="1"/>
              </p:cNvSpPr>
              <p:nvPr/>
            </p:nvSpPr>
            <p:spPr bwMode="auto">
              <a:xfrm>
                <a:off x="3561" y="1152"/>
                <a:ext cx="1542" cy="11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000" name="Picture 2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" y="1207"/>
                <a:ext cx="544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1" name="Picture 2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" y="1797"/>
                <a:ext cx="77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2" name="Picture 2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1253"/>
                <a:ext cx="54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3" name="Picture 2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9" y="1194"/>
                <a:ext cx="544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4" name="Picture 3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1" y="1797"/>
                <a:ext cx="816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0982" name="AutoShape 31"/>
            <p:cNvCxnSpPr>
              <a:cxnSpLocks noChangeShapeType="1"/>
              <a:stCxn id="41008" idx="3"/>
              <a:endCxn id="41005" idx="1"/>
            </p:cNvCxnSpPr>
            <p:nvPr/>
          </p:nvCxnSpPr>
          <p:spPr bwMode="auto">
            <a:xfrm>
              <a:off x="2260" y="1842"/>
              <a:ext cx="167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3" name="Line 32"/>
            <p:cNvSpPr>
              <a:spLocks noChangeShapeType="1"/>
            </p:cNvSpPr>
            <p:nvPr/>
          </p:nvSpPr>
          <p:spPr bwMode="auto">
            <a:xfrm>
              <a:off x="3788" y="1842"/>
              <a:ext cx="1406" cy="0"/>
            </a:xfrm>
            <a:prstGeom prst="line">
              <a:avLst/>
            </a:prstGeom>
            <a:noFill/>
            <a:ln w="25400" cap="rnd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Rectangle 33"/>
            <p:cNvSpPr>
              <a:spLocks noChangeArrowheads="1"/>
            </p:cNvSpPr>
            <p:nvPr/>
          </p:nvSpPr>
          <p:spPr bwMode="auto">
            <a:xfrm>
              <a:off x="5012" y="2613"/>
              <a:ext cx="590" cy="49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endParaRPr lang="en-US" altLang="zh-CN" b="0"/>
            </a:p>
          </p:txBody>
        </p:sp>
        <p:grpSp>
          <p:nvGrpSpPr>
            <p:cNvPr id="40985" name="Group 34"/>
            <p:cNvGrpSpPr>
              <a:grpSpLocks/>
            </p:cNvGrpSpPr>
            <p:nvPr/>
          </p:nvGrpSpPr>
          <p:grpSpPr bwMode="auto">
            <a:xfrm>
              <a:off x="784" y="1615"/>
              <a:ext cx="952" cy="454"/>
              <a:chOff x="784" y="1615"/>
              <a:chExt cx="952" cy="454"/>
            </a:xfrm>
          </p:grpSpPr>
          <p:sp>
            <p:nvSpPr>
              <p:cNvPr id="40997" name="Rectangle 35"/>
              <p:cNvSpPr>
                <a:spLocks noChangeArrowheads="1"/>
              </p:cNvSpPr>
              <p:nvPr/>
            </p:nvSpPr>
            <p:spPr bwMode="auto">
              <a:xfrm>
                <a:off x="818" y="1615"/>
                <a:ext cx="635" cy="45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0998" name="Picture 3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" y="1657"/>
                <a:ext cx="952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986" name="Group 37"/>
            <p:cNvGrpSpPr>
              <a:grpSpLocks/>
            </p:cNvGrpSpPr>
            <p:nvPr/>
          </p:nvGrpSpPr>
          <p:grpSpPr bwMode="auto">
            <a:xfrm>
              <a:off x="113" y="1117"/>
              <a:ext cx="5262" cy="1649"/>
              <a:chOff x="113" y="1117"/>
              <a:chExt cx="5262" cy="1649"/>
            </a:xfrm>
          </p:grpSpPr>
          <p:sp>
            <p:nvSpPr>
              <p:cNvPr id="117" name="Text Box 38"/>
              <p:cNvSpPr txBox="1">
                <a:spLocks noChangeArrowheads="1"/>
              </p:cNvSpPr>
              <p:nvPr/>
            </p:nvSpPr>
            <p:spPr bwMode="auto">
              <a:xfrm>
                <a:off x="113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18" name="Text Box 39"/>
              <p:cNvSpPr txBox="1">
                <a:spLocks noChangeArrowheads="1"/>
              </p:cNvSpPr>
              <p:nvPr/>
            </p:nvSpPr>
            <p:spPr bwMode="auto">
              <a:xfrm>
                <a:off x="113" y="182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19" name="Text Box 40"/>
              <p:cNvSpPr txBox="1">
                <a:spLocks noChangeArrowheads="1"/>
              </p:cNvSpPr>
              <p:nvPr/>
            </p:nvSpPr>
            <p:spPr bwMode="auto">
              <a:xfrm>
                <a:off x="884" y="1480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20" name="Text Box 41"/>
              <p:cNvSpPr txBox="1">
                <a:spLocks noChangeArrowheads="1"/>
              </p:cNvSpPr>
              <p:nvPr/>
            </p:nvSpPr>
            <p:spPr bwMode="auto">
              <a:xfrm>
                <a:off x="1701" y="1464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121" name="Text Box 42"/>
              <p:cNvSpPr txBox="1">
                <a:spLocks noChangeArrowheads="1"/>
              </p:cNvSpPr>
              <p:nvPr/>
            </p:nvSpPr>
            <p:spPr bwMode="auto">
              <a:xfrm>
                <a:off x="2472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122" name="Text Box 43"/>
              <p:cNvSpPr txBox="1">
                <a:spLocks noChangeArrowheads="1"/>
              </p:cNvSpPr>
              <p:nvPr/>
            </p:nvSpPr>
            <p:spPr bwMode="auto">
              <a:xfrm>
                <a:off x="3334" y="137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123" name="Text Box 44"/>
              <p:cNvSpPr txBox="1">
                <a:spLocks noChangeArrowheads="1"/>
              </p:cNvSpPr>
              <p:nvPr/>
            </p:nvSpPr>
            <p:spPr bwMode="auto">
              <a:xfrm>
                <a:off x="3334" y="196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124" name="Text Box 45"/>
              <p:cNvSpPr txBox="1">
                <a:spLocks noChangeArrowheads="1"/>
              </p:cNvSpPr>
              <p:nvPr/>
            </p:nvSpPr>
            <p:spPr bwMode="auto">
              <a:xfrm>
                <a:off x="3833" y="111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125" name="Text Box 46"/>
              <p:cNvSpPr txBox="1">
                <a:spLocks noChangeArrowheads="1"/>
              </p:cNvSpPr>
              <p:nvPr/>
            </p:nvSpPr>
            <p:spPr bwMode="auto">
              <a:xfrm>
                <a:off x="3833" y="2251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  <p:sp>
            <p:nvSpPr>
              <p:cNvPr id="126" name="Text Box 47"/>
              <p:cNvSpPr txBox="1">
                <a:spLocks noChangeArrowheads="1"/>
              </p:cNvSpPr>
              <p:nvPr/>
            </p:nvSpPr>
            <p:spPr bwMode="auto">
              <a:xfrm>
                <a:off x="5012" y="247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10</a:t>
                </a:r>
              </a:p>
            </p:txBody>
          </p:sp>
        </p:grpSp>
      </p:grpSp>
      <p:sp>
        <p:nvSpPr>
          <p:cNvPr id="367653" name="Rectangle 37"/>
          <p:cNvSpPr>
            <a:spLocks noChangeArrowheads="1"/>
          </p:cNvSpPr>
          <p:nvPr/>
        </p:nvSpPr>
        <p:spPr bwMode="auto">
          <a:xfrm>
            <a:off x="257175" y="2071688"/>
            <a:ext cx="720725" cy="5048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470675C-80E7-4217-9D9C-7252B1B3214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考核方式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作业（</a:t>
            </a:r>
            <a:r>
              <a:rPr lang="en-US" altLang="zh-CN" smtClean="0"/>
              <a:t>50</a:t>
            </a:r>
            <a:r>
              <a:rPr lang="zh-CN" altLang="en-US" smtClean="0"/>
              <a:t>％）</a:t>
            </a:r>
          </a:p>
          <a:p>
            <a:pPr lvl="1" eaLnBrk="1" hangingPunct="1"/>
            <a:r>
              <a:rPr lang="zh-CN" altLang="en-US" smtClean="0"/>
              <a:t>结合课程进度，围绕一个案例，安排三次实践作业</a:t>
            </a:r>
          </a:p>
          <a:p>
            <a:pPr lvl="1" eaLnBrk="1" hangingPunct="1"/>
            <a:r>
              <a:rPr lang="zh-CN" altLang="en-US" smtClean="0"/>
              <a:t>根据情况对作业进行详细讲解</a:t>
            </a:r>
          </a:p>
          <a:p>
            <a:pPr eaLnBrk="1" hangingPunct="1"/>
            <a:r>
              <a:rPr lang="zh-CN" altLang="en-US" smtClean="0"/>
              <a:t>考试（</a:t>
            </a:r>
            <a:r>
              <a:rPr lang="en-US" altLang="zh-CN" smtClean="0"/>
              <a:t>50</a:t>
            </a:r>
            <a:r>
              <a:rPr lang="zh-CN" altLang="en-US" smtClean="0"/>
              <a:t>％）</a:t>
            </a:r>
          </a:p>
          <a:p>
            <a:pPr lvl="1" eaLnBrk="1" hangingPunct="1"/>
            <a:r>
              <a:rPr lang="zh-CN" altLang="en-US" smtClean="0"/>
              <a:t>课程结束后安排考试</a:t>
            </a:r>
          </a:p>
          <a:p>
            <a:pPr lvl="1" eaLnBrk="1" hangingPunct="1"/>
            <a:r>
              <a:rPr lang="zh-CN" altLang="en-US" smtClean="0"/>
              <a:t>开卷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自编教材：</a:t>
            </a:r>
            <a:r>
              <a:rPr lang="en-US" altLang="zh-CN" dirty="0" smtClean="0"/>
              <a:t>UML2</a:t>
            </a:r>
            <a:r>
              <a:rPr lang="zh-CN" altLang="en-US" dirty="0" smtClean="0"/>
              <a:t>面向对象分析与设计，清华大学出版社，</a:t>
            </a:r>
            <a:r>
              <a:rPr lang="en-US" altLang="zh-CN" dirty="0" smtClean="0"/>
              <a:t>2013.5</a:t>
            </a:r>
          </a:p>
          <a:p>
            <a:pPr lvl="1"/>
            <a:r>
              <a:rPr lang="zh-CN" altLang="en-US" dirty="0" smtClean="0"/>
              <a:t>在近几年讲义的基础上整理而成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主要按照此教材内容讲解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ISBN: 9787302307884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55" y="2811040"/>
            <a:ext cx="2549525" cy="357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其它</a:t>
            </a:r>
            <a:r>
              <a:rPr lang="zh-CN" altLang="en-US" dirty="0" smtClean="0"/>
              <a:t>参考资料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Applying UML and Patterns - An Introduction to Object-Oriented Analysis and Design</a:t>
            </a:r>
          </a:p>
          <a:p>
            <a:pPr lvl="1" eaLnBrk="1" hangingPunct="1"/>
            <a:r>
              <a:rPr lang="en-US" altLang="zh-CN" sz="2000" dirty="0" smtClean="0"/>
              <a:t>UML</a:t>
            </a:r>
            <a:r>
              <a:rPr lang="zh-CN" altLang="en-US" sz="2000" dirty="0" smtClean="0"/>
              <a:t>和模式应用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面向对象分析与设计导论</a:t>
            </a:r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Object-Oriented Analysis and Design with Applications (3</a:t>
            </a:r>
            <a:r>
              <a:rPr lang="en-US" altLang="zh-CN" sz="2400" baseline="30000" dirty="0" smtClean="0"/>
              <a:t>rd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zh-CN" altLang="en-US" sz="2000" dirty="0" smtClean="0"/>
              <a:t>面向对象分析与设计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版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UML</a:t>
            </a:r>
            <a:r>
              <a:rPr lang="zh-CN" altLang="en-US" sz="2000" dirty="0" smtClean="0"/>
              <a:t>创始人</a:t>
            </a:r>
            <a:r>
              <a:rPr lang="en-US" altLang="zh-CN" sz="2000" dirty="0" smtClean="0"/>
              <a:t>Grady </a:t>
            </a:r>
            <a:r>
              <a:rPr lang="en-US" altLang="zh-CN" sz="2000" dirty="0" err="1" smtClean="0"/>
              <a:t>Booch</a:t>
            </a:r>
            <a:r>
              <a:rPr lang="zh-CN" altLang="en-US" sz="2000" dirty="0" smtClean="0"/>
              <a:t>的代表作</a:t>
            </a:r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The Unified Modeling Language User Guide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UML</a:t>
            </a:r>
            <a:r>
              <a:rPr lang="zh-CN" altLang="en-US" sz="2400" dirty="0" smtClean="0"/>
              <a:t>用户指南，第二版）</a:t>
            </a:r>
          </a:p>
          <a:p>
            <a:pPr lvl="1" eaLnBrk="1" hangingPunct="1"/>
            <a:r>
              <a:rPr lang="en-US" altLang="zh-CN" sz="2000" dirty="0" smtClean="0"/>
              <a:t>Grady </a:t>
            </a:r>
            <a:r>
              <a:rPr lang="en-US" altLang="zh-CN" sz="2000" dirty="0" err="1" smtClean="0"/>
              <a:t>Booch</a:t>
            </a:r>
            <a:r>
              <a:rPr lang="en-US" altLang="zh-CN" sz="2000" dirty="0" smtClean="0"/>
              <a:t>, James </a:t>
            </a:r>
            <a:r>
              <a:rPr lang="en-US" altLang="zh-CN" sz="2000" dirty="0" err="1" smtClean="0"/>
              <a:t>Rumbaugh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Ivar</a:t>
            </a:r>
            <a:r>
              <a:rPr lang="en-US" altLang="zh-CN" sz="2000" dirty="0" smtClean="0"/>
              <a:t> Jacobson</a:t>
            </a:r>
          </a:p>
          <a:p>
            <a:pPr eaLnBrk="1" hangingPunct="1"/>
            <a:r>
              <a:rPr lang="en-US" altLang="zh-CN" sz="2400" dirty="0" smtClean="0"/>
              <a:t>UML Distilled (3</a:t>
            </a:r>
            <a:r>
              <a:rPr lang="en-US" altLang="zh-CN" sz="2400" baseline="30000" dirty="0" smtClean="0"/>
              <a:t>rd</a:t>
            </a:r>
            <a:r>
              <a:rPr lang="en-US" altLang="zh-CN" sz="2400" dirty="0" smtClean="0"/>
              <a:t>): A Brief Guide to the Standard Object Modeling Language</a:t>
            </a:r>
          </a:p>
          <a:p>
            <a:pPr lvl="1" eaLnBrk="1" hangingPunct="1"/>
            <a:r>
              <a:rPr lang="en-US" altLang="zh-CN" sz="2000" dirty="0" smtClean="0"/>
              <a:t>UML</a:t>
            </a:r>
            <a:r>
              <a:rPr lang="zh-CN" altLang="en-US" sz="2000" dirty="0"/>
              <a:t>精粹：标准对象建模语言简明指南</a:t>
            </a:r>
          </a:p>
          <a:p>
            <a:pPr lvl="1" eaLnBrk="1" hangingPunct="1"/>
            <a:endParaRPr lang="en-US" altLang="zh-CN" sz="2000" dirty="0" smtClean="0"/>
          </a:p>
          <a:p>
            <a:pPr lvl="1" eaLnBrk="1" hangingPunct="1"/>
            <a:endParaRPr lang="zh-CN" altLang="en-US" sz="2400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BE261FD-42FE-4788-B2B8-79837C00508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C97C59C-2337-4BAD-9E66-48FA8F22BFF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课程介绍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对象技术</a:t>
            </a:r>
          </a:p>
          <a:p>
            <a:pPr eaLnBrk="1" hangingPunct="1">
              <a:defRPr/>
            </a:pPr>
            <a:r>
              <a:rPr lang="zh-CN" altLang="en-US" smtClean="0"/>
              <a:t>对象和类</a:t>
            </a:r>
          </a:p>
          <a:p>
            <a:pPr eaLnBrk="1" hangingPunct="1">
              <a:defRPr/>
            </a:pPr>
            <a:r>
              <a:rPr lang="zh-CN" altLang="en-US" smtClean="0"/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AB3054B-2D5B-430B-A642-4FA8C3042F3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对象技术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是一种看待计算机软件系统的观点</a:t>
            </a:r>
          </a:p>
          <a:p>
            <a:pPr eaLnBrk="1" hangingPunct="1"/>
            <a:r>
              <a:rPr lang="zh-CN" altLang="en-US" dirty="0" smtClean="0"/>
              <a:t>是一种系统分析和设计的思想</a:t>
            </a:r>
          </a:p>
          <a:p>
            <a:pPr eaLnBrk="1" hangingPunct="1"/>
            <a:r>
              <a:rPr lang="zh-CN" altLang="en-US" dirty="0" smtClean="0"/>
              <a:t>是一种编程方法</a:t>
            </a:r>
          </a:p>
          <a:p>
            <a:pPr eaLnBrk="1" hangingPunct="1"/>
            <a:r>
              <a:rPr lang="zh-CN" altLang="en-US" dirty="0" smtClean="0"/>
              <a:t>是一组设计原则和模式</a:t>
            </a:r>
          </a:p>
          <a:p>
            <a:pPr eaLnBrk="1" hangingPunct="1"/>
            <a:r>
              <a:rPr lang="zh-CN" altLang="en-US" dirty="0" smtClean="0"/>
              <a:t>是实践者的日常工作</a:t>
            </a:r>
          </a:p>
          <a:p>
            <a:pPr eaLnBrk="1" hangingPunct="1"/>
            <a:r>
              <a:rPr lang="zh-CN" altLang="en-US" dirty="0" smtClean="0"/>
              <a:t>是吹鼓手、骗子和市场人员口中的“万灵丹”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10AC399-1A4F-4A71-96F9-4B88DFF6BC7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440738" cy="647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对象技术</a:t>
            </a:r>
            <a:r>
              <a:rPr lang="en-US" altLang="zh-CN" dirty="0" smtClean="0"/>
              <a:t>Object Technology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对象技术是一系列指导软件构造的原则（如抽象、封装、多态等），并通过语言、数据库和其它工具来支持这些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从</a:t>
            </a:r>
            <a:r>
              <a:rPr lang="zh-CN" altLang="en-US" dirty="0"/>
              <a:t>本质上讲，对象技术对一系列相关原则的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对象技术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类</a:t>
            </a:r>
            <a:r>
              <a:rPr lang="en-US" altLang="zh-CN" dirty="0"/>
              <a:t>+</a:t>
            </a:r>
            <a:r>
              <a:rPr lang="zh-CN" altLang="en-US" dirty="0"/>
              <a:t>对象</a:t>
            </a:r>
            <a:r>
              <a:rPr lang="en-US" altLang="zh-CN" dirty="0"/>
              <a:t>+</a:t>
            </a:r>
            <a:r>
              <a:rPr lang="zh-CN" altLang="en-US" dirty="0"/>
              <a:t>抽象</a:t>
            </a:r>
            <a:r>
              <a:rPr lang="en-US" altLang="zh-CN" dirty="0"/>
              <a:t>+</a:t>
            </a:r>
            <a:r>
              <a:rPr lang="zh-CN" altLang="en-US" dirty="0"/>
              <a:t>封装</a:t>
            </a:r>
            <a:r>
              <a:rPr lang="en-US" altLang="zh-CN" dirty="0"/>
              <a:t>+</a:t>
            </a:r>
            <a:r>
              <a:rPr lang="zh-CN" altLang="en-US" dirty="0"/>
              <a:t>继承</a:t>
            </a:r>
            <a:r>
              <a:rPr lang="en-US" altLang="zh-CN" dirty="0"/>
              <a:t>+</a:t>
            </a:r>
            <a:r>
              <a:rPr lang="zh-CN" altLang="en-US" dirty="0"/>
              <a:t>多态</a:t>
            </a:r>
            <a:r>
              <a:rPr lang="en-US" altLang="zh-CN" dirty="0"/>
              <a:t>+</a:t>
            </a:r>
            <a:r>
              <a:rPr lang="zh-CN" altLang="en-US" dirty="0"/>
              <a:t>消息</a:t>
            </a:r>
            <a:r>
              <a:rPr lang="en-US" altLang="zh-CN" dirty="0" smtClean="0"/>
              <a:t>…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78B55A1-30AA-468A-A816-DBCBDC1B244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对象技术的发展历史</a:t>
            </a:r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611188" y="3206750"/>
            <a:ext cx="78486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5" name="AutoShape 4"/>
          <p:cNvSpPr>
            <a:spLocks noChangeArrowheads="1"/>
          </p:cNvSpPr>
          <p:nvPr/>
        </p:nvSpPr>
        <p:spPr bwMode="auto">
          <a:xfrm>
            <a:off x="684213" y="2270125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250825" y="1550988"/>
            <a:ext cx="1511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Simula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基本思想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23850" y="27495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1967</a:t>
            </a:r>
          </a:p>
        </p:txBody>
      </p:sp>
      <p:sp>
        <p:nvSpPr>
          <p:cNvPr id="51208" name="AutoShape 7"/>
          <p:cNvSpPr>
            <a:spLocks noChangeArrowheads="1"/>
          </p:cNvSpPr>
          <p:nvPr/>
        </p:nvSpPr>
        <p:spPr bwMode="auto">
          <a:xfrm rot="10800000">
            <a:off x="1908175" y="3711575"/>
            <a:ext cx="576263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1547813" y="32781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1972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1331913" y="4262438"/>
            <a:ext cx="16557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Smalltalk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实用化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11" name="AutoShape 10"/>
          <p:cNvSpPr>
            <a:spLocks noChangeArrowheads="1"/>
          </p:cNvSpPr>
          <p:nvPr/>
        </p:nvSpPr>
        <p:spPr bwMode="auto">
          <a:xfrm>
            <a:off x="3421063" y="2270125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3060700" y="1520825"/>
            <a:ext cx="129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C++</a:t>
            </a:r>
            <a:b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商业化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3060700" y="27495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1980s</a:t>
            </a:r>
          </a:p>
        </p:txBody>
      </p:sp>
      <p:sp>
        <p:nvSpPr>
          <p:cNvPr id="51214" name="AutoShape 13"/>
          <p:cNvSpPr>
            <a:spLocks noChangeArrowheads="1"/>
          </p:cNvSpPr>
          <p:nvPr/>
        </p:nvSpPr>
        <p:spPr bwMode="auto">
          <a:xfrm rot="10800000">
            <a:off x="5005388" y="3711575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4645025" y="32781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1995</a:t>
            </a:r>
          </a:p>
        </p:txBody>
      </p:sp>
      <p:sp>
        <p:nvSpPr>
          <p:cNvPr id="394255" name="Text Box 15"/>
          <p:cNvSpPr txBox="1">
            <a:spLocks noChangeArrowheads="1"/>
          </p:cNvSpPr>
          <p:nvPr/>
        </p:nvSpPr>
        <p:spPr bwMode="auto">
          <a:xfrm>
            <a:off x="4140200" y="4262438"/>
            <a:ext cx="2374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b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编程方法的成熟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17" name="AutoShape 16"/>
          <p:cNvSpPr>
            <a:spLocks noChangeArrowheads="1"/>
          </p:cNvSpPr>
          <p:nvPr/>
        </p:nvSpPr>
        <p:spPr bwMode="auto">
          <a:xfrm>
            <a:off x="6373813" y="2270125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5724525" y="1484313"/>
            <a:ext cx="1871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b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统一方法学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6013450" y="27495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1997</a:t>
            </a:r>
          </a:p>
        </p:txBody>
      </p:sp>
      <p:sp>
        <p:nvSpPr>
          <p:cNvPr id="51220" name="AutoShape 19"/>
          <p:cNvSpPr>
            <a:spLocks noChangeArrowheads="1"/>
          </p:cNvSpPr>
          <p:nvPr/>
        </p:nvSpPr>
        <p:spPr bwMode="auto">
          <a:xfrm rot="10800000">
            <a:off x="7813675" y="3711575"/>
            <a:ext cx="576263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7453313" y="32781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2010+</a:t>
            </a:r>
            <a:endParaRPr lang="en-US" altLang="zh-CN" sz="20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6950075" y="4262438"/>
            <a:ext cx="19431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构件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服务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云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（纵深发展）</a:t>
            </a:r>
            <a:endParaRPr lang="en-US" altLang="zh-CN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608105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028A218-EB81-42FE-8FDC-91F44099F99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对象技术的优势</a:t>
            </a:r>
            <a:r>
              <a:rPr lang="en-US" altLang="zh-CN" dirty="0" smtClean="0"/>
              <a:t>-1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沟通</a:t>
            </a:r>
          </a:p>
          <a:p>
            <a:pPr lvl="1" eaLnBrk="1" hangingPunct="1"/>
            <a:r>
              <a:rPr lang="zh-CN" altLang="en-US" dirty="0" smtClean="0"/>
              <a:t>顺应人类思维习惯，让软件开发人员在</a:t>
            </a:r>
            <a:r>
              <a:rPr lang="zh-CN" altLang="en-US" dirty="0" smtClean="0">
                <a:solidFill>
                  <a:srgbClr val="FF3300"/>
                </a:solidFill>
              </a:rPr>
              <a:t>解空间</a:t>
            </a:r>
            <a:r>
              <a:rPr lang="zh-CN" altLang="en-US" dirty="0" smtClean="0"/>
              <a:t>中直接模拟</a:t>
            </a:r>
            <a:r>
              <a:rPr lang="zh-CN" altLang="en-US" dirty="0" smtClean="0">
                <a:solidFill>
                  <a:srgbClr val="FF3300"/>
                </a:solidFill>
              </a:rPr>
              <a:t>问题空间</a:t>
            </a:r>
            <a:r>
              <a:rPr lang="zh-CN" altLang="en-US" dirty="0" smtClean="0"/>
              <a:t>中的对象及其行为</a:t>
            </a:r>
          </a:p>
        </p:txBody>
      </p:sp>
      <p:sp>
        <p:nvSpPr>
          <p:cNvPr id="386052" name="AutoShape 4"/>
          <p:cNvSpPr>
            <a:spLocks noChangeArrowheads="1"/>
          </p:cNvSpPr>
          <p:nvPr/>
        </p:nvSpPr>
        <p:spPr bwMode="auto">
          <a:xfrm>
            <a:off x="1476375" y="3213100"/>
            <a:ext cx="2881313" cy="1800225"/>
          </a:xfrm>
          <a:prstGeom prst="cloudCallout">
            <a:avLst>
              <a:gd name="adj1" fmla="val -45921"/>
              <a:gd name="adj2" fmla="val 3006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PUSH EBX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MOV EBX,EDX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MOV EDX,EAX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SHR EDX,16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DIV BX</a:t>
            </a:r>
          </a:p>
        </p:txBody>
      </p:sp>
      <p:sp>
        <p:nvSpPr>
          <p:cNvPr id="386053" name="AutoShape 5"/>
          <p:cNvSpPr>
            <a:spLocks noChangeArrowheads="1"/>
          </p:cNvSpPr>
          <p:nvPr/>
        </p:nvSpPr>
        <p:spPr bwMode="auto">
          <a:xfrm>
            <a:off x="4787900" y="3141663"/>
            <a:ext cx="3313113" cy="2160587"/>
          </a:xfrm>
          <a:prstGeom prst="cloudCallout">
            <a:avLst>
              <a:gd name="adj1" fmla="val -46500"/>
              <a:gd name="adj2" fmla="val 30236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AHare.Run;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ALion.Catch(AHare);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ALion.Kill(AHare);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AHare.Dead;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ALion.Eat;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ALion.Happy;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611188" y="5203825"/>
            <a:ext cx="79216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在计算机中模拟现实世界的事和物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  <p:bldP spid="386053" grpId="0" animBg="1"/>
      <p:bldP spid="386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3AA88AF-4EE5-436C-B323-D55828AEFC6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第一个案例</a:t>
            </a:r>
          </a:p>
          <a:p>
            <a:pPr eaLnBrk="1" hangingPunct="1">
              <a:defRPr/>
            </a:pPr>
            <a:r>
              <a:rPr lang="zh-CN" altLang="en-US" smtClean="0"/>
              <a:t>课程介绍</a:t>
            </a:r>
          </a:p>
          <a:p>
            <a:pPr eaLnBrk="1" hangingPunct="1">
              <a:defRPr/>
            </a:pPr>
            <a:r>
              <a:rPr lang="zh-CN" altLang="en-US" smtClean="0"/>
              <a:t>对象技术</a:t>
            </a:r>
          </a:p>
          <a:p>
            <a:pPr eaLnBrk="1" hangingPunct="1">
              <a:defRPr/>
            </a:pPr>
            <a:r>
              <a:rPr lang="zh-CN" altLang="en-US" smtClean="0"/>
              <a:t>对象和类</a:t>
            </a:r>
          </a:p>
          <a:p>
            <a:pPr eaLnBrk="1" hangingPunct="1">
              <a:defRPr/>
            </a:pPr>
            <a:r>
              <a:rPr lang="zh-CN" altLang="en-US" smtClean="0"/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FC2C652-AC22-4A5D-A72F-7310AB5902E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实例：“东北一家人”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东北人都是活雷锋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人、东北人、雷锋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老张开车去东北</a:t>
            </a:r>
            <a:r>
              <a:rPr lang="en-US" altLang="zh-CN" smtClean="0">
                <a:latin typeface="宋体" pitchFamily="2" charset="-122"/>
              </a:rPr>
              <a:t>…… </a:t>
            </a:r>
            <a:r>
              <a:rPr lang="zh-CN" altLang="en-US" smtClean="0">
                <a:latin typeface="宋体" pitchFamily="2" charset="-122"/>
              </a:rPr>
              <a:t>撞啦！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老张、汽车、开车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撞啦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5148263" y="4292600"/>
            <a:ext cx="23764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B3EAFF0-7E05-486B-A62E-2946F943AFA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5075238" y="4292600"/>
            <a:ext cx="23764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39973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class </a:t>
            </a:r>
            <a:r>
              <a:rPr kumimoji="0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人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Region 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籍贯；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class </a:t>
            </a:r>
            <a:r>
              <a:rPr kumimoji="0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Region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{ 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interface </a:t>
            </a:r>
            <a:r>
              <a:rPr kumimoji="0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雷锋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helpPeople(){  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class </a:t>
            </a:r>
            <a:r>
              <a:rPr kumimoji="0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东北人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rgbClr val="993300"/>
                </a:solidFill>
                <a:latin typeface="Times New Roman" pitchFamily="18" charset="0"/>
                <a:ea typeface="楷体_GB2312" pitchFamily="49" charset="-122"/>
              </a:rPr>
              <a:t>extends </a:t>
            </a:r>
            <a:r>
              <a:rPr kumimoji="0" lang="zh-CN" altLang="en-US">
                <a:solidFill>
                  <a:srgbClr val="993300"/>
                </a:solidFill>
                <a:latin typeface="Times New Roman" pitchFamily="18" charset="0"/>
                <a:ea typeface="楷体_GB2312" pitchFamily="49" charset="-122"/>
              </a:rPr>
              <a:t>人 </a:t>
            </a:r>
            <a:r>
              <a:rPr kumimoji="0" lang="en-US" altLang="zh-CN">
                <a:solidFill>
                  <a:srgbClr val="993300"/>
                </a:solidFill>
                <a:latin typeface="Times New Roman" pitchFamily="18" charset="0"/>
                <a:ea typeface="楷体_GB2312" pitchFamily="49" charset="-122"/>
              </a:rPr>
              <a:t>implements </a:t>
            </a:r>
            <a:r>
              <a:rPr kumimoji="0" lang="zh-CN" altLang="en-US">
                <a:solidFill>
                  <a:srgbClr val="993300"/>
                </a:solidFill>
                <a:latin typeface="Times New Roman" pitchFamily="18" charset="0"/>
                <a:ea typeface="楷体_GB2312" pitchFamily="49" charset="-122"/>
              </a:rPr>
              <a:t>雷锋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籍贯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东北；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helpPeople(){  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4827588" y="908050"/>
            <a:ext cx="3816350" cy="549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class </a:t>
            </a:r>
            <a:r>
              <a:rPr kumimoji="0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Car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DriveTo(Region) throws Exception (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撞车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){}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人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Driver;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Main Program {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人 老张；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Car 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夏利；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夏利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.Driver = 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老张；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try {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夏利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.DriveTo(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东北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} catch (Exception) { }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0" lang="en-US" altLang="zh-CN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91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面向对象的表示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9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9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89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89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9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89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9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9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89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9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D7724B5-256F-4461-A9EC-F74E4A00496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对象技术优势</a:t>
            </a:r>
            <a:r>
              <a:rPr lang="en-US" altLang="zh-CN" dirty="0" smtClean="0"/>
              <a:t>-2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稳定</a:t>
            </a:r>
          </a:p>
          <a:p>
            <a:pPr lvl="1" eaLnBrk="1" hangingPunct="1"/>
            <a:r>
              <a:rPr lang="zh-CN" altLang="en-US" dirty="0" smtClean="0"/>
              <a:t>较小的需求变化不会导致系统结构大的改变</a:t>
            </a:r>
          </a:p>
          <a:p>
            <a:pPr lvl="1" eaLnBrk="1" hangingPunct="1"/>
            <a:r>
              <a:rPr lang="zh-CN" altLang="en-US" dirty="0" smtClean="0"/>
              <a:t>当需求变化时</a:t>
            </a:r>
            <a:r>
              <a:rPr lang="en-US" altLang="zh-CN" dirty="0" smtClean="0"/>
              <a:t>……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482850" y="3500438"/>
            <a:ext cx="21590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功能：最易变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数据：较易变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对象：较稳定</a:t>
            </a:r>
          </a:p>
        </p:txBody>
      </p:sp>
      <p:sp>
        <p:nvSpPr>
          <p:cNvPr id="390149" name="AutoShape 5"/>
          <p:cNvSpPr>
            <a:spLocks noChangeArrowheads="1"/>
          </p:cNvSpPr>
          <p:nvPr/>
        </p:nvSpPr>
        <p:spPr bwMode="auto">
          <a:xfrm>
            <a:off x="2049463" y="3716338"/>
            <a:ext cx="360362" cy="1223962"/>
          </a:xfrm>
          <a:prstGeom prst="downArrow">
            <a:avLst>
              <a:gd name="adj1" fmla="val 50000"/>
              <a:gd name="adj2" fmla="val 84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1474788" y="3571875"/>
            <a:ext cx="488950" cy="1368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稳定性增加</a:t>
            </a:r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4425950" y="3716338"/>
            <a:ext cx="1800225" cy="10810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4425950" y="4292600"/>
            <a:ext cx="1800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4425950" y="3789363"/>
            <a:ext cx="1800225" cy="1079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611188" y="5157788"/>
            <a:ext cx="79216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用较稳定把不稳定的包起来</a:t>
            </a:r>
          </a:p>
        </p:txBody>
      </p:sp>
      <p:pic>
        <p:nvPicPr>
          <p:cNvPr id="501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00438"/>
            <a:ext cx="16557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 animBg="1"/>
      <p:bldP spid="390150" grpId="0"/>
      <p:bldP spid="3901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73D0ABC-F176-4F10-80EA-1B1706B6A75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对象技术优势</a:t>
            </a:r>
            <a:r>
              <a:rPr lang="en-US" altLang="zh-CN" dirty="0" smtClean="0"/>
              <a:t>-3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复用</a:t>
            </a:r>
          </a:p>
          <a:p>
            <a:pPr lvl="1" eaLnBrk="1" hangingPunct="1"/>
            <a:r>
              <a:rPr lang="zh-CN" altLang="en-US" smtClean="0"/>
              <a:t>代码重用：类库、框架等重用机制</a:t>
            </a:r>
          </a:p>
          <a:p>
            <a:pPr lvl="1" eaLnBrk="1" hangingPunct="1"/>
            <a:r>
              <a:rPr lang="zh-CN" altLang="en-US" smtClean="0"/>
              <a:t>能提高质量，减少由于编制新的系统代码而产生的成本</a:t>
            </a:r>
          </a:p>
          <a:p>
            <a:pPr lvl="1" eaLnBrk="1" hangingPunct="1"/>
            <a:r>
              <a:rPr lang="zh-CN" altLang="en-US" smtClean="0"/>
              <a:t>通过继承、关联、封装等手段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755650" y="4149725"/>
            <a:ext cx="7848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800">
                <a:solidFill>
                  <a:srgbClr val="660066"/>
                </a:solidFill>
                <a:latin typeface="Arial" charset="0"/>
              </a:rPr>
              <a:t>软件开发组越大，组中每个成员的生产率就越低</a:t>
            </a:r>
          </a:p>
          <a:p>
            <a:pPr algn="r"/>
            <a:r>
              <a:rPr kumimoji="0" lang="en-US" altLang="zh-CN">
                <a:solidFill>
                  <a:srgbClr val="660066"/>
                </a:solidFill>
                <a:latin typeface="Arial" charset="0"/>
              </a:rPr>
              <a:t>--Philippe Kahn, Borland</a:t>
            </a:r>
            <a:r>
              <a:rPr kumimoji="0" lang="zh-CN" altLang="en-US">
                <a:solidFill>
                  <a:srgbClr val="660066"/>
                </a:solidFill>
                <a:latin typeface="Arial" charset="0"/>
              </a:rPr>
              <a:t>公司创始人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611188" y="5157788"/>
            <a:ext cx="79216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构造大型软件不能靠堆人</a:t>
            </a:r>
          </a:p>
        </p:txBody>
      </p:sp>
      <p:graphicFrame>
        <p:nvGraphicFramePr>
          <p:cNvPr id="39219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74950" y="4859338"/>
          <a:ext cx="38846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公式" r:id="rId4" imgW="1562040" imgH="419040" progId="Equation.3">
                  <p:embed/>
                </p:oleObj>
              </mc:Choice>
              <mc:Fallback>
                <p:oleObj name="公式" r:id="rId4" imgW="156204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4859338"/>
                        <a:ext cx="38846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/>
      <p:bldP spid="39219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9386B0E-1D60-490F-B7B9-09079DDD023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课程介绍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对象技术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对象和类</a:t>
            </a:r>
          </a:p>
          <a:p>
            <a:pPr eaLnBrk="1" hangingPunct="1">
              <a:defRPr/>
            </a:pPr>
            <a:r>
              <a:rPr lang="zh-CN" altLang="en-US" smtClean="0"/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FD10F9D-15F1-40C1-B34A-5539E5C841C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8388350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）是一个实体、一件事、一个名词，可以获得的某种东西，可以想象有自己标识的任何</a:t>
            </a:r>
            <a:r>
              <a:rPr lang="zh-CN" altLang="en-US" dirty="0" smtClean="0"/>
              <a:t>事物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物理实体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概念实体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软件实体</a:t>
            </a:r>
            <a:endParaRPr lang="en-US" altLang="zh-CN" dirty="0" smtClean="0"/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5508625" y="3571875"/>
            <a:ext cx="1620838" cy="1352550"/>
            <a:chOff x="3198" y="2115"/>
            <a:chExt cx="1021" cy="852"/>
          </a:xfrm>
        </p:grpSpPr>
        <p:grpSp>
          <p:nvGrpSpPr>
            <p:cNvPr id="53271" name="Group 5"/>
            <p:cNvGrpSpPr>
              <a:grpSpLocks/>
            </p:cNvGrpSpPr>
            <p:nvPr/>
          </p:nvGrpSpPr>
          <p:grpSpPr bwMode="auto">
            <a:xfrm>
              <a:off x="3198" y="2115"/>
              <a:ext cx="1021" cy="623"/>
              <a:chOff x="2970" y="2003"/>
              <a:chExt cx="1021" cy="623"/>
            </a:xfrm>
          </p:grpSpPr>
          <p:pic>
            <p:nvPicPr>
              <p:cNvPr id="53273" name="Picture 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20" t="16249" r="36819" b="16789"/>
              <a:stretch>
                <a:fillRect/>
              </a:stretch>
            </p:blipFill>
            <p:spPr bwMode="auto">
              <a:xfrm>
                <a:off x="3538" y="2003"/>
                <a:ext cx="453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274" name="Picture 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" y="2124"/>
                <a:ext cx="519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3329" y="2750"/>
              <a:ext cx="730" cy="21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68262" tIns="34925" rIns="68262" bIns="34925">
              <a:spAutoFit/>
            </a:bodyPr>
            <a:lstStyle/>
            <a:p>
              <a:pPr defTabSz="687388" eaLnBrk="0" hangingPunct="0">
                <a:lnSpc>
                  <a:spcPct val="90000"/>
                </a:lnSpc>
                <a:defRPr/>
              </a:pPr>
              <a:r>
                <a:rPr kumimoji="0" lang="zh-CN" altLang="en-US" sz="2000">
                  <a:solidFill>
                    <a:srgbClr val="CC0000"/>
                  </a:solidFill>
                  <a:latin typeface="Arial" charset="0"/>
                  <a:ea typeface="楷体_GB2312" pitchFamily="49" charset="-122"/>
                </a:rPr>
                <a:t>化学过程</a:t>
              </a:r>
            </a:p>
          </p:txBody>
        </p:sp>
      </p:grpSp>
      <p:pic>
        <p:nvPicPr>
          <p:cNvPr id="53254" name="Picture 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708275"/>
            <a:ext cx="3327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5" name="Group 10"/>
          <p:cNvGrpSpPr>
            <a:grpSpLocks/>
          </p:cNvGrpSpPr>
          <p:nvPr/>
        </p:nvGrpSpPr>
        <p:grpSpPr bwMode="auto">
          <a:xfrm>
            <a:off x="4716463" y="4940300"/>
            <a:ext cx="3600450" cy="1289050"/>
            <a:chOff x="2699" y="3066"/>
            <a:chExt cx="2268" cy="812"/>
          </a:xfrm>
        </p:grpSpPr>
        <p:grpSp>
          <p:nvGrpSpPr>
            <p:cNvPr id="53256" name="Group 11"/>
            <p:cNvGrpSpPr>
              <a:grpSpLocks/>
            </p:cNvGrpSpPr>
            <p:nvPr/>
          </p:nvGrpSpPr>
          <p:grpSpPr bwMode="auto">
            <a:xfrm>
              <a:off x="2699" y="3066"/>
              <a:ext cx="2268" cy="812"/>
              <a:chOff x="2592" y="3168"/>
              <a:chExt cx="2268" cy="812"/>
            </a:xfrm>
          </p:grpSpPr>
          <p:sp>
            <p:nvSpPr>
              <p:cNvPr id="53258" name="Line 12"/>
              <p:cNvSpPr>
                <a:spLocks noChangeShapeType="1"/>
              </p:cNvSpPr>
              <p:nvPr/>
            </p:nvSpPr>
            <p:spPr bwMode="auto">
              <a:xfrm>
                <a:off x="4068" y="3383"/>
                <a:ext cx="35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9" name="Line 13"/>
              <p:cNvSpPr>
                <a:spLocks noChangeShapeType="1"/>
              </p:cNvSpPr>
              <p:nvPr/>
            </p:nvSpPr>
            <p:spPr bwMode="auto">
              <a:xfrm>
                <a:off x="2592" y="3168"/>
                <a:ext cx="174" cy="15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02" name="Rectangle 14"/>
              <p:cNvSpPr>
                <a:spLocks noChangeArrowheads="1"/>
              </p:cNvSpPr>
              <p:nvPr/>
            </p:nvSpPr>
            <p:spPr bwMode="auto">
              <a:xfrm>
                <a:off x="3473" y="3763"/>
                <a:ext cx="760" cy="217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50000">
                    <a:srgbClr val="FFCC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8262" tIns="34925" rIns="68262" bIns="34925">
                <a:spAutoFit/>
              </a:bodyPr>
              <a:lstStyle/>
              <a:p>
                <a:pPr defTabSz="687388" eaLnBrk="0" hangingPunct="0">
                  <a:lnSpc>
                    <a:spcPct val="90000"/>
                  </a:lnSpc>
                  <a:defRPr/>
                </a:pPr>
                <a:r>
                  <a:rPr kumimoji="0" lang="zh-CN" altLang="en-US" sz="2000">
                    <a:solidFill>
                      <a:srgbClr val="CC0000"/>
                    </a:solidFill>
                    <a:latin typeface="Arial" charset="0"/>
                    <a:ea typeface="楷体_GB2312" pitchFamily="49" charset="-122"/>
                  </a:rPr>
                  <a:t>    链表    </a:t>
                </a:r>
              </a:p>
            </p:txBody>
          </p:sp>
          <p:sp>
            <p:nvSpPr>
              <p:cNvPr id="53261" name="Rectangle 15"/>
              <p:cNvSpPr>
                <a:spLocks noChangeArrowheads="1"/>
              </p:cNvSpPr>
              <p:nvPr/>
            </p:nvSpPr>
            <p:spPr bwMode="auto">
              <a:xfrm>
                <a:off x="3638" y="3387"/>
                <a:ext cx="406" cy="26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3262" name="Group 16"/>
              <p:cNvGrpSpPr>
                <a:grpSpLocks/>
              </p:cNvGrpSpPr>
              <p:nvPr/>
            </p:nvGrpSpPr>
            <p:grpSpPr bwMode="auto">
              <a:xfrm>
                <a:off x="4392" y="3268"/>
                <a:ext cx="468" cy="391"/>
                <a:chOff x="4232" y="2998"/>
                <a:chExt cx="468" cy="391"/>
              </a:xfrm>
            </p:grpSpPr>
            <p:sp>
              <p:nvSpPr>
                <p:cNvPr id="53268" name="Rectangle 17"/>
                <p:cNvSpPr>
                  <a:spLocks noChangeArrowheads="1"/>
                </p:cNvSpPr>
                <p:nvPr/>
              </p:nvSpPr>
              <p:spPr bwMode="auto">
                <a:xfrm>
                  <a:off x="4232" y="3044"/>
                  <a:ext cx="70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9" name="AutoShape 18"/>
                <p:cNvSpPr>
                  <a:spLocks noChangeArrowheads="1"/>
                </p:cNvSpPr>
                <p:nvPr/>
              </p:nvSpPr>
              <p:spPr bwMode="auto">
                <a:xfrm>
                  <a:off x="4294" y="2998"/>
                  <a:ext cx="406" cy="116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70" name="Rectangle 19"/>
                <p:cNvSpPr>
                  <a:spLocks noChangeArrowheads="1"/>
                </p:cNvSpPr>
                <p:nvPr/>
              </p:nvSpPr>
              <p:spPr bwMode="auto">
                <a:xfrm>
                  <a:off x="4294" y="3129"/>
                  <a:ext cx="406" cy="2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263" name="Group 20"/>
              <p:cNvGrpSpPr>
                <a:grpSpLocks/>
              </p:cNvGrpSpPr>
              <p:nvPr/>
            </p:nvGrpSpPr>
            <p:grpSpPr bwMode="auto">
              <a:xfrm>
                <a:off x="2784" y="3264"/>
                <a:ext cx="468" cy="391"/>
                <a:chOff x="2623" y="3021"/>
                <a:chExt cx="468" cy="391"/>
              </a:xfrm>
            </p:grpSpPr>
            <p:sp>
              <p:nvSpPr>
                <p:cNvPr id="53265" name="Rectangle 21"/>
                <p:cNvSpPr>
                  <a:spLocks noChangeArrowheads="1"/>
                </p:cNvSpPr>
                <p:nvPr/>
              </p:nvSpPr>
              <p:spPr bwMode="auto">
                <a:xfrm>
                  <a:off x="2623" y="3067"/>
                  <a:ext cx="70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6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5" y="3021"/>
                  <a:ext cx="406" cy="115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7" name="Rectangle 23"/>
                <p:cNvSpPr>
                  <a:spLocks noChangeArrowheads="1"/>
                </p:cNvSpPr>
                <p:nvPr/>
              </p:nvSpPr>
              <p:spPr bwMode="auto">
                <a:xfrm>
                  <a:off x="2685" y="3151"/>
                  <a:ext cx="406" cy="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264" name="Line 24"/>
              <p:cNvSpPr>
                <a:spLocks noChangeShapeType="1"/>
              </p:cNvSpPr>
              <p:nvPr/>
            </p:nvSpPr>
            <p:spPr bwMode="auto">
              <a:xfrm>
                <a:off x="3275" y="3394"/>
                <a:ext cx="35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57" name="AutoShape 25"/>
            <p:cNvSpPr>
              <a:spLocks noChangeArrowheads="1"/>
            </p:cNvSpPr>
            <p:nvPr/>
          </p:nvSpPr>
          <p:spPr bwMode="auto">
            <a:xfrm>
              <a:off x="3742" y="3158"/>
              <a:ext cx="406" cy="11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F5081DE-0A39-4673-89C0-A841C709EE5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正式定义</a:t>
            </a:r>
            <a:endParaRPr lang="en-US" altLang="zh-CN" dirty="0" smtClean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92814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对象是一个实体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这个实体：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具有</a:t>
            </a:r>
            <a:r>
              <a:rPr lang="zh-CN" altLang="zh-CN" dirty="0"/>
              <a:t>明确定义的边界和</a:t>
            </a:r>
            <a:r>
              <a:rPr lang="zh-CN" altLang="zh-CN" dirty="0" smtClean="0"/>
              <a:t>标识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/>
              <a:t>边界意味着对象是一个封装体，通过封装来与其它对象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标识</a:t>
            </a:r>
            <a:r>
              <a:rPr lang="zh-CN" altLang="en-US" dirty="0"/>
              <a:t>则表明每一个对象都是唯一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对象</a:t>
            </a:r>
            <a:r>
              <a:rPr lang="zh-CN" altLang="en-US" dirty="0"/>
              <a:t>封装了状态和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对象</a:t>
            </a:r>
            <a:r>
              <a:rPr lang="zh-CN" altLang="en-US" dirty="0"/>
              <a:t>的状态通过对象的属性</a:t>
            </a:r>
            <a:r>
              <a:rPr lang="zh-CN" altLang="en-US" sz="2400" dirty="0"/>
              <a:t>（</a:t>
            </a:r>
            <a:r>
              <a:rPr lang="en-US" altLang="zh-CN" sz="2400" dirty="0"/>
              <a:t>attribute</a:t>
            </a:r>
            <a:r>
              <a:rPr lang="zh-CN" altLang="en-US" sz="2400" dirty="0"/>
              <a:t>）</a:t>
            </a:r>
            <a:r>
              <a:rPr lang="zh-CN" altLang="en-US" dirty="0"/>
              <a:t>和关系</a:t>
            </a:r>
            <a:r>
              <a:rPr lang="zh-CN" altLang="en-US" sz="2400" dirty="0"/>
              <a:t>（</a:t>
            </a:r>
            <a:r>
              <a:rPr lang="en-US" altLang="zh-CN" sz="2400" dirty="0"/>
              <a:t>relationship</a:t>
            </a:r>
            <a:r>
              <a:rPr lang="zh-CN" altLang="en-US" sz="2400" dirty="0"/>
              <a:t>）</a:t>
            </a:r>
            <a:r>
              <a:rPr lang="zh-CN" altLang="en-US" dirty="0"/>
              <a:t>来</a:t>
            </a:r>
            <a:r>
              <a:rPr lang="zh-CN" altLang="en-US" dirty="0" smtClean="0"/>
              <a:t>表达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zh-CN" dirty="0"/>
              <a:t>对象的行为通过对象的操作</a:t>
            </a:r>
            <a:r>
              <a:rPr lang="zh-CN" altLang="zh-CN" sz="2400" dirty="0"/>
              <a:t>（</a:t>
            </a:r>
            <a:r>
              <a:rPr lang="en-US" altLang="zh-CN" sz="2400" dirty="0"/>
              <a:t>operation</a:t>
            </a:r>
            <a:r>
              <a:rPr lang="zh-CN" altLang="zh-CN" sz="2400" dirty="0"/>
              <a:t>）</a:t>
            </a:r>
            <a:r>
              <a:rPr lang="zh-CN" altLang="zh-CN" dirty="0"/>
              <a:t>、方法</a:t>
            </a:r>
            <a:r>
              <a:rPr lang="zh-CN" altLang="zh-CN" sz="2400" dirty="0"/>
              <a:t>（</a:t>
            </a:r>
            <a:r>
              <a:rPr lang="en-US" altLang="zh-CN" sz="2400" dirty="0"/>
              <a:t>method</a:t>
            </a:r>
            <a:r>
              <a:rPr lang="zh-CN" altLang="zh-CN" sz="2400" dirty="0"/>
              <a:t>）</a:t>
            </a:r>
            <a:r>
              <a:rPr lang="zh-CN" altLang="zh-CN" dirty="0"/>
              <a:t>和状态机</a:t>
            </a:r>
            <a:r>
              <a:rPr lang="zh-CN" altLang="zh-CN" sz="2400" dirty="0"/>
              <a:t>（</a:t>
            </a:r>
            <a:r>
              <a:rPr lang="en-US" altLang="zh-CN" sz="2400" dirty="0"/>
              <a:t>state machine</a:t>
            </a:r>
            <a:r>
              <a:rPr lang="zh-CN" altLang="zh-CN" sz="2400" dirty="0"/>
              <a:t>）</a:t>
            </a:r>
            <a:r>
              <a:rPr lang="zh-CN" altLang="zh-CN" dirty="0"/>
              <a:t>来表达</a:t>
            </a:r>
            <a:endParaRPr lang="en-US" altLang="zh-CN" dirty="0" smtClean="0"/>
          </a:p>
          <a:p>
            <a:pPr lvl="2"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CB38EE9-A497-4ABB-A872-DD000FEA1AA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在</a:t>
            </a:r>
            <a:r>
              <a:rPr lang="en-US" altLang="zh-CN" sz="4000" dirty="0" smtClean="0"/>
              <a:t>UML</a:t>
            </a:r>
            <a:r>
              <a:rPr lang="zh-CN" altLang="en-US" sz="4000" dirty="0" smtClean="0"/>
              <a:t>中表示对象</a:t>
            </a:r>
            <a:endParaRPr lang="en-US" altLang="zh-CN" sz="4000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1743075"/>
          </a:xfrm>
        </p:spPr>
        <p:txBody>
          <a:bodyPr/>
          <a:lstStyle/>
          <a:p>
            <a:pPr eaLnBrk="1" hangingPunct="1"/>
            <a:r>
              <a:rPr lang="zh-CN" altLang="zh-CN" dirty="0"/>
              <a:t>在</a:t>
            </a:r>
            <a:r>
              <a:rPr lang="en-US" altLang="zh-CN" dirty="0"/>
              <a:t>UML</a:t>
            </a:r>
            <a:r>
              <a:rPr lang="zh-CN" altLang="zh-CN" dirty="0"/>
              <a:t>中，对象用矩形框来表示，对象的名字写在矩形框内部，并加上下划线来表示</a:t>
            </a:r>
            <a:endParaRPr lang="en-US" altLang="zh-CN" dirty="0" smtClean="0"/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" y="2925762"/>
            <a:ext cx="2809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11574"/>
            <a:ext cx="5461635" cy="65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43808" y="4399157"/>
            <a:ext cx="1983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对象名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类名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79443" y="4293096"/>
            <a:ext cx="2040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只有类名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（匿名对象）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58937" y="447061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只有对象名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C2E685D-A589-4984-AA63-8F193B71154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8388350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类</a:t>
            </a:r>
            <a:r>
              <a:rPr lang="zh-CN" altLang="zh-CN" dirty="0" smtClean="0"/>
              <a:t>就是一系列</a:t>
            </a:r>
            <a:r>
              <a:rPr lang="zh-CN" altLang="zh-CN" dirty="0"/>
              <a:t>对象的抽象描述，这些对象共享相同的属性、操作、关系和</a:t>
            </a:r>
            <a:r>
              <a:rPr lang="zh-CN" altLang="zh-CN" dirty="0" smtClean="0"/>
              <a:t>语义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一</a:t>
            </a:r>
            <a:r>
              <a:rPr lang="zh-CN" altLang="zh-CN" dirty="0"/>
              <a:t>个具体的对象是该类的一个</a:t>
            </a:r>
            <a:r>
              <a:rPr lang="zh-CN" altLang="zh-CN" dirty="0" smtClean="0"/>
              <a:t>实例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zh-CN" dirty="0"/>
              <a:t>类是一种</a:t>
            </a:r>
            <a:r>
              <a:rPr lang="zh-CN" altLang="zh-CN" dirty="0" smtClean="0"/>
              <a:t>抽象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将</a:t>
            </a:r>
            <a:r>
              <a:rPr lang="zh-CN" altLang="zh-CN" dirty="0"/>
              <a:t>相似的实体抽象成相同的</a:t>
            </a:r>
            <a:r>
              <a:rPr lang="zh-CN" altLang="zh-CN" dirty="0" smtClean="0"/>
              <a:t>概念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抽象</a:t>
            </a:r>
            <a:r>
              <a:rPr lang="zh-CN" altLang="zh-CN" dirty="0"/>
              <a:t>过程强调相关特征而忽略其它的</a:t>
            </a:r>
            <a:r>
              <a:rPr lang="zh-CN" altLang="zh-CN" dirty="0" smtClean="0"/>
              <a:t>特征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985D942-ED24-4342-94F6-6BCCD6E5C57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示例：类</a:t>
            </a:r>
            <a:endParaRPr lang="en-US" altLang="zh-CN" dirty="0" smtClean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3429000" y="981075"/>
            <a:ext cx="19177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20000"/>
              </a:lnSpc>
            </a:pPr>
            <a:r>
              <a:rPr kumimoji="0" lang="zh-CN" altLang="en-US" sz="2800" u="sng" dirty="0" smtClean="0">
                <a:solidFill>
                  <a:srgbClr val="CC0000"/>
                </a:solidFill>
                <a:latin typeface="Garamond" pitchFamily="18" charset="0"/>
              </a:rPr>
              <a:t>类</a:t>
            </a:r>
            <a:endParaRPr kumimoji="0" lang="en-US" altLang="zh-CN" sz="2800" dirty="0">
              <a:latin typeface="Garamond" pitchFamily="18" charset="0"/>
            </a:endParaRPr>
          </a:p>
          <a:p>
            <a:pPr algn="ctr" defTabSz="858838" eaLnBrk="0" hangingPunct="0">
              <a:lnSpc>
                <a:spcPct val="120000"/>
              </a:lnSpc>
            </a:pPr>
            <a:r>
              <a:rPr kumimoji="0" lang="en-US" altLang="zh-CN" sz="2800" dirty="0">
                <a:solidFill>
                  <a:srgbClr val="CC0000"/>
                </a:solidFill>
                <a:latin typeface="Garamond" pitchFamily="18" charset="0"/>
              </a:rPr>
              <a:t>Employee</a:t>
            </a:r>
            <a:endParaRPr kumimoji="0" lang="en-US" altLang="zh-CN" sz="2800" dirty="0">
              <a:latin typeface="Garamond" pitchFamily="18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550863" y="1663700"/>
            <a:ext cx="1898650" cy="400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30000"/>
              </a:lnSpc>
            </a:pPr>
            <a:r>
              <a:rPr kumimoji="0" lang="zh-CN" altLang="en-US" sz="2800" u="sng" dirty="0" smtClean="0">
                <a:solidFill>
                  <a:srgbClr val="CC0000"/>
                </a:solidFill>
                <a:latin typeface="Garamond" pitchFamily="18" charset="0"/>
              </a:rPr>
              <a:t>属性</a:t>
            </a:r>
            <a:endParaRPr kumimoji="0" lang="en-US" altLang="zh-CN" sz="2800" dirty="0">
              <a:latin typeface="Garamond" pitchFamily="18" charset="0"/>
            </a:endParaRP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Name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Address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Position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Salary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Start Date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End Date</a:t>
            </a: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6096000" y="1743075"/>
            <a:ext cx="275431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30000"/>
              </a:lnSpc>
            </a:pPr>
            <a:r>
              <a:rPr kumimoji="0" lang="zh-CN" altLang="en-US" sz="2800" u="sng" dirty="0" smtClean="0">
                <a:solidFill>
                  <a:srgbClr val="CC0000"/>
                </a:solidFill>
                <a:latin typeface="Garamond" pitchFamily="18" charset="0"/>
              </a:rPr>
              <a:t>操作</a:t>
            </a:r>
            <a:endParaRPr kumimoji="0" lang="en-US" altLang="zh-CN" sz="2800" u="sng" dirty="0">
              <a:solidFill>
                <a:srgbClr val="CC0000"/>
              </a:solidFill>
              <a:latin typeface="Garamond" pitchFamily="18" charset="0"/>
            </a:endParaRP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Hire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Fire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Promote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Increase Salary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Retire</a:t>
            </a:r>
          </a:p>
        </p:txBody>
      </p:sp>
      <p:grpSp>
        <p:nvGrpSpPr>
          <p:cNvPr id="60423" name="Group 6"/>
          <p:cNvGrpSpPr>
            <a:grpSpLocks/>
          </p:cNvGrpSpPr>
          <p:nvPr/>
        </p:nvGrpSpPr>
        <p:grpSpPr bwMode="auto">
          <a:xfrm>
            <a:off x="2514600" y="2200275"/>
            <a:ext cx="3852863" cy="2360613"/>
            <a:chOff x="1667" y="1705"/>
            <a:chExt cx="2427" cy="1487"/>
          </a:xfrm>
        </p:grpSpPr>
        <p:grpSp>
          <p:nvGrpSpPr>
            <p:cNvPr id="60424" name="Group 7"/>
            <p:cNvGrpSpPr>
              <a:grpSpLocks/>
            </p:cNvGrpSpPr>
            <p:nvPr/>
          </p:nvGrpSpPr>
          <p:grpSpPr bwMode="auto">
            <a:xfrm>
              <a:off x="2390" y="1777"/>
              <a:ext cx="291" cy="1285"/>
              <a:chOff x="2390" y="1777"/>
              <a:chExt cx="291" cy="1285"/>
            </a:xfrm>
          </p:grpSpPr>
          <p:grpSp>
            <p:nvGrpSpPr>
              <p:cNvPr id="60626" name="Group 8"/>
              <p:cNvGrpSpPr>
                <a:grpSpLocks/>
              </p:cNvGrpSpPr>
              <p:nvPr/>
            </p:nvGrpSpPr>
            <p:grpSpPr bwMode="auto">
              <a:xfrm>
                <a:off x="2457" y="1777"/>
                <a:ext cx="154" cy="202"/>
                <a:chOff x="2457" y="1777"/>
                <a:chExt cx="154" cy="202"/>
              </a:xfrm>
            </p:grpSpPr>
            <p:sp>
              <p:nvSpPr>
                <p:cNvPr id="60635" name="Freeform 9"/>
                <p:cNvSpPr>
                  <a:spLocks/>
                </p:cNvSpPr>
                <p:nvPr/>
              </p:nvSpPr>
              <p:spPr bwMode="auto">
                <a:xfrm>
                  <a:off x="2477" y="1786"/>
                  <a:ext cx="118" cy="193"/>
                </a:xfrm>
                <a:custGeom>
                  <a:avLst/>
                  <a:gdLst>
                    <a:gd name="T0" fmla="*/ 27 w 118"/>
                    <a:gd name="T1" fmla="*/ 179 h 193"/>
                    <a:gd name="T2" fmla="*/ 27 w 118"/>
                    <a:gd name="T3" fmla="*/ 150 h 193"/>
                    <a:gd name="T4" fmla="*/ 19 w 118"/>
                    <a:gd name="T5" fmla="*/ 135 h 193"/>
                    <a:gd name="T6" fmla="*/ 14 w 118"/>
                    <a:gd name="T7" fmla="*/ 122 h 193"/>
                    <a:gd name="T8" fmla="*/ 6 w 118"/>
                    <a:gd name="T9" fmla="*/ 106 h 193"/>
                    <a:gd name="T10" fmla="*/ 3 w 118"/>
                    <a:gd name="T11" fmla="*/ 94 h 193"/>
                    <a:gd name="T12" fmla="*/ 1 w 118"/>
                    <a:gd name="T13" fmla="*/ 84 h 193"/>
                    <a:gd name="T14" fmla="*/ 0 w 118"/>
                    <a:gd name="T15" fmla="*/ 58 h 193"/>
                    <a:gd name="T16" fmla="*/ 3 w 118"/>
                    <a:gd name="T17" fmla="*/ 40 h 193"/>
                    <a:gd name="T18" fmla="*/ 10 w 118"/>
                    <a:gd name="T19" fmla="*/ 25 h 193"/>
                    <a:gd name="T20" fmla="*/ 18 w 118"/>
                    <a:gd name="T21" fmla="*/ 15 h 193"/>
                    <a:gd name="T22" fmla="*/ 25 w 118"/>
                    <a:gd name="T23" fmla="*/ 9 h 193"/>
                    <a:gd name="T24" fmla="*/ 37 w 118"/>
                    <a:gd name="T25" fmla="*/ 3 h 193"/>
                    <a:gd name="T26" fmla="*/ 54 w 118"/>
                    <a:gd name="T27" fmla="*/ 0 h 193"/>
                    <a:gd name="T28" fmla="*/ 72 w 118"/>
                    <a:gd name="T29" fmla="*/ 1 h 193"/>
                    <a:gd name="T30" fmla="*/ 86 w 118"/>
                    <a:gd name="T31" fmla="*/ 5 h 193"/>
                    <a:gd name="T32" fmla="*/ 101 w 118"/>
                    <a:gd name="T33" fmla="*/ 15 h 193"/>
                    <a:gd name="T34" fmla="*/ 109 w 118"/>
                    <a:gd name="T35" fmla="*/ 25 h 193"/>
                    <a:gd name="T36" fmla="*/ 114 w 118"/>
                    <a:gd name="T37" fmla="*/ 35 h 193"/>
                    <a:gd name="T38" fmla="*/ 117 w 118"/>
                    <a:gd name="T39" fmla="*/ 47 h 193"/>
                    <a:gd name="T40" fmla="*/ 116 w 118"/>
                    <a:gd name="T41" fmla="*/ 70 h 193"/>
                    <a:gd name="T42" fmla="*/ 112 w 118"/>
                    <a:gd name="T43" fmla="*/ 91 h 193"/>
                    <a:gd name="T44" fmla="*/ 103 w 118"/>
                    <a:gd name="T45" fmla="*/ 111 h 193"/>
                    <a:gd name="T46" fmla="*/ 97 w 118"/>
                    <a:gd name="T47" fmla="*/ 125 h 193"/>
                    <a:gd name="T48" fmla="*/ 91 w 118"/>
                    <a:gd name="T49" fmla="*/ 136 h 193"/>
                    <a:gd name="T50" fmla="*/ 84 w 118"/>
                    <a:gd name="T51" fmla="*/ 150 h 193"/>
                    <a:gd name="T52" fmla="*/ 82 w 118"/>
                    <a:gd name="T53" fmla="*/ 172 h 193"/>
                    <a:gd name="T54" fmla="*/ 81 w 118"/>
                    <a:gd name="T55" fmla="*/ 184 h 193"/>
                    <a:gd name="T56" fmla="*/ 70 w 118"/>
                    <a:gd name="T57" fmla="*/ 190 h 193"/>
                    <a:gd name="T58" fmla="*/ 58 w 118"/>
                    <a:gd name="T59" fmla="*/ 192 h 193"/>
                    <a:gd name="T60" fmla="*/ 42 w 118"/>
                    <a:gd name="T61" fmla="*/ 190 h 193"/>
                    <a:gd name="T62" fmla="*/ 33 w 118"/>
                    <a:gd name="T63" fmla="*/ 186 h 193"/>
                    <a:gd name="T64" fmla="*/ 27 w 118"/>
                    <a:gd name="T65" fmla="*/ 179 h 19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8"/>
                    <a:gd name="T100" fmla="*/ 0 h 193"/>
                    <a:gd name="T101" fmla="*/ 118 w 118"/>
                    <a:gd name="T102" fmla="*/ 193 h 19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8" h="193">
                      <a:moveTo>
                        <a:pt x="27" y="179"/>
                      </a:moveTo>
                      <a:lnTo>
                        <a:pt x="27" y="150"/>
                      </a:lnTo>
                      <a:lnTo>
                        <a:pt x="19" y="135"/>
                      </a:lnTo>
                      <a:lnTo>
                        <a:pt x="14" y="122"/>
                      </a:lnTo>
                      <a:lnTo>
                        <a:pt x="6" y="106"/>
                      </a:lnTo>
                      <a:lnTo>
                        <a:pt x="3" y="94"/>
                      </a:lnTo>
                      <a:lnTo>
                        <a:pt x="1" y="84"/>
                      </a:lnTo>
                      <a:lnTo>
                        <a:pt x="0" y="58"/>
                      </a:lnTo>
                      <a:lnTo>
                        <a:pt x="3" y="40"/>
                      </a:lnTo>
                      <a:lnTo>
                        <a:pt x="10" y="25"/>
                      </a:lnTo>
                      <a:lnTo>
                        <a:pt x="18" y="15"/>
                      </a:lnTo>
                      <a:lnTo>
                        <a:pt x="25" y="9"/>
                      </a:lnTo>
                      <a:lnTo>
                        <a:pt x="37" y="3"/>
                      </a:lnTo>
                      <a:lnTo>
                        <a:pt x="54" y="0"/>
                      </a:lnTo>
                      <a:lnTo>
                        <a:pt x="72" y="1"/>
                      </a:lnTo>
                      <a:lnTo>
                        <a:pt x="86" y="5"/>
                      </a:lnTo>
                      <a:lnTo>
                        <a:pt x="101" y="15"/>
                      </a:lnTo>
                      <a:lnTo>
                        <a:pt x="109" y="25"/>
                      </a:lnTo>
                      <a:lnTo>
                        <a:pt x="114" y="35"/>
                      </a:lnTo>
                      <a:lnTo>
                        <a:pt x="117" y="47"/>
                      </a:lnTo>
                      <a:lnTo>
                        <a:pt x="116" y="70"/>
                      </a:lnTo>
                      <a:lnTo>
                        <a:pt x="112" y="91"/>
                      </a:lnTo>
                      <a:lnTo>
                        <a:pt x="103" y="111"/>
                      </a:lnTo>
                      <a:lnTo>
                        <a:pt x="97" y="125"/>
                      </a:lnTo>
                      <a:lnTo>
                        <a:pt x="91" y="136"/>
                      </a:lnTo>
                      <a:lnTo>
                        <a:pt x="84" y="150"/>
                      </a:lnTo>
                      <a:lnTo>
                        <a:pt x="82" y="172"/>
                      </a:lnTo>
                      <a:lnTo>
                        <a:pt x="81" y="184"/>
                      </a:lnTo>
                      <a:lnTo>
                        <a:pt x="70" y="190"/>
                      </a:lnTo>
                      <a:lnTo>
                        <a:pt x="58" y="192"/>
                      </a:lnTo>
                      <a:lnTo>
                        <a:pt x="42" y="190"/>
                      </a:lnTo>
                      <a:lnTo>
                        <a:pt x="33" y="186"/>
                      </a:lnTo>
                      <a:lnTo>
                        <a:pt x="27" y="17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6" name="Freeform 10"/>
                <p:cNvSpPr>
                  <a:spLocks/>
                </p:cNvSpPr>
                <p:nvPr/>
              </p:nvSpPr>
              <p:spPr bwMode="auto">
                <a:xfrm>
                  <a:off x="2457" y="1777"/>
                  <a:ext cx="154" cy="130"/>
                </a:xfrm>
                <a:custGeom>
                  <a:avLst/>
                  <a:gdLst>
                    <a:gd name="T0" fmla="*/ 11 w 154"/>
                    <a:gd name="T1" fmla="*/ 111 h 130"/>
                    <a:gd name="T2" fmla="*/ 2 w 154"/>
                    <a:gd name="T3" fmla="*/ 99 h 130"/>
                    <a:gd name="T4" fmla="*/ 0 w 154"/>
                    <a:gd name="T5" fmla="*/ 84 h 130"/>
                    <a:gd name="T6" fmla="*/ 1 w 154"/>
                    <a:gd name="T7" fmla="*/ 66 h 130"/>
                    <a:gd name="T8" fmla="*/ 1 w 154"/>
                    <a:gd name="T9" fmla="*/ 53 h 130"/>
                    <a:gd name="T10" fmla="*/ 8 w 154"/>
                    <a:gd name="T11" fmla="*/ 37 h 130"/>
                    <a:gd name="T12" fmla="*/ 17 w 154"/>
                    <a:gd name="T13" fmla="*/ 26 h 130"/>
                    <a:gd name="T14" fmla="*/ 26 w 154"/>
                    <a:gd name="T15" fmla="*/ 16 h 130"/>
                    <a:gd name="T16" fmla="*/ 41 w 154"/>
                    <a:gd name="T17" fmla="*/ 5 h 130"/>
                    <a:gd name="T18" fmla="*/ 52 w 154"/>
                    <a:gd name="T19" fmla="*/ 2 h 130"/>
                    <a:gd name="T20" fmla="*/ 76 w 154"/>
                    <a:gd name="T21" fmla="*/ 0 h 130"/>
                    <a:gd name="T22" fmla="*/ 96 w 154"/>
                    <a:gd name="T23" fmla="*/ 1 h 130"/>
                    <a:gd name="T24" fmla="*/ 111 w 154"/>
                    <a:gd name="T25" fmla="*/ 5 h 130"/>
                    <a:gd name="T26" fmla="*/ 123 w 154"/>
                    <a:gd name="T27" fmla="*/ 10 h 130"/>
                    <a:gd name="T28" fmla="*/ 134 w 154"/>
                    <a:gd name="T29" fmla="*/ 22 h 130"/>
                    <a:gd name="T30" fmla="*/ 142 w 154"/>
                    <a:gd name="T31" fmla="*/ 32 h 130"/>
                    <a:gd name="T32" fmla="*/ 149 w 154"/>
                    <a:gd name="T33" fmla="*/ 43 h 130"/>
                    <a:gd name="T34" fmla="*/ 153 w 154"/>
                    <a:gd name="T35" fmla="*/ 56 h 130"/>
                    <a:gd name="T36" fmla="*/ 153 w 154"/>
                    <a:gd name="T37" fmla="*/ 79 h 130"/>
                    <a:gd name="T38" fmla="*/ 153 w 154"/>
                    <a:gd name="T39" fmla="*/ 95 h 130"/>
                    <a:gd name="T40" fmla="*/ 147 w 154"/>
                    <a:gd name="T41" fmla="*/ 102 h 130"/>
                    <a:gd name="T42" fmla="*/ 139 w 154"/>
                    <a:gd name="T43" fmla="*/ 113 h 130"/>
                    <a:gd name="T44" fmla="*/ 134 w 154"/>
                    <a:gd name="T45" fmla="*/ 121 h 130"/>
                    <a:gd name="T46" fmla="*/ 119 w 154"/>
                    <a:gd name="T47" fmla="*/ 125 h 130"/>
                    <a:gd name="T48" fmla="*/ 105 w 154"/>
                    <a:gd name="T49" fmla="*/ 129 h 130"/>
                    <a:gd name="T50" fmla="*/ 116 w 154"/>
                    <a:gd name="T51" fmla="*/ 113 h 130"/>
                    <a:gd name="T52" fmla="*/ 127 w 154"/>
                    <a:gd name="T53" fmla="*/ 85 h 130"/>
                    <a:gd name="T54" fmla="*/ 128 w 154"/>
                    <a:gd name="T55" fmla="*/ 74 h 130"/>
                    <a:gd name="T56" fmla="*/ 127 w 154"/>
                    <a:gd name="T57" fmla="*/ 65 h 130"/>
                    <a:gd name="T58" fmla="*/ 123 w 154"/>
                    <a:gd name="T59" fmla="*/ 53 h 130"/>
                    <a:gd name="T60" fmla="*/ 99 w 154"/>
                    <a:gd name="T61" fmla="*/ 60 h 130"/>
                    <a:gd name="T62" fmla="*/ 70 w 154"/>
                    <a:gd name="T63" fmla="*/ 60 h 130"/>
                    <a:gd name="T64" fmla="*/ 50 w 154"/>
                    <a:gd name="T65" fmla="*/ 58 h 130"/>
                    <a:gd name="T66" fmla="*/ 34 w 154"/>
                    <a:gd name="T67" fmla="*/ 55 h 130"/>
                    <a:gd name="T68" fmla="*/ 29 w 154"/>
                    <a:gd name="T69" fmla="*/ 61 h 130"/>
                    <a:gd name="T70" fmla="*/ 25 w 154"/>
                    <a:gd name="T71" fmla="*/ 74 h 130"/>
                    <a:gd name="T72" fmla="*/ 25 w 154"/>
                    <a:gd name="T73" fmla="*/ 87 h 130"/>
                    <a:gd name="T74" fmla="*/ 36 w 154"/>
                    <a:gd name="T75" fmla="*/ 114 h 130"/>
                    <a:gd name="T76" fmla="*/ 42 w 154"/>
                    <a:gd name="T77" fmla="*/ 129 h 130"/>
                    <a:gd name="T78" fmla="*/ 25 w 154"/>
                    <a:gd name="T79" fmla="*/ 120 h 130"/>
                    <a:gd name="T80" fmla="*/ 11 w 154"/>
                    <a:gd name="T81" fmla="*/ 111 h 13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4"/>
                    <a:gd name="T124" fmla="*/ 0 h 130"/>
                    <a:gd name="T125" fmla="*/ 154 w 154"/>
                    <a:gd name="T126" fmla="*/ 130 h 13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4" h="130">
                      <a:moveTo>
                        <a:pt x="11" y="111"/>
                      </a:moveTo>
                      <a:lnTo>
                        <a:pt x="2" y="99"/>
                      </a:lnTo>
                      <a:lnTo>
                        <a:pt x="0" y="84"/>
                      </a:lnTo>
                      <a:lnTo>
                        <a:pt x="1" y="66"/>
                      </a:lnTo>
                      <a:lnTo>
                        <a:pt x="1" y="53"/>
                      </a:lnTo>
                      <a:lnTo>
                        <a:pt x="8" y="37"/>
                      </a:lnTo>
                      <a:lnTo>
                        <a:pt x="17" y="26"/>
                      </a:lnTo>
                      <a:lnTo>
                        <a:pt x="26" y="16"/>
                      </a:lnTo>
                      <a:lnTo>
                        <a:pt x="41" y="5"/>
                      </a:lnTo>
                      <a:lnTo>
                        <a:pt x="52" y="2"/>
                      </a:lnTo>
                      <a:lnTo>
                        <a:pt x="76" y="0"/>
                      </a:lnTo>
                      <a:lnTo>
                        <a:pt x="96" y="1"/>
                      </a:lnTo>
                      <a:lnTo>
                        <a:pt x="111" y="5"/>
                      </a:lnTo>
                      <a:lnTo>
                        <a:pt x="123" y="10"/>
                      </a:lnTo>
                      <a:lnTo>
                        <a:pt x="134" y="22"/>
                      </a:lnTo>
                      <a:lnTo>
                        <a:pt x="142" y="32"/>
                      </a:lnTo>
                      <a:lnTo>
                        <a:pt x="149" y="43"/>
                      </a:lnTo>
                      <a:lnTo>
                        <a:pt x="153" y="56"/>
                      </a:lnTo>
                      <a:lnTo>
                        <a:pt x="153" y="79"/>
                      </a:lnTo>
                      <a:lnTo>
                        <a:pt x="153" y="95"/>
                      </a:lnTo>
                      <a:lnTo>
                        <a:pt x="147" y="102"/>
                      </a:lnTo>
                      <a:lnTo>
                        <a:pt x="139" y="113"/>
                      </a:lnTo>
                      <a:lnTo>
                        <a:pt x="134" y="121"/>
                      </a:lnTo>
                      <a:lnTo>
                        <a:pt x="119" y="125"/>
                      </a:lnTo>
                      <a:lnTo>
                        <a:pt x="105" y="129"/>
                      </a:lnTo>
                      <a:lnTo>
                        <a:pt x="116" y="113"/>
                      </a:lnTo>
                      <a:lnTo>
                        <a:pt x="127" y="85"/>
                      </a:lnTo>
                      <a:lnTo>
                        <a:pt x="128" y="74"/>
                      </a:lnTo>
                      <a:lnTo>
                        <a:pt x="127" y="65"/>
                      </a:lnTo>
                      <a:lnTo>
                        <a:pt x="123" y="53"/>
                      </a:lnTo>
                      <a:lnTo>
                        <a:pt x="99" y="60"/>
                      </a:lnTo>
                      <a:lnTo>
                        <a:pt x="70" y="60"/>
                      </a:lnTo>
                      <a:lnTo>
                        <a:pt x="50" y="58"/>
                      </a:lnTo>
                      <a:lnTo>
                        <a:pt x="34" y="55"/>
                      </a:lnTo>
                      <a:lnTo>
                        <a:pt x="29" y="61"/>
                      </a:lnTo>
                      <a:lnTo>
                        <a:pt x="25" y="74"/>
                      </a:lnTo>
                      <a:lnTo>
                        <a:pt x="25" y="87"/>
                      </a:lnTo>
                      <a:lnTo>
                        <a:pt x="36" y="114"/>
                      </a:lnTo>
                      <a:lnTo>
                        <a:pt x="42" y="129"/>
                      </a:lnTo>
                      <a:lnTo>
                        <a:pt x="25" y="120"/>
                      </a:lnTo>
                      <a:lnTo>
                        <a:pt x="11" y="1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637" name="Group 11"/>
                <p:cNvGrpSpPr>
                  <a:grpSpLocks/>
                </p:cNvGrpSpPr>
                <p:nvPr/>
              </p:nvGrpSpPr>
              <p:grpSpPr bwMode="auto">
                <a:xfrm>
                  <a:off x="2474" y="1879"/>
                  <a:ext cx="126" cy="19"/>
                  <a:chOff x="2474" y="1879"/>
                  <a:chExt cx="126" cy="19"/>
                </a:xfrm>
              </p:grpSpPr>
              <p:sp>
                <p:nvSpPr>
                  <p:cNvPr id="6063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74" y="1879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3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584" y="1882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627" name="Freeform 14"/>
              <p:cNvSpPr>
                <a:spLocks/>
              </p:cNvSpPr>
              <p:nvPr/>
            </p:nvSpPr>
            <p:spPr bwMode="auto">
              <a:xfrm>
                <a:off x="2449" y="2649"/>
                <a:ext cx="148" cy="374"/>
              </a:xfrm>
              <a:custGeom>
                <a:avLst/>
                <a:gdLst>
                  <a:gd name="T0" fmla="*/ 33 w 148"/>
                  <a:gd name="T1" fmla="*/ 0 h 374"/>
                  <a:gd name="T2" fmla="*/ 30 w 148"/>
                  <a:gd name="T3" fmla="*/ 44 h 374"/>
                  <a:gd name="T4" fmla="*/ 27 w 148"/>
                  <a:gd name="T5" fmla="*/ 94 h 374"/>
                  <a:gd name="T6" fmla="*/ 27 w 148"/>
                  <a:gd name="T7" fmla="*/ 144 h 374"/>
                  <a:gd name="T8" fmla="*/ 30 w 148"/>
                  <a:gd name="T9" fmla="*/ 189 h 374"/>
                  <a:gd name="T10" fmla="*/ 31 w 148"/>
                  <a:gd name="T11" fmla="*/ 226 h 374"/>
                  <a:gd name="T12" fmla="*/ 31 w 148"/>
                  <a:gd name="T13" fmla="*/ 273 h 374"/>
                  <a:gd name="T14" fmla="*/ 28 w 148"/>
                  <a:gd name="T15" fmla="*/ 293 h 374"/>
                  <a:gd name="T16" fmla="*/ 7 w 148"/>
                  <a:gd name="T17" fmla="*/ 351 h 374"/>
                  <a:gd name="T18" fmla="*/ 0 w 148"/>
                  <a:gd name="T19" fmla="*/ 372 h 374"/>
                  <a:gd name="T20" fmla="*/ 32 w 148"/>
                  <a:gd name="T21" fmla="*/ 373 h 374"/>
                  <a:gd name="T22" fmla="*/ 46 w 148"/>
                  <a:gd name="T23" fmla="*/ 347 h 374"/>
                  <a:gd name="T24" fmla="*/ 55 w 148"/>
                  <a:gd name="T25" fmla="*/ 318 h 374"/>
                  <a:gd name="T26" fmla="*/ 61 w 148"/>
                  <a:gd name="T27" fmla="*/ 271 h 374"/>
                  <a:gd name="T28" fmla="*/ 80 w 148"/>
                  <a:gd name="T29" fmla="*/ 144 h 374"/>
                  <a:gd name="T30" fmla="*/ 86 w 148"/>
                  <a:gd name="T31" fmla="*/ 108 h 374"/>
                  <a:gd name="T32" fmla="*/ 81 w 148"/>
                  <a:gd name="T33" fmla="*/ 176 h 374"/>
                  <a:gd name="T34" fmla="*/ 87 w 148"/>
                  <a:gd name="T35" fmla="*/ 219 h 374"/>
                  <a:gd name="T36" fmla="*/ 89 w 148"/>
                  <a:gd name="T37" fmla="*/ 259 h 374"/>
                  <a:gd name="T38" fmla="*/ 85 w 148"/>
                  <a:gd name="T39" fmla="*/ 295 h 374"/>
                  <a:gd name="T40" fmla="*/ 88 w 148"/>
                  <a:gd name="T41" fmla="*/ 312 h 374"/>
                  <a:gd name="T42" fmla="*/ 108 w 148"/>
                  <a:gd name="T43" fmla="*/ 367 h 374"/>
                  <a:gd name="T44" fmla="*/ 127 w 148"/>
                  <a:gd name="T45" fmla="*/ 367 h 374"/>
                  <a:gd name="T46" fmla="*/ 136 w 148"/>
                  <a:gd name="T47" fmla="*/ 367 h 374"/>
                  <a:gd name="T48" fmla="*/ 147 w 148"/>
                  <a:gd name="T49" fmla="*/ 356 h 374"/>
                  <a:gd name="T50" fmla="*/ 119 w 148"/>
                  <a:gd name="T51" fmla="*/ 295 h 374"/>
                  <a:gd name="T52" fmla="*/ 133 w 148"/>
                  <a:gd name="T53" fmla="*/ 166 h 374"/>
                  <a:gd name="T54" fmla="*/ 139 w 148"/>
                  <a:gd name="T55" fmla="*/ 105 h 374"/>
                  <a:gd name="T56" fmla="*/ 139 w 148"/>
                  <a:gd name="T57" fmla="*/ 2 h 374"/>
                  <a:gd name="T58" fmla="*/ 33 w 148"/>
                  <a:gd name="T59" fmla="*/ 0 h 3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8"/>
                  <a:gd name="T91" fmla="*/ 0 h 374"/>
                  <a:gd name="T92" fmla="*/ 148 w 148"/>
                  <a:gd name="T93" fmla="*/ 374 h 3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8" h="374">
                    <a:moveTo>
                      <a:pt x="33" y="0"/>
                    </a:moveTo>
                    <a:lnTo>
                      <a:pt x="30" y="44"/>
                    </a:lnTo>
                    <a:lnTo>
                      <a:pt x="27" y="94"/>
                    </a:lnTo>
                    <a:lnTo>
                      <a:pt x="27" y="144"/>
                    </a:lnTo>
                    <a:lnTo>
                      <a:pt x="30" y="189"/>
                    </a:lnTo>
                    <a:lnTo>
                      <a:pt x="31" y="226"/>
                    </a:lnTo>
                    <a:lnTo>
                      <a:pt x="31" y="273"/>
                    </a:lnTo>
                    <a:lnTo>
                      <a:pt x="28" y="293"/>
                    </a:lnTo>
                    <a:lnTo>
                      <a:pt x="7" y="351"/>
                    </a:lnTo>
                    <a:lnTo>
                      <a:pt x="0" y="372"/>
                    </a:lnTo>
                    <a:lnTo>
                      <a:pt x="32" y="373"/>
                    </a:lnTo>
                    <a:lnTo>
                      <a:pt x="46" y="347"/>
                    </a:lnTo>
                    <a:lnTo>
                      <a:pt x="55" y="318"/>
                    </a:lnTo>
                    <a:lnTo>
                      <a:pt x="61" y="271"/>
                    </a:lnTo>
                    <a:lnTo>
                      <a:pt x="80" y="144"/>
                    </a:lnTo>
                    <a:lnTo>
                      <a:pt x="86" y="108"/>
                    </a:lnTo>
                    <a:lnTo>
                      <a:pt x="81" y="176"/>
                    </a:lnTo>
                    <a:lnTo>
                      <a:pt x="87" y="219"/>
                    </a:lnTo>
                    <a:lnTo>
                      <a:pt x="89" y="259"/>
                    </a:lnTo>
                    <a:lnTo>
                      <a:pt x="85" y="295"/>
                    </a:lnTo>
                    <a:lnTo>
                      <a:pt x="88" y="312"/>
                    </a:lnTo>
                    <a:lnTo>
                      <a:pt x="108" y="367"/>
                    </a:lnTo>
                    <a:lnTo>
                      <a:pt x="127" y="367"/>
                    </a:lnTo>
                    <a:lnTo>
                      <a:pt x="136" y="367"/>
                    </a:lnTo>
                    <a:lnTo>
                      <a:pt x="147" y="356"/>
                    </a:lnTo>
                    <a:lnTo>
                      <a:pt x="119" y="295"/>
                    </a:lnTo>
                    <a:lnTo>
                      <a:pt x="133" y="166"/>
                    </a:lnTo>
                    <a:lnTo>
                      <a:pt x="139" y="105"/>
                    </a:lnTo>
                    <a:lnTo>
                      <a:pt x="139" y="2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FF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628" name="Group 15"/>
              <p:cNvGrpSpPr>
                <a:grpSpLocks/>
              </p:cNvGrpSpPr>
              <p:nvPr/>
            </p:nvGrpSpPr>
            <p:grpSpPr bwMode="auto">
              <a:xfrm>
                <a:off x="2394" y="2179"/>
                <a:ext cx="277" cy="373"/>
                <a:chOff x="2394" y="2179"/>
                <a:chExt cx="277" cy="373"/>
              </a:xfrm>
            </p:grpSpPr>
            <p:sp>
              <p:nvSpPr>
                <p:cNvPr id="60633" name="Freeform 16"/>
                <p:cNvSpPr>
                  <a:spLocks/>
                </p:cNvSpPr>
                <p:nvPr/>
              </p:nvSpPr>
              <p:spPr bwMode="auto">
                <a:xfrm>
                  <a:off x="2394" y="2189"/>
                  <a:ext cx="72" cy="363"/>
                </a:xfrm>
                <a:custGeom>
                  <a:avLst/>
                  <a:gdLst>
                    <a:gd name="T0" fmla="*/ 4 w 72"/>
                    <a:gd name="T1" fmla="*/ 0 h 363"/>
                    <a:gd name="T2" fmla="*/ 0 w 72"/>
                    <a:gd name="T3" fmla="*/ 82 h 363"/>
                    <a:gd name="T4" fmla="*/ 12 w 72"/>
                    <a:gd name="T5" fmla="*/ 194 h 363"/>
                    <a:gd name="T6" fmla="*/ 21 w 72"/>
                    <a:gd name="T7" fmla="*/ 292 h 363"/>
                    <a:gd name="T8" fmla="*/ 39 w 72"/>
                    <a:gd name="T9" fmla="*/ 351 h 363"/>
                    <a:gd name="T10" fmla="*/ 47 w 72"/>
                    <a:gd name="T11" fmla="*/ 362 h 363"/>
                    <a:gd name="T12" fmla="*/ 52 w 72"/>
                    <a:gd name="T13" fmla="*/ 345 h 363"/>
                    <a:gd name="T14" fmla="*/ 55 w 72"/>
                    <a:gd name="T15" fmla="*/ 304 h 363"/>
                    <a:gd name="T16" fmla="*/ 71 w 72"/>
                    <a:gd name="T17" fmla="*/ 293 h 363"/>
                    <a:gd name="T18" fmla="*/ 50 w 72"/>
                    <a:gd name="T19" fmla="*/ 259 h 363"/>
                    <a:gd name="T20" fmla="*/ 36 w 72"/>
                    <a:gd name="T21" fmla="*/ 240 h 363"/>
                    <a:gd name="T22" fmla="*/ 37 w 72"/>
                    <a:gd name="T23" fmla="*/ 74 h 363"/>
                    <a:gd name="T24" fmla="*/ 44 w 72"/>
                    <a:gd name="T25" fmla="*/ 6 h 363"/>
                    <a:gd name="T26" fmla="*/ 4 w 72"/>
                    <a:gd name="T27" fmla="*/ 0 h 3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3"/>
                    <a:gd name="T44" fmla="*/ 72 w 72"/>
                    <a:gd name="T45" fmla="*/ 363 h 3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3">
                      <a:moveTo>
                        <a:pt x="4" y="0"/>
                      </a:moveTo>
                      <a:lnTo>
                        <a:pt x="0" y="82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1"/>
                      </a:lnTo>
                      <a:lnTo>
                        <a:pt x="47" y="362"/>
                      </a:lnTo>
                      <a:lnTo>
                        <a:pt x="52" y="345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4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4" name="Freeform 17"/>
                <p:cNvSpPr>
                  <a:spLocks/>
                </p:cNvSpPr>
                <p:nvPr/>
              </p:nvSpPr>
              <p:spPr bwMode="auto">
                <a:xfrm>
                  <a:off x="2608" y="2179"/>
                  <a:ext cx="63" cy="338"/>
                </a:xfrm>
                <a:custGeom>
                  <a:avLst/>
                  <a:gdLst>
                    <a:gd name="T0" fmla="*/ 18 w 63"/>
                    <a:gd name="T1" fmla="*/ 9 h 338"/>
                    <a:gd name="T2" fmla="*/ 27 w 63"/>
                    <a:gd name="T3" fmla="*/ 70 h 338"/>
                    <a:gd name="T4" fmla="*/ 26 w 63"/>
                    <a:gd name="T5" fmla="*/ 214 h 338"/>
                    <a:gd name="T6" fmla="*/ 0 w 63"/>
                    <a:gd name="T7" fmla="*/ 274 h 338"/>
                    <a:gd name="T8" fmla="*/ 6 w 63"/>
                    <a:gd name="T9" fmla="*/ 280 h 338"/>
                    <a:gd name="T10" fmla="*/ 0 w 63"/>
                    <a:gd name="T11" fmla="*/ 311 h 338"/>
                    <a:gd name="T12" fmla="*/ 5 w 63"/>
                    <a:gd name="T13" fmla="*/ 337 h 338"/>
                    <a:gd name="T14" fmla="*/ 26 w 63"/>
                    <a:gd name="T15" fmla="*/ 296 h 338"/>
                    <a:gd name="T16" fmla="*/ 44 w 63"/>
                    <a:gd name="T17" fmla="*/ 221 h 338"/>
                    <a:gd name="T18" fmla="*/ 62 w 63"/>
                    <a:gd name="T19" fmla="*/ 56 h 338"/>
                    <a:gd name="T20" fmla="*/ 54 w 63"/>
                    <a:gd name="T21" fmla="*/ 0 h 338"/>
                    <a:gd name="T22" fmla="*/ 18 w 63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3"/>
                    <a:gd name="T37" fmla="*/ 0 h 338"/>
                    <a:gd name="T38" fmla="*/ 63 w 63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3" h="338">
                      <a:moveTo>
                        <a:pt x="18" y="9"/>
                      </a:moveTo>
                      <a:lnTo>
                        <a:pt x="27" y="70"/>
                      </a:lnTo>
                      <a:lnTo>
                        <a:pt x="26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6" y="296"/>
                      </a:lnTo>
                      <a:lnTo>
                        <a:pt x="44" y="221"/>
                      </a:lnTo>
                      <a:lnTo>
                        <a:pt x="62" y="56"/>
                      </a:lnTo>
                      <a:lnTo>
                        <a:pt x="54" y="0"/>
                      </a:lnTo>
                      <a:lnTo>
                        <a:pt x="18" y="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29" name="Group 18"/>
              <p:cNvGrpSpPr>
                <a:grpSpLocks/>
              </p:cNvGrpSpPr>
              <p:nvPr/>
            </p:nvGrpSpPr>
            <p:grpSpPr bwMode="auto">
              <a:xfrm>
                <a:off x="2442" y="2952"/>
                <a:ext cx="165" cy="110"/>
                <a:chOff x="2442" y="2952"/>
                <a:chExt cx="165" cy="110"/>
              </a:xfrm>
            </p:grpSpPr>
            <p:sp>
              <p:nvSpPr>
                <p:cNvPr id="60631" name="Freeform 19"/>
                <p:cNvSpPr>
                  <a:spLocks/>
                </p:cNvSpPr>
                <p:nvPr/>
              </p:nvSpPr>
              <p:spPr bwMode="auto">
                <a:xfrm>
                  <a:off x="2442" y="2962"/>
                  <a:ext cx="62" cy="100"/>
                </a:xfrm>
                <a:custGeom>
                  <a:avLst/>
                  <a:gdLst>
                    <a:gd name="T0" fmla="*/ 11 w 62"/>
                    <a:gd name="T1" fmla="*/ 49 h 100"/>
                    <a:gd name="T2" fmla="*/ 3 w 62"/>
                    <a:gd name="T3" fmla="*/ 64 h 100"/>
                    <a:gd name="T4" fmla="*/ 0 w 62"/>
                    <a:gd name="T5" fmla="*/ 76 h 100"/>
                    <a:gd name="T6" fmla="*/ 0 w 62"/>
                    <a:gd name="T7" fmla="*/ 85 h 100"/>
                    <a:gd name="T8" fmla="*/ 2 w 62"/>
                    <a:gd name="T9" fmla="*/ 91 h 100"/>
                    <a:gd name="T10" fmla="*/ 6 w 62"/>
                    <a:gd name="T11" fmla="*/ 96 h 100"/>
                    <a:gd name="T12" fmla="*/ 14 w 62"/>
                    <a:gd name="T13" fmla="*/ 99 h 100"/>
                    <a:gd name="T14" fmla="*/ 24 w 62"/>
                    <a:gd name="T15" fmla="*/ 98 h 100"/>
                    <a:gd name="T16" fmla="*/ 35 w 62"/>
                    <a:gd name="T17" fmla="*/ 94 h 100"/>
                    <a:gd name="T18" fmla="*/ 43 w 62"/>
                    <a:gd name="T19" fmla="*/ 84 h 100"/>
                    <a:gd name="T20" fmla="*/ 50 w 62"/>
                    <a:gd name="T21" fmla="*/ 70 h 100"/>
                    <a:gd name="T22" fmla="*/ 54 w 62"/>
                    <a:gd name="T23" fmla="*/ 44 h 100"/>
                    <a:gd name="T24" fmla="*/ 61 w 62"/>
                    <a:gd name="T25" fmla="*/ 17 h 100"/>
                    <a:gd name="T26" fmla="*/ 60 w 62"/>
                    <a:gd name="T27" fmla="*/ 0 h 100"/>
                    <a:gd name="T28" fmla="*/ 48 w 62"/>
                    <a:gd name="T29" fmla="*/ 38 h 100"/>
                    <a:gd name="T30" fmla="*/ 37 w 62"/>
                    <a:gd name="T31" fmla="*/ 62 h 100"/>
                    <a:gd name="T32" fmla="*/ 22 w 62"/>
                    <a:gd name="T33" fmla="*/ 62 h 100"/>
                    <a:gd name="T34" fmla="*/ 9 w 62"/>
                    <a:gd name="T35" fmla="*/ 61 h 100"/>
                    <a:gd name="T36" fmla="*/ 11 w 62"/>
                    <a:gd name="T37" fmla="*/ 49 h 1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100"/>
                    <a:gd name="T59" fmla="*/ 62 w 62"/>
                    <a:gd name="T60" fmla="*/ 100 h 1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100">
                      <a:moveTo>
                        <a:pt x="11" y="49"/>
                      </a:moveTo>
                      <a:lnTo>
                        <a:pt x="3" y="64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2" y="91"/>
                      </a:lnTo>
                      <a:lnTo>
                        <a:pt x="6" y="96"/>
                      </a:lnTo>
                      <a:lnTo>
                        <a:pt x="14" y="99"/>
                      </a:lnTo>
                      <a:lnTo>
                        <a:pt x="24" y="98"/>
                      </a:lnTo>
                      <a:lnTo>
                        <a:pt x="35" y="94"/>
                      </a:lnTo>
                      <a:lnTo>
                        <a:pt x="43" y="84"/>
                      </a:lnTo>
                      <a:lnTo>
                        <a:pt x="50" y="70"/>
                      </a:lnTo>
                      <a:lnTo>
                        <a:pt x="54" y="44"/>
                      </a:lnTo>
                      <a:lnTo>
                        <a:pt x="61" y="17"/>
                      </a:lnTo>
                      <a:lnTo>
                        <a:pt x="60" y="0"/>
                      </a:lnTo>
                      <a:lnTo>
                        <a:pt x="48" y="38"/>
                      </a:lnTo>
                      <a:lnTo>
                        <a:pt x="37" y="62"/>
                      </a:lnTo>
                      <a:lnTo>
                        <a:pt x="22" y="62"/>
                      </a:lnTo>
                      <a:lnTo>
                        <a:pt x="9" y="61"/>
                      </a:lnTo>
                      <a:lnTo>
                        <a:pt x="11" y="49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2" name="Freeform 20"/>
                <p:cNvSpPr>
                  <a:spLocks/>
                </p:cNvSpPr>
                <p:nvPr/>
              </p:nvSpPr>
              <p:spPr bwMode="auto">
                <a:xfrm>
                  <a:off x="2536" y="2952"/>
                  <a:ext cx="71" cy="109"/>
                </a:xfrm>
                <a:custGeom>
                  <a:avLst/>
                  <a:gdLst>
                    <a:gd name="T0" fmla="*/ 1 w 71"/>
                    <a:gd name="T1" fmla="*/ 0 h 109"/>
                    <a:gd name="T2" fmla="*/ 0 w 71"/>
                    <a:gd name="T3" fmla="*/ 11 h 109"/>
                    <a:gd name="T4" fmla="*/ 9 w 71"/>
                    <a:gd name="T5" fmla="*/ 38 h 109"/>
                    <a:gd name="T6" fmla="*/ 15 w 71"/>
                    <a:gd name="T7" fmla="*/ 61 h 109"/>
                    <a:gd name="T8" fmla="*/ 22 w 71"/>
                    <a:gd name="T9" fmla="*/ 82 h 109"/>
                    <a:gd name="T10" fmla="*/ 29 w 71"/>
                    <a:gd name="T11" fmla="*/ 94 h 109"/>
                    <a:gd name="T12" fmla="*/ 36 w 71"/>
                    <a:gd name="T13" fmla="*/ 103 h 109"/>
                    <a:gd name="T14" fmla="*/ 46 w 71"/>
                    <a:gd name="T15" fmla="*/ 106 h 109"/>
                    <a:gd name="T16" fmla="*/ 57 w 71"/>
                    <a:gd name="T17" fmla="*/ 108 h 109"/>
                    <a:gd name="T18" fmla="*/ 62 w 71"/>
                    <a:gd name="T19" fmla="*/ 104 h 109"/>
                    <a:gd name="T20" fmla="*/ 67 w 71"/>
                    <a:gd name="T21" fmla="*/ 102 h 109"/>
                    <a:gd name="T22" fmla="*/ 70 w 71"/>
                    <a:gd name="T23" fmla="*/ 91 h 109"/>
                    <a:gd name="T24" fmla="*/ 68 w 71"/>
                    <a:gd name="T25" fmla="*/ 77 h 109"/>
                    <a:gd name="T26" fmla="*/ 62 w 71"/>
                    <a:gd name="T27" fmla="*/ 60 h 109"/>
                    <a:gd name="T28" fmla="*/ 58 w 71"/>
                    <a:gd name="T29" fmla="*/ 51 h 109"/>
                    <a:gd name="T30" fmla="*/ 56 w 71"/>
                    <a:gd name="T31" fmla="*/ 59 h 109"/>
                    <a:gd name="T32" fmla="*/ 53 w 71"/>
                    <a:gd name="T33" fmla="*/ 62 h 109"/>
                    <a:gd name="T34" fmla="*/ 44 w 71"/>
                    <a:gd name="T35" fmla="*/ 65 h 109"/>
                    <a:gd name="T36" fmla="*/ 37 w 71"/>
                    <a:gd name="T37" fmla="*/ 66 h 109"/>
                    <a:gd name="T38" fmla="*/ 23 w 71"/>
                    <a:gd name="T39" fmla="*/ 63 h 109"/>
                    <a:gd name="T40" fmla="*/ 9 w 71"/>
                    <a:gd name="T41" fmla="*/ 21 h 109"/>
                    <a:gd name="T42" fmla="*/ 1 w 71"/>
                    <a:gd name="T43" fmla="*/ 0 h 10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9"/>
                    <a:gd name="T68" fmla="*/ 71 w 71"/>
                    <a:gd name="T69" fmla="*/ 109 h 10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9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8"/>
                      </a:lnTo>
                      <a:lnTo>
                        <a:pt x="15" y="61"/>
                      </a:lnTo>
                      <a:lnTo>
                        <a:pt x="22" y="82"/>
                      </a:lnTo>
                      <a:lnTo>
                        <a:pt x="29" y="94"/>
                      </a:lnTo>
                      <a:lnTo>
                        <a:pt x="36" y="103"/>
                      </a:lnTo>
                      <a:lnTo>
                        <a:pt x="46" y="106"/>
                      </a:lnTo>
                      <a:lnTo>
                        <a:pt x="57" y="108"/>
                      </a:lnTo>
                      <a:lnTo>
                        <a:pt x="62" y="104"/>
                      </a:lnTo>
                      <a:lnTo>
                        <a:pt x="67" y="102"/>
                      </a:lnTo>
                      <a:lnTo>
                        <a:pt x="70" y="91"/>
                      </a:lnTo>
                      <a:lnTo>
                        <a:pt x="68" y="77"/>
                      </a:lnTo>
                      <a:lnTo>
                        <a:pt x="62" y="60"/>
                      </a:lnTo>
                      <a:lnTo>
                        <a:pt x="58" y="51"/>
                      </a:lnTo>
                      <a:lnTo>
                        <a:pt x="56" y="59"/>
                      </a:lnTo>
                      <a:lnTo>
                        <a:pt x="53" y="62"/>
                      </a:lnTo>
                      <a:lnTo>
                        <a:pt x="44" y="65"/>
                      </a:lnTo>
                      <a:lnTo>
                        <a:pt x="37" y="66"/>
                      </a:lnTo>
                      <a:lnTo>
                        <a:pt x="23" y="63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630" name="Freeform 21"/>
              <p:cNvSpPr>
                <a:spLocks/>
              </p:cNvSpPr>
              <p:nvPr/>
            </p:nvSpPr>
            <p:spPr bwMode="auto">
              <a:xfrm>
                <a:off x="2390" y="1964"/>
                <a:ext cx="291" cy="723"/>
              </a:xfrm>
              <a:custGeom>
                <a:avLst/>
                <a:gdLst>
                  <a:gd name="T0" fmla="*/ 115 w 291"/>
                  <a:gd name="T1" fmla="*/ 0 h 723"/>
                  <a:gd name="T2" fmla="*/ 46 w 291"/>
                  <a:gd name="T3" fmla="*/ 38 h 723"/>
                  <a:gd name="T4" fmla="*/ 37 w 291"/>
                  <a:gd name="T5" fmla="*/ 50 h 723"/>
                  <a:gd name="T6" fmla="*/ 0 w 291"/>
                  <a:gd name="T7" fmla="*/ 227 h 723"/>
                  <a:gd name="T8" fmla="*/ 56 w 291"/>
                  <a:gd name="T9" fmla="*/ 234 h 723"/>
                  <a:gd name="T10" fmla="*/ 63 w 291"/>
                  <a:gd name="T11" fmla="*/ 189 h 723"/>
                  <a:gd name="T12" fmla="*/ 84 w 291"/>
                  <a:gd name="T13" fmla="*/ 284 h 723"/>
                  <a:gd name="T14" fmla="*/ 49 w 291"/>
                  <a:gd name="T15" fmla="*/ 405 h 723"/>
                  <a:gd name="T16" fmla="*/ 49 w 291"/>
                  <a:gd name="T17" fmla="*/ 493 h 723"/>
                  <a:gd name="T18" fmla="*/ 56 w 291"/>
                  <a:gd name="T19" fmla="*/ 555 h 723"/>
                  <a:gd name="T20" fmla="*/ 74 w 291"/>
                  <a:gd name="T21" fmla="*/ 644 h 723"/>
                  <a:gd name="T22" fmla="*/ 90 w 291"/>
                  <a:gd name="T23" fmla="*/ 712 h 723"/>
                  <a:gd name="T24" fmla="*/ 144 w 291"/>
                  <a:gd name="T25" fmla="*/ 722 h 723"/>
                  <a:gd name="T26" fmla="*/ 149 w 291"/>
                  <a:gd name="T27" fmla="*/ 711 h 723"/>
                  <a:gd name="T28" fmla="*/ 200 w 291"/>
                  <a:gd name="T29" fmla="*/ 709 h 723"/>
                  <a:gd name="T30" fmla="*/ 217 w 291"/>
                  <a:gd name="T31" fmla="*/ 624 h 723"/>
                  <a:gd name="T32" fmla="*/ 234 w 291"/>
                  <a:gd name="T33" fmla="*/ 514 h 723"/>
                  <a:gd name="T34" fmla="*/ 246 w 291"/>
                  <a:gd name="T35" fmla="*/ 401 h 723"/>
                  <a:gd name="T36" fmla="*/ 213 w 291"/>
                  <a:gd name="T37" fmla="*/ 274 h 723"/>
                  <a:gd name="T38" fmla="*/ 226 w 291"/>
                  <a:gd name="T39" fmla="*/ 203 h 723"/>
                  <a:gd name="T40" fmla="*/ 234 w 291"/>
                  <a:gd name="T41" fmla="*/ 229 h 723"/>
                  <a:gd name="T42" fmla="*/ 290 w 291"/>
                  <a:gd name="T43" fmla="*/ 214 h 723"/>
                  <a:gd name="T44" fmla="*/ 247 w 291"/>
                  <a:gd name="T45" fmla="*/ 48 h 723"/>
                  <a:gd name="T46" fmla="*/ 173 w 291"/>
                  <a:gd name="T47" fmla="*/ 0 h 723"/>
                  <a:gd name="T48" fmla="*/ 171 w 291"/>
                  <a:gd name="T49" fmla="*/ 6 h 723"/>
                  <a:gd name="T50" fmla="*/ 162 w 291"/>
                  <a:gd name="T51" fmla="*/ 12 h 723"/>
                  <a:gd name="T52" fmla="*/ 154 w 291"/>
                  <a:gd name="T53" fmla="*/ 14 h 723"/>
                  <a:gd name="T54" fmla="*/ 146 w 291"/>
                  <a:gd name="T55" fmla="*/ 14 h 723"/>
                  <a:gd name="T56" fmla="*/ 137 w 291"/>
                  <a:gd name="T57" fmla="*/ 13 h 723"/>
                  <a:gd name="T58" fmla="*/ 128 w 291"/>
                  <a:gd name="T59" fmla="*/ 11 h 723"/>
                  <a:gd name="T60" fmla="*/ 119 w 291"/>
                  <a:gd name="T61" fmla="*/ 6 h 723"/>
                  <a:gd name="T62" fmla="*/ 115 w 291"/>
                  <a:gd name="T63" fmla="*/ 0 h 7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1"/>
                  <a:gd name="T97" fmla="*/ 0 h 723"/>
                  <a:gd name="T98" fmla="*/ 291 w 291"/>
                  <a:gd name="T99" fmla="*/ 723 h 7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1" h="723">
                    <a:moveTo>
                      <a:pt x="115" y="0"/>
                    </a:moveTo>
                    <a:lnTo>
                      <a:pt x="46" y="38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84" y="284"/>
                    </a:lnTo>
                    <a:lnTo>
                      <a:pt x="49" y="405"/>
                    </a:lnTo>
                    <a:lnTo>
                      <a:pt x="49" y="493"/>
                    </a:lnTo>
                    <a:lnTo>
                      <a:pt x="56" y="555"/>
                    </a:lnTo>
                    <a:lnTo>
                      <a:pt x="74" y="644"/>
                    </a:lnTo>
                    <a:lnTo>
                      <a:pt x="90" y="712"/>
                    </a:lnTo>
                    <a:lnTo>
                      <a:pt x="144" y="722"/>
                    </a:lnTo>
                    <a:lnTo>
                      <a:pt x="149" y="711"/>
                    </a:lnTo>
                    <a:lnTo>
                      <a:pt x="200" y="709"/>
                    </a:lnTo>
                    <a:lnTo>
                      <a:pt x="217" y="624"/>
                    </a:lnTo>
                    <a:lnTo>
                      <a:pt x="234" y="514"/>
                    </a:lnTo>
                    <a:lnTo>
                      <a:pt x="246" y="401"/>
                    </a:lnTo>
                    <a:lnTo>
                      <a:pt x="213" y="274"/>
                    </a:lnTo>
                    <a:lnTo>
                      <a:pt x="226" y="203"/>
                    </a:lnTo>
                    <a:lnTo>
                      <a:pt x="234" y="229"/>
                    </a:lnTo>
                    <a:lnTo>
                      <a:pt x="290" y="214"/>
                    </a:lnTo>
                    <a:lnTo>
                      <a:pt x="247" y="48"/>
                    </a:lnTo>
                    <a:lnTo>
                      <a:pt x="173" y="0"/>
                    </a:lnTo>
                    <a:lnTo>
                      <a:pt x="171" y="6"/>
                    </a:lnTo>
                    <a:lnTo>
                      <a:pt x="162" y="12"/>
                    </a:lnTo>
                    <a:lnTo>
                      <a:pt x="154" y="14"/>
                    </a:lnTo>
                    <a:lnTo>
                      <a:pt x="146" y="14"/>
                    </a:lnTo>
                    <a:lnTo>
                      <a:pt x="137" y="13"/>
                    </a:lnTo>
                    <a:lnTo>
                      <a:pt x="128" y="11"/>
                    </a:lnTo>
                    <a:lnTo>
                      <a:pt x="119" y="6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FF2040"/>
              </a:solidFill>
              <a:ln w="12700" cap="rnd">
                <a:solidFill>
                  <a:srgbClr val="FF2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5" name="Group 22"/>
            <p:cNvGrpSpPr>
              <a:grpSpLocks/>
            </p:cNvGrpSpPr>
            <p:nvPr/>
          </p:nvGrpSpPr>
          <p:grpSpPr bwMode="auto">
            <a:xfrm>
              <a:off x="2583" y="1747"/>
              <a:ext cx="299" cy="1377"/>
              <a:chOff x="2583" y="1747"/>
              <a:chExt cx="299" cy="1377"/>
            </a:xfrm>
          </p:grpSpPr>
          <p:grpSp>
            <p:nvGrpSpPr>
              <p:cNvPr id="60603" name="Group 23"/>
              <p:cNvGrpSpPr>
                <a:grpSpLocks/>
              </p:cNvGrpSpPr>
              <p:nvPr/>
            </p:nvGrpSpPr>
            <p:grpSpPr bwMode="auto">
              <a:xfrm>
                <a:off x="2649" y="1747"/>
                <a:ext cx="155" cy="328"/>
                <a:chOff x="2649" y="1747"/>
                <a:chExt cx="155" cy="328"/>
              </a:xfrm>
            </p:grpSpPr>
            <p:sp>
              <p:nvSpPr>
                <p:cNvPr id="60623" name="Freeform 24"/>
                <p:cNvSpPr>
                  <a:spLocks/>
                </p:cNvSpPr>
                <p:nvPr/>
              </p:nvSpPr>
              <p:spPr bwMode="auto">
                <a:xfrm>
                  <a:off x="2649" y="1747"/>
                  <a:ext cx="155" cy="252"/>
                </a:xfrm>
                <a:custGeom>
                  <a:avLst/>
                  <a:gdLst>
                    <a:gd name="T0" fmla="*/ 58 w 155"/>
                    <a:gd name="T1" fmla="*/ 4 h 252"/>
                    <a:gd name="T2" fmla="*/ 42 w 155"/>
                    <a:gd name="T3" fmla="*/ 12 h 252"/>
                    <a:gd name="T4" fmla="*/ 30 w 155"/>
                    <a:gd name="T5" fmla="*/ 23 h 252"/>
                    <a:gd name="T6" fmla="*/ 23 w 155"/>
                    <a:gd name="T7" fmla="*/ 36 h 252"/>
                    <a:gd name="T8" fmla="*/ 15 w 155"/>
                    <a:gd name="T9" fmla="*/ 61 h 252"/>
                    <a:gd name="T10" fmla="*/ 6 w 155"/>
                    <a:gd name="T11" fmla="*/ 98 h 252"/>
                    <a:gd name="T12" fmla="*/ 0 w 155"/>
                    <a:gd name="T13" fmla="*/ 131 h 252"/>
                    <a:gd name="T14" fmla="*/ 1 w 155"/>
                    <a:gd name="T15" fmla="*/ 146 h 252"/>
                    <a:gd name="T16" fmla="*/ 4 w 155"/>
                    <a:gd name="T17" fmla="*/ 159 h 252"/>
                    <a:gd name="T18" fmla="*/ 6 w 155"/>
                    <a:gd name="T19" fmla="*/ 180 h 252"/>
                    <a:gd name="T20" fmla="*/ 18 w 155"/>
                    <a:gd name="T21" fmla="*/ 251 h 252"/>
                    <a:gd name="T22" fmla="*/ 26 w 155"/>
                    <a:gd name="T23" fmla="*/ 236 h 252"/>
                    <a:gd name="T24" fmla="*/ 37 w 155"/>
                    <a:gd name="T25" fmla="*/ 235 h 252"/>
                    <a:gd name="T26" fmla="*/ 45 w 155"/>
                    <a:gd name="T27" fmla="*/ 231 h 252"/>
                    <a:gd name="T28" fmla="*/ 56 w 155"/>
                    <a:gd name="T29" fmla="*/ 222 h 252"/>
                    <a:gd name="T30" fmla="*/ 53 w 155"/>
                    <a:gd name="T31" fmla="*/ 184 h 252"/>
                    <a:gd name="T32" fmla="*/ 53 w 155"/>
                    <a:gd name="T33" fmla="*/ 172 h 252"/>
                    <a:gd name="T34" fmla="*/ 41 w 155"/>
                    <a:gd name="T35" fmla="*/ 147 h 252"/>
                    <a:gd name="T36" fmla="*/ 39 w 155"/>
                    <a:gd name="T37" fmla="*/ 106 h 252"/>
                    <a:gd name="T38" fmla="*/ 41 w 155"/>
                    <a:gd name="T39" fmla="*/ 71 h 252"/>
                    <a:gd name="T40" fmla="*/ 63 w 155"/>
                    <a:gd name="T41" fmla="*/ 48 h 252"/>
                    <a:gd name="T42" fmla="*/ 100 w 155"/>
                    <a:gd name="T43" fmla="*/ 44 h 252"/>
                    <a:gd name="T44" fmla="*/ 117 w 155"/>
                    <a:gd name="T45" fmla="*/ 67 h 252"/>
                    <a:gd name="T46" fmla="*/ 115 w 155"/>
                    <a:gd name="T47" fmla="*/ 143 h 252"/>
                    <a:gd name="T48" fmla="*/ 100 w 155"/>
                    <a:gd name="T49" fmla="*/ 173 h 252"/>
                    <a:gd name="T50" fmla="*/ 97 w 155"/>
                    <a:gd name="T51" fmla="*/ 222 h 252"/>
                    <a:gd name="T52" fmla="*/ 105 w 155"/>
                    <a:gd name="T53" fmla="*/ 214 h 252"/>
                    <a:gd name="T54" fmla="*/ 113 w 155"/>
                    <a:gd name="T55" fmla="*/ 223 h 252"/>
                    <a:gd name="T56" fmla="*/ 122 w 155"/>
                    <a:gd name="T57" fmla="*/ 228 h 252"/>
                    <a:gd name="T58" fmla="*/ 128 w 155"/>
                    <a:gd name="T59" fmla="*/ 233 h 252"/>
                    <a:gd name="T60" fmla="*/ 138 w 155"/>
                    <a:gd name="T61" fmla="*/ 239 h 252"/>
                    <a:gd name="T62" fmla="*/ 147 w 155"/>
                    <a:gd name="T63" fmla="*/ 188 h 252"/>
                    <a:gd name="T64" fmla="*/ 150 w 155"/>
                    <a:gd name="T65" fmla="*/ 157 h 252"/>
                    <a:gd name="T66" fmla="*/ 153 w 155"/>
                    <a:gd name="T67" fmla="*/ 136 h 252"/>
                    <a:gd name="T68" fmla="*/ 154 w 155"/>
                    <a:gd name="T69" fmla="*/ 123 h 252"/>
                    <a:gd name="T70" fmla="*/ 153 w 155"/>
                    <a:gd name="T71" fmla="*/ 106 h 252"/>
                    <a:gd name="T72" fmla="*/ 150 w 155"/>
                    <a:gd name="T73" fmla="*/ 94 h 252"/>
                    <a:gd name="T74" fmla="*/ 147 w 155"/>
                    <a:gd name="T75" fmla="*/ 82 h 252"/>
                    <a:gd name="T76" fmla="*/ 144 w 155"/>
                    <a:gd name="T77" fmla="*/ 70 h 252"/>
                    <a:gd name="T78" fmla="*/ 144 w 155"/>
                    <a:gd name="T79" fmla="*/ 60 h 252"/>
                    <a:gd name="T80" fmla="*/ 141 w 155"/>
                    <a:gd name="T81" fmla="*/ 47 h 252"/>
                    <a:gd name="T82" fmla="*/ 136 w 155"/>
                    <a:gd name="T83" fmla="*/ 31 h 252"/>
                    <a:gd name="T84" fmla="*/ 125 w 155"/>
                    <a:gd name="T85" fmla="*/ 16 h 252"/>
                    <a:gd name="T86" fmla="*/ 111 w 155"/>
                    <a:gd name="T87" fmla="*/ 5 h 252"/>
                    <a:gd name="T88" fmla="*/ 95 w 155"/>
                    <a:gd name="T89" fmla="*/ 1 h 252"/>
                    <a:gd name="T90" fmla="*/ 79 w 155"/>
                    <a:gd name="T91" fmla="*/ 0 h 252"/>
                    <a:gd name="T92" fmla="*/ 58 w 155"/>
                    <a:gd name="T93" fmla="*/ 4 h 2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5"/>
                    <a:gd name="T142" fmla="*/ 0 h 252"/>
                    <a:gd name="T143" fmla="*/ 155 w 155"/>
                    <a:gd name="T144" fmla="*/ 252 h 2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5" h="252">
                      <a:moveTo>
                        <a:pt x="58" y="4"/>
                      </a:moveTo>
                      <a:lnTo>
                        <a:pt x="42" y="12"/>
                      </a:lnTo>
                      <a:lnTo>
                        <a:pt x="30" y="23"/>
                      </a:lnTo>
                      <a:lnTo>
                        <a:pt x="23" y="36"/>
                      </a:lnTo>
                      <a:lnTo>
                        <a:pt x="15" y="61"/>
                      </a:lnTo>
                      <a:lnTo>
                        <a:pt x="6" y="98"/>
                      </a:lnTo>
                      <a:lnTo>
                        <a:pt x="0" y="131"/>
                      </a:lnTo>
                      <a:lnTo>
                        <a:pt x="1" y="146"/>
                      </a:lnTo>
                      <a:lnTo>
                        <a:pt x="4" y="159"/>
                      </a:lnTo>
                      <a:lnTo>
                        <a:pt x="6" y="180"/>
                      </a:lnTo>
                      <a:lnTo>
                        <a:pt x="18" y="251"/>
                      </a:lnTo>
                      <a:lnTo>
                        <a:pt x="26" y="236"/>
                      </a:lnTo>
                      <a:lnTo>
                        <a:pt x="37" y="235"/>
                      </a:lnTo>
                      <a:lnTo>
                        <a:pt x="45" y="231"/>
                      </a:lnTo>
                      <a:lnTo>
                        <a:pt x="56" y="222"/>
                      </a:lnTo>
                      <a:lnTo>
                        <a:pt x="53" y="184"/>
                      </a:lnTo>
                      <a:lnTo>
                        <a:pt x="53" y="172"/>
                      </a:lnTo>
                      <a:lnTo>
                        <a:pt x="41" y="147"/>
                      </a:lnTo>
                      <a:lnTo>
                        <a:pt x="39" y="106"/>
                      </a:lnTo>
                      <a:lnTo>
                        <a:pt x="41" y="71"/>
                      </a:lnTo>
                      <a:lnTo>
                        <a:pt x="63" y="48"/>
                      </a:lnTo>
                      <a:lnTo>
                        <a:pt x="100" y="44"/>
                      </a:lnTo>
                      <a:lnTo>
                        <a:pt x="117" y="67"/>
                      </a:lnTo>
                      <a:lnTo>
                        <a:pt x="115" y="143"/>
                      </a:lnTo>
                      <a:lnTo>
                        <a:pt x="100" y="173"/>
                      </a:lnTo>
                      <a:lnTo>
                        <a:pt x="97" y="222"/>
                      </a:lnTo>
                      <a:lnTo>
                        <a:pt x="105" y="214"/>
                      </a:lnTo>
                      <a:lnTo>
                        <a:pt x="113" y="223"/>
                      </a:lnTo>
                      <a:lnTo>
                        <a:pt x="122" y="228"/>
                      </a:lnTo>
                      <a:lnTo>
                        <a:pt x="128" y="233"/>
                      </a:lnTo>
                      <a:lnTo>
                        <a:pt x="138" y="239"/>
                      </a:lnTo>
                      <a:lnTo>
                        <a:pt x="147" y="188"/>
                      </a:lnTo>
                      <a:lnTo>
                        <a:pt x="150" y="157"/>
                      </a:lnTo>
                      <a:lnTo>
                        <a:pt x="153" y="136"/>
                      </a:lnTo>
                      <a:lnTo>
                        <a:pt x="154" y="123"/>
                      </a:lnTo>
                      <a:lnTo>
                        <a:pt x="153" y="106"/>
                      </a:lnTo>
                      <a:lnTo>
                        <a:pt x="150" y="94"/>
                      </a:lnTo>
                      <a:lnTo>
                        <a:pt x="147" y="82"/>
                      </a:lnTo>
                      <a:lnTo>
                        <a:pt x="144" y="70"/>
                      </a:lnTo>
                      <a:lnTo>
                        <a:pt x="144" y="60"/>
                      </a:lnTo>
                      <a:lnTo>
                        <a:pt x="141" y="47"/>
                      </a:lnTo>
                      <a:lnTo>
                        <a:pt x="136" y="31"/>
                      </a:lnTo>
                      <a:lnTo>
                        <a:pt x="125" y="16"/>
                      </a:lnTo>
                      <a:lnTo>
                        <a:pt x="111" y="5"/>
                      </a:lnTo>
                      <a:lnTo>
                        <a:pt x="95" y="1"/>
                      </a:lnTo>
                      <a:lnTo>
                        <a:pt x="79" y="0"/>
                      </a:lnTo>
                      <a:lnTo>
                        <a:pt x="58" y="4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24" name="Freeform 25"/>
                <p:cNvSpPr>
                  <a:spLocks/>
                </p:cNvSpPr>
                <p:nvPr/>
              </p:nvSpPr>
              <p:spPr bwMode="auto">
                <a:xfrm>
                  <a:off x="2666" y="1787"/>
                  <a:ext cx="126" cy="288"/>
                </a:xfrm>
                <a:custGeom>
                  <a:avLst/>
                  <a:gdLst>
                    <a:gd name="T0" fmla="*/ 46 w 126"/>
                    <a:gd name="T1" fmla="*/ 4 h 288"/>
                    <a:gd name="T2" fmla="*/ 36 w 126"/>
                    <a:gd name="T3" fmla="*/ 9 h 288"/>
                    <a:gd name="T4" fmla="*/ 27 w 126"/>
                    <a:gd name="T5" fmla="*/ 19 h 288"/>
                    <a:gd name="T6" fmla="*/ 23 w 126"/>
                    <a:gd name="T7" fmla="*/ 31 h 288"/>
                    <a:gd name="T8" fmla="*/ 21 w 126"/>
                    <a:gd name="T9" fmla="*/ 45 h 288"/>
                    <a:gd name="T10" fmla="*/ 19 w 126"/>
                    <a:gd name="T11" fmla="*/ 66 h 288"/>
                    <a:gd name="T12" fmla="*/ 23 w 126"/>
                    <a:gd name="T13" fmla="*/ 103 h 288"/>
                    <a:gd name="T14" fmla="*/ 26 w 126"/>
                    <a:gd name="T15" fmla="*/ 116 h 288"/>
                    <a:gd name="T16" fmla="*/ 36 w 126"/>
                    <a:gd name="T17" fmla="*/ 134 h 288"/>
                    <a:gd name="T18" fmla="*/ 36 w 126"/>
                    <a:gd name="T19" fmla="*/ 178 h 288"/>
                    <a:gd name="T20" fmla="*/ 0 w 126"/>
                    <a:gd name="T21" fmla="*/ 202 h 288"/>
                    <a:gd name="T22" fmla="*/ 65 w 126"/>
                    <a:gd name="T23" fmla="*/ 287 h 288"/>
                    <a:gd name="T24" fmla="*/ 125 w 126"/>
                    <a:gd name="T25" fmla="*/ 197 h 288"/>
                    <a:gd name="T26" fmla="*/ 82 w 126"/>
                    <a:gd name="T27" fmla="*/ 169 h 288"/>
                    <a:gd name="T28" fmla="*/ 82 w 126"/>
                    <a:gd name="T29" fmla="*/ 135 h 288"/>
                    <a:gd name="T30" fmla="*/ 95 w 126"/>
                    <a:gd name="T31" fmla="*/ 115 h 288"/>
                    <a:gd name="T32" fmla="*/ 99 w 126"/>
                    <a:gd name="T33" fmla="*/ 104 h 288"/>
                    <a:gd name="T34" fmla="*/ 101 w 126"/>
                    <a:gd name="T35" fmla="*/ 69 h 288"/>
                    <a:gd name="T36" fmla="*/ 102 w 126"/>
                    <a:gd name="T37" fmla="*/ 49 h 288"/>
                    <a:gd name="T38" fmla="*/ 102 w 126"/>
                    <a:gd name="T39" fmla="*/ 35 h 288"/>
                    <a:gd name="T40" fmla="*/ 98 w 126"/>
                    <a:gd name="T41" fmla="*/ 22 h 288"/>
                    <a:gd name="T42" fmla="*/ 91 w 126"/>
                    <a:gd name="T43" fmla="*/ 11 h 288"/>
                    <a:gd name="T44" fmla="*/ 82 w 126"/>
                    <a:gd name="T45" fmla="*/ 5 h 288"/>
                    <a:gd name="T46" fmla="*/ 70 w 126"/>
                    <a:gd name="T47" fmla="*/ 0 h 288"/>
                    <a:gd name="T48" fmla="*/ 57 w 126"/>
                    <a:gd name="T49" fmla="*/ 0 h 288"/>
                    <a:gd name="T50" fmla="*/ 46 w 126"/>
                    <a:gd name="T51" fmla="*/ 4 h 28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6"/>
                    <a:gd name="T79" fmla="*/ 0 h 288"/>
                    <a:gd name="T80" fmla="*/ 126 w 126"/>
                    <a:gd name="T81" fmla="*/ 288 h 28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6" h="288">
                      <a:moveTo>
                        <a:pt x="46" y="4"/>
                      </a:moveTo>
                      <a:lnTo>
                        <a:pt x="36" y="9"/>
                      </a:lnTo>
                      <a:lnTo>
                        <a:pt x="27" y="19"/>
                      </a:lnTo>
                      <a:lnTo>
                        <a:pt x="23" y="31"/>
                      </a:lnTo>
                      <a:lnTo>
                        <a:pt x="21" y="45"/>
                      </a:lnTo>
                      <a:lnTo>
                        <a:pt x="19" y="66"/>
                      </a:lnTo>
                      <a:lnTo>
                        <a:pt x="23" y="103"/>
                      </a:lnTo>
                      <a:lnTo>
                        <a:pt x="26" y="116"/>
                      </a:lnTo>
                      <a:lnTo>
                        <a:pt x="36" y="134"/>
                      </a:lnTo>
                      <a:lnTo>
                        <a:pt x="36" y="178"/>
                      </a:lnTo>
                      <a:lnTo>
                        <a:pt x="0" y="202"/>
                      </a:lnTo>
                      <a:lnTo>
                        <a:pt x="65" y="287"/>
                      </a:lnTo>
                      <a:lnTo>
                        <a:pt x="125" y="197"/>
                      </a:lnTo>
                      <a:lnTo>
                        <a:pt x="82" y="169"/>
                      </a:lnTo>
                      <a:lnTo>
                        <a:pt x="82" y="135"/>
                      </a:lnTo>
                      <a:lnTo>
                        <a:pt x="95" y="115"/>
                      </a:lnTo>
                      <a:lnTo>
                        <a:pt x="99" y="104"/>
                      </a:lnTo>
                      <a:lnTo>
                        <a:pt x="101" y="69"/>
                      </a:lnTo>
                      <a:lnTo>
                        <a:pt x="102" y="49"/>
                      </a:lnTo>
                      <a:lnTo>
                        <a:pt x="102" y="35"/>
                      </a:lnTo>
                      <a:lnTo>
                        <a:pt x="98" y="22"/>
                      </a:lnTo>
                      <a:lnTo>
                        <a:pt x="91" y="11"/>
                      </a:lnTo>
                      <a:lnTo>
                        <a:pt x="82" y="5"/>
                      </a:lnTo>
                      <a:lnTo>
                        <a:pt x="70" y="0"/>
                      </a:lnTo>
                      <a:lnTo>
                        <a:pt x="57" y="0"/>
                      </a:lnTo>
                      <a:lnTo>
                        <a:pt x="46" y="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25" name="Freeform 26"/>
                <p:cNvSpPr>
                  <a:spLocks/>
                </p:cNvSpPr>
                <p:nvPr/>
              </p:nvSpPr>
              <p:spPr bwMode="auto">
                <a:xfrm>
                  <a:off x="2694" y="1837"/>
                  <a:ext cx="38" cy="51"/>
                </a:xfrm>
                <a:custGeom>
                  <a:avLst/>
                  <a:gdLst>
                    <a:gd name="T0" fmla="*/ 4 w 38"/>
                    <a:gd name="T1" fmla="*/ 1 h 51"/>
                    <a:gd name="T2" fmla="*/ 14 w 38"/>
                    <a:gd name="T3" fmla="*/ 0 h 51"/>
                    <a:gd name="T4" fmla="*/ 23 w 38"/>
                    <a:gd name="T5" fmla="*/ 3 h 51"/>
                    <a:gd name="T6" fmla="*/ 27 w 38"/>
                    <a:gd name="T7" fmla="*/ 4 h 51"/>
                    <a:gd name="T8" fmla="*/ 27 w 38"/>
                    <a:gd name="T9" fmla="*/ 44 h 51"/>
                    <a:gd name="T10" fmla="*/ 37 w 38"/>
                    <a:gd name="T11" fmla="*/ 44 h 51"/>
                    <a:gd name="T12" fmla="*/ 30 w 38"/>
                    <a:gd name="T13" fmla="*/ 50 h 51"/>
                    <a:gd name="T14" fmla="*/ 24 w 38"/>
                    <a:gd name="T15" fmla="*/ 44 h 51"/>
                    <a:gd name="T16" fmla="*/ 24 w 38"/>
                    <a:gd name="T17" fmla="*/ 14 h 51"/>
                    <a:gd name="T18" fmla="*/ 10 w 38"/>
                    <a:gd name="T19" fmla="*/ 17 h 51"/>
                    <a:gd name="T20" fmla="*/ 19 w 38"/>
                    <a:gd name="T21" fmla="*/ 12 h 51"/>
                    <a:gd name="T22" fmla="*/ 7 w 38"/>
                    <a:gd name="T23" fmla="*/ 13 h 51"/>
                    <a:gd name="T24" fmla="*/ 0 w 38"/>
                    <a:gd name="T25" fmla="*/ 9 h 51"/>
                    <a:gd name="T26" fmla="*/ 4 w 38"/>
                    <a:gd name="T27" fmla="*/ 1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51"/>
                    <a:gd name="T44" fmla="*/ 38 w 38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51">
                      <a:moveTo>
                        <a:pt x="4" y="1"/>
                      </a:moveTo>
                      <a:lnTo>
                        <a:pt x="14" y="0"/>
                      </a:lnTo>
                      <a:lnTo>
                        <a:pt x="23" y="3"/>
                      </a:lnTo>
                      <a:lnTo>
                        <a:pt x="27" y="4"/>
                      </a:lnTo>
                      <a:lnTo>
                        <a:pt x="27" y="44"/>
                      </a:lnTo>
                      <a:lnTo>
                        <a:pt x="37" y="44"/>
                      </a:lnTo>
                      <a:lnTo>
                        <a:pt x="30" y="50"/>
                      </a:lnTo>
                      <a:lnTo>
                        <a:pt x="24" y="44"/>
                      </a:lnTo>
                      <a:lnTo>
                        <a:pt x="24" y="14"/>
                      </a:lnTo>
                      <a:lnTo>
                        <a:pt x="10" y="17"/>
                      </a:lnTo>
                      <a:lnTo>
                        <a:pt x="19" y="12"/>
                      </a:lnTo>
                      <a:lnTo>
                        <a:pt x="7" y="13"/>
                      </a:lnTo>
                      <a:lnTo>
                        <a:pt x="0" y="9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4" name="Group 27"/>
              <p:cNvGrpSpPr>
                <a:grpSpLocks/>
              </p:cNvGrpSpPr>
              <p:nvPr/>
            </p:nvGrpSpPr>
            <p:grpSpPr bwMode="auto">
              <a:xfrm>
                <a:off x="2632" y="2414"/>
                <a:ext cx="245" cy="651"/>
                <a:chOff x="2632" y="2414"/>
                <a:chExt cx="245" cy="651"/>
              </a:xfrm>
            </p:grpSpPr>
            <p:grpSp>
              <p:nvGrpSpPr>
                <p:cNvPr id="60619" name="Group 28"/>
                <p:cNvGrpSpPr>
                  <a:grpSpLocks/>
                </p:cNvGrpSpPr>
                <p:nvPr/>
              </p:nvGrpSpPr>
              <p:grpSpPr bwMode="auto">
                <a:xfrm>
                  <a:off x="2632" y="2414"/>
                  <a:ext cx="245" cy="651"/>
                  <a:chOff x="2632" y="2414"/>
                  <a:chExt cx="245" cy="651"/>
                </a:xfrm>
              </p:grpSpPr>
              <p:sp>
                <p:nvSpPr>
                  <p:cNvPr id="60621" name="Freeform 29"/>
                  <p:cNvSpPr>
                    <a:spLocks/>
                  </p:cNvSpPr>
                  <p:nvPr/>
                </p:nvSpPr>
                <p:spPr bwMode="auto">
                  <a:xfrm>
                    <a:off x="2632" y="2557"/>
                    <a:ext cx="174" cy="508"/>
                  </a:xfrm>
                  <a:custGeom>
                    <a:avLst/>
                    <a:gdLst>
                      <a:gd name="T0" fmla="*/ 32 w 174"/>
                      <a:gd name="T1" fmla="*/ 11 h 508"/>
                      <a:gd name="T2" fmla="*/ 33 w 174"/>
                      <a:gd name="T3" fmla="*/ 157 h 508"/>
                      <a:gd name="T4" fmla="*/ 33 w 174"/>
                      <a:gd name="T5" fmla="*/ 279 h 508"/>
                      <a:gd name="T6" fmla="*/ 40 w 174"/>
                      <a:gd name="T7" fmla="*/ 399 h 508"/>
                      <a:gd name="T8" fmla="*/ 20 w 174"/>
                      <a:gd name="T9" fmla="*/ 450 h 508"/>
                      <a:gd name="T10" fmla="*/ 5 w 174"/>
                      <a:gd name="T11" fmla="*/ 485 h 508"/>
                      <a:gd name="T12" fmla="*/ 0 w 174"/>
                      <a:gd name="T13" fmla="*/ 495 h 508"/>
                      <a:gd name="T14" fmla="*/ 7 w 174"/>
                      <a:gd name="T15" fmla="*/ 507 h 508"/>
                      <a:gd name="T16" fmla="*/ 38 w 174"/>
                      <a:gd name="T17" fmla="*/ 505 h 508"/>
                      <a:gd name="T18" fmla="*/ 65 w 174"/>
                      <a:gd name="T19" fmla="*/ 437 h 508"/>
                      <a:gd name="T20" fmla="*/ 67 w 174"/>
                      <a:gd name="T21" fmla="*/ 395 h 508"/>
                      <a:gd name="T22" fmla="*/ 87 w 174"/>
                      <a:gd name="T23" fmla="*/ 255 h 508"/>
                      <a:gd name="T24" fmla="*/ 90 w 174"/>
                      <a:gd name="T25" fmla="*/ 222 h 508"/>
                      <a:gd name="T26" fmla="*/ 89 w 174"/>
                      <a:gd name="T27" fmla="*/ 287 h 508"/>
                      <a:gd name="T28" fmla="*/ 99 w 174"/>
                      <a:gd name="T29" fmla="*/ 381 h 508"/>
                      <a:gd name="T30" fmla="*/ 96 w 174"/>
                      <a:gd name="T31" fmla="*/ 425 h 508"/>
                      <a:gd name="T32" fmla="*/ 110 w 174"/>
                      <a:gd name="T33" fmla="*/ 468 h 508"/>
                      <a:gd name="T34" fmla="*/ 128 w 174"/>
                      <a:gd name="T35" fmla="*/ 500 h 508"/>
                      <a:gd name="T36" fmla="*/ 156 w 174"/>
                      <a:gd name="T37" fmla="*/ 501 h 508"/>
                      <a:gd name="T38" fmla="*/ 165 w 174"/>
                      <a:gd name="T39" fmla="*/ 490 h 508"/>
                      <a:gd name="T40" fmla="*/ 135 w 174"/>
                      <a:gd name="T41" fmla="*/ 423 h 508"/>
                      <a:gd name="T42" fmla="*/ 132 w 174"/>
                      <a:gd name="T43" fmla="*/ 391 h 508"/>
                      <a:gd name="T44" fmla="*/ 138 w 174"/>
                      <a:gd name="T45" fmla="*/ 323 h 508"/>
                      <a:gd name="T46" fmla="*/ 149 w 174"/>
                      <a:gd name="T47" fmla="*/ 213 h 508"/>
                      <a:gd name="T48" fmla="*/ 173 w 174"/>
                      <a:gd name="T49" fmla="*/ 0 h 508"/>
                      <a:gd name="T50" fmla="*/ 32 w 174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8"/>
                      <a:gd name="T80" fmla="*/ 174 w 174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8">
                        <a:moveTo>
                          <a:pt x="32" y="11"/>
                        </a:moveTo>
                        <a:lnTo>
                          <a:pt x="33" y="157"/>
                        </a:lnTo>
                        <a:lnTo>
                          <a:pt x="33" y="279"/>
                        </a:lnTo>
                        <a:lnTo>
                          <a:pt x="40" y="399"/>
                        </a:lnTo>
                        <a:lnTo>
                          <a:pt x="20" y="450"/>
                        </a:lnTo>
                        <a:lnTo>
                          <a:pt x="5" y="485"/>
                        </a:lnTo>
                        <a:lnTo>
                          <a:pt x="0" y="495"/>
                        </a:lnTo>
                        <a:lnTo>
                          <a:pt x="7" y="507"/>
                        </a:lnTo>
                        <a:lnTo>
                          <a:pt x="38" y="505"/>
                        </a:lnTo>
                        <a:lnTo>
                          <a:pt x="65" y="437"/>
                        </a:lnTo>
                        <a:lnTo>
                          <a:pt x="67" y="395"/>
                        </a:lnTo>
                        <a:lnTo>
                          <a:pt x="87" y="255"/>
                        </a:lnTo>
                        <a:lnTo>
                          <a:pt x="90" y="222"/>
                        </a:lnTo>
                        <a:lnTo>
                          <a:pt x="89" y="287"/>
                        </a:lnTo>
                        <a:lnTo>
                          <a:pt x="99" y="381"/>
                        </a:lnTo>
                        <a:lnTo>
                          <a:pt x="96" y="425"/>
                        </a:lnTo>
                        <a:lnTo>
                          <a:pt x="110" y="468"/>
                        </a:lnTo>
                        <a:lnTo>
                          <a:pt x="128" y="500"/>
                        </a:lnTo>
                        <a:lnTo>
                          <a:pt x="156" y="501"/>
                        </a:lnTo>
                        <a:lnTo>
                          <a:pt x="165" y="490"/>
                        </a:lnTo>
                        <a:lnTo>
                          <a:pt x="135" y="423"/>
                        </a:lnTo>
                        <a:lnTo>
                          <a:pt x="132" y="391"/>
                        </a:lnTo>
                        <a:lnTo>
                          <a:pt x="138" y="323"/>
                        </a:lnTo>
                        <a:lnTo>
                          <a:pt x="149" y="213"/>
                        </a:lnTo>
                        <a:lnTo>
                          <a:pt x="173" y="0"/>
                        </a:lnTo>
                        <a:lnTo>
                          <a:pt x="32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22" name="Freeform 30"/>
                  <p:cNvSpPr>
                    <a:spLocks/>
                  </p:cNvSpPr>
                  <p:nvPr/>
                </p:nvSpPr>
                <p:spPr bwMode="auto">
                  <a:xfrm>
                    <a:off x="2839" y="2414"/>
                    <a:ext cx="38" cy="60"/>
                  </a:xfrm>
                  <a:custGeom>
                    <a:avLst/>
                    <a:gdLst>
                      <a:gd name="T0" fmla="*/ 37 w 38"/>
                      <a:gd name="T1" fmla="*/ 0 h 60"/>
                      <a:gd name="T2" fmla="*/ 37 w 38"/>
                      <a:gd name="T3" fmla="*/ 31 h 60"/>
                      <a:gd name="T4" fmla="*/ 0 w 38"/>
                      <a:gd name="T5" fmla="*/ 59 h 60"/>
                      <a:gd name="T6" fmla="*/ 17 w 38"/>
                      <a:gd name="T7" fmla="*/ 4 h 60"/>
                      <a:gd name="T8" fmla="*/ 37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37" y="0"/>
                        </a:moveTo>
                        <a:lnTo>
                          <a:pt x="37" y="31"/>
                        </a:lnTo>
                        <a:lnTo>
                          <a:pt x="0" y="59"/>
                        </a:lnTo>
                        <a:lnTo>
                          <a:pt x="17" y="4"/>
                        </a:lnTo>
                        <a:lnTo>
                          <a:pt x="37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620" name="Freeform 31"/>
                <p:cNvSpPr>
                  <a:spLocks/>
                </p:cNvSpPr>
                <p:nvPr/>
              </p:nvSpPr>
              <p:spPr bwMode="auto">
                <a:xfrm>
                  <a:off x="2724" y="2561"/>
                  <a:ext cx="17" cy="228"/>
                </a:xfrm>
                <a:custGeom>
                  <a:avLst/>
                  <a:gdLst>
                    <a:gd name="T0" fmla="*/ 16 w 17"/>
                    <a:gd name="T1" fmla="*/ 0 h 228"/>
                    <a:gd name="T2" fmla="*/ 16 w 17"/>
                    <a:gd name="T3" fmla="*/ 75 h 228"/>
                    <a:gd name="T4" fmla="*/ 12 w 17"/>
                    <a:gd name="T5" fmla="*/ 120 h 228"/>
                    <a:gd name="T6" fmla="*/ 9 w 17"/>
                    <a:gd name="T7" fmla="*/ 169 h 228"/>
                    <a:gd name="T8" fmla="*/ 0 w 17"/>
                    <a:gd name="T9" fmla="*/ 216 h 228"/>
                    <a:gd name="T10" fmla="*/ 2 w 17"/>
                    <a:gd name="T11" fmla="*/ 227 h 228"/>
                    <a:gd name="T12" fmla="*/ 16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16" y="0"/>
                      </a:moveTo>
                      <a:lnTo>
                        <a:pt x="16" y="75"/>
                      </a:lnTo>
                      <a:lnTo>
                        <a:pt x="12" y="120"/>
                      </a:lnTo>
                      <a:lnTo>
                        <a:pt x="9" y="169"/>
                      </a:lnTo>
                      <a:lnTo>
                        <a:pt x="0" y="216"/>
                      </a:lnTo>
                      <a:lnTo>
                        <a:pt x="2" y="227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5" name="Group 32"/>
              <p:cNvGrpSpPr>
                <a:grpSpLocks/>
              </p:cNvGrpSpPr>
              <p:nvPr/>
            </p:nvGrpSpPr>
            <p:grpSpPr bwMode="auto">
              <a:xfrm>
                <a:off x="2623" y="2985"/>
                <a:ext cx="185" cy="139"/>
                <a:chOff x="2623" y="2985"/>
                <a:chExt cx="185" cy="139"/>
              </a:xfrm>
            </p:grpSpPr>
            <p:sp>
              <p:nvSpPr>
                <p:cNvPr id="60617" name="Freeform 33"/>
                <p:cNvSpPr>
                  <a:spLocks/>
                </p:cNvSpPr>
                <p:nvPr/>
              </p:nvSpPr>
              <p:spPr bwMode="auto">
                <a:xfrm>
                  <a:off x="2726" y="2985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4 h 131"/>
                    <a:gd name="T26" fmla="*/ 52 w 82"/>
                    <a:gd name="T27" fmla="*/ 74 h 131"/>
                    <a:gd name="T28" fmla="*/ 36 w 82"/>
                    <a:gd name="T29" fmla="*/ 72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4"/>
                      </a:lnTo>
                      <a:lnTo>
                        <a:pt x="52" y="74"/>
                      </a:lnTo>
                      <a:lnTo>
                        <a:pt x="36" y="72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18" name="Freeform 34"/>
                <p:cNvSpPr>
                  <a:spLocks/>
                </p:cNvSpPr>
                <p:nvPr/>
              </p:nvSpPr>
              <p:spPr bwMode="auto">
                <a:xfrm>
                  <a:off x="2623" y="2988"/>
                  <a:ext cx="74" cy="136"/>
                </a:xfrm>
                <a:custGeom>
                  <a:avLst/>
                  <a:gdLst>
                    <a:gd name="T0" fmla="*/ 72 w 74"/>
                    <a:gd name="T1" fmla="*/ 0 h 136"/>
                    <a:gd name="T2" fmla="*/ 73 w 74"/>
                    <a:gd name="T3" fmla="*/ 54 h 136"/>
                    <a:gd name="T4" fmla="*/ 69 w 74"/>
                    <a:gd name="T5" fmla="*/ 41 h 136"/>
                    <a:gd name="T6" fmla="*/ 62 w 74"/>
                    <a:gd name="T7" fmla="*/ 58 h 136"/>
                    <a:gd name="T8" fmla="*/ 57 w 74"/>
                    <a:gd name="T9" fmla="*/ 83 h 136"/>
                    <a:gd name="T10" fmla="*/ 51 w 74"/>
                    <a:gd name="T11" fmla="*/ 104 h 136"/>
                    <a:gd name="T12" fmla="*/ 37 w 74"/>
                    <a:gd name="T13" fmla="*/ 122 h 136"/>
                    <a:gd name="T14" fmla="*/ 23 w 74"/>
                    <a:gd name="T15" fmla="*/ 131 h 136"/>
                    <a:gd name="T16" fmla="*/ 10 w 74"/>
                    <a:gd name="T17" fmla="*/ 135 h 136"/>
                    <a:gd name="T18" fmla="*/ 5 w 74"/>
                    <a:gd name="T19" fmla="*/ 129 h 136"/>
                    <a:gd name="T20" fmla="*/ 1 w 74"/>
                    <a:gd name="T21" fmla="*/ 116 h 136"/>
                    <a:gd name="T22" fmla="*/ 0 w 74"/>
                    <a:gd name="T23" fmla="*/ 103 h 136"/>
                    <a:gd name="T24" fmla="*/ 2 w 74"/>
                    <a:gd name="T25" fmla="*/ 89 h 136"/>
                    <a:gd name="T26" fmla="*/ 8 w 74"/>
                    <a:gd name="T27" fmla="*/ 67 h 136"/>
                    <a:gd name="T28" fmla="*/ 19 w 74"/>
                    <a:gd name="T29" fmla="*/ 75 h 136"/>
                    <a:gd name="T30" fmla="*/ 35 w 74"/>
                    <a:gd name="T31" fmla="*/ 75 h 136"/>
                    <a:gd name="T32" fmla="*/ 45 w 74"/>
                    <a:gd name="T33" fmla="*/ 74 h 136"/>
                    <a:gd name="T34" fmla="*/ 64 w 74"/>
                    <a:gd name="T35" fmla="*/ 28 h 136"/>
                    <a:gd name="T36" fmla="*/ 72 w 74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4"/>
                    <a:gd name="T58" fmla="*/ 0 h 136"/>
                    <a:gd name="T59" fmla="*/ 74 w 74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4" h="136">
                      <a:moveTo>
                        <a:pt x="72" y="0"/>
                      </a:moveTo>
                      <a:lnTo>
                        <a:pt x="73" y="54"/>
                      </a:lnTo>
                      <a:lnTo>
                        <a:pt x="69" y="41"/>
                      </a:lnTo>
                      <a:lnTo>
                        <a:pt x="62" y="58"/>
                      </a:lnTo>
                      <a:lnTo>
                        <a:pt x="57" y="83"/>
                      </a:lnTo>
                      <a:lnTo>
                        <a:pt x="51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7"/>
                      </a:lnTo>
                      <a:lnTo>
                        <a:pt x="19" y="75"/>
                      </a:lnTo>
                      <a:lnTo>
                        <a:pt x="35" y="75"/>
                      </a:lnTo>
                      <a:lnTo>
                        <a:pt x="45" y="74"/>
                      </a:lnTo>
                      <a:lnTo>
                        <a:pt x="64" y="28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6" name="Group 35"/>
              <p:cNvGrpSpPr>
                <a:grpSpLocks/>
              </p:cNvGrpSpPr>
              <p:nvPr/>
            </p:nvGrpSpPr>
            <p:grpSpPr bwMode="auto">
              <a:xfrm>
                <a:off x="2583" y="1977"/>
                <a:ext cx="299" cy="998"/>
                <a:chOff x="2583" y="1977"/>
                <a:chExt cx="299" cy="998"/>
              </a:xfrm>
            </p:grpSpPr>
            <p:grpSp>
              <p:nvGrpSpPr>
                <p:cNvPr id="60608" name="Group 36"/>
                <p:cNvGrpSpPr>
                  <a:grpSpLocks/>
                </p:cNvGrpSpPr>
                <p:nvPr/>
              </p:nvGrpSpPr>
              <p:grpSpPr bwMode="auto">
                <a:xfrm>
                  <a:off x="2583" y="1977"/>
                  <a:ext cx="299" cy="998"/>
                  <a:chOff x="2583" y="1977"/>
                  <a:chExt cx="299" cy="998"/>
                </a:xfrm>
              </p:grpSpPr>
              <p:sp>
                <p:nvSpPr>
                  <p:cNvPr id="60613" name="Freeform 37"/>
                  <p:cNvSpPr>
                    <a:spLocks/>
                  </p:cNvSpPr>
                  <p:nvPr/>
                </p:nvSpPr>
                <p:spPr bwMode="auto">
                  <a:xfrm>
                    <a:off x="2583" y="1977"/>
                    <a:ext cx="299" cy="998"/>
                  </a:xfrm>
                  <a:custGeom>
                    <a:avLst/>
                    <a:gdLst>
                      <a:gd name="T0" fmla="*/ 85 w 299"/>
                      <a:gd name="T1" fmla="*/ 10 h 998"/>
                      <a:gd name="T2" fmla="*/ 26 w 299"/>
                      <a:gd name="T3" fmla="*/ 43 h 998"/>
                      <a:gd name="T4" fmla="*/ 11 w 299"/>
                      <a:gd name="T5" fmla="*/ 70 h 998"/>
                      <a:gd name="T6" fmla="*/ 0 w 299"/>
                      <a:gd name="T7" fmla="*/ 299 h 998"/>
                      <a:gd name="T8" fmla="*/ 5 w 299"/>
                      <a:gd name="T9" fmla="*/ 353 h 998"/>
                      <a:gd name="T10" fmla="*/ 40 w 299"/>
                      <a:gd name="T11" fmla="*/ 349 h 998"/>
                      <a:gd name="T12" fmla="*/ 39 w 299"/>
                      <a:gd name="T13" fmla="*/ 485 h 998"/>
                      <a:gd name="T14" fmla="*/ 55 w 299"/>
                      <a:gd name="T15" fmla="*/ 485 h 998"/>
                      <a:gd name="T16" fmla="*/ 76 w 299"/>
                      <a:gd name="T17" fmla="*/ 768 h 998"/>
                      <a:gd name="T18" fmla="*/ 78 w 299"/>
                      <a:gd name="T19" fmla="*/ 916 h 998"/>
                      <a:gd name="T20" fmla="*/ 81 w 299"/>
                      <a:gd name="T21" fmla="*/ 984 h 998"/>
                      <a:gd name="T22" fmla="*/ 95 w 299"/>
                      <a:gd name="T23" fmla="*/ 997 h 998"/>
                      <a:gd name="T24" fmla="*/ 120 w 299"/>
                      <a:gd name="T25" fmla="*/ 986 h 998"/>
                      <a:gd name="T26" fmla="*/ 134 w 299"/>
                      <a:gd name="T27" fmla="*/ 870 h 998"/>
                      <a:gd name="T28" fmla="*/ 145 w 299"/>
                      <a:gd name="T29" fmla="*/ 990 h 998"/>
                      <a:gd name="T30" fmla="*/ 166 w 299"/>
                      <a:gd name="T31" fmla="*/ 996 h 998"/>
                      <a:gd name="T32" fmla="*/ 186 w 299"/>
                      <a:gd name="T33" fmla="*/ 988 h 998"/>
                      <a:gd name="T34" fmla="*/ 208 w 299"/>
                      <a:gd name="T35" fmla="*/ 761 h 998"/>
                      <a:gd name="T36" fmla="*/ 234 w 299"/>
                      <a:gd name="T37" fmla="*/ 595 h 998"/>
                      <a:gd name="T38" fmla="*/ 274 w 299"/>
                      <a:gd name="T39" fmla="*/ 441 h 998"/>
                      <a:gd name="T40" fmla="*/ 298 w 299"/>
                      <a:gd name="T41" fmla="*/ 438 h 998"/>
                      <a:gd name="T42" fmla="*/ 276 w 299"/>
                      <a:gd name="T43" fmla="*/ 226 h 998"/>
                      <a:gd name="T44" fmla="*/ 275 w 299"/>
                      <a:gd name="T45" fmla="*/ 60 h 998"/>
                      <a:gd name="T46" fmla="*/ 262 w 299"/>
                      <a:gd name="T47" fmla="*/ 41 h 998"/>
                      <a:gd name="T48" fmla="*/ 200 w 299"/>
                      <a:gd name="T49" fmla="*/ 0 h 998"/>
                      <a:gd name="T50" fmla="*/ 148 w 299"/>
                      <a:gd name="T51" fmla="*/ 90 h 998"/>
                      <a:gd name="T52" fmla="*/ 85 w 299"/>
                      <a:gd name="T53" fmla="*/ 10 h 99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99"/>
                      <a:gd name="T82" fmla="*/ 0 h 998"/>
                      <a:gd name="T83" fmla="*/ 299 w 299"/>
                      <a:gd name="T84" fmla="*/ 998 h 99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99" h="998">
                        <a:moveTo>
                          <a:pt x="85" y="10"/>
                        </a:moveTo>
                        <a:lnTo>
                          <a:pt x="26" y="43"/>
                        </a:lnTo>
                        <a:lnTo>
                          <a:pt x="11" y="70"/>
                        </a:lnTo>
                        <a:lnTo>
                          <a:pt x="0" y="299"/>
                        </a:lnTo>
                        <a:lnTo>
                          <a:pt x="5" y="353"/>
                        </a:lnTo>
                        <a:lnTo>
                          <a:pt x="40" y="349"/>
                        </a:lnTo>
                        <a:lnTo>
                          <a:pt x="39" y="485"/>
                        </a:lnTo>
                        <a:lnTo>
                          <a:pt x="55" y="485"/>
                        </a:lnTo>
                        <a:lnTo>
                          <a:pt x="76" y="768"/>
                        </a:lnTo>
                        <a:lnTo>
                          <a:pt x="78" y="916"/>
                        </a:lnTo>
                        <a:lnTo>
                          <a:pt x="81" y="984"/>
                        </a:lnTo>
                        <a:lnTo>
                          <a:pt x="95" y="997"/>
                        </a:lnTo>
                        <a:lnTo>
                          <a:pt x="120" y="986"/>
                        </a:lnTo>
                        <a:lnTo>
                          <a:pt x="134" y="870"/>
                        </a:lnTo>
                        <a:lnTo>
                          <a:pt x="145" y="990"/>
                        </a:lnTo>
                        <a:lnTo>
                          <a:pt x="166" y="996"/>
                        </a:lnTo>
                        <a:lnTo>
                          <a:pt x="186" y="988"/>
                        </a:lnTo>
                        <a:lnTo>
                          <a:pt x="208" y="761"/>
                        </a:lnTo>
                        <a:lnTo>
                          <a:pt x="234" y="595"/>
                        </a:lnTo>
                        <a:lnTo>
                          <a:pt x="274" y="441"/>
                        </a:lnTo>
                        <a:lnTo>
                          <a:pt x="298" y="438"/>
                        </a:lnTo>
                        <a:lnTo>
                          <a:pt x="276" y="226"/>
                        </a:lnTo>
                        <a:lnTo>
                          <a:pt x="275" y="60"/>
                        </a:lnTo>
                        <a:lnTo>
                          <a:pt x="262" y="41"/>
                        </a:lnTo>
                        <a:lnTo>
                          <a:pt x="200" y="0"/>
                        </a:lnTo>
                        <a:lnTo>
                          <a:pt x="148" y="90"/>
                        </a:lnTo>
                        <a:lnTo>
                          <a:pt x="85" y="10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6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629" y="2254"/>
                    <a:ext cx="134" cy="212"/>
                    <a:chOff x="2629" y="2254"/>
                    <a:chExt cx="134" cy="212"/>
                  </a:xfrm>
                </p:grpSpPr>
                <p:sp>
                  <p:nvSpPr>
                    <p:cNvPr id="60615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2647" y="2254"/>
                      <a:ext cx="116" cy="212"/>
                    </a:xfrm>
                    <a:custGeom>
                      <a:avLst/>
                      <a:gdLst>
                        <a:gd name="T0" fmla="*/ 0 w 116"/>
                        <a:gd name="T1" fmla="*/ 211 h 212"/>
                        <a:gd name="T2" fmla="*/ 112 w 116"/>
                        <a:gd name="T3" fmla="*/ 200 h 212"/>
                        <a:gd name="T4" fmla="*/ 115 w 116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6"/>
                        <a:gd name="T10" fmla="*/ 0 h 212"/>
                        <a:gd name="T11" fmla="*/ 116 w 116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6" h="212">
                          <a:moveTo>
                            <a:pt x="0" y="211"/>
                          </a:moveTo>
                          <a:lnTo>
                            <a:pt x="112" y="200"/>
                          </a:lnTo>
                          <a:lnTo>
                            <a:pt x="115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16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2629" y="2279"/>
                      <a:ext cx="131" cy="54"/>
                    </a:xfrm>
                    <a:custGeom>
                      <a:avLst/>
                      <a:gdLst>
                        <a:gd name="T0" fmla="*/ 0 w 131"/>
                        <a:gd name="T1" fmla="*/ 53 h 54"/>
                        <a:gd name="T2" fmla="*/ 46 w 131"/>
                        <a:gd name="T3" fmla="*/ 39 h 54"/>
                        <a:gd name="T4" fmla="*/ 130 w 131"/>
                        <a:gd name="T5" fmla="*/ 0 h 54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4"/>
                        <a:gd name="T11" fmla="*/ 131 w 131"/>
                        <a:gd name="T12" fmla="*/ 54 h 5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4">
                          <a:moveTo>
                            <a:pt x="0" y="53"/>
                          </a:moveTo>
                          <a:lnTo>
                            <a:pt x="46" y="39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0609" name="Group 41"/>
                <p:cNvGrpSpPr>
                  <a:grpSpLocks/>
                </p:cNvGrpSpPr>
                <p:nvPr/>
              </p:nvGrpSpPr>
              <p:grpSpPr bwMode="auto">
                <a:xfrm>
                  <a:off x="2624" y="2080"/>
                  <a:ext cx="182" cy="244"/>
                  <a:chOff x="2624" y="2080"/>
                  <a:chExt cx="182" cy="244"/>
                </a:xfrm>
              </p:grpSpPr>
              <p:sp>
                <p:nvSpPr>
                  <p:cNvPr id="60610" name="Freeform 42"/>
                  <p:cNvSpPr>
                    <a:spLocks/>
                  </p:cNvSpPr>
                  <p:nvPr/>
                </p:nvSpPr>
                <p:spPr bwMode="auto">
                  <a:xfrm>
                    <a:off x="2638" y="2080"/>
                    <a:ext cx="155" cy="184"/>
                  </a:xfrm>
                  <a:custGeom>
                    <a:avLst/>
                    <a:gdLst>
                      <a:gd name="T0" fmla="*/ 0 w 155"/>
                      <a:gd name="T1" fmla="*/ 65 h 184"/>
                      <a:gd name="T2" fmla="*/ 99 w 155"/>
                      <a:gd name="T3" fmla="*/ 0 h 184"/>
                      <a:gd name="T4" fmla="*/ 154 w 155"/>
                      <a:gd name="T5" fmla="*/ 123 h 184"/>
                      <a:gd name="T6" fmla="*/ 54 w 155"/>
                      <a:gd name="T7" fmla="*/ 183 h 184"/>
                      <a:gd name="T8" fmla="*/ 0 w 155"/>
                      <a:gd name="T9" fmla="*/ 65 h 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84"/>
                      <a:gd name="T17" fmla="*/ 155 w 155"/>
                      <a:gd name="T18" fmla="*/ 184 h 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84">
                        <a:moveTo>
                          <a:pt x="0" y="65"/>
                        </a:moveTo>
                        <a:lnTo>
                          <a:pt x="99" y="0"/>
                        </a:lnTo>
                        <a:lnTo>
                          <a:pt x="154" y="123"/>
                        </a:lnTo>
                        <a:lnTo>
                          <a:pt x="54" y="183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E0E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11" name="Freeform 43"/>
                  <p:cNvSpPr>
                    <a:spLocks/>
                  </p:cNvSpPr>
                  <p:nvPr/>
                </p:nvSpPr>
                <p:spPr bwMode="auto">
                  <a:xfrm>
                    <a:off x="2741" y="2159"/>
                    <a:ext cx="65" cy="97"/>
                  </a:xfrm>
                  <a:custGeom>
                    <a:avLst/>
                    <a:gdLst>
                      <a:gd name="T0" fmla="*/ 0 w 65"/>
                      <a:gd name="T1" fmla="*/ 59 h 97"/>
                      <a:gd name="T2" fmla="*/ 16 w 65"/>
                      <a:gd name="T3" fmla="*/ 44 h 97"/>
                      <a:gd name="T4" fmla="*/ 25 w 65"/>
                      <a:gd name="T5" fmla="*/ 16 h 97"/>
                      <a:gd name="T6" fmla="*/ 37 w 65"/>
                      <a:gd name="T7" fmla="*/ 7 h 97"/>
                      <a:gd name="T8" fmla="*/ 43 w 65"/>
                      <a:gd name="T9" fmla="*/ 0 h 97"/>
                      <a:gd name="T10" fmla="*/ 47 w 65"/>
                      <a:gd name="T11" fmla="*/ 3 h 97"/>
                      <a:gd name="T12" fmla="*/ 48 w 65"/>
                      <a:gd name="T13" fmla="*/ 10 h 97"/>
                      <a:gd name="T14" fmla="*/ 60 w 65"/>
                      <a:gd name="T15" fmla="*/ 23 h 97"/>
                      <a:gd name="T16" fmla="*/ 64 w 65"/>
                      <a:gd name="T17" fmla="*/ 47 h 97"/>
                      <a:gd name="T18" fmla="*/ 60 w 65"/>
                      <a:gd name="T19" fmla="*/ 64 h 97"/>
                      <a:gd name="T20" fmla="*/ 42 w 65"/>
                      <a:gd name="T21" fmla="*/ 83 h 97"/>
                      <a:gd name="T22" fmla="*/ 6 w 65"/>
                      <a:gd name="T23" fmla="*/ 96 h 97"/>
                      <a:gd name="T24" fmla="*/ 0 w 65"/>
                      <a:gd name="T25" fmla="*/ 59 h 9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5"/>
                      <a:gd name="T40" fmla="*/ 0 h 97"/>
                      <a:gd name="T41" fmla="*/ 65 w 65"/>
                      <a:gd name="T42" fmla="*/ 97 h 9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5" h="97">
                        <a:moveTo>
                          <a:pt x="0" y="59"/>
                        </a:moveTo>
                        <a:lnTo>
                          <a:pt x="16" y="44"/>
                        </a:lnTo>
                        <a:lnTo>
                          <a:pt x="25" y="16"/>
                        </a:lnTo>
                        <a:lnTo>
                          <a:pt x="37" y="7"/>
                        </a:lnTo>
                        <a:lnTo>
                          <a:pt x="43" y="0"/>
                        </a:lnTo>
                        <a:lnTo>
                          <a:pt x="47" y="3"/>
                        </a:lnTo>
                        <a:lnTo>
                          <a:pt x="48" y="10"/>
                        </a:lnTo>
                        <a:lnTo>
                          <a:pt x="60" y="23"/>
                        </a:lnTo>
                        <a:lnTo>
                          <a:pt x="64" y="47"/>
                        </a:lnTo>
                        <a:lnTo>
                          <a:pt x="60" y="64"/>
                        </a:lnTo>
                        <a:lnTo>
                          <a:pt x="42" y="83"/>
                        </a:lnTo>
                        <a:lnTo>
                          <a:pt x="6" y="96"/>
                        </a:lnTo>
                        <a:lnTo>
                          <a:pt x="0" y="59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12" name="Freeform 44"/>
                  <p:cNvSpPr>
                    <a:spLocks/>
                  </p:cNvSpPr>
                  <p:nvPr/>
                </p:nvSpPr>
                <p:spPr bwMode="auto">
                  <a:xfrm>
                    <a:off x="2624" y="2217"/>
                    <a:ext cx="124" cy="107"/>
                  </a:xfrm>
                  <a:custGeom>
                    <a:avLst/>
                    <a:gdLst>
                      <a:gd name="T0" fmla="*/ 0 w 124"/>
                      <a:gd name="T1" fmla="*/ 106 h 107"/>
                      <a:gd name="T2" fmla="*/ 49 w 124"/>
                      <a:gd name="T3" fmla="*/ 88 h 107"/>
                      <a:gd name="T4" fmla="*/ 87 w 124"/>
                      <a:gd name="T5" fmla="*/ 67 h 107"/>
                      <a:gd name="T6" fmla="*/ 123 w 124"/>
                      <a:gd name="T7" fmla="*/ 46 h 107"/>
                      <a:gd name="T8" fmla="*/ 109 w 124"/>
                      <a:gd name="T9" fmla="*/ 0 h 107"/>
                      <a:gd name="T10" fmla="*/ 45 w 124"/>
                      <a:gd name="T11" fmla="*/ 29 h 107"/>
                      <a:gd name="T12" fmla="*/ 5 w 124"/>
                      <a:gd name="T13" fmla="*/ 44 h 107"/>
                      <a:gd name="T14" fmla="*/ 4 w 124"/>
                      <a:gd name="T15" fmla="*/ 36 h 107"/>
                      <a:gd name="T16" fmla="*/ 0 w 124"/>
                      <a:gd name="T17" fmla="*/ 106 h 10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4"/>
                      <a:gd name="T28" fmla="*/ 0 h 107"/>
                      <a:gd name="T29" fmla="*/ 124 w 124"/>
                      <a:gd name="T30" fmla="*/ 107 h 10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4" h="107">
                        <a:moveTo>
                          <a:pt x="0" y="106"/>
                        </a:moveTo>
                        <a:lnTo>
                          <a:pt x="49" y="88"/>
                        </a:lnTo>
                        <a:lnTo>
                          <a:pt x="87" y="67"/>
                        </a:lnTo>
                        <a:lnTo>
                          <a:pt x="123" y="46"/>
                        </a:lnTo>
                        <a:lnTo>
                          <a:pt x="109" y="0"/>
                        </a:lnTo>
                        <a:lnTo>
                          <a:pt x="45" y="29"/>
                        </a:lnTo>
                        <a:lnTo>
                          <a:pt x="5" y="44"/>
                        </a:lnTo>
                        <a:lnTo>
                          <a:pt x="4" y="36"/>
                        </a:lnTo>
                        <a:lnTo>
                          <a:pt x="0" y="106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607" name="Freeform 45"/>
              <p:cNvSpPr>
                <a:spLocks/>
              </p:cNvSpPr>
              <p:nvPr/>
            </p:nvSpPr>
            <p:spPr bwMode="auto">
              <a:xfrm>
                <a:off x="2721" y="2496"/>
                <a:ext cx="19" cy="364"/>
              </a:xfrm>
              <a:custGeom>
                <a:avLst/>
                <a:gdLst>
                  <a:gd name="T0" fmla="*/ 18 w 19"/>
                  <a:gd name="T1" fmla="*/ 0 h 364"/>
                  <a:gd name="T2" fmla="*/ 12 w 19"/>
                  <a:gd name="T3" fmla="*/ 196 h 364"/>
                  <a:gd name="T4" fmla="*/ 0 w 19"/>
                  <a:gd name="T5" fmla="*/ 363 h 364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364"/>
                  <a:gd name="T11" fmla="*/ 19 w 19"/>
                  <a:gd name="T12" fmla="*/ 364 h 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364">
                    <a:moveTo>
                      <a:pt x="18" y="0"/>
                    </a:moveTo>
                    <a:lnTo>
                      <a:pt x="12" y="196"/>
                    </a:lnTo>
                    <a:lnTo>
                      <a:pt x="0" y="363"/>
                    </a:lnTo>
                  </a:path>
                </a:pathLst>
              </a:custGeom>
              <a:noFill/>
              <a:ln w="12700" cap="rnd">
                <a:solidFill>
                  <a:srgbClr val="60402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6" name="Group 46"/>
            <p:cNvGrpSpPr>
              <a:grpSpLocks/>
            </p:cNvGrpSpPr>
            <p:nvPr/>
          </p:nvGrpSpPr>
          <p:grpSpPr bwMode="auto">
            <a:xfrm>
              <a:off x="3090" y="1705"/>
              <a:ext cx="420" cy="1315"/>
              <a:chOff x="3090" y="1705"/>
              <a:chExt cx="420" cy="1315"/>
            </a:xfrm>
          </p:grpSpPr>
          <p:grpSp>
            <p:nvGrpSpPr>
              <p:cNvPr id="60586" name="Group 47"/>
              <p:cNvGrpSpPr>
                <a:grpSpLocks/>
              </p:cNvGrpSpPr>
              <p:nvPr/>
            </p:nvGrpSpPr>
            <p:grpSpPr bwMode="auto">
              <a:xfrm>
                <a:off x="3090" y="1897"/>
                <a:ext cx="420" cy="367"/>
                <a:chOff x="3090" y="1897"/>
                <a:chExt cx="420" cy="367"/>
              </a:xfrm>
            </p:grpSpPr>
            <p:sp>
              <p:nvSpPr>
                <p:cNvPr id="60596" name="Freeform 48"/>
                <p:cNvSpPr>
                  <a:spLocks/>
                </p:cNvSpPr>
                <p:nvPr/>
              </p:nvSpPr>
              <p:spPr bwMode="auto">
                <a:xfrm>
                  <a:off x="3090" y="1897"/>
                  <a:ext cx="420" cy="367"/>
                </a:xfrm>
                <a:custGeom>
                  <a:avLst/>
                  <a:gdLst>
                    <a:gd name="T0" fmla="*/ 159 w 420"/>
                    <a:gd name="T1" fmla="*/ 0 h 367"/>
                    <a:gd name="T2" fmla="*/ 109 w 420"/>
                    <a:gd name="T3" fmla="*/ 31 h 367"/>
                    <a:gd name="T4" fmla="*/ 58 w 420"/>
                    <a:gd name="T5" fmla="*/ 55 h 367"/>
                    <a:gd name="T6" fmla="*/ 26 w 420"/>
                    <a:gd name="T7" fmla="*/ 161 h 367"/>
                    <a:gd name="T8" fmla="*/ 1 w 420"/>
                    <a:gd name="T9" fmla="*/ 240 h 367"/>
                    <a:gd name="T10" fmla="*/ 0 w 420"/>
                    <a:gd name="T11" fmla="*/ 257 h 367"/>
                    <a:gd name="T12" fmla="*/ 23 w 420"/>
                    <a:gd name="T13" fmla="*/ 297 h 367"/>
                    <a:gd name="T14" fmla="*/ 38 w 420"/>
                    <a:gd name="T15" fmla="*/ 311 h 367"/>
                    <a:gd name="T16" fmla="*/ 51 w 420"/>
                    <a:gd name="T17" fmla="*/ 313 h 367"/>
                    <a:gd name="T18" fmla="*/ 52 w 420"/>
                    <a:gd name="T19" fmla="*/ 324 h 367"/>
                    <a:gd name="T20" fmla="*/ 77 w 420"/>
                    <a:gd name="T21" fmla="*/ 308 h 367"/>
                    <a:gd name="T22" fmla="*/ 79 w 420"/>
                    <a:gd name="T23" fmla="*/ 351 h 367"/>
                    <a:gd name="T24" fmla="*/ 94 w 420"/>
                    <a:gd name="T25" fmla="*/ 366 h 367"/>
                    <a:gd name="T26" fmla="*/ 339 w 420"/>
                    <a:gd name="T27" fmla="*/ 366 h 367"/>
                    <a:gd name="T28" fmla="*/ 360 w 420"/>
                    <a:gd name="T29" fmla="*/ 346 h 367"/>
                    <a:gd name="T30" fmla="*/ 356 w 420"/>
                    <a:gd name="T31" fmla="*/ 308 h 367"/>
                    <a:gd name="T32" fmla="*/ 383 w 420"/>
                    <a:gd name="T33" fmla="*/ 332 h 367"/>
                    <a:gd name="T34" fmla="*/ 419 w 420"/>
                    <a:gd name="T35" fmla="*/ 262 h 367"/>
                    <a:gd name="T36" fmla="*/ 344 w 420"/>
                    <a:gd name="T37" fmla="*/ 48 h 367"/>
                    <a:gd name="T38" fmla="*/ 264 w 420"/>
                    <a:gd name="T39" fmla="*/ 20 h 367"/>
                    <a:gd name="T40" fmla="*/ 239 w 420"/>
                    <a:gd name="T41" fmla="*/ 6 h 367"/>
                    <a:gd name="T42" fmla="*/ 201 w 420"/>
                    <a:gd name="T43" fmla="*/ 42 h 367"/>
                    <a:gd name="T44" fmla="*/ 159 w 420"/>
                    <a:gd name="T45" fmla="*/ 0 h 3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20"/>
                    <a:gd name="T70" fmla="*/ 0 h 367"/>
                    <a:gd name="T71" fmla="*/ 420 w 420"/>
                    <a:gd name="T72" fmla="*/ 367 h 3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20" h="367">
                      <a:moveTo>
                        <a:pt x="159" y="0"/>
                      </a:moveTo>
                      <a:lnTo>
                        <a:pt x="109" y="31"/>
                      </a:lnTo>
                      <a:lnTo>
                        <a:pt x="58" y="55"/>
                      </a:lnTo>
                      <a:lnTo>
                        <a:pt x="26" y="161"/>
                      </a:lnTo>
                      <a:lnTo>
                        <a:pt x="1" y="240"/>
                      </a:lnTo>
                      <a:lnTo>
                        <a:pt x="0" y="257"/>
                      </a:lnTo>
                      <a:lnTo>
                        <a:pt x="23" y="297"/>
                      </a:lnTo>
                      <a:lnTo>
                        <a:pt x="38" y="311"/>
                      </a:lnTo>
                      <a:lnTo>
                        <a:pt x="51" y="313"/>
                      </a:lnTo>
                      <a:lnTo>
                        <a:pt x="52" y="324"/>
                      </a:lnTo>
                      <a:lnTo>
                        <a:pt x="77" y="308"/>
                      </a:lnTo>
                      <a:lnTo>
                        <a:pt x="79" y="351"/>
                      </a:lnTo>
                      <a:lnTo>
                        <a:pt x="94" y="366"/>
                      </a:lnTo>
                      <a:lnTo>
                        <a:pt x="339" y="366"/>
                      </a:lnTo>
                      <a:lnTo>
                        <a:pt x="360" y="346"/>
                      </a:lnTo>
                      <a:lnTo>
                        <a:pt x="356" y="308"/>
                      </a:lnTo>
                      <a:lnTo>
                        <a:pt x="383" y="332"/>
                      </a:lnTo>
                      <a:lnTo>
                        <a:pt x="419" y="262"/>
                      </a:lnTo>
                      <a:lnTo>
                        <a:pt x="344" y="48"/>
                      </a:lnTo>
                      <a:lnTo>
                        <a:pt x="264" y="20"/>
                      </a:lnTo>
                      <a:lnTo>
                        <a:pt x="239" y="6"/>
                      </a:lnTo>
                      <a:lnTo>
                        <a:pt x="201" y="42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97" name="Group 49"/>
                <p:cNvGrpSpPr>
                  <a:grpSpLocks/>
                </p:cNvGrpSpPr>
                <p:nvPr/>
              </p:nvGrpSpPr>
              <p:grpSpPr bwMode="auto">
                <a:xfrm>
                  <a:off x="3174" y="1936"/>
                  <a:ext cx="291" cy="327"/>
                  <a:chOff x="3174" y="1936"/>
                  <a:chExt cx="291" cy="327"/>
                </a:xfrm>
              </p:grpSpPr>
              <p:sp>
                <p:nvSpPr>
                  <p:cNvPr id="60598" name="Freeform 50"/>
                  <p:cNvSpPr>
                    <a:spLocks/>
                  </p:cNvSpPr>
                  <p:nvPr/>
                </p:nvSpPr>
                <p:spPr bwMode="auto">
                  <a:xfrm>
                    <a:off x="3267" y="1936"/>
                    <a:ext cx="57" cy="327"/>
                  </a:xfrm>
                  <a:custGeom>
                    <a:avLst/>
                    <a:gdLst>
                      <a:gd name="T0" fmla="*/ 16 w 57"/>
                      <a:gd name="T1" fmla="*/ 0 h 327"/>
                      <a:gd name="T2" fmla="*/ 5 w 57"/>
                      <a:gd name="T3" fmla="*/ 22 h 327"/>
                      <a:gd name="T4" fmla="*/ 16 w 57"/>
                      <a:gd name="T5" fmla="*/ 33 h 327"/>
                      <a:gd name="T6" fmla="*/ 0 w 57"/>
                      <a:gd name="T7" fmla="*/ 261 h 327"/>
                      <a:gd name="T8" fmla="*/ 2 w 57"/>
                      <a:gd name="T9" fmla="*/ 301 h 327"/>
                      <a:gd name="T10" fmla="*/ 30 w 57"/>
                      <a:gd name="T11" fmla="*/ 326 h 327"/>
                      <a:gd name="T12" fmla="*/ 56 w 57"/>
                      <a:gd name="T13" fmla="*/ 298 h 327"/>
                      <a:gd name="T14" fmla="*/ 56 w 57"/>
                      <a:gd name="T15" fmla="*/ 251 h 327"/>
                      <a:gd name="T16" fmla="*/ 33 w 57"/>
                      <a:gd name="T17" fmla="*/ 35 h 327"/>
                      <a:gd name="T18" fmla="*/ 43 w 57"/>
                      <a:gd name="T19" fmla="*/ 22 h 327"/>
                      <a:gd name="T20" fmla="*/ 34 w 57"/>
                      <a:gd name="T21" fmla="*/ 1 h 327"/>
                      <a:gd name="T22" fmla="*/ 25 w 57"/>
                      <a:gd name="T23" fmla="*/ 8 h 327"/>
                      <a:gd name="T24" fmla="*/ 16 w 57"/>
                      <a:gd name="T25" fmla="*/ 0 h 3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"/>
                      <a:gd name="T40" fmla="*/ 0 h 327"/>
                      <a:gd name="T41" fmla="*/ 57 w 57"/>
                      <a:gd name="T42" fmla="*/ 327 h 32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" h="327">
                        <a:moveTo>
                          <a:pt x="16" y="0"/>
                        </a:moveTo>
                        <a:lnTo>
                          <a:pt x="5" y="22"/>
                        </a:lnTo>
                        <a:lnTo>
                          <a:pt x="16" y="33"/>
                        </a:lnTo>
                        <a:lnTo>
                          <a:pt x="0" y="261"/>
                        </a:lnTo>
                        <a:lnTo>
                          <a:pt x="2" y="301"/>
                        </a:lnTo>
                        <a:lnTo>
                          <a:pt x="30" y="326"/>
                        </a:lnTo>
                        <a:lnTo>
                          <a:pt x="56" y="298"/>
                        </a:lnTo>
                        <a:lnTo>
                          <a:pt x="56" y="251"/>
                        </a:lnTo>
                        <a:lnTo>
                          <a:pt x="33" y="35"/>
                        </a:lnTo>
                        <a:lnTo>
                          <a:pt x="43" y="22"/>
                        </a:lnTo>
                        <a:lnTo>
                          <a:pt x="34" y="1"/>
                        </a:lnTo>
                        <a:lnTo>
                          <a:pt x="25" y="8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2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9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174" y="2077"/>
                    <a:ext cx="291" cy="108"/>
                    <a:chOff x="3174" y="2077"/>
                    <a:chExt cx="291" cy="108"/>
                  </a:xfrm>
                </p:grpSpPr>
                <p:sp>
                  <p:nvSpPr>
                    <p:cNvPr id="6060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237" y="2100"/>
                      <a:ext cx="226" cy="68"/>
                    </a:xfrm>
                    <a:custGeom>
                      <a:avLst/>
                      <a:gdLst>
                        <a:gd name="T0" fmla="*/ 20 w 226"/>
                        <a:gd name="T1" fmla="*/ 42 h 68"/>
                        <a:gd name="T2" fmla="*/ 172 w 226"/>
                        <a:gd name="T3" fmla="*/ 0 h 68"/>
                        <a:gd name="T4" fmla="*/ 225 w 226"/>
                        <a:gd name="T5" fmla="*/ 5 h 68"/>
                        <a:gd name="T6" fmla="*/ 37 w 226"/>
                        <a:gd name="T7" fmla="*/ 67 h 68"/>
                        <a:gd name="T8" fmla="*/ 0 w 226"/>
                        <a:gd name="T9" fmla="*/ 49 h 68"/>
                        <a:gd name="T10" fmla="*/ 20 w 226"/>
                        <a:gd name="T11" fmla="*/ 42 h 6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26"/>
                        <a:gd name="T19" fmla="*/ 0 h 68"/>
                        <a:gd name="T20" fmla="*/ 226 w 226"/>
                        <a:gd name="T21" fmla="*/ 68 h 6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26" h="68">
                          <a:moveTo>
                            <a:pt x="20" y="42"/>
                          </a:moveTo>
                          <a:lnTo>
                            <a:pt x="172" y="0"/>
                          </a:lnTo>
                          <a:lnTo>
                            <a:pt x="225" y="5"/>
                          </a:lnTo>
                          <a:lnTo>
                            <a:pt x="37" y="67"/>
                          </a:lnTo>
                          <a:lnTo>
                            <a:pt x="0" y="49"/>
                          </a:lnTo>
                          <a:lnTo>
                            <a:pt x="20" y="4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0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341" y="2103"/>
                      <a:ext cx="124" cy="79"/>
                    </a:xfrm>
                    <a:custGeom>
                      <a:avLst/>
                      <a:gdLst>
                        <a:gd name="T0" fmla="*/ 64 w 124"/>
                        <a:gd name="T1" fmla="*/ 0 h 79"/>
                        <a:gd name="T2" fmla="*/ 15 w 124"/>
                        <a:gd name="T3" fmla="*/ 12 h 79"/>
                        <a:gd name="T4" fmla="*/ 12 w 124"/>
                        <a:gd name="T5" fmla="*/ 28 h 79"/>
                        <a:gd name="T6" fmla="*/ 0 w 124"/>
                        <a:gd name="T7" fmla="*/ 41 h 79"/>
                        <a:gd name="T8" fmla="*/ 20 w 124"/>
                        <a:gd name="T9" fmla="*/ 62 h 79"/>
                        <a:gd name="T10" fmla="*/ 47 w 124"/>
                        <a:gd name="T11" fmla="*/ 75 h 79"/>
                        <a:gd name="T12" fmla="*/ 87 w 124"/>
                        <a:gd name="T13" fmla="*/ 78 h 79"/>
                        <a:gd name="T14" fmla="*/ 123 w 124"/>
                        <a:gd name="T15" fmla="*/ 44 h 79"/>
                        <a:gd name="T16" fmla="*/ 118 w 124"/>
                        <a:gd name="T17" fmla="*/ 3 h 79"/>
                        <a:gd name="T18" fmla="*/ 87 w 124"/>
                        <a:gd name="T19" fmla="*/ 23 h 79"/>
                        <a:gd name="T20" fmla="*/ 64 w 124"/>
                        <a:gd name="T21" fmla="*/ 0 h 7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4"/>
                        <a:gd name="T34" fmla="*/ 0 h 79"/>
                        <a:gd name="T35" fmla="*/ 124 w 124"/>
                        <a:gd name="T36" fmla="*/ 79 h 79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4" h="79">
                          <a:moveTo>
                            <a:pt x="64" y="0"/>
                          </a:moveTo>
                          <a:lnTo>
                            <a:pt x="15" y="12"/>
                          </a:lnTo>
                          <a:lnTo>
                            <a:pt x="12" y="28"/>
                          </a:lnTo>
                          <a:lnTo>
                            <a:pt x="0" y="41"/>
                          </a:lnTo>
                          <a:lnTo>
                            <a:pt x="20" y="62"/>
                          </a:lnTo>
                          <a:lnTo>
                            <a:pt x="47" y="75"/>
                          </a:lnTo>
                          <a:lnTo>
                            <a:pt x="87" y="78"/>
                          </a:lnTo>
                          <a:lnTo>
                            <a:pt x="123" y="44"/>
                          </a:lnTo>
                          <a:lnTo>
                            <a:pt x="118" y="3"/>
                          </a:lnTo>
                          <a:lnTo>
                            <a:pt x="87" y="23"/>
                          </a:lnTo>
                          <a:lnTo>
                            <a:pt x="64" y="0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0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174" y="2077"/>
                      <a:ext cx="100" cy="108"/>
                    </a:xfrm>
                    <a:custGeom>
                      <a:avLst/>
                      <a:gdLst>
                        <a:gd name="T0" fmla="*/ 0 w 100"/>
                        <a:gd name="T1" fmla="*/ 66 h 108"/>
                        <a:gd name="T2" fmla="*/ 12 w 100"/>
                        <a:gd name="T3" fmla="*/ 48 h 108"/>
                        <a:gd name="T4" fmla="*/ 22 w 100"/>
                        <a:gd name="T5" fmla="*/ 27 h 108"/>
                        <a:gd name="T6" fmla="*/ 27 w 100"/>
                        <a:gd name="T7" fmla="*/ 8 h 108"/>
                        <a:gd name="T8" fmla="*/ 57 w 100"/>
                        <a:gd name="T9" fmla="*/ 0 h 108"/>
                        <a:gd name="T10" fmla="*/ 80 w 100"/>
                        <a:gd name="T11" fmla="*/ 0 h 108"/>
                        <a:gd name="T12" fmla="*/ 99 w 100"/>
                        <a:gd name="T13" fmla="*/ 54 h 108"/>
                        <a:gd name="T14" fmla="*/ 93 w 100"/>
                        <a:gd name="T15" fmla="*/ 66 h 108"/>
                        <a:gd name="T16" fmla="*/ 80 w 100"/>
                        <a:gd name="T17" fmla="*/ 80 h 108"/>
                        <a:gd name="T18" fmla="*/ 60 w 100"/>
                        <a:gd name="T19" fmla="*/ 86 h 108"/>
                        <a:gd name="T20" fmla="*/ 45 w 100"/>
                        <a:gd name="T21" fmla="*/ 88 h 108"/>
                        <a:gd name="T22" fmla="*/ 38 w 100"/>
                        <a:gd name="T23" fmla="*/ 91 h 108"/>
                        <a:gd name="T24" fmla="*/ 28 w 100"/>
                        <a:gd name="T25" fmla="*/ 102 h 108"/>
                        <a:gd name="T26" fmla="*/ 12 w 100"/>
                        <a:gd name="T27" fmla="*/ 107 h 108"/>
                        <a:gd name="T28" fmla="*/ 4 w 100"/>
                        <a:gd name="T29" fmla="*/ 107 h 108"/>
                        <a:gd name="T30" fmla="*/ 0 w 100"/>
                        <a:gd name="T31" fmla="*/ 66 h 10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00"/>
                        <a:gd name="T49" fmla="*/ 0 h 108"/>
                        <a:gd name="T50" fmla="*/ 100 w 100"/>
                        <a:gd name="T51" fmla="*/ 108 h 10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00" h="108">
                          <a:moveTo>
                            <a:pt x="0" y="66"/>
                          </a:moveTo>
                          <a:lnTo>
                            <a:pt x="12" y="48"/>
                          </a:lnTo>
                          <a:lnTo>
                            <a:pt x="22" y="27"/>
                          </a:lnTo>
                          <a:lnTo>
                            <a:pt x="27" y="8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9" y="54"/>
                          </a:lnTo>
                          <a:lnTo>
                            <a:pt x="93" y="66"/>
                          </a:lnTo>
                          <a:lnTo>
                            <a:pt x="80" y="80"/>
                          </a:lnTo>
                          <a:lnTo>
                            <a:pt x="60" y="86"/>
                          </a:lnTo>
                          <a:lnTo>
                            <a:pt x="45" y="88"/>
                          </a:lnTo>
                          <a:lnTo>
                            <a:pt x="38" y="91"/>
                          </a:lnTo>
                          <a:lnTo>
                            <a:pt x="28" y="102"/>
                          </a:lnTo>
                          <a:lnTo>
                            <a:pt x="12" y="107"/>
                          </a:lnTo>
                          <a:lnTo>
                            <a:pt x="4" y="107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587" name="Group 55"/>
              <p:cNvGrpSpPr>
                <a:grpSpLocks/>
              </p:cNvGrpSpPr>
              <p:nvPr/>
            </p:nvGrpSpPr>
            <p:grpSpPr bwMode="auto">
              <a:xfrm>
                <a:off x="3100" y="1705"/>
                <a:ext cx="394" cy="1315"/>
                <a:chOff x="3100" y="1705"/>
                <a:chExt cx="394" cy="1315"/>
              </a:xfrm>
            </p:grpSpPr>
            <p:grpSp>
              <p:nvGrpSpPr>
                <p:cNvPr id="60588" name="Group 56"/>
                <p:cNvGrpSpPr>
                  <a:grpSpLocks/>
                </p:cNvGrpSpPr>
                <p:nvPr/>
              </p:nvGrpSpPr>
              <p:grpSpPr bwMode="auto">
                <a:xfrm>
                  <a:off x="3224" y="1705"/>
                  <a:ext cx="142" cy="235"/>
                  <a:chOff x="3224" y="1705"/>
                  <a:chExt cx="142" cy="235"/>
                </a:xfrm>
              </p:grpSpPr>
              <p:sp>
                <p:nvSpPr>
                  <p:cNvPr id="60593" name="Freeform 57"/>
                  <p:cNvSpPr>
                    <a:spLocks/>
                  </p:cNvSpPr>
                  <p:nvPr/>
                </p:nvSpPr>
                <p:spPr bwMode="auto">
                  <a:xfrm>
                    <a:off x="3227" y="1718"/>
                    <a:ext cx="131" cy="222"/>
                  </a:xfrm>
                  <a:custGeom>
                    <a:avLst/>
                    <a:gdLst>
                      <a:gd name="T0" fmla="*/ 0 w 131"/>
                      <a:gd name="T1" fmla="*/ 94 h 222"/>
                      <a:gd name="T2" fmla="*/ 5 w 131"/>
                      <a:gd name="T3" fmla="*/ 113 h 222"/>
                      <a:gd name="T4" fmla="*/ 10 w 131"/>
                      <a:gd name="T5" fmla="*/ 124 h 222"/>
                      <a:gd name="T6" fmla="*/ 15 w 131"/>
                      <a:gd name="T7" fmla="*/ 133 h 222"/>
                      <a:gd name="T8" fmla="*/ 22 w 131"/>
                      <a:gd name="T9" fmla="*/ 132 h 222"/>
                      <a:gd name="T10" fmla="*/ 24 w 131"/>
                      <a:gd name="T11" fmla="*/ 132 h 222"/>
                      <a:gd name="T12" fmla="*/ 24 w 131"/>
                      <a:gd name="T13" fmla="*/ 176 h 222"/>
                      <a:gd name="T14" fmla="*/ 65 w 131"/>
                      <a:gd name="T15" fmla="*/ 221 h 222"/>
                      <a:gd name="T16" fmla="*/ 102 w 131"/>
                      <a:gd name="T17" fmla="*/ 187 h 222"/>
                      <a:gd name="T18" fmla="*/ 103 w 131"/>
                      <a:gd name="T19" fmla="*/ 176 h 222"/>
                      <a:gd name="T20" fmla="*/ 108 w 131"/>
                      <a:gd name="T21" fmla="*/ 167 h 222"/>
                      <a:gd name="T22" fmla="*/ 114 w 131"/>
                      <a:gd name="T23" fmla="*/ 158 h 222"/>
                      <a:gd name="T24" fmla="*/ 118 w 131"/>
                      <a:gd name="T25" fmla="*/ 139 h 222"/>
                      <a:gd name="T26" fmla="*/ 126 w 131"/>
                      <a:gd name="T27" fmla="*/ 120 h 222"/>
                      <a:gd name="T28" fmla="*/ 128 w 131"/>
                      <a:gd name="T29" fmla="*/ 104 h 222"/>
                      <a:gd name="T30" fmla="*/ 129 w 131"/>
                      <a:gd name="T31" fmla="*/ 66 h 222"/>
                      <a:gd name="T32" fmla="*/ 130 w 131"/>
                      <a:gd name="T33" fmla="*/ 50 h 222"/>
                      <a:gd name="T34" fmla="*/ 127 w 131"/>
                      <a:gd name="T35" fmla="*/ 34 h 222"/>
                      <a:gd name="T36" fmla="*/ 119 w 131"/>
                      <a:gd name="T37" fmla="*/ 20 h 222"/>
                      <a:gd name="T38" fmla="*/ 104 w 131"/>
                      <a:gd name="T39" fmla="*/ 8 h 222"/>
                      <a:gd name="T40" fmla="*/ 88 w 131"/>
                      <a:gd name="T41" fmla="*/ 3 h 222"/>
                      <a:gd name="T42" fmla="*/ 70 w 131"/>
                      <a:gd name="T43" fmla="*/ 0 h 222"/>
                      <a:gd name="T44" fmla="*/ 51 w 131"/>
                      <a:gd name="T45" fmla="*/ 2 h 222"/>
                      <a:gd name="T46" fmla="*/ 38 w 131"/>
                      <a:gd name="T47" fmla="*/ 7 h 222"/>
                      <a:gd name="T48" fmla="*/ 25 w 131"/>
                      <a:gd name="T49" fmla="*/ 17 h 222"/>
                      <a:gd name="T50" fmla="*/ 16 w 131"/>
                      <a:gd name="T51" fmla="*/ 27 h 222"/>
                      <a:gd name="T52" fmla="*/ 10 w 131"/>
                      <a:gd name="T53" fmla="*/ 37 h 222"/>
                      <a:gd name="T54" fmla="*/ 5 w 131"/>
                      <a:gd name="T55" fmla="*/ 50 h 222"/>
                      <a:gd name="T56" fmla="*/ 3 w 131"/>
                      <a:gd name="T57" fmla="*/ 61 h 222"/>
                      <a:gd name="T58" fmla="*/ 2 w 131"/>
                      <a:gd name="T59" fmla="*/ 77 h 222"/>
                      <a:gd name="T60" fmla="*/ 4 w 131"/>
                      <a:gd name="T61" fmla="*/ 88 h 222"/>
                      <a:gd name="T62" fmla="*/ 0 w 131"/>
                      <a:gd name="T63" fmla="*/ 94 h 22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31"/>
                      <a:gd name="T97" fmla="*/ 0 h 222"/>
                      <a:gd name="T98" fmla="*/ 131 w 131"/>
                      <a:gd name="T99" fmla="*/ 222 h 222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31" h="222">
                        <a:moveTo>
                          <a:pt x="0" y="94"/>
                        </a:moveTo>
                        <a:lnTo>
                          <a:pt x="5" y="113"/>
                        </a:lnTo>
                        <a:lnTo>
                          <a:pt x="10" y="124"/>
                        </a:lnTo>
                        <a:lnTo>
                          <a:pt x="15" y="133"/>
                        </a:lnTo>
                        <a:lnTo>
                          <a:pt x="22" y="132"/>
                        </a:lnTo>
                        <a:lnTo>
                          <a:pt x="24" y="132"/>
                        </a:lnTo>
                        <a:lnTo>
                          <a:pt x="24" y="176"/>
                        </a:lnTo>
                        <a:lnTo>
                          <a:pt x="65" y="221"/>
                        </a:lnTo>
                        <a:lnTo>
                          <a:pt x="102" y="187"/>
                        </a:lnTo>
                        <a:lnTo>
                          <a:pt x="103" y="176"/>
                        </a:lnTo>
                        <a:lnTo>
                          <a:pt x="108" y="167"/>
                        </a:lnTo>
                        <a:lnTo>
                          <a:pt x="114" y="158"/>
                        </a:lnTo>
                        <a:lnTo>
                          <a:pt x="118" y="139"/>
                        </a:lnTo>
                        <a:lnTo>
                          <a:pt x="126" y="120"/>
                        </a:lnTo>
                        <a:lnTo>
                          <a:pt x="128" y="104"/>
                        </a:lnTo>
                        <a:lnTo>
                          <a:pt x="129" y="66"/>
                        </a:lnTo>
                        <a:lnTo>
                          <a:pt x="130" y="50"/>
                        </a:lnTo>
                        <a:lnTo>
                          <a:pt x="127" y="34"/>
                        </a:lnTo>
                        <a:lnTo>
                          <a:pt x="119" y="20"/>
                        </a:lnTo>
                        <a:lnTo>
                          <a:pt x="104" y="8"/>
                        </a:lnTo>
                        <a:lnTo>
                          <a:pt x="88" y="3"/>
                        </a:lnTo>
                        <a:lnTo>
                          <a:pt x="70" y="0"/>
                        </a:lnTo>
                        <a:lnTo>
                          <a:pt x="51" y="2"/>
                        </a:lnTo>
                        <a:lnTo>
                          <a:pt x="38" y="7"/>
                        </a:lnTo>
                        <a:lnTo>
                          <a:pt x="25" y="17"/>
                        </a:lnTo>
                        <a:lnTo>
                          <a:pt x="16" y="27"/>
                        </a:lnTo>
                        <a:lnTo>
                          <a:pt x="10" y="37"/>
                        </a:lnTo>
                        <a:lnTo>
                          <a:pt x="5" y="50"/>
                        </a:lnTo>
                        <a:lnTo>
                          <a:pt x="3" y="61"/>
                        </a:lnTo>
                        <a:lnTo>
                          <a:pt x="2" y="77"/>
                        </a:lnTo>
                        <a:lnTo>
                          <a:pt x="4" y="88"/>
                        </a:lnTo>
                        <a:lnTo>
                          <a:pt x="0" y="94"/>
                        </a:lnTo>
                      </a:path>
                    </a:pathLst>
                  </a:custGeom>
                  <a:solidFill>
                    <a:srgbClr val="FF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4" name="Freeform 58"/>
                  <p:cNvSpPr>
                    <a:spLocks/>
                  </p:cNvSpPr>
                  <p:nvPr/>
                </p:nvSpPr>
                <p:spPr bwMode="auto">
                  <a:xfrm>
                    <a:off x="3227" y="1734"/>
                    <a:ext cx="91" cy="204"/>
                  </a:xfrm>
                  <a:custGeom>
                    <a:avLst/>
                    <a:gdLst>
                      <a:gd name="T0" fmla="*/ 14 w 91"/>
                      <a:gd name="T1" fmla="*/ 16 h 204"/>
                      <a:gd name="T2" fmla="*/ 19 w 91"/>
                      <a:gd name="T3" fmla="*/ 7 h 204"/>
                      <a:gd name="T4" fmla="*/ 25 w 91"/>
                      <a:gd name="T5" fmla="*/ 0 h 204"/>
                      <a:gd name="T6" fmla="*/ 50 w 91"/>
                      <a:gd name="T7" fmla="*/ 25 h 204"/>
                      <a:gd name="T8" fmla="*/ 51 w 91"/>
                      <a:gd name="T9" fmla="*/ 59 h 204"/>
                      <a:gd name="T10" fmla="*/ 77 w 91"/>
                      <a:gd name="T11" fmla="*/ 65 h 204"/>
                      <a:gd name="T12" fmla="*/ 86 w 91"/>
                      <a:gd name="T13" fmla="*/ 66 h 204"/>
                      <a:gd name="T14" fmla="*/ 90 w 91"/>
                      <a:gd name="T15" fmla="*/ 111 h 204"/>
                      <a:gd name="T16" fmla="*/ 83 w 91"/>
                      <a:gd name="T17" fmla="*/ 108 h 204"/>
                      <a:gd name="T18" fmla="*/ 78 w 91"/>
                      <a:gd name="T19" fmla="*/ 113 h 204"/>
                      <a:gd name="T20" fmla="*/ 78 w 91"/>
                      <a:gd name="T21" fmla="*/ 73 h 204"/>
                      <a:gd name="T22" fmla="*/ 53 w 91"/>
                      <a:gd name="T23" fmla="*/ 79 h 204"/>
                      <a:gd name="T24" fmla="*/ 46 w 91"/>
                      <a:gd name="T25" fmla="*/ 83 h 204"/>
                      <a:gd name="T26" fmla="*/ 41 w 91"/>
                      <a:gd name="T27" fmla="*/ 93 h 204"/>
                      <a:gd name="T28" fmla="*/ 51 w 91"/>
                      <a:gd name="T29" fmla="*/ 111 h 204"/>
                      <a:gd name="T30" fmla="*/ 42 w 91"/>
                      <a:gd name="T31" fmla="*/ 118 h 204"/>
                      <a:gd name="T32" fmla="*/ 42 w 91"/>
                      <a:gd name="T33" fmla="*/ 149 h 204"/>
                      <a:gd name="T34" fmla="*/ 54 w 91"/>
                      <a:gd name="T35" fmla="*/ 155 h 204"/>
                      <a:gd name="T36" fmla="*/ 69 w 91"/>
                      <a:gd name="T37" fmla="*/ 163 h 204"/>
                      <a:gd name="T38" fmla="*/ 62 w 91"/>
                      <a:gd name="T39" fmla="*/ 203 h 204"/>
                      <a:gd name="T40" fmla="*/ 23 w 91"/>
                      <a:gd name="T41" fmla="*/ 161 h 204"/>
                      <a:gd name="T42" fmla="*/ 23 w 91"/>
                      <a:gd name="T43" fmla="*/ 116 h 204"/>
                      <a:gd name="T44" fmla="*/ 14 w 91"/>
                      <a:gd name="T45" fmla="*/ 116 h 204"/>
                      <a:gd name="T46" fmla="*/ 0 w 91"/>
                      <a:gd name="T47" fmla="*/ 80 h 204"/>
                      <a:gd name="T48" fmla="*/ 3 w 91"/>
                      <a:gd name="T49" fmla="*/ 74 h 204"/>
                      <a:gd name="T50" fmla="*/ 2 w 91"/>
                      <a:gd name="T51" fmla="*/ 60 h 204"/>
                      <a:gd name="T52" fmla="*/ 3 w 91"/>
                      <a:gd name="T53" fmla="*/ 52 h 204"/>
                      <a:gd name="T54" fmla="*/ 3 w 91"/>
                      <a:gd name="T55" fmla="*/ 42 h 204"/>
                      <a:gd name="T56" fmla="*/ 6 w 91"/>
                      <a:gd name="T57" fmla="*/ 28 h 204"/>
                      <a:gd name="T58" fmla="*/ 14 w 91"/>
                      <a:gd name="T59" fmla="*/ 16 h 20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91"/>
                      <a:gd name="T91" fmla="*/ 0 h 204"/>
                      <a:gd name="T92" fmla="*/ 91 w 91"/>
                      <a:gd name="T93" fmla="*/ 204 h 20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91" h="204">
                        <a:moveTo>
                          <a:pt x="14" y="16"/>
                        </a:moveTo>
                        <a:lnTo>
                          <a:pt x="19" y="7"/>
                        </a:lnTo>
                        <a:lnTo>
                          <a:pt x="25" y="0"/>
                        </a:lnTo>
                        <a:lnTo>
                          <a:pt x="50" y="25"/>
                        </a:lnTo>
                        <a:lnTo>
                          <a:pt x="51" y="59"/>
                        </a:lnTo>
                        <a:lnTo>
                          <a:pt x="77" y="65"/>
                        </a:lnTo>
                        <a:lnTo>
                          <a:pt x="86" y="66"/>
                        </a:lnTo>
                        <a:lnTo>
                          <a:pt x="90" y="111"/>
                        </a:lnTo>
                        <a:lnTo>
                          <a:pt x="83" y="108"/>
                        </a:lnTo>
                        <a:lnTo>
                          <a:pt x="78" y="113"/>
                        </a:lnTo>
                        <a:lnTo>
                          <a:pt x="78" y="73"/>
                        </a:lnTo>
                        <a:lnTo>
                          <a:pt x="53" y="79"/>
                        </a:lnTo>
                        <a:lnTo>
                          <a:pt x="46" y="83"/>
                        </a:lnTo>
                        <a:lnTo>
                          <a:pt x="41" y="93"/>
                        </a:lnTo>
                        <a:lnTo>
                          <a:pt x="51" y="111"/>
                        </a:lnTo>
                        <a:lnTo>
                          <a:pt x="42" y="118"/>
                        </a:lnTo>
                        <a:lnTo>
                          <a:pt x="42" y="149"/>
                        </a:lnTo>
                        <a:lnTo>
                          <a:pt x="54" y="155"/>
                        </a:lnTo>
                        <a:lnTo>
                          <a:pt x="69" y="163"/>
                        </a:lnTo>
                        <a:lnTo>
                          <a:pt x="62" y="203"/>
                        </a:lnTo>
                        <a:lnTo>
                          <a:pt x="23" y="161"/>
                        </a:lnTo>
                        <a:lnTo>
                          <a:pt x="23" y="116"/>
                        </a:lnTo>
                        <a:lnTo>
                          <a:pt x="14" y="116"/>
                        </a:lnTo>
                        <a:lnTo>
                          <a:pt x="0" y="80"/>
                        </a:lnTo>
                        <a:lnTo>
                          <a:pt x="3" y="74"/>
                        </a:lnTo>
                        <a:lnTo>
                          <a:pt x="2" y="60"/>
                        </a:lnTo>
                        <a:lnTo>
                          <a:pt x="3" y="52"/>
                        </a:lnTo>
                        <a:lnTo>
                          <a:pt x="3" y="42"/>
                        </a:lnTo>
                        <a:lnTo>
                          <a:pt x="6" y="28"/>
                        </a:lnTo>
                        <a:lnTo>
                          <a:pt x="14" y="1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5" name="Freeform 59"/>
                  <p:cNvSpPr>
                    <a:spLocks/>
                  </p:cNvSpPr>
                  <p:nvPr/>
                </p:nvSpPr>
                <p:spPr bwMode="auto">
                  <a:xfrm>
                    <a:off x="3224" y="1705"/>
                    <a:ext cx="142" cy="118"/>
                  </a:xfrm>
                  <a:custGeom>
                    <a:avLst/>
                    <a:gdLst>
                      <a:gd name="T0" fmla="*/ 1 w 142"/>
                      <a:gd name="T1" fmla="*/ 96 h 118"/>
                      <a:gd name="T2" fmla="*/ 0 w 142"/>
                      <a:gd name="T3" fmla="*/ 81 h 118"/>
                      <a:gd name="T4" fmla="*/ 3 w 142"/>
                      <a:gd name="T5" fmla="*/ 62 h 118"/>
                      <a:gd name="T6" fmla="*/ 6 w 142"/>
                      <a:gd name="T7" fmla="*/ 45 h 118"/>
                      <a:gd name="T8" fmla="*/ 11 w 142"/>
                      <a:gd name="T9" fmla="*/ 32 h 118"/>
                      <a:gd name="T10" fmla="*/ 18 w 142"/>
                      <a:gd name="T11" fmla="*/ 21 h 118"/>
                      <a:gd name="T12" fmla="*/ 30 w 142"/>
                      <a:gd name="T13" fmla="*/ 16 h 118"/>
                      <a:gd name="T14" fmla="*/ 37 w 142"/>
                      <a:gd name="T15" fmla="*/ 11 h 118"/>
                      <a:gd name="T16" fmla="*/ 50 w 142"/>
                      <a:gd name="T17" fmla="*/ 5 h 118"/>
                      <a:gd name="T18" fmla="*/ 64 w 142"/>
                      <a:gd name="T19" fmla="*/ 0 h 118"/>
                      <a:gd name="T20" fmla="*/ 79 w 142"/>
                      <a:gd name="T21" fmla="*/ 0 h 118"/>
                      <a:gd name="T22" fmla="*/ 96 w 142"/>
                      <a:gd name="T23" fmla="*/ 3 h 118"/>
                      <a:gd name="T24" fmla="*/ 106 w 142"/>
                      <a:gd name="T25" fmla="*/ 8 h 118"/>
                      <a:gd name="T26" fmla="*/ 114 w 142"/>
                      <a:gd name="T27" fmla="*/ 14 h 118"/>
                      <a:gd name="T28" fmla="*/ 127 w 142"/>
                      <a:gd name="T29" fmla="*/ 24 h 118"/>
                      <a:gd name="T30" fmla="*/ 135 w 142"/>
                      <a:gd name="T31" fmla="*/ 33 h 118"/>
                      <a:gd name="T32" fmla="*/ 141 w 142"/>
                      <a:gd name="T33" fmla="*/ 38 h 118"/>
                      <a:gd name="T34" fmla="*/ 135 w 142"/>
                      <a:gd name="T35" fmla="*/ 38 h 118"/>
                      <a:gd name="T36" fmla="*/ 135 w 142"/>
                      <a:gd name="T37" fmla="*/ 42 h 118"/>
                      <a:gd name="T38" fmla="*/ 135 w 142"/>
                      <a:gd name="T39" fmla="*/ 48 h 118"/>
                      <a:gd name="T40" fmla="*/ 134 w 142"/>
                      <a:gd name="T41" fmla="*/ 57 h 118"/>
                      <a:gd name="T42" fmla="*/ 137 w 142"/>
                      <a:gd name="T43" fmla="*/ 70 h 118"/>
                      <a:gd name="T44" fmla="*/ 138 w 142"/>
                      <a:gd name="T45" fmla="*/ 84 h 118"/>
                      <a:gd name="T46" fmla="*/ 131 w 142"/>
                      <a:gd name="T47" fmla="*/ 100 h 118"/>
                      <a:gd name="T48" fmla="*/ 132 w 142"/>
                      <a:gd name="T49" fmla="*/ 78 h 118"/>
                      <a:gd name="T50" fmla="*/ 131 w 142"/>
                      <a:gd name="T51" fmla="*/ 63 h 118"/>
                      <a:gd name="T52" fmla="*/ 127 w 142"/>
                      <a:gd name="T53" fmla="*/ 55 h 118"/>
                      <a:gd name="T54" fmla="*/ 122 w 142"/>
                      <a:gd name="T55" fmla="*/ 52 h 118"/>
                      <a:gd name="T56" fmla="*/ 119 w 142"/>
                      <a:gd name="T57" fmla="*/ 47 h 118"/>
                      <a:gd name="T58" fmla="*/ 114 w 142"/>
                      <a:gd name="T59" fmla="*/ 48 h 118"/>
                      <a:gd name="T60" fmla="*/ 105 w 142"/>
                      <a:gd name="T61" fmla="*/ 52 h 118"/>
                      <a:gd name="T62" fmla="*/ 96 w 142"/>
                      <a:gd name="T63" fmla="*/ 52 h 118"/>
                      <a:gd name="T64" fmla="*/ 85 w 142"/>
                      <a:gd name="T65" fmla="*/ 52 h 118"/>
                      <a:gd name="T66" fmla="*/ 76 w 142"/>
                      <a:gd name="T67" fmla="*/ 51 h 118"/>
                      <a:gd name="T68" fmla="*/ 69 w 142"/>
                      <a:gd name="T69" fmla="*/ 51 h 118"/>
                      <a:gd name="T70" fmla="*/ 75 w 142"/>
                      <a:gd name="T71" fmla="*/ 54 h 118"/>
                      <a:gd name="T72" fmla="*/ 80 w 142"/>
                      <a:gd name="T73" fmla="*/ 55 h 118"/>
                      <a:gd name="T74" fmla="*/ 74 w 142"/>
                      <a:gd name="T75" fmla="*/ 56 h 118"/>
                      <a:gd name="T76" fmla="*/ 64 w 142"/>
                      <a:gd name="T77" fmla="*/ 55 h 118"/>
                      <a:gd name="T78" fmla="*/ 53 w 142"/>
                      <a:gd name="T79" fmla="*/ 54 h 118"/>
                      <a:gd name="T80" fmla="*/ 42 w 142"/>
                      <a:gd name="T81" fmla="*/ 54 h 118"/>
                      <a:gd name="T82" fmla="*/ 36 w 142"/>
                      <a:gd name="T83" fmla="*/ 54 h 118"/>
                      <a:gd name="T84" fmla="*/ 31 w 142"/>
                      <a:gd name="T85" fmla="*/ 54 h 118"/>
                      <a:gd name="T86" fmla="*/ 33 w 142"/>
                      <a:gd name="T87" fmla="*/ 55 h 118"/>
                      <a:gd name="T88" fmla="*/ 36 w 142"/>
                      <a:gd name="T89" fmla="*/ 60 h 118"/>
                      <a:gd name="T90" fmla="*/ 36 w 142"/>
                      <a:gd name="T91" fmla="*/ 67 h 118"/>
                      <a:gd name="T92" fmla="*/ 34 w 142"/>
                      <a:gd name="T93" fmla="*/ 74 h 118"/>
                      <a:gd name="T94" fmla="*/ 29 w 142"/>
                      <a:gd name="T95" fmla="*/ 82 h 118"/>
                      <a:gd name="T96" fmla="*/ 26 w 142"/>
                      <a:gd name="T97" fmla="*/ 91 h 118"/>
                      <a:gd name="T98" fmla="*/ 25 w 142"/>
                      <a:gd name="T99" fmla="*/ 101 h 118"/>
                      <a:gd name="T100" fmla="*/ 26 w 142"/>
                      <a:gd name="T101" fmla="*/ 113 h 118"/>
                      <a:gd name="T102" fmla="*/ 27 w 142"/>
                      <a:gd name="T103" fmla="*/ 117 h 118"/>
                      <a:gd name="T104" fmla="*/ 19 w 142"/>
                      <a:gd name="T105" fmla="*/ 109 h 118"/>
                      <a:gd name="T106" fmla="*/ 9 w 142"/>
                      <a:gd name="T107" fmla="*/ 100 h 118"/>
                      <a:gd name="T108" fmla="*/ 6 w 142"/>
                      <a:gd name="T109" fmla="*/ 101 h 118"/>
                      <a:gd name="T110" fmla="*/ 4 w 142"/>
                      <a:gd name="T111" fmla="*/ 108 h 118"/>
                      <a:gd name="T112" fmla="*/ 1 w 142"/>
                      <a:gd name="T113" fmla="*/ 96 h 118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42"/>
                      <a:gd name="T172" fmla="*/ 0 h 118"/>
                      <a:gd name="T173" fmla="*/ 142 w 142"/>
                      <a:gd name="T174" fmla="*/ 118 h 118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42" h="118">
                        <a:moveTo>
                          <a:pt x="1" y="96"/>
                        </a:moveTo>
                        <a:lnTo>
                          <a:pt x="0" y="81"/>
                        </a:lnTo>
                        <a:lnTo>
                          <a:pt x="3" y="62"/>
                        </a:lnTo>
                        <a:lnTo>
                          <a:pt x="6" y="45"/>
                        </a:lnTo>
                        <a:lnTo>
                          <a:pt x="11" y="32"/>
                        </a:lnTo>
                        <a:lnTo>
                          <a:pt x="18" y="21"/>
                        </a:lnTo>
                        <a:lnTo>
                          <a:pt x="30" y="16"/>
                        </a:lnTo>
                        <a:lnTo>
                          <a:pt x="37" y="11"/>
                        </a:lnTo>
                        <a:lnTo>
                          <a:pt x="50" y="5"/>
                        </a:lnTo>
                        <a:lnTo>
                          <a:pt x="64" y="0"/>
                        </a:lnTo>
                        <a:lnTo>
                          <a:pt x="79" y="0"/>
                        </a:lnTo>
                        <a:lnTo>
                          <a:pt x="96" y="3"/>
                        </a:lnTo>
                        <a:lnTo>
                          <a:pt x="106" y="8"/>
                        </a:lnTo>
                        <a:lnTo>
                          <a:pt x="114" y="14"/>
                        </a:lnTo>
                        <a:lnTo>
                          <a:pt x="127" y="24"/>
                        </a:lnTo>
                        <a:lnTo>
                          <a:pt x="135" y="33"/>
                        </a:lnTo>
                        <a:lnTo>
                          <a:pt x="141" y="38"/>
                        </a:lnTo>
                        <a:lnTo>
                          <a:pt x="135" y="38"/>
                        </a:lnTo>
                        <a:lnTo>
                          <a:pt x="135" y="42"/>
                        </a:lnTo>
                        <a:lnTo>
                          <a:pt x="135" y="48"/>
                        </a:lnTo>
                        <a:lnTo>
                          <a:pt x="134" y="57"/>
                        </a:lnTo>
                        <a:lnTo>
                          <a:pt x="137" y="70"/>
                        </a:lnTo>
                        <a:lnTo>
                          <a:pt x="138" y="84"/>
                        </a:lnTo>
                        <a:lnTo>
                          <a:pt x="131" y="100"/>
                        </a:lnTo>
                        <a:lnTo>
                          <a:pt x="132" y="78"/>
                        </a:lnTo>
                        <a:lnTo>
                          <a:pt x="131" y="63"/>
                        </a:lnTo>
                        <a:lnTo>
                          <a:pt x="127" y="55"/>
                        </a:lnTo>
                        <a:lnTo>
                          <a:pt x="122" y="52"/>
                        </a:lnTo>
                        <a:lnTo>
                          <a:pt x="119" y="47"/>
                        </a:lnTo>
                        <a:lnTo>
                          <a:pt x="114" y="48"/>
                        </a:lnTo>
                        <a:lnTo>
                          <a:pt x="105" y="52"/>
                        </a:lnTo>
                        <a:lnTo>
                          <a:pt x="96" y="52"/>
                        </a:lnTo>
                        <a:lnTo>
                          <a:pt x="85" y="52"/>
                        </a:lnTo>
                        <a:lnTo>
                          <a:pt x="76" y="51"/>
                        </a:lnTo>
                        <a:lnTo>
                          <a:pt x="69" y="51"/>
                        </a:lnTo>
                        <a:lnTo>
                          <a:pt x="75" y="54"/>
                        </a:lnTo>
                        <a:lnTo>
                          <a:pt x="80" y="55"/>
                        </a:lnTo>
                        <a:lnTo>
                          <a:pt x="74" y="56"/>
                        </a:lnTo>
                        <a:lnTo>
                          <a:pt x="64" y="55"/>
                        </a:lnTo>
                        <a:lnTo>
                          <a:pt x="53" y="54"/>
                        </a:lnTo>
                        <a:lnTo>
                          <a:pt x="42" y="54"/>
                        </a:lnTo>
                        <a:lnTo>
                          <a:pt x="36" y="54"/>
                        </a:lnTo>
                        <a:lnTo>
                          <a:pt x="31" y="54"/>
                        </a:lnTo>
                        <a:lnTo>
                          <a:pt x="33" y="55"/>
                        </a:lnTo>
                        <a:lnTo>
                          <a:pt x="36" y="60"/>
                        </a:lnTo>
                        <a:lnTo>
                          <a:pt x="36" y="67"/>
                        </a:lnTo>
                        <a:lnTo>
                          <a:pt x="34" y="74"/>
                        </a:lnTo>
                        <a:lnTo>
                          <a:pt x="29" y="82"/>
                        </a:lnTo>
                        <a:lnTo>
                          <a:pt x="26" y="91"/>
                        </a:lnTo>
                        <a:lnTo>
                          <a:pt x="25" y="101"/>
                        </a:lnTo>
                        <a:lnTo>
                          <a:pt x="26" y="113"/>
                        </a:lnTo>
                        <a:lnTo>
                          <a:pt x="27" y="117"/>
                        </a:lnTo>
                        <a:lnTo>
                          <a:pt x="19" y="109"/>
                        </a:lnTo>
                        <a:lnTo>
                          <a:pt x="9" y="100"/>
                        </a:lnTo>
                        <a:lnTo>
                          <a:pt x="6" y="101"/>
                        </a:lnTo>
                        <a:lnTo>
                          <a:pt x="4" y="108"/>
                        </a:lnTo>
                        <a:lnTo>
                          <a:pt x="1" y="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89" name="Group 60"/>
                <p:cNvGrpSpPr>
                  <a:grpSpLocks/>
                </p:cNvGrpSpPr>
                <p:nvPr/>
              </p:nvGrpSpPr>
              <p:grpSpPr bwMode="auto">
                <a:xfrm>
                  <a:off x="3100" y="2924"/>
                  <a:ext cx="394" cy="96"/>
                  <a:chOff x="3100" y="2924"/>
                  <a:chExt cx="394" cy="96"/>
                </a:xfrm>
              </p:grpSpPr>
              <p:sp>
                <p:nvSpPr>
                  <p:cNvPr id="60591" name="Freeform 61"/>
                  <p:cNvSpPr>
                    <a:spLocks/>
                  </p:cNvSpPr>
                  <p:nvPr/>
                </p:nvSpPr>
                <p:spPr bwMode="auto">
                  <a:xfrm>
                    <a:off x="3100" y="2924"/>
                    <a:ext cx="171" cy="96"/>
                  </a:xfrm>
                  <a:custGeom>
                    <a:avLst/>
                    <a:gdLst>
                      <a:gd name="T0" fmla="*/ 81 w 171"/>
                      <a:gd name="T1" fmla="*/ 13 h 96"/>
                      <a:gd name="T2" fmla="*/ 60 w 171"/>
                      <a:gd name="T3" fmla="*/ 28 h 96"/>
                      <a:gd name="T4" fmla="*/ 33 w 171"/>
                      <a:gd name="T5" fmla="*/ 47 h 96"/>
                      <a:gd name="T6" fmla="*/ 14 w 171"/>
                      <a:gd name="T7" fmla="*/ 58 h 96"/>
                      <a:gd name="T8" fmla="*/ 2 w 171"/>
                      <a:gd name="T9" fmla="*/ 66 h 96"/>
                      <a:gd name="T10" fmla="*/ 0 w 171"/>
                      <a:gd name="T11" fmla="*/ 83 h 96"/>
                      <a:gd name="T12" fmla="*/ 11 w 171"/>
                      <a:gd name="T13" fmla="*/ 90 h 96"/>
                      <a:gd name="T14" fmla="*/ 35 w 171"/>
                      <a:gd name="T15" fmla="*/ 93 h 96"/>
                      <a:gd name="T16" fmla="*/ 59 w 171"/>
                      <a:gd name="T17" fmla="*/ 95 h 96"/>
                      <a:gd name="T18" fmla="*/ 81 w 171"/>
                      <a:gd name="T19" fmla="*/ 93 h 96"/>
                      <a:gd name="T20" fmla="*/ 97 w 171"/>
                      <a:gd name="T21" fmla="*/ 83 h 96"/>
                      <a:gd name="T22" fmla="*/ 124 w 171"/>
                      <a:gd name="T23" fmla="*/ 71 h 96"/>
                      <a:gd name="T24" fmla="*/ 167 w 171"/>
                      <a:gd name="T25" fmla="*/ 60 h 96"/>
                      <a:gd name="T26" fmla="*/ 170 w 171"/>
                      <a:gd name="T27" fmla="*/ 24 h 96"/>
                      <a:gd name="T28" fmla="*/ 164 w 171"/>
                      <a:gd name="T29" fmla="*/ 0 h 96"/>
                      <a:gd name="T30" fmla="*/ 81 w 171"/>
                      <a:gd name="T31" fmla="*/ 13 h 9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1"/>
                      <a:gd name="T49" fmla="*/ 0 h 96"/>
                      <a:gd name="T50" fmla="*/ 171 w 171"/>
                      <a:gd name="T51" fmla="*/ 96 h 9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1" h="96">
                        <a:moveTo>
                          <a:pt x="81" y="13"/>
                        </a:moveTo>
                        <a:lnTo>
                          <a:pt x="60" y="28"/>
                        </a:lnTo>
                        <a:lnTo>
                          <a:pt x="33" y="47"/>
                        </a:lnTo>
                        <a:lnTo>
                          <a:pt x="14" y="58"/>
                        </a:lnTo>
                        <a:lnTo>
                          <a:pt x="2" y="66"/>
                        </a:lnTo>
                        <a:lnTo>
                          <a:pt x="0" y="83"/>
                        </a:lnTo>
                        <a:lnTo>
                          <a:pt x="11" y="90"/>
                        </a:lnTo>
                        <a:lnTo>
                          <a:pt x="35" y="93"/>
                        </a:lnTo>
                        <a:lnTo>
                          <a:pt x="59" y="95"/>
                        </a:lnTo>
                        <a:lnTo>
                          <a:pt x="81" y="93"/>
                        </a:lnTo>
                        <a:lnTo>
                          <a:pt x="97" y="83"/>
                        </a:lnTo>
                        <a:lnTo>
                          <a:pt x="124" y="71"/>
                        </a:lnTo>
                        <a:lnTo>
                          <a:pt x="167" y="60"/>
                        </a:lnTo>
                        <a:lnTo>
                          <a:pt x="170" y="24"/>
                        </a:lnTo>
                        <a:lnTo>
                          <a:pt x="164" y="0"/>
                        </a:lnTo>
                        <a:lnTo>
                          <a:pt x="81" y="13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2" name="Freeform 62"/>
                  <p:cNvSpPr>
                    <a:spLocks/>
                  </p:cNvSpPr>
                  <p:nvPr/>
                </p:nvSpPr>
                <p:spPr bwMode="auto">
                  <a:xfrm>
                    <a:off x="3318" y="2932"/>
                    <a:ext cx="176" cy="80"/>
                  </a:xfrm>
                  <a:custGeom>
                    <a:avLst/>
                    <a:gdLst>
                      <a:gd name="T0" fmla="*/ 4 w 176"/>
                      <a:gd name="T1" fmla="*/ 1 h 80"/>
                      <a:gd name="T2" fmla="*/ 0 w 176"/>
                      <a:gd name="T3" fmla="*/ 31 h 80"/>
                      <a:gd name="T4" fmla="*/ 4 w 176"/>
                      <a:gd name="T5" fmla="*/ 55 h 80"/>
                      <a:gd name="T6" fmla="*/ 44 w 176"/>
                      <a:gd name="T7" fmla="*/ 63 h 80"/>
                      <a:gd name="T8" fmla="*/ 65 w 176"/>
                      <a:gd name="T9" fmla="*/ 63 h 80"/>
                      <a:gd name="T10" fmla="*/ 94 w 176"/>
                      <a:gd name="T11" fmla="*/ 71 h 80"/>
                      <a:gd name="T12" fmla="*/ 129 w 176"/>
                      <a:gd name="T13" fmla="*/ 76 h 80"/>
                      <a:gd name="T14" fmla="*/ 174 w 176"/>
                      <a:gd name="T15" fmla="*/ 79 h 80"/>
                      <a:gd name="T16" fmla="*/ 175 w 176"/>
                      <a:gd name="T17" fmla="*/ 68 h 80"/>
                      <a:gd name="T18" fmla="*/ 175 w 176"/>
                      <a:gd name="T19" fmla="*/ 56 h 80"/>
                      <a:gd name="T20" fmla="*/ 140 w 176"/>
                      <a:gd name="T21" fmla="*/ 37 h 80"/>
                      <a:gd name="T22" fmla="*/ 100 w 176"/>
                      <a:gd name="T23" fmla="*/ 16 h 80"/>
                      <a:gd name="T24" fmla="*/ 76 w 176"/>
                      <a:gd name="T25" fmla="*/ 0 h 80"/>
                      <a:gd name="T26" fmla="*/ 4 w 176"/>
                      <a:gd name="T27" fmla="*/ 1 h 80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6"/>
                      <a:gd name="T43" fmla="*/ 0 h 80"/>
                      <a:gd name="T44" fmla="*/ 176 w 176"/>
                      <a:gd name="T45" fmla="*/ 80 h 80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6" h="80">
                        <a:moveTo>
                          <a:pt x="4" y="1"/>
                        </a:moveTo>
                        <a:lnTo>
                          <a:pt x="0" y="31"/>
                        </a:lnTo>
                        <a:lnTo>
                          <a:pt x="4" y="55"/>
                        </a:lnTo>
                        <a:lnTo>
                          <a:pt x="44" y="63"/>
                        </a:lnTo>
                        <a:lnTo>
                          <a:pt x="65" y="63"/>
                        </a:lnTo>
                        <a:lnTo>
                          <a:pt x="94" y="71"/>
                        </a:lnTo>
                        <a:lnTo>
                          <a:pt x="129" y="76"/>
                        </a:lnTo>
                        <a:lnTo>
                          <a:pt x="174" y="79"/>
                        </a:lnTo>
                        <a:lnTo>
                          <a:pt x="175" y="68"/>
                        </a:lnTo>
                        <a:lnTo>
                          <a:pt x="175" y="56"/>
                        </a:lnTo>
                        <a:lnTo>
                          <a:pt x="140" y="37"/>
                        </a:lnTo>
                        <a:lnTo>
                          <a:pt x="100" y="16"/>
                        </a:lnTo>
                        <a:lnTo>
                          <a:pt x="76" y="0"/>
                        </a:lnTo>
                        <a:lnTo>
                          <a:pt x="4" y="1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90" name="Freeform 63"/>
                <p:cNvSpPr>
                  <a:spLocks/>
                </p:cNvSpPr>
                <p:nvPr/>
              </p:nvSpPr>
              <p:spPr bwMode="auto">
                <a:xfrm>
                  <a:off x="3170" y="2265"/>
                  <a:ext cx="268" cy="690"/>
                </a:xfrm>
                <a:custGeom>
                  <a:avLst/>
                  <a:gdLst>
                    <a:gd name="T0" fmla="*/ 8 w 268"/>
                    <a:gd name="T1" fmla="*/ 0 h 690"/>
                    <a:gd name="T2" fmla="*/ 0 w 268"/>
                    <a:gd name="T3" fmla="*/ 60 h 690"/>
                    <a:gd name="T4" fmla="*/ 0 w 268"/>
                    <a:gd name="T5" fmla="*/ 155 h 690"/>
                    <a:gd name="T6" fmla="*/ 0 w 268"/>
                    <a:gd name="T7" fmla="*/ 267 h 690"/>
                    <a:gd name="T8" fmla="*/ 8 w 268"/>
                    <a:gd name="T9" fmla="*/ 333 h 690"/>
                    <a:gd name="T10" fmla="*/ 8 w 268"/>
                    <a:gd name="T11" fmla="*/ 361 h 690"/>
                    <a:gd name="T12" fmla="*/ 3 w 268"/>
                    <a:gd name="T13" fmla="*/ 467 h 690"/>
                    <a:gd name="T14" fmla="*/ 6 w 268"/>
                    <a:gd name="T15" fmla="*/ 542 h 690"/>
                    <a:gd name="T16" fmla="*/ 11 w 268"/>
                    <a:gd name="T17" fmla="*/ 644 h 690"/>
                    <a:gd name="T18" fmla="*/ 11 w 268"/>
                    <a:gd name="T19" fmla="*/ 672 h 690"/>
                    <a:gd name="T20" fmla="*/ 28 w 268"/>
                    <a:gd name="T21" fmla="*/ 686 h 690"/>
                    <a:gd name="T22" fmla="*/ 96 w 268"/>
                    <a:gd name="T23" fmla="*/ 669 h 690"/>
                    <a:gd name="T24" fmla="*/ 115 w 268"/>
                    <a:gd name="T25" fmla="*/ 450 h 690"/>
                    <a:gd name="T26" fmla="*/ 121 w 268"/>
                    <a:gd name="T27" fmla="*/ 311 h 690"/>
                    <a:gd name="T28" fmla="*/ 129 w 268"/>
                    <a:gd name="T29" fmla="*/ 189 h 690"/>
                    <a:gd name="T30" fmla="*/ 138 w 268"/>
                    <a:gd name="T31" fmla="*/ 383 h 690"/>
                    <a:gd name="T32" fmla="*/ 146 w 268"/>
                    <a:gd name="T33" fmla="*/ 667 h 690"/>
                    <a:gd name="T34" fmla="*/ 214 w 268"/>
                    <a:gd name="T35" fmla="*/ 689 h 690"/>
                    <a:gd name="T36" fmla="*/ 228 w 268"/>
                    <a:gd name="T37" fmla="*/ 672 h 690"/>
                    <a:gd name="T38" fmla="*/ 245 w 268"/>
                    <a:gd name="T39" fmla="*/ 422 h 690"/>
                    <a:gd name="T40" fmla="*/ 247 w 268"/>
                    <a:gd name="T41" fmla="*/ 300 h 690"/>
                    <a:gd name="T42" fmla="*/ 267 w 268"/>
                    <a:gd name="T43" fmla="*/ 33 h 690"/>
                    <a:gd name="T44" fmla="*/ 261 w 268"/>
                    <a:gd name="T45" fmla="*/ 3 h 690"/>
                    <a:gd name="T46" fmla="*/ 8 w 268"/>
                    <a:gd name="T47" fmla="*/ 0 h 69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8"/>
                    <a:gd name="T73" fmla="*/ 0 h 690"/>
                    <a:gd name="T74" fmla="*/ 268 w 268"/>
                    <a:gd name="T75" fmla="*/ 690 h 69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8" h="690">
                      <a:moveTo>
                        <a:pt x="8" y="0"/>
                      </a:moveTo>
                      <a:lnTo>
                        <a:pt x="0" y="60"/>
                      </a:lnTo>
                      <a:lnTo>
                        <a:pt x="0" y="155"/>
                      </a:lnTo>
                      <a:lnTo>
                        <a:pt x="0" y="267"/>
                      </a:lnTo>
                      <a:lnTo>
                        <a:pt x="8" y="333"/>
                      </a:lnTo>
                      <a:lnTo>
                        <a:pt x="8" y="361"/>
                      </a:lnTo>
                      <a:lnTo>
                        <a:pt x="3" y="467"/>
                      </a:lnTo>
                      <a:lnTo>
                        <a:pt x="6" y="542"/>
                      </a:lnTo>
                      <a:lnTo>
                        <a:pt x="11" y="644"/>
                      </a:lnTo>
                      <a:lnTo>
                        <a:pt x="11" y="672"/>
                      </a:lnTo>
                      <a:lnTo>
                        <a:pt x="28" y="686"/>
                      </a:lnTo>
                      <a:lnTo>
                        <a:pt x="96" y="669"/>
                      </a:lnTo>
                      <a:lnTo>
                        <a:pt x="115" y="450"/>
                      </a:lnTo>
                      <a:lnTo>
                        <a:pt x="121" y="311"/>
                      </a:lnTo>
                      <a:lnTo>
                        <a:pt x="129" y="189"/>
                      </a:lnTo>
                      <a:lnTo>
                        <a:pt x="138" y="383"/>
                      </a:lnTo>
                      <a:lnTo>
                        <a:pt x="146" y="667"/>
                      </a:lnTo>
                      <a:lnTo>
                        <a:pt x="214" y="689"/>
                      </a:lnTo>
                      <a:lnTo>
                        <a:pt x="228" y="672"/>
                      </a:lnTo>
                      <a:lnTo>
                        <a:pt x="245" y="422"/>
                      </a:lnTo>
                      <a:lnTo>
                        <a:pt x="247" y="300"/>
                      </a:lnTo>
                      <a:lnTo>
                        <a:pt x="267" y="33"/>
                      </a:lnTo>
                      <a:lnTo>
                        <a:pt x="261" y="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27" name="Group 64"/>
            <p:cNvGrpSpPr>
              <a:grpSpLocks/>
            </p:cNvGrpSpPr>
            <p:nvPr/>
          </p:nvGrpSpPr>
          <p:grpSpPr bwMode="auto">
            <a:xfrm>
              <a:off x="2807" y="1783"/>
              <a:ext cx="449" cy="1323"/>
              <a:chOff x="2807" y="1783"/>
              <a:chExt cx="449" cy="1323"/>
            </a:xfrm>
          </p:grpSpPr>
          <p:grpSp>
            <p:nvGrpSpPr>
              <p:cNvPr id="60563" name="Group 65"/>
              <p:cNvGrpSpPr>
                <a:grpSpLocks/>
              </p:cNvGrpSpPr>
              <p:nvPr/>
            </p:nvGrpSpPr>
            <p:grpSpPr bwMode="auto">
              <a:xfrm>
                <a:off x="2807" y="1954"/>
                <a:ext cx="449" cy="1152"/>
                <a:chOff x="2807" y="1954"/>
                <a:chExt cx="449" cy="1152"/>
              </a:xfrm>
            </p:grpSpPr>
            <p:grpSp>
              <p:nvGrpSpPr>
                <p:cNvPr id="60574" name="Group 66"/>
                <p:cNvGrpSpPr>
                  <a:grpSpLocks/>
                </p:cNvGrpSpPr>
                <p:nvPr/>
              </p:nvGrpSpPr>
              <p:grpSpPr bwMode="auto">
                <a:xfrm>
                  <a:off x="2822" y="2991"/>
                  <a:ext cx="397" cy="115"/>
                  <a:chOff x="2822" y="2991"/>
                  <a:chExt cx="397" cy="115"/>
                </a:xfrm>
              </p:grpSpPr>
              <p:sp>
                <p:nvSpPr>
                  <p:cNvPr id="60584" name="Freeform 67"/>
                  <p:cNvSpPr>
                    <a:spLocks/>
                  </p:cNvSpPr>
                  <p:nvPr/>
                </p:nvSpPr>
                <p:spPr bwMode="auto">
                  <a:xfrm>
                    <a:off x="2822" y="3016"/>
                    <a:ext cx="122" cy="90"/>
                  </a:xfrm>
                  <a:custGeom>
                    <a:avLst/>
                    <a:gdLst>
                      <a:gd name="T0" fmla="*/ 46 w 122"/>
                      <a:gd name="T1" fmla="*/ 19 h 90"/>
                      <a:gd name="T2" fmla="*/ 19 w 122"/>
                      <a:gd name="T3" fmla="*/ 43 h 90"/>
                      <a:gd name="T4" fmla="*/ 0 w 122"/>
                      <a:gd name="T5" fmla="*/ 66 h 90"/>
                      <a:gd name="T6" fmla="*/ 2 w 122"/>
                      <a:gd name="T7" fmla="*/ 82 h 90"/>
                      <a:gd name="T8" fmla="*/ 16 w 122"/>
                      <a:gd name="T9" fmla="*/ 89 h 90"/>
                      <a:gd name="T10" fmla="*/ 54 w 122"/>
                      <a:gd name="T11" fmla="*/ 86 h 90"/>
                      <a:gd name="T12" fmla="*/ 76 w 122"/>
                      <a:gd name="T13" fmla="*/ 76 h 90"/>
                      <a:gd name="T14" fmla="*/ 87 w 122"/>
                      <a:gd name="T15" fmla="*/ 58 h 90"/>
                      <a:gd name="T16" fmla="*/ 120 w 122"/>
                      <a:gd name="T17" fmla="*/ 45 h 90"/>
                      <a:gd name="T18" fmla="*/ 121 w 122"/>
                      <a:gd name="T19" fmla="*/ 21 h 90"/>
                      <a:gd name="T20" fmla="*/ 116 w 122"/>
                      <a:gd name="T21" fmla="*/ 0 h 90"/>
                      <a:gd name="T22" fmla="*/ 83 w 122"/>
                      <a:gd name="T23" fmla="*/ 16 h 90"/>
                      <a:gd name="T24" fmla="*/ 46 w 122"/>
                      <a:gd name="T25" fmla="*/ 19 h 9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2"/>
                      <a:gd name="T40" fmla="*/ 0 h 90"/>
                      <a:gd name="T41" fmla="*/ 122 w 122"/>
                      <a:gd name="T42" fmla="*/ 90 h 9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2" h="90">
                        <a:moveTo>
                          <a:pt x="46" y="19"/>
                        </a:moveTo>
                        <a:lnTo>
                          <a:pt x="19" y="43"/>
                        </a:lnTo>
                        <a:lnTo>
                          <a:pt x="0" y="66"/>
                        </a:lnTo>
                        <a:lnTo>
                          <a:pt x="2" y="82"/>
                        </a:lnTo>
                        <a:lnTo>
                          <a:pt x="16" y="89"/>
                        </a:lnTo>
                        <a:lnTo>
                          <a:pt x="54" y="86"/>
                        </a:lnTo>
                        <a:lnTo>
                          <a:pt x="76" y="76"/>
                        </a:lnTo>
                        <a:lnTo>
                          <a:pt x="87" y="58"/>
                        </a:lnTo>
                        <a:lnTo>
                          <a:pt x="120" y="45"/>
                        </a:lnTo>
                        <a:lnTo>
                          <a:pt x="121" y="21"/>
                        </a:lnTo>
                        <a:lnTo>
                          <a:pt x="116" y="0"/>
                        </a:lnTo>
                        <a:lnTo>
                          <a:pt x="83" y="16"/>
                        </a:lnTo>
                        <a:lnTo>
                          <a:pt x="46" y="1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85" name="Freeform 68"/>
                  <p:cNvSpPr>
                    <a:spLocks/>
                  </p:cNvSpPr>
                  <p:nvPr/>
                </p:nvSpPr>
                <p:spPr bwMode="auto">
                  <a:xfrm>
                    <a:off x="3083" y="2991"/>
                    <a:ext cx="136" cy="92"/>
                  </a:xfrm>
                  <a:custGeom>
                    <a:avLst/>
                    <a:gdLst>
                      <a:gd name="T0" fmla="*/ 2 w 136"/>
                      <a:gd name="T1" fmla="*/ 6 h 92"/>
                      <a:gd name="T2" fmla="*/ 0 w 136"/>
                      <a:gd name="T3" fmla="*/ 42 h 92"/>
                      <a:gd name="T4" fmla="*/ 18 w 136"/>
                      <a:gd name="T5" fmla="*/ 56 h 92"/>
                      <a:gd name="T6" fmla="*/ 38 w 136"/>
                      <a:gd name="T7" fmla="*/ 61 h 92"/>
                      <a:gd name="T8" fmla="*/ 50 w 136"/>
                      <a:gd name="T9" fmla="*/ 69 h 92"/>
                      <a:gd name="T10" fmla="*/ 72 w 136"/>
                      <a:gd name="T11" fmla="*/ 81 h 92"/>
                      <a:gd name="T12" fmla="*/ 110 w 136"/>
                      <a:gd name="T13" fmla="*/ 91 h 92"/>
                      <a:gd name="T14" fmla="*/ 124 w 136"/>
                      <a:gd name="T15" fmla="*/ 88 h 92"/>
                      <a:gd name="T16" fmla="*/ 135 w 136"/>
                      <a:gd name="T17" fmla="*/ 83 h 92"/>
                      <a:gd name="T18" fmla="*/ 135 w 136"/>
                      <a:gd name="T19" fmla="*/ 74 h 92"/>
                      <a:gd name="T20" fmla="*/ 121 w 136"/>
                      <a:gd name="T21" fmla="*/ 53 h 92"/>
                      <a:gd name="T22" fmla="*/ 90 w 136"/>
                      <a:gd name="T23" fmla="*/ 32 h 92"/>
                      <a:gd name="T24" fmla="*/ 66 w 136"/>
                      <a:gd name="T25" fmla="*/ 13 h 92"/>
                      <a:gd name="T26" fmla="*/ 58 w 136"/>
                      <a:gd name="T27" fmla="*/ 0 h 92"/>
                      <a:gd name="T28" fmla="*/ 2 w 136"/>
                      <a:gd name="T29" fmla="*/ 6 h 9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6"/>
                      <a:gd name="T46" fmla="*/ 0 h 92"/>
                      <a:gd name="T47" fmla="*/ 136 w 136"/>
                      <a:gd name="T48" fmla="*/ 92 h 9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6" h="92">
                        <a:moveTo>
                          <a:pt x="2" y="6"/>
                        </a:moveTo>
                        <a:lnTo>
                          <a:pt x="0" y="42"/>
                        </a:lnTo>
                        <a:lnTo>
                          <a:pt x="18" y="56"/>
                        </a:lnTo>
                        <a:lnTo>
                          <a:pt x="38" y="61"/>
                        </a:lnTo>
                        <a:lnTo>
                          <a:pt x="50" y="69"/>
                        </a:lnTo>
                        <a:lnTo>
                          <a:pt x="72" y="81"/>
                        </a:lnTo>
                        <a:lnTo>
                          <a:pt x="110" y="91"/>
                        </a:lnTo>
                        <a:lnTo>
                          <a:pt x="124" y="88"/>
                        </a:lnTo>
                        <a:lnTo>
                          <a:pt x="135" y="83"/>
                        </a:lnTo>
                        <a:lnTo>
                          <a:pt x="135" y="74"/>
                        </a:lnTo>
                        <a:lnTo>
                          <a:pt x="121" y="53"/>
                        </a:lnTo>
                        <a:lnTo>
                          <a:pt x="90" y="32"/>
                        </a:lnTo>
                        <a:lnTo>
                          <a:pt x="66" y="13"/>
                        </a:lnTo>
                        <a:lnTo>
                          <a:pt x="58" y="0"/>
                        </a:lnTo>
                        <a:lnTo>
                          <a:pt x="2" y="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75" name="Group 69"/>
                <p:cNvGrpSpPr>
                  <a:grpSpLocks/>
                </p:cNvGrpSpPr>
                <p:nvPr/>
              </p:nvGrpSpPr>
              <p:grpSpPr bwMode="auto">
                <a:xfrm>
                  <a:off x="2807" y="1954"/>
                  <a:ext cx="449" cy="1087"/>
                  <a:chOff x="2807" y="1954"/>
                  <a:chExt cx="449" cy="1087"/>
                </a:xfrm>
              </p:grpSpPr>
              <p:grpSp>
                <p:nvGrpSpPr>
                  <p:cNvPr id="6057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65" y="1954"/>
                    <a:ext cx="282" cy="346"/>
                    <a:chOff x="2865" y="1954"/>
                    <a:chExt cx="282" cy="346"/>
                  </a:xfrm>
                </p:grpSpPr>
                <p:sp>
                  <p:nvSpPr>
                    <p:cNvPr id="60581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2865" y="1973"/>
                      <a:ext cx="282" cy="327"/>
                    </a:xfrm>
                    <a:custGeom>
                      <a:avLst/>
                      <a:gdLst>
                        <a:gd name="T0" fmla="*/ 0 w 282"/>
                        <a:gd name="T1" fmla="*/ 63 h 327"/>
                        <a:gd name="T2" fmla="*/ 85 w 282"/>
                        <a:gd name="T3" fmla="*/ 0 h 327"/>
                        <a:gd name="T4" fmla="*/ 178 w 282"/>
                        <a:gd name="T5" fmla="*/ 142 h 327"/>
                        <a:gd name="T6" fmla="*/ 194 w 282"/>
                        <a:gd name="T7" fmla="*/ 7 h 327"/>
                        <a:gd name="T8" fmla="*/ 250 w 282"/>
                        <a:gd name="T9" fmla="*/ 25 h 327"/>
                        <a:gd name="T10" fmla="*/ 281 w 282"/>
                        <a:gd name="T11" fmla="*/ 75 h 327"/>
                        <a:gd name="T12" fmla="*/ 275 w 282"/>
                        <a:gd name="T13" fmla="*/ 326 h 327"/>
                        <a:gd name="T14" fmla="*/ 31 w 282"/>
                        <a:gd name="T15" fmla="*/ 326 h 327"/>
                        <a:gd name="T16" fmla="*/ 0 w 282"/>
                        <a:gd name="T17" fmla="*/ 63 h 32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82"/>
                        <a:gd name="T28" fmla="*/ 0 h 327"/>
                        <a:gd name="T29" fmla="*/ 282 w 282"/>
                        <a:gd name="T30" fmla="*/ 327 h 32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82" h="327">
                          <a:moveTo>
                            <a:pt x="0" y="63"/>
                          </a:moveTo>
                          <a:lnTo>
                            <a:pt x="85" y="0"/>
                          </a:lnTo>
                          <a:lnTo>
                            <a:pt x="178" y="142"/>
                          </a:lnTo>
                          <a:lnTo>
                            <a:pt x="194" y="7"/>
                          </a:lnTo>
                          <a:lnTo>
                            <a:pt x="250" y="25"/>
                          </a:lnTo>
                          <a:lnTo>
                            <a:pt x="281" y="75"/>
                          </a:lnTo>
                          <a:lnTo>
                            <a:pt x="275" y="326"/>
                          </a:lnTo>
                          <a:lnTo>
                            <a:pt x="31" y="326"/>
                          </a:lnTo>
                          <a:lnTo>
                            <a:pt x="0" y="63"/>
                          </a:lnTo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2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948" y="1954"/>
                      <a:ext cx="110" cy="188"/>
                    </a:xfrm>
                    <a:custGeom>
                      <a:avLst/>
                      <a:gdLst>
                        <a:gd name="T0" fmla="*/ 0 w 110"/>
                        <a:gd name="T1" fmla="*/ 19 h 188"/>
                        <a:gd name="T2" fmla="*/ 9 w 110"/>
                        <a:gd name="T3" fmla="*/ 0 h 188"/>
                        <a:gd name="T4" fmla="*/ 76 w 110"/>
                        <a:gd name="T5" fmla="*/ 33 h 188"/>
                        <a:gd name="T6" fmla="*/ 93 w 110"/>
                        <a:gd name="T7" fmla="*/ 11 h 188"/>
                        <a:gd name="T8" fmla="*/ 104 w 110"/>
                        <a:gd name="T9" fmla="*/ 19 h 188"/>
                        <a:gd name="T10" fmla="*/ 109 w 110"/>
                        <a:gd name="T11" fmla="*/ 129 h 188"/>
                        <a:gd name="T12" fmla="*/ 107 w 110"/>
                        <a:gd name="T13" fmla="*/ 187 h 188"/>
                        <a:gd name="T14" fmla="*/ 0 w 110"/>
                        <a:gd name="T15" fmla="*/ 19 h 18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10"/>
                        <a:gd name="T25" fmla="*/ 0 h 188"/>
                        <a:gd name="T26" fmla="*/ 110 w 110"/>
                        <a:gd name="T27" fmla="*/ 188 h 18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10" h="188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76" y="33"/>
                          </a:lnTo>
                          <a:lnTo>
                            <a:pt x="93" y="11"/>
                          </a:lnTo>
                          <a:lnTo>
                            <a:pt x="104" y="19"/>
                          </a:lnTo>
                          <a:lnTo>
                            <a:pt x="109" y="129"/>
                          </a:lnTo>
                          <a:lnTo>
                            <a:pt x="107" y="187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3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985" y="1993"/>
                      <a:ext cx="74" cy="40"/>
                    </a:xfrm>
                    <a:custGeom>
                      <a:avLst/>
                      <a:gdLst>
                        <a:gd name="T0" fmla="*/ 0 w 74"/>
                        <a:gd name="T1" fmla="*/ 39 h 40"/>
                        <a:gd name="T2" fmla="*/ 41 w 74"/>
                        <a:gd name="T3" fmla="*/ 0 h 40"/>
                        <a:gd name="T4" fmla="*/ 73 w 74"/>
                        <a:gd name="T5" fmla="*/ 31 h 40"/>
                        <a:gd name="T6" fmla="*/ 0 60000 65536"/>
                        <a:gd name="T7" fmla="*/ 0 60000 65536"/>
                        <a:gd name="T8" fmla="*/ 0 60000 65536"/>
                        <a:gd name="T9" fmla="*/ 0 w 74"/>
                        <a:gd name="T10" fmla="*/ 0 h 40"/>
                        <a:gd name="T11" fmla="*/ 74 w 74"/>
                        <a:gd name="T12" fmla="*/ 40 h 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4" h="40">
                          <a:moveTo>
                            <a:pt x="0" y="39"/>
                          </a:moveTo>
                          <a:lnTo>
                            <a:pt x="41" y="0"/>
                          </a:lnTo>
                          <a:lnTo>
                            <a:pt x="73" y="31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57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807" y="1971"/>
                    <a:ext cx="449" cy="1070"/>
                    <a:chOff x="2807" y="1971"/>
                    <a:chExt cx="449" cy="1070"/>
                  </a:xfrm>
                </p:grpSpPr>
                <p:sp>
                  <p:nvSpPr>
                    <p:cNvPr id="60578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2807" y="1971"/>
                      <a:ext cx="449" cy="1070"/>
                    </a:xfrm>
                    <a:custGeom>
                      <a:avLst/>
                      <a:gdLst>
                        <a:gd name="T0" fmla="*/ 142 w 449"/>
                        <a:gd name="T1" fmla="*/ 0 h 1070"/>
                        <a:gd name="T2" fmla="*/ 34 w 449"/>
                        <a:gd name="T3" fmla="*/ 78 h 1070"/>
                        <a:gd name="T4" fmla="*/ 0 w 449"/>
                        <a:gd name="T5" fmla="*/ 331 h 1070"/>
                        <a:gd name="T6" fmla="*/ 84 w 449"/>
                        <a:gd name="T7" fmla="*/ 498 h 1070"/>
                        <a:gd name="T8" fmla="*/ 85 w 449"/>
                        <a:gd name="T9" fmla="*/ 529 h 1070"/>
                        <a:gd name="T10" fmla="*/ 91 w 449"/>
                        <a:gd name="T11" fmla="*/ 569 h 1070"/>
                        <a:gd name="T12" fmla="*/ 101 w 449"/>
                        <a:gd name="T13" fmla="*/ 594 h 1070"/>
                        <a:gd name="T14" fmla="*/ 88 w 449"/>
                        <a:gd name="T15" fmla="*/ 775 h 1070"/>
                        <a:gd name="T16" fmla="*/ 59 w 449"/>
                        <a:gd name="T17" fmla="*/ 1065 h 1070"/>
                        <a:gd name="T18" fmla="*/ 89 w 449"/>
                        <a:gd name="T19" fmla="*/ 1069 h 1070"/>
                        <a:gd name="T20" fmla="*/ 136 w 449"/>
                        <a:gd name="T21" fmla="*/ 1053 h 1070"/>
                        <a:gd name="T22" fmla="*/ 170 w 449"/>
                        <a:gd name="T23" fmla="*/ 857 h 1070"/>
                        <a:gd name="T24" fmla="*/ 187 w 449"/>
                        <a:gd name="T25" fmla="*/ 786 h 1070"/>
                        <a:gd name="T26" fmla="*/ 237 w 449"/>
                        <a:gd name="T27" fmla="*/ 596 h 1070"/>
                        <a:gd name="T28" fmla="*/ 244 w 449"/>
                        <a:gd name="T29" fmla="*/ 796 h 1070"/>
                        <a:gd name="T30" fmla="*/ 270 w 449"/>
                        <a:gd name="T31" fmla="*/ 1036 h 1070"/>
                        <a:gd name="T32" fmla="*/ 341 w 449"/>
                        <a:gd name="T33" fmla="*/ 1039 h 1070"/>
                        <a:gd name="T34" fmla="*/ 349 w 449"/>
                        <a:gd name="T35" fmla="*/ 780 h 1070"/>
                        <a:gd name="T36" fmla="*/ 342 w 449"/>
                        <a:gd name="T37" fmla="*/ 521 h 1070"/>
                        <a:gd name="T38" fmla="*/ 345 w 449"/>
                        <a:gd name="T39" fmla="*/ 390 h 1070"/>
                        <a:gd name="T40" fmla="*/ 359 w 449"/>
                        <a:gd name="T41" fmla="*/ 349 h 1070"/>
                        <a:gd name="T42" fmla="*/ 367 w 449"/>
                        <a:gd name="T43" fmla="*/ 351 h 1070"/>
                        <a:gd name="T44" fmla="*/ 441 w 449"/>
                        <a:gd name="T45" fmla="*/ 308 h 1070"/>
                        <a:gd name="T46" fmla="*/ 448 w 449"/>
                        <a:gd name="T47" fmla="*/ 226 h 1070"/>
                        <a:gd name="T48" fmla="*/ 328 w 449"/>
                        <a:gd name="T49" fmla="*/ 28 h 1070"/>
                        <a:gd name="T50" fmla="*/ 244 w 449"/>
                        <a:gd name="T51" fmla="*/ 0 h 1070"/>
                        <a:gd name="T52" fmla="*/ 262 w 449"/>
                        <a:gd name="T53" fmla="*/ 132 h 1070"/>
                        <a:gd name="T54" fmla="*/ 241 w 449"/>
                        <a:gd name="T55" fmla="*/ 264 h 1070"/>
                        <a:gd name="T56" fmla="*/ 208 w 449"/>
                        <a:gd name="T57" fmla="*/ 141 h 1070"/>
                        <a:gd name="T58" fmla="*/ 142 w 449"/>
                        <a:gd name="T59" fmla="*/ 0 h 1070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449"/>
                        <a:gd name="T91" fmla="*/ 0 h 1070"/>
                        <a:gd name="T92" fmla="*/ 449 w 449"/>
                        <a:gd name="T93" fmla="*/ 1070 h 1070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449" h="1070">
                          <a:moveTo>
                            <a:pt x="142" y="0"/>
                          </a:moveTo>
                          <a:lnTo>
                            <a:pt x="34" y="78"/>
                          </a:lnTo>
                          <a:lnTo>
                            <a:pt x="0" y="331"/>
                          </a:lnTo>
                          <a:lnTo>
                            <a:pt x="84" y="498"/>
                          </a:lnTo>
                          <a:lnTo>
                            <a:pt x="85" y="529"/>
                          </a:lnTo>
                          <a:lnTo>
                            <a:pt x="91" y="569"/>
                          </a:lnTo>
                          <a:lnTo>
                            <a:pt x="101" y="594"/>
                          </a:lnTo>
                          <a:lnTo>
                            <a:pt x="88" y="775"/>
                          </a:lnTo>
                          <a:lnTo>
                            <a:pt x="59" y="1065"/>
                          </a:lnTo>
                          <a:lnTo>
                            <a:pt x="89" y="1069"/>
                          </a:lnTo>
                          <a:lnTo>
                            <a:pt x="136" y="1053"/>
                          </a:lnTo>
                          <a:lnTo>
                            <a:pt x="170" y="857"/>
                          </a:lnTo>
                          <a:lnTo>
                            <a:pt x="187" y="786"/>
                          </a:lnTo>
                          <a:lnTo>
                            <a:pt x="237" y="596"/>
                          </a:lnTo>
                          <a:lnTo>
                            <a:pt x="244" y="796"/>
                          </a:lnTo>
                          <a:lnTo>
                            <a:pt x="270" y="1036"/>
                          </a:lnTo>
                          <a:lnTo>
                            <a:pt x="341" y="1039"/>
                          </a:lnTo>
                          <a:lnTo>
                            <a:pt x="349" y="780"/>
                          </a:lnTo>
                          <a:lnTo>
                            <a:pt x="342" y="521"/>
                          </a:lnTo>
                          <a:lnTo>
                            <a:pt x="345" y="390"/>
                          </a:lnTo>
                          <a:lnTo>
                            <a:pt x="359" y="349"/>
                          </a:lnTo>
                          <a:lnTo>
                            <a:pt x="367" y="351"/>
                          </a:lnTo>
                          <a:lnTo>
                            <a:pt x="441" y="308"/>
                          </a:lnTo>
                          <a:lnTo>
                            <a:pt x="448" y="226"/>
                          </a:lnTo>
                          <a:lnTo>
                            <a:pt x="328" y="28"/>
                          </a:lnTo>
                          <a:lnTo>
                            <a:pt x="244" y="0"/>
                          </a:lnTo>
                          <a:lnTo>
                            <a:pt x="262" y="132"/>
                          </a:lnTo>
                          <a:lnTo>
                            <a:pt x="241" y="264"/>
                          </a:lnTo>
                          <a:lnTo>
                            <a:pt x="208" y="141"/>
                          </a:lnTo>
                          <a:lnTo>
                            <a:pt x="14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79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2832" y="2086"/>
                      <a:ext cx="110" cy="276"/>
                    </a:xfrm>
                    <a:custGeom>
                      <a:avLst/>
                      <a:gdLst>
                        <a:gd name="T0" fmla="*/ 55 w 110"/>
                        <a:gd name="T1" fmla="*/ 0 h 276"/>
                        <a:gd name="T2" fmla="*/ 65 w 110"/>
                        <a:gd name="T3" fmla="*/ 66 h 276"/>
                        <a:gd name="T4" fmla="*/ 60 w 110"/>
                        <a:gd name="T5" fmla="*/ 166 h 276"/>
                        <a:gd name="T6" fmla="*/ 0 w 110"/>
                        <a:gd name="T7" fmla="*/ 182 h 276"/>
                        <a:gd name="T8" fmla="*/ 60 w 110"/>
                        <a:gd name="T9" fmla="*/ 188 h 276"/>
                        <a:gd name="T10" fmla="*/ 76 w 110"/>
                        <a:gd name="T11" fmla="*/ 247 h 276"/>
                        <a:gd name="T12" fmla="*/ 109 w 110"/>
                        <a:gd name="T13" fmla="*/ 275 h 276"/>
                        <a:gd name="T14" fmla="*/ 98 w 110"/>
                        <a:gd name="T15" fmla="*/ 226 h 276"/>
                        <a:gd name="T16" fmla="*/ 87 w 110"/>
                        <a:gd name="T17" fmla="*/ 199 h 276"/>
                        <a:gd name="T18" fmla="*/ 82 w 110"/>
                        <a:gd name="T19" fmla="*/ 132 h 276"/>
                        <a:gd name="T20" fmla="*/ 55 w 110"/>
                        <a:gd name="T21" fmla="*/ 0 h 27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10"/>
                        <a:gd name="T34" fmla="*/ 0 h 276"/>
                        <a:gd name="T35" fmla="*/ 110 w 110"/>
                        <a:gd name="T36" fmla="*/ 276 h 27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10" h="276">
                          <a:moveTo>
                            <a:pt x="55" y="0"/>
                          </a:moveTo>
                          <a:lnTo>
                            <a:pt x="65" y="66"/>
                          </a:lnTo>
                          <a:lnTo>
                            <a:pt x="60" y="166"/>
                          </a:lnTo>
                          <a:lnTo>
                            <a:pt x="0" y="182"/>
                          </a:lnTo>
                          <a:lnTo>
                            <a:pt x="60" y="188"/>
                          </a:lnTo>
                          <a:lnTo>
                            <a:pt x="76" y="247"/>
                          </a:lnTo>
                          <a:lnTo>
                            <a:pt x="109" y="275"/>
                          </a:lnTo>
                          <a:lnTo>
                            <a:pt x="98" y="226"/>
                          </a:lnTo>
                          <a:lnTo>
                            <a:pt x="87" y="199"/>
                          </a:lnTo>
                          <a:lnTo>
                            <a:pt x="82" y="132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0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2936" y="2102"/>
                      <a:ext cx="36" cy="34"/>
                    </a:xfrm>
                    <a:custGeom>
                      <a:avLst/>
                      <a:gdLst>
                        <a:gd name="T0" fmla="*/ 0 w 36"/>
                        <a:gd name="T1" fmla="*/ 33 h 34"/>
                        <a:gd name="T2" fmla="*/ 8 w 36"/>
                        <a:gd name="T3" fmla="*/ 0 h 34"/>
                        <a:gd name="T4" fmla="*/ 35 w 36"/>
                        <a:gd name="T5" fmla="*/ 28 h 34"/>
                        <a:gd name="T6" fmla="*/ 0 w 36"/>
                        <a:gd name="T7" fmla="*/ 33 h 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6"/>
                        <a:gd name="T13" fmla="*/ 0 h 34"/>
                        <a:gd name="T14" fmla="*/ 36 w 36"/>
                        <a:gd name="T15" fmla="*/ 34 h 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6" h="34">
                          <a:moveTo>
                            <a:pt x="0" y="33"/>
                          </a:moveTo>
                          <a:lnTo>
                            <a:pt x="8" y="0"/>
                          </a:lnTo>
                          <a:lnTo>
                            <a:pt x="35" y="28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564" name="Group 78"/>
              <p:cNvGrpSpPr>
                <a:grpSpLocks/>
              </p:cNvGrpSpPr>
              <p:nvPr/>
            </p:nvGrpSpPr>
            <p:grpSpPr bwMode="auto">
              <a:xfrm>
                <a:off x="2934" y="1783"/>
                <a:ext cx="239" cy="536"/>
                <a:chOff x="2934" y="1783"/>
                <a:chExt cx="239" cy="536"/>
              </a:xfrm>
            </p:grpSpPr>
            <p:grpSp>
              <p:nvGrpSpPr>
                <p:cNvPr id="60565" name="Group 79"/>
                <p:cNvGrpSpPr>
                  <a:grpSpLocks/>
                </p:cNvGrpSpPr>
                <p:nvPr/>
              </p:nvGrpSpPr>
              <p:grpSpPr bwMode="auto">
                <a:xfrm>
                  <a:off x="2934" y="1783"/>
                  <a:ext cx="140" cy="205"/>
                  <a:chOff x="2934" y="1783"/>
                  <a:chExt cx="140" cy="205"/>
                </a:xfrm>
              </p:grpSpPr>
              <p:grpSp>
                <p:nvGrpSpPr>
                  <p:cNvPr id="60567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2939" y="1786"/>
                    <a:ext cx="127" cy="202"/>
                    <a:chOff x="2939" y="1786"/>
                    <a:chExt cx="127" cy="202"/>
                  </a:xfrm>
                </p:grpSpPr>
                <p:sp>
                  <p:nvSpPr>
                    <p:cNvPr id="6056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2939" y="1786"/>
                      <a:ext cx="123" cy="202"/>
                    </a:xfrm>
                    <a:custGeom>
                      <a:avLst/>
                      <a:gdLst>
                        <a:gd name="T0" fmla="*/ 120 w 123"/>
                        <a:gd name="T1" fmla="*/ 34 h 202"/>
                        <a:gd name="T2" fmla="*/ 122 w 123"/>
                        <a:gd name="T3" fmla="*/ 65 h 202"/>
                        <a:gd name="T4" fmla="*/ 117 w 123"/>
                        <a:gd name="T5" fmla="*/ 77 h 202"/>
                        <a:gd name="T6" fmla="*/ 122 w 123"/>
                        <a:gd name="T7" fmla="*/ 88 h 202"/>
                        <a:gd name="T8" fmla="*/ 121 w 123"/>
                        <a:gd name="T9" fmla="*/ 100 h 202"/>
                        <a:gd name="T10" fmla="*/ 119 w 123"/>
                        <a:gd name="T11" fmla="*/ 116 h 202"/>
                        <a:gd name="T12" fmla="*/ 117 w 123"/>
                        <a:gd name="T13" fmla="*/ 133 h 202"/>
                        <a:gd name="T14" fmla="*/ 118 w 123"/>
                        <a:gd name="T15" fmla="*/ 150 h 202"/>
                        <a:gd name="T16" fmla="*/ 111 w 123"/>
                        <a:gd name="T17" fmla="*/ 161 h 202"/>
                        <a:gd name="T18" fmla="*/ 100 w 123"/>
                        <a:gd name="T19" fmla="*/ 168 h 202"/>
                        <a:gd name="T20" fmla="*/ 104 w 123"/>
                        <a:gd name="T21" fmla="*/ 178 h 202"/>
                        <a:gd name="T22" fmla="*/ 83 w 123"/>
                        <a:gd name="T23" fmla="*/ 201 h 202"/>
                        <a:gd name="T24" fmla="*/ 17 w 123"/>
                        <a:gd name="T25" fmla="*/ 167 h 202"/>
                        <a:gd name="T26" fmla="*/ 15 w 123"/>
                        <a:gd name="T27" fmla="*/ 123 h 202"/>
                        <a:gd name="T28" fmla="*/ 12 w 123"/>
                        <a:gd name="T29" fmla="*/ 117 h 202"/>
                        <a:gd name="T30" fmla="*/ 9 w 123"/>
                        <a:gd name="T31" fmla="*/ 110 h 202"/>
                        <a:gd name="T32" fmla="*/ 4 w 123"/>
                        <a:gd name="T33" fmla="*/ 98 h 202"/>
                        <a:gd name="T34" fmla="*/ 0 w 123"/>
                        <a:gd name="T35" fmla="*/ 75 h 202"/>
                        <a:gd name="T36" fmla="*/ 7 w 123"/>
                        <a:gd name="T37" fmla="*/ 71 h 202"/>
                        <a:gd name="T38" fmla="*/ 6 w 123"/>
                        <a:gd name="T39" fmla="*/ 63 h 202"/>
                        <a:gd name="T40" fmla="*/ 6 w 123"/>
                        <a:gd name="T41" fmla="*/ 47 h 202"/>
                        <a:gd name="T42" fmla="*/ 6 w 123"/>
                        <a:gd name="T43" fmla="*/ 36 h 202"/>
                        <a:gd name="T44" fmla="*/ 12 w 123"/>
                        <a:gd name="T45" fmla="*/ 24 h 202"/>
                        <a:gd name="T46" fmla="*/ 18 w 123"/>
                        <a:gd name="T47" fmla="*/ 15 h 202"/>
                        <a:gd name="T48" fmla="*/ 30 w 123"/>
                        <a:gd name="T49" fmla="*/ 5 h 202"/>
                        <a:gd name="T50" fmla="*/ 43 w 123"/>
                        <a:gd name="T51" fmla="*/ 2 h 202"/>
                        <a:gd name="T52" fmla="*/ 57 w 123"/>
                        <a:gd name="T53" fmla="*/ 0 h 202"/>
                        <a:gd name="T54" fmla="*/ 71 w 123"/>
                        <a:gd name="T55" fmla="*/ 0 h 202"/>
                        <a:gd name="T56" fmla="*/ 84 w 123"/>
                        <a:gd name="T57" fmla="*/ 1 h 202"/>
                        <a:gd name="T58" fmla="*/ 95 w 123"/>
                        <a:gd name="T59" fmla="*/ 3 h 202"/>
                        <a:gd name="T60" fmla="*/ 107 w 123"/>
                        <a:gd name="T61" fmla="*/ 8 h 202"/>
                        <a:gd name="T62" fmla="*/ 114 w 123"/>
                        <a:gd name="T63" fmla="*/ 15 h 202"/>
                        <a:gd name="T64" fmla="*/ 116 w 123"/>
                        <a:gd name="T65" fmla="*/ 22 h 202"/>
                        <a:gd name="T66" fmla="*/ 120 w 123"/>
                        <a:gd name="T67" fmla="*/ 34 h 202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123"/>
                        <a:gd name="T103" fmla="*/ 0 h 202"/>
                        <a:gd name="T104" fmla="*/ 123 w 123"/>
                        <a:gd name="T105" fmla="*/ 202 h 202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123" h="202">
                          <a:moveTo>
                            <a:pt x="120" y="34"/>
                          </a:moveTo>
                          <a:lnTo>
                            <a:pt x="122" y="65"/>
                          </a:lnTo>
                          <a:lnTo>
                            <a:pt x="117" y="77"/>
                          </a:lnTo>
                          <a:lnTo>
                            <a:pt x="122" y="88"/>
                          </a:lnTo>
                          <a:lnTo>
                            <a:pt x="121" y="100"/>
                          </a:lnTo>
                          <a:lnTo>
                            <a:pt x="119" y="116"/>
                          </a:lnTo>
                          <a:lnTo>
                            <a:pt x="117" y="133"/>
                          </a:lnTo>
                          <a:lnTo>
                            <a:pt x="118" y="150"/>
                          </a:lnTo>
                          <a:lnTo>
                            <a:pt x="111" y="161"/>
                          </a:lnTo>
                          <a:lnTo>
                            <a:pt x="100" y="168"/>
                          </a:lnTo>
                          <a:lnTo>
                            <a:pt x="104" y="178"/>
                          </a:lnTo>
                          <a:lnTo>
                            <a:pt x="83" y="201"/>
                          </a:lnTo>
                          <a:lnTo>
                            <a:pt x="17" y="167"/>
                          </a:lnTo>
                          <a:lnTo>
                            <a:pt x="15" y="123"/>
                          </a:lnTo>
                          <a:lnTo>
                            <a:pt x="12" y="117"/>
                          </a:lnTo>
                          <a:lnTo>
                            <a:pt x="9" y="110"/>
                          </a:lnTo>
                          <a:lnTo>
                            <a:pt x="4" y="98"/>
                          </a:lnTo>
                          <a:lnTo>
                            <a:pt x="0" y="75"/>
                          </a:lnTo>
                          <a:lnTo>
                            <a:pt x="7" y="71"/>
                          </a:lnTo>
                          <a:lnTo>
                            <a:pt x="6" y="63"/>
                          </a:lnTo>
                          <a:lnTo>
                            <a:pt x="6" y="47"/>
                          </a:lnTo>
                          <a:lnTo>
                            <a:pt x="6" y="36"/>
                          </a:lnTo>
                          <a:lnTo>
                            <a:pt x="12" y="24"/>
                          </a:lnTo>
                          <a:lnTo>
                            <a:pt x="18" y="15"/>
                          </a:lnTo>
                          <a:lnTo>
                            <a:pt x="30" y="5"/>
                          </a:lnTo>
                          <a:lnTo>
                            <a:pt x="43" y="2"/>
                          </a:lnTo>
                          <a:lnTo>
                            <a:pt x="57" y="0"/>
                          </a:lnTo>
                          <a:lnTo>
                            <a:pt x="71" y="0"/>
                          </a:lnTo>
                          <a:lnTo>
                            <a:pt x="84" y="1"/>
                          </a:lnTo>
                          <a:lnTo>
                            <a:pt x="95" y="3"/>
                          </a:lnTo>
                          <a:lnTo>
                            <a:pt x="107" y="8"/>
                          </a:lnTo>
                          <a:lnTo>
                            <a:pt x="114" y="15"/>
                          </a:lnTo>
                          <a:lnTo>
                            <a:pt x="116" y="22"/>
                          </a:lnTo>
                          <a:lnTo>
                            <a:pt x="120" y="34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0570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2" y="1855"/>
                      <a:ext cx="114" cy="97"/>
                      <a:chOff x="2952" y="1855"/>
                      <a:chExt cx="114" cy="97"/>
                    </a:xfrm>
                  </p:grpSpPr>
                  <p:sp>
                    <p:nvSpPr>
                      <p:cNvPr id="60571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2" y="1855"/>
                        <a:ext cx="41" cy="17"/>
                      </a:xfrm>
                      <a:custGeom>
                        <a:avLst/>
                        <a:gdLst>
                          <a:gd name="T0" fmla="*/ 0 w 41"/>
                          <a:gd name="T1" fmla="*/ 2 h 17"/>
                          <a:gd name="T2" fmla="*/ 18 w 41"/>
                          <a:gd name="T3" fmla="*/ 0 h 17"/>
                          <a:gd name="T4" fmla="*/ 31 w 41"/>
                          <a:gd name="T5" fmla="*/ 1 h 17"/>
                          <a:gd name="T6" fmla="*/ 36 w 41"/>
                          <a:gd name="T7" fmla="*/ 3 h 17"/>
                          <a:gd name="T8" fmla="*/ 40 w 41"/>
                          <a:gd name="T9" fmla="*/ 4 h 17"/>
                          <a:gd name="T10" fmla="*/ 38 w 41"/>
                          <a:gd name="T11" fmla="*/ 8 h 17"/>
                          <a:gd name="T12" fmla="*/ 34 w 41"/>
                          <a:gd name="T13" fmla="*/ 12 h 17"/>
                          <a:gd name="T14" fmla="*/ 36 w 41"/>
                          <a:gd name="T15" fmla="*/ 16 h 17"/>
                          <a:gd name="T16" fmla="*/ 23 w 41"/>
                          <a:gd name="T17" fmla="*/ 13 h 17"/>
                          <a:gd name="T18" fmla="*/ 10 w 41"/>
                          <a:gd name="T19" fmla="*/ 14 h 17"/>
                          <a:gd name="T20" fmla="*/ 17 w 41"/>
                          <a:gd name="T21" fmla="*/ 12 h 17"/>
                          <a:gd name="T22" fmla="*/ 9 w 41"/>
                          <a:gd name="T23" fmla="*/ 8 h 17"/>
                          <a:gd name="T24" fmla="*/ 0 w 41"/>
                          <a:gd name="T25" fmla="*/ 2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41"/>
                          <a:gd name="T40" fmla="*/ 0 h 17"/>
                          <a:gd name="T41" fmla="*/ 41 w 41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41" h="17">
                            <a:moveTo>
                              <a:pt x="0" y="2"/>
                            </a:moveTo>
                            <a:lnTo>
                              <a:pt x="18" y="0"/>
                            </a:lnTo>
                            <a:lnTo>
                              <a:pt x="31" y="1"/>
                            </a:lnTo>
                            <a:lnTo>
                              <a:pt x="36" y="3"/>
                            </a:lnTo>
                            <a:lnTo>
                              <a:pt x="40" y="4"/>
                            </a:lnTo>
                            <a:lnTo>
                              <a:pt x="38" y="8"/>
                            </a:lnTo>
                            <a:lnTo>
                              <a:pt x="34" y="12"/>
                            </a:lnTo>
                            <a:lnTo>
                              <a:pt x="36" y="16"/>
                            </a:lnTo>
                            <a:lnTo>
                              <a:pt x="23" y="13"/>
                            </a:lnTo>
                            <a:lnTo>
                              <a:pt x="10" y="14"/>
                            </a:lnTo>
                            <a:lnTo>
                              <a:pt x="17" y="12"/>
                            </a:lnTo>
                            <a:lnTo>
                              <a:pt x="9" y="8"/>
                            </a:lnTo>
                            <a:lnTo>
                              <a:pt x="0" y="2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72" name="Freeform 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902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0 h 17"/>
                          <a:gd name="T2" fmla="*/ 16 w 17"/>
                          <a:gd name="T3" fmla="*/ 0 h 17"/>
                          <a:gd name="T4" fmla="*/ 14 w 17"/>
                          <a:gd name="T5" fmla="*/ 16 h 17"/>
                          <a:gd name="T6" fmla="*/ 0 w 17"/>
                          <a:gd name="T7" fmla="*/ 0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"/>
                          <a:gd name="T13" fmla="*/ 0 h 17"/>
                          <a:gd name="T14" fmla="*/ 17 w 17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" h="17">
                            <a:moveTo>
                              <a:pt x="0" y="0"/>
                            </a:moveTo>
                            <a:lnTo>
                              <a:pt x="16" y="0"/>
                            </a:lnTo>
                            <a:lnTo>
                              <a:pt x="14" y="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73" name="Freeform 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2" y="1904"/>
                        <a:ext cx="66" cy="48"/>
                      </a:xfrm>
                      <a:custGeom>
                        <a:avLst/>
                        <a:gdLst>
                          <a:gd name="T0" fmla="*/ 5 w 66"/>
                          <a:gd name="T1" fmla="*/ 5 h 48"/>
                          <a:gd name="T2" fmla="*/ 12 w 66"/>
                          <a:gd name="T3" fmla="*/ 4 h 48"/>
                          <a:gd name="T4" fmla="*/ 28 w 66"/>
                          <a:gd name="T5" fmla="*/ 30 h 48"/>
                          <a:gd name="T6" fmla="*/ 65 w 66"/>
                          <a:gd name="T7" fmla="*/ 47 h 48"/>
                          <a:gd name="T8" fmla="*/ 27 w 66"/>
                          <a:gd name="T9" fmla="*/ 35 h 48"/>
                          <a:gd name="T10" fmla="*/ 12 w 66"/>
                          <a:gd name="T11" fmla="*/ 21 h 48"/>
                          <a:gd name="T12" fmla="*/ 4 w 66"/>
                          <a:gd name="T13" fmla="*/ 27 h 48"/>
                          <a:gd name="T14" fmla="*/ 0 w 66"/>
                          <a:gd name="T15" fmla="*/ 0 h 48"/>
                          <a:gd name="T16" fmla="*/ 5 w 66"/>
                          <a:gd name="T17" fmla="*/ 5 h 4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6"/>
                          <a:gd name="T28" fmla="*/ 0 h 48"/>
                          <a:gd name="T29" fmla="*/ 66 w 66"/>
                          <a:gd name="T30" fmla="*/ 48 h 4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6" h="48">
                            <a:moveTo>
                              <a:pt x="5" y="5"/>
                            </a:moveTo>
                            <a:lnTo>
                              <a:pt x="12" y="4"/>
                            </a:lnTo>
                            <a:lnTo>
                              <a:pt x="28" y="30"/>
                            </a:lnTo>
                            <a:lnTo>
                              <a:pt x="65" y="47"/>
                            </a:lnTo>
                            <a:lnTo>
                              <a:pt x="27" y="35"/>
                            </a:lnTo>
                            <a:lnTo>
                              <a:pt x="12" y="21"/>
                            </a:lnTo>
                            <a:lnTo>
                              <a:pt x="4" y="27"/>
                            </a:lnTo>
                            <a:lnTo>
                              <a:pt x="0" y="0"/>
                            </a:lnTo>
                            <a:lnTo>
                              <a:pt x="5" y="5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60568" name="Freeform 86"/>
                  <p:cNvSpPr>
                    <a:spLocks/>
                  </p:cNvSpPr>
                  <p:nvPr/>
                </p:nvSpPr>
                <p:spPr bwMode="auto">
                  <a:xfrm>
                    <a:off x="2934" y="1783"/>
                    <a:ext cx="140" cy="129"/>
                  </a:xfrm>
                  <a:custGeom>
                    <a:avLst/>
                    <a:gdLst>
                      <a:gd name="T0" fmla="*/ 20 w 140"/>
                      <a:gd name="T1" fmla="*/ 128 h 129"/>
                      <a:gd name="T2" fmla="*/ 9 w 140"/>
                      <a:gd name="T3" fmla="*/ 114 h 129"/>
                      <a:gd name="T4" fmla="*/ 4 w 140"/>
                      <a:gd name="T5" fmla="*/ 95 h 129"/>
                      <a:gd name="T6" fmla="*/ 0 w 140"/>
                      <a:gd name="T7" fmla="*/ 68 h 129"/>
                      <a:gd name="T8" fmla="*/ 0 w 140"/>
                      <a:gd name="T9" fmla="*/ 42 h 129"/>
                      <a:gd name="T10" fmla="*/ 5 w 140"/>
                      <a:gd name="T11" fmla="*/ 23 h 129"/>
                      <a:gd name="T12" fmla="*/ 18 w 140"/>
                      <a:gd name="T13" fmla="*/ 9 h 129"/>
                      <a:gd name="T14" fmla="*/ 33 w 140"/>
                      <a:gd name="T15" fmla="*/ 3 h 129"/>
                      <a:gd name="T16" fmla="*/ 61 w 140"/>
                      <a:gd name="T17" fmla="*/ 0 h 129"/>
                      <a:gd name="T18" fmla="*/ 97 w 140"/>
                      <a:gd name="T19" fmla="*/ 2 h 129"/>
                      <a:gd name="T20" fmla="*/ 119 w 140"/>
                      <a:gd name="T21" fmla="*/ 9 h 129"/>
                      <a:gd name="T22" fmla="*/ 133 w 140"/>
                      <a:gd name="T23" fmla="*/ 12 h 129"/>
                      <a:gd name="T24" fmla="*/ 139 w 140"/>
                      <a:gd name="T25" fmla="*/ 12 h 129"/>
                      <a:gd name="T26" fmla="*/ 131 w 140"/>
                      <a:gd name="T27" fmla="*/ 20 h 129"/>
                      <a:gd name="T28" fmla="*/ 125 w 140"/>
                      <a:gd name="T29" fmla="*/ 33 h 129"/>
                      <a:gd name="T30" fmla="*/ 125 w 140"/>
                      <a:gd name="T31" fmla="*/ 39 h 129"/>
                      <a:gd name="T32" fmla="*/ 113 w 140"/>
                      <a:gd name="T33" fmla="*/ 31 h 129"/>
                      <a:gd name="T34" fmla="*/ 97 w 140"/>
                      <a:gd name="T35" fmla="*/ 30 h 129"/>
                      <a:gd name="T36" fmla="*/ 76 w 140"/>
                      <a:gd name="T37" fmla="*/ 28 h 129"/>
                      <a:gd name="T38" fmla="*/ 63 w 140"/>
                      <a:gd name="T39" fmla="*/ 28 h 129"/>
                      <a:gd name="T40" fmla="*/ 47 w 140"/>
                      <a:gd name="T41" fmla="*/ 28 h 129"/>
                      <a:gd name="T42" fmla="*/ 54 w 140"/>
                      <a:gd name="T43" fmla="*/ 32 h 129"/>
                      <a:gd name="T44" fmla="*/ 54 w 140"/>
                      <a:gd name="T45" fmla="*/ 40 h 129"/>
                      <a:gd name="T46" fmla="*/ 50 w 140"/>
                      <a:gd name="T47" fmla="*/ 49 h 129"/>
                      <a:gd name="T48" fmla="*/ 41 w 140"/>
                      <a:gd name="T49" fmla="*/ 61 h 129"/>
                      <a:gd name="T50" fmla="*/ 37 w 140"/>
                      <a:gd name="T51" fmla="*/ 77 h 129"/>
                      <a:gd name="T52" fmla="*/ 37 w 140"/>
                      <a:gd name="T53" fmla="*/ 95 h 129"/>
                      <a:gd name="T54" fmla="*/ 25 w 140"/>
                      <a:gd name="T55" fmla="*/ 84 h 129"/>
                      <a:gd name="T56" fmla="*/ 24 w 140"/>
                      <a:gd name="T57" fmla="*/ 76 h 129"/>
                      <a:gd name="T58" fmla="*/ 17 w 140"/>
                      <a:gd name="T59" fmla="*/ 73 h 129"/>
                      <a:gd name="T60" fmla="*/ 8 w 140"/>
                      <a:gd name="T61" fmla="*/ 74 h 129"/>
                      <a:gd name="T62" fmla="*/ 6 w 140"/>
                      <a:gd name="T63" fmla="*/ 78 h 129"/>
                      <a:gd name="T64" fmla="*/ 9 w 140"/>
                      <a:gd name="T65" fmla="*/ 103 h 129"/>
                      <a:gd name="T66" fmla="*/ 16 w 140"/>
                      <a:gd name="T67" fmla="*/ 114 h 129"/>
                      <a:gd name="T68" fmla="*/ 20 w 140"/>
                      <a:gd name="T69" fmla="*/ 128 h 12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40"/>
                      <a:gd name="T106" fmla="*/ 0 h 129"/>
                      <a:gd name="T107" fmla="*/ 140 w 140"/>
                      <a:gd name="T108" fmla="*/ 129 h 129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40" h="129">
                        <a:moveTo>
                          <a:pt x="20" y="128"/>
                        </a:moveTo>
                        <a:lnTo>
                          <a:pt x="9" y="114"/>
                        </a:lnTo>
                        <a:lnTo>
                          <a:pt x="4" y="95"/>
                        </a:lnTo>
                        <a:lnTo>
                          <a:pt x="0" y="68"/>
                        </a:lnTo>
                        <a:lnTo>
                          <a:pt x="0" y="42"/>
                        </a:lnTo>
                        <a:lnTo>
                          <a:pt x="5" y="23"/>
                        </a:lnTo>
                        <a:lnTo>
                          <a:pt x="18" y="9"/>
                        </a:lnTo>
                        <a:lnTo>
                          <a:pt x="33" y="3"/>
                        </a:lnTo>
                        <a:lnTo>
                          <a:pt x="61" y="0"/>
                        </a:lnTo>
                        <a:lnTo>
                          <a:pt x="97" y="2"/>
                        </a:lnTo>
                        <a:lnTo>
                          <a:pt x="119" y="9"/>
                        </a:lnTo>
                        <a:lnTo>
                          <a:pt x="133" y="12"/>
                        </a:lnTo>
                        <a:lnTo>
                          <a:pt x="139" y="12"/>
                        </a:lnTo>
                        <a:lnTo>
                          <a:pt x="131" y="20"/>
                        </a:lnTo>
                        <a:lnTo>
                          <a:pt x="125" y="33"/>
                        </a:lnTo>
                        <a:lnTo>
                          <a:pt x="125" y="39"/>
                        </a:lnTo>
                        <a:lnTo>
                          <a:pt x="113" y="31"/>
                        </a:lnTo>
                        <a:lnTo>
                          <a:pt x="97" y="30"/>
                        </a:lnTo>
                        <a:lnTo>
                          <a:pt x="76" y="28"/>
                        </a:lnTo>
                        <a:lnTo>
                          <a:pt x="63" y="28"/>
                        </a:lnTo>
                        <a:lnTo>
                          <a:pt x="47" y="28"/>
                        </a:lnTo>
                        <a:lnTo>
                          <a:pt x="54" y="32"/>
                        </a:lnTo>
                        <a:lnTo>
                          <a:pt x="54" y="40"/>
                        </a:lnTo>
                        <a:lnTo>
                          <a:pt x="50" y="49"/>
                        </a:lnTo>
                        <a:lnTo>
                          <a:pt x="41" y="61"/>
                        </a:lnTo>
                        <a:lnTo>
                          <a:pt x="37" y="77"/>
                        </a:lnTo>
                        <a:lnTo>
                          <a:pt x="37" y="95"/>
                        </a:lnTo>
                        <a:lnTo>
                          <a:pt x="25" y="84"/>
                        </a:lnTo>
                        <a:lnTo>
                          <a:pt x="24" y="76"/>
                        </a:lnTo>
                        <a:lnTo>
                          <a:pt x="17" y="73"/>
                        </a:lnTo>
                        <a:lnTo>
                          <a:pt x="8" y="74"/>
                        </a:lnTo>
                        <a:lnTo>
                          <a:pt x="6" y="78"/>
                        </a:lnTo>
                        <a:lnTo>
                          <a:pt x="9" y="103"/>
                        </a:lnTo>
                        <a:lnTo>
                          <a:pt x="16" y="114"/>
                        </a:lnTo>
                        <a:lnTo>
                          <a:pt x="20" y="128"/>
                        </a:lnTo>
                      </a:path>
                    </a:pathLst>
                  </a:custGeom>
                  <a:solidFill>
                    <a:srgbClr val="C08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66" name="Freeform 87"/>
                <p:cNvSpPr>
                  <a:spLocks/>
                </p:cNvSpPr>
                <p:nvPr/>
              </p:nvSpPr>
              <p:spPr bwMode="auto">
                <a:xfrm>
                  <a:off x="3054" y="2257"/>
                  <a:ext cx="119" cy="62"/>
                </a:xfrm>
                <a:custGeom>
                  <a:avLst/>
                  <a:gdLst>
                    <a:gd name="T0" fmla="*/ 118 w 119"/>
                    <a:gd name="T1" fmla="*/ 54 h 62"/>
                    <a:gd name="T2" fmla="*/ 91 w 119"/>
                    <a:gd name="T3" fmla="*/ 61 h 62"/>
                    <a:gd name="T4" fmla="*/ 51 w 119"/>
                    <a:gd name="T5" fmla="*/ 56 h 62"/>
                    <a:gd name="T6" fmla="*/ 19 w 119"/>
                    <a:gd name="T7" fmla="*/ 47 h 62"/>
                    <a:gd name="T8" fmla="*/ 0 w 119"/>
                    <a:gd name="T9" fmla="*/ 11 h 62"/>
                    <a:gd name="T10" fmla="*/ 54 w 119"/>
                    <a:gd name="T11" fmla="*/ 15 h 62"/>
                    <a:gd name="T12" fmla="*/ 49 w 119"/>
                    <a:gd name="T13" fmla="*/ 0 h 62"/>
                    <a:gd name="T14" fmla="*/ 74 w 119"/>
                    <a:gd name="T15" fmla="*/ 3 h 62"/>
                    <a:gd name="T16" fmla="*/ 99 w 119"/>
                    <a:gd name="T17" fmla="*/ 15 h 62"/>
                    <a:gd name="T18" fmla="*/ 109 w 119"/>
                    <a:gd name="T19" fmla="*/ 20 h 62"/>
                    <a:gd name="T20" fmla="*/ 118 w 119"/>
                    <a:gd name="T21" fmla="*/ 5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9"/>
                    <a:gd name="T34" fmla="*/ 0 h 62"/>
                    <a:gd name="T35" fmla="*/ 119 w 119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9" h="62">
                      <a:moveTo>
                        <a:pt x="118" y="54"/>
                      </a:moveTo>
                      <a:lnTo>
                        <a:pt x="91" y="61"/>
                      </a:lnTo>
                      <a:lnTo>
                        <a:pt x="51" y="56"/>
                      </a:lnTo>
                      <a:lnTo>
                        <a:pt x="19" y="47"/>
                      </a:lnTo>
                      <a:lnTo>
                        <a:pt x="0" y="11"/>
                      </a:lnTo>
                      <a:lnTo>
                        <a:pt x="54" y="15"/>
                      </a:lnTo>
                      <a:lnTo>
                        <a:pt x="49" y="0"/>
                      </a:lnTo>
                      <a:lnTo>
                        <a:pt x="74" y="3"/>
                      </a:lnTo>
                      <a:lnTo>
                        <a:pt x="99" y="15"/>
                      </a:lnTo>
                      <a:lnTo>
                        <a:pt x="109" y="20"/>
                      </a:lnTo>
                      <a:lnTo>
                        <a:pt x="118" y="5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28" name="Freeform 88"/>
            <p:cNvSpPr>
              <a:spLocks/>
            </p:cNvSpPr>
            <p:nvPr/>
          </p:nvSpPr>
          <p:spPr bwMode="auto">
            <a:xfrm>
              <a:off x="3627" y="2534"/>
              <a:ext cx="39" cy="102"/>
            </a:xfrm>
            <a:custGeom>
              <a:avLst/>
              <a:gdLst>
                <a:gd name="T0" fmla="*/ 36 w 39"/>
                <a:gd name="T1" fmla="*/ 1 h 102"/>
                <a:gd name="T2" fmla="*/ 38 w 39"/>
                <a:gd name="T3" fmla="*/ 56 h 102"/>
                <a:gd name="T4" fmla="*/ 19 w 39"/>
                <a:gd name="T5" fmla="*/ 90 h 102"/>
                <a:gd name="T6" fmla="*/ 8 w 39"/>
                <a:gd name="T7" fmla="*/ 101 h 102"/>
                <a:gd name="T8" fmla="*/ 10 w 39"/>
                <a:gd name="T9" fmla="*/ 52 h 102"/>
                <a:gd name="T10" fmla="*/ 6 w 39"/>
                <a:gd name="T11" fmla="*/ 58 h 102"/>
                <a:gd name="T12" fmla="*/ 1 w 39"/>
                <a:gd name="T13" fmla="*/ 74 h 102"/>
                <a:gd name="T14" fmla="*/ 0 w 39"/>
                <a:gd name="T15" fmla="*/ 56 h 102"/>
                <a:gd name="T16" fmla="*/ 5 w 39"/>
                <a:gd name="T17" fmla="*/ 27 h 102"/>
                <a:gd name="T18" fmla="*/ 18 w 39"/>
                <a:gd name="T19" fmla="*/ 0 h 102"/>
                <a:gd name="T20" fmla="*/ 36 w 39"/>
                <a:gd name="T21" fmla="*/ 1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102"/>
                <a:gd name="T35" fmla="*/ 39 w 39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102">
                  <a:moveTo>
                    <a:pt x="36" y="1"/>
                  </a:moveTo>
                  <a:lnTo>
                    <a:pt x="38" y="56"/>
                  </a:lnTo>
                  <a:lnTo>
                    <a:pt x="19" y="90"/>
                  </a:lnTo>
                  <a:lnTo>
                    <a:pt x="8" y="101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74"/>
                  </a:lnTo>
                  <a:lnTo>
                    <a:pt x="0" y="56"/>
                  </a:lnTo>
                  <a:lnTo>
                    <a:pt x="5" y="27"/>
                  </a:lnTo>
                  <a:lnTo>
                    <a:pt x="18" y="0"/>
                  </a:lnTo>
                  <a:lnTo>
                    <a:pt x="36" y="1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Freeform 89"/>
            <p:cNvSpPr>
              <a:spLocks/>
            </p:cNvSpPr>
            <p:nvPr/>
          </p:nvSpPr>
          <p:spPr bwMode="auto">
            <a:xfrm>
              <a:off x="3413" y="2506"/>
              <a:ext cx="44" cy="97"/>
            </a:xfrm>
            <a:custGeom>
              <a:avLst/>
              <a:gdLst>
                <a:gd name="T0" fmla="*/ 30 w 44"/>
                <a:gd name="T1" fmla="*/ 0 h 97"/>
                <a:gd name="T2" fmla="*/ 43 w 44"/>
                <a:gd name="T3" fmla="*/ 51 h 97"/>
                <a:gd name="T4" fmla="*/ 21 w 44"/>
                <a:gd name="T5" fmla="*/ 96 h 97"/>
                <a:gd name="T6" fmla="*/ 13 w 44"/>
                <a:gd name="T7" fmla="*/ 91 h 97"/>
                <a:gd name="T8" fmla="*/ 0 w 44"/>
                <a:gd name="T9" fmla="*/ 86 h 97"/>
                <a:gd name="T10" fmla="*/ 5 w 44"/>
                <a:gd name="T11" fmla="*/ 71 h 97"/>
                <a:gd name="T12" fmla="*/ 7 w 44"/>
                <a:gd name="T13" fmla="*/ 54 h 97"/>
                <a:gd name="T14" fmla="*/ 0 w 44"/>
                <a:gd name="T15" fmla="*/ 36 h 97"/>
                <a:gd name="T16" fmla="*/ 5 w 44"/>
                <a:gd name="T17" fmla="*/ 4 h 97"/>
                <a:gd name="T18" fmla="*/ 30 w 44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97"/>
                <a:gd name="T32" fmla="*/ 44 w 44"/>
                <a:gd name="T33" fmla="*/ 97 h 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97">
                  <a:moveTo>
                    <a:pt x="30" y="0"/>
                  </a:moveTo>
                  <a:lnTo>
                    <a:pt x="43" y="51"/>
                  </a:lnTo>
                  <a:lnTo>
                    <a:pt x="21" y="96"/>
                  </a:lnTo>
                  <a:lnTo>
                    <a:pt x="13" y="91"/>
                  </a:lnTo>
                  <a:lnTo>
                    <a:pt x="0" y="86"/>
                  </a:lnTo>
                  <a:lnTo>
                    <a:pt x="5" y="71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5" y="4"/>
                  </a:lnTo>
                  <a:lnTo>
                    <a:pt x="30" y="0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30" name="Group 90"/>
            <p:cNvGrpSpPr>
              <a:grpSpLocks/>
            </p:cNvGrpSpPr>
            <p:nvPr/>
          </p:nvGrpSpPr>
          <p:grpSpPr bwMode="auto">
            <a:xfrm>
              <a:off x="3807" y="1868"/>
              <a:ext cx="287" cy="1294"/>
              <a:chOff x="3807" y="1868"/>
              <a:chExt cx="287" cy="1294"/>
            </a:xfrm>
          </p:grpSpPr>
          <p:sp>
            <p:nvSpPr>
              <p:cNvPr id="60548" name="Freeform 91"/>
              <p:cNvSpPr>
                <a:spLocks/>
              </p:cNvSpPr>
              <p:nvPr/>
            </p:nvSpPr>
            <p:spPr bwMode="auto">
              <a:xfrm>
                <a:off x="3867" y="2751"/>
                <a:ext cx="149" cy="373"/>
              </a:xfrm>
              <a:custGeom>
                <a:avLst/>
                <a:gdLst>
                  <a:gd name="T0" fmla="*/ 32 w 149"/>
                  <a:gd name="T1" fmla="*/ 0 h 373"/>
                  <a:gd name="T2" fmla="*/ 28 w 149"/>
                  <a:gd name="T3" fmla="*/ 44 h 373"/>
                  <a:gd name="T4" fmla="*/ 27 w 149"/>
                  <a:gd name="T5" fmla="*/ 93 h 373"/>
                  <a:gd name="T6" fmla="*/ 27 w 149"/>
                  <a:gd name="T7" fmla="*/ 143 h 373"/>
                  <a:gd name="T8" fmla="*/ 28 w 149"/>
                  <a:gd name="T9" fmla="*/ 189 h 373"/>
                  <a:gd name="T10" fmla="*/ 29 w 149"/>
                  <a:gd name="T11" fmla="*/ 226 h 373"/>
                  <a:gd name="T12" fmla="*/ 29 w 149"/>
                  <a:gd name="T13" fmla="*/ 273 h 373"/>
                  <a:gd name="T14" fmla="*/ 27 w 149"/>
                  <a:gd name="T15" fmla="*/ 293 h 373"/>
                  <a:gd name="T16" fmla="*/ 7 w 149"/>
                  <a:gd name="T17" fmla="*/ 350 h 373"/>
                  <a:gd name="T18" fmla="*/ 0 w 149"/>
                  <a:gd name="T19" fmla="*/ 371 h 373"/>
                  <a:gd name="T20" fmla="*/ 31 w 149"/>
                  <a:gd name="T21" fmla="*/ 372 h 373"/>
                  <a:gd name="T22" fmla="*/ 45 w 149"/>
                  <a:gd name="T23" fmla="*/ 346 h 373"/>
                  <a:gd name="T24" fmla="*/ 54 w 149"/>
                  <a:gd name="T25" fmla="*/ 317 h 373"/>
                  <a:gd name="T26" fmla="*/ 60 w 149"/>
                  <a:gd name="T27" fmla="*/ 270 h 373"/>
                  <a:gd name="T28" fmla="*/ 78 w 149"/>
                  <a:gd name="T29" fmla="*/ 143 h 373"/>
                  <a:gd name="T30" fmla="*/ 85 w 149"/>
                  <a:gd name="T31" fmla="*/ 107 h 373"/>
                  <a:gd name="T32" fmla="*/ 80 w 149"/>
                  <a:gd name="T33" fmla="*/ 176 h 373"/>
                  <a:gd name="T34" fmla="*/ 85 w 149"/>
                  <a:gd name="T35" fmla="*/ 219 h 373"/>
                  <a:gd name="T36" fmla="*/ 87 w 149"/>
                  <a:gd name="T37" fmla="*/ 258 h 373"/>
                  <a:gd name="T38" fmla="*/ 84 w 149"/>
                  <a:gd name="T39" fmla="*/ 294 h 373"/>
                  <a:gd name="T40" fmla="*/ 86 w 149"/>
                  <a:gd name="T41" fmla="*/ 312 h 373"/>
                  <a:gd name="T42" fmla="*/ 107 w 149"/>
                  <a:gd name="T43" fmla="*/ 366 h 373"/>
                  <a:gd name="T44" fmla="*/ 125 w 149"/>
                  <a:gd name="T45" fmla="*/ 366 h 373"/>
                  <a:gd name="T46" fmla="*/ 134 w 149"/>
                  <a:gd name="T47" fmla="*/ 366 h 373"/>
                  <a:gd name="T48" fmla="*/ 145 w 149"/>
                  <a:gd name="T49" fmla="*/ 355 h 373"/>
                  <a:gd name="T50" fmla="*/ 118 w 149"/>
                  <a:gd name="T51" fmla="*/ 294 h 373"/>
                  <a:gd name="T52" fmla="*/ 131 w 149"/>
                  <a:gd name="T53" fmla="*/ 165 h 373"/>
                  <a:gd name="T54" fmla="*/ 137 w 149"/>
                  <a:gd name="T55" fmla="*/ 104 h 373"/>
                  <a:gd name="T56" fmla="*/ 148 w 149"/>
                  <a:gd name="T57" fmla="*/ 3 h 373"/>
                  <a:gd name="T58" fmla="*/ 32 w 149"/>
                  <a:gd name="T59" fmla="*/ 0 h 37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9"/>
                  <a:gd name="T91" fmla="*/ 0 h 373"/>
                  <a:gd name="T92" fmla="*/ 149 w 149"/>
                  <a:gd name="T93" fmla="*/ 373 h 37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9" h="373">
                    <a:moveTo>
                      <a:pt x="32" y="0"/>
                    </a:moveTo>
                    <a:lnTo>
                      <a:pt x="28" y="44"/>
                    </a:lnTo>
                    <a:lnTo>
                      <a:pt x="27" y="93"/>
                    </a:lnTo>
                    <a:lnTo>
                      <a:pt x="27" y="143"/>
                    </a:lnTo>
                    <a:lnTo>
                      <a:pt x="28" y="189"/>
                    </a:lnTo>
                    <a:lnTo>
                      <a:pt x="29" y="226"/>
                    </a:lnTo>
                    <a:lnTo>
                      <a:pt x="29" y="273"/>
                    </a:lnTo>
                    <a:lnTo>
                      <a:pt x="27" y="293"/>
                    </a:lnTo>
                    <a:lnTo>
                      <a:pt x="7" y="350"/>
                    </a:lnTo>
                    <a:lnTo>
                      <a:pt x="0" y="371"/>
                    </a:lnTo>
                    <a:lnTo>
                      <a:pt x="31" y="372"/>
                    </a:lnTo>
                    <a:lnTo>
                      <a:pt x="45" y="346"/>
                    </a:lnTo>
                    <a:lnTo>
                      <a:pt x="54" y="317"/>
                    </a:lnTo>
                    <a:lnTo>
                      <a:pt x="60" y="270"/>
                    </a:lnTo>
                    <a:lnTo>
                      <a:pt x="78" y="143"/>
                    </a:lnTo>
                    <a:lnTo>
                      <a:pt x="85" y="107"/>
                    </a:lnTo>
                    <a:lnTo>
                      <a:pt x="80" y="176"/>
                    </a:lnTo>
                    <a:lnTo>
                      <a:pt x="85" y="219"/>
                    </a:lnTo>
                    <a:lnTo>
                      <a:pt x="87" y="258"/>
                    </a:lnTo>
                    <a:lnTo>
                      <a:pt x="84" y="294"/>
                    </a:lnTo>
                    <a:lnTo>
                      <a:pt x="86" y="312"/>
                    </a:lnTo>
                    <a:lnTo>
                      <a:pt x="107" y="366"/>
                    </a:lnTo>
                    <a:lnTo>
                      <a:pt x="125" y="366"/>
                    </a:lnTo>
                    <a:lnTo>
                      <a:pt x="134" y="366"/>
                    </a:lnTo>
                    <a:lnTo>
                      <a:pt x="145" y="355"/>
                    </a:lnTo>
                    <a:lnTo>
                      <a:pt x="118" y="294"/>
                    </a:lnTo>
                    <a:lnTo>
                      <a:pt x="131" y="165"/>
                    </a:lnTo>
                    <a:lnTo>
                      <a:pt x="137" y="104"/>
                    </a:lnTo>
                    <a:lnTo>
                      <a:pt x="148" y="3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49" name="Group 92"/>
              <p:cNvGrpSpPr>
                <a:grpSpLocks/>
              </p:cNvGrpSpPr>
              <p:nvPr/>
            </p:nvGrpSpPr>
            <p:grpSpPr bwMode="auto">
              <a:xfrm>
                <a:off x="3811" y="2280"/>
                <a:ext cx="276" cy="372"/>
                <a:chOff x="3811" y="2280"/>
                <a:chExt cx="276" cy="372"/>
              </a:xfrm>
            </p:grpSpPr>
            <p:sp>
              <p:nvSpPr>
                <p:cNvPr id="60561" name="Freeform 93"/>
                <p:cNvSpPr>
                  <a:spLocks/>
                </p:cNvSpPr>
                <p:nvPr/>
              </p:nvSpPr>
              <p:spPr bwMode="auto">
                <a:xfrm>
                  <a:off x="3811" y="2290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1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3 h 362"/>
                    <a:gd name="T16" fmla="*/ 71 w 72"/>
                    <a:gd name="T17" fmla="*/ 292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1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3"/>
                      </a:lnTo>
                      <a:lnTo>
                        <a:pt x="71" y="292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62" name="Freeform 94"/>
                <p:cNvSpPr>
                  <a:spLocks/>
                </p:cNvSpPr>
                <p:nvPr/>
              </p:nvSpPr>
              <p:spPr bwMode="auto">
                <a:xfrm>
                  <a:off x="4025" y="2280"/>
                  <a:ext cx="62" cy="338"/>
                </a:xfrm>
                <a:custGeom>
                  <a:avLst/>
                  <a:gdLst>
                    <a:gd name="T0" fmla="*/ 17 w 62"/>
                    <a:gd name="T1" fmla="*/ 9 h 338"/>
                    <a:gd name="T2" fmla="*/ 26 w 62"/>
                    <a:gd name="T3" fmla="*/ 69 h 338"/>
                    <a:gd name="T4" fmla="*/ 25 w 62"/>
                    <a:gd name="T5" fmla="*/ 214 h 338"/>
                    <a:gd name="T6" fmla="*/ 0 w 62"/>
                    <a:gd name="T7" fmla="*/ 275 h 338"/>
                    <a:gd name="T8" fmla="*/ 6 w 62"/>
                    <a:gd name="T9" fmla="*/ 281 h 338"/>
                    <a:gd name="T10" fmla="*/ 0 w 62"/>
                    <a:gd name="T11" fmla="*/ 311 h 338"/>
                    <a:gd name="T12" fmla="*/ 5 w 62"/>
                    <a:gd name="T13" fmla="*/ 337 h 338"/>
                    <a:gd name="T14" fmla="*/ 25 w 62"/>
                    <a:gd name="T15" fmla="*/ 295 h 338"/>
                    <a:gd name="T16" fmla="*/ 44 w 62"/>
                    <a:gd name="T17" fmla="*/ 222 h 338"/>
                    <a:gd name="T18" fmla="*/ 61 w 62"/>
                    <a:gd name="T19" fmla="*/ 55 h 338"/>
                    <a:gd name="T20" fmla="*/ 53 w 62"/>
                    <a:gd name="T21" fmla="*/ 0 h 338"/>
                    <a:gd name="T22" fmla="*/ 17 w 62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8"/>
                    <a:gd name="T38" fmla="*/ 62 w 62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8">
                      <a:moveTo>
                        <a:pt x="17" y="9"/>
                      </a:moveTo>
                      <a:lnTo>
                        <a:pt x="26" y="69"/>
                      </a:lnTo>
                      <a:lnTo>
                        <a:pt x="25" y="214"/>
                      </a:lnTo>
                      <a:lnTo>
                        <a:pt x="0" y="275"/>
                      </a:lnTo>
                      <a:lnTo>
                        <a:pt x="6" y="281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5" y="295"/>
                      </a:lnTo>
                      <a:lnTo>
                        <a:pt x="44" y="222"/>
                      </a:lnTo>
                      <a:lnTo>
                        <a:pt x="61" y="55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50" name="Freeform 95"/>
              <p:cNvSpPr>
                <a:spLocks/>
              </p:cNvSpPr>
              <p:nvPr/>
            </p:nvSpPr>
            <p:spPr bwMode="auto">
              <a:xfrm>
                <a:off x="3913" y="1893"/>
                <a:ext cx="92" cy="169"/>
              </a:xfrm>
              <a:custGeom>
                <a:avLst/>
                <a:gdLst>
                  <a:gd name="T0" fmla="*/ 14 w 92"/>
                  <a:gd name="T1" fmla="*/ 168 h 169"/>
                  <a:gd name="T2" fmla="*/ 14 w 92"/>
                  <a:gd name="T3" fmla="*/ 143 h 169"/>
                  <a:gd name="T4" fmla="*/ 3 w 92"/>
                  <a:gd name="T5" fmla="*/ 113 h 169"/>
                  <a:gd name="T6" fmla="*/ 0 w 92"/>
                  <a:gd name="T7" fmla="*/ 93 h 169"/>
                  <a:gd name="T8" fmla="*/ 0 w 92"/>
                  <a:gd name="T9" fmla="*/ 78 h 169"/>
                  <a:gd name="T10" fmla="*/ 0 w 92"/>
                  <a:gd name="T11" fmla="*/ 56 h 169"/>
                  <a:gd name="T12" fmla="*/ 3 w 92"/>
                  <a:gd name="T13" fmla="*/ 38 h 169"/>
                  <a:gd name="T14" fmla="*/ 7 w 92"/>
                  <a:gd name="T15" fmla="*/ 26 h 169"/>
                  <a:gd name="T16" fmla="*/ 14 w 92"/>
                  <a:gd name="T17" fmla="*/ 15 h 169"/>
                  <a:gd name="T18" fmla="*/ 22 w 92"/>
                  <a:gd name="T19" fmla="*/ 7 h 169"/>
                  <a:gd name="T20" fmla="*/ 34 w 92"/>
                  <a:gd name="T21" fmla="*/ 1 h 169"/>
                  <a:gd name="T22" fmla="*/ 49 w 92"/>
                  <a:gd name="T23" fmla="*/ 0 h 169"/>
                  <a:gd name="T24" fmla="*/ 61 w 92"/>
                  <a:gd name="T25" fmla="*/ 2 h 169"/>
                  <a:gd name="T26" fmla="*/ 72 w 92"/>
                  <a:gd name="T27" fmla="*/ 6 h 169"/>
                  <a:gd name="T28" fmla="*/ 80 w 92"/>
                  <a:gd name="T29" fmla="*/ 15 h 169"/>
                  <a:gd name="T30" fmla="*/ 86 w 92"/>
                  <a:gd name="T31" fmla="*/ 26 h 169"/>
                  <a:gd name="T32" fmla="*/ 91 w 92"/>
                  <a:gd name="T33" fmla="*/ 39 h 169"/>
                  <a:gd name="T34" fmla="*/ 90 w 92"/>
                  <a:gd name="T35" fmla="*/ 68 h 169"/>
                  <a:gd name="T36" fmla="*/ 86 w 92"/>
                  <a:gd name="T37" fmla="*/ 91 h 169"/>
                  <a:gd name="T38" fmla="*/ 83 w 92"/>
                  <a:gd name="T39" fmla="*/ 116 h 169"/>
                  <a:gd name="T40" fmla="*/ 76 w 92"/>
                  <a:gd name="T41" fmla="*/ 129 h 169"/>
                  <a:gd name="T42" fmla="*/ 69 w 92"/>
                  <a:gd name="T43" fmla="*/ 140 h 169"/>
                  <a:gd name="T44" fmla="*/ 66 w 92"/>
                  <a:gd name="T45" fmla="*/ 147 h 169"/>
                  <a:gd name="T46" fmla="*/ 62 w 92"/>
                  <a:gd name="T47" fmla="*/ 168 h 169"/>
                  <a:gd name="T48" fmla="*/ 14 w 92"/>
                  <a:gd name="T49" fmla="*/ 168 h 16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2"/>
                  <a:gd name="T76" fmla="*/ 0 h 169"/>
                  <a:gd name="T77" fmla="*/ 92 w 92"/>
                  <a:gd name="T78" fmla="*/ 169 h 16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2" h="169">
                    <a:moveTo>
                      <a:pt x="14" y="168"/>
                    </a:moveTo>
                    <a:lnTo>
                      <a:pt x="14" y="143"/>
                    </a:lnTo>
                    <a:lnTo>
                      <a:pt x="3" y="113"/>
                    </a:lnTo>
                    <a:lnTo>
                      <a:pt x="0" y="93"/>
                    </a:lnTo>
                    <a:lnTo>
                      <a:pt x="0" y="78"/>
                    </a:lnTo>
                    <a:lnTo>
                      <a:pt x="0" y="56"/>
                    </a:lnTo>
                    <a:lnTo>
                      <a:pt x="3" y="38"/>
                    </a:lnTo>
                    <a:lnTo>
                      <a:pt x="7" y="26"/>
                    </a:lnTo>
                    <a:lnTo>
                      <a:pt x="14" y="15"/>
                    </a:lnTo>
                    <a:lnTo>
                      <a:pt x="22" y="7"/>
                    </a:lnTo>
                    <a:lnTo>
                      <a:pt x="34" y="1"/>
                    </a:lnTo>
                    <a:lnTo>
                      <a:pt x="49" y="0"/>
                    </a:lnTo>
                    <a:lnTo>
                      <a:pt x="61" y="2"/>
                    </a:lnTo>
                    <a:lnTo>
                      <a:pt x="72" y="6"/>
                    </a:lnTo>
                    <a:lnTo>
                      <a:pt x="80" y="15"/>
                    </a:lnTo>
                    <a:lnTo>
                      <a:pt x="86" y="26"/>
                    </a:lnTo>
                    <a:lnTo>
                      <a:pt x="91" y="39"/>
                    </a:lnTo>
                    <a:lnTo>
                      <a:pt x="90" y="68"/>
                    </a:lnTo>
                    <a:lnTo>
                      <a:pt x="86" y="91"/>
                    </a:lnTo>
                    <a:lnTo>
                      <a:pt x="83" y="116"/>
                    </a:lnTo>
                    <a:lnTo>
                      <a:pt x="76" y="129"/>
                    </a:lnTo>
                    <a:lnTo>
                      <a:pt x="69" y="140"/>
                    </a:lnTo>
                    <a:lnTo>
                      <a:pt x="66" y="147"/>
                    </a:lnTo>
                    <a:lnTo>
                      <a:pt x="62" y="168"/>
                    </a:lnTo>
                    <a:lnTo>
                      <a:pt x="14" y="168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1" name="Freeform 96"/>
              <p:cNvSpPr>
                <a:spLocks/>
              </p:cNvSpPr>
              <p:nvPr/>
            </p:nvSpPr>
            <p:spPr bwMode="auto">
              <a:xfrm>
                <a:off x="3872" y="1868"/>
                <a:ext cx="171" cy="139"/>
              </a:xfrm>
              <a:custGeom>
                <a:avLst/>
                <a:gdLst>
                  <a:gd name="T0" fmla="*/ 18 w 171"/>
                  <a:gd name="T1" fmla="*/ 135 h 139"/>
                  <a:gd name="T2" fmla="*/ 10 w 171"/>
                  <a:gd name="T3" fmla="*/ 138 h 139"/>
                  <a:gd name="T4" fmla="*/ 0 w 171"/>
                  <a:gd name="T5" fmla="*/ 133 h 139"/>
                  <a:gd name="T6" fmla="*/ 5 w 171"/>
                  <a:gd name="T7" fmla="*/ 111 h 139"/>
                  <a:gd name="T8" fmla="*/ 10 w 171"/>
                  <a:gd name="T9" fmla="*/ 84 h 139"/>
                  <a:gd name="T10" fmla="*/ 21 w 171"/>
                  <a:gd name="T11" fmla="*/ 53 h 139"/>
                  <a:gd name="T12" fmla="*/ 27 w 171"/>
                  <a:gd name="T13" fmla="*/ 36 h 139"/>
                  <a:gd name="T14" fmla="*/ 33 w 171"/>
                  <a:gd name="T15" fmla="*/ 22 h 139"/>
                  <a:gd name="T16" fmla="*/ 48 w 171"/>
                  <a:gd name="T17" fmla="*/ 8 h 139"/>
                  <a:gd name="T18" fmla="*/ 75 w 171"/>
                  <a:gd name="T19" fmla="*/ 3 h 139"/>
                  <a:gd name="T20" fmla="*/ 97 w 171"/>
                  <a:gd name="T21" fmla="*/ 0 h 139"/>
                  <a:gd name="T22" fmla="*/ 130 w 171"/>
                  <a:gd name="T23" fmla="*/ 14 h 139"/>
                  <a:gd name="T24" fmla="*/ 143 w 171"/>
                  <a:gd name="T25" fmla="*/ 29 h 139"/>
                  <a:gd name="T26" fmla="*/ 154 w 171"/>
                  <a:gd name="T27" fmla="*/ 57 h 139"/>
                  <a:gd name="T28" fmla="*/ 165 w 171"/>
                  <a:gd name="T29" fmla="*/ 89 h 139"/>
                  <a:gd name="T30" fmla="*/ 170 w 171"/>
                  <a:gd name="T31" fmla="*/ 117 h 139"/>
                  <a:gd name="T32" fmla="*/ 168 w 171"/>
                  <a:gd name="T33" fmla="*/ 129 h 139"/>
                  <a:gd name="T34" fmla="*/ 152 w 171"/>
                  <a:gd name="T35" fmla="*/ 131 h 139"/>
                  <a:gd name="T36" fmla="*/ 140 w 171"/>
                  <a:gd name="T37" fmla="*/ 133 h 139"/>
                  <a:gd name="T38" fmla="*/ 124 w 171"/>
                  <a:gd name="T39" fmla="*/ 136 h 139"/>
                  <a:gd name="T40" fmla="*/ 128 w 171"/>
                  <a:gd name="T41" fmla="*/ 108 h 139"/>
                  <a:gd name="T42" fmla="*/ 128 w 171"/>
                  <a:gd name="T43" fmla="*/ 92 h 139"/>
                  <a:gd name="T44" fmla="*/ 128 w 171"/>
                  <a:gd name="T45" fmla="*/ 78 h 139"/>
                  <a:gd name="T46" fmla="*/ 128 w 171"/>
                  <a:gd name="T47" fmla="*/ 58 h 139"/>
                  <a:gd name="T48" fmla="*/ 109 w 171"/>
                  <a:gd name="T49" fmla="*/ 50 h 139"/>
                  <a:gd name="T50" fmla="*/ 103 w 171"/>
                  <a:gd name="T51" fmla="*/ 32 h 139"/>
                  <a:gd name="T52" fmla="*/ 87 w 171"/>
                  <a:gd name="T53" fmla="*/ 44 h 139"/>
                  <a:gd name="T54" fmla="*/ 64 w 171"/>
                  <a:gd name="T55" fmla="*/ 66 h 139"/>
                  <a:gd name="T56" fmla="*/ 73 w 171"/>
                  <a:gd name="T57" fmla="*/ 55 h 139"/>
                  <a:gd name="T58" fmla="*/ 54 w 171"/>
                  <a:gd name="T59" fmla="*/ 71 h 139"/>
                  <a:gd name="T60" fmla="*/ 54 w 171"/>
                  <a:gd name="T61" fmla="*/ 97 h 139"/>
                  <a:gd name="T62" fmla="*/ 58 w 171"/>
                  <a:gd name="T63" fmla="*/ 110 h 139"/>
                  <a:gd name="T64" fmla="*/ 64 w 171"/>
                  <a:gd name="T65" fmla="*/ 121 h 139"/>
                  <a:gd name="T66" fmla="*/ 68 w 171"/>
                  <a:gd name="T67" fmla="*/ 137 h 139"/>
                  <a:gd name="T68" fmla="*/ 48 w 171"/>
                  <a:gd name="T69" fmla="*/ 137 h 139"/>
                  <a:gd name="T70" fmla="*/ 57 w 171"/>
                  <a:gd name="T71" fmla="*/ 137 h 139"/>
                  <a:gd name="T72" fmla="*/ 29 w 171"/>
                  <a:gd name="T73" fmla="*/ 133 h 139"/>
                  <a:gd name="T74" fmla="*/ 27 w 171"/>
                  <a:gd name="T75" fmla="*/ 133 h 139"/>
                  <a:gd name="T76" fmla="*/ 18 w 171"/>
                  <a:gd name="T77" fmla="*/ 135 h 1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71"/>
                  <a:gd name="T118" fmla="*/ 0 h 139"/>
                  <a:gd name="T119" fmla="*/ 171 w 171"/>
                  <a:gd name="T120" fmla="*/ 139 h 1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71" h="139">
                    <a:moveTo>
                      <a:pt x="18" y="135"/>
                    </a:moveTo>
                    <a:lnTo>
                      <a:pt x="10" y="138"/>
                    </a:lnTo>
                    <a:lnTo>
                      <a:pt x="0" y="133"/>
                    </a:lnTo>
                    <a:lnTo>
                      <a:pt x="5" y="111"/>
                    </a:lnTo>
                    <a:lnTo>
                      <a:pt x="10" y="84"/>
                    </a:lnTo>
                    <a:lnTo>
                      <a:pt x="21" y="53"/>
                    </a:lnTo>
                    <a:lnTo>
                      <a:pt x="27" y="36"/>
                    </a:lnTo>
                    <a:lnTo>
                      <a:pt x="33" y="22"/>
                    </a:lnTo>
                    <a:lnTo>
                      <a:pt x="48" y="8"/>
                    </a:lnTo>
                    <a:lnTo>
                      <a:pt x="75" y="3"/>
                    </a:lnTo>
                    <a:lnTo>
                      <a:pt x="97" y="0"/>
                    </a:lnTo>
                    <a:lnTo>
                      <a:pt x="130" y="14"/>
                    </a:lnTo>
                    <a:lnTo>
                      <a:pt x="143" y="29"/>
                    </a:lnTo>
                    <a:lnTo>
                      <a:pt x="154" y="57"/>
                    </a:lnTo>
                    <a:lnTo>
                      <a:pt x="165" y="89"/>
                    </a:lnTo>
                    <a:lnTo>
                      <a:pt x="170" y="117"/>
                    </a:lnTo>
                    <a:lnTo>
                      <a:pt x="168" y="129"/>
                    </a:lnTo>
                    <a:lnTo>
                      <a:pt x="152" y="131"/>
                    </a:lnTo>
                    <a:lnTo>
                      <a:pt x="140" y="133"/>
                    </a:lnTo>
                    <a:lnTo>
                      <a:pt x="124" y="136"/>
                    </a:lnTo>
                    <a:lnTo>
                      <a:pt x="128" y="108"/>
                    </a:lnTo>
                    <a:lnTo>
                      <a:pt x="128" y="92"/>
                    </a:lnTo>
                    <a:lnTo>
                      <a:pt x="128" y="78"/>
                    </a:lnTo>
                    <a:lnTo>
                      <a:pt x="128" y="58"/>
                    </a:lnTo>
                    <a:lnTo>
                      <a:pt x="109" y="50"/>
                    </a:lnTo>
                    <a:lnTo>
                      <a:pt x="103" y="32"/>
                    </a:lnTo>
                    <a:lnTo>
                      <a:pt x="87" y="44"/>
                    </a:lnTo>
                    <a:lnTo>
                      <a:pt x="64" y="66"/>
                    </a:lnTo>
                    <a:lnTo>
                      <a:pt x="73" y="55"/>
                    </a:lnTo>
                    <a:lnTo>
                      <a:pt x="54" y="71"/>
                    </a:lnTo>
                    <a:lnTo>
                      <a:pt x="54" y="97"/>
                    </a:lnTo>
                    <a:lnTo>
                      <a:pt x="58" y="110"/>
                    </a:lnTo>
                    <a:lnTo>
                      <a:pt x="64" y="121"/>
                    </a:lnTo>
                    <a:lnTo>
                      <a:pt x="68" y="137"/>
                    </a:lnTo>
                    <a:lnTo>
                      <a:pt x="48" y="137"/>
                    </a:lnTo>
                    <a:lnTo>
                      <a:pt x="57" y="137"/>
                    </a:lnTo>
                    <a:lnTo>
                      <a:pt x="29" y="133"/>
                    </a:lnTo>
                    <a:lnTo>
                      <a:pt x="27" y="133"/>
                    </a:lnTo>
                    <a:lnTo>
                      <a:pt x="18" y="1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2" name="Freeform 97"/>
              <p:cNvSpPr>
                <a:spLocks/>
              </p:cNvSpPr>
              <p:nvPr/>
            </p:nvSpPr>
            <p:spPr bwMode="auto">
              <a:xfrm>
                <a:off x="3807" y="2065"/>
                <a:ext cx="287" cy="693"/>
              </a:xfrm>
              <a:custGeom>
                <a:avLst/>
                <a:gdLst>
                  <a:gd name="T0" fmla="*/ 115 w 287"/>
                  <a:gd name="T1" fmla="*/ 0 h 693"/>
                  <a:gd name="T2" fmla="*/ 45 w 287"/>
                  <a:gd name="T3" fmla="*/ 36 h 693"/>
                  <a:gd name="T4" fmla="*/ 37 w 287"/>
                  <a:gd name="T5" fmla="*/ 48 h 693"/>
                  <a:gd name="T6" fmla="*/ 0 w 287"/>
                  <a:gd name="T7" fmla="*/ 225 h 693"/>
                  <a:gd name="T8" fmla="*/ 55 w 287"/>
                  <a:gd name="T9" fmla="*/ 233 h 693"/>
                  <a:gd name="T10" fmla="*/ 62 w 287"/>
                  <a:gd name="T11" fmla="*/ 188 h 693"/>
                  <a:gd name="T12" fmla="*/ 83 w 287"/>
                  <a:gd name="T13" fmla="*/ 281 h 693"/>
                  <a:gd name="T14" fmla="*/ 48 w 287"/>
                  <a:gd name="T15" fmla="*/ 489 h 693"/>
                  <a:gd name="T16" fmla="*/ 66 w 287"/>
                  <a:gd name="T17" fmla="*/ 690 h 693"/>
                  <a:gd name="T18" fmla="*/ 86 w 287"/>
                  <a:gd name="T19" fmla="*/ 692 h 693"/>
                  <a:gd name="T20" fmla="*/ 116 w 287"/>
                  <a:gd name="T21" fmla="*/ 689 h 693"/>
                  <a:gd name="T22" fmla="*/ 159 w 287"/>
                  <a:gd name="T23" fmla="*/ 686 h 693"/>
                  <a:gd name="T24" fmla="*/ 197 w 287"/>
                  <a:gd name="T25" fmla="*/ 686 h 693"/>
                  <a:gd name="T26" fmla="*/ 229 w 287"/>
                  <a:gd name="T27" fmla="*/ 687 h 693"/>
                  <a:gd name="T28" fmla="*/ 241 w 287"/>
                  <a:gd name="T29" fmla="*/ 398 h 693"/>
                  <a:gd name="T30" fmla="*/ 209 w 287"/>
                  <a:gd name="T31" fmla="*/ 271 h 693"/>
                  <a:gd name="T32" fmla="*/ 221 w 287"/>
                  <a:gd name="T33" fmla="*/ 201 h 693"/>
                  <a:gd name="T34" fmla="*/ 229 w 287"/>
                  <a:gd name="T35" fmla="*/ 227 h 693"/>
                  <a:gd name="T36" fmla="*/ 286 w 287"/>
                  <a:gd name="T37" fmla="*/ 212 h 693"/>
                  <a:gd name="T38" fmla="*/ 242 w 287"/>
                  <a:gd name="T39" fmla="*/ 47 h 693"/>
                  <a:gd name="T40" fmla="*/ 169 w 287"/>
                  <a:gd name="T41" fmla="*/ 0 h 693"/>
                  <a:gd name="T42" fmla="*/ 115 w 287"/>
                  <a:gd name="T43" fmla="*/ 0 h 6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693"/>
                  <a:gd name="T68" fmla="*/ 287 w 287"/>
                  <a:gd name="T69" fmla="*/ 693 h 6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693">
                    <a:moveTo>
                      <a:pt x="115" y="0"/>
                    </a:moveTo>
                    <a:lnTo>
                      <a:pt x="45" y="36"/>
                    </a:lnTo>
                    <a:lnTo>
                      <a:pt x="37" y="48"/>
                    </a:lnTo>
                    <a:lnTo>
                      <a:pt x="0" y="225"/>
                    </a:lnTo>
                    <a:lnTo>
                      <a:pt x="55" y="233"/>
                    </a:lnTo>
                    <a:lnTo>
                      <a:pt x="62" y="188"/>
                    </a:lnTo>
                    <a:lnTo>
                      <a:pt x="83" y="281"/>
                    </a:lnTo>
                    <a:lnTo>
                      <a:pt x="48" y="489"/>
                    </a:lnTo>
                    <a:lnTo>
                      <a:pt x="66" y="690"/>
                    </a:lnTo>
                    <a:lnTo>
                      <a:pt x="86" y="692"/>
                    </a:lnTo>
                    <a:lnTo>
                      <a:pt x="116" y="689"/>
                    </a:lnTo>
                    <a:lnTo>
                      <a:pt x="159" y="686"/>
                    </a:lnTo>
                    <a:lnTo>
                      <a:pt x="197" y="686"/>
                    </a:lnTo>
                    <a:lnTo>
                      <a:pt x="229" y="687"/>
                    </a:lnTo>
                    <a:lnTo>
                      <a:pt x="241" y="398"/>
                    </a:lnTo>
                    <a:lnTo>
                      <a:pt x="209" y="271"/>
                    </a:lnTo>
                    <a:lnTo>
                      <a:pt x="221" y="201"/>
                    </a:lnTo>
                    <a:lnTo>
                      <a:pt x="229" y="227"/>
                    </a:lnTo>
                    <a:lnTo>
                      <a:pt x="286" y="212"/>
                    </a:lnTo>
                    <a:lnTo>
                      <a:pt x="242" y="47"/>
                    </a:lnTo>
                    <a:lnTo>
                      <a:pt x="169" y="0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002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53" name="Group 98"/>
              <p:cNvGrpSpPr>
                <a:grpSpLocks/>
              </p:cNvGrpSpPr>
              <p:nvPr/>
            </p:nvGrpSpPr>
            <p:grpSpPr bwMode="auto">
              <a:xfrm>
                <a:off x="3893" y="2067"/>
                <a:ext cx="126" cy="294"/>
                <a:chOff x="3893" y="2067"/>
                <a:chExt cx="126" cy="294"/>
              </a:xfrm>
            </p:grpSpPr>
            <p:sp>
              <p:nvSpPr>
                <p:cNvPr id="60558" name="Freeform 99"/>
                <p:cNvSpPr>
                  <a:spLocks/>
                </p:cNvSpPr>
                <p:nvPr/>
              </p:nvSpPr>
              <p:spPr bwMode="auto">
                <a:xfrm>
                  <a:off x="3921" y="2067"/>
                  <a:ext cx="66" cy="33"/>
                </a:xfrm>
                <a:custGeom>
                  <a:avLst/>
                  <a:gdLst>
                    <a:gd name="T0" fmla="*/ 0 w 66"/>
                    <a:gd name="T1" fmla="*/ 3 h 33"/>
                    <a:gd name="T2" fmla="*/ 14 w 66"/>
                    <a:gd name="T3" fmla="*/ 32 h 33"/>
                    <a:gd name="T4" fmla="*/ 33 w 66"/>
                    <a:gd name="T5" fmla="*/ 0 h 33"/>
                    <a:gd name="T6" fmla="*/ 53 w 66"/>
                    <a:gd name="T7" fmla="*/ 32 h 33"/>
                    <a:gd name="T8" fmla="*/ 65 w 66"/>
                    <a:gd name="T9" fmla="*/ 4 h 33"/>
                    <a:gd name="T10" fmla="*/ 0 w 66"/>
                    <a:gd name="T11" fmla="*/ 3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6"/>
                    <a:gd name="T19" fmla="*/ 0 h 33"/>
                    <a:gd name="T20" fmla="*/ 66 w 66"/>
                    <a:gd name="T21" fmla="*/ 33 h 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6" h="33">
                      <a:moveTo>
                        <a:pt x="0" y="3"/>
                      </a:moveTo>
                      <a:lnTo>
                        <a:pt x="14" y="32"/>
                      </a:lnTo>
                      <a:lnTo>
                        <a:pt x="33" y="0"/>
                      </a:lnTo>
                      <a:lnTo>
                        <a:pt x="53" y="32"/>
                      </a:lnTo>
                      <a:lnTo>
                        <a:pt x="65" y="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59" name="Freeform 100"/>
                <p:cNvSpPr>
                  <a:spLocks/>
                </p:cNvSpPr>
                <p:nvPr/>
              </p:nvSpPr>
              <p:spPr bwMode="auto">
                <a:xfrm>
                  <a:off x="3954" y="2075"/>
                  <a:ext cx="17" cy="272"/>
                </a:xfrm>
                <a:custGeom>
                  <a:avLst/>
                  <a:gdLst>
                    <a:gd name="T0" fmla="*/ 0 w 17"/>
                    <a:gd name="T1" fmla="*/ 0 h 272"/>
                    <a:gd name="T2" fmla="*/ 16 w 17"/>
                    <a:gd name="T3" fmla="*/ 112 h 272"/>
                    <a:gd name="T4" fmla="*/ 16 w 17"/>
                    <a:gd name="T5" fmla="*/ 271 h 272"/>
                    <a:gd name="T6" fmla="*/ 0 w 17"/>
                    <a:gd name="T7" fmla="*/ 0 h 2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272"/>
                    <a:gd name="T14" fmla="*/ 17 w 17"/>
                    <a:gd name="T15" fmla="*/ 272 h 2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272">
                      <a:moveTo>
                        <a:pt x="0" y="0"/>
                      </a:moveTo>
                      <a:lnTo>
                        <a:pt x="16" y="112"/>
                      </a:lnTo>
                      <a:lnTo>
                        <a:pt x="16" y="27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60" name="Freeform 101"/>
                <p:cNvSpPr>
                  <a:spLocks/>
                </p:cNvSpPr>
                <p:nvPr/>
              </p:nvSpPr>
              <p:spPr bwMode="auto">
                <a:xfrm>
                  <a:off x="3893" y="2344"/>
                  <a:ext cx="126" cy="17"/>
                </a:xfrm>
                <a:custGeom>
                  <a:avLst/>
                  <a:gdLst>
                    <a:gd name="T0" fmla="*/ 0 w 126"/>
                    <a:gd name="T1" fmla="*/ 16 h 17"/>
                    <a:gd name="T2" fmla="*/ 68 w 126"/>
                    <a:gd name="T3" fmla="*/ 0 h 17"/>
                    <a:gd name="T4" fmla="*/ 125 w 126"/>
                    <a:gd name="T5" fmla="*/ 8 h 17"/>
                    <a:gd name="T6" fmla="*/ 0 w 126"/>
                    <a:gd name="T7" fmla="*/ 16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6"/>
                    <a:gd name="T13" fmla="*/ 0 h 17"/>
                    <a:gd name="T14" fmla="*/ 126 w 126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6" h="17">
                      <a:moveTo>
                        <a:pt x="0" y="16"/>
                      </a:moveTo>
                      <a:lnTo>
                        <a:pt x="68" y="0"/>
                      </a:lnTo>
                      <a:lnTo>
                        <a:pt x="125" y="8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554" name="Group 102"/>
              <p:cNvGrpSpPr>
                <a:grpSpLocks/>
              </p:cNvGrpSpPr>
              <p:nvPr/>
            </p:nvGrpSpPr>
            <p:grpSpPr bwMode="auto">
              <a:xfrm>
                <a:off x="3859" y="3053"/>
                <a:ext cx="165" cy="109"/>
                <a:chOff x="3859" y="3053"/>
                <a:chExt cx="165" cy="109"/>
              </a:xfrm>
            </p:grpSpPr>
            <p:sp>
              <p:nvSpPr>
                <p:cNvPr id="60556" name="Freeform 103"/>
                <p:cNvSpPr>
                  <a:spLocks/>
                </p:cNvSpPr>
                <p:nvPr/>
              </p:nvSpPr>
              <p:spPr bwMode="auto">
                <a:xfrm>
                  <a:off x="3859" y="3064"/>
                  <a:ext cx="62" cy="98"/>
                </a:xfrm>
                <a:custGeom>
                  <a:avLst/>
                  <a:gdLst>
                    <a:gd name="T0" fmla="*/ 11 w 62"/>
                    <a:gd name="T1" fmla="*/ 48 h 98"/>
                    <a:gd name="T2" fmla="*/ 3 w 62"/>
                    <a:gd name="T3" fmla="*/ 63 h 98"/>
                    <a:gd name="T4" fmla="*/ 0 w 62"/>
                    <a:gd name="T5" fmla="*/ 74 h 98"/>
                    <a:gd name="T6" fmla="*/ 0 w 62"/>
                    <a:gd name="T7" fmla="*/ 83 h 98"/>
                    <a:gd name="T8" fmla="*/ 2 w 62"/>
                    <a:gd name="T9" fmla="*/ 89 h 98"/>
                    <a:gd name="T10" fmla="*/ 6 w 62"/>
                    <a:gd name="T11" fmla="*/ 94 h 98"/>
                    <a:gd name="T12" fmla="*/ 14 w 62"/>
                    <a:gd name="T13" fmla="*/ 97 h 98"/>
                    <a:gd name="T14" fmla="*/ 25 w 62"/>
                    <a:gd name="T15" fmla="*/ 96 h 98"/>
                    <a:gd name="T16" fmla="*/ 34 w 62"/>
                    <a:gd name="T17" fmla="*/ 92 h 98"/>
                    <a:gd name="T18" fmla="*/ 42 w 62"/>
                    <a:gd name="T19" fmla="*/ 82 h 98"/>
                    <a:gd name="T20" fmla="*/ 50 w 62"/>
                    <a:gd name="T21" fmla="*/ 69 h 98"/>
                    <a:gd name="T22" fmla="*/ 54 w 62"/>
                    <a:gd name="T23" fmla="*/ 42 h 98"/>
                    <a:gd name="T24" fmla="*/ 61 w 62"/>
                    <a:gd name="T25" fmla="*/ 16 h 98"/>
                    <a:gd name="T26" fmla="*/ 60 w 62"/>
                    <a:gd name="T27" fmla="*/ 0 h 98"/>
                    <a:gd name="T28" fmla="*/ 48 w 62"/>
                    <a:gd name="T29" fmla="*/ 37 h 98"/>
                    <a:gd name="T30" fmla="*/ 37 w 62"/>
                    <a:gd name="T31" fmla="*/ 61 h 98"/>
                    <a:gd name="T32" fmla="*/ 22 w 62"/>
                    <a:gd name="T33" fmla="*/ 61 h 98"/>
                    <a:gd name="T34" fmla="*/ 9 w 62"/>
                    <a:gd name="T35" fmla="*/ 59 h 98"/>
                    <a:gd name="T36" fmla="*/ 11 w 62"/>
                    <a:gd name="T37" fmla="*/ 48 h 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98"/>
                    <a:gd name="T59" fmla="*/ 62 w 62"/>
                    <a:gd name="T60" fmla="*/ 98 h 9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98">
                      <a:moveTo>
                        <a:pt x="11" y="48"/>
                      </a:moveTo>
                      <a:lnTo>
                        <a:pt x="3" y="63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2" y="89"/>
                      </a:lnTo>
                      <a:lnTo>
                        <a:pt x="6" y="94"/>
                      </a:lnTo>
                      <a:lnTo>
                        <a:pt x="14" y="97"/>
                      </a:lnTo>
                      <a:lnTo>
                        <a:pt x="25" y="96"/>
                      </a:lnTo>
                      <a:lnTo>
                        <a:pt x="34" y="92"/>
                      </a:lnTo>
                      <a:lnTo>
                        <a:pt x="42" y="82"/>
                      </a:lnTo>
                      <a:lnTo>
                        <a:pt x="50" y="69"/>
                      </a:lnTo>
                      <a:lnTo>
                        <a:pt x="54" y="42"/>
                      </a:lnTo>
                      <a:lnTo>
                        <a:pt x="61" y="16"/>
                      </a:lnTo>
                      <a:lnTo>
                        <a:pt x="60" y="0"/>
                      </a:lnTo>
                      <a:lnTo>
                        <a:pt x="48" y="37"/>
                      </a:lnTo>
                      <a:lnTo>
                        <a:pt x="37" y="61"/>
                      </a:lnTo>
                      <a:lnTo>
                        <a:pt x="22" y="61"/>
                      </a:lnTo>
                      <a:lnTo>
                        <a:pt x="9" y="59"/>
                      </a:lnTo>
                      <a:lnTo>
                        <a:pt x="11" y="4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57" name="Freeform 104"/>
                <p:cNvSpPr>
                  <a:spLocks/>
                </p:cNvSpPr>
                <p:nvPr/>
              </p:nvSpPr>
              <p:spPr bwMode="auto">
                <a:xfrm>
                  <a:off x="3953" y="3053"/>
                  <a:ext cx="71" cy="108"/>
                </a:xfrm>
                <a:custGeom>
                  <a:avLst/>
                  <a:gdLst>
                    <a:gd name="T0" fmla="*/ 1 w 71"/>
                    <a:gd name="T1" fmla="*/ 0 h 108"/>
                    <a:gd name="T2" fmla="*/ 0 w 71"/>
                    <a:gd name="T3" fmla="*/ 11 h 108"/>
                    <a:gd name="T4" fmla="*/ 9 w 71"/>
                    <a:gd name="T5" fmla="*/ 37 h 108"/>
                    <a:gd name="T6" fmla="*/ 15 w 71"/>
                    <a:gd name="T7" fmla="*/ 60 h 108"/>
                    <a:gd name="T8" fmla="*/ 22 w 71"/>
                    <a:gd name="T9" fmla="*/ 81 h 108"/>
                    <a:gd name="T10" fmla="*/ 29 w 71"/>
                    <a:gd name="T11" fmla="*/ 93 h 108"/>
                    <a:gd name="T12" fmla="*/ 36 w 71"/>
                    <a:gd name="T13" fmla="*/ 102 h 108"/>
                    <a:gd name="T14" fmla="*/ 46 w 71"/>
                    <a:gd name="T15" fmla="*/ 105 h 108"/>
                    <a:gd name="T16" fmla="*/ 57 w 71"/>
                    <a:gd name="T17" fmla="*/ 107 h 108"/>
                    <a:gd name="T18" fmla="*/ 62 w 71"/>
                    <a:gd name="T19" fmla="*/ 103 h 108"/>
                    <a:gd name="T20" fmla="*/ 67 w 71"/>
                    <a:gd name="T21" fmla="*/ 101 h 108"/>
                    <a:gd name="T22" fmla="*/ 70 w 71"/>
                    <a:gd name="T23" fmla="*/ 90 h 108"/>
                    <a:gd name="T24" fmla="*/ 68 w 71"/>
                    <a:gd name="T25" fmla="*/ 76 h 108"/>
                    <a:gd name="T26" fmla="*/ 62 w 71"/>
                    <a:gd name="T27" fmla="*/ 59 h 108"/>
                    <a:gd name="T28" fmla="*/ 58 w 71"/>
                    <a:gd name="T29" fmla="*/ 50 h 108"/>
                    <a:gd name="T30" fmla="*/ 56 w 71"/>
                    <a:gd name="T31" fmla="*/ 58 h 108"/>
                    <a:gd name="T32" fmla="*/ 53 w 71"/>
                    <a:gd name="T33" fmla="*/ 62 h 108"/>
                    <a:gd name="T34" fmla="*/ 44 w 71"/>
                    <a:gd name="T35" fmla="*/ 64 h 108"/>
                    <a:gd name="T36" fmla="*/ 37 w 71"/>
                    <a:gd name="T37" fmla="*/ 65 h 108"/>
                    <a:gd name="T38" fmla="*/ 23 w 71"/>
                    <a:gd name="T39" fmla="*/ 62 h 108"/>
                    <a:gd name="T40" fmla="*/ 9 w 71"/>
                    <a:gd name="T41" fmla="*/ 21 h 108"/>
                    <a:gd name="T42" fmla="*/ 1 w 71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8"/>
                    <a:gd name="T68" fmla="*/ 71 w 71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8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7"/>
                      </a:lnTo>
                      <a:lnTo>
                        <a:pt x="15" y="60"/>
                      </a:lnTo>
                      <a:lnTo>
                        <a:pt x="22" y="81"/>
                      </a:lnTo>
                      <a:lnTo>
                        <a:pt x="29" y="93"/>
                      </a:lnTo>
                      <a:lnTo>
                        <a:pt x="36" y="102"/>
                      </a:lnTo>
                      <a:lnTo>
                        <a:pt x="46" y="105"/>
                      </a:lnTo>
                      <a:lnTo>
                        <a:pt x="57" y="107"/>
                      </a:lnTo>
                      <a:lnTo>
                        <a:pt x="62" y="103"/>
                      </a:lnTo>
                      <a:lnTo>
                        <a:pt x="67" y="101"/>
                      </a:lnTo>
                      <a:lnTo>
                        <a:pt x="70" y="90"/>
                      </a:lnTo>
                      <a:lnTo>
                        <a:pt x="68" y="76"/>
                      </a:lnTo>
                      <a:lnTo>
                        <a:pt x="62" y="59"/>
                      </a:lnTo>
                      <a:lnTo>
                        <a:pt x="58" y="50"/>
                      </a:lnTo>
                      <a:lnTo>
                        <a:pt x="56" y="58"/>
                      </a:lnTo>
                      <a:lnTo>
                        <a:pt x="53" y="62"/>
                      </a:lnTo>
                      <a:lnTo>
                        <a:pt x="44" y="64"/>
                      </a:lnTo>
                      <a:lnTo>
                        <a:pt x="37" y="65"/>
                      </a:lnTo>
                      <a:lnTo>
                        <a:pt x="23" y="62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55" name="Freeform 105"/>
              <p:cNvSpPr>
                <a:spLocks/>
              </p:cNvSpPr>
              <p:nvPr/>
            </p:nvSpPr>
            <p:spPr bwMode="auto">
              <a:xfrm>
                <a:off x="3952" y="2002"/>
                <a:ext cx="26" cy="17"/>
              </a:xfrm>
              <a:custGeom>
                <a:avLst/>
                <a:gdLst>
                  <a:gd name="T0" fmla="*/ 0 w 26"/>
                  <a:gd name="T1" fmla="*/ 13 h 17"/>
                  <a:gd name="T2" fmla="*/ 8 w 26"/>
                  <a:gd name="T3" fmla="*/ 0 h 17"/>
                  <a:gd name="T4" fmla="*/ 12 w 26"/>
                  <a:gd name="T5" fmla="*/ 8 h 17"/>
                  <a:gd name="T6" fmla="*/ 20 w 26"/>
                  <a:gd name="T7" fmla="*/ 0 h 17"/>
                  <a:gd name="T8" fmla="*/ 25 w 26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7"/>
                  <a:gd name="T17" fmla="*/ 26 w 26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7">
                    <a:moveTo>
                      <a:pt x="0" y="13"/>
                    </a:moveTo>
                    <a:lnTo>
                      <a:pt x="8" y="0"/>
                    </a:lnTo>
                    <a:lnTo>
                      <a:pt x="12" y="8"/>
                    </a:lnTo>
                    <a:lnTo>
                      <a:pt x="20" y="0"/>
                    </a:lnTo>
                    <a:lnTo>
                      <a:pt x="25" y="16"/>
                    </a:lnTo>
                  </a:path>
                </a:pathLst>
              </a:custGeom>
              <a:noFill/>
              <a:ln w="12700" cap="rnd">
                <a:solidFill>
                  <a:srgbClr val="FF00A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31" name="Group 106"/>
            <p:cNvGrpSpPr>
              <a:grpSpLocks/>
            </p:cNvGrpSpPr>
            <p:nvPr/>
          </p:nvGrpSpPr>
          <p:grpSpPr bwMode="auto">
            <a:xfrm>
              <a:off x="1667" y="1840"/>
              <a:ext cx="291" cy="1283"/>
              <a:chOff x="1667" y="1840"/>
              <a:chExt cx="291" cy="1283"/>
            </a:xfrm>
          </p:grpSpPr>
          <p:grpSp>
            <p:nvGrpSpPr>
              <p:cNvPr id="60529" name="Group 107"/>
              <p:cNvGrpSpPr>
                <a:grpSpLocks/>
              </p:cNvGrpSpPr>
              <p:nvPr/>
            </p:nvGrpSpPr>
            <p:grpSpPr bwMode="auto">
              <a:xfrm>
                <a:off x="1671" y="2241"/>
                <a:ext cx="276" cy="372"/>
                <a:chOff x="1671" y="2241"/>
                <a:chExt cx="276" cy="372"/>
              </a:xfrm>
            </p:grpSpPr>
            <p:sp>
              <p:nvSpPr>
                <p:cNvPr id="60546" name="Freeform 108"/>
                <p:cNvSpPr>
                  <a:spLocks/>
                </p:cNvSpPr>
                <p:nvPr/>
              </p:nvSpPr>
              <p:spPr bwMode="auto">
                <a:xfrm>
                  <a:off x="1671" y="2251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2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4 h 362"/>
                    <a:gd name="T16" fmla="*/ 71 w 72"/>
                    <a:gd name="T17" fmla="*/ 293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47" name="Freeform 109"/>
                <p:cNvSpPr>
                  <a:spLocks/>
                </p:cNvSpPr>
                <p:nvPr/>
              </p:nvSpPr>
              <p:spPr bwMode="auto">
                <a:xfrm>
                  <a:off x="1885" y="2241"/>
                  <a:ext cx="62" cy="337"/>
                </a:xfrm>
                <a:custGeom>
                  <a:avLst/>
                  <a:gdLst>
                    <a:gd name="T0" fmla="*/ 17 w 62"/>
                    <a:gd name="T1" fmla="*/ 9 h 337"/>
                    <a:gd name="T2" fmla="*/ 26 w 62"/>
                    <a:gd name="T3" fmla="*/ 70 h 337"/>
                    <a:gd name="T4" fmla="*/ 25 w 62"/>
                    <a:gd name="T5" fmla="*/ 214 h 337"/>
                    <a:gd name="T6" fmla="*/ 0 w 62"/>
                    <a:gd name="T7" fmla="*/ 274 h 337"/>
                    <a:gd name="T8" fmla="*/ 6 w 62"/>
                    <a:gd name="T9" fmla="*/ 280 h 337"/>
                    <a:gd name="T10" fmla="*/ 0 w 62"/>
                    <a:gd name="T11" fmla="*/ 311 h 337"/>
                    <a:gd name="T12" fmla="*/ 5 w 62"/>
                    <a:gd name="T13" fmla="*/ 336 h 337"/>
                    <a:gd name="T14" fmla="*/ 25 w 62"/>
                    <a:gd name="T15" fmla="*/ 295 h 337"/>
                    <a:gd name="T16" fmla="*/ 44 w 62"/>
                    <a:gd name="T17" fmla="*/ 221 h 337"/>
                    <a:gd name="T18" fmla="*/ 61 w 62"/>
                    <a:gd name="T19" fmla="*/ 56 h 337"/>
                    <a:gd name="T20" fmla="*/ 53 w 62"/>
                    <a:gd name="T21" fmla="*/ 0 h 337"/>
                    <a:gd name="T22" fmla="*/ 17 w 62"/>
                    <a:gd name="T23" fmla="*/ 9 h 3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7"/>
                    <a:gd name="T38" fmla="*/ 62 w 62"/>
                    <a:gd name="T39" fmla="*/ 337 h 3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7">
                      <a:moveTo>
                        <a:pt x="17" y="9"/>
                      </a:moveTo>
                      <a:lnTo>
                        <a:pt x="26" y="70"/>
                      </a:lnTo>
                      <a:lnTo>
                        <a:pt x="25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6"/>
                      </a:lnTo>
                      <a:lnTo>
                        <a:pt x="25" y="295"/>
                      </a:lnTo>
                      <a:lnTo>
                        <a:pt x="44" y="221"/>
                      </a:lnTo>
                      <a:lnTo>
                        <a:pt x="61" y="56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30" name="Freeform 110"/>
              <p:cNvSpPr>
                <a:spLocks/>
              </p:cNvSpPr>
              <p:nvPr/>
            </p:nvSpPr>
            <p:spPr bwMode="auto">
              <a:xfrm>
                <a:off x="1667" y="2026"/>
                <a:ext cx="291" cy="555"/>
              </a:xfrm>
              <a:custGeom>
                <a:avLst/>
                <a:gdLst>
                  <a:gd name="T0" fmla="*/ 118 w 291"/>
                  <a:gd name="T1" fmla="*/ 0 h 555"/>
                  <a:gd name="T2" fmla="*/ 46 w 291"/>
                  <a:gd name="T3" fmla="*/ 37 h 555"/>
                  <a:gd name="T4" fmla="*/ 37 w 291"/>
                  <a:gd name="T5" fmla="*/ 50 h 555"/>
                  <a:gd name="T6" fmla="*/ 0 w 291"/>
                  <a:gd name="T7" fmla="*/ 227 h 555"/>
                  <a:gd name="T8" fmla="*/ 6 w 291"/>
                  <a:gd name="T9" fmla="*/ 415 h 555"/>
                  <a:gd name="T10" fmla="*/ 52 w 291"/>
                  <a:gd name="T11" fmla="*/ 401 h 555"/>
                  <a:gd name="T12" fmla="*/ 56 w 291"/>
                  <a:gd name="T13" fmla="*/ 234 h 555"/>
                  <a:gd name="T14" fmla="*/ 63 w 291"/>
                  <a:gd name="T15" fmla="*/ 189 h 555"/>
                  <a:gd name="T16" fmla="*/ 64 w 291"/>
                  <a:gd name="T17" fmla="*/ 287 h 555"/>
                  <a:gd name="T18" fmla="*/ 52 w 291"/>
                  <a:gd name="T19" fmla="*/ 457 h 555"/>
                  <a:gd name="T20" fmla="*/ 73 w 291"/>
                  <a:gd name="T21" fmla="*/ 457 h 555"/>
                  <a:gd name="T22" fmla="*/ 71 w 291"/>
                  <a:gd name="T23" fmla="*/ 516 h 555"/>
                  <a:gd name="T24" fmla="*/ 73 w 291"/>
                  <a:gd name="T25" fmla="*/ 548 h 555"/>
                  <a:gd name="T26" fmla="*/ 148 w 291"/>
                  <a:gd name="T27" fmla="*/ 554 h 555"/>
                  <a:gd name="T28" fmla="*/ 209 w 291"/>
                  <a:gd name="T29" fmla="*/ 541 h 555"/>
                  <a:gd name="T30" fmla="*/ 244 w 291"/>
                  <a:gd name="T31" fmla="*/ 539 h 555"/>
                  <a:gd name="T32" fmla="*/ 240 w 291"/>
                  <a:gd name="T33" fmla="*/ 446 h 555"/>
                  <a:gd name="T34" fmla="*/ 245 w 291"/>
                  <a:gd name="T35" fmla="*/ 401 h 555"/>
                  <a:gd name="T36" fmla="*/ 227 w 291"/>
                  <a:gd name="T37" fmla="*/ 271 h 555"/>
                  <a:gd name="T38" fmla="*/ 225 w 291"/>
                  <a:gd name="T39" fmla="*/ 202 h 555"/>
                  <a:gd name="T40" fmla="*/ 233 w 291"/>
                  <a:gd name="T41" fmla="*/ 229 h 555"/>
                  <a:gd name="T42" fmla="*/ 240 w 291"/>
                  <a:gd name="T43" fmla="*/ 379 h 555"/>
                  <a:gd name="T44" fmla="*/ 278 w 291"/>
                  <a:gd name="T45" fmla="*/ 387 h 555"/>
                  <a:gd name="T46" fmla="*/ 290 w 291"/>
                  <a:gd name="T47" fmla="*/ 214 h 555"/>
                  <a:gd name="T48" fmla="*/ 246 w 291"/>
                  <a:gd name="T49" fmla="*/ 48 h 555"/>
                  <a:gd name="T50" fmla="*/ 173 w 291"/>
                  <a:gd name="T51" fmla="*/ 0 h 555"/>
                  <a:gd name="T52" fmla="*/ 118 w 291"/>
                  <a:gd name="T53" fmla="*/ 0 h 55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91"/>
                  <a:gd name="T82" fmla="*/ 0 h 555"/>
                  <a:gd name="T83" fmla="*/ 291 w 291"/>
                  <a:gd name="T84" fmla="*/ 555 h 55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91" h="555">
                    <a:moveTo>
                      <a:pt x="118" y="0"/>
                    </a:moveTo>
                    <a:lnTo>
                      <a:pt x="46" y="37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6" y="415"/>
                    </a:lnTo>
                    <a:lnTo>
                      <a:pt x="52" y="401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64" y="287"/>
                    </a:lnTo>
                    <a:lnTo>
                      <a:pt x="52" y="457"/>
                    </a:lnTo>
                    <a:lnTo>
                      <a:pt x="73" y="457"/>
                    </a:lnTo>
                    <a:lnTo>
                      <a:pt x="71" y="516"/>
                    </a:lnTo>
                    <a:lnTo>
                      <a:pt x="73" y="548"/>
                    </a:lnTo>
                    <a:lnTo>
                      <a:pt x="148" y="554"/>
                    </a:lnTo>
                    <a:lnTo>
                      <a:pt x="209" y="541"/>
                    </a:lnTo>
                    <a:lnTo>
                      <a:pt x="244" y="539"/>
                    </a:lnTo>
                    <a:lnTo>
                      <a:pt x="240" y="446"/>
                    </a:lnTo>
                    <a:lnTo>
                      <a:pt x="245" y="401"/>
                    </a:lnTo>
                    <a:lnTo>
                      <a:pt x="227" y="271"/>
                    </a:lnTo>
                    <a:lnTo>
                      <a:pt x="225" y="202"/>
                    </a:lnTo>
                    <a:lnTo>
                      <a:pt x="233" y="229"/>
                    </a:lnTo>
                    <a:lnTo>
                      <a:pt x="240" y="379"/>
                    </a:lnTo>
                    <a:lnTo>
                      <a:pt x="278" y="387"/>
                    </a:lnTo>
                    <a:lnTo>
                      <a:pt x="290" y="214"/>
                    </a:lnTo>
                    <a:lnTo>
                      <a:pt x="246" y="48"/>
                    </a:lnTo>
                    <a:lnTo>
                      <a:pt x="173" y="0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A0C0FF"/>
              </a:solidFill>
              <a:ln w="12700" cap="rnd">
                <a:solidFill>
                  <a:srgbClr val="A0C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31" name="Group 111"/>
              <p:cNvGrpSpPr>
                <a:grpSpLocks/>
              </p:cNvGrpSpPr>
              <p:nvPr/>
            </p:nvGrpSpPr>
            <p:grpSpPr bwMode="auto">
              <a:xfrm>
                <a:off x="1719" y="1840"/>
                <a:ext cx="174" cy="1283"/>
                <a:chOff x="1719" y="1840"/>
                <a:chExt cx="174" cy="1283"/>
              </a:xfrm>
            </p:grpSpPr>
            <p:sp>
              <p:nvSpPr>
                <p:cNvPr id="60532" name="Freeform 112"/>
                <p:cNvSpPr>
                  <a:spLocks/>
                </p:cNvSpPr>
                <p:nvPr/>
              </p:nvSpPr>
              <p:spPr bwMode="auto">
                <a:xfrm>
                  <a:off x="1726" y="2563"/>
                  <a:ext cx="164" cy="521"/>
                </a:xfrm>
                <a:custGeom>
                  <a:avLst/>
                  <a:gdLst>
                    <a:gd name="T0" fmla="*/ 22 w 164"/>
                    <a:gd name="T1" fmla="*/ 8 h 521"/>
                    <a:gd name="T2" fmla="*/ 30 w 164"/>
                    <a:gd name="T3" fmla="*/ 191 h 521"/>
                    <a:gd name="T4" fmla="*/ 27 w 164"/>
                    <a:gd name="T5" fmla="*/ 241 h 521"/>
                    <a:gd name="T6" fmla="*/ 27 w 164"/>
                    <a:gd name="T7" fmla="*/ 290 h 521"/>
                    <a:gd name="T8" fmla="*/ 30 w 164"/>
                    <a:gd name="T9" fmla="*/ 336 h 521"/>
                    <a:gd name="T10" fmla="*/ 31 w 164"/>
                    <a:gd name="T11" fmla="*/ 374 h 521"/>
                    <a:gd name="T12" fmla="*/ 31 w 164"/>
                    <a:gd name="T13" fmla="*/ 421 h 521"/>
                    <a:gd name="T14" fmla="*/ 28 w 164"/>
                    <a:gd name="T15" fmla="*/ 440 h 521"/>
                    <a:gd name="T16" fmla="*/ 7 w 164"/>
                    <a:gd name="T17" fmla="*/ 499 h 521"/>
                    <a:gd name="T18" fmla="*/ 0 w 164"/>
                    <a:gd name="T19" fmla="*/ 519 h 521"/>
                    <a:gd name="T20" fmla="*/ 32 w 164"/>
                    <a:gd name="T21" fmla="*/ 520 h 521"/>
                    <a:gd name="T22" fmla="*/ 46 w 164"/>
                    <a:gd name="T23" fmla="*/ 495 h 521"/>
                    <a:gd name="T24" fmla="*/ 56 w 164"/>
                    <a:gd name="T25" fmla="*/ 465 h 521"/>
                    <a:gd name="T26" fmla="*/ 61 w 164"/>
                    <a:gd name="T27" fmla="*/ 418 h 521"/>
                    <a:gd name="T28" fmla="*/ 80 w 164"/>
                    <a:gd name="T29" fmla="*/ 290 h 521"/>
                    <a:gd name="T30" fmla="*/ 86 w 164"/>
                    <a:gd name="T31" fmla="*/ 255 h 521"/>
                    <a:gd name="T32" fmla="*/ 82 w 164"/>
                    <a:gd name="T33" fmla="*/ 323 h 521"/>
                    <a:gd name="T34" fmla="*/ 87 w 164"/>
                    <a:gd name="T35" fmla="*/ 366 h 521"/>
                    <a:gd name="T36" fmla="*/ 89 w 164"/>
                    <a:gd name="T37" fmla="*/ 406 h 521"/>
                    <a:gd name="T38" fmla="*/ 85 w 164"/>
                    <a:gd name="T39" fmla="*/ 442 h 521"/>
                    <a:gd name="T40" fmla="*/ 88 w 164"/>
                    <a:gd name="T41" fmla="*/ 460 h 521"/>
                    <a:gd name="T42" fmla="*/ 108 w 164"/>
                    <a:gd name="T43" fmla="*/ 514 h 521"/>
                    <a:gd name="T44" fmla="*/ 127 w 164"/>
                    <a:gd name="T45" fmla="*/ 514 h 521"/>
                    <a:gd name="T46" fmla="*/ 135 w 164"/>
                    <a:gd name="T47" fmla="*/ 514 h 521"/>
                    <a:gd name="T48" fmla="*/ 146 w 164"/>
                    <a:gd name="T49" fmla="*/ 503 h 521"/>
                    <a:gd name="T50" fmla="*/ 119 w 164"/>
                    <a:gd name="T51" fmla="*/ 442 h 521"/>
                    <a:gd name="T52" fmla="*/ 132 w 164"/>
                    <a:gd name="T53" fmla="*/ 312 h 521"/>
                    <a:gd name="T54" fmla="*/ 138 w 164"/>
                    <a:gd name="T55" fmla="*/ 252 h 521"/>
                    <a:gd name="T56" fmla="*/ 163 w 164"/>
                    <a:gd name="T57" fmla="*/ 0 h 521"/>
                    <a:gd name="T58" fmla="*/ 22 w 164"/>
                    <a:gd name="T59" fmla="*/ 8 h 52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4"/>
                    <a:gd name="T91" fmla="*/ 0 h 521"/>
                    <a:gd name="T92" fmla="*/ 164 w 164"/>
                    <a:gd name="T93" fmla="*/ 521 h 521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4" h="521">
                      <a:moveTo>
                        <a:pt x="22" y="8"/>
                      </a:moveTo>
                      <a:lnTo>
                        <a:pt x="30" y="191"/>
                      </a:lnTo>
                      <a:lnTo>
                        <a:pt x="27" y="241"/>
                      </a:lnTo>
                      <a:lnTo>
                        <a:pt x="27" y="290"/>
                      </a:lnTo>
                      <a:lnTo>
                        <a:pt x="30" y="336"/>
                      </a:lnTo>
                      <a:lnTo>
                        <a:pt x="31" y="374"/>
                      </a:lnTo>
                      <a:lnTo>
                        <a:pt x="31" y="421"/>
                      </a:lnTo>
                      <a:lnTo>
                        <a:pt x="28" y="440"/>
                      </a:lnTo>
                      <a:lnTo>
                        <a:pt x="7" y="499"/>
                      </a:lnTo>
                      <a:lnTo>
                        <a:pt x="0" y="519"/>
                      </a:lnTo>
                      <a:lnTo>
                        <a:pt x="32" y="520"/>
                      </a:lnTo>
                      <a:lnTo>
                        <a:pt x="46" y="495"/>
                      </a:lnTo>
                      <a:lnTo>
                        <a:pt x="56" y="465"/>
                      </a:lnTo>
                      <a:lnTo>
                        <a:pt x="61" y="418"/>
                      </a:lnTo>
                      <a:lnTo>
                        <a:pt x="80" y="290"/>
                      </a:lnTo>
                      <a:lnTo>
                        <a:pt x="86" y="255"/>
                      </a:lnTo>
                      <a:lnTo>
                        <a:pt x="82" y="323"/>
                      </a:lnTo>
                      <a:lnTo>
                        <a:pt x="87" y="366"/>
                      </a:lnTo>
                      <a:lnTo>
                        <a:pt x="89" y="406"/>
                      </a:lnTo>
                      <a:lnTo>
                        <a:pt x="85" y="442"/>
                      </a:lnTo>
                      <a:lnTo>
                        <a:pt x="88" y="460"/>
                      </a:lnTo>
                      <a:lnTo>
                        <a:pt x="108" y="514"/>
                      </a:lnTo>
                      <a:lnTo>
                        <a:pt x="127" y="514"/>
                      </a:lnTo>
                      <a:lnTo>
                        <a:pt x="135" y="514"/>
                      </a:lnTo>
                      <a:lnTo>
                        <a:pt x="146" y="503"/>
                      </a:lnTo>
                      <a:lnTo>
                        <a:pt x="119" y="442"/>
                      </a:lnTo>
                      <a:lnTo>
                        <a:pt x="132" y="312"/>
                      </a:lnTo>
                      <a:lnTo>
                        <a:pt x="138" y="252"/>
                      </a:lnTo>
                      <a:lnTo>
                        <a:pt x="163" y="0"/>
                      </a:lnTo>
                      <a:lnTo>
                        <a:pt x="22" y="8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33" name="Group 113"/>
                <p:cNvGrpSpPr>
                  <a:grpSpLocks/>
                </p:cNvGrpSpPr>
                <p:nvPr/>
              </p:nvGrpSpPr>
              <p:grpSpPr bwMode="auto">
                <a:xfrm>
                  <a:off x="1752" y="2028"/>
                  <a:ext cx="127" cy="294"/>
                  <a:chOff x="1752" y="2028"/>
                  <a:chExt cx="127" cy="294"/>
                </a:xfrm>
              </p:grpSpPr>
              <p:sp>
                <p:nvSpPr>
                  <p:cNvPr id="60543" name="Freeform 114"/>
                  <p:cNvSpPr>
                    <a:spLocks/>
                  </p:cNvSpPr>
                  <p:nvPr/>
                </p:nvSpPr>
                <p:spPr bwMode="auto">
                  <a:xfrm>
                    <a:off x="1781" y="2028"/>
                    <a:ext cx="66" cy="34"/>
                  </a:xfrm>
                  <a:custGeom>
                    <a:avLst/>
                    <a:gdLst>
                      <a:gd name="T0" fmla="*/ 0 w 66"/>
                      <a:gd name="T1" fmla="*/ 3 h 34"/>
                      <a:gd name="T2" fmla="*/ 14 w 66"/>
                      <a:gd name="T3" fmla="*/ 33 h 34"/>
                      <a:gd name="T4" fmla="*/ 33 w 66"/>
                      <a:gd name="T5" fmla="*/ 0 h 34"/>
                      <a:gd name="T6" fmla="*/ 53 w 66"/>
                      <a:gd name="T7" fmla="*/ 33 h 34"/>
                      <a:gd name="T8" fmla="*/ 65 w 66"/>
                      <a:gd name="T9" fmla="*/ 4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4"/>
                      <a:gd name="T17" fmla="*/ 66 w 66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4">
                        <a:moveTo>
                          <a:pt x="0" y="3"/>
                        </a:moveTo>
                        <a:lnTo>
                          <a:pt x="14" y="33"/>
                        </a:lnTo>
                        <a:lnTo>
                          <a:pt x="33" y="0"/>
                        </a:lnTo>
                        <a:lnTo>
                          <a:pt x="53" y="33"/>
                        </a:lnTo>
                        <a:lnTo>
                          <a:pt x="65" y="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4" name="Freeform 115"/>
                  <p:cNvSpPr>
                    <a:spLocks/>
                  </p:cNvSpPr>
                  <p:nvPr/>
                </p:nvSpPr>
                <p:spPr bwMode="auto">
                  <a:xfrm>
                    <a:off x="1815" y="2035"/>
                    <a:ext cx="17" cy="273"/>
                  </a:xfrm>
                  <a:custGeom>
                    <a:avLst/>
                    <a:gdLst>
                      <a:gd name="T0" fmla="*/ 0 w 17"/>
                      <a:gd name="T1" fmla="*/ 0 h 273"/>
                      <a:gd name="T2" fmla="*/ 16 w 17"/>
                      <a:gd name="T3" fmla="*/ 112 h 273"/>
                      <a:gd name="T4" fmla="*/ 16 w 17"/>
                      <a:gd name="T5" fmla="*/ 272 h 273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273"/>
                      <a:gd name="T11" fmla="*/ 17 w 17"/>
                      <a:gd name="T12" fmla="*/ 273 h 2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273">
                        <a:moveTo>
                          <a:pt x="0" y="0"/>
                        </a:moveTo>
                        <a:lnTo>
                          <a:pt x="16" y="112"/>
                        </a:lnTo>
                        <a:lnTo>
                          <a:pt x="16" y="27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5" name="Freeform 116"/>
                  <p:cNvSpPr>
                    <a:spLocks/>
                  </p:cNvSpPr>
                  <p:nvPr/>
                </p:nvSpPr>
                <p:spPr bwMode="auto">
                  <a:xfrm>
                    <a:off x="1752" y="2305"/>
                    <a:ext cx="127" cy="17"/>
                  </a:xfrm>
                  <a:custGeom>
                    <a:avLst/>
                    <a:gdLst>
                      <a:gd name="T0" fmla="*/ 0 w 127"/>
                      <a:gd name="T1" fmla="*/ 16 h 17"/>
                      <a:gd name="T2" fmla="*/ 69 w 127"/>
                      <a:gd name="T3" fmla="*/ 0 h 17"/>
                      <a:gd name="T4" fmla="*/ 126 w 127"/>
                      <a:gd name="T5" fmla="*/ 6 h 17"/>
                      <a:gd name="T6" fmla="*/ 0 60000 65536"/>
                      <a:gd name="T7" fmla="*/ 0 60000 65536"/>
                      <a:gd name="T8" fmla="*/ 0 60000 65536"/>
                      <a:gd name="T9" fmla="*/ 0 w 127"/>
                      <a:gd name="T10" fmla="*/ 0 h 17"/>
                      <a:gd name="T11" fmla="*/ 127 w 127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7" h="17">
                        <a:moveTo>
                          <a:pt x="0" y="16"/>
                        </a:moveTo>
                        <a:lnTo>
                          <a:pt x="69" y="0"/>
                        </a:lnTo>
                        <a:lnTo>
                          <a:pt x="126" y="6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34" name="Group 117"/>
                <p:cNvGrpSpPr>
                  <a:grpSpLocks/>
                </p:cNvGrpSpPr>
                <p:nvPr/>
              </p:nvGrpSpPr>
              <p:grpSpPr bwMode="auto">
                <a:xfrm>
                  <a:off x="1719" y="3014"/>
                  <a:ext cx="165" cy="109"/>
                  <a:chOff x="1719" y="3014"/>
                  <a:chExt cx="165" cy="109"/>
                </a:xfrm>
              </p:grpSpPr>
              <p:sp>
                <p:nvSpPr>
                  <p:cNvPr id="60541" name="Freeform 118"/>
                  <p:cNvSpPr>
                    <a:spLocks/>
                  </p:cNvSpPr>
                  <p:nvPr/>
                </p:nvSpPr>
                <p:spPr bwMode="auto">
                  <a:xfrm>
                    <a:off x="1719" y="3024"/>
                    <a:ext cx="62" cy="99"/>
                  </a:xfrm>
                  <a:custGeom>
                    <a:avLst/>
                    <a:gdLst>
                      <a:gd name="T0" fmla="*/ 11 w 62"/>
                      <a:gd name="T1" fmla="*/ 48 h 99"/>
                      <a:gd name="T2" fmla="*/ 3 w 62"/>
                      <a:gd name="T3" fmla="*/ 63 h 99"/>
                      <a:gd name="T4" fmla="*/ 0 w 62"/>
                      <a:gd name="T5" fmla="*/ 75 h 99"/>
                      <a:gd name="T6" fmla="*/ 0 w 62"/>
                      <a:gd name="T7" fmla="*/ 84 h 99"/>
                      <a:gd name="T8" fmla="*/ 2 w 62"/>
                      <a:gd name="T9" fmla="*/ 90 h 99"/>
                      <a:gd name="T10" fmla="*/ 6 w 62"/>
                      <a:gd name="T11" fmla="*/ 95 h 99"/>
                      <a:gd name="T12" fmla="*/ 14 w 62"/>
                      <a:gd name="T13" fmla="*/ 98 h 99"/>
                      <a:gd name="T14" fmla="*/ 24 w 62"/>
                      <a:gd name="T15" fmla="*/ 97 h 99"/>
                      <a:gd name="T16" fmla="*/ 35 w 62"/>
                      <a:gd name="T17" fmla="*/ 93 h 99"/>
                      <a:gd name="T18" fmla="*/ 43 w 62"/>
                      <a:gd name="T19" fmla="*/ 83 h 99"/>
                      <a:gd name="T20" fmla="*/ 50 w 62"/>
                      <a:gd name="T21" fmla="*/ 69 h 99"/>
                      <a:gd name="T22" fmla="*/ 54 w 62"/>
                      <a:gd name="T23" fmla="*/ 43 h 99"/>
                      <a:gd name="T24" fmla="*/ 61 w 62"/>
                      <a:gd name="T25" fmla="*/ 17 h 99"/>
                      <a:gd name="T26" fmla="*/ 60 w 62"/>
                      <a:gd name="T27" fmla="*/ 0 h 99"/>
                      <a:gd name="T28" fmla="*/ 48 w 62"/>
                      <a:gd name="T29" fmla="*/ 38 h 99"/>
                      <a:gd name="T30" fmla="*/ 37 w 62"/>
                      <a:gd name="T31" fmla="*/ 61 h 99"/>
                      <a:gd name="T32" fmla="*/ 22 w 62"/>
                      <a:gd name="T33" fmla="*/ 61 h 99"/>
                      <a:gd name="T34" fmla="*/ 9 w 62"/>
                      <a:gd name="T35" fmla="*/ 60 h 99"/>
                      <a:gd name="T36" fmla="*/ 11 w 62"/>
                      <a:gd name="T37" fmla="*/ 48 h 9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62"/>
                      <a:gd name="T58" fmla="*/ 0 h 99"/>
                      <a:gd name="T59" fmla="*/ 62 w 62"/>
                      <a:gd name="T60" fmla="*/ 99 h 9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62" h="99">
                        <a:moveTo>
                          <a:pt x="11" y="48"/>
                        </a:moveTo>
                        <a:lnTo>
                          <a:pt x="3" y="63"/>
                        </a:lnTo>
                        <a:lnTo>
                          <a:pt x="0" y="75"/>
                        </a:lnTo>
                        <a:lnTo>
                          <a:pt x="0" y="84"/>
                        </a:lnTo>
                        <a:lnTo>
                          <a:pt x="2" y="90"/>
                        </a:lnTo>
                        <a:lnTo>
                          <a:pt x="6" y="95"/>
                        </a:lnTo>
                        <a:lnTo>
                          <a:pt x="14" y="98"/>
                        </a:lnTo>
                        <a:lnTo>
                          <a:pt x="24" y="97"/>
                        </a:lnTo>
                        <a:lnTo>
                          <a:pt x="35" y="93"/>
                        </a:lnTo>
                        <a:lnTo>
                          <a:pt x="43" y="83"/>
                        </a:lnTo>
                        <a:lnTo>
                          <a:pt x="50" y="69"/>
                        </a:lnTo>
                        <a:lnTo>
                          <a:pt x="54" y="43"/>
                        </a:lnTo>
                        <a:lnTo>
                          <a:pt x="61" y="17"/>
                        </a:lnTo>
                        <a:lnTo>
                          <a:pt x="60" y="0"/>
                        </a:lnTo>
                        <a:lnTo>
                          <a:pt x="48" y="38"/>
                        </a:lnTo>
                        <a:lnTo>
                          <a:pt x="37" y="61"/>
                        </a:lnTo>
                        <a:lnTo>
                          <a:pt x="22" y="61"/>
                        </a:lnTo>
                        <a:lnTo>
                          <a:pt x="9" y="60"/>
                        </a:lnTo>
                        <a:lnTo>
                          <a:pt x="11" y="48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2" name="Freeform 119"/>
                  <p:cNvSpPr>
                    <a:spLocks/>
                  </p:cNvSpPr>
                  <p:nvPr/>
                </p:nvSpPr>
                <p:spPr bwMode="auto">
                  <a:xfrm>
                    <a:off x="1814" y="3014"/>
                    <a:ext cx="70" cy="108"/>
                  </a:xfrm>
                  <a:custGeom>
                    <a:avLst/>
                    <a:gdLst>
                      <a:gd name="T0" fmla="*/ 1 w 70"/>
                      <a:gd name="T1" fmla="*/ 0 h 108"/>
                      <a:gd name="T2" fmla="*/ 0 w 70"/>
                      <a:gd name="T3" fmla="*/ 11 h 108"/>
                      <a:gd name="T4" fmla="*/ 9 w 70"/>
                      <a:gd name="T5" fmla="*/ 38 h 108"/>
                      <a:gd name="T6" fmla="*/ 15 w 70"/>
                      <a:gd name="T7" fmla="*/ 60 h 108"/>
                      <a:gd name="T8" fmla="*/ 22 w 70"/>
                      <a:gd name="T9" fmla="*/ 81 h 108"/>
                      <a:gd name="T10" fmla="*/ 29 w 70"/>
                      <a:gd name="T11" fmla="*/ 93 h 108"/>
                      <a:gd name="T12" fmla="*/ 36 w 70"/>
                      <a:gd name="T13" fmla="*/ 102 h 108"/>
                      <a:gd name="T14" fmla="*/ 45 w 70"/>
                      <a:gd name="T15" fmla="*/ 105 h 108"/>
                      <a:gd name="T16" fmla="*/ 56 w 70"/>
                      <a:gd name="T17" fmla="*/ 107 h 108"/>
                      <a:gd name="T18" fmla="*/ 61 w 70"/>
                      <a:gd name="T19" fmla="*/ 103 h 108"/>
                      <a:gd name="T20" fmla="*/ 66 w 70"/>
                      <a:gd name="T21" fmla="*/ 101 h 108"/>
                      <a:gd name="T22" fmla="*/ 69 w 70"/>
                      <a:gd name="T23" fmla="*/ 90 h 108"/>
                      <a:gd name="T24" fmla="*/ 67 w 70"/>
                      <a:gd name="T25" fmla="*/ 76 h 108"/>
                      <a:gd name="T26" fmla="*/ 61 w 70"/>
                      <a:gd name="T27" fmla="*/ 59 h 108"/>
                      <a:gd name="T28" fmla="*/ 57 w 70"/>
                      <a:gd name="T29" fmla="*/ 51 h 108"/>
                      <a:gd name="T30" fmla="*/ 55 w 70"/>
                      <a:gd name="T31" fmla="*/ 58 h 108"/>
                      <a:gd name="T32" fmla="*/ 52 w 70"/>
                      <a:gd name="T33" fmla="*/ 62 h 108"/>
                      <a:gd name="T34" fmla="*/ 44 w 70"/>
                      <a:gd name="T35" fmla="*/ 64 h 108"/>
                      <a:gd name="T36" fmla="*/ 37 w 70"/>
                      <a:gd name="T37" fmla="*/ 65 h 108"/>
                      <a:gd name="T38" fmla="*/ 23 w 70"/>
                      <a:gd name="T39" fmla="*/ 62 h 108"/>
                      <a:gd name="T40" fmla="*/ 9 w 70"/>
                      <a:gd name="T41" fmla="*/ 21 h 108"/>
                      <a:gd name="T42" fmla="*/ 1 w 70"/>
                      <a:gd name="T43" fmla="*/ 0 h 10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70"/>
                      <a:gd name="T67" fmla="*/ 0 h 108"/>
                      <a:gd name="T68" fmla="*/ 70 w 70"/>
                      <a:gd name="T69" fmla="*/ 108 h 10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70" h="108">
                        <a:moveTo>
                          <a:pt x="1" y="0"/>
                        </a:moveTo>
                        <a:lnTo>
                          <a:pt x="0" y="11"/>
                        </a:lnTo>
                        <a:lnTo>
                          <a:pt x="9" y="38"/>
                        </a:lnTo>
                        <a:lnTo>
                          <a:pt x="15" y="60"/>
                        </a:lnTo>
                        <a:lnTo>
                          <a:pt x="22" y="81"/>
                        </a:lnTo>
                        <a:lnTo>
                          <a:pt x="29" y="93"/>
                        </a:lnTo>
                        <a:lnTo>
                          <a:pt x="36" y="102"/>
                        </a:lnTo>
                        <a:lnTo>
                          <a:pt x="45" y="105"/>
                        </a:lnTo>
                        <a:lnTo>
                          <a:pt x="56" y="107"/>
                        </a:lnTo>
                        <a:lnTo>
                          <a:pt x="61" y="103"/>
                        </a:lnTo>
                        <a:lnTo>
                          <a:pt x="66" y="101"/>
                        </a:lnTo>
                        <a:lnTo>
                          <a:pt x="69" y="90"/>
                        </a:lnTo>
                        <a:lnTo>
                          <a:pt x="67" y="76"/>
                        </a:lnTo>
                        <a:lnTo>
                          <a:pt x="61" y="59"/>
                        </a:lnTo>
                        <a:lnTo>
                          <a:pt x="57" y="51"/>
                        </a:lnTo>
                        <a:lnTo>
                          <a:pt x="55" y="58"/>
                        </a:lnTo>
                        <a:lnTo>
                          <a:pt x="52" y="62"/>
                        </a:lnTo>
                        <a:lnTo>
                          <a:pt x="44" y="64"/>
                        </a:lnTo>
                        <a:lnTo>
                          <a:pt x="37" y="65"/>
                        </a:lnTo>
                        <a:lnTo>
                          <a:pt x="23" y="62"/>
                        </a:lnTo>
                        <a:lnTo>
                          <a:pt x="9" y="21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35" name="Group 120"/>
                <p:cNvGrpSpPr>
                  <a:grpSpLocks/>
                </p:cNvGrpSpPr>
                <p:nvPr/>
              </p:nvGrpSpPr>
              <p:grpSpPr bwMode="auto">
                <a:xfrm>
                  <a:off x="1740" y="1840"/>
                  <a:ext cx="153" cy="183"/>
                  <a:chOff x="1740" y="1840"/>
                  <a:chExt cx="153" cy="183"/>
                </a:xfrm>
              </p:grpSpPr>
              <p:sp>
                <p:nvSpPr>
                  <p:cNvPr id="60536" name="Freeform 121"/>
                  <p:cNvSpPr>
                    <a:spLocks/>
                  </p:cNvSpPr>
                  <p:nvPr/>
                </p:nvSpPr>
                <p:spPr bwMode="auto">
                  <a:xfrm>
                    <a:off x="1759" y="1853"/>
                    <a:ext cx="111" cy="170"/>
                  </a:xfrm>
                  <a:custGeom>
                    <a:avLst/>
                    <a:gdLst>
                      <a:gd name="T0" fmla="*/ 27 w 111"/>
                      <a:gd name="T1" fmla="*/ 168 h 170"/>
                      <a:gd name="T2" fmla="*/ 27 w 111"/>
                      <a:gd name="T3" fmla="*/ 143 h 170"/>
                      <a:gd name="T4" fmla="*/ 18 w 111"/>
                      <a:gd name="T5" fmla="*/ 124 h 170"/>
                      <a:gd name="T6" fmla="*/ 9 w 111"/>
                      <a:gd name="T7" fmla="*/ 110 h 170"/>
                      <a:gd name="T8" fmla="*/ 5 w 111"/>
                      <a:gd name="T9" fmla="*/ 88 h 170"/>
                      <a:gd name="T10" fmla="*/ 1 w 111"/>
                      <a:gd name="T11" fmla="*/ 78 h 170"/>
                      <a:gd name="T12" fmla="*/ 0 w 111"/>
                      <a:gd name="T13" fmla="*/ 53 h 170"/>
                      <a:gd name="T14" fmla="*/ 9 w 111"/>
                      <a:gd name="T15" fmla="*/ 24 h 170"/>
                      <a:gd name="T16" fmla="*/ 26 w 111"/>
                      <a:gd name="T17" fmla="*/ 8 h 170"/>
                      <a:gd name="T18" fmla="*/ 45 w 111"/>
                      <a:gd name="T19" fmla="*/ 0 h 170"/>
                      <a:gd name="T20" fmla="*/ 68 w 111"/>
                      <a:gd name="T21" fmla="*/ 0 h 170"/>
                      <a:gd name="T22" fmla="*/ 89 w 111"/>
                      <a:gd name="T23" fmla="*/ 7 h 170"/>
                      <a:gd name="T24" fmla="*/ 104 w 111"/>
                      <a:gd name="T25" fmla="*/ 22 h 170"/>
                      <a:gd name="T26" fmla="*/ 110 w 111"/>
                      <a:gd name="T27" fmla="*/ 43 h 170"/>
                      <a:gd name="T28" fmla="*/ 110 w 111"/>
                      <a:gd name="T29" fmla="*/ 65 h 170"/>
                      <a:gd name="T30" fmla="*/ 107 w 111"/>
                      <a:gd name="T31" fmla="*/ 85 h 170"/>
                      <a:gd name="T32" fmla="*/ 97 w 111"/>
                      <a:gd name="T33" fmla="*/ 111 h 170"/>
                      <a:gd name="T34" fmla="*/ 92 w 111"/>
                      <a:gd name="T35" fmla="*/ 121 h 170"/>
                      <a:gd name="T36" fmla="*/ 87 w 111"/>
                      <a:gd name="T37" fmla="*/ 132 h 170"/>
                      <a:gd name="T38" fmla="*/ 85 w 111"/>
                      <a:gd name="T39" fmla="*/ 144 h 170"/>
                      <a:gd name="T40" fmla="*/ 81 w 111"/>
                      <a:gd name="T41" fmla="*/ 169 h 170"/>
                      <a:gd name="T42" fmla="*/ 27 w 111"/>
                      <a:gd name="T43" fmla="*/ 168 h 17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11"/>
                      <a:gd name="T67" fmla="*/ 0 h 170"/>
                      <a:gd name="T68" fmla="*/ 111 w 111"/>
                      <a:gd name="T69" fmla="*/ 170 h 17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11" h="170">
                        <a:moveTo>
                          <a:pt x="27" y="168"/>
                        </a:moveTo>
                        <a:lnTo>
                          <a:pt x="27" y="143"/>
                        </a:lnTo>
                        <a:lnTo>
                          <a:pt x="18" y="124"/>
                        </a:lnTo>
                        <a:lnTo>
                          <a:pt x="9" y="110"/>
                        </a:lnTo>
                        <a:lnTo>
                          <a:pt x="5" y="88"/>
                        </a:lnTo>
                        <a:lnTo>
                          <a:pt x="1" y="78"/>
                        </a:lnTo>
                        <a:lnTo>
                          <a:pt x="0" y="53"/>
                        </a:lnTo>
                        <a:lnTo>
                          <a:pt x="9" y="24"/>
                        </a:lnTo>
                        <a:lnTo>
                          <a:pt x="26" y="8"/>
                        </a:lnTo>
                        <a:lnTo>
                          <a:pt x="45" y="0"/>
                        </a:lnTo>
                        <a:lnTo>
                          <a:pt x="68" y="0"/>
                        </a:lnTo>
                        <a:lnTo>
                          <a:pt x="89" y="7"/>
                        </a:lnTo>
                        <a:lnTo>
                          <a:pt x="104" y="22"/>
                        </a:lnTo>
                        <a:lnTo>
                          <a:pt x="110" y="43"/>
                        </a:lnTo>
                        <a:lnTo>
                          <a:pt x="110" y="65"/>
                        </a:lnTo>
                        <a:lnTo>
                          <a:pt x="107" y="85"/>
                        </a:lnTo>
                        <a:lnTo>
                          <a:pt x="97" y="111"/>
                        </a:lnTo>
                        <a:lnTo>
                          <a:pt x="92" y="121"/>
                        </a:lnTo>
                        <a:lnTo>
                          <a:pt x="87" y="132"/>
                        </a:lnTo>
                        <a:lnTo>
                          <a:pt x="85" y="144"/>
                        </a:lnTo>
                        <a:lnTo>
                          <a:pt x="81" y="169"/>
                        </a:lnTo>
                        <a:lnTo>
                          <a:pt x="27" y="168"/>
                        </a:lnTo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37" name="Freeform 122"/>
                  <p:cNvSpPr>
                    <a:spLocks/>
                  </p:cNvSpPr>
                  <p:nvPr/>
                </p:nvSpPr>
                <p:spPr bwMode="auto">
                  <a:xfrm>
                    <a:off x="1740" y="1840"/>
                    <a:ext cx="153" cy="132"/>
                  </a:xfrm>
                  <a:custGeom>
                    <a:avLst/>
                    <a:gdLst>
                      <a:gd name="T0" fmla="*/ 11 w 153"/>
                      <a:gd name="T1" fmla="*/ 113 h 132"/>
                      <a:gd name="T2" fmla="*/ 2 w 153"/>
                      <a:gd name="T3" fmla="*/ 100 h 132"/>
                      <a:gd name="T4" fmla="*/ 0 w 153"/>
                      <a:gd name="T5" fmla="*/ 86 h 132"/>
                      <a:gd name="T6" fmla="*/ 1 w 153"/>
                      <a:gd name="T7" fmla="*/ 68 h 132"/>
                      <a:gd name="T8" fmla="*/ 6 w 153"/>
                      <a:gd name="T9" fmla="*/ 53 h 132"/>
                      <a:gd name="T10" fmla="*/ 11 w 153"/>
                      <a:gd name="T11" fmla="*/ 37 h 132"/>
                      <a:gd name="T12" fmla="*/ 19 w 153"/>
                      <a:gd name="T13" fmla="*/ 29 h 132"/>
                      <a:gd name="T14" fmla="*/ 26 w 153"/>
                      <a:gd name="T15" fmla="*/ 16 h 132"/>
                      <a:gd name="T16" fmla="*/ 41 w 153"/>
                      <a:gd name="T17" fmla="*/ 5 h 132"/>
                      <a:gd name="T18" fmla="*/ 52 w 153"/>
                      <a:gd name="T19" fmla="*/ 2 h 132"/>
                      <a:gd name="T20" fmla="*/ 76 w 153"/>
                      <a:gd name="T21" fmla="*/ 0 h 132"/>
                      <a:gd name="T22" fmla="*/ 96 w 153"/>
                      <a:gd name="T23" fmla="*/ 1 h 132"/>
                      <a:gd name="T24" fmla="*/ 111 w 153"/>
                      <a:gd name="T25" fmla="*/ 5 h 132"/>
                      <a:gd name="T26" fmla="*/ 122 w 153"/>
                      <a:gd name="T27" fmla="*/ 10 h 132"/>
                      <a:gd name="T28" fmla="*/ 133 w 153"/>
                      <a:gd name="T29" fmla="*/ 22 h 132"/>
                      <a:gd name="T30" fmla="*/ 141 w 153"/>
                      <a:gd name="T31" fmla="*/ 33 h 132"/>
                      <a:gd name="T32" fmla="*/ 148 w 153"/>
                      <a:gd name="T33" fmla="*/ 43 h 132"/>
                      <a:gd name="T34" fmla="*/ 152 w 153"/>
                      <a:gd name="T35" fmla="*/ 57 h 132"/>
                      <a:gd name="T36" fmla="*/ 152 w 153"/>
                      <a:gd name="T37" fmla="*/ 80 h 132"/>
                      <a:gd name="T38" fmla="*/ 152 w 153"/>
                      <a:gd name="T39" fmla="*/ 97 h 132"/>
                      <a:gd name="T40" fmla="*/ 146 w 153"/>
                      <a:gd name="T41" fmla="*/ 104 h 132"/>
                      <a:gd name="T42" fmla="*/ 138 w 153"/>
                      <a:gd name="T43" fmla="*/ 115 h 132"/>
                      <a:gd name="T44" fmla="*/ 133 w 153"/>
                      <a:gd name="T45" fmla="*/ 123 h 132"/>
                      <a:gd name="T46" fmla="*/ 118 w 153"/>
                      <a:gd name="T47" fmla="*/ 127 h 132"/>
                      <a:gd name="T48" fmla="*/ 105 w 153"/>
                      <a:gd name="T49" fmla="*/ 131 h 132"/>
                      <a:gd name="T50" fmla="*/ 116 w 153"/>
                      <a:gd name="T51" fmla="*/ 115 h 132"/>
                      <a:gd name="T52" fmla="*/ 126 w 153"/>
                      <a:gd name="T53" fmla="*/ 87 h 132"/>
                      <a:gd name="T54" fmla="*/ 122 w 153"/>
                      <a:gd name="T55" fmla="*/ 54 h 132"/>
                      <a:gd name="T56" fmla="*/ 99 w 153"/>
                      <a:gd name="T57" fmla="*/ 61 h 132"/>
                      <a:gd name="T58" fmla="*/ 70 w 153"/>
                      <a:gd name="T59" fmla="*/ 61 h 132"/>
                      <a:gd name="T60" fmla="*/ 50 w 153"/>
                      <a:gd name="T61" fmla="*/ 60 h 132"/>
                      <a:gd name="T62" fmla="*/ 34 w 153"/>
                      <a:gd name="T63" fmla="*/ 56 h 132"/>
                      <a:gd name="T64" fmla="*/ 32 w 153"/>
                      <a:gd name="T65" fmla="*/ 65 h 132"/>
                      <a:gd name="T66" fmla="*/ 25 w 153"/>
                      <a:gd name="T67" fmla="*/ 89 h 132"/>
                      <a:gd name="T68" fmla="*/ 36 w 153"/>
                      <a:gd name="T69" fmla="*/ 116 h 132"/>
                      <a:gd name="T70" fmla="*/ 42 w 153"/>
                      <a:gd name="T71" fmla="*/ 131 h 132"/>
                      <a:gd name="T72" fmla="*/ 25 w 153"/>
                      <a:gd name="T73" fmla="*/ 122 h 132"/>
                      <a:gd name="T74" fmla="*/ 11 w 153"/>
                      <a:gd name="T75" fmla="*/ 113 h 132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153"/>
                      <a:gd name="T115" fmla="*/ 0 h 132"/>
                      <a:gd name="T116" fmla="*/ 153 w 153"/>
                      <a:gd name="T117" fmla="*/ 132 h 132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153" h="132">
                        <a:moveTo>
                          <a:pt x="11" y="113"/>
                        </a:moveTo>
                        <a:lnTo>
                          <a:pt x="2" y="100"/>
                        </a:lnTo>
                        <a:lnTo>
                          <a:pt x="0" y="86"/>
                        </a:lnTo>
                        <a:lnTo>
                          <a:pt x="1" y="68"/>
                        </a:lnTo>
                        <a:lnTo>
                          <a:pt x="6" y="53"/>
                        </a:lnTo>
                        <a:lnTo>
                          <a:pt x="11" y="37"/>
                        </a:lnTo>
                        <a:lnTo>
                          <a:pt x="19" y="29"/>
                        </a:lnTo>
                        <a:lnTo>
                          <a:pt x="26" y="16"/>
                        </a:lnTo>
                        <a:lnTo>
                          <a:pt x="41" y="5"/>
                        </a:lnTo>
                        <a:lnTo>
                          <a:pt x="52" y="2"/>
                        </a:lnTo>
                        <a:lnTo>
                          <a:pt x="76" y="0"/>
                        </a:lnTo>
                        <a:lnTo>
                          <a:pt x="96" y="1"/>
                        </a:lnTo>
                        <a:lnTo>
                          <a:pt x="111" y="5"/>
                        </a:lnTo>
                        <a:lnTo>
                          <a:pt x="122" y="10"/>
                        </a:lnTo>
                        <a:lnTo>
                          <a:pt x="133" y="22"/>
                        </a:lnTo>
                        <a:lnTo>
                          <a:pt x="141" y="33"/>
                        </a:lnTo>
                        <a:lnTo>
                          <a:pt x="148" y="43"/>
                        </a:lnTo>
                        <a:lnTo>
                          <a:pt x="152" y="57"/>
                        </a:lnTo>
                        <a:lnTo>
                          <a:pt x="152" y="80"/>
                        </a:lnTo>
                        <a:lnTo>
                          <a:pt x="152" y="97"/>
                        </a:lnTo>
                        <a:lnTo>
                          <a:pt x="146" y="104"/>
                        </a:lnTo>
                        <a:lnTo>
                          <a:pt x="138" y="115"/>
                        </a:lnTo>
                        <a:lnTo>
                          <a:pt x="133" y="123"/>
                        </a:lnTo>
                        <a:lnTo>
                          <a:pt x="118" y="127"/>
                        </a:lnTo>
                        <a:lnTo>
                          <a:pt x="105" y="131"/>
                        </a:lnTo>
                        <a:lnTo>
                          <a:pt x="116" y="115"/>
                        </a:lnTo>
                        <a:lnTo>
                          <a:pt x="126" y="87"/>
                        </a:lnTo>
                        <a:lnTo>
                          <a:pt x="122" y="54"/>
                        </a:lnTo>
                        <a:lnTo>
                          <a:pt x="99" y="61"/>
                        </a:lnTo>
                        <a:lnTo>
                          <a:pt x="70" y="61"/>
                        </a:lnTo>
                        <a:lnTo>
                          <a:pt x="50" y="60"/>
                        </a:lnTo>
                        <a:lnTo>
                          <a:pt x="34" y="56"/>
                        </a:lnTo>
                        <a:lnTo>
                          <a:pt x="32" y="65"/>
                        </a:lnTo>
                        <a:lnTo>
                          <a:pt x="25" y="89"/>
                        </a:lnTo>
                        <a:lnTo>
                          <a:pt x="36" y="116"/>
                        </a:lnTo>
                        <a:lnTo>
                          <a:pt x="42" y="131"/>
                        </a:lnTo>
                        <a:lnTo>
                          <a:pt x="25" y="122"/>
                        </a:lnTo>
                        <a:lnTo>
                          <a:pt x="11" y="11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38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757" y="1938"/>
                    <a:ext cx="125" cy="19"/>
                    <a:chOff x="1757" y="1938"/>
                    <a:chExt cx="125" cy="19"/>
                  </a:xfrm>
                </p:grpSpPr>
                <p:sp>
                  <p:nvSpPr>
                    <p:cNvPr id="60539" name="Oval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1938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40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6" y="1941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60432" name="Group 126"/>
            <p:cNvGrpSpPr>
              <a:grpSpLocks/>
            </p:cNvGrpSpPr>
            <p:nvPr/>
          </p:nvGrpSpPr>
          <p:grpSpPr bwMode="auto">
            <a:xfrm>
              <a:off x="2111" y="1732"/>
              <a:ext cx="349" cy="1427"/>
              <a:chOff x="2111" y="1732"/>
              <a:chExt cx="349" cy="1427"/>
            </a:xfrm>
          </p:grpSpPr>
          <p:grpSp>
            <p:nvGrpSpPr>
              <p:cNvPr id="60507" name="Group 127"/>
              <p:cNvGrpSpPr>
                <a:grpSpLocks/>
              </p:cNvGrpSpPr>
              <p:nvPr/>
            </p:nvGrpSpPr>
            <p:grpSpPr bwMode="auto">
              <a:xfrm>
                <a:off x="2111" y="3024"/>
                <a:ext cx="342" cy="135"/>
                <a:chOff x="2111" y="3024"/>
                <a:chExt cx="342" cy="135"/>
              </a:xfrm>
            </p:grpSpPr>
            <p:sp>
              <p:nvSpPr>
                <p:cNvPr id="60527" name="Freeform 128"/>
                <p:cNvSpPr>
                  <a:spLocks/>
                </p:cNvSpPr>
                <p:nvPr/>
              </p:nvSpPr>
              <p:spPr bwMode="auto">
                <a:xfrm>
                  <a:off x="2111" y="3024"/>
                  <a:ext cx="140" cy="82"/>
                </a:xfrm>
                <a:custGeom>
                  <a:avLst/>
                  <a:gdLst>
                    <a:gd name="T0" fmla="*/ 70 w 140"/>
                    <a:gd name="T1" fmla="*/ 0 h 82"/>
                    <a:gd name="T2" fmla="*/ 48 w 140"/>
                    <a:gd name="T3" fmla="*/ 21 h 82"/>
                    <a:gd name="T4" fmla="*/ 29 w 140"/>
                    <a:gd name="T5" fmla="*/ 44 h 82"/>
                    <a:gd name="T6" fmla="*/ 3 w 140"/>
                    <a:gd name="T7" fmla="*/ 64 h 82"/>
                    <a:gd name="T8" fmla="*/ 0 w 140"/>
                    <a:gd name="T9" fmla="*/ 75 h 82"/>
                    <a:gd name="T10" fmla="*/ 25 w 140"/>
                    <a:gd name="T11" fmla="*/ 81 h 82"/>
                    <a:gd name="T12" fmla="*/ 51 w 140"/>
                    <a:gd name="T13" fmla="*/ 78 h 82"/>
                    <a:gd name="T14" fmla="*/ 83 w 140"/>
                    <a:gd name="T15" fmla="*/ 64 h 82"/>
                    <a:gd name="T16" fmla="*/ 106 w 140"/>
                    <a:gd name="T17" fmla="*/ 51 h 82"/>
                    <a:gd name="T18" fmla="*/ 131 w 140"/>
                    <a:gd name="T19" fmla="*/ 48 h 82"/>
                    <a:gd name="T20" fmla="*/ 139 w 140"/>
                    <a:gd name="T21" fmla="*/ 42 h 82"/>
                    <a:gd name="T22" fmla="*/ 136 w 140"/>
                    <a:gd name="T23" fmla="*/ 4 h 82"/>
                    <a:gd name="T24" fmla="*/ 70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70" y="0"/>
                      </a:moveTo>
                      <a:lnTo>
                        <a:pt x="48" y="21"/>
                      </a:lnTo>
                      <a:lnTo>
                        <a:pt x="29" y="44"/>
                      </a:lnTo>
                      <a:lnTo>
                        <a:pt x="3" y="64"/>
                      </a:lnTo>
                      <a:lnTo>
                        <a:pt x="0" y="75"/>
                      </a:lnTo>
                      <a:lnTo>
                        <a:pt x="25" y="81"/>
                      </a:lnTo>
                      <a:lnTo>
                        <a:pt x="51" y="78"/>
                      </a:lnTo>
                      <a:lnTo>
                        <a:pt x="83" y="64"/>
                      </a:lnTo>
                      <a:lnTo>
                        <a:pt x="106" y="51"/>
                      </a:lnTo>
                      <a:lnTo>
                        <a:pt x="131" y="48"/>
                      </a:lnTo>
                      <a:lnTo>
                        <a:pt x="139" y="42"/>
                      </a:lnTo>
                      <a:lnTo>
                        <a:pt x="136" y="4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28" name="Freeform 129"/>
                <p:cNvSpPr>
                  <a:spLocks/>
                </p:cNvSpPr>
                <p:nvPr/>
              </p:nvSpPr>
              <p:spPr bwMode="auto">
                <a:xfrm>
                  <a:off x="2368" y="3068"/>
                  <a:ext cx="85" cy="91"/>
                </a:xfrm>
                <a:custGeom>
                  <a:avLst/>
                  <a:gdLst>
                    <a:gd name="T0" fmla="*/ 1 w 85"/>
                    <a:gd name="T1" fmla="*/ 1 h 91"/>
                    <a:gd name="T2" fmla="*/ 0 w 85"/>
                    <a:gd name="T3" fmla="*/ 25 h 91"/>
                    <a:gd name="T4" fmla="*/ 12 w 85"/>
                    <a:gd name="T5" fmla="*/ 37 h 91"/>
                    <a:gd name="T6" fmla="*/ 14 w 85"/>
                    <a:gd name="T7" fmla="*/ 57 h 91"/>
                    <a:gd name="T8" fmla="*/ 33 w 85"/>
                    <a:gd name="T9" fmla="*/ 77 h 91"/>
                    <a:gd name="T10" fmla="*/ 49 w 85"/>
                    <a:gd name="T11" fmla="*/ 87 h 91"/>
                    <a:gd name="T12" fmla="*/ 63 w 85"/>
                    <a:gd name="T13" fmla="*/ 90 h 91"/>
                    <a:gd name="T14" fmla="*/ 77 w 85"/>
                    <a:gd name="T15" fmla="*/ 89 h 91"/>
                    <a:gd name="T16" fmla="*/ 84 w 85"/>
                    <a:gd name="T17" fmla="*/ 75 h 91"/>
                    <a:gd name="T18" fmla="*/ 82 w 85"/>
                    <a:gd name="T19" fmla="*/ 55 h 91"/>
                    <a:gd name="T20" fmla="*/ 68 w 85"/>
                    <a:gd name="T21" fmla="*/ 32 h 91"/>
                    <a:gd name="T22" fmla="*/ 47 w 85"/>
                    <a:gd name="T23" fmla="*/ 7 h 91"/>
                    <a:gd name="T24" fmla="*/ 46 w 85"/>
                    <a:gd name="T25" fmla="*/ 0 h 91"/>
                    <a:gd name="T26" fmla="*/ 1 w 85"/>
                    <a:gd name="T27" fmla="*/ 1 h 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91"/>
                    <a:gd name="T44" fmla="*/ 85 w 85"/>
                    <a:gd name="T45" fmla="*/ 91 h 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91">
                      <a:moveTo>
                        <a:pt x="1" y="1"/>
                      </a:moveTo>
                      <a:lnTo>
                        <a:pt x="0" y="25"/>
                      </a:lnTo>
                      <a:lnTo>
                        <a:pt x="12" y="37"/>
                      </a:lnTo>
                      <a:lnTo>
                        <a:pt x="14" y="57"/>
                      </a:lnTo>
                      <a:lnTo>
                        <a:pt x="33" y="77"/>
                      </a:lnTo>
                      <a:lnTo>
                        <a:pt x="49" y="87"/>
                      </a:lnTo>
                      <a:lnTo>
                        <a:pt x="63" y="90"/>
                      </a:lnTo>
                      <a:lnTo>
                        <a:pt x="77" y="89"/>
                      </a:lnTo>
                      <a:lnTo>
                        <a:pt x="84" y="75"/>
                      </a:lnTo>
                      <a:lnTo>
                        <a:pt x="82" y="55"/>
                      </a:lnTo>
                      <a:lnTo>
                        <a:pt x="68" y="32"/>
                      </a:lnTo>
                      <a:lnTo>
                        <a:pt x="47" y="7"/>
                      </a:lnTo>
                      <a:lnTo>
                        <a:pt x="46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508" name="Group 130"/>
              <p:cNvGrpSpPr>
                <a:grpSpLocks/>
              </p:cNvGrpSpPr>
              <p:nvPr/>
            </p:nvGrpSpPr>
            <p:grpSpPr bwMode="auto">
              <a:xfrm>
                <a:off x="2146" y="1912"/>
                <a:ext cx="314" cy="1153"/>
                <a:chOff x="2146" y="1912"/>
                <a:chExt cx="314" cy="1153"/>
              </a:xfrm>
            </p:grpSpPr>
            <p:sp>
              <p:nvSpPr>
                <p:cNvPr id="60516" name="Freeform 131"/>
                <p:cNvSpPr>
                  <a:spLocks/>
                </p:cNvSpPr>
                <p:nvPr/>
              </p:nvSpPr>
              <p:spPr bwMode="auto">
                <a:xfrm>
                  <a:off x="2154" y="2512"/>
                  <a:ext cx="38" cy="102"/>
                </a:xfrm>
                <a:custGeom>
                  <a:avLst/>
                  <a:gdLst>
                    <a:gd name="T0" fmla="*/ 2 w 38"/>
                    <a:gd name="T1" fmla="*/ 1 h 102"/>
                    <a:gd name="T2" fmla="*/ 0 w 38"/>
                    <a:gd name="T3" fmla="*/ 57 h 102"/>
                    <a:gd name="T4" fmla="*/ 19 w 38"/>
                    <a:gd name="T5" fmla="*/ 90 h 102"/>
                    <a:gd name="T6" fmla="*/ 29 w 38"/>
                    <a:gd name="T7" fmla="*/ 101 h 102"/>
                    <a:gd name="T8" fmla="*/ 27 w 38"/>
                    <a:gd name="T9" fmla="*/ 53 h 102"/>
                    <a:gd name="T10" fmla="*/ 31 w 38"/>
                    <a:gd name="T11" fmla="*/ 58 h 102"/>
                    <a:gd name="T12" fmla="*/ 36 w 38"/>
                    <a:gd name="T13" fmla="*/ 74 h 102"/>
                    <a:gd name="T14" fmla="*/ 37 w 38"/>
                    <a:gd name="T15" fmla="*/ 57 h 102"/>
                    <a:gd name="T16" fmla="*/ 32 w 38"/>
                    <a:gd name="T17" fmla="*/ 27 h 102"/>
                    <a:gd name="T18" fmla="*/ 20 w 38"/>
                    <a:gd name="T19" fmla="*/ 0 h 102"/>
                    <a:gd name="T20" fmla="*/ 2 w 38"/>
                    <a:gd name="T21" fmla="*/ 1 h 10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02"/>
                    <a:gd name="T35" fmla="*/ 38 w 38"/>
                    <a:gd name="T36" fmla="*/ 102 h 10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02">
                      <a:moveTo>
                        <a:pt x="2" y="1"/>
                      </a:moveTo>
                      <a:lnTo>
                        <a:pt x="0" y="57"/>
                      </a:lnTo>
                      <a:lnTo>
                        <a:pt x="19" y="90"/>
                      </a:lnTo>
                      <a:lnTo>
                        <a:pt x="29" y="101"/>
                      </a:lnTo>
                      <a:lnTo>
                        <a:pt x="27" y="53"/>
                      </a:lnTo>
                      <a:lnTo>
                        <a:pt x="31" y="58"/>
                      </a:lnTo>
                      <a:lnTo>
                        <a:pt x="36" y="74"/>
                      </a:lnTo>
                      <a:lnTo>
                        <a:pt x="37" y="57"/>
                      </a:lnTo>
                      <a:lnTo>
                        <a:pt x="32" y="27"/>
                      </a:lnTo>
                      <a:lnTo>
                        <a:pt x="20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7" name="Freeform 132"/>
                <p:cNvSpPr>
                  <a:spLocks/>
                </p:cNvSpPr>
                <p:nvPr/>
              </p:nvSpPr>
              <p:spPr bwMode="auto">
                <a:xfrm>
                  <a:off x="2175" y="2277"/>
                  <a:ext cx="244" cy="788"/>
                </a:xfrm>
                <a:custGeom>
                  <a:avLst/>
                  <a:gdLst>
                    <a:gd name="T0" fmla="*/ 3 w 244"/>
                    <a:gd name="T1" fmla="*/ 0 h 788"/>
                    <a:gd name="T2" fmla="*/ 0 w 244"/>
                    <a:gd name="T3" fmla="*/ 428 h 788"/>
                    <a:gd name="T4" fmla="*/ 3 w 244"/>
                    <a:gd name="T5" fmla="*/ 746 h 788"/>
                    <a:gd name="T6" fmla="*/ 76 w 244"/>
                    <a:gd name="T7" fmla="*/ 760 h 788"/>
                    <a:gd name="T8" fmla="*/ 87 w 244"/>
                    <a:gd name="T9" fmla="*/ 501 h 788"/>
                    <a:gd name="T10" fmla="*/ 79 w 244"/>
                    <a:gd name="T11" fmla="*/ 476 h 788"/>
                    <a:gd name="T12" fmla="*/ 87 w 244"/>
                    <a:gd name="T13" fmla="*/ 462 h 788"/>
                    <a:gd name="T14" fmla="*/ 87 w 244"/>
                    <a:gd name="T15" fmla="*/ 303 h 788"/>
                    <a:gd name="T16" fmla="*/ 103 w 244"/>
                    <a:gd name="T17" fmla="*/ 353 h 788"/>
                    <a:gd name="T18" fmla="*/ 145 w 244"/>
                    <a:gd name="T19" fmla="*/ 567 h 788"/>
                    <a:gd name="T20" fmla="*/ 181 w 244"/>
                    <a:gd name="T21" fmla="*/ 787 h 788"/>
                    <a:gd name="T22" fmla="*/ 243 w 244"/>
                    <a:gd name="T23" fmla="*/ 787 h 788"/>
                    <a:gd name="T24" fmla="*/ 215 w 244"/>
                    <a:gd name="T25" fmla="*/ 493 h 788"/>
                    <a:gd name="T26" fmla="*/ 204 w 244"/>
                    <a:gd name="T27" fmla="*/ 242 h 788"/>
                    <a:gd name="T28" fmla="*/ 209 w 244"/>
                    <a:gd name="T29" fmla="*/ 6 h 788"/>
                    <a:gd name="T30" fmla="*/ 3 w 244"/>
                    <a:gd name="T31" fmla="*/ 0 h 7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4"/>
                    <a:gd name="T49" fmla="*/ 0 h 788"/>
                    <a:gd name="T50" fmla="*/ 244 w 244"/>
                    <a:gd name="T51" fmla="*/ 788 h 7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4" h="788">
                      <a:moveTo>
                        <a:pt x="3" y="0"/>
                      </a:moveTo>
                      <a:lnTo>
                        <a:pt x="0" y="428"/>
                      </a:lnTo>
                      <a:lnTo>
                        <a:pt x="3" y="746"/>
                      </a:lnTo>
                      <a:lnTo>
                        <a:pt x="76" y="760"/>
                      </a:lnTo>
                      <a:lnTo>
                        <a:pt x="87" y="501"/>
                      </a:lnTo>
                      <a:lnTo>
                        <a:pt x="79" y="476"/>
                      </a:lnTo>
                      <a:lnTo>
                        <a:pt x="87" y="462"/>
                      </a:lnTo>
                      <a:lnTo>
                        <a:pt x="87" y="303"/>
                      </a:lnTo>
                      <a:lnTo>
                        <a:pt x="103" y="353"/>
                      </a:lnTo>
                      <a:lnTo>
                        <a:pt x="145" y="567"/>
                      </a:lnTo>
                      <a:lnTo>
                        <a:pt x="181" y="787"/>
                      </a:lnTo>
                      <a:lnTo>
                        <a:pt x="243" y="787"/>
                      </a:lnTo>
                      <a:lnTo>
                        <a:pt x="215" y="493"/>
                      </a:lnTo>
                      <a:lnTo>
                        <a:pt x="204" y="242"/>
                      </a:lnTo>
                      <a:lnTo>
                        <a:pt x="209" y="6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8" name="Freeform 133"/>
                <p:cNvSpPr>
                  <a:spLocks/>
                </p:cNvSpPr>
                <p:nvPr/>
              </p:nvSpPr>
              <p:spPr bwMode="auto">
                <a:xfrm>
                  <a:off x="2146" y="1912"/>
                  <a:ext cx="314" cy="601"/>
                </a:xfrm>
                <a:custGeom>
                  <a:avLst/>
                  <a:gdLst>
                    <a:gd name="T0" fmla="*/ 104 w 314"/>
                    <a:gd name="T1" fmla="*/ 7 h 601"/>
                    <a:gd name="T2" fmla="*/ 8 w 314"/>
                    <a:gd name="T3" fmla="*/ 81 h 601"/>
                    <a:gd name="T4" fmla="*/ 2 w 314"/>
                    <a:gd name="T5" fmla="*/ 272 h 601"/>
                    <a:gd name="T6" fmla="*/ 0 w 314"/>
                    <a:gd name="T7" fmla="*/ 370 h 601"/>
                    <a:gd name="T8" fmla="*/ 6 w 314"/>
                    <a:gd name="T9" fmla="*/ 600 h 601"/>
                    <a:gd name="T10" fmla="*/ 27 w 314"/>
                    <a:gd name="T11" fmla="*/ 600 h 601"/>
                    <a:gd name="T12" fmla="*/ 38 w 314"/>
                    <a:gd name="T13" fmla="*/ 364 h 601"/>
                    <a:gd name="T14" fmla="*/ 238 w 314"/>
                    <a:gd name="T15" fmla="*/ 364 h 601"/>
                    <a:gd name="T16" fmla="*/ 243 w 314"/>
                    <a:gd name="T17" fmla="*/ 305 h 601"/>
                    <a:gd name="T18" fmla="*/ 250 w 314"/>
                    <a:gd name="T19" fmla="*/ 346 h 601"/>
                    <a:gd name="T20" fmla="*/ 236 w 314"/>
                    <a:gd name="T21" fmla="*/ 436 h 601"/>
                    <a:gd name="T22" fmla="*/ 222 w 314"/>
                    <a:gd name="T23" fmla="*/ 569 h 601"/>
                    <a:gd name="T24" fmla="*/ 256 w 314"/>
                    <a:gd name="T25" fmla="*/ 578 h 601"/>
                    <a:gd name="T26" fmla="*/ 313 w 314"/>
                    <a:gd name="T27" fmla="*/ 343 h 601"/>
                    <a:gd name="T28" fmla="*/ 277 w 314"/>
                    <a:gd name="T29" fmla="*/ 68 h 601"/>
                    <a:gd name="T30" fmla="*/ 170 w 314"/>
                    <a:gd name="T31" fmla="*/ 0 h 601"/>
                    <a:gd name="T32" fmla="*/ 123 w 314"/>
                    <a:gd name="T33" fmla="*/ 31 h 601"/>
                    <a:gd name="T34" fmla="*/ 104 w 314"/>
                    <a:gd name="T35" fmla="*/ 7 h 60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4"/>
                    <a:gd name="T55" fmla="*/ 0 h 601"/>
                    <a:gd name="T56" fmla="*/ 314 w 314"/>
                    <a:gd name="T57" fmla="*/ 601 h 60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4" h="601">
                      <a:moveTo>
                        <a:pt x="104" y="7"/>
                      </a:moveTo>
                      <a:lnTo>
                        <a:pt x="8" y="81"/>
                      </a:lnTo>
                      <a:lnTo>
                        <a:pt x="2" y="272"/>
                      </a:lnTo>
                      <a:lnTo>
                        <a:pt x="0" y="370"/>
                      </a:lnTo>
                      <a:lnTo>
                        <a:pt x="6" y="600"/>
                      </a:lnTo>
                      <a:lnTo>
                        <a:pt x="27" y="600"/>
                      </a:lnTo>
                      <a:lnTo>
                        <a:pt x="38" y="364"/>
                      </a:lnTo>
                      <a:lnTo>
                        <a:pt x="238" y="364"/>
                      </a:lnTo>
                      <a:lnTo>
                        <a:pt x="243" y="305"/>
                      </a:lnTo>
                      <a:lnTo>
                        <a:pt x="250" y="346"/>
                      </a:lnTo>
                      <a:lnTo>
                        <a:pt x="236" y="436"/>
                      </a:lnTo>
                      <a:lnTo>
                        <a:pt x="222" y="569"/>
                      </a:lnTo>
                      <a:lnTo>
                        <a:pt x="256" y="578"/>
                      </a:lnTo>
                      <a:lnTo>
                        <a:pt x="313" y="343"/>
                      </a:lnTo>
                      <a:lnTo>
                        <a:pt x="277" y="68"/>
                      </a:lnTo>
                      <a:lnTo>
                        <a:pt x="170" y="0"/>
                      </a:lnTo>
                      <a:lnTo>
                        <a:pt x="123" y="31"/>
                      </a:lnTo>
                      <a:lnTo>
                        <a:pt x="104" y="7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9" name="Freeform 134"/>
                <p:cNvSpPr>
                  <a:spLocks/>
                </p:cNvSpPr>
                <p:nvPr/>
              </p:nvSpPr>
              <p:spPr bwMode="auto">
                <a:xfrm>
                  <a:off x="2363" y="2483"/>
                  <a:ext cx="43" cy="97"/>
                </a:xfrm>
                <a:custGeom>
                  <a:avLst/>
                  <a:gdLst>
                    <a:gd name="T0" fmla="*/ 13 w 43"/>
                    <a:gd name="T1" fmla="*/ 0 h 97"/>
                    <a:gd name="T2" fmla="*/ 0 w 43"/>
                    <a:gd name="T3" fmla="*/ 51 h 97"/>
                    <a:gd name="T4" fmla="*/ 22 w 43"/>
                    <a:gd name="T5" fmla="*/ 96 h 97"/>
                    <a:gd name="T6" fmla="*/ 29 w 43"/>
                    <a:gd name="T7" fmla="*/ 91 h 97"/>
                    <a:gd name="T8" fmla="*/ 42 w 43"/>
                    <a:gd name="T9" fmla="*/ 86 h 97"/>
                    <a:gd name="T10" fmla="*/ 37 w 43"/>
                    <a:gd name="T11" fmla="*/ 72 h 97"/>
                    <a:gd name="T12" fmla="*/ 35 w 43"/>
                    <a:gd name="T13" fmla="*/ 54 h 97"/>
                    <a:gd name="T14" fmla="*/ 42 w 43"/>
                    <a:gd name="T15" fmla="*/ 36 h 97"/>
                    <a:gd name="T16" fmla="*/ 37 w 43"/>
                    <a:gd name="T17" fmla="*/ 4 h 97"/>
                    <a:gd name="T18" fmla="*/ 13 w 43"/>
                    <a:gd name="T19" fmla="*/ 0 h 9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97"/>
                    <a:gd name="T32" fmla="*/ 43 w 43"/>
                    <a:gd name="T33" fmla="*/ 97 h 9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97">
                      <a:moveTo>
                        <a:pt x="13" y="0"/>
                      </a:moveTo>
                      <a:lnTo>
                        <a:pt x="0" y="51"/>
                      </a:lnTo>
                      <a:lnTo>
                        <a:pt x="22" y="96"/>
                      </a:lnTo>
                      <a:lnTo>
                        <a:pt x="29" y="91"/>
                      </a:lnTo>
                      <a:lnTo>
                        <a:pt x="42" y="86"/>
                      </a:lnTo>
                      <a:lnTo>
                        <a:pt x="37" y="72"/>
                      </a:lnTo>
                      <a:lnTo>
                        <a:pt x="35" y="54"/>
                      </a:lnTo>
                      <a:lnTo>
                        <a:pt x="42" y="36"/>
                      </a:lnTo>
                      <a:lnTo>
                        <a:pt x="37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20" name="Group 135"/>
                <p:cNvGrpSpPr>
                  <a:grpSpLocks/>
                </p:cNvGrpSpPr>
                <p:nvPr/>
              </p:nvGrpSpPr>
              <p:grpSpPr bwMode="auto">
                <a:xfrm>
                  <a:off x="2185" y="1925"/>
                  <a:ext cx="203" cy="375"/>
                  <a:chOff x="2185" y="1925"/>
                  <a:chExt cx="203" cy="375"/>
                </a:xfrm>
              </p:grpSpPr>
              <p:grpSp>
                <p:nvGrpSpPr>
                  <p:cNvPr id="60521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185" y="1925"/>
                    <a:ext cx="203" cy="375"/>
                    <a:chOff x="2185" y="1925"/>
                    <a:chExt cx="203" cy="375"/>
                  </a:xfrm>
                </p:grpSpPr>
                <p:grpSp>
                  <p:nvGrpSpPr>
                    <p:cNvPr id="6052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5" y="2282"/>
                      <a:ext cx="203" cy="18"/>
                      <a:chOff x="2185" y="2282"/>
                      <a:chExt cx="203" cy="18"/>
                    </a:xfrm>
                  </p:grpSpPr>
                  <p:sp>
                    <p:nvSpPr>
                      <p:cNvPr id="60525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300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26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282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524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241" y="1925"/>
                      <a:ext cx="94" cy="55"/>
                    </a:xfrm>
                    <a:custGeom>
                      <a:avLst/>
                      <a:gdLst>
                        <a:gd name="T0" fmla="*/ 0 w 94"/>
                        <a:gd name="T1" fmla="*/ 7 h 55"/>
                        <a:gd name="T2" fmla="*/ 4 w 94"/>
                        <a:gd name="T3" fmla="*/ 54 h 55"/>
                        <a:gd name="T4" fmla="*/ 29 w 94"/>
                        <a:gd name="T5" fmla="*/ 20 h 55"/>
                        <a:gd name="T6" fmla="*/ 47 w 94"/>
                        <a:gd name="T7" fmla="*/ 53 h 55"/>
                        <a:gd name="T8" fmla="*/ 93 w 9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55"/>
                        <a:gd name="T17" fmla="*/ 94 w 9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55">
                          <a:moveTo>
                            <a:pt x="0" y="7"/>
                          </a:moveTo>
                          <a:lnTo>
                            <a:pt x="4" y="54"/>
                          </a:lnTo>
                          <a:lnTo>
                            <a:pt x="29" y="20"/>
                          </a:lnTo>
                          <a:lnTo>
                            <a:pt x="47" y="53"/>
                          </a:lnTo>
                          <a:lnTo>
                            <a:pt x="93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22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2269" y="1951"/>
                    <a:ext cx="0" cy="3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509" name="Group 142"/>
              <p:cNvGrpSpPr>
                <a:grpSpLocks/>
              </p:cNvGrpSpPr>
              <p:nvPr/>
            </p:nvGrpSpPr>
            <p:grpSpPr bwMode="auto">
              <a:xfrm>
                <a:off x="2211" y="1732"/>
                <a:ext cx="128" cy="208"/>
                <a:chOff x="2211" y="1732"/>
                <a:chExt cx="128" cy="208"/>
              </a:xfrm>
            </p:grpSpPr>
            <p:grpSp>
              <p:nvGrpSpPr>
                <p:cNvPr id="60510" name="Group 143"/>
                <p:cNvGrpSpPr>
                  <a:grpSpLocks/>
                </p:cNvGrpSpPr>
                <p:nvPr/>
              </p:nvGrpSpPr>
              <p:grpSpPr bwMode="auto">
                <a:xfrm>
                  <a:off x="2215" y="1742"/>
                  <a:ext cx="118" cy="198"/>
                  <a:chOff x="2215" y="1742"/>
                  <a:chExt cx="118" cy="198"/>
                </a:xfrm>
              </p:grpSpPr>
              <p:sp>
                <p:nvSpPr>
                  <p:cNvPr id="60512" name="Freeform 144"/>
                  <p:cNvSpPr>
                    <a:spLocks/>
                  </p:cNvSpPr>
                  <p:nvPr/>
                </p:nvSpPr>
                <p:spPr bwMode="auto">
                  <a:xfrm>
                    <a:off x="2215" y="1742"/>
                    <a:ext cx="118" cy="198"/>
                  </a:xfrm>
                  <a:custGeom>
                    <a:avLst/>
                    <a:gdLst>
                      <a:gd name="T0" fmla="*/ 5 w 118"/>
                      <a:gd name="T1" fmla="*/ 36 h 198"/>
                      <a:gd name="T2" fmla="*/ 2 w 118"/>
                      <a:gd name="T3" fmla="*/ 56 h 198"/>
                      <a:gd name="T4" fmla="*/ 1 w 118"/>
                      <a:gd name="T5" fmla="*/ 63 h 198"/>
                      <a:gd name="T6" fmla="*/ 5 w 118"/>
                      <a:gd name="T7" fmla="*/ 70 h 198"/>
                      <a:gd name="T8" fmla="*/ 0 w 118"/>
                      <a:gd name="T9" fmla="*/ 85 h 198"/>
                      <a:gd name="T10" fmla="*/ 3 w 118"/>
                      <a:gd name="T11" fmla="*/ 108 h 198"/>
                      <a:gd name="T12" fmla="*/ 5 w 118"/>
                      <a:gd name="T13" fmla="*/ 119 h 198"/>
                      <a:gd name="T14" fmla="*/ 8 w 118"/>
                      <a:gd name="T15" fmla="*/ 130 h 198"/>
                      <a:gd name="T16" fmla="*/ 12 w 118"/>
                      <a:gd name="T17" fmla="*/ 141 h 198"/>
                      <a:gd name="T18" fmla="*/ 16 w 118"/>
                      <a:gd name="T19" fmla="*/ 153 h 198"/>
                      <a:gd name="T20" fmla="*/ 26 w 118"/>
                      <a:gd name="T21" fmla="*/ 156 h 198"/>
                      <a:gd name="T22" fmla="*/ 35 w 118"/>
                      <a:gd name="T23" fmla="*/ 159 h 198"/>
                      <a:gd name="T24" fmla="*/ 35 w 118"/>
                      <a:gd name="T25" fmla="*/ 168 h 198"/>
                      <a:gd name="T26" fmla="*/ 34 w 118"/>
                      <a:gd name="T27" fmla="*/ 174 h 198"/>
                      <a:gd name="T28" fmla="*/ 51 w 118"/>
                      <a:gd name="T29" fmla="*/ 197 h 198"/>
                      <a:gd name="T30" fmla="*/ 100 w 118"/>
                      <a:gd name="T31" fmla="*/ 168 h 198"/>
                      <a:gd name="T32" fmla="*/ 101 w 118"/>
                      <a:gd name="T33" fmla="*/ 113 h 198"/>
                      <a:gd name="T34" fmla="*/ 108 w 118"/>
                      <a:gd name="T35" fmla="*/ 98 h 198"/>
                      <a:gd name="T36" fmla="*/ 112 w 118"/>
                      <a:gd name="T37" fmla="*/ 86 h 198"/>
                      <a:gd name="T38" fmla="*/ 115 w 118"/>
                      <a:gd name="T39" fmla="*/ 71 h 198"/>
                      <a:gd name="T40" fmla="*/ 117 w 118"/>
                      <a:gd name="T41" fmla="*/ 58 h 198"/>
                      <a:gd name="T42" fmla="*/ 116 w 118"/>
                      <a:gd name="T43" fmla="*/ 47 h 198"/>
                      <a:gd name="T44" fmla="*/ 114 w 118"/>
                      <a:gd name="T45" fmla="*/ 34 h 198"/>
                      <a:gd name="T46" fmla="*/ 112 w 118"/>
                      <a:gd name="T47" fmla="*/ 24 h 198"/>
                      <a:gd name="T48" fmla="*/ 107 w 118"/>
                      <a:gd name="T49" fmla="*/ 16 h 198"/>
                      <a:gd name="T50" fmla="*/ 100 w 118"/>
                      <a:gd name="T51" fmla="*/ 9 h 198"/>
                      <a:gd name="T52" fmla="*/ 91 w 118"/>
                      <a:gd name="T53" fmla="*/ 5 h 198"/>
                      <a:gd name="T54" fmla="*/ 81 w 118"/>
                      <a:gd name="T55" fmla="*/ 3 h 198"/>
                      <a:gd name="T56" fmla="*/ 70 w 118"/>
                      <a:gd name="T57" fmla="*/ 1 h 198"/>
                      <a:gd name="T58" fmla="*/ 57 w 118"/>
                      <a:gd name="T59" fmla="*/ 0 h 198"/>
                      <a:gd name="T60" fmla="*/ 45 w 118"/>
                      <a:gd name="T61" fmla="*/ 1 h 198"/>
                      <a:gd name="T62" fmla="*/ 30 w 118"/>
                      <a:gd name="T63" fmla="*/ 5 h 198"/>
                      <a:gd name="T64" fmla="*/ 22 w 118"/>
                      <a:gd name="T65" fmla="*/ 10 h 198"/>
                      <a:gd name="T66" fmla="*/ 14 w 118"/>
                      <a:gd name="T67" fmla="*/ 16 h 198"/>
                      <a:gd name="T68" fmla="*/ 8 w 118"/>
                      <a:gd name="T69" fmla="*/ 25 h 198"/>
                      <a:gd name="T70" fmla="*/ 5 w 118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8"/>
                      <a:gd name="T109" fmla="*/ 0 h 198"/>
                      <a:gd name="T110" fmla="*/ 118 w 118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8" h="198">
                        <a:moveTo>
                          <a:pt x="5" y="36"/>
                        </a:moveTo>
                        <a:lnTo>
                          <a:pt x="2" y="56"/>
                        </a:lnTo>
                        <a:lnTo>
                          <a:pt x="1" y="63"/>
                        </a:lnTo>
                        <a:lnTo>
                          <a:pt x="5" y="70"/>
                        </a:lnTo>
                        <a:lnTo>
                          <a:pt x="0" y="85"/>
                        </a:lnTo>
                        <a:lnTo>
                          <a:pt x="3" y="108"/>
                        </a:lnTo>
                        <a:lnTo>
                          <a:pt x="5" y="119"/>
                        </a:lnTo>
                        <a:lnTo>
                          <a:pt x="8" y="130"/>
                        </a:lnTo>
                        <a:lnTo>
                          <a:pt x="12" y="141"/>
                        </a:lnTo>
                        <a:lnTo>
                          <a:pt x="16" y="153"/>
                        </a:lnTo>
                        <a:lnTo>
                          <a:pt x="26" y="156"/>
                        </a:lnTo>
                        <a:lnTo>
                          <a:pt x="35" y="159"/>
                        </a:lnTo>
                        <a:lnTo>
                          <a:pt x="35" y="168"/>
                        </a:lnTo>
                        <a:lnTo>
                          <a:pt x="34" y="174"/>
                        </a:lnTo>
                        <a:lnTo>
                          <a:pt x="51" y="197"/>
                        </a:lnTo>
                        <a:lnTo>
                          <a:pt x="100" y="168"/>
                        </a:lnTo>
                        <a:lnTo>
                          <a:pt x="101" y="113"/>
                        </a:lnTo>
                        <a:lnTo>
                          <a:pt x="108" y="98"/>
                        </a:lnTo>
                        <a:lnTo>
                          <a:pt x="112" y="86"/>
                        </a:lnTo>
                        <a:lnTo>
                          <a:pt x="115" y="71"/>
                        </a:lnTo>
                        <a:lnTo>
                          <a:pt x="117" y="58"/>
                        </a:lnTo>
                        <a:lnTo>
                          <a:pt x="116" y="47"/>
                        </a:lnTo>
                        <a:lnTo>
                          <a:pt x="114" y="34"/>
                        </a:lnTo>
                        <a:lnTo>
                          <a:pt x="112" y="24"/>
                        </a:lnTo>
                        <a:lnTo>
                          <a:pt x="107" y="16"/>
                        </a:lnTo>
                        <a:lnTo>
                          <a:pt x="100" y="9"/>
                        </a:lnTo>
                        <a:lnTo>
                          <a:pt x="91" y="5"/>
                        </a:lnTo>
                        <a:lnTo>
                          <a:pt x="81" y="3"/>
                        </a:lnTo>
                        <a:lnTo>
                          <a:pt x="70" y="1"/>
                        </a:lnTo>
                        <a:lnTo>
                          <a:pt x="57" y="0"/>
                        </a:lnTo>
                        <a:lnTo>
                          <a:pt x="45" y="1"/>
                        </a:lnTo>
                        <a:lnTo>
                          <a:pt x="30" y="5"/>
                        </a:lnTo>
                        <a:lnTo>
                          <a:pt x="22" y="10"/>
                        </a:lnTo>
                        <a:lnTo>
                          <a:pt x="14" y="16"/>
                        </a:lnTo>
                        <a:lnTo>
                          <a:pt x="8" y="25"/>
                        </a:lnTo>
                        <a:lnTo>
                          <a:pt x="5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3" name="Freeform 145"/>
                  <p:cNvSpPr>
                    <a:spLocks/>
                  </p:cNvSpPr>
                  <p:nvPr/>
                </p:nvSpPr>
                <p:spPr bwMode="auto">
                  <a:xfrm>
                    <a:off x="2249" y="1810"/>
                    <a:ext cx="39" cy="43"/>
                  </a:xfrm>
                  <a:custGeom>
                    <a:avLst/>
                    <a:gdLst>
                      <a:gd name="T0" fmla="*/ 5 w 39"/>
                      <a:gd name="T1" fmla="*/ 2 h 43"/>
                      <a:gd name="T2" fmla="*/ 13 w 39"/>
                      <a:gd name="T3" fmla="*/ 1 h 43"/>
                      <a:gd name="T4" fmla="*/ 24 w 39"/>
                      <a:gd name="T5" fmla="*/ 0 h 43"/>
                      <a:gd name="T6" fmla="*/ 32 w 39"/>
                      <a:gd name="T7" fmla="*/ 2 h 43"/>
                      <a:gd name="T8" fmla="*/ 35 w 39"/>
                      <a:gd name="T9" fmla="*/ 4 h 43"/>
                      <a:gd name="T10" fmla="*/ 36 w 39"/>
                      <a:gd name="T11" fmla="*/ 7 h 43"/>
                      <a:gd name="T12" fmla="*/ 38 w 39"/>
                      <a:gd name="T13" fmla="*/ 9 h 43"/>
                      <a:gd name="T14" fmla="*/ 21 w 39"/>
                      <a:gd name="T15" fmla="*/ 10 h 43"/>
                      <a:gd name="T16" fmla="*/ 23 w 39"/>
                      <a:gd name="T17" fmla="*/ 12 h 43"/>
                      <a:gd name="T18" fmla="*/ 32 w 39"/>
                      <a:gd name="T19" fmla="*/ 12 h 43"/>
                      <a:gd name="T20" fmla="*/ 13 w 39"/>
                      <a:gd name="T21" fmla="*/ 12 h 43"/>
                      <a:gd name="T22" fmla="*/ 7 w 39"/>
                      <a:gd name="T23" fmla="*/ 12 h 43"/>
                      <a:gd name="T24" fmla="*/ 3 w 39"/>
                      <a:gd name="T25" fmla="*/ 34 h 43"/>
                      <a:gd name="T26" fmla="*/ 6 w 39"/>
                      <a:gd name="T27" fmla="*/ 39 h 43"/>
                      <a:gd name="T28" fmla="*/ 7 w 39"/>
                      <a:gd name="T29" fmla="*/ 42 h 43"/>
                      <a:gd name="T30" fmla="*/ 0 w 39"/>
                      <a:gd name="T31" fmla="*/ 36 h 43"/>
                      <a:gd name="T32" fmla="*/ 4 w 39"/>
                      <a:gd name="T33" fmla="*/ 10 h 43"/>
                      <a:gd name="T34" fmla="*/ 5 w 39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9"/>
                      <a:gd name="T55" fmla="*/ 0 h 43"/>
                      <a:gd name="T56" fmla="*/ 39 w 39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9" h="43">
                        <a:moveTo>
                          <a:pt x="5" y="2"/>
                        </a:moveTo>
                        <a:lnTo>
                          <a:pt x="13" y="1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35" y="4"/>
                        </a:lnTo>
                        <a:lnTo>
                          <a:pt x="36" y="7"/>
                        </a:lnTo>
                        <a:lnTo>
                          <a:pt x="38" y="9"/>
                        </a:lnTo>
                        <a:lnTo>
                          <a:pt x="21" y="10"/>
                        </a:lnTo>
                        <a:lnTo>
                          <a:pt x="23" y="12"/>
                        </a:lnTo>
                        <a:lnTo>
                          <a:pt x="32" y="12"/>
                        </a:lnTo>
                        <a:lnTo>
                          <a:pt x="13" y="12"/>
                        </a:lnTo>
                        <a:lnTo>
                          <a:pt x="7" y="12"/>
                        </a:lnTo>
                        <a:lnTo>
                          <a:pt x="3" y="34"/>
                        </a:lnTo>
                        <a:lnTo>
                          <a:pt x="6" y="39"/>
                        </a:lnTo>
                        <a:lnTo>
                          <a:pt x="7" y="42"/>
                        </a:lnTo>
                        <a:lnTo>
                          <a:pt x="0" y="36"/>
                        </a:lnTo>
                        <a:lnTo>
                          <a:pt x="4" y="10"/>
                        </a:lnTo>
                        <a:lnTo>
                          <a:pt x="5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4" name="Freeform 146"/>
                  <p:cNvSpPr>
                    <a:spLocks/>
                  </p:cNvSpPr>
                  <p:nvPr/>
                </p:nvSpPr>
                <p:spPr bwMode="auto">
                  <a:xfrm>
                    <a:off x="2217" y="1811"/>
                    <a:ext cx="20" cy="17"/>
                  </a:xfrm>
                  <a:custGeom>
                    <a:avLst/>
                    <a:gdLst>
                      <a:gd name="T0" fmla="*/ 17 w 20"/>
                      <a:gd name="T1" fmla="*/ 2 h 17"/>
                      <a:gd name="T2" fmla="*/ 7 w 20"/>
                      <a:gd name="T3" fmla="*/ 0 h 17"/>
                      <a:gd name="T4" fmla="*/ 1 w 20"/>
                      <a:gd name="T5" fmla="*/ 0 h 17"/>
                      <a:gd name="T6" fmla="*/ 1 w 20"/>
                      <a:gd name="T7" fmla="*/ 7 h 17"/>
                      <a:gd name="T8" fmla="*/ 0 w 20"/>
                      <a:gd name="T9" fmla="*/ 11 h 17"/>
                      <a:gd name="T10" fmla="*/ 8 w 20"/>
                      <a:gd name="T11" fmla="*/ 11 h 17"/>
                      <a:gd name="T12" fmla="*/ 13 w 20"/>
                      <a:gd name="T13" fmla="*/ 11 h 17"/>
                      <a:gd name="T14" fmla="*/ 6 w 20"/>
                      <a:gd name="T15" fmla="*/ 14 h 17"/>
                      <a:gd name="T16" fmla="*/ 1 w 20"/>
                      <a:gd name="T17" fmla="*/ 16 h 17"/>
                      <a:gd name="T18" fmla="*/ 15 w 20"/>
                      <a:gd name="T19" fmla="*/ 14 h 17"/>
                      <a:gd name="T20" fmla="*/ 19 w 20"/>
                      <a:gd name="T21" fmla="*/ 13 h 17"/>
                      <a:gd name="T22" fmla="*/ 17 w 20"/>
                      <a:gd name="T23" fmla="*/ 2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17" y="2"/>
                        </a:moveTo>
                        <a:lnTo>
                          <a:pt x="7" y="0"/>
                        </a:lnTo>
                        <a:lnTo>
                          <a:pt x="1" y="0"/>
                        </a:lnTo>
                        <a:lnTo>
                          <a:pt x="1" y="7"/>
                        </a:lnTo>
                        <a:lnTo>
                          <a:pt x="0" y="11"/>
                        </a:lnTo>
                        <a:lnTo>
                          <a:pt x="8" y="11"/>
                        </a:lnTo>
                        <a:lnTo>
                          <a:pt x="13" y="11"/>
                        </a:lnTo>
                        <a:lnTo>
                          <a:pt x="6" y="14"/>
                        </a:lnTo>
                        <a:lnTo>
                          <a:pt x="1" y="16"/>
                        </a:lnTo>
                        <a:lnTo>
                          <a:pt x="15" y="14"/>
                        </a:lnTo>
                        <a:lnTo>
                          <a:pt x="19" y="13"/>
                        </a:lnTo>
                        <a:lnTo>
                          <a:pt x="17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5" name="Freeform 147"/>
                  <p:cNvSpPr>
                    <a:spLocks/>
                  </p:cNvSpPr>
                  <p:nvPr/>
                </p:nvSpPr>
                <p:spPr bwMode="auto">
                  <a:xfrm>
                    <a:off x="2259" y="1852"/>
                    <a:ext cx="57" cy="58"/>
                  </a:xfrm>
                  <a:custGeom>
                    <a:avLst/>
                    <a:gdLst>
                      <a:gd name="T0" fmla="*/ 46 w 57"/>
                      <a:gd name="T1" fmla="*/ 15 h 58"/>
                      <a:gd name="T2" fmla="*/ 41 w 57"/>
                      <a:gd name="T3" fmla="*/ 29 h 58"/>
                      <a:gd name="T4" fmla="*/ 0 w 57"/>
                      <a:gd name="T5" fmla="*/ 49 h 58"/>
                      <a:gd name="T6" fmla="*/ 21 w 57"/>
                      <a:gd name="T7" fmla="*/ 44 h 58"/>
                      <a:gd name="T8" fmla="*/ 31 w 57"/>
                      <a:gd name="T9" fmla="*/ 42 h 58"/>
                      <a:gd name="T10" fmla="*/ 42 w 57"/>
                      <a:gd name="T11" fmla="*/ 43 h 58"/>
                      <a:gd name="T12" fmla="*/ 51 w 57"/>
                      <a:gd name="T13" fmla="*/ 47 h 58"/>
                      <a:gd name="T14" fmla="*/ 55 w 57"/>
                      <a:gd name="T15" fmla="*/ 57 h 58"/>
                      <a:gd name="T16" fmla="*/ 56 w 57"/>
                      <a:gd name="T17" fmla="*/ 17 h 58"/>
                      <a:gd name="T18" fmla="*/ 54 w 57"/>
                      <a:gd name="T19" fmla="*/ 9 h 58"/>
                      <a:gd name="T20" fmla="*/ 48 w 57"/>
                      <a:gd name="T21" fmla="*/ 0 h 58"/>
                      <a:gd name="T22" fmla="*/ 46 w 57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58"/>
                      <a:gd name="T38" fmla="*/ 57 w 57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58">
                        <a:moveTo>
                          <a:pt x="46" y="15"/>
                        </a:moveTo>
                        <a:lnTo>
                          <a:pt x="41" y="29"/>
                        </a:lnTo>
                        <a:lnTo>
                          <a:pt x="0" y="49"/>
                        </a:lnTo>
                        <a:lnTo>
                          <a:pt x="21" y="44"/>
                        </a:lnTo>
                        <a:lnTo>
                          <a:pt x="31" y="42"/>
                        </a:lnTo>
                        <a:lnTo>
                          <a:pt x="42" y="43"/>
                        </a:lnTo>
                        <a:lnTo>
                          <a:pt x="51" y="47"/>
                        </a:lnTo>
                        <a:lnTo>
                          <a:pt x="55" y="57"/>
                        </a:lnTo>
                        <a:lnTo>
                          <a:pt x="56" y="17"/>
                        </a:lnTo>
                        <a:lnTo>
                          <a:pt x="54" y="9"/>
                        </a:lnTo>
                        <a:lnTo>
                          <a:pt x="48" y="0"/>
                        </a:lnTo>
                        <a:lnTo>
                          <a:pt x="46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11" name="Freeform 148"/>
                <p:cNvSpPr>
                  <a:spLocks/>
                </p:cNvSpPr>
                <p:nvPr/>
              </p:nvSpPr>
              <p:spPr bwMode="auto">
                <a:xfrm>
                  <a:off x="2211" y="1732"/>
                  <a:ext cx="128" cy="141"/>
                </a:xfrm>
                <a:custGeom>
                  <a:avLst/>
                  <a:gdLst>
                    <a:gd name="T0" fmla="*/ 23 w 128"/>
                    <a:gd name="T1" fmla="*/ 12 h 141"/>
                    <a:gd name="T2" fmla="*/ 34 w 128"/>
                    <a:gd name="T3" fmla="*/ 6 h 141"/>
                    <a:gd name="T4" fmla="*/ 43 w 128"/>
                    <a:gd name="T5" fmla="*/ 4 h 141"/>
                    <a:gd name="T6" fmla="*/ 58 w 128"/>
                    <a:gd name="T7" fmla="*/ 0 h 141"/>
                    <a:gd name="T8" fmla="*/ 69 w 128"/>
                    <a:gd name="T9" fmla="*/ 0 h 141"/>
                    <a:gd name="T10" fmla="*/ 81 w 128"/>
                    <a:gd name="T11" fmla="*/ 0 h 141"/>
                    <a:gd name="T12" fmla="*/ 93 w 128"/>
                    <a:gd name="T13" fmla="*/ 3 h 141"/>
                    <a:gd name="T14" fmla="*/ 101 w 128"/>
                    <a:gd name="T15" fmla="*/ 3 h 141"/>
                    <a:gd name="T16" fmla="*/ 110 w 128"/>
                    <a:gd name="T17" fmla="*/ 5 h 141"/>
                    <a:gd name="T18" fmla="*/ 117 w 128"/>
                    <a:gd name="T19" fmla="*/ 12 h 141"/>
                    <a:gd name="T20" fmla="*/ 122 w 128"/>
                    <a:gd name="T21" fmla="*/ 19 h 141"/>
                    <a:gd name="T22" fmla="*/ 123 w 128"/>
                    <a:gd name="T23" fmla="*/ 30 h 141"/>
                    <a:gd name="T24" fmla="*/ 125 w 128"/>
                    <a:gd name="T25" fmla="*/ 43 h 141"/>
                    <a:gd name="T26" fmla="*/ 127 w 128"/>
                    <a:gd name="T27" fmla="*/ 62 h 141"/>
                    <a:gd name="T28" fmla="*/ 126 w 128"/>
                    <a:gd name="T29" fmla="*/ 78 h 141"/>
                    <a:gd name="T30" fmla="*/ 122 w 128"/>
                    <a:gd name="T31" fmla="*/ 92 h 141"/>
                    <a:gd name="T32" fmla="*/ 120 w 128"/>
                    <a:gd name="T33" fmla="*/ 105 h 141"/>
                    <a:gd name="T34" fmla="*/ 116 w 128"/>
                    <a:gd name="T35" fmla="*/ 114 h 141"/>
                    <a:gd name="T36" fmla="*/ 112 w 128"/>
                    <a:gd name="T37" fmla="*/ 123 h 141"/>
                    <a:gd name="T38" fmla="*/ 109 w 128"/>
                    <a:gd name="T39" fmla="*/ 131 h 141"/>
                    <a:gd name="T40" fmla="*/ 104 w 128"/>
                    <a:gd name="T41" fmla="*/ 140 h 141"/>
                    <a:gd name="T42" fmla="*/ 99 w 128"/>
                    <a:gd name="T43" fmla="*/ 140 h 141"/>
                    <a:gd name="T44" fmla="*/ 101 w 128"/>
                    <a:gd name="T45" fmla="*/ 127 h 141"/>
                    <a:gd name="T46" fmla="*/ 98 w 128"/>
                    <a:gd name="T47" fmla="*/ 119 h 141"/>
                    <a:gd name="T48" fmla="*/ 97 w 128"/>
                    <a:gd name="T49" fmla="*/ 114 h 141"/>
                    <a:gd name="T50" fmla="*/ 99 w 128"/>
                    <a:gd name="T51" fmla="*/ 106 h 141"/>
                    <a:gd name="T52" fmla="*/ 101 w 128"/>
                    <a:gd name="T53" fmla="*/ 92 h 141"/>
                    <a:gd name="T54" fmla="*/ 98 w 128"/>
                    <a:gd name="T55" fmla="*/ 89 h 141"/>
                    <a:gd name="T56" fmla="*/ 92 w 128"/>
                    <a:gd name="T57" fmla="*/ 95 h 141"/>
                    <a:gd name="T58" fmla="*/ 87 w 128"/>
                    <a:gd name="T59" fmla="*/ 102 h 141"/>
                    <a:gd name="T60" fmla="*/ 88 w 128"/>
                    <a:gd name="T61" fmla="*/ 89 h 141"/>
                    <a:gd name="T62" fmla="*/ 86 w 128"/>
                    <a:gd name="T63" fmla="*/ 72 h 141"/>
                    <a:gd name="T64" fmla="*/ 86 w 128"/>
                    <a:gd name="T65" fmla="*/ 54 h 141"/>
                    <a:gd name="T66" fmla="*/ 85 w 128"/>
                    <a:gd name="T67" fmla="*/ 44 h 141"/>
                    <a:gd name="T68" fmla="*/ 89 w 128"/>
                    <a:gd name="T69" fmla="*/ 39 h 141"/>
                    <a:gd name="T70" fmla="*/ 80 w 128"/>
                    <a:gd name="T71" fmla="*/ 42 h 141"/>
                    <a:gd name="T72" fmla="*/ 73 w 128"/>
                    <a:gd name="T73" fmla="*/ 45 h 141"/>
                    <a:gd name="T74" fmla="*/ 66 w 128"/>
                    <a:gd name="T75" fmla="*/ 46 h 141"/>
                    <a:gd name="T76" fmla="*/ 55 w 128"/>
                    <a:gd name="T77" fmla="*/ 48 h 141"/>
                    <a:gd name="T78" fmla="*/ 47 w 128"/>
                    <a:gd name="T79" fmla="*/ 50 h 141"/>
                    <a:gd name="T80" fmla="*/ 57 w 128"/>
                    <a:gd name="T81" fmla="*/ 45 h 141"/>
                    <a:gd name="T82" fmla="*/ 52 w 128"/>
                    <a:gd name="T83" fmla="*/ 45 h 141"/>
                    <a:gd name="T84" fmla="*/ 37 w 128"/>
                    <a:gd name="T85" fmla="*/ 45 h 141"/>
                    <a:gd name="T86" fmla="*/ 26 w 128"/>
                    <a:gd name="T87" fmla="*/ 43 h 141"/>
                    <a:gd name="T88" fmla="*/ 12 w 128"/>
                    <a:gd name="T89" fmla="*/ 44 h 141"/>
                    <a:gd name="T90" fmla="*/ 8 w 128"/>
                    <a:gd name="T91" fmla="*/ 53 h 141"/>
                    <a:gd name="T92" fmla="*/ 6 w 128"/>
                    <a:gd name="T93" fmla="*/ 64 h 141"/>
                    <a:gd name="T94" fmla="*/ 4 w 128"/>
                    <a:gd name="T95" fmla="*/ 50 h 141"/>
                    <a:gd name="T96" fmla="*/ 0 w 128"/>
                    <a:gd name="T97" fmla="*/ 35 h 141"/>
                    <a:gd name="T98" fmla="*/ 6 w 128"/>
                    <a:gd name="T99" fmla="*/ 24 h 141"/>
                    <a:gd name="T100" fmla="*/ 14 w 128"/>
                    <a:gd name="T101" fmla="*/ 17 h 141"/>
                    <a:gd name="T102" fmla="*/ 23 w 128"/>
                    <a:gd name="T103" fmla="*/ 12 h 14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1"/>
                    <a:gd name="T158" fmla="*/ 128 w 128"/>
                    <a:gd name="T159" fmla="*/ 141 h 14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1">
                      <a:moveTo>
                        <a:pt x="23" y="12"/>
                      </a:moveTo>
                      <a:lnTo>
                        <a:pt x="34" y="6"/>
                      </a:lnTo>
                      <a:lnTo>
                        <a:pt x="43" y="4"/>
                      </a:lnTo>
                      <a:lnTo>
                        <a:pt x="58" y="0"/>
                      </a:lnTo>
                      <a:lnTo>
                        <a:pt x="69" y="0"/>
                      </a:lnTo>
                      <a:lnTo>
                        <a:pt x="81" y="0"/>
                      </a:lnTo>
                      <a:lnTo>
                        <a:pt x="93" y="3"/>
                      </a:lnTo>
                      <a:lnTo>
                        <a:pt x="101" y="3"/>
                      </a:lnTo>
                      <a:lnTo>
                        <a:pt x="110" y="5"/>
                      </a:lnTo>
                      <a:lnTo>
                        <a:pt x="117" y="12"/>
                      </a:lnTo>
                      <a:lnTo>
                        <a:pt x="122" y="19"/>
                      </a:lnTo>
                      <a:lnTo>
                        <a:pt x="123" y="30"/>
                      </a:lnTo>
                      <a:lnTo>
                        <a:pt x="125" y="43"/>
                      </a:lnTo>
                      <a:lnTo>
                        <a:pt x="127" y="62"/>
                      </a:lnTo>
                      <a:lnTo>
                        <a:pt x="126" y="78"/>
                      </a:lnTo>
                      <a:lnTo>
                        <a:pt x="122" y="92"/>
                      </a:lnTo>
                      <a:lnTo>
                        <a:pt x="120" y="105"/>
                      </a:lnTo>
                      <a:lnTo>
                        <a:pt x="116" y="114"/>
                      </a:lnTo>
                      <a:lnTo>
                        <a:pt x="112" y="123"/>
                      </a:lnTo>
                      <a:lnTo>
                        <a:pt x="109" y="131"/>
                      </a:lnTo>
                      <a:lnTo>
                        <a:pt x="104" y="140"/>
                      </a:lnTo>
                      <a:lnTo>
                        <a:pt x="99" y="140"/>
                      </a:lnTo>
                      <a:lnTo>
                        <a:pt x="101" y="127"/>
                      </a:lnTo>
                      <a:lnTo>
                        <a:pt x="98" y="119"/>
                      </a:lnTo>
                      <a:lnTo>
                        <a:pt x="97" y="114"/>
                      </a:lnTo>
                      <a:lnTo>
                        <a:pt x="99" y="106"/>
                      </a:lnTo>
                      <a:lnTo>
                        <a:pt x="101" y="92"/>
                      </a:lnTo>
                      <a:lnTo>
                        <a:pt x="98" y="89"/>
                      </a:lnTo>
                      <a:lnTo>
                        <a:pt x="92" y="95"/>
                      </a:lnTo>
                      <a:lnTo>
                        <a:pt x="87" y="102"/>
                      </a:lnTo>
                      <a:lnTo>
                        <a:pt x="88" y="89"/>
                      </a:lnTo>
                      <a:lnTo>
                        <a:pt x="86" y="72"/>
                      </a:lnTo>
                      <a:lnTo>
                        <a:pt x="86" y="54"/>
                      </a:lnTo>
                      <a:lnTo>
                        <a:pt x="85" y="44"/>
                      </a:lnTo>
                      <a:lnTo>
                        <a:pt x="89" y="39"/>
                      </a:lnTo>
                      <a:lnTo>
                        <a:pt x="80" y="42"/>
                      </a:lnTo>
                      <a:lnTo>
                        <a:pt x="73" y="45"/>
                      </a:lnTo>
                      <a:lnTo>
                        <a:pt x="66" y="46"/>
                      </a:lnTo>
                      <a:lnTo>
                        <a:pt x="55" y="48"/>
                      </a:lnTo>
                      <a:lnTo>
                        <a:pt x="47" y="50"/>
                      </a:lnTo>
                      <a:lnTo>
                        <a:pt x="57" y="45"/>
                      </a:lnTo>
                      <a:lnTo>
                        <a:pt x="52" y="45"/>
                      </a:lnTo>
                      <a:lnTo>
                        <a:pt x="37" y="45"/>
                      </a:lnTo>
                      <a:lnTo>
                        <a:pt x="26" y="43"/>
                      </a:lnTo>
                      <a:lnTo>
                        <a:pt x="12" y="44"/>
                      </a:lnTo>
                      <a:lnTo>
                        <a:pt x="8" y="53"/>
                      </a:lnTo>
                      <a:lnTo>
                        <a:pt x="6" y="64"/>
                      </a:lnTo>
                      <a:lnTo>
                        <a:pt x="4" y="50"/>
                      </a:lnTo>
                      <a:lnTo>
                        <a:pt x="0" y="35"/>
                      </a:lnTo>
                      <a:lnTo>
                        <a:pt x="6" y="24"/>
                      </a:lnTo>
                      <a:lnTo>
                        <a:pt x="14" y="17"/>
                      </a:lnTo>
                      <a:lnTo>
                        <a:pt x="23" y="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3" name="Group 149"/>
            <p:cNvGrpSpPr>
              <a:grpSpLocks/>
            </p:cNvGrpSpPr>
            <p:nvPr/>
          </p:nvGrpSpPr>
          <p:grpSpPr bwMode="auto">
            <a:xfrm>
              <a:off x="1906" y="1765"/>
              <a:ext cx="300" cy="1376"/>
              <a:chOff x="1906" y="1765"/>
              <a:chExt cx="300" cy="1376"/>
            </a:xfrm>
          </p:grpSpPr>
          <p:grpSp>
            <p:nvGrpSpPr>
              <p:cNvPr id="60478" name="Group 150"/>
              <p:cNvGrpSpPr>
                <a:grpSpLocks/>
              </p:cNvGrpSpPr>
              <p:nvPr/>
            </p:nvGrpSpPr>
            <p:grpSpPr bwMode="auto">
              <a:xfrm>
                <a:off x="1971" y="1765"/>
                <a:ext cx="156" cy="236"/>
                <a:chOff x="1971" y="1765"/>
                <a:chExt cx="156" cy="236"/>
              </a:xfrm>
            </p:grpSpPr>
            <p:sp>
              <p:nvSpPr>
                <p:cNvPr id="60498" name="Freeform 151"/>
                <p:cNvSpPr>
                  <a:spLocks/>
                </p:cNvSpPr>
                <p:nvPr/>
              </p:nvSpPr>
              <p:spPr bwMode="auto">
                <a:xfrm>
                  <a:off x="1971" y="1765"/>
                  <a:ext cx="156" cy="182"/>
                </a:xfrm>
                <a:custGeom>
                  <a:avLst/>
                  <a:gdLst>
                    <a:gd name="T0" fmla="*/ 59 w 156"/>
                    <a:gd name="T1" fmla="*/ 2 h 182"/>
                    <a:gd name="T2" fmla="*/ 42 w 156"/>
                    <a:gd name="T3" fmla="*/ 11 h 182"/>
                    <a:gd name="T4" fmla="*/ 31 w 156"/>
                    <a:gd name="T5" fmla="*/ 21 h 182"/>
                    <a:gd name="T6" fmla="*/ 23 w 156"/>
                    <a:gd name="T7" fmla="*/ 34 h 182"/>
                    <a:gd name="T8" fmla="*/ 15 w 156"/>
                    <a:gd name="T9" fmla="*/ 59 h 182"/>
                    <a:gd name="T10" fmla="*/ 6 w 156"/>
                    <a:gd name="T11" fmla="*/ 96 h 182"/>
                    <a:gd name="T12" fmla="*/ 0 w 156"/>
                    <a:gd name="T13" fmla="*/ 128 h 182"/>
                    <a:gd name="T14" fmla="*/ 1 w 156"/>
                    <a:gd name="T15" fmla="*/ 143 h 182"/>
                    <a:gd name="T16" fmla="*/ 4 w 156"/>
                    <a:gd name="T17" fmla="*/ 156 h 182"/>
                    <a:gd name="T18" fmla="*/ 6 w 156"/>
                    <a:gd name="T19" fmla="*/ 172 h 182"/>
                    <a:gd name="T20" fmla="*/ 6 w 156"/>
                    <a:gd name="T21" fmla="*/ 178 h 182"/>
                    <a:gd name="T22" fmla="*/ 12 w 156"/>
                    <a:gd name="T23" fmla="*/ 178 h 182"/>
                    <a:gd name="T24" fmla="*/ 21 w 156"/>
                    <a:gd name="T25" fmla="*/ 176 h 182"/>
                    <a:gd name="T26" fmla="*/ 31 w 156"/>
                    <a:gd name="T27" fmla="*/ 176 h 182"/>
                    <a:gd name="T28" fmla="*/ 45 w 156"/>
                    <a:gd name="T29" fmla="*/ 180 h 182"/>
                    <a:gd name="T30" fmla="*/ 54 w 156"/>
                    <a:gd name="T31" fmla="*/ 181 h 182"/>
                    <a:gd name="T32" fmla="*/ 54 w 156"/>
                    <a:gd name="T33" fmla="*/ 169 h 182"/>
                    <a:gd name="T34" fmla="*/ 42 w 156"/>
                    <a:gd name="T35" fmla="*/ 144 h 182"/>
                    <a:gd name="T36" fmla="*/ 40 w 156"/>
                    <a:gd name="T37" fmla="*/ 104 h 182"/>
                    <a:gd name="T38" fmla="*/ 42 w 156"/>
                    <a:gd name="T39" fmla="*/ 67 h 182"/>
                    <a:gd name="T40" fmla="*/ 64 w 156"/>
                    <a:gd name="T41" fmla="*/ 45 h 182"/>
                    <a:gd name="T42" fmla="*/ 101 w 156"/>
                    <a:gd name="T43" fmla="*/ 42 h 182"/>
                    <a:gd name="T44" fmla="*/ 118 w 156"/>
                    <a:gd name="T45" fmla="*/ 64 h 182"/>
                    <a:gd name="T46" fmla="*/ 116 w 156"/>
                    <a:gd name="T47" fmla="*/ 140 h 182"/>
                    <a:gd name="T48" fmla="*/ 101 w 156"/>
                    <a:gd name="T49" fmla="*/ 170 h 182"/>
                    <a:gd name="T50" fmla="*/ 101 w 156"/>
                    <a:gd name="T51" fmla="*/ 180 h 182"/>
                    <a:gd name="T52" fmla="*/ 110 w 156"/>
                    <a:gd name="T53" fmla="*/ 180 h 182"/>
                    <a:gd name="T54" fmla="*/ 121 w 156"/>
                    <a:gd name="T55" fmla="*/ 178 h 182"/>
                    <a:gd name="T56" fmla="*/ 131 w 156"/>
                    <a:gd name="T57" fmla="*/ 177 h 182"/>
                    <a:gd name="T58" fmla="*/ 139 w 156"/>
                    <a:gd name="T59" fmla="*/ 179 h 182"/>
                    <a:gd name="T60" fmla="*/ 144 w 156"/>
                    <a:gd name="T61" fmla="*/ 180 h 182"/>
                    <a:gd name="T62" fmla="*/ 146 w 156"/>
                    <a:gd name="T63" fmla="*/ 168 h 182"/>
                    <a:gd name="T64" fmla="*/ 151 w 156"/>
                    <a:gd name="T65" fmla="*/ 151 h 182"/>
                    <a:gd name="T66" fmla="*/ 154 w 156"/>
                    <a:gd name="T67" fmla="*/ 134 h 182"/>
                    <a:gd name="T68" fmla="*/ 155 w 156"/>
                    <a:gd name="T69" fmla="*/ 120 h 182"/>
                    <a:gd name="T70" fmla="*/ 154 w 156"/>
                    <a:gd name="T71" fmla="*/ 104 h 182"/>
                    <a:gd name="T72" fmla="*/ 151 w 156"/>
                    <a:gd name="T73" fmla="*/ 92 h 182"/>
                    <a:gd name="T74" fmla="*/ 148 w 156"/>
                    <a:gd name="T75" fmla="*/ 79 h 182"/>
                    <a:gd name="T76" fmla="*/ 145 w 156"/>
                    <a:gd name="T77" fmla="*/ 66 h 182"/>
                    <a:gd name="T78" fmla="*/ 145 w 156"/>
                    <a:gd name="T79" fmla="*/ 58 h 182"/>
                    <a:gd name="T80" fmla="*/ 142 w 156"/>
                    <a:gd name="T81" fmla="*/ 45 h 182"/>
                    <a:gd name="T82" fmla="*/ 138 w 156"/>
                    <a:gd name="T83" fmla="*/ 28 h 182"/>
                    <a:gd name="T84" fmla="*/ 127 w 156"/>
                    <a:gd name="T85" fmla="*/ 14 h 182"/>
                    <a:gd name="T86" fmla="*/ 112 w 156"/>
                    <a:gd name="T87" fmla="*/ 4 h 182"/>
                    <a:gd name="T88" fmla="*/ 95 w 156"/>
                    <a:gd name="T89" fmla="*/ 0 h 182"/>
                    <a:gd name="T90" fmla="*/ 80 w 156"/>
                    <a:gd name="T91" fmla="*/ 0 h 182"/>
                    <a:gd name="T92" fmla="*/ 59 w 156"/>
                    <a:gd name="T93" fmla="*/ 2 h 18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6"/>
                    <a:gd name="T142" fmla="*/ 0 h 182"/>
                    <a:gd name="T143" fmla="*/ 156 w 156"/>
                    <a:gd name="T144" fmla="*/ 182 h 18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6" h="182">
                      <a:moveTo>
                        <a:pt x="59" y="2"/>
                      </a:moveTo>
                      <a:lnTo>
                        <a:pt x="42" y="11"/>
                      </a:lnTo>
                      <a:lnTo>
                        <a:pt x="31" y="21"/>
                      </a:lnTo>
                      <a:lnTo>
                        <a:pt x="23" y="34"/>
                      </a:lnTo>
                      <a:lnTo>
                        <a:pt x="15" y="59"/>
                      </a:lnTo>
                      <a:lnTo>
                        <a:pt x="6" y="96"/>
                      </a:lnTo>
                      <a:lnTo>
                        <a:pt x="0" y="128"/>
                      </a:lnTo>
                      <a:lnTo>
                        <a:pt x="1" y="143"/>
                      </a:lnTo>
                      <a:lnTo>
                        <a:pt x="4" y="156"/>
                      </a:lnTo>
                      <a:lnTo>
                        <a:pt x="6" y="172"/>
                      </a:lnTo>
                      <a:lnTo>
                        <a:pt x="6" y="178"/>
                      </a:lnTo>
                      <a:lnTo>
                        <a:pt x="12" y="178"/>
                      </a:lnTo>
                      <a:lnTo>
                        <a:pt x="21" y="176"/>
                      </a:lnTo>
                      <a:lnTo>
                        <a:pt x="31" y="176"/>
                      </a:lnTo>
                      <a:lnTo>
                        <a:pt x="45" y="180"/>
                      </a:lnTo>
                      <a:lnTo>
                        <a:pt x="54" y="181"/>
                      </a:lnTo>
                      <a:lnTo>
                        <a:pt x="54" y="169"/>
                      </a:lnTo>
                      <a:lnTo>
                        <a:pt x="42" y="144"/>
                      </a:lnTo>
                      <a:lnTo>
                        <a:pt x="40" y="104"/>
                      </a:lnTo>
                      <a:lnTo>
                        <a:pt x="42" y="67"/>
                      </a:lnTo>
                      <a:lnTo>
                        <a:pt x="64" y="45"/>
                      </a:lnTo>
                      <a:lnTo>
                        <a:pt x="101" y="42"/>
                      </a:lnTo>
                      <a:lnTo>
                        <a:pt x="118" y="64"/>
                      </a:lnTo>
                      <a:lnTo>
                        <a:pt x="116" y="140"/>
                      </a:lnTo>
                      <a:lnTo>
                        <a:pt x="101" y="170"/>
                      </a:lnTo>
                      <a:lnTo>
                        <a:pt x="101" y="180"/>
                      </a:lnTo>
                      <a:lnTo>
                        <a:pt x="110" y="180"/>
                      </a:lnTo>
                      <a:lnTo>
                        <a:pt x="121" y="178"/>
                      </a:lnTo>
                      <a:lnTo>
                        <a:pt x="131" y="177"/>
                      </a:lnTo>
                      <a:lnTo>
                        <a:pt x="139" y="179"/>
                      </a:lnTo>
                      <a:lnTo>
                        <a:pt x="144" y="180"/>
                      </a:lnTo>
                      <a:lnTo>
                        <a:pt x="146" y="168"/>
                      </a:lnTo>
                      <a:lnTo>
                        <a:pt x="151" y="151"/>
                      </a:lnTo>
                      <a:lnTo>
                        <a:pt x="154" y="134"/>
                      </a:lnTo>
                      <a:lnTo>
                        <a:pt x="155" y="120"/>
                      </a:lnTo>
                      <a:lnTo>
                        <a:pt x="154" y="104"/>
                      </a:lnTo>
                      <a:lnTo>
                        <a:pt x="151" y="92"/>
                      </a:lnTo>
                      <a:lnTo>
                        <a:pt x="148" y="79"/>
                      </a:lnTo>
                      <a:lnTo>
                        <a:pt x="145" y="66"/>
                      </a:lnTo>
                      <a:lnTo>
                        <a:pt x="145" y="58"/>
                      </a:lnTo>
                      <a:lnTo>
                        <a:pt x="142" y="45"/>
                      </a:lnTo>
                      <a:lnTo>
                        <a:pt x="138" y="28"/>
                      </a:lnTo>
                      <a:lnTo>
                        <a:pt x="127" y="14"/>
                      </a:lnTo>
                      <a:lnTo>
                        <a:pt x="112" y="4"/>
                      </a:lnTo>
                      <a:lnTo>
                        <a:pt x="95" y="0"/>
                      </a:lnTo>
                      <a:lnTo>
                        <a:pt x="80" y="0"/>
                      </a:lnTo>
                      <a:lnTo>
                        <a:pt x="59" y="2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99" name="Freeform 152"/>
                <p:cNvSpPr>
                  <a:spLocks/>
                </p:cNvSpPr>
                <p:nvPr/>
              </p:nvSpPr>
              <p:spPr bwMode="auto">
                <a:xfrm>
                  <a:off x="2006" y="1801"/>
                  <a:ext cx="89" cy="200"/>
                </a:xfrm>
                <a:custGeom>
                  <a:avLst/>
                  <a:gdLst>
                    <a:gd name="T0" fmla="*/ 8 w 89"/>
                    <a:gd name="T1" fmla="*/ 21 h 200"/>
                    <a:gd name="T2" fmla="*/ 3 w 89"/>
                    <a:gd name="T3" fmla="*/ 34 h 200"/>
                    <a:gd name="T4" fmla="*/ 1 w 89"/>
                    <a:gd name="T5" fmla="*/ 50 h 200"/>
                    <a:gd name="T6" fmla="*/ 0 w 89"/>
                    <a:gd name="T7" fmla="*/ 68 h 200"/>
                    <a:gd name="T8" fmla="*/ 1 w 89"/>
                    <a:gd name="T9" fmla="*/ 81 h 200"/>
                    <a:gd name="T10" fmla="*/ 3 w 89"/>
                    <a:gd name="T11" fmla="*/ 95 h 200"/>
                    <a:gd name="T12" fmla="*/ 19 w 89"/>
                    <a:gd name="T13" fmla="*/ 136 h 200"/>
                    <a:gd name="T14" fmla="*/ 19 w 89"/>
                    <a:gd name="T15" fmla="*/ 174 h 200"/>
                    <a:gd name="T16" fmla="*/ 45 w 89"/>
                    <a:gd name="T17" fmla="*/ 199 h 200"/>
                    <a:gd name="T18" fmla="*/ 65 w 89"/>
                    <a:gd name="T19" fmla="*/ 171 h 200"/>
                    <a:gd name="T20" fmla="*/ 65 w 89"/>
                    <a:gd name="T21" fmla="*/ 137 h 200"/>
                    <a:gd name="T22" fmla="*/ 83 w 89"/>
                    <a:gd name="T23" fmla="*/ 103 h 200"/>
                    <a:gd name="T24" fmla="*/ 86 w 89"/>
                    <a:gd name="T25" fmla="*/ 83 h 200"/>
                    <a:gd name="T26" fmla="*/ 88 w 89"/>
                    <a:gd name="T27" fmla="*/ 68 h 200"/>
                    <a:gd name="T28" fmla="*/ 87 w 89"/>
                    <a:gd name="T29" fmla="*/ 53 h 200"/>
                    <a:gd name="T30" fmla="*/ 86 w 89"/>
                    <a:gd name="T31" fmla="*/ 41 h 200"/>
                    <a:gd name="T32" fmla="*/ 83 w 89"/>
                    <a:gd name="T33" fmla="*/ 26 h 200"/>
                    <a:gd name="T34" fmla="*/ 77 w 89"/>
                    <a:gd name="T35" fmla="*/ 14 h 200"/>
                    <a:gd name="T36" fmla="*/ 69 w 89"/>
                    <a:gd name="T37" fmla="*/ 6 h 200"/>
                    <a:gd name="T38" fmla="*/ 54 w 89"/>
                    <a:gd name="T39" fmla="*/ 2 h 200"/>
                    <a:gd name="T40" fmla="*/ 40 w 89"/>
                    <a:gd name="T41" fmla="*/ 0 h 200"/>
                    <a:gd name="T42" fmla="*/ 27 w 89"/>
                    <a:gd name="T43" fmla="*/ 3 h 200"/>
                    <a:gd name="T44" fmla="*/ 16 w 89"/>
                    <a:gd name="T45" fmla="*/ 10 h 200"/>
                    <a:gd name="T46" fmla="*/ 8 w 89"/>
                    <a:gd name="T47" fmla="*/ 21 h 20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89"/>
                    <a:gd name="T73" fmla="*/ 0 h 200"/>
                    <a:gd name="T74" fmla="*/ 89 w 89"/>
                    <a:gd name="T75" fmla="*/ 200 h 20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89" h="200">
                      <a:moveTo>
                        <a:pt x="8" y="21"/>
                      </a:moveTo>
                      <a:lnTo>
                        <a:pt x="3" y="34"/>
                      </a:lnTo>
                      <a:lnTo>
                        <a:pt x="1" y="50"/>
                      </a:lnTo>
                      <a:lnTo>
                        <a:pt x="0" y="68"/>
                      </a:lnTo>
                      <a:lnTo>
                        <a:pt x="1" y="81"/>
                      </a:lnTo>
                      <a:lnTo>
                        <a:pt x="3" y="95"/>
                      </a:lnTo>
                      <a:lnTo>
                        <a:pt x="19" y="136"/>
                      </a:lnTo>
                      <a:lnTo>
                        <a:pt x="19" y="174"/>
                      </a:lnTo>
                      <a:lnTo>
                        <a:pt x="45" y="199"/>
                      </a:lnTo>
                      <a:lnTo>
                        <a:pt x="65" y="171"/>
                      </a:lnTo>
                      <a:lnTo>
                        <a:pt x="65" y="137"/>
                      </a:lnTo>
                      <a:lnTo>
                        <a:pt x="83" y="103"/>
                      </a:lnTo>
                      <a:lnTo>
                        <a:pt x="86" y="83"/>
                      </a:lnTo>
                      <a:lnTo>
                        <a:pt x="88" y="68"/>
                      </a:lnTo>
                      <a:lnTo>
                        <a:pt x="87" y="53"/>
                      </a:lnTo>
                      <a:lnTo>
                        <a:pt x="86" y="41"/>
                      </a:lnTo>
                      <a:lnTo>
                        <a:pt x="83" y="26"/>
                      </a:lnTo>
                      <a:lnTo>
                        <a:pt x="77" y="14"/>
                      </a:lnTo>
                      <a:lnTo>
                        <a:pt x="69" y="6"/>
                      </a:lnTo>
                      <a:lnTo>
                        <a:pt x="54" y="2"/>
                      </a:lnTo>
                      <a:lnTo>
                        <a:pt x="40" y="0"/>
                      </a:lnTo>
                      <a:lnTo>
                        <a:pt x="27" y="3"/>
                      </a:lnTo>
                      <a:lnTo>
                        <a:pt x="16" y="10"/>
                      </a:lnTo>
                      <a:lnTo>
                        <a:pt x="8" y="21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00" name="Group 153"/>
                <p:cNvGrpSpPr>
                  <a:grpSpLocks/>
                </p:cNvGrpSpPr>
                <p:nvPr/>
              </p:nvGrpSpPr>
              <p:grpSpPr bwMode="auto">
                <a:xfrm>
                  <a:off x="1998" y="1889"/>
                  <a:ext cx="110" cy="22"/>
                  <a:chOff x="1998" y="1889"/>
                  <a:chExt cx="110" cy="22"/>
                </a:xfrm>
              </p:grpSpPr>
              <p:grpSp>
                <p:nvGrpSpPr>
                  <p:cNvPr id="60501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1998" y="1889"/>
                    <a:ext cx="18" cy="22"/>
                    <a:chOff x="1998" y="1889"/>
                    <a:chExt cx="18" cy="22"/>
                  </a:xfrm>
                </p:grpSpPr>
                <p:sp>
                  <p:nvSpPr>
                    <p:cNvPr id="60505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8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6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0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502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2089" y="1889"/>
                    <a:ext cx="19" cy="22"/>
                    <a:chOff x="2089" y="1889"/>
                    <a:chExt cx="19" cy="22"/>
                  </a:xfrm>
                </p:grpSpPr>
                <p:sp>
                  <p:nvSpPr>
                    <p:cNvPr id="60503" name="Oval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4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2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479" name="Group 160"/>
              <p:cNvGrpSpPr>
                <a:grpSpLocks/>
              </p:cNvGrpSpPr>
              <p:nvPr/>
            </p:nvGrpSpPr>
            <p:grpSpPr bwMode="auto">
              <a:xfrm>
                <a:off x="1955" y="2431"/>
                <a:ext cx="245" cy="650"/>
                <a:chOff x="1955" y="2431"/>
                <a:chExt cx="245" cy="650"/>
              </a:xfrm>
            </p:grpSpPr>
            <p:grpSp>
              <p:nvGrpSpPr>
                <p:cNvPr id="60494" name="Group 161"/>
                <p:cNvGrpSpPr>
                  <a:grpSpLocks/>
                </p:cNvGrpSpPr>
                <p:nvPr/>
              </p:nvGrpSpPr>
              <p:grpSpPr bwMode="auto">
                <a:xfrm>
                  <a:off x="1955" y="2431"/>
                  <a:ext cx="245" cy="650"/>
                  <a:chOff x="1955" y="2431"/>
                  <a:chExt cx="245" cy="650"/>
                </a:xfrm>
              </p:grpSpPr>
              <p:sp>
                <p:nvSpPr>
                  <p:cNvPr id="60496" name="Freeform 162"/>
                  <p:cNvSpPr>
                    <a:spLocks/>
                  </p:cNvSpPr>
                  <p:nvPr/>
                </p:nvSpPr>
                <p:spPr bwMode="auto">
                  <a:xfrm>
                    <a:off x="1955" y="2572"/>
                    <a:ext cx="174" cy="509"/>
                  </a:xfrm>
                  <a:custGeom>
                    <a:avLst/>
                    <a:gdLst>
                      <a:gd name="T0" fmla="*/ 31 w 174"/>
                      <a:gd name="T1" fmla="*/ 11 h 509"/>
                      <a:gd name="T2" fmla="*/ 33 w 174"/>
                      <a:gd name="T3" fmla="*/ 158 h 509"/>
                      <a:gd name="T4" fmla="*/ 32 w 174"/>
                      <a:gd name="T5" fmla="*/ 280 h 509"/>
                      <a:gd name="T6" fmla="*/ 40 w 174"/>
                      <a:gd name="T7" fmla="*/ 400 h 509"/>
                      <a:gd name="T8" fmla="*/ 20 w 174"/>
                      <a:gd name="T9" fmla="*/ 452 h 509"/>
                      <a:gd name="T10" fmla="*/ 5 w 174"/>
                      <a:gd name="T11" fmla="*/ 487 h 509"/>
                      <a:gd name="T12" fmla="*/ 0 w 174"/>
                      <a:gd name="T13" fmla="*/ 496 h 509"/>
                      <a:gd name="T14" fmla="*/ 7 w 174"/>
                      <a:gd name="T15" fmla="*/ 508 h 509"/>
                      <a:gd name="T16" fmla="*/ 38 w 174"/>
                      <a:gd name="T17" fmla="*/ 506 h 509"/>
                      <a:gd name="T18" fmla="*/ 66 w 174"/>
                      <a:gd name="T19" fmla="*/ 439 h 509"/>
                      <a:gd name="T20" fmla="*/ 68 w 174"/>
                      <a:gd name="T21" fmla="*/ 397 h 509"/>
                      <a:gd name="T22" fmla="*/ 88 w 174"/>
                      <a:gd name="T23" fmla="*/ 255 h 509"/>
                      <a:gd name="T24" fmla="*/ 91 w 174"/>
                      <a:gd name="T25" fmla="*/ 224 h 509"/>
                      <a:gd name="T26" fmla="*/ 90 w 174"/>
                      <a:gd name="T27" fmla="*/ 289 h 509"/>
                      <a:gd name="T28" fmla="*/ 99 w 174"/>
                      <a:gd name="T29" fmla="*/ 383 h 509"/>
                      <a:gd name="T30" fmla="*/ 96 w 174"/>
                      <a:gd name="T31" fmla="*/ 426 h 509"/>
                      <a:gd name="T32" fmla="*/ 110 w 174"/>
                      <a:gd name="T33" fmla="*/ 470 h 509"/>
                      <a:gd name="T34" fmla="*/ 129 w 174"/>
                      <a:gd name="T35" fmla="*/ 501 h 509"/>
                      <a:gd name="T36" fmla="*/ 156 w 174"/>
                      <a:gd name="T37" fmla="*/ 502 h 509"/>
                      <a:gd name="T38" fmla="*/ 165 w 174"/>
                      <a:gd name="T39" fmla="*/ 492 h 509"/>
                      <a:gd name="T40" fmla="*/ 135 w 174"/>
                      <a:gd name="T41" fmla="*/ 424 h 509"/>
                      <a:gd name="T42" fmla="*/ 132 w 174"/>
                      <a:gd name="T43" fmla="*/ 393 h 509"/>
                      <a:gd name="T44" fmla="*/ 138 w 174"/>
                      <a:gd name="T45" fmla="*/ 325 h 509"/>
                      <a:gd name="T46" fmla="*/ 149 w 174"/>
                      <a:gd name="T47" fmla="*/ 215 h 509"/>
                      <a:gd name="T48" fmla="*/ 173 w 174"/>
                      <a:gd name="T49" fmla="*/ 0 h 509"/>
                      <a:gd name="T50" fmla="*/ 31 w 174"/>
                      <a:gd name="T51" fmla="*/ 11 h 509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9"/>
                      <a:gd name="T80" fmla="*/ 174 w 174"/>
                      <a:gd name="T81" fmla="*/ 509 h 509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9">
                        <a:moveTo>
                          <a:pt x="31" y="11"/>
                        </a:moveTo>
                        <a:lnTo>
                          <a:pt x="33" y="158"/>
                        </a:lnTo>
                        <a:lnTo>
                          <a:pt x="32" y="280"/>
                        </a:lnTo>
                        <a:lnTo>
                          <a:pt x="40" y="400"/>
                        </a:lnTo>
                        <a:lnTo>
                          <a:pt x="20" y="452"/>
                        </a:lnTo>
                        <a:lnTo>
                          <a:pt x="5" y="487"/>
                        </a:lnTo>
                        <a:lnTo>
                          <a:pt x="0" y="496"/>
                        </a:lnTo>
                        <a:lnTo>
                          <a:pt x="7" y="508"/>
                        </a:lnTo>
                        <a:lnTo>
                          <a:pt x="38" y="506"/>
                        </a:lnTo>
                        <a:lnTo>
                          <a:pt x="66" y="439"/>
                        </a:lnTo>
                        <a:lnTo>
                          <a:pt x="68" y="397"/>
                        </a:lnTo>
                        <a:lnTo>
                          <a:pt x="88" y="255"/>
                        </a:lnTo>
                        <a:lnTo>
                          <a:pt x="91" y="224"/>
                        </a:lnTo>
                        <a:lnTo>
                          <a:pt x="90" y="289"/>
                        </a:lnTo>
                        <a:lnTo>
                          <a:pt x="99" y="383"/>
                        </a:lnTo>
                        <a:lnTo>
                          <a:pt x="96" y="426"/>
                        </a:lnTo>
                        <a:lnTo>
                          <a:pt x="110" y="470"/>
                        </a:lnTo>
                        <a:lnTo>
                          <a:pt x="129" y="501"/>
                        </a:lnTo>
                        <a:lnTo>
                          <a:pt x="156" y="502"/>
                        </a:lnTo>
                        <a:lnTo>
                          <a:pt x="165" y="492"/>
                        </a:lnTo>
                        <a:lnTo>
                          <a:pt x="135" y="424"/>
                        </a:lnTo>
                        <a:lnTo>
                          <a:pt x="132" y="393"/>
                        </a:lnTo>
                        <a:lnTo>
                          <a:pt x="138" y="325"/>
                        </a:lnTo>
                        <a:lnTo>
                          <a:pt x="149" y="215"/>
                        </a:lnTo>
                        <a:lnTo>
                          <a:pt x="173" y="0"/>
                        </a:lnTo>
                        <a:lnTo>
                          <a:pt x="31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97" name="Freeform 163"/>
                  <p:cNvSpPr>
                    <a:spLocks/>
                  </p:cNvSpPr>
                  <p:nvPr/>
                </p:nvSpPr>
                <p:spPr bwMode="auto">
                  <a:xfrm>
                    <a:off x="2163" y="2431"/>
                    <a:ext cx="37" cy="60"/>
                  </a:xfrm>
                  <a:custGeom>
                    <a:avLst/>
                    <a:gdLst>
                      <a:gd name="T0" fmla="*/ 36 w 37"/>
                      <a:gd name="T1" fmla="*/ 0 h 60"/>
                      <a:gd name="T2" fmla="*/ 36 w 37"/>
                      <a:gd name="T3" fmla="*/ 31 h 60"/>
                      <a:gd name="T4" fmla="*/ 0 w 37"/>
                      <a:gd name="T5" fmla="*/ 59 h 60"/>
                      <a:gd name="T6" fmla="*/ 16 w 37"/>
                      <a:gd name="T7" fmla="*/ 4 h 60"/>
                      <a:gd name="T8" fmla="*/ 36 w 37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60"/>
                      <a:gd name="T17" fmla="*/ 37 w 37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60">
                        <a:moveTo>
                          <a:pt x="36" y="0"/>
                        </a:moveTo>
                        <a:lnTo>
                          <a:pt x="36" y="31"/>
                        </a:lnTo>
                        <a:lnTo>
                          <a:pt x="0" y="59"/>
                        </a:lnTo>
                        <a:lnTo>
                          <a:pt x="16" y="4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95" name="Freeform 164"/>
                <p:cNvSpPr>
                  <a:spLocks/>
                </p:cNvSpPr>
                <p:nvPr/>
              </p:nvSpPr>
              <p:spPr bwMode="auto">
                <a:xfrm>
                  <a:off x="2048" y="2577"/>
                  <a:ext cx="17" cy="229"/>
                </a:xfrm>
                <a:custGeom>
                  <a:avLst/>
                  <a:gdLst>
                    <a:gd name="T0" fmla="*/ 16 w 17"/>
                    <a:gd name="T1" fmla="*/ 0 h 229"/>
                    <a:gd name="T2" fmla="*/ 16 w 17"/>
                    <a:gd name="T3" fmla="*/ 76 h 229"/>
                    <a:gd name="T4" fmla="*/ 12 w 17"/>
                    <a:gd name="T5" fmla="*/ 121 h 229"/>
                    <a:gd name="T6" fmla="*/ 8 w 17"/>
                    <a:gd name="T7" fmla="*/ 170 h 229"/>
                    <a:gd name="T8" fmla="*/ 0 w 17"/>
                    <a:gd name="T9" fmla="*/ 217 h 229"/>
                    <a:gd name="T10" fmla="*/ 2 w 17"/>
                    <a:gd name="T11" fmla="*/ 228 h 229"/>
                    <a:gd name="T12" fmla="*/ 16 w 17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9"/>
                    <a:gd name="T23" fmla="*/ 17 w 17"/>
                    <a:gd name="T24" fmla="*/ 229 h 2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9">
                      <a:moveTo>
                        <a:pt x="16" y="0"/>
                      </a:moveTo>
                      <a:lnTo>
                        <a:pt x="16" y="76"/>
                      </a:lnTo>
                      <a:lnTo>
                        <a:pt x="12" y="121"/>
                      </a:lnTo>
                      <a:lnTo>
                        <a:pt x="8" y="170"/>
                      </a:lnTo>
                      <a:lnTo>
                        <a:pt x="0" y="217"/>
                      </a:lnTo>
                      <a:lnTo>
                        <a:pt x="2" y="228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80" name="Group 165"/>
              <p:cNvGrpSpPr>
                <a:grpSpLocks/>
              </p:cNvGrpSpPr>
              <p:nvPr/>
            </p:nvGrpSpPr>
            <p:grpSpPr bwMode="auto">
              <a:xfrm>
                <a:off x="1906" y="1974"/>
                <a:ext cx="300" cy="613"/>
                <a:chOff x="1906" y="1974"/>
                <a:chExt cx="300" cy="613"/>
              </a:xfrm>
            </p:grpSpPr>
            <p:sp>
              <p:nvSpPr>
                <p:cNvPr id="60484" name="Freeform 166"/>
                <p:cNvSpPr>
                  <a:spLocks/>
                </p:cNvSpPr>
                <p:nvPr/>
              </p:nvSpPr>
              <p:spPr bwMode="auto">
                <a:xfrm>
                  <a:off x="1906" y="1974"/>
                  <a:ext cx="300" cy="613"/>
                </a:xfrm>
                <a:custGeom>
                  <a:avLst/>
                  <a:gdLst>
                    <a:gd name="T0" fmla="*/ 118 w 300"/>
                    <a:gd name="T1" fmla="*/ 5 h 613"/>
                    <a:gd name="T2" fmla="*/ 26 w 300"/>
                    <a:gd name="T3" fmla="*/ 62 h 613"/>
                    <a:gd name="T4" fmla="*/ 11 w 300"/>
                    <a:gd name="T5" fmla="*/ 89 h 613"/>
                    <a:gd name="T6" fmla="*/ 0 w 300"/>
                    <a:gd name="T7" fmla="*/ 318 h 613"/>
                    <a:gd name="T8" fmla="*/ 5 w 300"/>
                    <a:gd name="T9" fmla="*/ 372 h 613"/>
                    <a:gd name="T10" fmla="*/ 40 w 300"/>
                    <a:gd name="T11" fmla="*/ 367 h 613"/>
                    <a:gd name="T12" fmla="*/ 39 w 300"/>
                    <a:gd name="T13" fmla="*/ 503 h 613"/>
                    <a:gd name="T14" fmla="*/ 55 w 300"/>
                    <a:gd name="T15" fmla="*/ 503 h 613"/>
                    <a:gd name="T16" fmla="*/ 71 w 300"/>
                    <a:gd name="T17" fmla="*/ 608 h 613"/>
                    <a:gd name="T18" fmla="*/ 134 w 300"/>
                    <a:gd name="T19" fmla="*/ 609 h 613"/>
                    <a:gd name="T20" fmla="*/ 187 w 300"/>
                    <a:gd name="T21" fmla="*/ 604 h 613"/>
                    <a:gd name="T22" fmla="*/ 224 w 300"/>
                    <a:gd name="T23" fmla="*/ 612 h 613"/>
                    <a:gd name="T24" fmla="*/ 275 w 300"/>
                    <a:gd name="T25" fmla="*/ 459 h 613"/>
                    <a:gd name="T26" fmla="*/ 299 w 300"/>
                    <a:gd name="T27" fmla="*/ 457 h 613"/>
                    <a:gd name="T28" fmla="*/ 277 w 300"/>
                    <a:gd name="T29" fmla="*/ 245 h 613"/>
                    <a:gd name="T30" fmla="*/ 276 w 300"/>
                    <a:gd name="T31" fmla="*/ 79 h 613"/>
                    <a:gd name="T32" fmla="*/ 263 w 300"/>
                    <a:gd name="T33" fmla="*/ 60 h 613"/>
                    <a:gd name="T34" fmla="*/ 165 w 300"/>
                    <a:gd name="T35" fmla="*/ 0 h 613"/>
                    <a:gd name="T36" fmla="*/ 146 w 300"/>
                    <a:gd name="T37" fmla="*/ 25 h 613"/>
                    <a:gd name="T38" fmla="*/ 118 w 300"/>
                    <a:gd name="T39" fmla="*/ 5 h 613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00"/>
                    <a:gd name="T61" fmla="*/ 0 h 613"/>
                    <a:gd name="T62" fmla="*/ 300 w 300"/>
                    <a:gd name="T63" fmla="*/ 613 h 613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00" h="613">
                      <a:moveTo>
                        <a:pt x="118" y="5"/>
                      </a:moveTo>
                      <a:lnTo>
                        <a:pt x="26" y="62"/>
                      </a:lnTo>
                      <a:lnTo>
                        <a:pt x="11" y="89"/>
                      </a:lnTo>
                      <a:lnTo>
                        <a:pt x="0" y="318"/>
                      </a:lnTo>
                      <a:lnTo>
                        <a:pt x="5" y="372"/>
                      </a:lnTo>
                      <a:lnTo>
                        <a:pt x="40" y="367"/>
                      </a:lnTo>
                      <a:lnTo>
                        <a:pt x="39" y="503"/>
                      </a:lnTo>
                      <a:lnTo>
                        <a:pt x="55" y="503"/>
                      </a:lnTo>
                      <a:lnTo>
                        <a:pt x="71" y="608"/>
                      </a:lnTo>
                      <a:lnTo>
                        <a:pt x="134" y="609"/>
                      </a:lnTo>
                      <a:lnTo>
                        <a:pt x="187" y="604"/>
                      </a:lnTo>
                      <a:lnTo>
                        <a:pt x="224" y="612"/>
                      </a:lnTo>
                      <a:lnTo>
                        <a:pt x="275" y="459"/>
                      </a:lnTo>
                      <a:lnTo>
                        <a:pt x="299" y="457"/>
                      </a:lnTo>
                      <a:lnTo>
                        <a:pt x="277" y="245"/>
                      </a:lnTo>
                      <a:lnTo>
                        <a:pt x="276" y="79"/>
                      </a:lnTo>
                      <a:lnTo>
                        <a:pt x="263" y="60"/>
                      </a:lnTo>
                      <a:lnTo>
                        <a:pt x="165" y="0"/>
                      </a:lnTo>
                      <a:lnTo>
                        <a:pt x="146" y="25"/>
                      </a:lnTo>
                      <a:lnTo>
                        <a:pt x="118" y="5"/>
                      </a:lnTo>
                    </a:path>
                  </a:pathLst>
                </a:custGeom>
                <a:solidFill>
                  <a:srgbClr val="600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485" name="Group 167"/>
                <p:cNvGrpSpPr>
                  <a:grpSpLocks/>
                </p:cNvGrpSpPr>
                <p:nvPr/>
              </p:nvGrpSpPr>
              <p:grpSpPr bwMode="auto">
                <a:xfrm>
                  <a:off x="1946" y="2097"/>
                  <a:ext cx="183" cy="386"/>
                  <a:chOff x="1946" y="2097"/>
                  <a:chExt cx="183" cy="386"/>
                </a:xfrm>
              </p:grpSpPr>
              <p:grpSp>
                <p:nvGrpSpPr>
                  <p:cNvPr id="60486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952" y="2271"/>
                    <a:ext cx="134" cy="212"/>
                    <a:chOff x="1952" y="2271"/>
                    <a:chExt cx="134" cy="212"/>
                  </a:xfrm>
                </p:grpSpPr>
                <p:sp>
                  <p:nvSpPr>
                    <p:cNvPr id="60492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1969" y="2271"/>
                      <a:ext cx="117" cy="212"/>
                    </a:xfrm>
                    <a:custGeom>
                      <a:avLst/>
                      <a:gdLst>
                        <a:gd name="T0" fmla="*/ 0 w 117"/>
                        <a:gd name="T1" fmla="*/ 211 h 212"/>
                        <a:gd name="T2" fmla="*/ 113 w 117"/>
                        <a:gd name="T3" fmla="*/ 200 h 212"/>
                        <a:gd name="T4" fmla="*/ 116 w 117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7"/>
                        <a:gd name="T10" fmla="*/ 0 h 212"/>
                        <a:gd name="T11" fmla="*/ 117 w 117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7" h="212">
                          <a:moveTo>
                            <a:pt x="0" y="211"/>
                          </a:moveTo>
                          <a:lnTo>
                            <a:pt x="113" y="200"/>
                          </a:lnTo>
                          <a:lnTo>
                            <a:pt x="11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93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1952" y="2296"/>
                      <a:ext cx="131" cy="53"/>
                    </a:xfrm>
                    <a:custGeom>
                      <a:avLst/>
                      <a:gdLst>
                        <a:gd name="T0" fmla="*/ 0 w 131"/>
                        <a:gd name="T1" fmla="*/ 52 h 53"/>
                        <a:gd name="T2" fmla="*/ 46 w 131"/>
                        <a:gd name="T3" fmla="*/ 37 h 53"/>
                        <a:gd name="T4" fmla="*/ 130 w 131"/>
                        <a:gd name="T5" fmla="*/ 0 h 53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3"/>
                        <a:gd name="T11" fmla="*/ 131 w 131"/>
                        <a:gd name="T12" fmla="*/ 53 h 5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3">
                          <a:moveTo>
                            <a:pt x="0" y="52"/>
                          </a:moveTo>
                          <a:lnTo>
                            <a:pt x="46" y="37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487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1946" y="2097"/>
                    <a:ext cx="183" cy="244"/>
                    <a:chOff x="1946" y="2097"/>
                    <a:chExt cx="183" cy="244"/>
                  </a:xfrm>
                </p:grpSpPr>
                <p:sp>
                  <p:nvSpPr>
                    <p:cNvPr id="60488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1960" y="2097"/>
                      <a:ext cx="157" cy="184"/>
                    </a:xfrm>
                    <a:custGeom>
                      <a:avLst/>
                      <a:gdLst>
                        <a:gd name="T0" fmla="*/ 0 w 157"/>
                        <a:gd name="T1" fmla="*/ 65 h 184"/>
                        <a:gd name="T2" fmla="*/ 100 w 157"/>
                        <a:gd name="T3" fmla="*/ 0 h 184"/>
                        <a:gd name="T4" fmla="*/ 156 w 157"/>
                        <a:gd name="T5" fmla="*/ 123 h 184"/>
                        <a:gd name="T6" fmla="*/ 56 w 157"/>
                        <a:gd name="T7" fmla="*/ 183 h 184"/>
                        <a:gd name="T8" fmla="*/ 0 w 157"/>
                        <a:gd name="T9" fmla="*/ 65 h 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7"/>
                        <a:gd name="T16" fmla="*/ 0 h 184"/>
                        <a:gd name="T17" fmla="*/ 157 w 157"/>
                        <a:gd name="T18" fmla="*/ 184 h 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7" h="184">
                          <a:moveTo>
                            <a:pt x="0" y="65"/>
                          </a:moveTo>
                          <a:lnTo>
                            <a:pt x="100" y="0"/>
                          </a:lnTo>
                          <a:lnTo>
                            <a:pt x="156" y="123"/>
                          </a:lnTo>
                          <a:lnTo>
                            <a:pt x="56" y="183"/>
                          </a:lnTo>
                          <a:lnTo>
                            <a:pt x="0" y="65"/>
                          </a:lnTo>
                        </a:path>
                      </a:pathLst>
                    </a:custGeom>
                    <a:solidFill>
                      <a:srgbClr val="E0E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0489" name="Group 1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46" y="2176"/>
                      <a:ext cx="183" cy="165"/>
                      <a:chOff x="1946" y="2176"/>
                      <a:chExt cx="183" cy="165"/>
                    </a:xfrm>
                  </p:grpSpPr>
                  <p:sp>
                    <p:nvSpPr>
                      <p:cNvPr id="60490" name="Freeform 1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4" y="2176"/>
                        <a:ext cx="65" cy="97"/>
                      </a:xfrm>
                      <a:custGeom>
                        <a:avLst/>
                        <a:gdLst>
                          <a:gd name="T0" fmla="*/ 0 w 65"/>
                          <a:gd name="T1" fmla="*/ 59 h 97"/>
                          <a:gd name="T2" fmla="*/ 16 w 65"/>
                          <a:gd name="T3" fmla="*/ 44 h 97"/>
                          <a:gd name="T4" fmla="*/ 25 w 65"/>
                          <a:gd name="T5" fmla="*/ 16 h 97"/>
                          <a:gd name="T6" fmla="*/ 37 w 65"/>
                          <a:gd name="T7" fmla="*/ 7 h 97"/>
                          <a:gd name="T8" fmla="*/ 43 w 65"/>
                          <a:gd name="T9" fmla="*/ 0 h 97"/>
                          <a:gd name="T10" fmla="*/ 47 w 65"/>
                          <a:gd name="T11" fmla="*/ 3 h 97"/>
                          <a:gd name="T12" fmla="*/ 48 w 65"/>
                          <a:gd name="T13" fmla="*/ 10 h 97"/>
                          <a:gd name="T14" fmla="*/ 60 w 65"/>
                          <a:gd name="T15" fmla="*/ 23 h 97"/>
                          <a:gd name="T16" fmla="*/ 64 w 65"/>
                          <a:gd name="T17" fmla="*/ 47 h 97"/>
                          <a:gd name="T18" fmla="*/ 60 w 65"/>
                          <a:gd name="T19" fmla="*/ 64 h 97"/>
                          <a:gd name="T20" fmla="*/ 42 w 65"/>
                          <a:gd name="T21" fmla="*/ 83 h 97"/>
                          <a:gd name="T22" fmla="*/ 6 w 65"/>
                          <a:gd name="T23" fmla="*/ 96 h 97"/>
                          <a:gd name="T24" fmla="*/ 0 w 65"/>
                          <a:gd name="T25" fmla="*/ 59 h 9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65"/>
                          <a:gd name="T40" fmla="*/ 0 h 97"/>
                          <a:gd name="T41" fmla="*/ 65 w 65"/>
                          <a:gd name="T42" fmla="*/ 97 h 9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65" h="97">
                            <a:moveTo>
                              <a:pt x="0" y="59"/>
                            </a:moveTo>
                            <a:lnTo>
                              <a:pt x="16" y="44"/>
                            </a:lnTo>
                            <a:lnTo>
                              <a:pt x="25" y="16"/>
                            </a:lnTo>
                            <a:lnTo>
                              <a:pt x="37" y="7"/>
                            </a:lnTo>
                            <a:lnTo>
                              <a:pt x="43" y="0"/>
                            </a:lnTo>
                            <a:lnTo>
                              <a:pt x="47" y="3"/>
                            </a:lnTo>
                            <a:lnTo>
                              <a:pt x="48" y="10"/>
                            </a:lnTo>
                            <a:lnTo>
                              <a:pt x="60" y="23"/>
                            </a:lnTo>
                            <a:lnTo>
                              <a:pt x="64" y="47"/>
                            </a:lnTo>
                            <a:lnTo>
                              <a:pt x="60" y="64"/>
                            </a:lnTo>
                            <a:lnTo>
                              <a:pt x="42" y="83"/>
                            </a:lnTo>
                            <a:lnTo>
                              <a:pt x="6" y="96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solidFill>
                        <a:srgbClr val="FF8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91" name="Freeform 1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6" y="2234"/>
                        <a:ext cx="126" cy="107"/>
                      </a:xfrm>
                      <a:custGeom>
                        <a:avLst/>
                        <a:gdLst>
                          <a:gd name="T0" fmla="*/ 0 w 126"/>
                          <a:gd name="T1" fmla="*/ 106 h 107"/>
                          <a:gd name="T2" fmla="*/ 51 w 126"/>
                          <a:gd name="T3" fmla="*/ 87 h 107"/>
                          <a:gd name="T4" fmla="*/ 89 w 126"/>
                          <a:gd name="T5" fmla="*/ 67 h 107"/>
                          <a:gd name="T6" fmla="*/ 125 w 126"/>
                          <a:gd name="T7" fmla="*/ 46 h 107"/>
                          <a:gd name="T8" fmla="*/ 111 w 126"/>
                          <a:gd name="T9" fmla="*/ 0 h 107"/>
                          <a:gd name="T10" fmla="*/ 45 w 126"/>
                          <a:gd name="T11" fmla="*/ 29 h 107"/>
                          <a:gd name="T12" fmla="*/ 6 w 126"/>
                          <a:gd name="T13" fmla="*/ 44 h 107"/>
                          <a:gd name="T14" fmla="*/ 4 w 126"/>
                          <a:gd name="T15" fmla="*/ 36 h 107"/>
                          <a:gd name="T16" fmla="*/ 0 w 126"/>
                          <a:gd name="T17" fmla="*/ 106 h 10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26"/>
                          <a:gd name="T28" fmla="*/ 0 h 107"/>
                          <a:gd name="T29" fmla="*/ 126 w 126"/>
                          <a:gd name="T30" fmla="*/ 107 h 107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26" h="107">
                            <a:moveTo>
                              <a:pt x="0" y="106"/>
                            </a:moveTo>
                            <a:lnTo>
                              <a:pt x="51" y="87"/>
                            </a:lnTo>
                            <a:lnTo>
                              <a:pt x="89" y="67"/>
                            </a:lnTo>
                            <a:lnTo>
                              <a:pt x="125" y="46"/>
                            </a:lnTo>
                            <a:lnTo>
                              <a:pt x="111" y="0"/>
                            </a:lnTo>
                            <a:lnTo>
                              <a:pt x="45" y="29"/>
                            </a:lnTo>
                            <a:lnTo>
                              <a:pt x="6" y="44"/>
                            </a:lnTo>
                            <a:lnTo>
                              <a:pt x="4" y="36"/>
                            </a:lnTo>
                            <a:lnTo>
                              <a:pt x="0" y="106"/>
                            </a:lnTo>
                          </a:path>
                        </a:pathLst>
                      </a:custGeom>
                      <a:solidFill>
                        <a:srgbClr val="600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60481" name="Group 176"/>
              <p:cNvGrpSpPr>
                <a:grpSpLocks/>
              </p:cNvGrpSpPr>
              <p:nvPr/>
            </p:nvGrpSpPr>
            <p:grpSpPr bwMode="auto">
              <a:xfrm>
                <a:off x="1945" y="3002"/>
                <a:ext cx="186" cy="139"/>
                <a:chOff x="1945" y="3002"/>
                <a:chExt cx="186" cy="139"/>
              </a:xfrm>
            </p:grpSpPr>
            <p:sp>
              <p:nvSpPr>
                <p:cNvPr id="60482" name="Freeform 177"/>
                <p:cNvSpPr>
                  <a:spLocks/>
                </p:cNvSpPr>
                <p:nvPr/>
              </p:nvSpPr>
              <p:spPr bwMode="auto">
                <a:xfrm>
                  <a:off x="2049" y="3002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3 h 131"/>
                    <a:gd name="T26" fmla="*/ 52 w 82"/>
                    <a:gd name="T27" fmla="*/ 73 h 131"/>
                    <a:gd name="T28" fmla="*/ 36 w 82"/>
                    <a:gd name="T29" fmla="*/ 71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3"/>
                      </a:lnTo>
                      <a:lnTo>
                        <a:pt x="52" y="73"/>
                      </a:lnTo>
                      <a:lnTo>
                        <a:pt x="36" y="71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83" name="Freeform 178"/>
                <p:cNvSpPr>
                  <a:spLocks/>
                </p:cNvSpPr>
                <p:nvPr/>
              </p:nvSpPr>
              <p:spPr bwMode="auto">
                <a:xfrm>
                  <a:off x="1945" y="3005"/>
                  <a:ext cx="75" cy="136"/>
                </a:xfrm>
                <a:custGeom>
                  <a:avLst/>
                  <a:gdLst>
                    <a:gd name="T0" fmla="*/ 73 w 75"/>
                    <a:gd name="T1" fmla="*/ 0 h 136"/>
                    <a:gd name="T2" fmla="*/ 74 w 75"/>
                    <a:gd name="T3" fmla="*/ 54 h 136"/>
                    <a:gd name="T4" fmla="*/ 70 w 75"/>
                    <a:gd name="T5" fmla="*/ 41 h 136"/>
                    <a:gd name="T6" fmla="*/ 63 w 75"/>
                    <a:gd name="T7" fmla="*/ 58 h 136"/>
                    <a:gd name="T8" fmla="*/ 58 w 75"/>
                    <a:gd name="T9" fmla="*/ 83 h 136"/>
                    <a:gd name="T10" fmla="*/ 52 w 75"/>
                    <a:gd name="T11" fmla="*/ 104 h 136"/>
                    <a:gd name="T12" fmla="*/ 37 w 75"/>
                    <a:gd name="T13" fmla="*/ 122 h 136"/>
                    <a:gd name="T14" fmla="*/ 23 w 75"/>
                    <a:gd name="T15" fmla="*/ 131 h 136"/>
                    <a:gd name="T16" fmla="*/ 10 w 75"/>
                    <a:gd name="T17" fmla="*/ 135 h 136"/>
                    <a:gd name="T18" fmla="*/ 5 w 75"/>
                    <a:gd name="T19" fmla="*/ 129 h 136"/>
                    <a:gd name="T20" fmla="*/ 1 w 75"/>
                    <a:gd name="T21" fmla="*/ 116 h 136"/>
                    <a:gd name="T22" fmla="*/ 0 w 75"/>
                    <a:gd name="T23" fmla="*/ 103 h 136"/>
                    <a:gd name="T24" fmla="*/ 2 w 75"/>
                    <a:gd name="T25" fmla="*/ 89 h 136"/>
                    <a:gd name="T26" fmla="*/ 8 w 75"/>
                    <a:gd name="T27" fmla="*/ 66 h 136"/>
                    <a:gd name="T28" fmla="*/ 19 w 75"/>
                    <a:gd name="T29" fmla="*/ 74 h 136"/>
                    <a:gd name="T30" fmla="*/ 35 w 75"/>
                    <a:gd name="T31" fmla="*/ 74 h 136"/>
                    <a:gd name="T32" fmla="*/ 45 w 75"/>
                    <a:gd name="T33" fmla="*/ 73 h 136"/>
                    <a:gd name="T34" fmla="*/ 65 w 75"/>
                    <a:gd name="T35" fmla="*/ 28 h 136"/>
                    <a:gd name="T36" fmla="*/ 73 w 75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6"/>
                    <a:gd name="T59" fmla="*/ 75 w 75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6">
                      <a:moveTo>
                        <a:pt x="73" y="0"/>
                      </a:moveTo>
                      <a:lnTo>
                        <a:pt x="74" y="54"/>
                      </a:lnTo>
                      <a:lnTo>
                        <a:pt x="70" y="41"/>
                      </a:lnTo>
                      <a:lnTo>
                        <a:pt x="63" y="58"/>
                      </a:lnTo>
                      <a:lnTo>
                        <a:pt x="58" y="83"/>
                      </a:lnTo>
                      <a:lnTo>
                        <a:pt x="52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6"/>
                      </a:lnTo>
                      <a:lnTo>
                        <a:pt x="19" y="74"/>
                      </a:lnTo>
                      <a:lnTo>
                        <a:pt x="35" y="74"/>
                      </a:lnTo>
                      <a:lnTo>
                        <a:pt x="45" y="73"/>
                      </a:lnTo>
                      <a:lnTo>
                        <a:pt x="65" y="28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4" name="Group 179"/>
            <p:cNvGrpSpPr>
              <a:grpSpLocks/>
            </p:cNvGrpSpPr>
            <p:nvPr/>
          </p:nvGrpSpPr>
          <p:grpSpPr bwMode="auto">
            <a:xfrm>
              <a:off x="3367" y="1737"/>
              <a:ext cx="349" cy="1428"/>
              <a:chOff x="3367" y="1737"/>
              <a:chExt cx="349" cy="1428"/>
            </a:xfrm>
          </p:grpSpPr>
          <p:grpSp>
            <p:nvGrpSpPr>
              <p:cNvPr id="60457" name="Group 180"/>
              <p:cNvGrpSpPr>
                <a:grpSpLocks/>
              </p:cNvGrpSpPr>
              <p:nvPr/>
            </p:nvGrpSpPr>
            <p:grpSpPr bwMode="auto">
              <a:xfrm>
                <a:off x="3374" y="3030"/>
                <a:ext cx="342" cy="135"/>
                <a:chOff x="3374" y="3030"/>
                <a:chExt cx="342" cy="135"/>
              </a:xfrm>
            </p:grpSpPr>
            <p:sp>
              <p:nvSpPr>
                <p:cNvPr id="60476" name="Freeform 181"/>
                <p:cNvSpPr>
                  <a:spLocks/>
                </p:cNvSpPr>
                <p:nvPr/>
              </p:nvSpPr>
              <p:spPr bwMode="auto">
                <a:xfrm>
                  <a:off x="3576" y="3030"/>
                  <a:ext cx="140" cy="82"/>
                </a:xfrm>
                <a:custGeom>
                  <a:avLst/>
                  <a:gdLst>
                    <a:gd name="T0" fmla="*/ 69 w 140"/>
                    <a:gd name="T1" fmla="*/ 0 h 82"/>
                    <a:gd name="T2" fmla="*/ 91 w 140"/>
                    <a:gd name="T3" fmla="*/ 21 h 82"/>
                    <a:gd name="T4" fmla="*/ 110 w 140"/>
                    <a:gd name="T5" fmla="*/ 44 h 82"/>
                    <a:gd name="T6" fmla="*/ 136 w 140"/>
                    <a:gd name="T7" fmla="*/ 64 h 82"/>
                    <a:gd name="T8" fmla="*/ 139 w 140"/>
                    <a:gd name="T9" fmla="*/ 75 h 82"/>
                    <a:gd name="T10" fmla="*/ 114 w 140"/>
                    <a:gd name="T11" fmla="*/ 81 h 82"/>
                    <a:gd name="T12" fmla="*/ 88 w 140"/>
                    <a:gd name="T13" fmla="*/ 78 h 82"/>
                    <a:gd name="T14" fmla="*/ 56 w 140"/>
                    <a:gd name="T15" fmla="*/ 64 h 82"/>
                    <a:gd name="T16" fmla="*/ 33 w 140"/>
                    <a:gd name="T17" fmla="*/ 51 h 82"/>
                    <a:gd name="T18" fmla="*/ 8 w 140"/>
                    <a:gd name="T19" fmla="*/ 48 h 82"/>
                    <a:gd name="T20" fmla="*/ 0 w 140"/>
                    <a:gd name="T21" fmla="*/ 41 h 82"/>
                    <a:gd name="T22" fmla="*/ 3 w 140"/>
                    <a:gd name="T23" fmla="*/ 4 h 82"/>
                    <a:gd name="T24" fmla="*/ 69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69" y="0"/>
                      </a:moveTo>
                      <a:lnTo>
                        <a:pt x="91" y="21"/>
                      </a:lnTo>
                      <a:lnTo>
                        <a:pt x="110" y="44"/>
                      </a:lnTo>
                      <a:lnTo>
                        <a:pt x="136" y="64"/>
                      </a:lnTo>
                      <a:lnTo>
                        <a:pt x="139" y="75"/>
                      </a:lnTo>
                      <a:lnTo>
                        <a:pt x="114" y="81"/>
                      </a:lnTo>
                      <a:lnTo>
                        <a:pt x="88" y="78"/>
                      </a:lnTo>
                      <a:lnTo>
                        <a:pt x="56" y="64"/>
                      </a:lnTo>
                      <a:lnTo>
                        <a:pt x="33" y="51"/>
                      </a:lnTo>
                      <a:lnTo>
                        <a:pt x="8" y="48"/>
                      </a:lnTo>
                      <a:lnTo>
                        <a:pt x="0" y="41"/>
                      </a:lnTo>
                      <a:lnTo>
                        <a:pt x="3" y="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77" name="Freeform 182"/>
                <p:cNvSpPr>
                  <a:spLocks/>
                </p:cNvSpPr>
                <p:nvPr/>
              </p:nvSpPr>
              <p:spPr bwMode="auto">
                <a:xfrm>
                  <a:off x="3374" y="3073"/>
                  <a:ext cx="86" cy="92"/>
                </a:xfrm>
                <a:custGeom>
                  <a:avLst/>
                  <a:gdLst>
                    <a:gd name="T0" fmla="*/ 84 w 86"/>
                    <a:gd name="T1" fmla="*/ 2 h 92"/>
                    <a:gd name="T2" fmla="*/ 85 w 86"/>
                    <a:gd name="T3" fmla="*/ 26 h 92"/>
                    <a:gd name="T4" fmla="*/ 73 w 86"/>
                    <a:gd name="T5" fmla="*/ 38 h 92"/>
                    <a:gd name="T6" fmla="*/ 71 w 86"/>
                    <a:gd name="T7" fmla="*/ 58 h 92"/>
                    <a:gd name="T8" fmla="*/ 52 w 86"/>
                    <a:gd name="T9" fmla="*/ 78 h 92"/>
                    <a:gd name="T10" fmla="*/ 35 w 86"/>
                    <a:gd name="T11" fmla="*/ 88 h 92"/>
                    <a:gd name="T12" fmla="*/ 21 w 86"/>
                    <a:gd name="T13" fmla="*/ 91 h 92"/>
                    <a:gd name="T14" fmla="*/ 7 w 86"/>
                    <a:gd name="T15" fmla="*/ 90 h 92"/>
                    <a:gd name="T16" fmla="*/ 0 w 86"/>
                    <a:gd name="T17" fmla="*/ 76 h 92"/>
                    <a:gd name="T18" fmla="*/ 2 w 86"/>
                    <a:gd name="T19" fmla="*/ 56 h 92"/>
                    <a:gd name="T20" fmla="*/ 16 w 86"/>
                    <a:gd name="T21" fmla="*/ 33 h 92"/>
                    <a:gd name="T22" fmla="*/ 37 w 86"/>
                    <a:gd name="T23" fmla="*/ 8 h 92"/>
                    <a:gd name="T24" fmla="*/ 38 w 86"/>
                    <a:gd name="T25" fmla="*/ 0 h 92"/>
                    <a:gd name="T26" fmla="*/ 84 w 86"/>
                    <a:gd name="T27" fmla="*/ 2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92"/>
                    <a:gd name="T44" fmla="*/ 86 w 86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92">
                      <a:moveTo>
                        <a:pt x="84" y="2"/>
                      </a:moveTo>
                      <a:lnTo>
                        <a:pt x="85" y="26"/>
                      </a:lnTo>
                      <a:lnTo>
                        <a:pt x="73" y="38"/>
                      </a:lnTo>
                      <a:lnTo>
                        <a:pt x="71" y="58"/>
                      </a:lnTo>
                      <a:lnTo>
                        <a:pt x="52" y="78"/>
                      </a:lnTo>
                      <a:lnTo>
                        <a:pt x="35" y="88"/>
                      </a:lnTo>
                      <a:lnTo>
                        <a:pt x="21" y="91"/>
                      </a:lnTo>
                      <a:lnTo>
                        <a:pt x="7" y="90"/>
                      </a:lnTo>
                      <a:lnTo>
                        <a:pt x="0" y="76"/>
                      </a:lnTo>
                      <a:lnTo>
                        <a:pt x="2" y="56"/>
                      </a:lnTo>
                      <a:lnTo>
                        <a:pt x="16" y="33"/>
                      </a:lnTo>
                      <a:lnTo>
                        <a:pt x="37" y="8"/>
                      </a:lnTo>
                      <a:lnTo>
                        <a:pt x="38" y="0"/>
                      </a:lnTo>
                      <a:lnTo>
                        <a:pt x="84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58" name="Freeform 183"/>
              <p:cNvSpPr>
                <a:spLocks/>
              </p:cNvSpPr>
              <p:nvPr/>
            </p:nvSpPr>
            <p:spPr bwMode="auto">
              <a:xfrm>
                <a:off x="3635" y="2517"/>
                <a:ext cx="38" cy="102"/>
              </a:xfrm>
              <a:custGeom>
                <a:avLst/>
                <a:gdLst>
                  <a:gd name="T0" fmla="*/ 35 w 38"/>
                  <a:gd name="T1" fmla="*/ 1 h 102"/>
                  <a:gd name="T2" fmla="*/ 37 w 38"/>
                  <a:gd name="T3" fmla="*/ 56 h 102"/>
                  <a:gd name="T4" fmla="*/ 18 w 38"/>
                  <a:gd name="T5" fmla="*/ 90 h 102"/>
                  <a:gd name="T6" fmla="*/ 8 w 38"/>
                  <a:gd name="T7" fmla="*/ 101 h 102"/>
                  <a:gd name="T8" fmla="*/ 10 w 38"/>
                  <a:gd name="T9" fmla="*/ 52 h 102"/>
                  <a:gd name="T10" fmla="*/ 6 w 38"/>
                  <a:gd name="T11" fmla="*/ 58 h 102"/>
                  <a:gd name="T12" fmla="*/ 1 w 38"/>
                  <a:gd name="T13" fmla="*/ 74 h 102"/>
                  <a:gd name="T14" fmla="*/ 0 w 38"/>
                  <a:gd name="T15" fmla="*/ 56 h 102"/>
                  <a:gd name="T16" fmla="*/ 5 w 38"/>
                  <a:gd name="T17" fmla="*/ 27 h 102"/>
                  <a:gd name="T18" fmla="*/ 17 w 38"/>
                  <a:gd name="T19" fmla="*/ 0 h 102"/>
                  <a:gd name="T20" fmla="*/ 35 w 38"/>
                  <a:gd name="T21" fmla="*/ 1 h 1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"/>
                  <a:gd name="T34" fmla="*/ 0 h 102"/>
                  <a:gd name="T35" fmla="*/ 38 w 38"/>
                  <a:gd name="T36" fmla="*/ 102 h 1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" h="102">
                    <a:moveTo>
                      <a:pt x="35" y="1"/>
                    </a:moveTo>
                    <a:lnTo>
                      <a:pt x="37" y="56"/>
                    </a:lnTo>
                    <a:lnTo>
                      <a:pt x="18" y="90"/>
                    </a:lnTo>
                    <a:lnTo>
                      <a:pt x="8" y="101"/>
                    </a:lnTo>
                    <a:lnTo>
                      <a:pt x="10" y="52"/>
                    </a:lnTo>
                    <a:lnTo>
                      <a:pt x="6" y="58"/>
                    </a:lnTo>
                    <a:lnTo>
                      <a:pt x="1" y="74"/>
                    </a:lnTo>
                    <a:lnTo>
                      <a:pt x="0" y="56"/>
                    </a:lnTo>
                    <a:lnTo>
                      <a:pt x="5" y="27"/>
                    </a:lnTo>
                    <a:lnTo>
                      <a:pt x="17" y="0"/>
                    </a:lnTo>
                    <a:lnTo>
                      <a:pt x="35" y="1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9" name="Freeform 184"/>
              <p:cNvSpPr>
                <a:spLocks/>
              </p:cNvSpPr>
              <p:nvPr/>
            </p:nvSpPr>
            <p:spPr bwMode="auto">
              <a:xfrm>
                <a:off x="3408" y="2283"/>
                <a:ext cx="244" cy="787"/>
              </a:xfrm>
              <a:custGeom>
                <a:avLst/>
                <a:gdLst>
                  <a:gd name="T0" fmla="*/ 240 w 244"/>
                  <a:gd name="T1" fmla="*/ 0 h 787"/>
                  <a:gd name="T2" fmla="*/ 243 w 244"/>
                  <a:gd name="T3" fmla="*/ 428 h 787"/>
                  <a:gd name="T4" fmla="*/ 240 w 244"/>
                  <a:gd name="T5" fmla="*/ 745 h 787"/>
                  <a:gd name="T6" fmla="*/ 167 w 244"/>
                  <a:gd name="T7" fmla="*/ 759 h 787"/>
                  <a:gd name="T8" fmla="*/ 156 w 244"/>
                  <a:gd name="T9" fmla="*/ 500 h 787"/>
                  <a:gd name="T10" fmla="*/ 164 w 244"/>
                  <a:gd name="T11" fmla="*/ 475 h 787"/>
                  <a:gd name="T12" fmla="*/ 156 w 244"/>
                  <a:gd name="T13" fmla="*/ 461 h 787"/>
                  <a:gd name="T14" fmla="*/ 156 w 244"/>
                  <a:gd name="T15" fmla="*/ 302 h 787"/>
                  <a:gd name="T16" fmla="*/ 139 w 244"/>
                  <a:gd name="T17" fmla="*/ 353 h 787"/>
                  <a:gd name="T18" fmla="*/ 97 w 244"/>
                  <a:gd name="T19" fmla="*/ 566 h 787"/>
                  <a:gd name="T20" fmla="*/ 62 w 244"/>
                  <a:gd name="T21" fmla="*/ 786 h 787"/>
                  <a:gd name="T22" fmla="*/ 0 w 244"/>
                  <a:gd name="T23" fmla="*/ 786 h 787"/>
                  <a:gd name="T24" fmla="*/ 28 w 244"/>
                  <a:gd name="T25" fmla="*/ 492 h 787"/>
                  <a:gd name="T26" fmla="*/ 39 w 244"/>
                  <a:gd name="T27" fmla="*/ 242 h 787"/>
                  <a:gd name="T28" fmla="*/ 34 w 244"/>
                  <a:gd name="T29" fmla="*/ 6 h 787"/>
                  <a:gd name="T30" fmla="*/ 240 w 244"/>
                  <a:gd name="T31" fmla="*/ 0 h 7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4"/>
                  <a:gd name="T49" fmla="*/ 0 h 787"/>
                  <a:gd name="T50" fmla="*/ 244 w 244"/>
                  <a:gd name="T51" fmla="*/ 787 h 7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4" h="787">
                    <a:moveTo>
                      <a:pt x="240" y="0"/>
                    </a:moveTo>
                    <a:lnTo>
                      <a:pt x="243" y="428"/>
                    </a:lnTo>
                    <a:lnTo>
                      <a:pt x="240" y="745"/>
                    </a:lnTo>
                    <a:lnTo>
                      <a:pt x="167" y="759"/>
                    </a:lnTo>
                    <a:lnTo>
                      <a:pt x="156" y="500"/>
                    </a:lnTo>
                    <a:lnTo>
                      <a:pt x="164" y="475"/>
                    </a:lnTo>
                    <a:lnTo>
                      <a:pt x="156" y="461"/>
                    </a:lnTo>
                    <a:lnTo>
                      <a:pt x="156" y="302"/>
                    </a:lnTo>
                    <a:lnTo>
                      <a:pt x="139" y="353"/>
                    </a:lnTo>
                    <a:lnTo>
                      <a:pt x="97" y="566"/>
                    </a:lnTo>
                    <a:lnTo>
                      <a:pt x="62" y="786"/>
                    </a:lnTo>
                    <a:lnTo>
                      <a:pt x="0" y="786"/>
                    </a:lnTo>
                    <a:lnTo>
                      <a:pt x="28" y="492"/>
                    </a:lnTo>
                    <a:lnTo>
                      <a:pt x="39" y="242"/>
                    </a:lnTo>
                    <a:lnTo>
                      <a:pt x="34" y="6"/>
                    </a:lnTo>
                    <a:lnTo>
                      <a:pt x="24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0" name="Freeform 185"/>
              <p:cNvSpPr>
                <a:spLocks/>
              </p:cNvSpPr>
              <p:nvPr/>
            </p:nvSpPr>
            <p:spPr bwMode="auto">
              <a:xfrm>
                <a:off x="3367" y="1918"/>
                <a:ext cx="314" cy="601"/>
              </a:xfrm>
              <a:custGeom>
                <a:avLst/>
                <a:gdLst>
                  <a:gd name="T0" fmla="*/ 209 w 314"/>
                  <a:gd name="T1" fmla="*/ 7 h 601"/>
                  <a:gd name="T2" fmla="*/ 305 w 314"/>
                  <a:gd name="T3" fmla="*/ 81 h 601"/>
                  <a:gd name="T4" fmla="*/ 311 w 314"/>
                  <a:gd name="T5" fmla="*/ 272 h 601"/>
                  <a:gd name="T6" fmla="*/ 313 w 314"/>
                  <a:gd name="T7" fmla="*/ 370 h 601"/>
                  <a:gd name="T8" fmla="*/ 307 w 314"/>
                  <a:gd name="T9" fmla="*/ 600 h 601"/>
                  <a:gd name="T10" fmla="*/ 286 w 314"/>
                  <a:gd name="T11" fmla="*/ 600 h 601"/>
                  <a:gd name="T12" fmla="*/ 275 w 314"/>
                  <a:gd name="T13" fmla="*/ 364 h 601"/>
                  <a:gd name="T14" fmla="*/ 75 w 314"/>
                  <a:gd name="T15" fmla="*/ 364 h 601"/>
                  <a:gd name="T16" fmla="*/ 70 w 314"/>
                  <a:gd name="T17" fmla="*/ 305 h 601"/>
                  <a:gd name="T18" fmla="*/ 63 w 314"/>
                  <a:gd name="T19" fmla="*/ 346 h 601"/>
                  <a:gd name="T20" fmla="*/ 77 w 314"/>
                  <a:gd name="T21" fmla="*/ 436 h 601"/>
                  <a:gd name="T22" fmla="*/ 91 w 314"/>
                  <a:gd name="T23" fmla="*/ 569 h 601"/>
                  <a:gd name="T24" fmla="*/ 57 w 314"/>
                  <a:gd name="T25" fmla="*/ 578 h 601"/>
                  <a:gd name="T26" fmla="*/ 0 w 314"/>
                  <a:gd name="T27" fmla="*/ 343 h 601"/>
                  <a:gd name="T28" fmla="*/ 36 w 314"/>
                  <a:gd name="T29" fmla="*/ 68 h 601"/>
                  <a:gd name="T30" fmla="*/ 142 w 314"/>
                  <a:gd name="T31" fmla="*/ 0 h 601"/>
                  <a:gd name="T32" fmla="*/ 189 w 314"/>
                  <a:gd name="T33" fmla="*/ 31 h 601"/>
                  <a:gd name="T34" fmla="*/ 209 w 314"/>
                  <a:gd name="T35" fmla="*/ 7 h 6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4"/>
                  <a:gd name="T55" fmla="*/ 0 h 601"/>
                  <a:gd name="T56" fmla="*/ 314 w 314"/>
                  <a:gd name="T57" fmla="*/ 601 h 60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4" h="601">
                    <a:moveTo>
                      <a:pt x="209" y="7"/>
                    </a:moveTo>
                    <a:lnTo>
                      <a:pt x="305" y="81"/>
                    </a:lnTo>
                    <a:lnTo>
                      <a:pt x="311" y="272"/>
                    </a:lnTo>
                    <a:lnTo>
                      <a:pt x="313" y="370"/>
                    </a:lnTo>
                    <a:lnTo>
                      <a:pt x="307" y="600"/>
                    </a:lnTo>
                    <a:lnTo>
                      <a:pt x="286" y="600"/>
                    </a:lnTo>
                    <a:lnTo>
                      <a:pt x="275" y="364"/>
                    </a:lnTo>
                    <a:lnTo>
                      <a:pt x="75" y="364"/>
                    </a:lnTo>
                    <a:lnTo>
                      <a:pt x="70" y="305"/>
                    </a:lnTo>
                    <a:lnTo>
                      <a:pt x="63" y="346"/>
                    </a:lnTo>
                    <a:lnTo>
                      <a:pt x="77" y="436"/>
                    </a:lnTo>
                    <a:lnTo>
                      <a:pt x="91" y="569"/>
                    </a:lnTo>
                    <a:lnTo>
                      <a:pt x="57" y="578"/>
                    </a:lnTo>
                    <a:lnTo>
                      <a:pt x="0" y="343"/>
                    </a:lnTo>
                    <a:lnTo>
                      <a:pt x="36" y="68"/>
                    </a:lnTo>
                    <a:lnTo>
                      <a:pt x="142" y="0"/>
                    </a:lnTo>
                    <a:lnTo>
                      <a:pt x="189" y="31"/>
                    </a:lnTo>
                    <a:lnTo>
                      <a:pt x="209" y="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1" name="Freeform 186"/>
              <p:cNvSpPr>
                <a:spLocks/>
              </p:cNvSpPr>
              <p:nvPr/>
            </p:nvSpPr>
            <p:spPr bwMode="auto">
              <a:xfrm>
                <a:off x="3421" y="2489"/>
                <a:ext cx="43" cy="97"/>
              </a:xfrm>
              <a:custGeom>
                <a:avLst/>
                <a:gdLst>
                  <a:gd name="T0" fmla="*/ 29 w 43"/>
                  <a:gd name="T1" fmla="*/ 0 h 97"/>
                  <a:gd name="T2" fmla="*/ 42 w 43"/>
                  <a:gd name="T3" fmla="*/ 51 h 97"/>
                  <a:gd name="T4" fmla="*/ 20 w 43"/>
                  <a:gd name="T5" fmla="*/ 96 h 97"/>
                  <a:gd name="T6" fmla="*/ 13 w 43"/>
                  <a:gd name="T7" fmla="*/ 91 h 97"/>
                  <a:gd name="T8" fmla="*/ 0 w 43"/>
                  <a:gd name="T9" fmla="*/ 86 h 97"/>
                  <a:gd name="T10" fmla="*/ 5 w 43"/>
                  <a:gd name="T11" fmla="*/ 72 h 97"/>
                  <a:gd name="T12" fmla="*/ 7 w 43"/>
                  <a:gd name="T13" fmla="*/ 54 h 97"/>
                  <a:gd name="T14" fmla="*/ 0 w 43"/>
                  <a:gd name="T15" fmla="*/ 36 h 97"/>
                  <a:gd name="T16" fmla="*/ 5 w 43"/>
                  <a:gd name="T17" fmla="*/ 4 h 97"/>
                  <a:gd name="T18" fmla="*/ 29 w 43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97"/>
                  <a:gd name="T32" fmla="*/ 43 w 43"/>
                  <a:gd name="T33" fmla="*/ 97 h 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97">
                    <a:moveTo>
                      <a:pt x="29" y="0"/>
                    </a:moveTo>
                    <a:lnTo>
                      <a:pt x="42" y="51"/>
                    </a:lnTo>
                    <a:lnTo>
                      <a:pt x="20" y="96"/>
                    </a:lnTo>
                    <a:lnTo>
                      <a:pt x="13" y="91"/>
                    </a:lnTo>
                    <a:lnTo>
                      <a:pt x="0" y="86"/>
                    </a:lnTo>
                    <a:lnTo>
                      <a:pt x="5" y="72"/>
                    </a:lnTo>
                    <a:lnTo>
                      <a:pt x="7" y="54"/>
                    </a:lnTo>
                    <a:lnTo>
                      <a:pt x="0" y="36"/>
                    </a:lnTo>
                    <a:lnTo>
                      <a:pt x="5" y="4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62" name="Group 187"/>
              <p:cNvGrpSpPr>
                <a:grpSpLocks/>
              </p:cNvGrpSpPr>
              <p:nvPr/>
            </p:nvGrpSpPr>
            <p:grpSpPr bwMode="auto">
              <a:xfrm>
                <a:off x="3444" y="1930"/>
                <a:ext cx="203" cy="375"/>
                <a:chOff x="3444" y="1930"/>
                <a:chExt cx="203" cy="375"/>
              </a:xfrm>
            </p:grpSpPr>
            <p:grpSp>
              <p:nvGrpSpPr>
                <p:cNvPr id="60470" name="Group 188"/>
                <p:cNvGrpSpPr>
                  <a:grpSpLocks/>
                </p:cNvGrpSpPr>
                <p:nvPr/>
              </p:nvGrpSpPr>
              <p:grpSpPr bwMode="auto">
                <a:xfrm>
                  <a:off x="3444" y="1930"/>
                  <a:ext cx="203" cy="375"/>
                  <a:chOff x="3444" y="1930"/>
                  <a:chExt cx="203" cy="375"/>
                </a:xfrm>
              </p:grpSpPr>
              <p:grpSp>
                <p:nvGrpSpPr>
                  <p:cNvPr id="60472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3444" y="2287"/>
                    <a:ext cx="203" cy="18"/>
                    <a:chOff x="3444" y="2287"/>
                    <a:chExt cx="203" cy="18"/>
                  </a:xfrm>
                </p:grpSpPr>
                <p:sp>
                  <p:nvSpPr>
                    <p:cNvPr id="60474" name="Line 1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305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75" name="Line 1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287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73" name="Freeform 192"/>
                  <p:cNvSpPr>
                    <a:spLocks/>
                  </p:cNvSpPr>
                  <p:nvPr/>
                </p:nvSpPr>
                <p:spPr bwMode="auto">
                  <a:xfrm>
                    <a:off x="3497" y="1930"/>
                    <a:ext cx="95" cy="56"/>
                  </a:xfrm>
                  <a:custGeom>
                    <a:avLst/>
                    <a:gdLst>
                      <a:gd name="T0" fmla="*/ 94 w 95"/>
                      <a:gd name="T1" fmla="*/ 7 h 56"/>
                      <a:gd name="T2" fmla="*/ 90 w 95"/>
                      <a:gd name="T3" fmla="*/ 55 h 56"/>
                      <a:gd name="T4" fmla="*/ 64 w 95"/>
                      <a:gd name="T5" fmla="*/ 20 h 56"/>
                      <a:gd name="T6" fmla="*/ 46 w 95"/>
                      <a:gd name="T7" fmla="*/ 54 h 56"/>
                      <a:gd name="T8" fmla="*/ 0 w 95"/>
                      <a:gd name="T9" fmla="*/ 0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56"/>
                      <a:gd name="T17" fmla="*/ 95 w 95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56">
                        <a:moveTo>
                          <a:pt x="94" y="7"/>
                        </a:moveTo>
                        <a:lnTo>
                          <a:pt x="90" y="55"/>
                        </a:lnTo>
                        <a:lnTo>
                          <a:pt x="64" y="20"/>
                        </a:lnTo>
                        <a:lnTo>
                          <a:pt x="46" y="5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71" name="Line 193"/>
                <p:cNvSpPr>
                  <a:spLocks noChangeShapeType="1"/>
                </p:cNvSpPr>
                <p:nvPr/>
              </p:nvSpPr>
              <p:spPr bwMode="auto">
                <a:xfrm>
                  <a:off x="3562" y="1957"/>
                  <a:ext cx="0" cy="3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63" name="Group 194"/>
              <p:cNvGrpSpPr>
                <a:grpSpLocks/>
              </p:cNvGrpSpPr>
              <p:nvPr/>
            </p:nvGrpSpPr>
            <p:grpSpPr bwMode="auto">
              <a:xfrm>
                <a:off x="3488" y="1737"/>
                <a:ext cx="128" cy="208"/>
                <a:chOff x="3488" y="1737"/>
                <a:chExt cx="128" cy="208"/>
              </a:xfrm>
            </p:grpSpPr>
            <p:grpSp>
              <p:nvGrpSpPr>
                <p:cNvPr id="60464" name="Group 195"/>
                <p:cNvGrpSpPr>
                  <a:grpSpLocks/>
                </p:cNvGrpSpPr>
                <p:nvPr/>
              </p:nvGrpSpPr>
              <p:grpSpPr bwMode="auto">
                <a:xfrm>
                  <a:off x="3493" y="1747"/>
                  <a:ext cx="119" cy="198"/>
                  <a:chOff x="3493" y="1747"/>
                  <a:chExt cx="119" cy="198"/>
                </a:xfrm>
              </p:grpSpPr>
              <p:sp>
                <p:nvSpPr>
                  <p:cNvPr id="60466" name="Freeform 196"/>
                  <p:cNvSpPr>
                    <a:spLocks/>
                  </p:cNvSpPr>
                  <p:nvPr/>
                </p:nvSpPr>
                <p:spPr bwMode="auto">
                  <a:xfrm>
                    <a:off x="3493" y="1747"/>
                    <a:ext cx="119" cy="198"/>
                  </a:xfrm>
                  <a:custGeom>
                    <a:avLst/>
                    <a:gdLst>
                      <a:gd name="T0" fmla="*/ 113 w 119"/>
                      <a:gd name="T1" fmla="*/ 36 h 198"/>
                      <a:gd name="T2" fmla="*/ 116 w 119"/>
                      <a:gd name="T3" fmla="*/ 56 h 198"/>
                      <a:gd name="T4" fmla="*/ 117 w 119"/>
                      <a:gd name="T5" fmla="*/ 63 h 198"/>
                      <a:gd name="T6" fmla="*/ 113 w 119"/>
                      <a:gd name="T7" fmla="*/ 70 h 198"/>
                      <a:gd name="T8" fmla="*/ 118 w 119"/>
                      <a:gd name="T9" fmla="*/ 85 h 198"/>
                      <a:gd name="T10" fmla="*/ 115 w 119"/>
                      <a:gd name="T11" fmla="*/ 108 h 198"/>
                      <a:gd name="T12" fmla="*/ 113 w 119"/>
                      <a:gd name="T13" fmla="*/ 119 h 198"/>
                      <a:gd name="T14" fmla="*/ 110 w 119"/>
                      <a:gd name="T15" fmla="*/ 130 h 198"/>
                      <a:gd name="T16" fmla="*/ 106 w 119"/>
                      <a:gd name="T17" fmla="*/ 141 h 198"/>
                      <a:gd name="T18" fmla="*/ 102 w 119"/>
                      <a:gd name="T19" fmla="*/ 153 h 198"/>
                      <a:gd name="T20" fmla="*/ 92 w 119"/>
                      <a:gd name="T21" fmla="*/ 156 h 198"/>
                      <a:gd name="T22" fmla="*/ 83 w 119"/>
                      <a:gd name="T23" fmla="*/ 159 h 198"/>
                      <a:gd name="T24" fmla="*/ 83 w 119"/>
                      <a:gd name="T25" fmla="*/ 168 h 198"/>
                      <a:gd name="T26" fmla="*/ 84 w 119"/>
                      <a:gd name="T27" fmla="*/ 174 h 198"/>
                      <a:gd name="T28" fmla="*/ 66 w 119"/>
                      <a:gd name="T29" fmla="*/ 197 h 198"/>
                      <a:gd name="T30" fmla="*/ 17 w 119"/>
                      <a:gd name="T31" fmla="*/ 168 h 198"/>
                      <a:gd name="T32" fmla="*/ 16 w 119"/>
                      <a:gd name="T33" fmla="*/ 113 h 198"/>
                      <a:gd name="T34" fmla="*/ 9 w 119"/>
                      <a:gd name="T35" fmla="*/ 98 h 198"/>
                      <a:gd name="T36" fmla="*/ 5 w 119"/>
                      <a:gd name="T37" fmla="*/ 86 h 198"/>
                      <a:gd name="T38" fmla="*/ 2 w 119"/>
                      <a:gd name="T39" fmla="*/ 71 h 198"/>
                      <a:gd name="T40" fmla="*/ 0 w 119"/>
                      <a:gd name="T41" fmla="*/ 58 h 198"/>
                      <a:gd name="T42" fmla="*/ 1 w 119"/>
                      <a:gd name="T43" fmla="*/ 47 h 198"/>
                      <a:gd name="T44" fmla="*/ 3 w 119"/>
                      <a:gd name="T45" fmla="*/ 34 h 198"/>
                      <a:gd name="T46" fmla="*/ 5 w 119"/>
                      <a:gd name="T47" fmla="*/ 24 h 198"/>
                      <a:gd name="T48" fmla="*/ 10 w 119"/>
                      <a:gd name="T49" fmla="*/ 16 h 198"/>
                      <a:gd name="T50" fmla="*/ 17 w 119"/>
                      <a:gd name="T51" fmla="*/ 9 h 198"/>
                      <a:gd name="T52" fmla="*/ 26 w 119"/>
                      <a:gd name="T53" fmla="*/ 5 h 198"/>
                      <a:gd name="T54" fmla="*/ 36 w 119"/>
                      <a:gd name="T55" fmla="*/ 3 h 198"/>
                      <a:gd name="T56" fmla="*/ 47 w 119"/>
                      <a:gd name="T57" fmla="*/ 1 h 198"/>
                      <a:gd name="T58" fmla="*/ 60 w 119"/>
                      <a:gd name="T59" fmla="*/ 0 h 198"/>
                      <a:gd name="T60" fmla="*/ 73 w 119"/>
                      <a:gd name="T61" fmla="*/ 1 h 198"/>
                      <a:gd name="T62" fmla="*/ 88 w 119"/>
                      <a:gd name="T63" fmla="*/ 5 h 198"/>
                      <a:gd name="T64" fmla="*/ 96 w 119"/>
                      <a:gd name="T65" fmla="*/ 10 h 198"/>
                      <a:gd name="T66" fmla="*/ 104 w 119"/>
                      <a:gd name="T67" fmla="*/ 16 h 198"/>
                      <a:gd name="T68" fmla="*/ 110 w 119"/>
                      <a:gd name="T69" fmla="*/ 25 h 198"/>
                      <a:gd name="T70" fmla="*/ 113 w 119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9"/>
                      <a:gd name="T109" fmla="*/ 0 h 198"/>
                      <a:gd name="T110" fmla="*/ 119 w 119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9" h="198">
                        <a:moveTo>
                          <a:pt x="113" y="36"/>
                        </a:moveTo>
                        <a:lnTo>
                          <a:pt x="116" y="56"/>
                        </a:lnTo>
                        <a:lnTo>
                          <a:pt x="117" y="63"/>
                        </a:lnTo>
                        <a:lnTo>
                          <a:pt x="113" y="70"/>
                        </a:lnTo>
                        <a:lnTo>
                          <a:pt x="118" y="85"/>
                        </a:lnTo>
                        <a:lnTo>
                          <a:pt x="115" y="108"/>
                        </a:lnTo>
                        <a:lnTo>
                          <a:pt x="113" y="119"/>
                        </a:lnTo>
                        <a:lnTo>
                          <a:pt x="110" y="130"/>
                        </a:lnTo>
                        <a:lnTo>
                          <a:pt x="106" y="141"/>
                        </a:lnTo>
                        <a:lnTo>
                          <a:pt x="102" y="153"/>
                        </a:lnTo>
                        <a:lnTo>
                          <a:pt x="92" y="156"/>
                        </a:lnTo>
                        <a:lnTo>
                          <a:pt x="83" y="159"/>
                        </a:lnTo>
                        <a:lnTo>
                          <a:pt x="83" y="168"/>
                        </a:lnTo>
                        <a:lnTo>
                          <a:pt x="84" y="174"/>
                        </a:lnTo>
                        <a:lnTo>
                          <a:pt x="66" y="197"/>
                        </a:lnTo>
                        <a:lnTo>
                          <a:pt x="17" y="168"/>
                        </a:lnTo>
                        <a:lnTo>
                          <a:pt x="16" y="113"/>
                        </a:lnTo>
                        <a:lnTo>
                          <a:pt x="9" y="98"/>
                        </a:lnTo>
                        <a:lnTo>
                          <a:pt x="5" y="86"/>
                        </a:lnTo>
                        <a:lnTo>
                          <a:pt x="2" y="71"/>
                        </a:lnTo>
                        <a:lnTo>
                          <a:pt x="0" y="58"/>
                        </a:lnTo>
                        <a:lnTo>
                          <a:pt x="1" y="47"/>
                        </a:lnTo>
                        <a:lnTo>
                          <a:pt x="3" y="34"/>
                        </a:lnTo>
                        <a:lnTo>
                          <a:pt x="5" y="24"/>
                        </a:lnTo>
                        <a:lnTo>
                          <a:pt x="10" y="16"/>
                        </a:lnTo>
                        <a:lnTo>
                          <a:pt x="17" y="9"/>
                        </a:lnTo>
                        <a:lnTo>
                          <a:pt x="26" y="5"/>
                        </a:lnTo>
                        <a:lnTo>
                          <a:pt x="36" y="3"/>
                        </a:lnTo>
                        <a:lnTo>
                          <a:pt x="47" y="1"/>
                        </a:lnTo>
                        <a:lnTo>
                          <a:pt x="60" y="0"/>
                        </a:lnTo>
                        <a:lnTo>
                          <a:pt x="73" y="1"/>
                        </a:lnTo>
                        <a:lnTo>
                          <a:pt x="88" y="5"/>
                        </a:lnTo>
                        <a:lnTo>
                          <a:pt x="96" y="10"/>
                        </a:lnTo>
                        <a:lnTo>
                          <a:pt x="104" y="16"/>
                        </a:lnTo>
                        <a:lnTo>
                          <a:pt x="110" y="25"/>
                        </a:lnTo>
                        <a:lnTo>
                          <a:pt x="113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7" name="Freeform 197"/>
                  <p:cNvSpPr>
                    <a:spLocks/>
                  </p:cNvSpPr>
                  <p:nvPr/>
                </p:nvSpPr>
                <p:spPr bwMode="auto">
                  <a:xfrm>
                    <a:off x="3538" y="1816"/>
                    <a:ext cx="40" cy="43"/>
                  </a:xfrm>
                  <a:custGeom>
                    <a:avLst/>
                    <a:gdLst>
                      <a:gd name="T0" fmla="*/ 34 w 40"/>
                      <a:gd name="T1" fmla="*/ 2 h 43"/>
                      <a:gd name="T2" fmla="*/ 26 w 40"/>
                      <a:gd name="T3" fmla="*/ 1 h 43"/>
                      <a:gd name="T4" fmla="*/ 14 w 40"/>
                      <a:gd name="T5" fmla="*/ 0 h 43"/>
                      <a:gd name="T6" fmla="*/ 6 w 40"/>
                      <a:gd name="T7" fmla="*/ 2 h 43"/>
                      <a:gd name="T8" fmla="*/ 3 w 40"/>
                      <a:gd name="T9" fmla="*/ 4 h 43"/>
                      <a:gd name="T10" fmla="*/ 2 w 40"/>
                      <a:gd name="T11" fmla="*/ 7 h 43"/>
                      <a:gd name="T12" fmla="*/ 0 w 40"/>
                      <a:gd name="T13" fmla="*/ 9 h 43"/>
                      <a:gd name="T14" fmla="*/ 17 w 40"/>
                      <a:gd name="T15" fmla="*/ 10 h 43"/>
                      <a:gd name="T16" fmla="*/ 15 w 40"/>
                      <a:gd name="T17" fmla="*/ 11 h 43"/>
                      <a:gd name="T18" fmla="*/ 6 w 40"/>
                      <a:gd name="T19" fmla="*/ 12 h 43"/>
                      <a:gd name="T20" fmla="*/ 26 w 40"/>
                      <a:gd name="T21" fmla="*/ 12 h 43"/>
                      <a:gd name="T22" fmla="*/ 32 w 40"/>
                      <a:gd name="T23" fmla="*/ 12 h 43"/>
                      <a:gd name="T24" fmla="*/ 36 w 40"/>
                      <a:gd name="T25" fmla="*/ 34 h 43"/>
                      <a:gd name="T26" fmla="*/ 33 w 40"/>
                      <a:gd name="T27" fmla="*/ 39 h 43"/>
                      <a:gd name="T28" fmla="*/ 32 w 40"/>
                      <a:gd name="T29" fmla="*/ 42 h 43"/>
                      <a:gd name="T30" fmla="*/ 39 w 40"/>
                      <a:gd name="T31" fmla="*/ 36 h 43"/>
                      <a:gd name="T32" fmla="*/ 35 w 40"/>
                      <a:gd name="T33" fmla="*/ 10 h 43"/>
                      <a:gd name="T34" fmla="*/ 34 w 40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0"/>
                      <a:gd name="T55" fmla="*/ 0 h 43"/>
                      <a:gd name="T56" fmla="*/ 40 w 40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0" h="43">
                        <a:moveTo>
                          <a:pt x="34" y="2"/>
                        </a:moveTo>
                        <a:lnTo>
                          <a:pt x="26" y="1"/>
                        </a:lnTo>
                        <a:lnTo>
                          <a:pt x="14" y="0"/>
                        </a:lnTo>
                        <a:lnTo>
                          <a:pt x="6" y="2"/>
                        </a:lnTo>
                        <a:lnTo>
                          <a:pt x="3" y="4"/>
                        </a:lnTo>
                        <a:lnTo>
                          <a:pt x="2" y="7"/>
                        </a:lnTo>
                        <a:lnTo>
                          <a:pt x="0" y="9"/>
                        </a:lnTo>
                        <a:lnTo>
                          <a:pt x="17" y="10"/>
                        </a:lnTo>
                        <a:lnTo>
                          <a:pt x="15" y="11"/>
                        </a:lnTo>
                        <a:lnTo>
                          <a:pt x="6" y="12"/>
                        </a:lnTo>
                        <a:lnTo>
                          <a:pt x="26" y="12"/>
                        </a:lnTo>
                        <a:lnTo>
                          <a:pt x="32" y="12"/>
                        </a:lnTo>
                        <a:lnTo>
                          <a:pt x="36" y="34"/>
                        </a:lnTo>
                        <a:lnTo>
                          <a:pt x="33" y="39"/>
                        </a:lnTo>
                        <a:lnTo>
                          <a:pt x="32" y="42"/>
                        </a:lnTo>
                        <a:lnTo>
                          <a:pt x="39" y="36"/>
                        </a:lnTo>
                        <a:lnTo>
                          <a:pt x="35" y="10"/>
                        </a:lnTo>
                        <a:lnTo>
                          <a:pt x="34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8" name="Freeform 198"/>
                  <p:cNvSpPr>
                    <a:spLocks/>
                  </p:cNvSpPr>
                  <p:nvPr/>
                </p:nvSpPr>
                <p:spPr bwMode="auto">
                  <a:xfrm>
                    <a:off x="3590" y="1817"/>
                    <a:ext cx="20" cy="17"/>
                  </a:xfrm>
                  <a:custGeom>
                    <a:avLst/>
                    <a:gdLst>
                      <a:gd name="T0" fmla="*/ 2 w 20"/>
                      <a:gd name="T1" fmla="*/ 3 h 17"/>
                      <a:gd name="T2" fmla="*/ 12 w 20"/>
                      <a:gd name="T3" fmla="*/ 0 h 17"/>
                      <a:gd name="T4" fmla="*/ 18 w 20"/>
                      <a:gd name="T5" fmla="*/ 0 h 17"/>
                      <a:gd name="T6" fmla="*/ 18 w 20"/>
                      <a:gd name="T7" fmla="*/ 7 h 17"/>
                      <a:gd name="T8" fmla="*/ 19 w 20"/>
                      <a:gd name="T9" fmla="*/ 10 h 17"/>
                      <a:gd name="T10" fmla="*/ 11 w 20"/>
                      <a:gd name="T11" fmla="*/ 10 h 17"/>
                      <a:gd name="T12" fmla="*/ 6 w 20"/>
                      <a:gd name="T13" fmla="*/ 10 h 17"/>
                      <a:gd name="T14" fmla="*/ 13 w 20"/>
                      <a:gd name="T15" fmla="*/ 14 h 17"/>
                      <a:gd name="T16" fmla="*/ 18 w 20"/>
                      <a:gd name="T17" fmla="*/ 16 h 17"/>
                      <a:gd name="T18" fmla="*/ 4 w 20"/>
                      <a:gd name="T19" fmla="*/ 14 h 17"/>
                      <a:gd name="T20" fmla="*/ 0 w 20"/>
                      <a:gd name="T21" fmla="*/ 12 h 17"/>
                      <a:gd name="T22" fmla="*/ 2 w 20"/>
                      <a:gd name="T23" fmla="*/ 3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2" y="3"/>
                        </a:moveTo>
                        <a:lnTo>
                          <a:pt x="12" y="0"/>
                        </a:lnTo>
                        <a:lnTo>
                          <a:pt x="18" y="0"/>
                        </a:lnTo>
                        <a:lnTo>
                          <a:pt x="18" y="7"/>
                        </a:lnTo>
                        <a:lnTo>
                          <a:pt x="19" y="10"/>
                        </a:lnTo>
                        <a:lnTo>
                          <a:pt x="11" y="10"/>
                        </a:lnTo>
                        <a:lnTo>
                          <a:pt x="6" y="10"/>
                        </a:lnTo>
                        <a:lnTo>
                          <a:pt x="13" y="14"/>
                        </a:lnTo>
                        <a:lnTo>
                          <a:pt x="18" y="16"/>
                        </a:lnTo>
                        <a:lnTo>
                          <a:pt x="4" y="14"/>
                        </a:lnTo>
                        <a:lnTo>
                          <a:pt x="0" y="12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9" name="Freeform 199"/>
                  <p:cNvSpPr>
                    <a:spLocks/>
                  </p:cNvSpPr>
                  <p:nvPr/>
                </p:nvSpPr>
                <p:spPr bwMode="auto">
                  <a:xfrm>
                    <a:off x="3510" y="1857"/>
                    <a:ext cx="58" cy="58"/>
                  </a:xfrm>
                  <a:custGeom>
                    <a:avLst/>
                    <a:gdLst>
                      <a:gd name="T0" fmla="*/ 10 w 58"/>
                      <a:gd name="T1" fmla="*/ 15 h 58"/>
                      <a:gd name="T2" fmla="*/ 15 w 58"/>
                      <a:gd name="T3" fmla="*/ 29 h 58"/>
                      <a:gd name="T4" fmla="*/ 57 w 58"/>
                      <a:gd name="T5" fmla="*/ 49 h 58"/>
                      <a:gd name="T6" fmla="*/ 35 w 58"/>
                      <a:gd name="T7" fmla="*/ 44 h 58"/>
                      <a:gd name="T8" fmla="*/ 25 w 58"/>
                      <a:gd name="T9" fmla="*/ 42 h 58"/>
                      <a:gd name="T10" fmla="*/ 14 w 58"/>
                      <a:gd name="T11" fmla="*/ 43 h 58"/>
                      <a:gd name="T12" fmla="*/ 5 w 58"/>
                      <a:gd name="T13" fmla="*/ 47 h 58"/>
                      <a:gd name="T14" fmla="*/ 1 w 58"/>
                      <a:gd name="T15" fmla="*/ 57 h 58"/>
                      <a:gd name="T16" fmla="*/ 0 w 58"/>
                      <a:gd name="T17" fmla="*/ 17 h 58"/>
                      <a:gd name="T18" fmla="*/ 2 w 58"/>
                      <a:gd name="T19" fmla="*/ 9 h 58"/>
                      <a:gd name="T20" fmla="*/ 8 w 58"/>
                      <a:gd name="T21" fmla="*/ 0 h 58"/>
                      <a:gd name="T22" fmla="*/ 10 w 58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8"/>
                      <a:gd name="T37" fmla="*/ 0 h 58"/>
                      <a:gd name="T38" fmla="*/ 58 w 58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8" h="58">
                        <a:moveTo>
                          <a:pt x="10" y="15"/>
                        </a:moveTo>
                        <a:lnTo>
                          <a:pt x="15" y="29"/>
                        </a:lnTo>
                        <a:lnTo>
                          <a:pt x="57" y="49"/>
                        </a:lnTo>
                        <a:lnTo>
                          <a:pt x="35" y="44"/>
                        </a:lnTo>
                        <a:lnTo>
                          <a:pt x="25" y="42"/>
                        </a:lnTo>
                        <a:lnTo>
                          <a:pt x="14" y="43"/>
                        </a:lnTo>
                        <a:lnTo>
                          <a:pt x="5" y="47"/>
                        </a:lnTo>
                        <a:lnTo>
                          <a:pt x="1" y="57"/>
                        </a:lnTo>
                        <a:lnTo>
                          <a:pt x="0" y="17"/>
                        </a:lnTo>
                        <a:lnTo>
                          <a:pt x="2" y="9"/>
                        </a:lnTo>
                        <a:lnTo>
                          <a:pt x="8" y="0"/>
                        </a:lnTo>
                        <a:lnTo>
                          <a:pt x="10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65" name="Freeform 200"/>
                <p:cNvSpPr>
                  <a:spLocks/>
                </p:cNvSpPr>
                <p:nvPr/>
              </p:nvSpPr>
              <p:spPr bwMode="auto">
                <a:xfrm>
                  <a:off x="3488" y="1737"/>
                  <a:ext cx="128" cy="142"/>
                </a:xfrm>
                <a:custGeom>
                  <a:avLst/>
                  <a:gdLst>
                    <a:gd name="T0" fmla="*/ 104 w 128"/>
                    <a:gd name="T1" fmla="*/ 12 h 142"/>
                    <a:gd name="T2" fmla="*/ 93 w 128"/>
                    <a:gd name="T3" fmla="*/ 6 h 142"/>
                    <a:gd name="T4" fmla="*/ 84 w 128"/>
                    <a:gd name="T5" fmla="*/ 4 h 142"/>
                    <a:gd name="T6" fmla="*/ 68 w 128"/>
                    <a:gd name="T7" fmla="*/ 0 h 142"/>
                    <a:gd name="T8" fmla="*/ 57 w 128"/>
                    <a:gd name="T9" fmla="*/ 0 h 142"/>
                    <a:gd name="T10" fmla="*/ 45 w 128"/>
                    <a:gd name="T11" fmla="*/ 0 h 142"/>
                    <a:gd name="T12" fmla="*/ 33 w 128"/>
                    <a:gd name="T13" fmla="*/ 3 h 142"/>
                    <a:gd name="T14" fmla="*/ 25 w 128"/>
                    <a:gd name="T15" fmla="*/ 3 h 142"/>
                    <a:gd name="T16" fmla="*/ 17 w 128"/>
                    <a:gd name="T17" fmla="*/ 5 h 142"/>
                    <a:gd name="T18" fmla="*/ 9 w 128"/>
                    <a:gd name="T19" fmla="*/ 12 h 142"/>
                    <a:gd name="T20" fmla="*/ 4 w 128"/>
                    <a:gd name="T21" fmla="*/ 19 h 142"/>
                    <a:gd name="T22" fmla="*/ 3 w 128"/>
                    <a:gd name="T23" fmla="*/ 30 h 142"/>
                    <a:gd name="T24" fmla="*/ 1 w 128"/>
                    <a:gd name="T25" fmla="*/ 43 h 142"/>
                    <a:gd name="T26" fmla="*/ 0 w 128"/>
                    <a:gd name="T27" fmla="*/ 62 h 142"/>
                    <a:gd name="T28" fmla="*/ 0 w 128"/>
                    <a:gd name="T29" fmla="*/ 79 h 142"/>
                    <a:gd name="T30" fmla="*/ 4 w 128"/>
                    <a:gd name="T31" fmla="*/ 92 h 142"/>
                    <a:gd name="T32" fmla="*/ 6 w 128"/>
                    <a:gd name="T33" fmla="*/ 106 h 142"/>
                    <a:gd name="T34" fmla="*/ 10 w 128"/>
                    <a:gd name="T35" fmla="*/ 115 h 142"/>
                    <a:gd name="T36" fmla="*/ 14 w 128"/>
                    <a:gd name="T37" fmla="*/ 124 h 142"/>
                    <a:gd name="T38" fmla="*/ 17 w 128"/>
                    <a:gd name="T39" fmla="*/ 132 h 142"/>
                    <a:gd name="T40" fmla="*/ 22 w 128"/>
                    <a:gd name="T41" fmla="*/ 141 h 142"/>
                    <a:gd name="T42" fmla="*/ 27 w 128"/>
                    <a:gd name="T43" fmla="*/ 141 h 142"/>
                    <a:gd name="T44" fmla="*/ 25 w 128"/>
                    <a:gd name="T45" fmla="*/ 128 h 142"/>
                    <a:gd name="T46" fmla="*/ 28 w 128"/>
                    <a:gd name="T47" fmla="*/ 120 h 142"/>
                    <a:gd name="T48" fmla="*/ 29 w 128"/>
                    <a:gd name="T49" fmla="*/ 115 h 142"/>
                    <a:gd name="T50" fmla="*/ 27 w 128"/>
                    <a:gd name="T51" fmla="*/ 107 h 142"/>
                    <a:gd name="T52" fmla="*/ 25 w 128"/>
                    <a:gd name="T53" fmla="*/ 92 h 142"/>
                    <a:gd name="T54" fmla="*/ 29 w 128"/>
                    <a:gd name="T55" fmla="*/ 89 h 142"/>
                    <a:gd name="T56" fmla="*/ 34 w 128"/>
                    <a:gd name="T57" fmla="*/ 96 h 142"/>
                    <a:gd name="T58" fmla="*/ 39 w 128"/>
                    <a:gd name="T59" fmla="*/ 103 h 142"/>
                    <a:gd name="T60" fmla="*/ 38 w 128"/>
                    <a:gd name="T61" fmla="*/ 89 h 142"/>
                    <a:gd name="T62" fmla="*/ 40 w 128"/>
                    <a:gd name="T63" fmla="*/ 72 h 142"/>
                    <a:gd name="T64" fmla="*/ 40 w 128"/>
                    <a:gd name="T65" fmla="*/ 54 h 142"/>
                    <a:gd name="T66" fmla="*/ 41 w 128"/>
                    <a:gd name="T67" fmla="*/ 44 h 142"/>
                    <a:gd name="T68" fmla="*/ 37 w 128"/>
                    <a:gd name="T69" fmla="*/ 40 h 142"/>
                    <a:gd name="T70" fmla="*/ 46 w 128"/>
                    <a:gd name="T71" fmla="*/ 42 h 142"/>
                    <a:gd name="T72" fmla="*/ 53 w 128"/>
                    <a:gd name="T73" fmla="*/ 45 h 142"/>
                    <a:gd name="T74" fmla="*/ 60 w 128"/>
                    <a:gd name="T75" fmla="*/ 46 h 142"/>
                    <a:gd name="T76" fmla="*/ 72 w 128"/>
                    <a:gd name="T77" fmla="*/ 48 h 142"/>
                    <a:gd name="T78" fmla="*/ 80 w 128"/>
                    <a:gd name="T79" fmla="*/ 51 h 142"/>
                    <a:gd name="T80" fmla="*/ 69 w 128"/>
                    <a:gd name="T81" fmla="*/ 45 h 142"/>
                    <a:gd name="T82" fmla="*/ 75 w 128"/>
                    <a:gd name="T83" fmla="*/ 45 h 142"/>
                    <a:gd name="T84" fmla="*/ 90 w 128"/>
                    <a:gd name="T85" fmla="*/ 45 h 142"/>
                    <a:gd name="T86" fmla="*/ 101 w 128"/>
                    <a:gd name="T87" fmla="*/ 43 h 142"/>
                    <a:gd name="T88" fmla="*/ 115 w 128"/>
                    <a:gd name="T89" fmla="*/ 44 h 142"/>
                    <a:gd name="T90" fmla="*/ 119 w 128"/>
                    <a:gd name="T91" fmla="*/ 53 h 142"/>
                    <a:gd name="T92" fmla="*/ 121 w 128"/>
                    <a:gd name="T93" fmla="*/ 64 h 142"/>
                    <a:gd name="T94" fmla="*/ 123 w 128"/>
                    <a:gd name="T95" fmla="*/ 51 h 142"/>
                    <a:gd name="T96" fmla="*/ 127 w 128"/>
                    <a:gd name="T97" fmla="*/ 35 h 142"/>
                    <a:gd name="T98" fmla="*/ 121 w 128"/>
                    <a:gd name="T99" fmla="*/ 24 h 142"/>
                    <a:gd name="T100" fmla="*/ 113 w 128"/>
                    <a:gd name="T101" fmla="*/ 17 h 142"/>
                    <a:gd name="T102" fmla="*/ 104 w 128"/>
                    <a:gd name="T103" fmla="*/ 12 h 14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2"/>
                    <a:gd name="T158" fmla="*/ 128 w 128"/>
                    <a:gd name="T159" fmla="*/ 142 h 14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2">
                      <a:moveTo>
                        <a:pt x="104" y="12"/>
                      </a:moveTo>
                      <a:lnTo>
                        <a:pt x="93" y="6"/>
                      </a:lnTo>
                      <a:lnTo>
                        <a:pt x="84" y="4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5" y="0"/>
                      </a:lnTo>
                      <a:lnTo>
                        <a:pt x="33" y="3"/>
                      </a:lnTo>
                      <a:lnTo>
                        <a:pt x="25" y="3"/>
                      </a:lnTo>
                      <a:lnTo>
                        <a:pt x="17" y="5"/>
                      </a:lnTo>
                      <a:lnTo>
                        <a:pt x="9" y="12"/>
                      </a:lnTo>
                      <a:lnTo>
                        <a:pt x="4" y="19"/>
                      </a:lnTo>
                      <a:lnTo>
                        <a:pt x="3" y="30"/>
                      </a:lnTo>
                      <a:lnTo>
                        <a:pt x="1" y="43"/>
                      </a:lnTo>
                      <a:lnTo>
                        <a:pt x="0" y="62"/>
                      </a:lnTo>
                      <a:lnTo>
                        <a:pt x="0" y="79"/>
                      </a:lnTo>
                      <a:lnTo>
                        <a:pt x="4" y="92"/>
                      </a:lnTo>
                      <a:lnTo>
                        <a:pt x="6" y="106"/>
                      </a:lnTo>
                      <a:lnTo>
                        <a:pt x="10" y="115"/>
                      </a:lnTo>
                      <a:lnTo>
                        <a:pt x="14" y="124"/>
                      </a:lnTo>
                      <a:lnTo>
                        <a:pt x="17" y="132"/>
                      </a:lnTo>
                      <a:lnTo>
                        <a:pt x="22" y="141"/>
                      </a:lnTo>
                      <a:lnTo>
                        <a:pt x="27" y="141"/>
                      </a:lnTo>
                      <a:lnTo>
                        <a:pt x="25" y="128"/>
                      </a:lnTo>
                      <a:lnTo>
                        <a:pt x="28" y="120"/>
                      </a:lnTo>
                      <a:lnTo>
                        <a:pt x="29" y="115"/>
                      </a:lnTo>
                      <a:lnTo>
                        <a:pt x="27" y="107"/>
                      </a:lnTo>
                      <a:lnTo>
                        <a:pt x="25" y="92"/>
                      </a:lnTo>
                      <a:lnTo>
                        <a:pt x="29" y="89"/>
                      </a:lnTo>
                      <a:lnTo>
                        <a:pt x="34" y="96"/>
                      </a:lnTo>
                      <a:lnTo>
                        <a:pt x="39" y="103"/>
                      </a:lnTo>
                      <a:lnTo>
                        <a:pt x="38" y="89"/>
                      </a:lnTo>
                      <a:lnTo>
                        <a:pt x="40" y="72"/>
                      </a:lnTo>
                      <a:lnTo>
                        <a:pt x="40" y="54"/>
                      </a:lnTo>
                      <a:lnTo>
                        <a:pt x="41" y="44"/>
                      </a:lnTo>
                      <a:lnTo>
                        <a:pt x="37" y="40"/>
                      </a:lnTo>
                      <a:lnTo>
                        <a:pt x="46" y="42"/>
                      </a:lnTo>
                      <a:lnTo>
                        <a:pt x="53" y="45"/>
                      </a:lnTo>
                      <a:lnTo>
                        <a:pt x="60" y="46"/>
                      </a:lnTo>
                      <a:lnTo>
                        <a:pt x="72" y="48"/>
                      </a:lnTo>
                      <a:lnTo>
                        <a:pt x="80" y="51"/>
                      </a:lnTo>
                      <a:lnTo>
                        <a:pt x="69" y="45"/>
                      </a:lnTo>
                      <a:lnTo>
                        <a:pt x="75" y="45"/>
                      </a:lnTo>
                      <a:lnTo>
                        <a:pt x="90" y="45"/>
                      </a:lnTo>
                      <a:lnTo>
                        <a:pt x="101" y="43"/>
                      </a:lnTo>
                      <a:lnTo>
                        <a:pt x="115" y="44"/>
                      </a:lnTo>
                      <a:lnTo>
                        <a:pt x="119" y="53"/>
                      </a:lnTo>
                      <a:lnTo>
                        <a:pt x="121" y="64"/>
                      </a:lnTo>
                      <a:lnTo>
                        <a:pt x="123" y="51"/>
                      </a:lnTo>
                      <a:lnTo>
                        <a:pt x="127" y="35"/>
                      </a:lnTo>
                      <a:lnTo>
                        <a:pt x="121" y="24"/>
                      </a:lnTo>
                      <a:lnTo>
                        <a:pt x="113" y="17"/>
                      </a:lnTo>
                      <a:lnTo>
                        <a:pt x="104" y="12"/>
                      </a:lnTo>
                    </a:path>
                  </a:pathLst>
                </a:custGeom>
                <a:solidFill>
                  <a:srgbClr val="C08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5" name="Group 201"/>
            <p:cNvGrpSpPr>
              <a:grpSpLocks/>
            </p:cNvGrpSpPr>
            <p:nvPr/>
          </p:nvGrpSpPr>
          <p:grpSpPr bwMode="auto">
            <a:xfrm>
              <a:off x="3598" y="1816"/>
              <a:ext cx="300" cy="1376"/>
              <a:chOff x="3598" y="1816"/>
              <a:chExt cx="300" cy="1376"/>
            </a:xfrm>
          </p:grpSpPr>
          <p:grpSp>
            <p:nvGrpSpPr>
              <p:cNvPr id="60436" name="Group 202"/>
              <p:cNvGrpSpPr>
                <a:grpSpLocks/>
              </p:cNvGrpSpPr>
              <p:nvPr/>
            </p:nvGrpSpPr>
            <p:grpSpPr bwMode="auto">
              <a:xfrm>
                <a:off x="3677" y="1816"/>
                <a:ext cx="156" cy="326"/>
                <a:chOff x="3677" y="1816"/>
                <a:chExt cx="156" cy="326"/>
              </a:xfrm>
            </p:grpSpPr>
            <p:sp>
              <p:nvSpPr>
                <p:cNvPr id="60455" name="Freeform 203"/>
                <p:cNvSpPr>
                  <a:spLocks/>
                </p:cNvSpPr>
                <p:nvPr/>
              </p:nvSpPr>
              <p:spPr bwMode="auto">
                <a:xfrm>
                  <a:off x="3677" y="1816"/>
                  <a:ext cx="156" cy="183"/>
                </a:xfrm>
                <a:custGeom>
                  <a:avLst/>
                  <a:gdLst>
                    <a:gd name="T0" fmla="*/ 89 w 156"/>
                    <a:gd name="T1" fmla="*/ 4 h 183"/>
                    <a:gd name="T2" fmla="*/ 112 w 156"/>
                    <a:gd name="T3" fmla="*/ 11 h 183"/>
                    <a:gd name="T4" fmla="*/ 124 w 156"/>
                    <a:gd name="T5" fmla="*/ 20 h 183"/>
                    <a:gd name="T6" fmla="*/ 132 w 156"/>
                    <a:gd name="T7" fmla="*/ 33 h 183"/>
                    <a:gd name="T8" fmla="*/ 140 w 156"/>
                    <a:gd name="T9" fmla="*/ 58 h 183"/>
                    <a:gd name="T10" fmla="*/ 149 w 156"/>
                    <a:gd name="T11" fmla="*/ 96 h 183"/>
                    <a:gd name="T12" fmla="*/ 155 w 156"/>
                    <a:gd name="T13" fmla="*/ 128 h 183"/>
                    <a:gd name="T14" fmla="*/ 154 w 156"/>
                    <a:gd name="T15" fmla="*/ 143 h 183"/>
                    <a:gd name="T16" fmla="*/ 151 w 156"/>
                    <a:gd name="T17" fmla="*/ 157 h 183"/>
                    <a:gd name="T18" fmla="*/ 149 w 156"/>
                    <a:gd name="T19" fmla="*/ 179 h 183"/>
                    <a:gd name="T20" fmla="*/ 143 w 156"/>
                    <a:gd name="T21" fmla="*/ 178 h 183"/>
                    <a:gd name="T22" fmla="*/ 134 w 156"/>
                    <a:gd name="T23" fmla="*/ 176 h 183"/>
                    <a:gd name="T24" fmla="*/ 124 w 156"/>
                    <a:gd name="T25" fmla="*/ 177 h 183"/>
                    <a:gd name="T26" fmla="*/ 110 w 156"/>
                    <a:gd name="T27" fmla="*/ 180 h 183"/>
                    <a:gd name="T28" fmla="*/ 101 w 156"/>
                    <a:gd name="T29" fmla="*/ 181 h 183"/>
                    <a:gd name="T30" fmla="*/ 101 w 156"/>
                    <a:gd name="T31" fmla="*/ 169 h 183"/>
                    <a:gd name="T32" fmla="*/ 113 w 156"/>
                    <a:gd name="T33" fmla="*/ 144 h 183"/>
                    <a:gd name="T34" fmla="*/ 115 w 156"/>
                    <a:gd name="T35" fmla="*/ 104 h 183"/>
                    <a:gd name="T36" fmla="*/ 113 w 156"/>
                    <a:gd name="T37" fmla="*/ 67 h 183"/>
                    <a:gd name="T38" fmla="*/ 91 w 156"/>
                    <a:gd name="T39" fmla="*/ 45 h 183"/>
                    <a:gd name="T40" fmla="*/ 54 w 156"/>
                    <a:gd name="T41" fmla="*/ 41 h 183"/>
                    <a:gd name="T42" fmla="*/ 37 w 156"/>
                    <a:gd name="T43" fmla="*/ 64 h 183"/>
                    <a:gd name="T44" fmla="*/ 39 w 156"/>
                    <a:gd name="T45" fmla="*/ 140 h 183"/>
                    <a:gd name="T46" fmla="*/ 54 w 156"/>
                    <a:gd name="T47" fmla="*/ 170 h 183"/>
                    <a:gd name="T48" fmla="*/ 54 w 156"/>
                    <a:gd name="T49" fmla="*/ 180 h 183"/>
                    <a:gd name="T50" fmla="*/ 45 w 156"/>
                    <a:gd name="T51" fmla="*/ 180 h 183"/>
                    <a:gd name="T52" fmla="*/ 34 w 156"/>
                    <a:gd name="T53" fmla="*/ 178 h 183"/>
                    <a:gd name="T54" fmla="*/ 24 w 156"/>
                    <a:gd name="T55" fmla="*/ 177 h 183"/>
                    <a:gd name="T56" fmla="*/ 12 w 156"/>
                    <a:gd name="T57" fmla="*/ 182 h 183"/>
                    <a:gd name="T58" fmla="*/ 10 w 156"/>
                    <a:gd name="T59" fmla="*/ 169 h 183"/>
                    <a:gd name="T60" fmla="*/ 4 w 156"/>
                    <a:gd name="T61" fmla="*/ 151 h 183"/>
                    <a:gd name="T62" fmla="*/ 1 w 156"/>
                    <a:gd name="T63" fmla="*/ 134 h 183"/>
                    <a:gd name="T64" fmla="*/ 0 w 156"/>
                    <a:gd name="T65" fmla="*/ 120 h 183"/>
                    <a:gd name="T66" fmla="*/ 1 w 156"/>
                    <a:gd name="T67" fmla="*/ 104 h 183"/>
                    <a:gd name="T68" fmla="*/ 4 w 156"/>
                    <a:gd name="T69" fmla="*/ 92 h 183"/>
                    <a:gd name="T70" fmla="*/ 7 w 156"/>
                    <a:gd name="T71" fmla="*/ 79 h 183"/>
                    <a:gd name="T72" fmla="*/ 10 w 156"/>
                    <a:gd name="T73" fmla="*/ 66 h 183"/>
                    <a:gd name="T74" fmla="*/ 10 w 156"/>
                    <a:gd name="T75" fmla="*/ 57 h 183"/>
                    <a:gd name="T76" fmla="*/ 13 w 156"/>
                    <a:gd name="T77" fmla="*/ 44 h 183"/>
                    <a:gd name="T78" fmla="*/ 17 w 156"/>
                    <a:gd name="T79" fmla="*/ 27 h 183"/>
                    <a:gd name="T80" fmla="*/ 32 w 156"/>
                    <a:gd name="T81" fmla="*/ 13 h 183"/>
                    <a:gd name="T82" fmla="*/ 43 w 156"/>
                    <a:gd name="T83" fmla="*/ 4 h 183"/>
                    <a:gd name="T84" fmla="*/ 60 w 156"/>
                    <a:gd name="T85" fmla="*/ 0 h 183"/>
                    <a:gd name="T86" fmla="*/ 75 w 156"/>
                    <a:gd name="T87" fmla="*/ 0 h 183"/>
                    <a:gd name="T88" fmla="*/ 89 w 156"/>
                    <a:gd name="T89" fmla="*/ 4 h 18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56"/>
                    <a:gd name="T136" fmla="*/ 0 h 183"/>
                    <a:gd name="T137" fmla="*/ 156 w 156"/>
                    <a:gd name="T138" fmla="*/ 183 h 183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56" h="183">
                      <a:moveTo>
                        <a:pt x="89" y="4"/>
                      </a:moveTo>
                      <a:lnTo>
                        <a:pt x="112" y="11"/>
                      </a:lnTo>
                      <a:lnTo>
                        <a:pt x="124" y="20"/>
                      </a:lnTo>
                      <a:lnTo>
                        <a:pt x="132" y="33"/>
                      </a:lnTo>
                      <a:lnTo>
                        <a:pt x="140" y="58"/>
                      </a:lnTo>
                      <a:lnTo>
                        <a:pt x="149" y="96"/>
                      </a:lnTo>
                      <a:lnTo>
                        <a:pt x="155" y="128"/>
                      </a:lnTo>
                      <a:lnTo>
                        <a:pt x="154" y="143"/>
                      </a:lnTo>
                      <a:lnTo>
                        <a:pt x="151" y="157"/>
                      </a:lnTo>
                      <a:lnTo>
                        <a:pt x="149" y="179"/>
                      </a:lnTo>
                      <a:lnTo>
                        <a:pt x="143" y="178"/>
                      </a:lnTo>
                      <a:lnTo>
                        <a:pt x="134" y="176"/>
                      </a:lnTo>
                      <a:lnTo>
                        <a:pt x="124" y="177"/>
                      </a:lnTo>
                      <a:lnTo>
                        <a:pt x="110" y="180"/>
                      </a:lnTo>
                      <a:lnTo>
                        <a:pt x="101" y="181"/>
                      </a:lnTo>
                      <a:lnTo>
                        <a:pt x="101" y="169"/>
                      </a:lnTo>
                      <a:lnTo>
                        <a:pt x="113" y="144"/>
                      </a:lnTo>
                      <a:lnTo>
                        <a:pt x="115" y="104"/>
                      </a:lnTo>
                      <a:lnTo>
                        <a:pt x="113" y="67"/>
                      </a:lnTo>
                      <a:lnTo>
                        <a:pt x="91" y="45"/>
                      </a:lnTo>
                      <a:lnTo>
                        <a:pt x="54" y="41"/>
                      </a:lnTo>
                      <a:lnTo>
                        <a:pt x="37" y="64"/>
                      </a:lnTo>
                      <a:lnTo>
                        <a:pt x="39" y="140"/>
                      </a:lnTo>
                      <a:lnTo>
                        <a:pt x="54" y="170"/>
                      </a:lnTo>
                      <a:lnTo>
                        <a:pt x="54" y="180"/>
                      </a:lnTo>
                      <a:lnTo>
                        <a:pt x="45" y="180"/>
                      </a:lnTo>
                      <a:lnTo>
                        <a:pt x="34" y="178"/>
                      </a:lnTo>
                      <a:lnTo>
                        <a:pt x="24" y="177"/>
                      </a:lnTo>
                      <a:lnTo>
                        <a:pt x="12" y="182"/>
                      </a:lnTo>
                      <a:lnTo>
                        <a:pt x="10" y="169"/>
                      </a:lnTo>
                      <a:lnTo>
                        <a:pt x="4" y="151"/>
                      </a:lnTo>
                      <a:lnTo>
                        <a:pt x="1" y="134"/>
                      </a:lnTo>
                      <a:lnTo>
                        <a:pt x="0" y="120"/>
                      </a:lnTo>
                      <a:lnTo>
                        <a:pt x="1" y="104"/>
                      </a:lnTo>
                      <a:lnTo>
                        <a:pt x="4" y="92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0" y="57"/>
                      </a:lnTo>
                      <a:lnTo>
                        <a:pt x="13" y="44"/>
                      </a:lnTo>
                      <a:lnTo>
                        <a:pt x="17" y="27"/>
                      </a:lnTo>
                      <a:lnTo>
                        <a:pt x="32" y="13"/>
                      </a:lnTo>
                      <a:lnTo>
                        <a:pt x="43" y="4"/>
                      </a:lnTo>
                      <a:lnTo>
                        <a:pt x="60" y="0"/>
                      </a:lnTo>
                      <a:lnTo>
                        <a:pt x="75" y="0"/>
                      </a:lnTo>
                      <a:lnTo>
                        <a:pt x="89" y="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56" name="Freeform 204"/>
                <p:cNvSpPr>
                  <a:spLocks/>
                </p:cNvSpPr>
                <p:nvPr/>
              </p:nvSpPr>
              <p:spPr bwMode="auto">
                <a:xfrm>
                  <a:off x="3689" y="1850"/>
                  <a:ext cx="127" cy="292"/>
                </a:xfrm>
                <a:custGeom>
                  <a:avLst/>
                  <a:gdLst>
                    <a:gd name="T0" fmla="*/ 78 w 127"/>
                    <a:gd name="T1" fmla="*/ 3 h 292"/>
                    <a:gd name="T2" fmla="*/ 87 w 127"/>
                    <a:gd name="T3" fmla="*/ 7 h 292"/>
                    <a:gd name="T4" fmla="*/ 95 w 127"/>
                    <a:gd name="T5" fmla="*/ 14 h 292"/>
                    <a:gd name="T6" fmla="*/ 101 w 127"/>
                    <a:gd name="T7" fmla="*/ 24 h 292"/>
                    <a:gd name="T8" fmla="*/ 103 w 127"/>
                    <a:gd name="T9" fmla="*/ 35 h 292"/>
                    <a:gd name="T10" fmla="*/ 106 w 127"/>
                    <a:gd name="T11" fmla="*/ 71 h 292"/>
                    <a:gd name="T12" fmla="*/ 106 w 127"/>
                    <a:gd name="T13" fmla="*/ 85 h 292"/>
                    <a:gd name="T14" fmla="*/ 102 w 127"/>
                    <a:gd name="T15" fmla="*/ 109 h 292"/>
                    <a:gd name="T16" fmla="*/ 98 w 127"/>
                    <a:gd name="T17" fmla="*/ 122 h 292"/>
                    <a:gd name="T18" fmla="*/ 89 w 127"/>
                    <a:gd name="T19" fmla="*/ 139 h 292"/>
                    <a:gd name="T20" fmla="*/ 89 w 127"/>
                    <a:gd name="T21" fmla="*/ 183 h 292"/>
                    <a:gd name="T22" fmla="*/ 126 w 127"/>
                    <a:gd name="T23" fmla="*/ 207 h 292"/>
                    <a:gd name="T24" fmla="*/ 60 w 127"/>
                    <a:gd name="T25" fmla="*/ 291 h 292"/>
                    <a:gd name="T26" fmla="*/ 0 w 127"/>
                    <a:gd name="T27" fmla="*/ 201 h 292"/>
                    <a:gd name="T28" fmla="*/ 43 w 127"/>
                    <a:gd name="T29" fmla="*/ 173 h 292"/>
                    <a:gd name="T30" fmla="*/ 43 w 127"/>
                    <a:gd name="T31" fmla="*/ 140 h 292"/>
                    <a:gd name="T32" fmla="*/ 32 w 127"/>
                    <a:gd name="T33" fmla="*/ 122 h 292"/>
                    <a:gd name="T34" fmla="*/ 26 w 127"/>
                    <a:gd name="T35" fmla="*/ 110 h 292"/>
                    <a:gd name="T36" fmla="*/ 24 w 127"/>
                    <a:gd name="T37" fmla="*/ 95 h 292"/>
                    <a:gd name="T38" fmla="*/ 23 w 127"/>
                    <a:gd name="T39" fmla="*/ 78 h 292"/>
                    <a:gd name="T40" fmla="*/ 23 w 127"/>
                    <a:gd name="T41" fmla="*/ 66 h 292"/>
                    <a:gd name="T42" fmla="*/ 23 w 127"/>
                    <a:gd name="T43" fmla="*/ 48 h 292"/>
                    <a:gd name="T44" fmla="*/ 23 w 127"/>
                    <a:gd name="T45" fmla="*/ 36 h 292"/>
                    <a:gd name="T46" fmla="*/ 26 w 127"/>
                    <a:gd name="T47" fmla="*/ 23 h 292"/>
                    <a:gd name="T48" fmla="*/ 33 w 127"/>
                    <a:gd name="T49" fmla="*/ 12 h 292"/>
                    <a:gd name="T50" fmla="*/ 43 w 127"/>
                    <a:gd name="T51" fmla="*/ 5 h 292"/>
                    <a:gd name="T52" fmla="*/ 52 w 127"/>
                    <a:gd name="T53" fmla="*/ 1 h 292"/>
                    <a:gd name="T54" fmla="*/ 64 w 127"/>
                    <a:gd name="T55" fmla="*/ 0 h 292"/>
                    <a:gd name="T56" fmla="*/ 78 w 127"/>
                    <a:gd name="T57" fmla="*/ 3 h 29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27"/>
                    <a:gd name="T88" fmla="*/ 0 h 292"/>
                    <a:gd name="T89" fmla="*/ 127 w 127"/>
                    <a:gd name="T90" fmla="*/ 292 h 29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27" h="292">
                      <a:moveTo>
                        <a:pt x="78" y="3"/>
                      </a:moveTo>
                      <a:lnTo>
                        <a:pt x="87" y="7"/>
                      </a:lnTo>
                      <a:lnTo>
                        <a:pt x="95" y="14"/>
                      </a:lnTo>
                      <a:lnTo>
                        <a:pt x="101" y="24"/>
                      </a:lnTo>
                      <a:lnTo>
                        <a:pt x="103" y="35"/>
                      </a:lnTo>
                      <a:lnTo>
                        <a:pt x="106" y="71"/>
                      </a:lnTo>
                      <a:lnTo>
                        <a:pt x="106" y="85"/>
                      </a:lnTo>
                      <a:lnTo>
                        <a:pt x="102" y="109"/>
                      </a:lnTo>
                      <a:lnTo>
                        <a:pt x="98" y="122"/>
                      </a:lnTo>
                      <a:lnTo>
                        <a:pt x="89" y="139"/>
                      </a:lnTo>
                      <a:lnTo>
                        <a:pt x="89" y="183"/>
                      </a:lnTo>
                      <a:lnTo>
                        <a:pt x="126" y="207"/>
                      </a:lnTo>
                      <a:lnTo>
                        <a:pt x="60" y="291"/>
                      </a:lnTo>
                      <a:lnTo>
                        <a:pt x="0" y="201"/>
                      </a:lnTo>
                      <a:lnTo>
                        <a:pt x="43" y="173"/>
                      </a:lnTo>
                      <a:lnTo>
                        <a:pt x="43" y="140"/>
                      </a:lnTo>
                      <a:lnTo>
                        <a:pt x="32" y="122"/>
                      </a:lnTo>
                      <a:lnTo>
                        <a:pt x="26" y="110"/>
                      </a:lnTo>
                      <a:lnTo>
                        <a:pt x="24" y="95"/>
                      </a:lnTo>
                      <a:lnTo>
                        <a:pt x="23" y="78"/>
                      </a:lnTo>
                      <a:lnTo>
                        <a:pt x="23" y="66"/>
                      </a:lnTo>
                      <a:lnTo>
                        <a:pt x="23" y="48"/>
                      </a:lnTo>
                      <a:lnTo>
                        <a:pt x="23" y="36"/>
                      </a:lnTo>
                      <a:lnTo>
                        <a:pt x="26" y="23"/>
                      </a:lnTo>
                      <a:lnTo>
                        <a:pt x="33" y="12"/>
                      </a:lnTo>
                      <a:lnTo>
                        <a:pt x="43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8" y="3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37" name="Group 205"/>
              <p:cNvGrpSpPr>
                <a:grpSpLocks/>
              </p:cNvGrpSpPr>
              <p:nvPr/>
            </p:nvGrpSpPr>
            <p:grpSpPr bwMode="auto">
              <a:xfrm>
                <a:off x="3604" y="2482"/>
                <a:ext cx="246" cy="649"/>
                <a:chOff x="3604" y="2482"/>
                <a:chExt cx="246" cy="649"/>
              </a:xfrm>
            </p:grpSpPr>
            <p:grpSp>
              <p:nvGrpSpPr>
                <p:cNvPr id="60451" name="Group 206"/>
                <p:cNvGrpSpPr>
                  <a:grpSpLocks/>
                </p:cNvGrpSpPr>
                <p:nvPr/>
              </p:nvGrpSpPr>
              <p:grpSpPr bwMode="auto">
                <a:xfrm>
                  <a:off x="3604" y="2482"/>
                  <a:ext cx="246" cy="649"/>
                  <a:chOff x="3604" y="2482"/>
                  <a:chExt cx="246" cy="649"/>
                </a:xfrm>
              </p:grpSpPr>
              <p:sp>
                <p:nvSpPr>
                  <p:cNvPr id="60453" name="Freeform 207"/>
                  <p:cNvSpPr>
                    <a:spLocks/>
                  </p:cNvSpPr>
                  <p:nvPr/>
                </p:nvSpPr>
                <p:spPr bwMode="auto">
                  <a:xfrm>
                    <a:off x="3675" y="2623"/>
                    <a:ext cx="175" cy="508"/>
                  </a:xfrm>
                  <a:custGeom>
                    <a:avLst/>
                    <a:gdLst>
                      <a:gd name="T0" fmla="*/ 142 w 175"/>
                      <a:gd name="T1" fmla="*/ 11 h 508"/>
                      <a:gd name="T2" fmla="*/ 141 w 175"/>
                      <a:gd name="T3" fmla="*/ 158 h 508"/>
                      <a:gd name="T4" fmla="*/ 141 w 175"/>
                      <a:gd name="T5" fmla="*/ 280 h 508"/>
                      <a:gd name="T6" fmla="*/ 134 w 175"/>
                      <a:gd name="T7" fmla="*/ 399 h 508"/>
                      <a:gd name="T8" fmla="*/ 154 w 175"/>
                      <a:gd name="T9" fmla="*/ 450 h 508"/>
                      <a:gd name="T10" fmla="*/ 169 w 175"/>
                      <a:gd name="T11" fmla="*/ 485 h 508"/>
                      <a:gd name="T12" fmla="*/ 174 w 175"/>
                      <a:gd name="T13" fmla="*/ 495 h 508"/>
                      <a:gd name="T14" fmla="*/ 167 w 175"/>
                      <a:gd name="T15" fmla="*/ 507 h 508"/>
                      <a:gd name="T16" fmla="*/ 136 w 175"/>
                      <a:gd name="T17" fmla="*/ 505 h 508"/>
                      <a:gd name="T18" fmla="*/ 108 w 175"/>
                      <a:gd name="T19" fmla="*/ 438 h 508"/>
                      <a:gd name="T20" fmla="*/ 106 w 175"/>
                      <a:gd name="T21" fmla="*/ 396 h 508"/>
                      <a:gd name="T22" fmla="*/ 86 w 175"/>
                      <a:gd name="T23" fmla="*/ 255 h 508"/>
                      <a:gd name="T24" fmla="*/ 83 w 175"/>
                      <a:gd name="T25" fmla="*/ 222 h 508"/>
                      <a:gd name="T26" fmla="*/ 84 w 175"/>
                      <a:gd name="T27" fmla="*/ 288 h 508"/>
                      <a:gd name="T28" fmla="*/ 74 w 175"/>
                      <a:gd name="T29" fmla="*/ 382 h 508"/>
                      <a:gd name="T30" fmla="*/ 77 w 175"/>
                      <a:gd name="T31" fmla="*/ 425 h 508"/>
                      <a:gd name="T32" fmla="*/ 63 w 175"/>
                      <a:gd name="T33" fmla="*/ 468 h 508"/>
                      <a:gd name="T34" fmla="*/ 45 w 175"/>
                      <a:gd name="T35" fmla="*/ 500 h 508"/>
                      <a:gd name="T36" fmla="*/ 17 w 175"/>
                      <a:gd name="T37" fmla="*/ 501 h 508"/>
                      <a:gd name="T38" fmla="*/ 8 w 175"/>
                      <a:gd name="T39" fmla="*/ 490 h 508"/>
                      <a:gd name="T40" fmla="*/ 38 w 175"/>
                      <a:gd name="T41" fmla="*/ 424 h 508"/>
                      <a:gd name="T42" fmla="*/ 41 w 175"/>
                      <a:gd name="T43" fmla="*/ 392 h 508"/>
                      <a:gd name="T44" fmla="*/ 35 w 175"/>
                      <a:gd name="T45" fmla="*/ 324 h 508"/>
                      <a:gd name="T46" fmla="*/ 24 w 175"/>
                      <a:gd name="T47" fmla="*/ 213 h 508"/>
                      <a:gd name="T48" fmla="*/ 0 w 175"/>
                      <a:gd name="T49" fmla="*/ 0 h 508"/>
                      <a:gd name="T50" fmla="*/ 142 w 175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5"/>
                      <a:gd name="T79" fmla="*/ 0 h 508"/>
                      <a:gd name="T80" fmla="*/ 175 w 175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5" h="508">
                        <a:moveTo>
                          <a:pt x="142" y="11"/>
                        </a:moveTo>
                        <a:lnTo>
                          <a:pt x="141" y="158"/>
                        </a:lnTo>
                        <a:lnTo>
                          <a:pt x="141" y="280"/>
                        </a:lnTo>
                        <a:lnTo>
                          <a:pt x="134" y="399"/>
                        </a:lnTo>
                        <a:lnTo>
                          <a:pt x="154" y="450"/>
                        </a:lnTo>
                        <a:lnTo>
                          <a:pt x="169" y="485"/>
                        </a:lnTo>
                        <a:lnTo>
                          <a:pt x="174" y="495"/>
                        </a:lnTo>
                        <a:lnTo>
                          <a:pt x="167" y="507"/>
                        </a:lnTo>
                        <a:lnTo>
                          <a:pt x="136" y="505"/>
                        </a:lnTo>
                        <a:lnTo>
                          <a:pt x="108" y="438"/>
                        </a:lnTo>
                        <a:lnTo>
                          <a:pt x="106" y="396"/>
                        </a:lnTo>
                        <a:lnTo>
                          <a:pt x="86" y="255"/>
                        </a:lnTo>
                        <a:lnTo>
                          <a:pt x="83" y="222"/>
                        </a:lnTo>
                        <a:lnTo>
                          <a:pt x="84" y="288"/>
                        </a:lnTo>
                        <a:lnTo>
                          <a:pt x="74" y="382"/>
                        </a:lnTo>
                        <a:lnTo>
                          <a:pt x="77" y="425"/>
                        </a:lnTo>
                        <a:lnTo>
                          <a:pt x="63" y="468"/>
                        </a:lnTo>
                        <a:lnTo>
                          <a:pt x="45" y="500"/>
                        </a:lnTo>
                        <a:lnTo>
                          <a:pt x="17" y="501"/>
                        </a:lnTo>
                        <a:lnTo>
                          <a:pt x="8" y="490"/>
                        </a:lnTo>
                        <a:lnTo>
                          <a:pt x="38" y="424"/>
                        </a:lnTo>
                        <a:lnTo>
                          <a:pt x="41" y="392"/>
                        </a:lnTo>
                        <a:lnTo>
                          <a:pt x="35" y="324"/>
                        </a:lnTo>
                        <a:lnTo>
                          <a:pt x="24" y="213"/>
                        </a:lnTo>
                        <a:lnTo>
                          <a:pt x="0" y="0"/>
                        </a:lnTo>
                        <a:lnTo>
                          <a:pt x="142" y="11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4" name="Freeform 208"/>
                  <p:cNvSpPr>
                    <a:spLocks/>
                  </p:cNvSpPr>
                  <p:nvPr/>
                </p:nvSpPr>
                <p:spPr bwMode="auto">
                  <a:xfrm>
                    <a:off x="3604" y="2482"/>
                    <a:ext cx="38" cy="60"/>
                  </a:xfrm>
                  <a:custGeom>
                    <a:avLst/>
                    <a:gdLst>
                      <a:gd name="T0" fmla="*/ 0 w 38"/>
                      <a:gd name="T1" fmla="*/ 0 h 60"/>
                      <a:gd name="T2" fmla="*/ 0 w 38"/>
                      <a:gd name="T3" fmla="*/ 31 h 60"/>
                      <a:gd name="T4" fmla="*/ 37 w 38"/>
                      <a:gd name="T5" fmla="*/ 59 h 60"/>
                      <a:gd name="T6" fmla="*/ 20 w 38"/>
                      <a:gd name="T7" fmla="*/ 4 h 60"/>
                      <a:gd name="T8" fmla="*/ 0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0" y="0"/>
                        </a:moveTo>
                        <a:lnTo>
                          <a:pt x="0" y="31"/>
                        </a:lnTo>
                        <a:lnTo>
                          <a:pt x="37" y="59"/>
                        </a:lnTo>
                        <a:lnTo>
                          <a:pt x="20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52" name="Freeform 209"/>
                <p:cNvSpPr>
                  <a:spLocks/>
                </p:cNvSpPr>
                <p:nvPr/>
              </p:nvSpPr>
              <p:spPr bwMode="auto">
                <a:xfrm>
                  <a:off x="3748" y="2628"/>
                  <a:ext cx="17" cy="228"/>
                </a:xfrm>
                <a:custGeom>
                  <a:avLst/>
                  <a:gdLst>
                    <a:gd name="T0" fmla="*/ 0 w 17"/>
                    <a:gd name="T1" fmla="*/ 0 h 228"/>
                    <a:gd name="T2" fmla="*/ 0 w 17"/>
                    <a:gd name="T3" fmla="*/ 76 h 228"/>
                    <a:gd name="T4" fmla="*/ 3 w 17"/>
                    <a:gd name="T5" fmla="*/ 121 h 228"/>
                    <a:gd name="T6" fmla="*/ 7 w 17"/>
                    <a:gd name="T7" fmla="*/ 170 h 228"/>
                    <a:gd name="T8" fmla="*/ 16 w 17"/>
                    <a:gd name="T9" fmla="*/ 216 h 228"/>
                    <a:gd name="T10" fmla="*/ 13 w 17"/>
                    <a:gd name="T11" fmla="*/ 227 h 228"/>
                    <a:gd name="T12" fmla="*/ 0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0" y="0"/>
                      </a:moveTo>
                      <a:lnTo>
                        <a:pt x="0" y="76"/>
                      </a:lnTo>
                      <a:lnTo>
                        <a:pt x="3" y="121"/>
                      </a:lnTo>
                      <a:lnTo>
                        <a:pt x="7" y="170"/>
                      </a:lnTo>
                      <a:lnTo>
                        <a:pt x="16" y="216"/>
                      </a:lnTo>
                      <a:lnTo>
                        <a:pt x="13" y="2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808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38" name="Group 210"/>
              <p:cNvGrpSpPr>
                <a:grpSpLocks/>
              </p:cNvGrpSpPr>
              <p:nvPr/>
            </p:nvGrpSpPr>
            <p:grpSpPr bwMode="auto">
              <a:xfrm>
                <a:off x="3673" y="3052"/>
                <a:ext cx="186" cy="140"/>
                <a:chOff x="3673" y="3052"/>
                <a:chExt cx="186" cy="140"/>
              </a:xfrm>
            </p:grpSpPr>
            <p:sp>
              <p:nvSpPr>
                <p:cNvPr id="60449" name="Freeform 211"/>
                <p:cNvSpPr>
                  <a:spLocks/>
                </p:cNvSpPr>
                <p:nvPr/>
              </p:nvSpPr>
              <p:spPr bwMode="auto">
                <a:xfrm>
                  <a:off x="3673" y="3052"/>
                  <a:ext cx="82" cy="132"/>
                </a:xfrm>
                <a:custGeom>
                  <a:avLst/>
                  <a:gdLst>
                    <a:gd name="T0" fmla="*/ 76 w 82"/>
                    <a:gd name="T1" fmla="*/ 0 h 132"/>
                    <a:gd name="T2" fmla="*/ 81 w 82"/>
                    <a:gd name="T3" fmla="*/ 19 h 132"/>
                    <a:gd name="T4" fmla="*/ 81 w 82"/>
                    <a:gd name="T5" fmla="*/ 58 h 132"/>
                    <a:gd name="T6" fmla="*/ 73 w 82"/>
                    <a:gd name="T7" fmla="*/ 43 h 132"/>
                    <a:gd name="T8" fmla="*/ 64 w 82"/>
                    <a:gd name="T9" fmla="*/ 62 h 132"/>
                    <a:gd name="T10" fmla="*/ 61 w 82"/>
                    <a:gd name="T11" fmla="*/ 89 h 132"/>
                    <a:gd name="T12" fmla="*/ 49 w 82"/>
                    <a:gd name="T13" fmla="*/ 114 h 132"/>
                    <a:gd name="T14" fmla="*/ 29 w 82"/>
                    <a:gd name="T15" fmla="*/ 127 h 132"/>
                    <a:gd name="T16" fmla="*/ 14 w 82"/>
                    <a:gd name="T17" fmla="*/ 131 h 132"/>
                    <a:gd name="T18" fmla="*/ 0 w 82"/>
                    <a:gd name="T19" fmla="*/ 128 h 132"/>
                    <a:gd name="T20" fmla="*/ 0 w 82"/>
                    <a:gd name="T21" fmla="*/ 102 h 132"/>
                    <a:gd name="T22" fmla="*/ 11 w 82"/>
                    <a:gd name="T23" fmla="*/ 63 h 132"/>
                    <a:gd name="T24" fmla="*/ 17 w 82"/>
                    <a:gd name="T25" fmla="*/ 73 h 132"/>
                    <a:gd name="T26" fmla="*/ 29 w 82"/>
                    <a:gd name="T27" fmla="*/ 73 h 132"/>
                    <a:gd name="T28" fmla="*/ 45 w 82"/>
                    <a:gd name="T29" fmla="*/ 71 h 132"/>
                    <a:gd name="T30" fmla="*/ 56 w 82"/>
                    <a:gd name="T31" fmla="*/ 54 h 132"/>
                    <a:gd name="T32" fmla="*/ 66 w 82"/>
                    <a:gd name="T33" fmla="*/ 33 h 132"/>
                    <a:gd name="T34" fmla="*/ 76 w 82"/>
                    <a:gd name="T35" fmla="*/ 0 h 13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2"/>
                    <a:gd name="T56" fmla="*/ 82 w 82"/>
                    <a:gd name="T57" fmla="*/ 132 h 13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2">
                      <a:moveTo>
                        <a:pt x="76" y="0"/>
                      </a:moveTo>
                      <a:lnTo>
                        <a:pt x="81" y="19"/>
                      </a:lnTo>
                      <a:lnTo>
                        <a:pt x="81" y="58"/>
                      </a:lnTo>
                      <a:lnTo>
                        <a:pt x="73" y="43"/>
                      </a:lnTo>
                      <a:lnTo>
                        <a:pt x="64" y="62"/>
                      </a:lnTo>
                      <a:lnTo>
                        <a:pt x="61" y="89"/>
                      </a:lnTo>
                      <a:lnTo>
                        <a:pt x="49" y="114"/>
                      </a:lnTo>
                      <a:lnTo>
                        <a:pt x="29" y="127"/>
                      </a:lnTo>
                      <a:lnTo>
                        <a:pt x="14" y="131"/>
                      </a:lnTo>
                      <a:lnTo>
                        <a:pt x="0" y="128"/>
                      </a:lnTo>
                      <a:lnTo>
                        <a:pt x="0" y="102"/>
                      </a:lnTo>
                      <a:lnTo>
                        <a:pt x="11" y="63"/>
                      </a:lnTo>
                      <a:lnTo>
                        <a:pt x="17" y="73"/>
                      </a:lnTo>
                      <a:lnTo>
                        <a:pt x="29" y="73"/>
                      </a:lnTo>
                      <a:lnTo>
                        <a:pt x="45" y="71"/>
                      </a:lnTo>
                      <a:lnTo>
                        <a:pt x="56" y="54"/>
                      </a:lnTo>
                      <a:lnTo>
                        <a:pt x="66" y="33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50" name="Freeform 212"/>
                <p:cNvSpPr>
                  <a:spLocks/>
                </p:cNvSpPr>
                <p:nvPr/>
              </p:nvSpPr>
              <p:spPr bwMode="auto">
                <a:xfrm>
                  <a:off x="3784" y="3055"/>
                  <a:ext cx="75" cy="137"/>
                </a:xfrm>
                <a:custGeom>
                  <a:avLst/>
                  <a:gdLst>
                    <a:gd name="T0" fmla="*/ 1 w 75"/>
                    <a:gd name="T1" fmla="*/ 0 h 137"/>
                    <a:gd name="T2" fmla="*/ 0 w 75"/>
                    <a:gd name="T3" fmla="*/ 53 h 137"/>
                    <a:gd name="T4" fmla="*/ 4 w 75"/>
                    <a:gd name="T5" fmla="*/ 40 h 137"/>
                    <a:gd name="T6" fmla="*/ 11 w 75"/>
                    <a:gd name="T7" fmla="*/ 57 h 137"/>
                    <a:gd name="T8" fmla="*/ 16 w 75"/>
                    <a:gd name="T9" fmla="*/ 83 h 137"/>
                    <a:gd name="T10" fmla="*/ 22 w 75"/>
                    <a:gd name="T11" fmla="*/ 104 h 137"/>
                    <a:gd name="T12" fmla="*/ 37 w 75"/>
                    <a:gd name="T13" fmla="*/ 122 h 137"/>
                    <a:gd name="T14" fmla="*/ 51 w 75"/>
                    <a:gd name="T15" fmla="*/ 131 h 137"/>
                    <a:gd name="T16" fmla="*/ 64 w 75"/>
                    <a:gd name="T17" fmla="*/ 136 h 137"/>
                    <a:gd name="T18" fmla="*/ 69 w 75"/>
                    <a:gd name="T19" fmla="*/ 129 h 137"/>
                    <a:gd name="T20" fmla="*/ 73 w 75"/>
                    <a:gd name="T21" fmla="*/ 116 h 137"/>
                    <a:gd name="T22" fmla="*/ 74 w 75"/>
                    <a:gd name="T23" fmla="*/ 103 h 137"/>
                    <a:gd name="T24" fmla="*/ 72 w 75"/>
                    <a:gd name="T25" fmla="*/ 89 h 137"/>
                    <a:gd name="T26" fmla="*/ 66 w 75"/>
                    <a:gd name="T27" fmla="*/ 66 h 137"/>
                    <a:gd name="T28" fmla="*/ 55 w 75"/>
                    <a:gd name="T29" fmla="*/ 74 h 137"/>
                    <a:gd name="T30" fmla="*/ 39 w 75"/>
                    <a:gd name="T31" fmla="*/ 74 h 137"/>
                    <a:gd name="T32" fmla="*/ 29 w 75"/>
                    <a:gd name="T33" fmla="*/ 73 h 137"/>
                    <a:gd name="T34" fmla="*/ 9 w 75"/>
                    <a:gd name="T35" fmla="*/ 27 h 137"/>
                    <a:gd name="T36" fmla="*/ 1 w 75"/>
                    <a:gd name="T37" fmla="*/ 0 h 13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7"/>
                    <a:gd name="T59" fmla="*/ 75 w 75"/>
                    <a:gd name="T60" fmla="*/ 137 h 13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7">
                      <a:moveTo>
                        <a:pt x="1" y="0"/>
                      </a:moveTo>
                      <a:lnTo>
                        <a:pt x="0" y="53"/>
                      </a:lnTo>
                      <a:lnTo>
                        <a:pt x="4" y="40"/>
                      </a:lnTo>
                      <a:lnTo>
                        <a:pt x="11" y="57"/>
                      </a:lnTo>
                      <a:lnTo>
                        <a:pt x="16" y="83"/>
                      </a:lnTo>
                      <a:lnTo>
                        <a:pt x="22" y="104"/>
                      </a:lnTo>
                      <a:lnTo>
                        <a:pt x="37" y="122"/>
                      </a:lnTo>
                      <a:lnTo>
                        <a:pt x="51" y="131"/>
                      </a:lnTo>
                      <a:lnTo>
                        <a:pt x="64" y="136"/>
                      </a:lnTo>
                      <a:lnTo>
                        <a:pt x="69" y="129"/>
                      </a:lnTo>
                      <a:lnTo>
                        <a:pt x="73" y="116"/>
                      </a:lnTo>
                      <a:lnTo>
                        <a:pt x="74" y="103"/>
                      </a:lnTo>
                      <a:lnTo>
                        <a:pt x="72" y="89"/>
                      </a:lnTo>
                      <a:lnTo>
                        <a:pt x="66" y="66"/>
                      </a:lnTo>
                      <a:lnTo>
                        <a:pt x="55" y="74"/>
                      </a:lnTo>
                      <a:lnTo>
                        <a:pt x="39" y="74"/>
                      </a:lnTo>
                      <a:lnTo>
                        <a:pt x="29" y="73"/>
                      </a:lnTo>
                      <a:lnTo>
                        <a:pt x="9" y="27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39" name="Freeform 213"/>
              <p:cNvSpPr>
                <a:spLocks/>
              </p:cNvSpPr>
              <p:nvPr/>
            </p:nvSpPr>
            <p:spPr bwMode="auto">
              <a:xfrm>
                <a:off x="3598" y="2045"/>
                <a:ext cx="300" cy="997"/>
              </a:xfrm>
              <a:custGeom>
                <a:avLst/>
                <a:gdLst>
                  <a:gd name="T0" fmla="*/ 215 w 300"/>
                  <a:gd name="T1" fmla="*/ 10 h 997"/>
                  <a:gd name="T2" fmla="*/ 274 w 300"/>
                  <a:gd name="T3" fmla="*/ 42 h 997"/>
                  <a:gd name="T4" fmla="*/ 289 w 300"/>
                  <a:gd name="T5" fmla="*/ 69 h 997"/>
                  <a:gd name="T6" fmla="*/ 299 w 300"/>
                  <a:gd name="T7" fmla="*/ 298 h 997"/>
                  <a:gd name="T8" fmla="*/ 294 w 300"/>
                  <a:gd name="T9" fmla="*/ 353 h 997"/>
                  <a:gd name="T10" fmla="*/ 259 w 300"/>
                  <a:gd name="T11" fmla="*/ 348 h 997"/>
                  <a:gd name="T12" fmla="*/ 261 w 300"/>
                  <a:gd name="T13" fmla="*/ 484 h 997"/>
                  <a:gd name="T14" fmla="*/ 244 w 300"/>
                  <a:gd name="T15" fmla="*/ 484 h 997"/>
                  <a:gd name="T16" fmla="*/ 224 w 300"/>
                  <a:gd name="T17" fmla="*/ 767 h 997"/>
                  <a:gd name="T18" fmla="*/ 222 w 300"/>
                  <a:gd name="T19" fmla="*/ 915 h 997"/>
                  <a:gd name="T20" fmla="*/ 219 w 300"/>
                  <a:gd name="T21" fmla="*/ 983 h 997"/>
                  <a:gd name="T22" fmla="*/ 204 w 300"/>
                  <a:gd name="T23" fmla="*/ 996 h 997"/>
                  <a:gd name="T24" fmla="*/ 178 w 300"/>
                  <a:gd name="T25" fmla="*/ 985 h 997"/>
                  <a:gd name="T26" fmla="*/ 164 w 300"/>
                  <a:gd name="T27" fmla="*/ 869 h 997"/>
                  <a:gd name="T28" fmla="*/ 154 w 300"/>
                  <a:gd name="T29" fmla="*/ 989 h 997"/>
                  <a:gd name="T30" fmla="*/ 132 w 300"/>
                  <a:gd name="T31" fmla="*/ 995 h 997"/>
                  <a:gd name="T32" fmla="*/ 112 w 300"/>
                  <a:gd name="T33" fmla="*/ 987 h 997"/>
                  <a:gd name="T34" fmla="*/ 91 w 300"/>
                  <a:gd name="T35" fmla="*/ 760 h 997"/>
                  <a:gd name="T36" fmla="*/ 64 w 300"/>
                  <a:gd name="T37" fmla="*/ 594 h 997"/>
                  <a:gd name="T38" fmla="*/ 24 w 300"/>
                  <a:gd name="T39" fmla="*/ 441 h 997"/>
                  <a:gd name="T40" fmla="*/ 0 w 300"/>
                  <a:gd name="T41" fmla="*/ 438 h 997"/>
                  <a:gd name="T42" fmla="*/ 22 w 300"/>
                  <a:gd name="T43" fmla="*/ 225 h 997"/>
                  <a:gd name="T44" fmla="*/ 23 w 300"/>
                  <a:gd name="T45" fmla="*/ 59 h 997"/>
                  <a:gd name="T46" fmla="*/ 36 w 300"/>
                  <a:gd name="T47" fmla="*/ 40 h 997"/>
                  <a:gd name="T48" fmla="*/ 98 w 300"/>
                  <a:gd name="T49" fmla="*/ 0 h 997"/>
                  <a:gd name="T50" fmla="*/ 151 w 300"/>
                  <a:gd name="T51" fmla="*/ 89 h 997"/>
                  <a:gd name="T52" fmla="*/ 215 w 300"/>
                  <a:gd name="T53" fmla="*/ 10 h 99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00"/>
                  <a:gd name="T82" fmla="*/ 0 h 997"/>
                  <a:gd name="T83" fmla="*/ 300 w 300"/>
                  <a:gd name="T84" fmla="*/ 997 h 99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00" h="997">
                    <a:moveTo>
                      <a:pt x="215" y="10"/>
                    </a:moveTo>
                    <a:lnTo>
                      <a:pt x="274" y="42"/>
                    </a:lnTo>
                    <a:lnTo>
                      <a:pt x="289" y="69"/>
                    </a:lnTo>
                    <a:lnTo>
                      <a:pt x="299" y="298"/>
                    </a:lnTo>
                    <a:lnTo>
                      <a:pt x="294" y="353"/>
                    </a:lnTo>
                    <a:lnTo>
                      <a:pt x="259" y="348"/>
                    </a:lnTo>
                    <a:lnTo>
                      <a:pt x="261" y="484"/>
                    </a:lnTo>
                    <a:lnTo>
                      <a:pt x="244" y="484"/>
                    </a:lnTo>
                    <a:lnTo>
                      <a:pt x="224" y="767"/>
                    </a:lnTo>
                    <a:lnTo>
                      <a:pt x="222" y="915"/>
                    </a:lnTo>
                    <a:lnTo>
                      <a:pt x="219" y="983"/>
                    </a:lnTo>
                    <a:lnTo>
                      <a:pt x="204" y="996"/>
                    </a:lnTo>
                    <a:lnTo>
                      <a:pt x="178" y="985"/>
                    </a:lnTo>
                    <a:lnTo>
                      <a:pt x="164" y="869"/>
                    </a:lnTo>
                    <a:lnTo>
                      <a:pt x="154" y="989"/>
                    </a:lnTo>
                    <a:lnTo>
                      <a:pt x="132" y="995"/>
                    </a:lnTo>
                    <a:lnTo>
                      <a:pt x="112" y="987"/>
                    </a:lnTo>
                    <a:lnTo>
                      <a:pt x="91" y="760"/>
                    </a:lnTo>
                    <a:lnTo>
                      <a:pt x="64" y="594"/>
                    </a:lnTo>
                    <a:lnTo>
                      <a:pt x="24" y="441"/>
                    </a:lnTo>
                    <a:lnTo>
                      <a:pt x="0" y="438"/>
                    </a:lnTo>
                    <a:lnTo>
                      <a:pt x="22" y="225"/>
                    </a:lnTo>
                    <a:lnTo>
                      <a:pt x="23" y="59"/>
                    </a:lnTo>
                    <a:lnTo>
                      <a:pt x="36" y="40"/>
                    </a:lnTo>
                    <a:lnTo>
                      <a:pt x="98" y="0"/>
                    </a:lnTo>
                    <a:lnTo>
                      <a:pt x="151" y="89"/>
                    </a:lnTo>
                    <a:lnTo>
                      <a:pt x="215" y="10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40" name="Group 214"/>
              <p:cNvGrpSpPr>
                <a:grpSpLocks/>
              </p:cNvGrpSpPr>
              <p:nvPr/>
            </p:nvGrpSpPr>
            <p:grpSpPr bwMode="auto">
              <a:xfrm>
                <a:off x="3675" y="2148"/>
                <a:ext cx="183" cy="244"/>
                <a:chOff x="3675" y="2148"/>
                <a:chExt cx="183" cy="244"/>
              </a:xfrm>
            </p:grpSpPr>
            <p:sp>
              <p:nvSpPr>
                <p:cNvPr id="60446" name="Freeform 215"/>
                <p:cNvSpPr>
                  <a:spLocks/>
                </p:cNvSpPr>
                <p:nvPr/>
              </p:nvSpPr>
              <p:spPr bwMode="auto">
                <a:xfrm>
                  <a:off x="3688" y="2148"/>
                  <a:ext cx="156" cy="183"/>
                </a:xfrm>
                <a:custGeom>
                  <a:avLst/>
                  <a:gdLst>
                    <a:gd name="T0" fmla="*/ 155 w 156"/>
                    <a:gd name="T1" fmla="*/ 65 h 183"/>
                    <a:gd name="T2" fmla="*/ 55 w 156"/>
                    <a:gd name="T3" fmla="*/ 0 h 183"/>
                    <a:gd name="T4" fmla="*/ 0 w 156"/>
                    <a:gd name="T5" fmla="*/ 123 h 183"/>
                    <a:gd name="T6" fmla="*/ 100 w 156"/>
                    <a:gd name="T7" fmla="*/ 182 h 183"/>
                    <a:gd name="T8" fmla="*/ 155 w 156"/>
                    <a:gd name="T9" fmla="*/ 65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183"/>
                    <a:gd name="T17" fmla="*/ 156 w 156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183">
                      <a:moveTo>
                        <a:pt x="155" y="65"/>
                      </a:moveTo>
                      <a:lnTo>
                        <a:pt x="55" y="0"/>
                      </a:lnTo>
                      <a:lnTo>
                        <a:pt x="0" y="123"/>
                      </a:lnTo>
                      <a:lnTo>
                        <a:pt x="100" y="182"/>
                      </a:lnTo>
                      <a:lnTo>
                        <a:pt x="155" y="65"/>
                      </a:lnTo>
                    </a:path>
                  </a:pathLst>
                </a:custGeom>
                <a:solidFill>
                  <a:srgbClr val="E0E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7" name="Freeform 216"/>
                <p:cNvSpPr>
                  <a:spLocks/>
                </p:cNvSpPr>
                <p:nvPr/>
              </p:nvSpPr>
              <p:spPr bwMode="auto">
                <a:xfrm>
                  <a:off x="3675" y="2227"/>
                  <a:ext cx="65" cy="95"/>
                </a:xfrm>
                <a:custGeom>
                  <a:avLst/>
                  <a:gdLst>
                    <a:gd name="T0" fmla="*/ 64 w 65"/>
                    <a:gd name="T1" fmla="*/ 58 h 95"/>
                    <a:gd name="T2" fmla="*/ 48 w 65"/>
                    <a:gd name="T3" fmla="*/ 44 h 95"/>
                    <a:gd name="T4" fmla="*/ 39 w 65"/>
                    <a:gd name="T5" fmla="*/ 16 h 95"/>
                    <a:gd name="T6" fmla="*/ 27 w 65"/>
                    <a:gd name="T7" fmla="*/ 7 h 95"/>
                    <a:gd name="T8" fmla="*/ 21 w 65"/>
                    <a:gd name="T9" fmla="*/ 0 h 95"/>
                    <a:gd name="T10" fmla="*/ 17 w 65"/>
                    <a:gd name="T11" fmla="*/ 3 h 95"/>
                    <a:gd name="T12" fmla="*/ 16 w 65"/>
                    <a:gd name="T13" fmla="*/ 10 h 95"/>
                    <a:gd name="T14" fmla="*/ 4 w 65"/>
                    <a:gd name="T15" fmla="*/ 23 h 95"/>
                    <a:gd name="T16" fmla="*/ 0 w 65"/>
                    <a:gd name="T17" fmla="*/ 47 h 95"/>
                    <a:gd name="T18" fmla="*/ 4 w 65"/>
                    <a:gd name="T19" fmla="*/ 63 h 95"/>
                    <a:gd name="T20" fmla="*/ 22 w 65"/>
                    <a:gd name="T21" fmla="*/ 82 h 95"/>
                    <a:gd name="T22" fmla="*/ 58 w 65"/>
                    <a:gd name="T23" fmla="*/ 94 h 95"/>
                    <a:gd name="T24" fmla="*/ 64 w 65"/>
                    <a:gd name="T25" fmla="*/ 58 h 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"/>
                    <a:gd name="T40" fmla="*/ 0 h 95"/>
                    <a:gd name="T41" fmla="*/ 65 w 65"/>
                    <a:gd name="T42" fmla="*/ 95 h 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" h="95">
                      <a:moveTo>
                        <a:pt x="64" y="58"/>
                      </a:moveTo>
                      <a:lnTo>
                        <a:pt x="48" y="44"/>
                      </a:lnTo>
                      <a:lnTo>
                        <a:pt x="39" y="16"/>
                      </a:lnTo>
                      <a:lnTo>
                        <a:pt x="27" y="7"/>
                      </a:lnTo>
                      <a:lnTo>
                        <a:pt x="21" y="0"/>
                      </a:lnTo>
                      <a:lnTo>
                        <a:pt x="17" y="3"/>
                      </a:lnTo>
                      <a:lnTo>
                        <a:pt x="16" y="10"/>
                      </a:lnTo>
                      <a:lnTo>
                        <a:pt x="4" y="23"/>
                      </a:lnTo>
                      <a:lnTo>
                        <a:pt x="0" y="47"/>
                      </a:lnTo>
                      <a:lnTo>
                        <a:pt x="4" y="63"/>
                      </a:lnTo>
                      <a:lnTo>
                        <a:pt x="22" y="82"/>
                      </a:lnTo>
                      <a:lnTo>
                        <a:pt x="58" y="94"/>
                      </a:lnTo>
                      <a:lnTo>
                        <a:pt x="64" y="58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8" name="Freeform 217"/>
                <p:cNvSpPr>
                  <a:spLocks/>
                </p:cNvSpPr>
                <p:nvPr/>
              </p:nvSpPr>
              <p:spPr bwMode="auto">
                <a:xfrm>
                  <a:off x="3733" y="2285"/>
                  <a:ext cx="125" cy="107"/>
                </a:xfrm>
                <a:custGeom>
                  <a:avLst/>
                  <a:gdLst>
                    <a:gd name="T0" fmla="*/ 124 w 125"/>
                    <a:gd name="T1" fmla="*/ 106 h 107"/>
                    <a:gd name="T2" fmla="*/ 74 w 125"/>
                    <a:gd name="T3" fmla="*/ 87 h 107"/>
                    <a:gd name="T4" fmla="*/ 36 w 125"/>
                    <a:gd name="T5" fmla="*/ 66 h 107"/>
                    <a:gd name="T6" fmla="*/ 0 w 125"/>
                    <a:gd name="T7" fmla="*/ 45 h 107"/>
                    <a:gd name="T8" fmla="*/ 14 w 125"/>
                    <a:gd name="T9" fmla="*/ 0 h 107"/>
                    <a:gd name="T10" fmla="*/ 79 w 125"/>
                    <a:gd name="T11" fmla="*/ 29 h 107"/>
                    <a:gd name="T12" fmla="*/ 119 w 125"/>
                    <a:gd name="T13" fmla="*/ 43 h 107"/>
                    <a:gd name="T14" fmla="*/ 120 w 125"/>
                    <a:gd name="T15" fmla="*/ 36 h 107"/>
                    <a:gd name="T16" fmla="*/ 124 w 125"/>
                    <a:gd name="T17" fmla="*/ 106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5"/>
                    <a:gd name="T28" fmla="*/ 0 h 107"/>
                    <a:gd name="T29" fmla="*/ 125 w 125"/>
                    <a:gd name="T30" fmla="*/ 107 h 10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5" h="107">
                      <a:moveTo>
                        <a:pt x="124" y="106"/>
                      </a:moveTo>
                      <a:lnTo>
                        <a:pt x="74" y="87"/>
                      </a:lnTo>
                      <a:lnTo>
                        <a:pt x="36" y="66"/>
                      </a:lnTo>
                      <a:lnTo>
                        <a:pt x="0" y="45"/>
                      </a:lnTo>
                      <a:lnTo>
                        <a:pt x="14" y="0"/>
                      </a:lnTo>
                      <a:lnTo>
                        <a:pt x="79" y="29"/>
                      </a:lnTo>
                      <a:lnTo>
                        <a:pt x="119" y="43"/>
                      </a:lnTo>
                      <a:lnTo>
                        <a:pt x="120" y="36"/>
                      </a:lnTo>
                      <a:lnTo>
                        <a:pt x="124" y="106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41" name="Group 218"/>
              <p:cNvGrpSpPr>
                <a:grpSpLocks/>
              </p:cNvGrpSpPr>
              <p:nvPr/>
            </p:nvGrpSpPr>
            <p:grpSpPr bwMode="auto">
              <a:xfrm>
                <a:off x="3724" y="2321"/>
                <a:ext cx="134" cy="607"/>
                <a:chOff x="3724" y="2321"/>
                <a:chExt cx="134" cy="607"/>
              </a:xfrm>
            </p:grpSpPr>
            <p:grpSp>
              <p:nvGrpSpPr>
                <p:cNvPr id="60442" name="Group 219"/>
                <p:cNvGrpSpPr>
                  <a:grpSpLocks/>
                </p:cNvGrpSpPr>
                <p:nvPr/>
              </p:nvGrpSpPr>
              <p:grpSpPr bwMode="auto">
                <a:xfrm>
                  <a:off x="3724" y="2321"/>
                  <a:ext cx="134" cy="212"/>
                  <a:chOff x="3724" y="2321"/>
                  <a:chExt cx="134" cy="212"/>
                </a:xfrm>
              </p:grpSpPr>
              <p:sp>
                <p:nvSpPr>
                  <p:cNvPr id="60444" name="Freeform 220"/>
                  <p:cNvSpPr>
                    <a:spLocks/>
                  </p:cNvSpPr>
                  <p:nvPr/>
                </p:nvSpPr>
                <p:spPr bwMode="auto">
                  <a:xfrm>
                    <a:off x="3724" y="2321"/>
                    <a:ext cx="117" cy="212"/>
                  </a:xfrm>
                  <a:custGeom>
                    <a:avLst/>
                    <a:gdLst>
                      <a:gd name="T0" fmla="*/ 116 w 117"/>
                      <a:gd name="T1" fmla="*/ 211 h 212"/>
                      <a:gd name="T2" fmla="*/ 3 w 117"/>
                      <a:gd name="T3" fmla="*/ 200 h 212"/>
                      <a:gd name="T4" fmla="*/ 0 w 117"/>
                      <a:gd name="T5" fmla="*/ 0 h 212"/>
                      <a:gd name="T6" fmla="*/ 0 60000 65536"/>
                      <a:gd name="T7" fmla="*/ 0 60000 65536"/>
                      <a:gd name="T8" fmla="*/ 0 60000 65536"/>
                      <a:gd name="T9" fmla="*/ 0 w 117"/>
                      <a:gd name="T10" fmla="*/ 0 h 212"/>
                      <a:gd name="T11" fmla="*/ 117 w 117"/>
                      <a:gd name="T12" fmla="*/ 212 h 2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7" h="212">
                        <a:moveTo>
                          <a:pt x="116" y="211"/>
                        </a:moveTo>
                        <a:lnTo>
                          <a:pt x="3" y="20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45" name="Freeform 221"/>
                  <p:cNvSpPr>
                    <a:spLocks/>
                  </p:cNvSpPr>
                  <p:nvPr/>
                </p:nvSpPr>
                <p:spPr bwMode="auto">
                  <a:xfrm>
                    <a:off x="3727" y="2346"/>
                    <a:ext cx="131" cy="54"/>
                  </a:xfrm>
                  <a:custGeom>
                    <a:avLst/>
                    <a:gdLst>
                      <a:gd name="T0" fmla="*/ 130 w 131"/>
                      <a:gd name="T1" fmla="*/ 53 h 54"/>
                      <a:gd name="T2" fmla="*/ 84 w 131"/>
                      <a:gd name="T3" fmla="*/ 38 h 54"/>
                      <a:gd name="T4" fmla="*/ 0 w 131"/>
                      <a:gd name="T5" fmla="*/ 0 h 54"/>
                      <a:gd name="T6" fmla="*/ 0 60000 65536"/>
                      <a:gd name="T7" fmla="*/ 0 60000 65536"/>
                      <a:gd name="T8" fmla="*/ 0 60000 65536"/>
                      <a:gd name="T9" fmla="*/ 0 w 131"/>
                      <a:gd name="T10" fmla="*/ 0 h 54"/>
                      <a:gd name="T11" fmla="*/ 131 w 131"/>
                      <a:gd name="T12" fmla="*/ 54 h 5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1" h="54">
                        <a:moveTo>
                          <a:pt x="130" y="53"/>
                        </a:moveTo>
                        <a:lnTo>
                          <a:pt x="84" y="3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43" name="Freeform 222"/>
                <p:cNvSpPr>
                  <a:spLocks/>
                </p:cNvSpPr>
                <p:nvPr/>
              </p:nvSpPr>
              <p:spPr bwMode="auto">
                <a:xfrm>
                  <a:off x="3747" y="2563"/>
                  <a:ext cx="18" cy="365"/>
                </a:xfrm>
                <a:custGeom>
                  <a:avLst/>
                  <a:gdLst>
                    <a:gd name="T0" fmla="*/ 0 w 18"/>
                    <a:gd name="T1" fmla="*/ 0 h 365"/>
                    <a:gd name="T2" fmla="*/ 6 w 18"/>
                    <a:gd name="T3" fmla="*/ 196 h 365"/>
                    <a:gd name="T4" fmla="*/ 17 w 18"/>
                    <a:gd name="T5" fmla="*/ 364 h 365"/>
                    <a:gd name="T6" fmla="*/ 0 60000 65536"/>
                    <a:gd name="T7" fmla="*/ 0 60000 65536"/>
                    <a:gd name="T8" fmla="*/ 0 60000 65536"/>
                    <a:gd name="T9" fmla="*/ 0 w 18"/>
                    <a:gd name="T10" fmla="*/ 0 h 365"/>
                    <a:gd name="T11" fmla="*/ 18 w 18"/>
                    <a:gd name="T12" fmla="*/ 365 h 3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" h="365">
                      <a:moveTo>
                        <a:pt x="0" y="0"/>
                      </a:moveTo>
                      <a:lnTo>
                        <a:pt x="6" y="196"/>
                      </a:lnTo>
                      <a:lnTo>
                        <a:pt x="17" y="364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8FCB1C6-0130-4499-8C24-5ED487FF275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素数问题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541338" y="1268413"/>
            <a:ext cx="8207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素数的定义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除了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与本身之外，不能被其他正整数整除的数，叫作素数，也叫质数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539750" y="2349500"/>
            <a:ext cx="7993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按照习惯规定，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不算素数，最小的素数是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，其余的是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17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……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等等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468313" y="3429000"/>
            <a:ext cx="8135937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669900"/>
                </a:solidFill>
                <a:latin typeface="黑体" pitchFamily="2" charset="-122"/>
                <a:ea typeface="黑体" pitchFamily="2" charset="-122"/>
              </a:rPr>
              <a:t>由定义判断素数</a:t>
            </a:r>
          </a:p>
          <a:p>
            <a:pPr eaLnBrk="0" hangingPunct="0"/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  对于数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,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从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i=2,3,4,5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到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n-1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判断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能否被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整除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如果全部不能整除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则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是素数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只要有一个能除尽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则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不是素数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为了压缩循环次数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可将判断范围从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~ n-1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改为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~ sqrt(n)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/>
      <p:bldP spid="334852" grpId="0"/>
      <p:bldP spid="3348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300D4E4-EAF6-43AB-9C88-06213A9F316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UML</a:t>
            </a:r>
            <a:r>
              <a:rPr lang="zh-CN" altLang="en-US" sz="4000" dirty="0" smtClean="0"/>
              <a:t>中的类</a:t>
            </a:r>
            <a:endParaRPr lang="en-US" altLang="zh-CN" sz="4000" dirty="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15684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中，采用矩形框表示类，可以将矩形框划分为三个区域，分别表示类名、属性和操作</a:t>
            </a:r>
            <a:endParaRPr lang="en-US" altLang="zh-CN" dirty="0" smtClean="0"/>
          </a:p>
        </p:txBody>
      </p:sp>
      <p:pic>
        <p:nvPicPr>
          <p:cNvPr id="614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062511"/>
            <a:ext cx="2809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702148"/>
            <a:ext cx="2894012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AutoShape 6"/>
          <p:cNvSpPr>
            <a:spLocks/>
          </p:cNvSpPr>
          <p:nvPr/>
        </p:nvSpPr>
        <p:spPr bwMode="auto">
          <a:xfrm>
            <a:off x="1668463" y="3133948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AutoShape 7"/>
          <p:cNvSpPr>
            <a:spLocks/>
          </p:cNvSpPr>
          <p:nvPr/>
        </p:nvSpPr>
        <p:spPr bwMode="auto">
          <a:xfrm>
            <a:off x="1668463" y="4502373"/>
            <a:ext cx="238125" cy="1008063"/>
          </a:xfrm>
          <a:prstGeom prst="leftBrace">
            <a:avLst>
              <a:gd name="adj1" fmla="val 352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900113" y="3638773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Garamond" pitchFamily="18" charset="0"/>
                <a:ea typeface="楷体_GB2312" pitchFamily="49" charset="-122"/>
              </a:rPr>
              <a:t>属性</a:t>
            </a: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974725" y="4791298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Garamond" pitchFamily="18" charset="0"/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62538B6-AA18-4C6A-81B8-A4AE95EFC98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属性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属性</a:t>
            </a:r>
            <a:r>
              <a:rPr lang="en-US" altLang="zh-CN" smtClean="0"/>
              <a:t>(attribute)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3300"/>
                </a:solidFill>
              </a:rPr>
              <a:t>类的特征</a:t>
            </a:r>
            <a:r>
              <a:rPr lang="zh-CN" altLang="en-US" smtClean="0"/>
              <a:t>或特性</a:t>
            </a:r>
          </a:p>
          <a:p>
            <a:pPr lvl="1" eaLnBrk="1" hangingPunct="1"/>
            <a:r>
              <a:rPr lang="zh-CN" altLang="en-US" smtClean="0"/>
              <a:t>属性的值是某一特定对象的</a:t>
            </a:r>
            <a:r>
              <a:rPr lang="zh-CN" altLang="en-US" smtClean="0">
                <a:solidFill>
                  <a:srgbClr val="FF3300"/>
                </a:solidFill>
              </a:rPr>
              <a:t>属性值</a:t>
            </a:r>
          </a:p>
          <a:p>
            <a:pPr lvl="1" eaLnBrk="1" hangingPunct="1"/>
            <a:r>
              <a:rPr lang="zh-CN" altLang="en-US" smtClean="0"/>
              <a:t>在类中属性名必须是</a:t>
            </a:r>
            <a:r>
              <a:rPr lang="zh-CN" altLang="en-US" smtClean="0">
                <a:solidFill>
                  <a:srgbClr val="FF3300"/>
                </a:solidFill>
              </a:rPr>
              <a:t>唯一的</a:t>
            </a:r>
          </a:p>
          <a:p>
            <a:pPr lvl="1" eaLnBrk="1" hangingPunct="1"/>
            <a:r>
              <a:rPr lang="zh-CN" altLang="en-US" smtClean="0"/>
              <a:t>每一个类的实例都有为这个类定义的所有属性的值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1644650" y="4108450"/>
            <a:ext cx="23193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2862" rIns="87312" bIns="42862">
            <a:spAutoFit/>
          </a:bodyPr>
          <a:lstStyle/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u="sng">
                <a:latin typeface="Garamond" pitchFamily="18" charset="0"/>
                <a:ea typeface="楷体_GB2312" pitchFamily="49" charset="-122"/>
              </a:rPr>
              <a:t>银行帐户类属性</a:t>
            </a:r>
          </a:p>
          <a:p>
            <a:pPr algn="ctr" defTabSz="858838" eaLnBrk="0" hangingPunct="0">
              <a:lnSpc>
                <a:spcPct val="90000"/>
              </a:lnSpc>
            </a:pPr>
            <a:endParaRPr kumimoji="0" lang="zh-CN" altLang="en-US">
              <a:latin typeface="Garamond" pitchFamily="18" charset="0"/>
              <a:ea typeface="楷体_GB2312" pitchFamily="49" charset="-122"/>
            </a:endParaRP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>
                <a:latin typeface="Garamond" pitchFamily="18" charset="0"/>
                <a:ea typeface="楷体_GB2312" pitchFamily="49" charset="-122"/>
              </a:rPr>
              <a:t>帐号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>
                <a:latin typeface="Garamond" pitchFamily="18" charset="0"/>
                <a:ea typeface="楷体_GB2312" pitchFamily="49" charset="-122"/>
              </a:rPr>
              <a:t>银行名称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>
                <a:latin typeface="Garamond" pitchFamily="18" charset="0"/>
                <a:ea typeface="楷体_GB2312" pitchFamily="49" charset="-122"/>
              </a:rPr>
              <a:t>拥有者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>
                <a:latin typeface="Garamond" pitchFamily="18" charset="0"/>
                <a:ea typeface="楷体_GB2312" pitchFamily="49" charset="-122"/>
              </a:rPr>
              <a:t>金额</a:t>
            </a: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4225925" y="4106863"/>
            <a:ext cx="32988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2862" rIns="87312" bIns="42862">
            <a:spAutoFit/>
          </a:bodyPr>
          <a:lstStyle/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 u="sng">
                <a:latin typeface="Garamond" pitchFamily="18" charset="0"/>
                <a:ea typeface="楷体_GB2312" pitchFamily="49" charset="-122"/>
              </a:rPr>
              <a:t>Mary</a:t>
            </a:r>
            <a:r>
              <a:rPr kumimoji="0" lang="zh-CN" altLang="en-US" u="sng">
                <a:latin typeface="Garamond" pitchFamily="18" charset="0"/>
                <a:ea typeface="楷体_GB2312" pitchFamily="49" charset="-122"/>
              </a:rPr>
              <a:t>的银行帐户属性值</a:t>
            </a:r>
          </a:p>
          <a:p>
            <a:pPr algn="ctr" defTabSz="858838" eaLnBrk="0" hangingPunct="0">
              <a:lnSpc>
                <a:spcPct val="90000"/>
              </a:lnSpc>
            </a:pPr>
            <a:endParaRPr kumimoji="0" lang="zh-CN" altLang="en-US">
              <a:latin typeface="Garamond" pitchFamily="18" charset="0"/>
              <a:ea typeface="楷体_GB2312" pitchFamily="49" charset="-122"/>
            </a:endParaRP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zh-CN">
                <a:latin typeface="Garamond" pitchFamily="18" charset="0"/>
                <a:ea typeface="楷体_GB2312" pitchFamily="49" charset="-122"/>
              </a:rPr>
              <a:t>12345678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>
                <a:latin typeface="Garamond" pitchFamily="18" charset="0"/>
                <a:ea typeface="楷体_GB2312" pitchFamily="49" charset="-122"/>
              </a:rPr>
              <a:t>First National Bank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>
                <a:latin typeface="Garamond" pitchFamily="18" charset="0"/>
                <a:ea typeface="楷体_GB2312" pitchFamily="49" charset="-122"/>
              </a:rPr>
              <a:t>Mary Smith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>
                <a:latin typeface="Garamond" pitchFamily="18" charset="0"/>
                <a:ea typeface="楷体_GB2312" pitchFamily="49" charset="-122"/>
              </a:rPr>
              <a:t>$1024.48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5576884-4B78-4EC9-8EF1-CFEA041D5B1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属性取决于视点</a:t>
            </a:r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611188" y="3084513"/>
            <a:ext cx="4048125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从</a:t>
            </a:r>
            <a:r>
              <a:rPr lang="zh-CN" altLang="en-US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销售人员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的角度 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型号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价格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颜色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里程数</a:t>
            </a:r>
          </a:p>
        </p:txBody>
      </p:sp>
      <p:pic>
        <p:nvPicPr>
          <p:cNvPr id="63493" name="Picture 4" descr="right1_1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341438"/>
            <a:ext cx="434340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468313" y="1506538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一辆汽车具有的</a:t>
            </a:r>
            <a:r>
              <a:rPr kumimoji="0"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属性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4716463" y="3101975"/>
            <a:ext cx="403225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从维修人员的角度  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马达类型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传动类型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维修记录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/>
      <p:bldP spid="4065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1E146B3-70DD-4892-BF43-48799F07472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</a:t>
            </a:r>
            <a:r>
              <a:rPr lang="en-US" altLang="zh-CN" smtClean="0"/>
              <a:t>(operation)</a:t>
            </a:r>
            <a:r>
              <a:rPr lang="zh-CN" altLang="en-US" smtClean="0"/>
              <a:t>访问或修改对象的属性值</a:t>
            </a:r>
          </a:p>
          <a:p>
            <a:pPr eaLnBrk="1" hangingPunct="1"/>
            <a:r>
              <a:rPr lang="zh-CN" altLang="en-US" smtClean="0"/>
              <a:t>对象的行为是由为此对象定义的一系列操作决定的</a:t>
            </a:r>
          </a:p>
          <a:p>
            <a:pPr eaLnBrk="1" hangingPunct="1"/>
            <a:r>
              <a:rPr lang="zh-CN" altLang="en-US" smtClean="0"/>
              <a:t>一个类可能同时存在多个实例，也可能在某一时刻没有实例</a:t>
            </a:r>
          </a:p>
          <a:p>
            <a:pPr eaLnBrk="1" hangingPunct="1"/>
            <a:r>
              <a:rPr lang="zh-CN" altLang="en-US" smtClean="0"/>
              <a:t>一个类的所有实例都可以使用在这个类中定义的操作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ChangeArrowheads="1"/>
          </p:cNvSpPr>
          <p:nvPr/>
        </p:nvSpPr>
        <p:spPr bwMode="auto">
          <a:xfrm>
            <a:off x="609600" y="3040063"/>
            <a:ext cx="3962400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从</a:t>
            </a:r>
            <a:r>
              <a:rPr lang="zh-CN" altLang="en-US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销售人员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的角度 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处理客户定单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准备销售合同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加入清单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从清单中删除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800600" y="1820863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一辆汽车具有的</a:t>
            </a:r>
            <a:r>
              <a:rPr kumimoji="0"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操作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4643438" y="3052763"/>
            <a:ext cx="3960812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从维修人员的角度  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测试刹车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修理刹车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转动轮胎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检查马达速度</a:t>
            </a:r>
          </a:p>
        </p:txBody>
      </p:sp>
      <p:pic>
        <p:nvPicPr>
          <p:cNvPr id="65541" name="Picture 5" descr="right1_1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6038"/>
            <a:ext cx="434340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操作取决于视点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6F098E0-8BA4-4EA2-9A5A-08445767DE3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类和对象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1866900" y="2200275"/>
            <a:ext cx="1143000" cy="598488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对象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5740400" y="2179638"/>
            <a:ext cx="1143000" cy="598487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实体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1866900" y="4943475"/>
            <a:ext cx="1143000" cy="598488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类</a:t>
            </a: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4914900" y="4922838"/>
            <a:ext cx="2681288" cy="598487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抽象数据类型</a:t>
            </a:r>
          </a:p>
        </p:txBody>
      </p:sp>
      <p:sp>
        <p:nvSpPr>
          <p:cNvPr id="410631" name="Oval 7"/>
          <p:cNvSpPr>
            <a:spLocks noChangeArrowheads="1"/>
          </p:cNvSpPr>
          <p:nvPr/>
        </p:nvSpPr>
        <p:spPr bwMode="auto">
          <a:xfrm>
            <a:off x="1036638" y="1125538"/>
            <a:ext cx="2736850" cy="4752975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CC3300"/>
              </a:solidFill>
            </a:endParaRPr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1398588" y="155892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计算机世界</a:t>
            </a:r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 flipV="1">
            <a:off x="2406650" y="2782888"/>
            <a:ext cx="0" cy="21590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4" name="Text Box 10"/>
          <p:cNvSpPr txBox="1">
            <a:spLocks noChangeArrowheads="1"/>
          </p:cNvSpPr>
          <p:nvPr/>
        </p:nvSpPr>
        <p:spPr bwMode="auto">
          <a:xfrm>
            <a:off x="1939925" y="3101975"/>
            <a:ext cx="609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化</a:t>
            </a:r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 flipH="1">
            <a:off x="2987675" y="2484438"/>
            <a:ext cx="2736850" cy="95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6273800" y="2813050"/>
            <a:ext cx="0" cy="2057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7" name="Text Box 13"/>
          <p:cNvSpPr txBox="1">
            <a:spLocks noChangeArrowheads="1"/>
          </p:cNvSpPr>
          <p:nvPr/>
        </p:nvSpPr>
        <p:spPr bwMode="auto">
          <a:xfrm>
            <a:off x="6223000" y="3359150"/>
            <a:ext cx="43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抽   象</a:t>
            </a:r>
          </a:p>
        </p:txBody>
      </p:sp>
      <p:sp>
        <p:nvSpPr>
          <p:cNvPr id="410638" name="Text Box 14"/>
          <p:cNvSpPr txBox="1">
            <a:spLocks noChangeArrowheads="1"/>
          </p:cNvSpPr>
          <p:nvPr/>
        </p:nvSpPr>
        <p:spPr bwMode="auto">
          <a:xfrm>
            <a:off x="3557588" y="210978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映  射</a:t>
            </a:r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3773488" y="4918075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映  射</a:t>
            </a:r>
          </a:p>
        </p:txBody>
      </p:sp>
      <p:sp>
        <p:nvSpPr>
          <p:cNvPr id="410640" name="Line 16"/>
          <p:cNvSpPr>
            <a:spLocks noChangeShapeType="1"/>
          </p:cNvSpPr>
          <p:nvPr/>
        </p:nvSpPr>
        <p:spPr bwMode="auto">
          <a:xfrm flipH="1">
            <a:off x="3009900" y="5303838"/>
            <a:ext cx="19050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41" name="Oval 17"/>
          <p:cNvSpPr>
            <a:spLocks noChangeArrowheads="1"/>
          </p:cNvSpPr>
          <p:nvPr/>
        </p:nvSpPr>
        <p:spPr bwMode="auto">
          <a:xfrm>
            <a:off x="4997450" y="1414463"/>
            <a:ext cx="2743200" cy="1901825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42" name="Text Box 18"/>
          <p:cNvSpPr txBox="1">
            <a:spLocks noChangeArrowheads="1"/>
          </p:cNvSpPr>
          <p:nvPr/>
        </p:nvSpPr>
        <p:spPr bwMode="auto">
          <a:xfrm>
            <a:off x="5478463" y="1558925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现实世界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nimBg="1"/>
      <p:bldP spid="410628" grpId="0" animBg="1"/>
      <p:bldP spid="410629" grpId="0" animBg="1"/>
      <p:bldP spid="410630" grpId="0" animBg="1"/>
      <p:bldP spid="410631" grpId="0" animBg="1"/>
      <p:bldP spid="410632" grpId="0"/>
      <p:bldP spid="410633" grpId="0" animBg="1"/>
      <p:bldP spid="410634" grpId="0"/>
      <p:bldP spid="410635" grpId="0" animBg="1"/>
      <p:bldP spid="410636" grpId="0" animBg="1"/>
      <p:bldP spid="410637" grpId="0"/>
      <p:bldP spid="410638" grpId="0"/>
      <p:bldP spid="410639" grpId="0"/>
      <p:bldP spid="410640" grpId="0" animBg="1"/>
      <p:bldP spid="410641" grpId="0" animBg="1"/>
      <p:bldP spid="4106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F04BD76-8BDD-4316-9D66-DC10A9EB7A5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类和对象的关系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每一个对象都是某一个类的实例</a:t>
            </a:r>
          </a:p>
          <a:p>
            <a:pPr eaLnBrk="1" hangingPunct="1"/>
            <a:r>
              <a:rPr lang="zh-CN" altLang="en-US" dirty="0" smtClean="0"/>
              <a:t>每一个类在某一时刻都有零个或更多的实体</a:t>
            </a:r>
          </a:p>
          <a:p>
            <a:pPr eaLnBrk="1" hangingPunct="1"/>
            <a:r>
              <a:rPr lang="zh-CN" altLang="en-US" dirty="0" smtClean="0"/>
              <a:t>类是静态的；它们的存在、语义和关系在执行前就已经定义好了</a:t>
            </a:r>
          </a:p>
          <a:p>
            <a:pPr eaLnBrk="1" hangingPunct="1"/>
            <a:r>
              <a:rPr lang="zh-CN" altLang="en-US" dirty="0" smtClean="0"/>
              <a:t>对象是动态的；它们在程序执行时可以被创建和删除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3EB36B3-B4E4-4497-8849-7BD80D1938A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课程介绍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对象技术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对象和类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382F1BD-7161-4690-95F7-84C65A2250D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对象技术相关原则</a:t>
            </a:r>
            <a:endParaRPr lang="en-US" altLang="zh-CN" sz="440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对象技术基本原则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抽象（</a:t>
            </a:r>
            <a:r>
              <a:rPr lang="en-US" altLang="zh-CN" dirty="0" smtClean="0"/>
              <a:t>Abstraction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封装（</a:t>
            </a:r>
            <a:r>
              <a:rPr lang="en-US" altLang="zh-CN" dirty="0" smtClean="0"/>
              <a:t>Encapsulation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kumimoji="0" lang="zh-CN" altLang="en-US" dirty="0" smtClean="0"/>
              <a:t>泛化（</a:t>
            </a:r>
            <a:r>
              <a:rPr kumimoji="0" lang="en-US" altLang="zh-CN" dirty="0" smtClean="0"/>
              <a:t>Generalization</a:t>
            </a:r>
            <a:r>
              <a:rPr kumimoji="0" lang="zh-CN" altLang="en-US" dirty="0" smtClean="0"/>
              <a:t>）</a:t>
            </a:r>
          </a:p>
          <a:p>
            <a:pPr lvl="1" eaLnBrk="1" hangingPunct="1"/>
            <a:r>
              <a:rPr kumimoji="0" lang="zh-CN" altLang="en-US" dirty="0" smtClean="0"/>
              <a:t>多态（</a:t>
            </a:r>
            <a:r>
              <a:rPr kumimoji="0" lang="en-US" altLang="zh-CN" dirty="0" smtClean="0"/>
              <a:t>Polymorphism</a:t>
            </a:r>
            <a:r>
              <a:rPr kumimoji="0" lang="zh-CN" altLang="en-US" dirty="0" smtClean="0"/>
              <a:t>）</a:t>
            </a:r>
          </a:p>
          <a:p>
            <a:pPr lvl="1" eaLnBrk="1" hangingPunct="1"/>
            <a:r>
              <a:rPr kumimoji="0" lang="en-US" altLang="zh-CN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8C2E10A-7ABC-4780-B201-7B2ABF94492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抽象－</a:t>
            </a:r>
            <a:r>
              <a:rPr lang="en-US" altLang="zh-CN" dirty="0" smtClean="0"/>
              <a:t>Abstraction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抽象是</a:t>
            </a:r>
            <a:r>
              <a:rPr lang="zh-CN" altLang="zh-CN" dirty="0" smtClean="0"/>
              <a:t>揭示</a:t>
            </a:r>
            <a:r>
              <a:rPr lang="zh-CN" altLang="zh-CN" dirty="0"/>
              <a:t>事物区别于其他事物的本质特征的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是</a:t>
            </a:r>
            <a:r>
              <a:rPr lang="zh-CN" altLang="zh-CN" dirty="0"/>
              <a:t>一个分析和理解问题的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抽象的结果</a:t>
            </a:r>
            <a:r>
              <a:rPr lang="zh-CN" altLang="zh-CN" dirty="0" smtClean="0"/>
              <a:t>取决于</a:t>
            </a:r>
            <a:r>
              <a:rPr lang="zh-CN" altLang="zh-CN" dirty="0"/>
              <a:t>使用者的目的</a:t>
            </a:r>
            <a:r>
              <a:rPr lang="zh-CN" altLang="zh-CN" dirty="0" smtClean="0"/>
              <a:t>，应该</a:t>
            </a:r>
            <a:r>
              <a:rPr lang="zh-CN" altLang="zh-CN" dirty="0"/>
              <a:t>包括使用者所感兴趣的那些职责，而忽略掉其它不相关的部分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对象到类的过程就是抽象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即</a:t>
            </a:r>
            <a:r>
              <a:rPr lang="zh-CN" altLang="zh-CN" dirty="0" smtClean="0"/>
              <a:t>将</a:t>
            </a:r>
            <a:r>
              <a:rPr lang="zh-CN" altLang="zh-CN" dirty="0"/>
              <a:t>所见到的具体实体抽象成概念，</a:t>
            </a:r>
            <a:r>
              <a:rPr lang="zh-CN" altLang="zh-CN" dirty="0" smtClean="0"/>
              <a:t>从而在</a:t>
            </a:r>
            <a:r>
              <a:rPr lang="zh-CN" altLang="zh-CN" dirty="0"/>
              <a:t>计算机世界中进行描述和各种操作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B9D74A3-277F-45B9-837B-54909ACE6F9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筛选法求素数序列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筛选法：生成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2&lt; i &lt;n 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的素数序列，设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n=50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34925" y="227965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34925" y="292735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17 19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21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23 25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34925" y="3576638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7 11 13 17 19 23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29 31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37 41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34925" y="4151313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11 13 17 19 23 29 31 37 41 43 47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34925" y="4752975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留下素数序列：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2 3 5 7 11 13 17 19 23 29 31 37 41 43 47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77" grpId="0"/>
      <p:bldP spid="335878" grpId="0"/>
      <p:bldP spid="335879" grpId="0"/>
      <p:bldP spid="3358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3DAB350-70DC-48A9-AE8B-D787299E8B7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抽象</a:t>
            </a:r>
            <a:endParaRPr lang="en-US" altLang="zh-CN" dirty="0" smtClean="0"/>
          </a:p>
        </p:txBody>
      </p:sp>
      <p:grpSp>
        <p:nvGrpSpPr>
          <p:cNvPr id="72708" name="Group 3"/>
          <p:cNvGrpSpPr>
            <a:grpSpLocks/>
          </p:cNvGrpSpPr>
          <p:nvPr/>
        </p:nvGrpSpPr>
        <p:grpSpPr bwMode="auto">
          <a:xfrm>
            <a:off x="1223963" y="1989138"/>
            <a:ext cx="2547937" cy="2317750"/>
            <a:chOff x="602" y="1480"/>
            <a:chExt cx="1605" cy="1460"/>
          </a:xfrm>
        </p:grpSpPr>
        <p:grpSp>
          <p:nvGrpSpPr>
            <p:cNvPr id="72712" name="Group 4"/>
            <p:cNvGrpSpPr>
              <a:grpSpLocks/>
            </p:cNvGrpSpPr>
            <p:nvPr/>
          </p:nvGrpSpPr>
          <p:grpSpPr bwMode="auto">
            <a:xfrm>
              <a:off x="881" y="1552"/>
              <a:ext cx="291" cy="1285"/>
              <a:chOff x="2390" y="1777"/>
              <a:chExt cx="291" cy="1285"/>
            </a:xfrm>
          </p:grpSpPr>
          <p:grpSp>
            <p:nvGrpSpPr>
              <p:cNvPr id="72826" name="Group 5"/>
              <p:cNvGrpSpPr>
                <a:grpSpLocks/>
              </p:cNvGrpSpPr>
              <p:nvPr/>
            </p:nvGrpSpPr>
            <p:grpSpPr bwMode="auto">
              <a:xfrm>
                <a:off x="2457" y="1777"/>
                <a:ext cx="154" cy="202"/>
                <a:chOff x="2457" y="1777"/>
                <a:chExt cx="154" cy="202"/>
              </a:xfrm>
            </p:grpSpPr>
            <p:sp>
              <p:nvSpPr>
                <p:cNvPr id="72835" name="Freeform 6"/>
                <p:cNvSpPr>
                  <a:spLocks/>
                </p:cNvSpPr>
                <p:nvPr/>
              </p:nvSpPr>
              <p:spPr bwMode="auto">
                <a:xfrm>
                  <a:off x="2477" y="1786"/>
                  <a:ext cx="118" cy="193"/>
                </a:xfrm>
                <a:custGeom>
                  <a:avLst/>
                  <a:gdLst>
                    <a:gd name="T0" fmla="*/ 27 w 118"/>
                    <a:gd name="T1" fmla="*/ 179 h 193"/>
                    <a:gd name="T2" fmla="*/ 27 w 118"/>
                    <a:gd name="T3" fmla="*/ 150 h 193"/>
                    <a:gd name="T4" fmla="*/ 19 w 118"/>
                    <a:gd name="T5" fmla="*/ 135 h 193"/>
                    <a:gd name="T6" fmla="*/ 14 w 118"/>
                    <a:gd name="T7" fmla="*/ 122 h 193"/>
                    <a:gd name="T8" fmla="*/ 6 w 118"/>
                    <a:gd name="T9" fmla="*/ 106 h 193"/>
                    <a:gd name="T10" fmla="*/ 3 w 118"/>
                    <a:gd name="T11" fmla="*/ 94 h 193"/>
                    <a:gd name="T12" fmla="*/ 1 w 118"/>
                    <a:gd name="T13" fmla="*/ 84 h 193"/>
                    <a:gd name="T14" fmla="*/ 0 w 118"/>
                    <a:gd name="T15" fmla="*/ 58 h 193"/>
                    <a:gd name="T16" fmla="*/ 3 w 118"/>
                    <a:gd name="T17" fmla="*/ 40 h 193"/>
                    <a:gd name="T18" fmla="*/ 10 w 118"/>
                    <a:gd name="T19" fmla="*/ 25 h 193"/>
                    <a:gd name="T20" fmla="*/ 18 w 118"/>
                    <a:gd name="T21" fmla="*/ 15 h 193"/>
                    <a:gd name="T22" fmla="*/ 25 w 118"/>
                    <a:gd name="T23" fmla="*/ 9 h 193"/>
                    <a:gd name="T24" fmla="*/ 37 w 118"/>
                    <a:gd name="T25" fmla="*/ 3 h 193"/>
                    <a:gd name="T26" fmla="*/ 54 w 118"/>
                    <a:gd name="T27" fmla="*/ 0 h 193"/>
                    <a:gd name="T28" fmla="*/ 72 w 118"/>
                    <a:gd name="T29" fmla="*/ 1 h 193"/>
                    <a:gd name="T30" fmla="*/ 86 w 118"/>
                    <a:gd name="T31" fmla="*/ 5 h 193"/>
                    <a:gd name="T32" fmla="*/ 101 w 118"/>
                    <a:gd name="T33" fmla="*/ 15 h 193"/>
                    <a:gd name="T34" fmla="*/ 109 w 118"/>
                    <a:gd name="T35" fmla="*/ 25 h 193"/>
                    <a:gd name="T36" fmla="*/ 114 w 118"/>
                    <a:gd name="T37" fmla="*/ 35 h 193"/>
                    <a:gd name="T38" fmla="*/ 117 w 118"/>
                    <a:gd name="T39" fmla="*/ 47 h 193"/>
                    <a:gd name="T40" fmla="*/ 116 w 118"/>
                    <a:gd name="T41" fmla="*/ 70 h 193"/>
                    <a:gd name="T42" fmla="*/ 112 w 118"/>
                    <a:gd name="T43" fmla="*/ 91 h 193"/>
                    <a:gd name="T44" fmla="*/ 103 w 118"/>
                    <a:gd name="T45" fmla="*/ 111 h 193"/>
                    <a:gd name="T46" fmla="*/ 97 w 118"/>
                    <a:gd name="T47" fmla="*/ 125 h 193"/>
                    <a:gd name="T48" fmla="*/ 91 w 118"/>
                    <a:gd name="T49" fmla="*/ 136 h 193"/>
                    <a:gd name="T50" fmla="*/ 84 w 118"/>
                    <a:gd name="T51" fmla="*/ 150 h 193"/>
                    <a:gd name="T52" fmla="*/ 82 w 118"/>
                    <a:gd name="T53" fmla="*/ 172 h 193"/>
                    <a:gd name="T54" fmla="*/ 81 w 118"/>
                    <a:gd name="T55" fmla="*/ 184 h 193"/>
                    <a:gd name="T56" fmla="*/ 70 w 118"/>
                    <a:gd name="T57" fmla="*/ 190 h 193"/>
                    <a:gd name="T58" fmla="*/ 58 w 118"/>
                    <a:gd name="T59" fmla="*/ 192 h 193"/>
                    <a:gd name="T60" fmla="*/ 42 w 118"/>
                    <a:gd name="T61" fmla="*/ 190 h 193"/>
                    <a:gd name="T62" fmla="*/ 33 w 118"/>
                    <a:gd name="T63" fmla="*/ 186 h 193"/>
                    <a:gd name="T64" fmla="*/ 27 w 118"/>
                    <a:gd name="T65" fmla="*/ 179 h 19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8"/>
                    <a:gd name="T100" fmla="*/ 0 h 193"/>
                    <a:gd name="T101" fmla="*/ 118 w 118"/>
                    <a:gd name="T102" fmla="*/ 193 h 19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8" h="193">
                      <a:moveTo>
                        <a:pt x="27" y="179"/>
                      </a:moveTo>
                      <a:lnTo>
                        <a:pt x="27" y="150"/>
                      </a:lnTo>
                      <a:lnTo>
                        <a:pt x="19" y="135"/>
                      </a:lnTo>
                      <a:lnTo>
                        <a:pt x="14" y="122"/>
                      </a:lnTo>
                      <a:lnTo>
                        <a:pt x="6" y="106"/>
                      </a:lnTo>
                      <a:lnTo>
                        <a:pt x="3" y="94"/>
                      </a:lnTo>
                      <a:lnTo>
                        <a:pt x="1" y="84"/>
                      </a:lnTo>
                      <a:lnTo>
                        <a:pt x="0" y="58"/>
                      </a:lnTo>
                      <a:lnTo>
                        <a:pt x="3" y="40"/>
                      </a:lnTo>
                      <a:lnTo>
                        <a:pt x="10" y="25"/>
                      </a:lnTo>
                      <a:lnTo>
                        <a:pt x="18" y="15"/>
                      </a:lnTo>
                      <a:lnTo>
                        <a:pt x="25" y="9"/>
                      </a:lnTo>
                      <a:lnTo>
                        <a:pt x="37" y="3"/>
                      </a:lnTo>
                      <a:lnTo>
                        <a:pt x="54" y="0"/>
                      </a:lnTo>
                      <a:lnTo>
                        <a:pt x="72" y="1"/>
                      </a:lnTo>
                      <a:lnTo>
                        <a:pt x="86" y="5"/>
                      </a:lnTo>
                      <a:lnTo>
                        <a:pt x="101" y="15"/>
                      </a:lnTo>
                      <a:lnTo>
                        <a:pt x="109" y="25"/>
                      </a:lnTo>
                      <a:lnTo>
                        <a:pt x="114" y="35"/>
                      </a:lnTo>
                      <a:lnTo>
                        <a:pt x="117" y="47"/>
                      </a:lnTo>
                      <a:lnTo>
                        <a:pt x="116" y="70"/>
                      </a:lnTo>
                      <a:lnTo>
                        <a:pt x="112" y="91"/>
                      </a:lnTo>
                      <a:lnTo>
                        <a:pt x="103" y="111"/>
                      </a:lnTo>
                      <a:lnTo>
                        <a:pt x="97" y="125"/>
                      </a:lnTo>
                      <a:lnTo>
                        <a:pt x="91" y="136"/>
                      </a:lnTo>
                      <a:lnTo>
                        <a:pt x="84" y="150"/>
                      </a:lnTo>
                      <a:lnTo>
                        <a:pt x="82" y="172"/>
                      </a:lnTo>
                      <a:lnTo>
                        <a:pt x="81" y="184"/>
                      </a:lnTo>
                      <a:lnTo>
                        <a:pt x="70" y="190"/>
                      </a:lnTo>
                      <a:lnTo>
                        <a:pt x="58" y="192"/>
                      </a:lnTo>
                      <a:lnTo>
                        <a:pt x="42" y="190"/>
                      </a:lnTo>
                      <a:lnTo>
                        <a:pt x="33" y="186"/>
                      </a:lnTo>
                      <a:lnTo>
                        <a:pt x="27" y="17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36" name="Freeform 7"/>
                <p:cNvSpPr>
                  <a:spLocks/>
                </p:cNvSpPr>
                <p:nvPr/>
              </p:nvSpPr>
              <p:spPr bwMode="auto">
                <a:xfrm>
                  <a:off x="2457" y="1777"/>
                  <a:ext cx="154" cy="130"/>
                </a:xfrm>
                <a:custGeom>
                  <a:avLst/>
                  <a:gdLst>
                    <a:gd name="T0" fmla="*/ 11 w 154"/>
                    <a:gd name="T1" fmla="*/ 111 h 130"/>
                    <a:gd name="T2" fmla="*/ 2 w 154"/>
                    <a:gd name="T3" fmla="*/ 99 h 130"/>
                    <a:gd name="T4" fmla="*/ 0 w 154"/>
                    <a:gd name="T5" fmla="*/ 84 h 130"/>
                    <a:gd name="T6" fmla="*/ 1 w 154"/>
                    <a:gd name="T7" fmla="*/ 66 h 130"/>
                    <a:gd name="T8" fmla="*/ 1 w 154"/>
                    <a:gd name="T9" fmla="*/ 53 h 130"/>
                    <a:gd name="T10" fmla="*/ 8 w 154"/>
                    <a:gd name="T11" fmla="*/ 37 h 130"/>
                    <a:gd name="T12" fmla="*/ 17 w 154"/>
                    <a:gd name="T13" fmla="*/ 26 h 130"/>
                    <a:gd name="T14" fmla="*/ 26 w 154"/>
                    <a:gd name="T15" fmla="*/ 16 h 130"/>
                    <a:gd name="T16" fmla="*/ 41 w 154"/>
                    <a:gd name="T17" fmla="*/ 5 h 130"/>
                    <a:gd name="T18" fmla="*/ 52 w 154"/>
                    <a:gd name="T19" fmla="*/ 2 h 130"/>
                    <a:gd name="T20" fmla="*/ 76 w 154"/>
                    <a:gd name="T21" fmla="*/ 0 h 130"/>
                    <a:gd name="T22" fmla="*/ 96 w 154"/>
                    <a:gd name="T23" fmla="*/ 1 h 130"/>
                    <a:gd name="T24" fmla="*/ 111 w 154"/>
                    <a:gd name="T25" fmla="*/ 5 h 130"/>
                    <a:gd name="T26" fmla="*/ 123 w 154"/>
                    <a:gd name="T27" fmla="*/ 10 h 130"/>
                    <a:gd name="T28" fmla="*/ 134 w 154"/>
                    <a:gd name="T29" fmla="*/ 22 h 130"/>
                    <a:gd name="T30" fmla="*/ 142 w 154"/>
                    <a:gd name="T31" fmla="*/ 32 h 130"/>
                    <a:gd name="T32" fmla="*/ 149 w 154"/>
                    <a:gd name="T33" fmla="*/ 43 h 130"/>
                    <a:gd name="T34" fmla="*/ 153 w 154"/>
                    <a:gd name="T35" fmla="*/ 56 h 130"/>
                    <a:gd name="T36" fmla="*/ 153 w 154"/>
                    <a:gd name="T37" fmla="*/ 79 h 130"/>
                    <a:gd name="T38" fmla="*/ 153 w 154"/>
                    <a:gd name="T39" fmla="*/ 95 h 130"/>
                    <a:gd name="T40" fmla="*/ 147 w 154"/>
                    <a:gd name="T41" fmla="*/ 102 h 130"/>
                    <a:gd name="T42" fmla="*/ 139 w 154"/>
                    <a:gd name="T43" fmla="*/ 113 h 130"/>
                    <a:gd name="T44" fmla="*/ 134 w 154"/>
                    <a:gd name="T45" fmla="*/ 121 h 130"/>
                    <a:gd name="T46" fmla="*/ 119 w 154"/>
                    <a:gd name="T47" fmla="*/ 125 h 130"/>
                    <a:gd name="T48" fmla="*/ 105 w 154"/>
                    <a:gd name="T49" fmla="*/ 129 h 130"/>
                    <a:gd name="T50" fmla="*/ 116 w 154"/>
                    <a:gd name="T51" fmla="*/ 113 h 130"/>
                    <a:gd name="T52" fmla="*/ 127 w 154"/>
                    <a:gd name="T53" fmla="*/ 85 h 130"/>
                    <a:gd name="T54" fmla="*/ 128 w 154"/>
                    <a:gd name="T55" fmla="*/ 74 h 130"/>
                    <a:gd name="T56" fmla="*/ 127 w 154"/>
                    <a:gd name="T57" fmla="*/ 65 h 130"/>
                    <a:gd name="T58" fmla="*/ 123 w 154"/>
                    <a:gd name="T59" fmla="*/ 53 h 130"/>
                    <a:gd name="T60" fmla="*/ 99 w 154"/>
                    <a:gd name="T61" fmla="*/ 60 h 130"/>
                    <a:gd name="T62" fmla="*/ 70 w 154"/>
                    <a:gd name="T63" fmla="*/ 60 h 130"/>
                    <a:gd name="T64" fmla="*/ 50 w 154"/>
                    <a:gd name="T65" fmla="*/ 58 h 130"/>
                    <a:gd name="T66" fmla="*/ 34 w 154"/>
                    <a:gd name="T67" fmla="*/ 55 h 130"/>
                    <a:gd name="T68" fmla="*/ 29 w 154"/>
                    <a:gd name="T69" fmla="*/ 61 h 130"/>
                    <a:gd name="T70" fmla="*/ 25 w 154"/>
                    <a:gd name="T71" fmla="*/ 74 h 130"/>
                    <a:gd name="T72" fmla="*/ 25 w 154"/>
                    <a:gd name="T73" fmla="*/ 87 h 130"/>
                    <a:gd name="T74" fmla="*/ 36 w 154"/>
                    <a:gd name="T75" fmla="*/ 114 h 130"/>
                    <a:gd name="T76" fmla="*/ 42 w 154"/>
                    <a:gd name="T77" fmla="*/ 129 h 130"/>
                    <a:gd name="T78" fmla="*/ 25 w 154"/>
                    <a:gd name="T79" fmla="*/ 120 h 130"/>
                    <a:gd name="T80" fmla="*/ 11 w 154"/>
                    <a:gd name="T81" fmla="*/ 111 h 13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4"/>
                    <a:gd name="T124" fmla="*/ 0 h 130"/>
                    <a:gd name="T125" fmla="*/ 154 w 154"/>
                    <a:gd name="T126" fmla="*/ 130 h 13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4" h="130">
                      <a:moveTo>
                        <a:pt x="11" y="111"/>
                      </a:moveTo>
                      <a:lnTo>
                        <a:pt x="2" y="99"/>
                      </a:lnTo>
                      <a:lnTo>
                        <a:pt x="0" y="84"/>
                      </a:lnTo>
                      <a:lnTo>
                        <a:pt x="1" y="66"/>
                      </a:lnTo>
                      <a:lnTo>
                        <a:pt x="1" y="53"/>
                      </a:lnTo>
                      <a:lnTo>
                        <a:pt x="8" y="37"/>
                      </a:lnTo>
                      <a:lnTo>
                        <a:pt x="17" y="26"/>
                      </a:lnTo>
                      <a:lnTo>
                        <a:pt x="26" y="16"/>
                      </a:lnTo>
                      <a:lnTo>
                        <a:pt x="41" y="5"/>
                      </a:lnTo>
                      <a:lnTo>
                        <a:pt x="52" y="2"/>
                      </a:lnTo>
                      <a:lnTo>
                        <a:pt x="76" y="0"/>
                      </a:lnTo>
                      <a:lnTo>
                        <a:pt x="96" y="1"/>
                      </a:lnTo>
                      <a:lnTo>
                        <a:pt x="111" y="5"/>
                      </a:lnTo>
                      <a:lnTo>
                        <a:pt x="123" y="10"/>
                      </a:lnTo>
                      <a:lnTo>
                        <a:pt x="134" y="22"/>
                      </a:lnTo>
                      <a:lnTo>
                        <a:pt x="142" y="32"/>
                      </a:lnTo>
                      <a:lnTo>
                        <a:pt x="149" y="43"/>
                      </a:lnTo>
                      <a:lnTo>
                        <a:pt x="153" y="56"/>
                      </a:lnTo>
                      <a:lnTo>
                        <a:pt x="153" y="79"/>
                      </a:lnTo>
                      <a:lnTo>
                        <a:pt x="153" y="95"/>
                      </a:lnTo>
                      <a:lnTo>
                        <a:pt x="147" y="102"/>
                      </a:lnTo>
                      <a:lnTo>
                        <a:pt x="139" y="113"/>
                      </a:lnTo>
                      <a:lnTo>
                        <a:pt x="134" y="121"/>
                      </a:lnTo>
                      <a:lnTo>
                        <a:pt x="119" y="125"/>
                      </a:lnTo>
                      <a:lnTo>
                        <a:pt x="105" y="129"/>
                      </a:lnTo>
                      <a:lnTo>
                        <a:pt x="116" y="113"/>
                      </a:lnTo>
                      <a:lnTo>
                        <a:pt x="127" y="85"/>
                      </a:lnTo>
                      <a:lnTo>
                        <a:pt x="128" y="74"/>
                      </a:lnTo>
                      <a:lnTo>
                        <a:pt x="127" y="65"/>
                      </a:lnTo>
                      <a:lnTo>
                        <a:pt x="123" y="53"/>
                      </a:lnTo>
                      <a:lnTo>
                        <a:pt x="99" y="60"/>
                      </a:lnTo>
                      <a:lnTo>
                        <a:pt x="70" y="60"/>
                      </a:lnTo>
                      <a:lnTo>
                        <a:pt x="50" y="58"/>
                      </a:lnTo>
                      <a:lnTo>
                        <a:pt x="34" y="55"/>
                      </a:lnTo>
                      <a:lnTo>
                        <a:pt x="29" y="61"/>
                      </a:lnTo>
                      <a:lnTo>
                        <a:pt x="25" y="74"/>
                      </a:lnTo>
                      <a:lnTo>
                        <a:pt x="25" y="87"/>
                      </a:lnTo>
                      <a:lnTo>
                        <a:pt x="36" y="114"/>
                      </a:lnTo>
                      <a:lnTo>
                        <a:pt x="42" y="129"/>
                      </a:lnTo>
                      <a:lnTo>
                        <a:pt x="25" y="120"/>
                      </a:lnTo>
                      <a:lnTo>
                        <a:pt x="11" y="1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837" name="Group 8"/>
                <p:cNvGrpSpPr>
                  <a:grpSpLocks/>
                </p:cNvGrpSpPr>
                <p:nvPr/>
              </p:nvGrpSpPr>
              <p:grpSpPr bwMode="auto">
                <a:xfrm>
                  <a:off x="2474" y="1879"/>
                  <a:ext cx="126" cy="19"/>
                  <a:chOff x="2474" y="1879"/>
                  <a:chExt cx="126" cy="19"/>
                </a:xfrm>
              </p:grpSpPr>
              <p:sp>
                <p:nvSpPr>
                  <p:cNvPr id="7283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474" y="1879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39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584" y="1882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2827" name="Freeform 11"/>
              <p:cNvSpPr>
                <a:spLocks/>
              </p:cNvSpPr>
              <p:nvPr/>
            </p:nvSpPr>
            <p:spPr bwMode="auto">
              <a:xfrm>
                <a:off x="2449" y="2649"/>
                <a:ext cx="148" cy="374"/>
              </a:xfrm>
              <a:custGeom>
                <a:avLst/>
                <a:gdLst>
                  <a:gd name="T0" fmla="*/ 33 w 148"/>
                  <a:gd name="T1" fmla="*/ 0 h 374"/>
                  <a:gd name="T2" fmla="*/ 30 w 148"/>
                  <a:gd name="T3" fmla="*/ 44 h 374"/>
                  <a:gd name="T4" fmla="*/ 27 w 148"/>
                  <a:gd name="T5" fmla="*/ 94 h 374"/>
                  <a:gd name="T6" fmla="*/ 27 w 148"/>
                  <a:gd name="T7" fmla="*/ 144 h 374"/>
                  <a:gd name="T8" fmla="*/ 30 w 148"/>
                  <a:gd name="T9" fmla="*/ 189 h 374"/>
                  <a:gd name="T10" fmla="*/ 31 w 148"/>
                  <a:gd name="T11" fmla="*/ 226 h 374"/>
                  <a:gd name="T12" fmla="*/ 31 w 148"/>
                  <a:gd name="T13" fmla="*/ 273 h 374"/>
                  <a:gd name="T14" fmla="*/ 28 w 148"/>
                  <a:gd name="T15" fmla="*/ 293 h 374"/>
                  <a:gd name="T16" fmla="*/ 7 w 148"/>
                  <a:gd name="T17" fmla="*/ 351 h 374"/>
                  <a:gd name="T18" fmla="*/ 0 w 148"/>
                  <a:gd name="T19" fmla="*/ 372 h 374"/>
                  <a:gd name="T20" fmla="*/ 32 w 148"/>
                  <a:gd name="T21" fmla="*/ 373 h 374"/>
                  <a:gd name="T22" fmla="*/ 46 w 148"/>
                  <a:gd name="T23" fmla="*/ 347 h 374"/>
                  <a:gd name="T24" fmla="*/ 55 w 148"/>
                  <a:gd name="T25" fmla="*/ 318 h 374"/>
                  <a:gd name="T26" fmla="*/ 61 w 148"/>
                  <a:gd name="T27" fmla="*/ 271 h 374"/>
                  <a:gd name="T28" fmla="*/ 80 w 148"/>
                  <a:gd name="T29" fmla="*/ 144 h 374"/>
                  <a:gd name="T30" fmla="*/ 86 w 148"/>
                  <a:gd name="T31" fmla="*/ 108 h 374"/>
                  <a:gd name="T32" fmla="*/ 81 w 148"/>
                  <a:gd name="T33" fmla="*/ 176 h 374"/>
                  <a:gd name="T34" fmla="*/ 87 w 148"/>
                  <a:gd name="T35" fmla="*/ 219 h 374"/>
                  <a:gd name="T36" fmla="*/ 89 w 148"/>
                  <a:gd name="T37" fmla="*/ 259 h 374"/>
                  <a:gd name="T38" fmla="*/ 85 w 148"/>
                  <a:gd name="T39" fmla="*/ 295 h 374"/>
                  <a:gd name="T40" fmla="*/ 88 w 148"/>
                  <a:gd name="T41" fmla="*/ 312 h 374"/>
                  <a:gd name="T42" fmla="*/ 108 w 148"/>
                  <a:gd name="T43" fmla="*/ 367 h 374"/>
                  <a:gd name="T44" fmla="*/ 127 w 148"/>
                  <a:gd name="T45" fmla="*/ 367 h 374"/>
                  <a:gd name="T46" fmla="*/ 136 w 148"/>
                  <a:gd name="T47" fmla="*/ 367 h 374"/>
                  <a:gd name="T48" fmla="*/ 147 w 148"/>
                  <a:gd name="T49" fmla="*/ 356 h 374"/>
                  <a:gd name="T50" fmla="*/ 119 w 148"/>
                  <a:gd name="T51" fmla="*/ 295 h 374"/>
                  <a:gd name="T52" fmla="*/ 133 w 148"/>
                  <a:gd name="T53" fmla="*/ 166 h 374"/>
                  <a:gd name="T54" fmla="*/ 139 w 148"/>
                  <a:gd name="T55" fmla="*/ 105 h 374"/>
                  <a:gd name="T56" fmla="*/ 139 w 148"/>
                  <a:gd name="T57" fmla="*/ 2 h 374"/>
                  <a:gd name="T58" fmla="*/ 33 w 148"/>
                  <a:gd name="T59" fmla="*/ 0 h 3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8"/>
                  <a:gd name="T91" fmla="*/ 0 h 374"/>
                  <a:gd name="T92" fmla="*/ 148 w 148"/>
                  <a:gd name="T93" fmla="*/ 374 h 3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8" h="374">
                    <a:moveTo>
                      <a:pt x="33" y="0"/>
                    </a:moveTo>
                    <a:lnTo>
                      <a:pt x="30" y="44"/>
                    </a:lnTo>
                    <a:lnTo>
                      <a:pt x="27" y="94"/>
                    </a:lnTo>
                    <a:lnTo>
                      <a:pt x="27" y="144"/>
                    </a:lnTo>
                    <a:lnTo>
                      <a:pt x="30" y="189"/>
                    </a:lnTo>
                    <a:lnTo>
                      <a:pt x="31" y="226"/>
                    </a:lnTo>
                    <a:lnTo>
                      <a:pt x="31" y="273"/>
                    </a:lnTo>
                    <a:lnTo>
                      <a:pt x="28" y="293"/>
                    </a:lnTo>
                    <a:lnTo>
                      <a:pt x="7" y="351"/>
                    </a:lnTo>
                    <a:lnTo>
                      <a:pt x="0" y="372"/>
                    </a:lnTo>
                    <a:lnTo>
                      <a:pt x="32" y="373"/>
                    </a:lnTo>
                    <a:lnTo>
                      <a:pt x="46" y="347"/>
                    </a:lnTo>
                    <a:lnTo>
                      <a:pt x="55" y="318"/>
                    </a:lnTo>
                    <a:lnTo>
                      <a:pt x="61" y="271"/>
                    </a:lnTo>
                    <a:lnTo>
                      <a:pt x="80" y="144"/>
                    </a:lnTo>
                    <a:lnTo>
                      <a:pt x="86" y="108"/>
                    </a:lnTo>
                    <a:lnTo>
                      <a:pt x="81" y="176"/>
                    </a:lnTo>
                    <a:lnTo>
                      <a:pt x="87" y="219"/>
                    </a:lnTo>
                    <a:lnTo>
                      <a:pt x="89" y="259"/>
                    </a:lnTo>
                    <a:lnTo>
                      <a:pt x="85" y="295"/>
                    </a:lnTo>
                    <a:lnTo>
                      <a:pt x="88" y="312"/>
                    </a:lnTo>
                    <a:lnTo>
                      <a:pt x="108" y="367"/>
                    </a:lnTo>
                    <a:lnTo>
                      <a:pt x="127" y="367"/>
                    </a:lnTo>
                    <a:lnTo>
                      <a:pt x="136" y="367"/>
                    </a:lnTo>
                    <a:lnTo>
                      <a:pt x="147" y="356"/>
                    </a:lnTo>
                    <a:lnTo>
                      <a:pt x="119" y="295"/>
                    </a:lnTo>
                    <a:lnTo>
                      <a:pt x="133" y="166"/>
                    </a:lnTo>
                    <a:lnTo>
                      <a:pt x="139" y="105"/>
                    </a:lnTo>
                    <a:lnTo>
                      <a:pt x="139" y="2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FF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828" name="Group 12"/>
              <p:cNvGrpSpPr>
                <a:grpSpLocks/>
              </p:cNvGrpSpPr>
              <p:nvPr/>
            </p:nvGrpSpPr>
            <p:grpSpPr bwMode="auto">
              <a:xfrm>
                <a:off x="2394" y="2179"/>
                <a:ext cx="277" cy="373"/>
                <a:chOff x="2394" y="2179"/>
                <a:chExt cx="277" cy="373"/>
              </a:xfrm>
            </p:grpSpPr>
            <p:sp>
              <p:nvSpPr>
                <p:cNvPr id="72833" name="Freeform 13"/>
                <p:cNvSpPr>
                  <a:spLocks/>
                </p:cNvSpPr>
                <p:nvPr/>
              </p:nvSpPr>
              <p:spPr bwMode="auto">
                <a:xfrm>
                  <a:off x="2394" y="2189"/>
                  <a:ext cx="72" cy="363"/>
                </a:xfrm>
                <a:custGeom>
                  <a:avLst/>
                  <a:gdLst>
                    <a:gd name="T0" fmla="*/ 4 w 72"/>
                    <a:gd name="T1" fmla="*/ 0 h 363"/>
                    <a:gd name="T2" fmla="*/ 0 w 72"/>
                    <a:gd name="T3" fmla="*/ 82 h 363"/>
                    <a:gd name="T4" fmla="*/ 12 w 72"/>
                    <a:gd name="T5" fmla="*/ 194 h 363"/>
                    <a:gd name="T6" fmla="*/ 21 w 72"/>
                    <a:gd name="T7" fmla="*/ 292 h 363"/>
                    <a:gd name="T8" fmla="*/ 39 w 72"/>
                    <a:gd name="T9" fmla="*/ 351 h 363"/>
                    <a:gd name="T10" fmla="*/ 47 w 72"/>
                    <a:gd name="T11" fmla="*/ 362 h 363"/>
                    <a:gd name="T12" fmla="*/ 52 w 72"/>
                    <a:gd name="T13" fmla="*/ 345 h 363"/>
                    <a:gd name="T14" fmla="*/ 55 w 72"/>
                    <a:gd name="T15" fmla="*/ 304 h 363"/>
                    <a:gd name="T16" fmla="*/ 71 w 72"/>
                    <a:gd name="T17" fmla="*/ 293 h 363"/>
                    <a:gd name="T18" fmla="*/ 50 w 72"/>
                    <a:gd name="T19" fmla="*/ 259 h 363"/>
                    <a:gd name="T20" fmla="*/ 36 w 72"/>
                    <a:gd name="T21" fmla="*/ 240 h 363"/>
                    <a:gd name="T22" fmla="*/ 37 w 72"/>
                    <a:gd name="T23" fmla="*/ 74 h 363"/>
                    <a:gd name="T24" fmla="*/ 44 w 72"/>
                    <a:gd name="T25" fmla="*/ 6 h 363"/>
                    <a:gd name="T26" fmla="*/ 4 w 72"/>
                    <a:gd name="T27" fmla="*/ 0 h 3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3"/>
                    <a:gd name="T44" fmla="*/ 72 w 72"/>
                    <a:gd name="T45" fmla="*/ 363 h 3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3">
                      <a:moveTo>
                        <a:pt x="4" y="0"/>
                      </a:moveTo>
                      <a:lnTo>
                        <a:pt x="0" y="82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1"/>
                      </a:lnTo>
                      <a:lnTo>
                        <a:pt x="47" y="362"/>
                      </a:lnTo>
                      <a:lnTo>
                        <a:pt x="52" y="345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4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34" name="Freeform 14"/>
                <p:cNvSpPr>
                  <a:spLocks/>
                </p:cNvSpPr>
                <p:nvPr/>
              </p:nvSpPr>
              <p:spPr bwMode="auto">
                <a:xfrm>
                  <a:off x="2608" y="2179"/>
                  <a:ext cx="63" cy="338"/>
                </a:xfrm>
                <a:custGeom>
                  <a:avLst/>
                  <a:gdLst>
                    <a:gd name="T0" fmla="*/ 18 w 63"/>
                    <a:gd name="T1" fmla="*/ 9 h 338"/>
                    <a:gd name="T2" fmla="*/ 27 w 63"/>
                    <a:gd name="T3" fmla="*/ 70 h 338"/>
                    <a:gd name="T4" fmla="*/ 26 w 63"/>
                    <a:gd name="T5" fmla="*/ 214 h 338"/>
                    <a:gd name="T6" fmla="*/ 0 w 63"/>
                    <a:gd name="T7" fmla="*/ 274 h 338"/>
                    <a:gd name="T8" fmla="*/ 6 w 63"/>
                    <a:gd name="T9" fmla="*/ 280 h 338"/>
                    <a:gd name="T10" fmla="*/ 0 w 63"/>
                    <a:gd name="T11" fmla="*/ 311 h 338"/>
                    <a:gd name="T12" fmla="*/ 5 w 63"/>
                    <a:gd name="T13" fmla="*/ 337 h 338"/>
                    <a:gd name="T14" fmla="*/ 26 w 63"/>
                    <a:gd name="T15" fmla="*/ 296 h 338"/>
                    <a:gd name="T16" fmla="*/ 44 w 63"/>
                    <a:gd name="T17" fmla="*/ 221 h 338"/>
                    <a:gd name="T18" fmla="*/ 62 w 63"/>
                    <a:gd name="T19" fmla="*/ 56 h 338"/>
                    <a:gd name="T20" fmla="*/ 54 w 63"/>
                    <a:gd name="T21" fmla="*/ 0 h 338"/>
                    <a:gd name="T22" fmla="*/ 18 w 63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3"/>
                    <a:gd name="T37" fmla="*/ 0 h 338"/>
                    <a:gd name="T38" fmla="*/ 63 w 63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3" h="338">
                      <a:moveTo>
                        <a:pt x="18" y="9"/>
                      </a:moveTo>
                      <a:lnTo>
                        <a:pt x="27" y="70"/>
                      </a:lnTo>
                      <a:lnTo>
                        <a:pt x="26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6" y="296"/>
                      </a:lnTo>
                      <a:lnTo>
                        <a:pt x="44" y="221"/>
                      </a:lnTo>
                      <a:lnTo>
                        <a:pt x="62" y="56"/>
                      </a:lnTo>
                      <a:lnTo>
                        <a:pt x="54" y="0"/>
                      </a:lnTo>
                      <a:lnTo>
                        <a:pt x="18" y="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829" name="Group 15"/>
              <p:cNvGrpSpPr>
                <a:grpSpLocks/>
              </p:cNvGrpSpPr>
              <p:nvPr/>
            </p:nvGrpSpPr>
            <p:grpSpPr bwMode="auto">
              <a:xfrm>
                <a:off x="2442" y="2952"/>
                <a:ext cx="165" cy="110"/>
                <a:chOff x="2442" y="2952"/>
                <a:chExt cx="165" cy="110"/>
              </a:xfrm>
            </p:grpSpPr>
            <p:sp>
              <p:nvSpPr>
                <p:cNvPr id="72831" name="Freeform 16"/>
                <p:cNvSpPr>
                  <a:spLocks/>
                </p:cNvSpPr>
                <p:nvPr/>
              </p:nvSpPr>
              <p:spPr bwMode="auto">
                <a:xfrm>
                  <a:off x="2442" y="2962"/>
                  <a:ext cx="62" cy="100"/>
                </a:xfrm>
                <a:custGeom>
                  <a:avLst/>
                  <a:gdLst>
                    <a:gd name="T0" fmla="*/ 11 w 62"/>
                    <a:gd name="T1" fmla="*/ 49 h 100"/>
                    <a:gd name="T2" fmla="*/ 3 w 62"/>
                    <a:gd name="T3" fmla="*/ 64 h 100"/>
                    <a:gd name="T4" fmla="*/ 0 w 62"/>
                    <a:gd name="T5" fmla="*/ 76 h 100"/>
                    <a:gd name="T6" fmla="*/ 0 w 62"/>
                    <a:gd name="T7" fmla="*/ 85 h 100"/>
                    <a:gd name="T8" fmla="*/ 2 w 62"/>
                    <a:gd name="T9" fmla="*/ 91 h 100"/>
                    <a:gd name="T10" fmla="*/ 6 w 62"/>
                    <a:gd name="T11" fmla="*/ 96 h 100"/>
                    <a:gd name="T12" fmla="*/ 14 w 62"/>
                    <a:gd name="T13" fmla="*/ 99 h 100"/>
                    <a:gd name="T14" fmla="*/ 24 w 62"/>
                    <a:gd name="T15" fmla="*/ 98 h 100"/>
                    <a:gd name="T16" fmla="*/ 35 w 62"/>
                    <a:gd name="T17" fmla="*/ 94 h 100"/>
                    <a:gd name="T18" fmla="*/ 43 w 62"/>
                    <a:gd name="T19" fmla="*/ 84 h 100"/>
                    <a:gd name="T20" fmla="*/ 50 w 62"/>
                    <a:gd name="T21" fmla="*/ 70 h 100"/>
                    <a:gd name="T22" fmla="*/ 54 w 62"/>
                    <a:gd name="T23" fmla="*/ 44 h 100"/>
                    <a:gd name="T24" fmla="*/ 61 w 62"/>
                    <a:gd name="T25" fmla="*/ 17 h 100"/>
                    <a:gd name="T26" fmla="*/ 60 w 62"/>
                    <a:gd name="T27" fmla="*/ 0 h 100"/>
                    <a:gd name="T28" fmla="*/ 48 w 62"/>
                    <a:gd name="T29" fmla="*/ 38 h 100"/>
                    <a:gd name="T30" fmla="*/ 37 w 62"/>
                    <a:gd name="T31" fmla="*/ 62 h 100"/>
                    <a:gd name="T32" fmla="*/ 22 w 62"/>
                    <a:gd name="T33" fmla="*/ 62 h 100"/>
                    <a:gd name="T34" fmla="*/ 9 w 62"/>
                    <a:gd name="T35" fmla="*/ 61 h 100"/>
                    <a:gd name="T36" fmla="*/ 11 w 62"/>
                    <a:gd name="T37" fmla="*/ 49 h 1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100"/>
                    <a:gd name="T59" fmla="*/ 62 w 62"/>
                    <a:gd name="T60" fmla="*/ 100 h 1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100">
                      <a:moveTo>
                        <a:pt x="11" y="49"/>
                      </a:moveTo>
                      <a:lnTo>
                        <a:pt x="3" y="64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2" y="91"/>
                      </a:lnTo>
                      <a:lnTo>
                        <a:pt x="6" y="96"/>
                      </a:lnTo>
                      <a:lnTo>
                        <a:pt x="14" y="99"/>
                      </a:lnTo>
                      <a:lnTo>
                        <a:pt x="24" y="98"/>
                      </a:lnTo>
                      <a:lnTo>
                        <a:pt x="35" y="94"/>
                      </a:lnTo>
                      <a:lnTo>
                        <a:pt x="43" y="84"/>
                      </a:lnTo>
                      <a:lnTo>
                        <a:pt x="50" y="70"/>
                      </a:lnTo>
                      <a:lnTo>
                        <a:pt x="54" y="44"/>
                      </a:lnTo>
                      <a:lnTo>
                        <a:pt x="61" y="17"/>
                      </a:lnTo>
                      <a:lnTo>
                        <a:pt x="60" y="0"/>
                      </a:lnTo>
                      <a:lnTo>
                        <a:pt x="48" y="38"/>
                      </a:lnTo>
                      <a:lnTo>
                        <a:pt x="37" y="62"/>
                      </a:lnTo>
                      <a:lnTo>
                        <a:pt x="22" y="62"/>
                      </a:lnTo>
                      <a:lnTo>
                        <a:pt x="9" y="61"/>
                      </a:lnTo>
                      <a:lnTo>
                        <a:pt x="11" y="49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32" name="Freeform 17"/>
                <p:cNvSpPr>
                  <a:spLocks/>
                </p:cNvSpPr>
                <p:nvPr/>
              </p:nvSpPr>
              <p:spPr bwMode="auto">
                <a:xfrm>
                  <a:off x="2536" y="2952"/>
                  <a:ext cx="71" cy="109"/>
                </a:xfrm>
                <a:custGeom>
                  <a:avLst/>
                  <a:gdLst>
                    <a:gd name="T0" fmla="*/ 1 w 71"/>
                    <a:gd name="T1" fmla="*/ 0 h 109"/>
                    <a:gd name="T2" fmla="*/ 0 w 71"/>
                    <a:gd name="T3" fmla="*/ 11 h 109"/>
                    <a:gd name="T4" fmla="*/ 9 w 71"/>
                    <a:gd name="T5" fmla="*/ 38 h 109"/>
                    <a:gd name="T6" fmla="*/ 15 w 71"/>
                    <a:gd name="T7" fmla="*/ 61 h 109"/>
                    <a:gd name="T8" fmla="*/ 22 w 71"/>
                    <a:gd name="T9" fmla="*/ 82 h 109"/>
                    <a:gd name="T10" fmla="*/ 29 w 71"/>
                    <a:gd name="T11" fmla="*/ 94 h 109"/>
                    <a:gd name="T12" fmla="*/ 36 w 71"/>
                    <a:gd name="T13" fmla="*/ 103 h 109"/>
                    <a:gd name="T14" fmla="*/ 46 w 71"/>
                    <a:gd name="T15" fmla="*/ 106 h 109"/>
                    <a:gd name="T16" fmla="*/ 57 w 71"/>
                    <a:gd name="T17" fmla="*/ 108 h 109"/>
                    <a:gd name="T18" fmla="*/ 62 w 71"/>
                    <a:gd name="T19" fmla="*/ 104 h 109"/>
                    <a:gd name="T20" fmla="*/ 67 w 71"/>
                    <a:gd name="T21" fmla="*/ 102 h 109"/>
                    <a:gd name="T22" fmla="*/ 70 w 71"/>
                    <a:gd name="T23" fmla="*/ 91 h 109"/>
                    <a:gd name="T24" fmla="*/ 68 w 71"/>
                    <a:gd name="T25" fmla="*/ 77 h 109"/>
                    <a:gd name="T26" fmla="*/ 62 w 71"/>
                    <a:gd name="T27" fmla="*/ 60 h 109"/>
                    <a:gd name="T28" fmla="*/ 58 w 71"/>
                    <a:gd name="T29" fmla="*/ 51 h 109"/>
                    <a:gd name="T30" fmla="*/ 56 w 71"/>
                    <a:gd name="T31" fmla="*/ 59 h 109"/>
                    <a:gd name="T32" fmla="*/ 53 w 71"/>
                    <a:gd name="T33" fmla="*/ 62 h 109"/>
                    <a:gd name="T34" fmla="*/ 44 w 71"/>
                    <a:gd name="T35" fmla="*/ 65 h 109"/>
                    <a:gd name="T36" fmla="*/ 37 w 71"/>
                    <a:gd name="T37" fmla="*/ 66 h 109"/>
                    <a:gd name="T38" fmla="*/ 23 w 71"/>
                    <a:gd name="T39" fmla="*/ 63 h 109"/>
                    <a:gd name="T40" fmla="*/ 9 w 71"/>
                    <a:gd name="T41" fmla="*/ 21 h 109"/>
                    <a:gd name="T42" fmla="*/ 1 w 71"/>
                    <a:gd name="T43" fmla="*/ 0 h 10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9"/>
                    <a:gd name="T68" fmla="*/ 71 w 71"/>
                    <a:gd name="T69" fmla="*/ 109 h 10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9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8"/>
                      </a:lnTo>
                      <a:lnTo>
                        <a:pt x="15" y="61"/>
                      </a:lnTo>
                      <a:lnTo>
                        <a:pt x="22" y="82"/>
                      </a:lnTo>
                      <a:lnTo>
                        <a:pt x="29" y="94"/>
                      </a:lnTo>
                      <a:lnTo>
                        <a:pt x="36" y="103"/>
                      </a:lnTo>
                      <a:lnTo>
                        <a:pt x="46" y="106"/>
                      </a:lnTo>
                      <a:lnTo>
                        <a:pt x="57" y="108"/>
                      </a:lnTo>
                      <a:lnTo>
                        <a:pt x="62" y="104"/>
                      </a:lnTo>
                      <a:lnTo>
                        <a:pt x="67" y="102"/>
                      </a:lnTo>
                      <a:lnTo>
                        <a:pt x="70" y="91"/>
                      </a:lnTo>
                      <a:lnTo>
                        <a:pt x="68" y="77"/>
                      </a:lnTo>
                      <a:lnTo>
                        <a:pt x="62" y="60"/>
                      </a:lnTo>
                      <a:lnTo>
                        <a:pt x="58" y="51"/>
                      </a:lnTo>
                      <a:lnTo>
                        <a:pt x="56" y="59"/>
                      </a:lnTo>
                      <a:lnTo>
                        <a:pt x="53" y="62"/>
                      </a:lnTo>
                      <a:lnTo>
                        <a:pt x="44" y="65"/>
                      </a:lnTo>
                      <a:lnTo>
                        <a:pt x="37" y="66"/>
                      </a:lnTo>
                      <a:lnTo>
                        <a:pt x="23" y="63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830" name="Freeform 18"/>
              <p:cNvSpPr>
                <a:spLocks/>
              </p:cNvSpPr>
              <p:nvPr/>
            </p:nvSpPr>
            <p:spPr bwMode="auto">
              <a:xfrm>
                <a:off x="2390" y="1964"/>
                <a:ext cx="291" cy="723"/>
              </a:xfrm>
              <a:custGeom>
                <a:avLst/>
                <a:gdLst>
                  <a:gd name="T0" fmla="*/ 115 w 291"/>
                  <a:gd name="T1" fmla="*/ 0 h 723"/>
                  <a:gd name="T2" fmla="*/ 46 w 291"/>
                  <a:gd name="T3" fmla="*/ 38 h 723"/>
                  <a:gd name="T4" fmla="*/ 37 w 291"/>
                  <a:gd name="T5" fmla="*/ 50 h 723"/>
                  <a:gd name="T6" fmla="*/ 0 w 291"/>
                  <a:gd name="T7" fmla="*/ 227 h 723"/>
                  <a:gd name="T8" fmla="*/ 56 w 291"/>
                  <a:gd name="T9" fmla="*/ 234 h 723"/>
                  <a:gd name="T10" fmla="*/ 63 w 291"/>
                  <a:gd name="T11" fmla="*/ 189 h 723"/>
                  <a:gd name="T12" fmla="*/ 84 w 291"/>
                  <a:gd name="T13" fmla="*/ 284 h 723"/>
                  <a:gd name="T14" fmla="*/ 49 w 291"/>
                  <a:gd name="T15" fmla="*/ 405 h 723"/>
                  <a:gd name="T16" fmla="*/ 49 w 291"/>
                  <a:gd name="T17" fmla="*/ 493 h 723"/>
                  <a:gd name="T18" fmla="*/ 56 w 291"/>
                  <a:gd name="T19" fmla="*/ 555 h 723"/>
                  <a:gd name="T20" fmla="*/ 74 w 291"/>
                  <a:gd name="T21" fmla="*/ 644 h 723"/>
                  <a:gd name="T22" fmla="*/ 90 w 291"/>
                  <a:gd name="T23" fmla="*/ 712 h 723"/>
                  <a:gd name="T24" fmla="*/ 144 w 291"/>
                  <a:gd name="T25" fmla="*/ 722 h 723"/>
                  <a:gd name="T26" fmla="*/ 149 w 291"/>
                  <a:gd name="T27" fmla="*/ 711 h 723"/>
                  <a:gd name="T28" fmla="*/ 200 w 291"/>
                  <a:gd name="T29" fmla="*/ 709 h 723"/>
                  <a:gd name="T30" fmla="*/ 217 w 291"/>
                  <a:gd name="T31" fmla="*/ 624 h 723"/>
                  <a:gd name="T32" fmla="*/ 234 w 291"/>
                  <a:gd name="T33" fmla="*/ 514 h 723"/>
                  <a:gd name="T34" fmla="*/ 246 w 291"/>
                  <a:gd name="T35" fmla="*/ 401 h 723"/>
                  <a:gd name="T36" fmla="*/ 213 w 291"/>
                  <a:gd name="T37" fmla="*/ 274 h 723"/>
                  <a:gd name="T38" fmla="*/ 226 w 291"/>
                  <a:gd name="T39" fmla="*/ 203 h 723"/>
                  <a:gd name="T40" fmla="*/ 234 w 291"/>
                  <a:gd name="T41" fmla="*/ 229 h 723"/>
                  <a:gd name="T42" fmla="*/ 290 w 291"/>
                  <a:gd name="T43" fmla="*/ 214 h 723"/>
                  <a:gd name="T44" fmla="*/ 247 w 291"/>
                  <a:gd name="T45" fmla="*/ 48 h 723"/>
                  <a:gd name="T46" fmla="*/ 173 w 291"/>
                  <a:gd name="T47" fmla="*/ 0 h 723"/>
                  <a:gd name="T48" fmla="*/ 171 w 291"/>
                  <a:gd name="T49" fmla="*/ 6 h 723"/>
                  <a:gd name="T50" fmla="*/ 162 w 291"/>
                  <a:gd name="T51" fmla="*/ 12 h 723"/>
                  <a:gd name="T52" fmla="*/ 154 w 291"/>
                  <a:gd name="T53" fmla="*/ 14 h 723"/>
                  <a:gd name="T54" fmla="*/ 146 w 291"/>
                  <a:gd name="T55" fmla="*/ 14 h 723"/>
                  <a:gd name="T56" fmla="*/ 137 w 291"/>
                  <a:gd name="T57" fmla="*/ 13 h 723"/>
                  <a:gd name="T58" fmla="*/ 128 w 291"/>
                  <a:gd name="T59" fmla="*/ 11 h 723"/>
                  <a:gd name="T60" fmla="*/ 119 w 291"/>
                  <a:gd name="T61" fmla="*/ 6 h 723"/>
                  <a:gd name="T62" fmla="*/ 115 w 291"/>
                  <a:gd name="T63" fmla="*/ 0 h 7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1"/>
                  <a:gd name="T97" fmla="*/ 0 h 723"/>
                  <a:gd name="T98" fmla="*/ 291 w 291"/>
                  <a:gd name="T99" fmla="*/ 723 h 7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1" h="723">
                    <a:moveTo>
                      <a:pt x="115" y="0"/>
                    </a:moveTo>
                    <a:lnTo>
                      <a:pt x="46" y="38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84" y="284"/>
                    </a:lnTo>
                    <a:lnTo>
                      <a:pt x="49" y="405"/>
                    </a:lnTo>
                    <a:lnTo>
                      <a:pt x="49" y="493"/>
                    </a:lnTo>
                    <a:lnTo>
                      <a:pt x="56" y="555"/>
                    </a:lnTo>
                    <a:lnTo>
                      <a:pt x="74" y="644"/>
                    </a:lnTo>
                    <a:lnTo>
                      <a:pt x="90" y="712"/>
                    </a:lnTo>
                    <a:lnTo>
                      <a:pt x="144" y="722"/>
                    </a:lnTo>
                    <a:lnTo>
                      <a:pt x="149" y="711"/>
                    </a:lnTo>
                    <a:lnTo>
                      <a:pt x="200" y="709"/>
                    </a:lnTo>
                    <a:lnTo>
                      <a:pt x="217" y="624"/>
                    </a:lnTo>
                    <a:lnTo>
                      <a:pt x="234" y="514"/>
                    </a:lnTo>
                    <a:lnTo>
                      <a:pt x="246" y="401"/>
                    </a:lnTo>
                    <a:lnTo>
                      <a:pt x="213" y="274"/>
                    </a:lnTo>
                    <a:lnTo>
                      <a:pt x="226" y="203"/>
                    </a:lnTo>
                    <a:lnTo>
                      <a:pt x="234" y="229"/>
                    </a:lnTo>
                    <a:lnTo>
                      <a:pt x="290" y="214"/>
                    </a:lnTo>
                    <a:lnTo>
                      <a:pt x="247" y="48"/>
                    </a:lnTo>
                    <a:lnTo>
                      <a:pt x="173" y="0"/>
                    </a:lnTo>
                    <a:lnTo>
                      <a:pt x="171" y="6"/>
                    </a:lnTo>
                    <a:lnTo>
                      <a:pt x="162" y="12"/>
                    </a:lnTo>
                    <a:lnTo>
                      <a:pt x="154" y="14"/>
                    </a:lnTo>
                    <a:lnTo>
                      <a:pt x="146" y="14"/>
                    </a:lnTo>
                    <a:lnTo>
                      <a:pt x="137" y="13"/>
                    </a:lnTo>
                    <a:lnTo>
                      <a:pt x="128" y="11"/>
                    </a:lnTo>
                    <a:lnTo>
                      <a:pt x="119" y="6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FF2040"/>
              </a:solidFill>
              <a:ln w="12700" cap="rnd">
                <a:solidFill>
                  <a:srgbClr val="FF2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13" name="Group 19"/>
            <p:cNvGrpSpPr>
              <a:grpSpLocks/>
            </p:cNvGrpSpPr>
            <p:nvPr/>
          </p:nvGrpSpPr>
          <p:grpSpPr bwMode="auto">
            <a:xfrm>
              <a:off x="1074" y="1522"/>
              <a:ext cx="299" cy="1377"/>
              <a:chOff x="2583" y="1747"/>
              <a:chExt cx="299" cy="1377"/>
            </a:xfrm>
          </p:grpSpPr>
          <p:grpSp>
            <p:nvGrpSpPr>
              <p:cNvPr id="72803" name="Group 20"/>
              <p:cNvGrpSpPr>
                <a:grpSpLocks/>
              </p:cNvGrpSpPr>
              <p:nvPr/>
            </p:nvGrpSpPr>
            <p:grpSpPr bwMode="auto">
              <a:xfrm>
                <a:off x="2649" y="1747"/>
                <a:ext cx="155" cy="328"/>
                <a:chOff x="2649" y="1747"/>
                <a:chExt cx="155" cy="328"/>
              </a:xfrm>
            </p:grpSpPr>
            <p:sp>
              <p:nvSpPr>
                <p:cNvPr id="72823" name="Freeform 21"/>
                <p:cNvSpPr>
                  <a:spLocks/>
                </p:cNvSpPr>
                <p:nvPr/>
              </p:nvSpPr>
              <p:spPr bwMode="auto">
                <a:xfrm>
                  <a:off x="2649" y="1747"/>
                  <a:ext cx="155" cy="252"/>
                </a:xfrm>
                <a:custGeom>
                  <a:avLst/>
                  <a:gdLst>
                    <a:gd name="T0" fmla="*/ 58 w 155"/>
                    <a:gd name="T1" fmla="*/ 4 h 252"/>
                    <a:gd name="T2" fmla="*/ 42 w 155"/>
                    <a:gd name="T3" fmla="*/ 12 h 252"/>
                    <a:gd name="T4" fmla="*/ 30 w 155"/>
                    <a:gd name="T5" fmla="*/ 23 h 252"/>
                    <a:gd name="T6" fmla="*/ 23 w 155"/>
                    <a:gd name="T7" fmla="*/ 36 h 252"/>
                    <a:gd name="T8" fmla="*/ 15 w 155"/>
                    <a:gd name="T9" fmla="*/ 61 h 252"/>
                    <a:gd name="T10" fmla="*/ 6 w 155"/>
                    <a:gd name="T11" fmla="*/ 98 h 252"/>
                    <a:gd name="T12" fmla="*/ 0 w 155"/>
                    <a:gd name="T13" fmla="*/ 131 h 252"/>
                    <a:gd name="T14" fmla="*/ 1 w 155"/>
                    <a:gd name="T15" fmla="*/ 146 h 252"/>
                    <a:gd name="T16" fmla="*/ 4 w 155"/>
                    <a:gd name="T17" fmla="*/ 159 h 252"/>
                    <a:gd name="T18" fmla="*/ 6 w 155"/>
                    <a:gd name="T19" fmla="*/ 180 h 252"/>
                    <a:gd name="T20" fmla="*/ 18 w 155"/>
                    <a:gd name="T21" fmla="*/ 251 h 252"/>
                    <a:gd name="T22" fmla="*/ 26 w 155"/>
                    <a:gd name="T23" fmla="*/ 236 h 252"/>
                    <a:gd name="T24" fmla="*/ 37 w 155"/>
                    <a:gd name="T25" fmla="*/ 235 h 252"/>
                    <a:gd name="T26" fmla="*/ 45 w 155"/>
                    <a:gd name="T27" fmla="*/ 231 h 252"/>
                    <a:gd name="T28" fmla="*/ 56 w 155"/>
                    <a:gd name="T29" fmla="*/ 222 h 252"/>
                    <a:gd name="T30" fmla="*/ 53 w 155"/>
                    <a:gd name="T31" fmla="*/ 184 h 252"/>
                    <a:gd name="T32" fmla="*/ 53 w 155"/>
                    <a:gd name="T33" fmla="*/ 172 h 252"/>
                    <a:gd name="T34" fmla="*/ 41 w 155"/>
                    <a:gd name="T35" fmla="*/ 147 h 252"/>
                    <a:gd name="T36" fmla="*/ 39 w 155"/>
                    <a:gd name="T37" fmla="*/ 106 h 252"/>
                    <a:gd name="T38" fmla="*/ 41 w 155"/>
                    <a:gd name="T39" fmla="*/ 71 h 252"/>
                    <a:gd name="T40" fmla="*/ 63 w 155"/>
                    <a:gd name="T41" fmla="*/ 48 h 252"/>
                    <a:gd name="T42" fmla="*/ 100 w 155"/>
                    <a:gd name="T43" fmla="*/ 44 h 252"/>
                    <a:gd name="T44" fmla="*/ 117 w 155"/>
                    <a:gd name="T45" fmla="*/ 67 h 252"/>
                    <a:gd name="T46" fmla="*/ 115 w 155"/>
                    <a:gd name="T47" fmla="*/ 143 h 252"/>
                    <a:gd name="T48" fmla="*/ 100 w 155"/>
                    <a:gd name="T49" fmla="*/ 173 h 252"/>
                    <a:gd name="T50" fmla="*/ 97 w 155"/>
                    <a:gd name="T51" fmla="*/ 222 h 252"/>
                    <a:gd name="T52" fmla="*/ 105 w 155"/>
                    <a:gd name="T53" fmla="*/ 214 h 252"/>
                    <a:gd name="T54" fmla="*/ 113 w 155"/>
                    <a:gd name="T55" fmla="*/ 223 h 252"/>
                    <a:gd name="T56" fmla="*/ 122 w 155"/>
                    <a:gd name="T57" fmla="*/ 228 h 252"/>
                    <a:gd name="T58" fmla="*/ 128 w 155"/>
                    <a:gd name="T59" fmla="*/ 233 h 252"/>
                    <a:gd name="T60" fmla="*/ 138 w 155"/>
                    <a:gd name="T61" fmla="*/ 239 h 252"/>
                    <a:gd name="T62" fmla="*/ 147 w 155"/>
                    <a:gd name="T63" fmla="*/ 188 h 252"/>
                    <a:gd name="T64" fmla="*/ 150 w 155"/>
                    <a:gd name="T65" fmla="*/ 157 h 252"/>
                    <a:gd name="T66" fmla="*/ 153 w 155"/>
                    <a:gd name="T67" fmla="*/ 136 h 252"/>
                    <a:gd name="T68" fmla="*/ 154 w 155"/>
                    <a:gd name="T69" fmla="*/ 123 h 252"/>
                    <a:gd name="T70" fmla="*/ 153 w 155"/>
                    <a:gd name="T71" fmla="*/ 106 h 252"/>
                    <a:gd name="T72" fmla="*/ 150 w 155"/>
                    <a:gd name="T73" fmla="*/ 94 h 252"/>
                    <a:gd name="T74" fmla="*/ 147 w 155"/>
                    <a:gd name="T75" fmla="*/ 82 h 252"/>
                    <a:gd name="T76" fmla="*/ 144 w 155"/>
                    <a:gd name="T77" fmla="*/ 70 h 252"/>
                    <a:gd name="T78" fmla="*/ 144 w 155"/>
                    <a:gd name="T79" fmla="*/ 60 h 252"/>
                    <a:gd name="T80" fmla="*/ 141 w 155"/>
                    <a:gd name="T81" fmla="*/ 47 h 252"/>
                    <a:gd name="T82" fmla="*/ 136 w 155"/>
                    <a:gd name="T83" fmla="*/ 31 h 252"/>
                    <a:gd name="T84" fmla="*/ 125 w 155"/>
                    <a:gd name="T85" fmla="*/ 16 h 252"/>
                    <a:gd name="T86" fmla="*/ 111 w 155"/>
                    <a:gd name="T87" fmla="*/ 5 h 252"/>
                    <a:gd name="T88" fmla="*/ 95 w 155"/>
                    <a:gd name="T89" fmla="*/ 1 h 252"/>
                    <a:gd name="T90" fmla="*/ 79 w 155"/>
                    <a:gd name="T91" fmla="*/ 0 h 252"/>
                    <a:gd name="T92" fmla="*/ 58 w 155"/>
                    <a:gd name="T93" fmla="*/ 4 h 2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5"/>
                    <a:gd name="T142" fmla="*/ 0 h 252"/>
                    <a:gd name="T143" fmla="*/ 155 w 155"/>
                    <a:gd name="T144" fmla="*/ 252 h 2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5" h="252">
                      <a:moveTo>
                        <a:pt x="58" y="4"/>
                      </a:moveTo>
                      <a:lnTo>
                        <a:pt x="42" y="12"/>
                      </a:lnTo>
                      <a:lnTo>
                        <a:pt x="30" y="23"/>
                      </a:lnTo>
                      <a:lnTo>
                        <a:pt x="23" y="36"/>
                      </a:lnTo>
                      <a:lnTo>
                        <a:pt x="15" y="61"/>
                      </a:lnTo>
                      <a:lnTo>
                        <a:pt x="6" y="98"/>
                      </a:lnTo>
                      <a:lnTo>
                        <a:pt x="0" y="131"/>
                      </a:lnTo>
                      <a:lnTo>
                        <a:pt x="1" y="146"/>
                      </a:lnTo>
                      <a:lnTo>
                        <a:pt x="4" y="159"/>
                      </a:lnTo>
                      <a:lnTo>
                        <a:pt x="6" y="180"/>
                      </a:lnTo>
                      <a:lnTo>
                        <a:pt x="18" y="251"/>
                      </a:lnTo>
                      <a:lnTo>
                        <a:pt x="26" y="236"/>
                      </a:lnTo>
                      <a:lnTo>
                        <a:pt x="37" y="235"/>
                      </a:lnTo>
                      <a:lnTo>
                        <a:pt x="45" y="231"/>
                      </a:lnTo>
                      <a:lnTo>
                        <a:pt x="56" y="222"/>
                      </a:lnTo>
                      <a:lnTo>
                        <a:pt x="53" y="184"/>
                      </a:lnTo>
                      <a:lnTo>
                        <a:pt x="53" y="172"/>
                      </a:lnTo>
                      <a:lnTo>
                        <a:pt x="41" y="147"/>
                      </a:lnTo>
                      <a:lnTo>
                        <a:pt x="39" y="106"/>
                      </a:lnTo>
                      <a:lnTo>
                        <a:pt x="41" y="71"/>
                      </a:lnTo>
                      <a:lnTo>
                        <a:pt x="63" y="48"/>
                      </a:lnTo>
                      <a:lnTo>
                        <a:pt x="100" y="44"/>
                      </a:lnTo>
                      <a:lnTo>
                        <a:pt x="117" y="67"/>
                      </a:lnTo>
                      <a:lnTo>
                        <a:pt x="115" y="143"/>
                      </a:lnTo>
                      <a:lnTo>
                        <a:pt x="100" y="173"/>
                      </a:lnTo>
                      <a:lnTo>
                        <a:pt x="97" y="222"/>
                      </a:lnTo>
                      <a:lnTo>
                        <a:pt x="105" y="214"/>
                      </a:lnTo>
                      <a:lnTo>
                        <a:pt x="113" y="223"/>
                      </a:lnTo>
                      <a:lnTo>
                        <a:pt x="122" y="228"/>
                      </a:lnTo>
                      <a:lnTo>
                        <a:pt x="128" y="233"/>
                      </a:lnTo>
                      <a:lnTo>
                        <a:pt x="138" y="239"/>
                      </a:lnTo>
                      <a:lnTo>
                        <a:pt x="147" y="188"/>
                      </a:lnTo>
                      <a:lnTo>
                        <a:pt x="150" y="157"/>
                      </a:lnTo>
                      <a:lnTo>
                        <a:pt x="153" y="136"/>
                      </a:lnTo>
                      <a:lnTo>
                        <a:pt x="154" y="123"/>
                      </a:lnTo>
                      <a:lnTo>
                        <a:pt x="153" y="106"/>
                      </a:lnTo>
                      <a:lnTo>
                        <a:pt x="150" y="94"/>
                      </a:lnTo>
                      <a:lnTo>
                        <a:pt x="147" y="82"/>
                      </a:lnTo>
                      <a:lnTo>
                        <a:pt x="144" y="70"/>
                      </a:lnTo>
                      <a:lnTo>
                        <a:pt x="144" y="60"/>
                      </a:lnTo>
                      <a:lnTo>
                        <a:pt x="141" y="47"/>
                      </a:lnTo>
                      <a:lnTo>
                        <a:pt x="136" y="31"/>
                      </a:lnTo>
                      <a:lnTo>
                        <a:pt x="125" y="16"/>
                      </a:lnTo>
                      <a:lnTo>
                        <a:pt x="111" y="5"/>
                      </a:lnTo>
                      <a:lnTo>
                        <a:pt x="95" y="1"/>
                      </a:lnTo>
                      <a:lnTo>
                        <a:pt x="79" y="0"/>
                      </a:lnTo>
                      <a:lnTo>
                        <a:pt x="58" y="4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24" name="Freeform 22"/>
                <p:cNvSpPr>
                  <a:spLocks/>
                </p:cNvSpPr>
                <p:nvPr/>
              </p:nvSpPr>
              <p:spPr bwMode="auto">
                <a:xfrm>
                  <a:off x="2666" y="1787"/>
                  <a:ext cx="126" cy="288"/>
                </a:xfrm>
                <a:custGeom>
                  <a:avLst/>
                  <a:gdLst>
                    <a:gd name="T0" fmla="*/ 46 w 126"/>
                    <a:gd name="T1" fmla="*/ 4 h 288"/>
                    <a:gd name="T2" fmla="*/ 36 w 126"/>
                    <a:gd name="T3" fmla="*/ 9 h 288"/>
                    <a:gd name="T4" fmla="*/ 27 w 126"/>
                    <a:gd name="T5" fmla="*/ 19 h 288"/>
                    <a:gd name="T6" fmla="*/ 23 w 126"/>
                    <a:gd name="T7" fmla="*/ 31 h 288"/>
                    <a:gd name="T8" fmla="*/ 21 w 126"/>
                    <a:gd name="T9" fmla="*/ 45 h 288"/>
                    <a:gd name="T10" fmla="*/ 19 w 126"/>
                    <a:gd name="T11" fmla="*/ 66 h 288"/>
                    <a:gd name="T12" fmla="*/ 23 w 126"/>
                    <a:gd name="T13" fmla="*/ 103 h 288"/>
                    <a:gd name="T14" fmla="*/ 26 w 126"/>
                    <a:gd name="T15" fmla="*/ 116 h 288"/>
                    <a:gd name="T16" fmla="*/ 36 w 126"/>
                    <a:gd name="T17" fmla="*/ 134 h 288"/>
                    <a:gd name="T18" fmla="*/ 36 w 126"/>
                    <a:gd name="T19" fmla="*/ 178 h 288"/>
                    <a:gd name="T20" fmla="*/ 0 w 126"/>
                    <a:gd name="T21" fmla="*/ 202 h 288"/>
                    <a:gd name="T22" fmla="*/ 65 w 126"/>
                    <a:gd name="T23" fmla="*/ 287 h 288"/>
                    <a:gd name="T24" fmla="*/ 125 w 126"/>
                    <a:gd name="T25" fmla="*/ 197 h 288"/>
                    <a:gd name="T26" fmla="*/ 82 w 126"/>
                    <a:gd name="T27" fmla="*/ 169 h 288"/>
                    <a:gd name="T28" fmla="*/ 82 w 126"/>
                    <a:gd name="T29" fmla="*/ 135 h 288"/>
                    <a:gd name="T30" fmla="*/ 95 w 126"/>
                    <a:gd name="T31" fmla="*/ 115 h 288"/>
                    <a:gd name="T32" fmla="*/ 99 w 126"/>
                    <a:gd name="T33" fmla="*/ 104 h 288"/>
                    <a:gd name="T34" fmla="*/ 101 w 126"/>
                    <a:gd name="T35" fmla="*/ 69 h 288"/>
                    <a:gd name="T36" fmla="*/ 102 w 126"/>
                    <a:gd name="T37" fmla="*/ 49 h 288"/>
                    <a:gd name="T38" fmla="*/ 102 w 126"/>
                    <a:gd name="T39" fmla="*/ 35 h 288"/>
                    <a:gd name="T40" fmla="*/ 98 w 126"/>
                    <a:gd name="T41" fmla="*/ 22 h 288"/>
                    <a:gd name="T42" fmla="*/ 91 w 126"/>
                    <a:gd name="T43" fmla="*/ 11 h 288"/>
                    <a:gd name="T44" fmla="*/ 82 w 126"/>
                    <a:gd name="T45" fmla="*/ 5 h 288"/>
                    <a:gd name="T46" fmla="*/ 70 w 126"/>
                    <a:gd name="T47" fmla="*/ 0 h 288"/>
                    <a:gd name="T48" fmla="*/ 57 w 126"/>
                    <a:gd name="T49" fmla="*/ 0 h 288"/>
                    <a:gd name="T50" fmla="*/ 46 w 126"/>
                    <a:gd name="T51" fmla="*/ 4 h 28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6"/>
                    <a:gd name="T79" fmla="*/ 0 h 288"/>
                    <a:gd name="T80" fmla="*/ 126 w 126"/>
                    <a:gd name="T81" fmla="*/ 288 h 28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6" h="288">
                      <a:moveTo>
                        <a:pt x="46" y="4"/>
                      </a:moveTo>
                      <a:lnTo>
                        <a:pt x="36" y="9"/>
                      </a:lnTo>
                      <a:lnTo>
                        <a:pt x="27" y="19"/>
                      </a:lnTo>
                      <a:lnTo>
                        <a:pt x="23" y="31"/>
                      </a:lnTo>
                      <a:lnTo>
                        <a:pt x="21" y="45"/>
                      </a:lnTo>
                      <a:lnTo>
                        <a:pt x="19" y="66"/>
                      </a:lnTo>
                      <a:lnTo>
                        <a:pt x="23" y="103"/>
                      </a:lnTo>
                      <a:lnTo>
                        <a:pt x="26" y="116"/>
                      </a:lnTo>
                      <a:lnTo>
                        <a:pt x="36" y="134"/>
                      </a:lnTo>
                      <a:lnTo>
                        <a:pt x="36" y="178"/>
                      </a:lnTo>
                      <a:lnTo>
                        <a:pt x="0" y="202"/>
                      </a:lnTo>
                      <a:lnTo>
                        <a:pt x="65" y="287"/>
                      </a:lnTo>
                      <a:lnTo>
                        <a:pt x="125" y="197"/>
                      </a:lnTo>
                      <a:lnTo>
                        <a:pt x="82" y="169"/>
                      </a:lnTo>
                      <a:lnTo>
                        <a:pt x="82" y="135"/>
                      </a:lnTo>
                      <a:lnTo>
                        <a:pt x="95" y="115"/>
                      </a:lnTo>
                      <a:lnTo>
                        <a:pt x="99" y="104"/>
                      </a:lnTo>
                      <a:lnTo>
                        <a:pt x="101" y="69"/>
                      </a:lnTo>
                      <a:lnTo>
                        <a:pt x="102" y="49"/>
                      </a:lnTo>
                      <a:lnTo>
                        <a:pt x="102" y="35"/>
                      </a:lnTo>
                      <a:lnTo>
                        <a:pt x="98" y="22"/>
                      </a:lnTo>
                      <a:lnTo>
                        <a:pt x="91" y="11"/>
                      </a:lnTo>
                      <a:lnTo>
                        <a:pt x="82" y="5"/>
                      </a:lnTo>
                      <a:lnTo>
                        <a:pt x="70" y="0"/>
                      </a:lnTo>
                      <a:lnTo>
                        <a:pt x="57" y="0"/>
                      </a:lnTo>
                      <a:lnTo>
                        <a:pt x="46" y="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25" name="Freeform 23"/>
                <p:cNvSpPr>
                  <a:spLocks/>
                </p:cNvSpPr>
                <p:nvPr/>
              </p:nvSpPr>
              <p:spPr bwMode="auto">
                <a:xfrm>
                  <a:off x="2694" y="1837"/>
                  <a:ext cx="38" cy="51"/>
                </a:xfrm>
                <a:custGeom>
                  <a:avLst/>
                  <a:gdLst>
                    <a:gd name="T0" fmla="*/ 4 w 38"/>
                    <a:gd name="T1" fmla="*/ 1 h 51"/>
                    <a:gd name="T2" fmla="*/ 14 w 38"/>
                    <a:gd name="T3" fmla="*/ 0 h 51"/>
                    <a:gd name="T4" fmla="*/ 23 w 38"/>
                    <a:gd name="T5" fmla="*/ 3 h 51"/>
                    <a:gd name="T6" fmla="*/ 27 w 38"/>
                    <a:gd name="T7" fmla="*/ 4 h 51"/>
                    <a:gd name="T8" fmla="*/ 27 w 38"/>
                    <a:gd name="T9" fmla="*/ 44 h 51"/>
                    <a:gd name="T10" fmla="*/ 37 w 38"/>
                    <a:gd name="T11" fmla="*/ 44 h 51"/>
                    <a:gd name="T12" fmla="*/ 30 w 38"/>
                    <a:gd name="T13" fmla="*/ 50 h 51"/>
                    <a:gd name="T14" fmla="*/ 24 w 38"/>
                    <a:gd name="T15" fmla="*/ 44 h 51"/>
                    <a:gd name="T16" fmla="*/ 24 w 38"/>
                    <a:gd name="T17" fmla="*/ 14 h 51"/>
                    <a:gd name="T18" fmla="*/ 10 w 38"/>
                    <a:gd name="T19" fmla="*/ 17 h 51"/>
                    <a:gd name="T20" fmla="*/ 19 w 38"/>
                    <a:gd name="T21" fmla="*/ 12 h 51"/>
                    <a:gd name="T22" fmla="*/ 7 w 38"/>
                    <a:gd name="T23" fmla="*/ 13 h 51"/>
                    <a:gd name="T24" fmla="*/ 0 w 38"/>
                    <a:gd name="T25" fmla="*/ 9 h 51"/>
                    <a:gd name="T26" fmla="*/ 4 w 38"/>
                    <a:gd name="T27" fmla="*/ 1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51"/>
                    <a:gd name="T44" fmla="*/ 38 w 38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51">
                      <a:moveTo>
                        <a:pt x="4" y="1"/>
                      </a:moveTo>
                      <a:lnTo>
                        <a:pt x="14" y="0"/>
                      </a:lnTo>
                      <a:lnTo>
                        <a:pt x="23" y="3"/>
                      </a:lnTo>
                      <a:lnTo>
                        <a:pt x="27" y="4"/>
                      </a:lnTo>
                      <a:lnTo>
                        <a:pt x="27" y="44"/>
                      </a:lnTo>
                      <a:lnTo>
                        <a:pt x="37" y="44"/>
                      </a:lnTo>
                      <a:lnTo>
                        <a:pt x="30" y="50"/>
                      </a:lnTo>
                      <a:lnTo>
                        <a:pt x="24" y="44"/>
                      </a:lnTo>
                      <a:lnTo>
                        <a:pt x="24" y="14"/>
                      </a:lnTo>
                      <a:lnTo>
                        <a:pt x="10" y="17"/>
                      </a:lnTo>
                      <a:lnTo>
                        <a:pt x="19" y="12"/>
                      </a:lnTo>
                      <a:lnTo>
                        <a:pt x="7" y="13"/>
                      </a:lnTo>
                      <a:lnTo>
                        <a:pt x="0" y="9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804" name="Group 24"/>
              <p:cNvGrpSpPr>
                <a:grpSpLocks/>
              </p:cNvGrpSpPr>
              <p:nvPr/>
            </p:nvGrpSpPr>
            <p:grpSpPr bwMode="auto">
              <a:xfrm>
                <a:off x="2632" y="2414"/>
                <a:ext cx="245" cy="651"/>
                <a:chOff x="2632" y="2414"/>
                <a:chExt cx="245" cy="651"/>
              </a:xfrm>
            </p:grpSpPr>
            <p:grpSp>
              <p:nvGrpSpPr>
                <p:cNvPr id="72819" name="Group 25"/>
                <p:cNvGrpSpPr>
                  <a:grpSpLocks/>
                </p:cNvGrpSpPr>
                <p:nvPr/>
              </p:nvGrpSpPr>
              <p:grpSpPr bwMode="auto">
                <a:xfrm>
                  <a:off x="2632" y="2414"/>
                  <a:ext cx="245" cy="651"/>
                  <a:chOff x="2632" y="2414"/>
                  <a:chExt cx="245" cy="651"/>
                </a:xfrm>
              </p:grpSpPr>
              <p:sp>
                <p:nvSpPr>
                  <p:cNvPr id="72821" name="Freeform 26"/>
                  <p:cNvSpPr>
                    <a:spLocks/>
                  </p:cNvSpPr>
                  <p:nvPr/>
                </p:nvSpPr>
                <p:spPr bwMode="auto">
                  <a:xfrm>
                    <a:off x="2632" y="2557"/>
                    <a:ext cx="174" cy="508"/>
                  </a:xfrm>
                  <a:custGeom>
                    <a:avLst/>
                    <a:gdLst>
                      <a:gd name="T0" fmla="*/ 32 w 174"/>
                      <a:gd name="T1" fmla="*/ 11 h 508"/>
                      <a:gd name="T2" fmla="*/ 33 w 174"/>
                      <a:gd name="T3" fmla="*/ 157 h 508"/>
                      <a:gd name="T4" fmla="*/ 33 w 174"/>
                      <a:gd name="T5" fmla="*/ 279 h 508"/>
                      <a:gd name="T6" fmla="*/ 40 w 174"/>
                      <a:gd name="T7" fmla="*/ 399 h 508"/>
                      <a:gd name="T8" fmla="*/ 20 w 174"/>
                      <a:gd name="T9" fmla="*/ 450 h 508"/>
                      <a:gd name="T10" fmla="*/ 5 w 174"/>
                      <a:gd name="T11" fmla="*/ 485 h 508"/>
                      <a:gd name="T12" fmla="*/ 0 w 174"/>
                      <a:gd name="T13" fmla="*/ 495 h 508"/>
                      <a:gd name="T14" fmla="*/ 7 w 174"/>
                      <a:gd name="T15" fmla="*/ 507 h 508"/>
                      <a:gd name="T16" fmla="*/ 38 w 174"/>
                      <a:gd name="T17" fmla="*/ 505 h 508"/>
                      <a:gd name="T18" fmla="*/ 65 w 174"/>
                      <a:gd name="T19" fmla="*/ 437 h 508"/>
                      <a:gd name="T20" fmla="*/ 67 w 174"/>
                      <a:gd name="T21" fmla="*/ 395 h 508"/>
                      <a:gd name="T22" fmla="*/ 87 w 174"/>
                      <a:gd name="T23" fmla="*/ 255 h 508"/>
                      <a:gd name="T24" fmla="*/ 90 w 174"/>
                      <a:gd name="T25" fmla="*/ 222 h 508"/>
                      <a:gd name="T26" fmla="*/ 89 w 174"/>
                      <a:gd name="T27" fmla="*/ 287 h 508"/>
                      <a:gd name="T28" fmla="*/ 99 w 174"/>
                      <a:gd name="T29" fmla="*/ 381 h 508"/>
                      <a:gd name="T30" fmla="*/ 96 w 174"/>
                      <a:gd name="T31" fmla="*/ 425 h 508"/>
                      <a:gd name="T32" fmla="*/ 110 w 174"/>
                      <a:gd name="T33" fmla="*/ 468 h 508"/>
                      <a:gd name="T34" fmla="*/ 128 w 174"/>
                      <a:gd name="T35" fmla="*/ 500 h 508"/>
                      <a:gd name="T36" fmla="*/ 156 w 174"/>
                      <a:gd name="T37" fmla="*/ 501 h 508"/>
                      <a:gd name="T38" fmla="*/ 165 w 174"/>
                      <a:gd name="T39" fmla="*/ 490 h 508"/>
                      <a:gd name="T40" fmla="*/ 135 w 174"/>
                      <a:gd name="T41" fmla="*/ 423 h 508"/>
                      <a:gd name="T42" fmla="*/ 132 w 174"/>
                      <a:gd name="T43" fmla="*/ 391 h 508"/>
                      <a:gd name="T44" fmla="*/ 138 w 174"/>
                      <a:gd name="T45" fmla="*/ 323 h 508"/>
                      <a:gd name="T46" fmla="*/ 149 w 174"/>
                      <a:gd name="T47" fmla="*/ 213 h 508"/>
                      <a:gd name="T48" fmla="*/ 173 w 174"/>
                      <a:gd name="T49" fmla="*/ 0 h 508"/>
                      <a:gd name="T50" fmla="*/ 32 w 174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8"/>
                      <a:gd name="T80" fmla="*/ 174 w 174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8">
                        <a:moveTo>
                          <a:pt x="32" y="11"/>
                        </a:moveTo>
                        <a:lnTo>
                          <a:pt x="33" y="157"/>
                        </a:lnTo>
                        <a:lnTo>
                          <a:pt x="33" y="279"/>
                        </a:lnTo>
                        <a:lnTo>
                          <a:pt x="40" y="399"/>
                        </a:lnTo>
                        <a:lnTo>
                          <a:pt x="20" y="450"/>
                        </a:lnTo>
                        <a:lnTo>
                          <a:pt x="5" y="485"/>
                        </a:lnTo>
                        <a:lnTo>
                          <a:pt x="0" y="495"/>
                        </a:lnTo>
                        <a:lnTo>
                          <a:pt x="7" y="507"/>
                        </a:lnTo>
                        <a:lnTo>
                          <a:pt x="38" y="505"/>
                        </a:lnTo>
                        <a:lnTo>
                          <a:pt x="65" y="437"/>
                        </a:lnTo>
                        <a:lnTo>
                          <a:pt x="67" y="395"/>
                        </a:lnTo>
                        <a:lnTo>
                          <a:pt x="87" y="255"/>
                        </a:lnTo>
                        <a:lnTo>
                          <a:pt x="90" y="222"/>
                        </a:lnTo>
                        <a:lnTo>
                          <a:pt x="89" y="287"/>
                        </a:lnTo>
                        <a:lnTo>
                          <a:pt x="99" y="381"/>
                        </a:lnTo>
                        <a:lnTo>
                          <a:pt x="96" y="425"/>
                        </a:lnTo>
                        <a:lnTo>
                          <a:pt x="110" y="468"/>
                        </a:lnTo>
                        <a:lnTo>
                          <a:pt x="128" y="500"/>
                        </a:lnTo>
                        <a:lnTo>
                          <a:pt x="156" y="501"/>
                        </a:lnTo>
                        <a:lnTo>
                          <a:pt x="165" y="490"/>
                        </a:lnTo>
                        <a:lnTo>
                          <a:pt x="135" y="423"/>
                        </a:lnTo>
                        <a:lnTo>
                          <a:pt x="132" y="391"/>
                        </a:lnTo>
                        <a:lnTo>
                          <a:pt x="138" y="323"/>
                        </a:lnTo>
                        <a:lnTo>
                          <a:pt x="149" y="213"/>
                        </a:lnTo>
                        <a:lnTo>
                          <a:pt x="173" y="0"/>
                        </a:lnTo>
                        <a:lnTo>
                          <a:pt x="32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22" name="Freeform 27"/>
                  <p:cNvSpPr>
                    <a:spLocks/>
                  </p:cNvSpPr>
                  <p:nvPr/>
                </p:nvSpPr>
                <p:spPr bwMode="auto">
                  <a:xfrm>
                    <a:off x="2839" y="2414"/>
                    <a:ext cx="38" cy="60"/>
                  </a:xfrm>
                  <a:custGeom>
                    <a:avLst/>
                    <a:gdLst>
                      <a:gd name="T0" fmla="*/ 37 w 38"/>
                      <a:gd name="T1" fmla="*/ 0 h 60"/>
                      <a:gd name="T2" fmla="*/ 37 w 38"/>
                      <a:gd name="T3" fmla="*/ 31 h 60"/>
                      <a:gd name="T4" fmla="*/ 0 w 38"/>
                      <a:gd name="T5" fmla="*/ 59 h 60"/>
                      <a:gd name="T6" fmla="*/ 17 w 38"/>
                      <a:gd name="T7" fmla="*/ 4 h 60"/>
                      <a:gd name="T8" fmla="*/ 37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37" y="0"/>
                        </a:moveTo>
                        <a:lnTo>
                          <a:pt x="37" y="31"/>
                        </a:lnTo>
                        <a:lnTo>
                          <a:pt x="0" y="59"/>
                        </a:lnTo>
                        <a:lnTo>
                          <a:pt x="17" y="4"/>
                        </a:lnTo>
                        <a:lnTo>
                          <a:pt x="37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820" name="Freeform 28"/>
                <p:cNvSpPr>
                  <a:spLocks/>
                </p:cNvSpPr>
                <p:nvPr/>
              </p:nvSpPr>
              <p:spPr bwMode="auto">
                <a:xfrm>
                  <a:off x="2724" y="2561"/>
                  <a:ext cx="17" cy="228"/>
                </a:xfrm>
                <a:custGeom>
                  <a:avLst/>
                  <a:gdLst>
                    <a:gd name="T0" fmla="*/ 16 w 17"/>
                    <a:gd name="T1" fmla="*/ 0 h 228"/>
                    <a:gd name="T2" fmla="*/ 16 w 17"/>
                    <a:gd name="T3" fmla="*/ 75 h 228"/>
                    <a:gd name="T4" fmla="*/ 12 w 17"/>
                    <a:gd name="T5" fmla="*/ 120 h 228"/>
                    <a:gd name="T6" fmla="*/ 9 w 17"/>
                    <a:gd name="T7" fmla="*/ 169 h 228"/>
                    <a:gd name="T8" fmla="*/ 0 w 17"/>
                    <a:gd name="T9" fmla="*/ 216 h 228"/>
                    <a:gd name="T10" fmla="*/ 2 w 17"/>
                    <a:gd name="T11" fmla="*/ 227 h 228"/>
                    <a:gd name="T12" fmla="*/ 16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16" y="0"/>
                      </a:moveTo>
                      <a:lnTo>
                        <a:pt x="16" y="75"/>
                      </a:lnTo>
                      <a:lnTo>
                        <a:pt x="12" y="120"/>
                      </a:lnTo>
                      <a:lnTo>
                        <a:pt x="9" y="169"/>
                      </a:lnTo>
                      <a:lnTo>
                        <a:pt x="0" y="216"/>
                      </a:lnTo>
                      <a:lnTo>
                        <a:pt x="2" y="227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805" name="Group 29"/>
              <p:cNvGrpSpPr>
                <a:grpSpLocks/>
              </p:cNvGrpSpPr>
              <p:nvPr/>
            </p:nvGrpSpPr>
            <p:grpSpPr bwMode="auto">
              <a:xfrm>
                <a:off x="2623" y="2985"/>
                <a:ext cx="185" cy="139"/>
                <a:chOff x="2623" y="2985"/>
                <a:chExt cx="185" cy="139"/>
              </a:xfrm>
            </p:grpSpPr>
            <p:sp>
              <p:nvSpPr>
                <p:cNvPr id="72817" name="Freeform 30"/>
                <p:cNvSpPr>
                  <a:spLocks/>
                </p:cNvSpPr>
                <p:nvPr/>
              </p:nvSpPr>
              <p:spPr bwMode="auto">
                <a:xfrm>
                  <a:off x="2726" y="2985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4 h 131"/>
                    <a:gd name="T26" fmla="*/ 52 w 82"/>
                    <a:gd name="T27" fmla="*/ 74 h 131"/>
                    <a:gd name="T28" fmla="*/ 36 w 82"/>
                    <a:gd name="T29" fmla="*/ 72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4"/>
                      </a:lnTo>
                      <a:lnTo>
                        <a:pt x="52" y="74"/>
                      </a:lnTo>
                      <a:lnTo>
                        <a:pt x="36" y="72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18" name="Freeform 31"/>
                <p:cNvSpPr>
                  <a:spLocks/>
                </p:cNvSpPr>
                <p:nvPr/>
              </p:nvSpPr>
              <p:spPr bwMode="auto">
                <a:xfrm>
                  <a:off x="2623" y="2988"/>
                  <a:ext cx="74" cy="136"/>
                </a:xfrm>
                <a:custGeom>
                  <a:avLst/>
                  <a:gdLst>
                    <a:gd name="T0" fmla="*/ 72 w 74"/>
                    <a:gd name="T1" fmla="*/ 0 h 136"/>
                    <a:gd name="T2" fmla="*/ 73 w 74"/>
                    <a:gd name="T3" fmla="*/ 54 h 136"/>
                    <a:gd name="T4" fmla="*/ 69 w 74"/>
                    <a:gd name="T5" fmla="*/ 41 h 136"/>
                    <a:gd name="T6" fmla="*/ 62 w 74"/>
                    <a:gd name="T7" fmla="*/ 58 h 136"/>
                    <a:gd name="T8" fmla="*/ 57 w 74"/>
                    <a:gd name="T9" fmla="*/ 83 h 136"/>
                    <a:gd name="T10" fmla="*/ 51 w 74"/>
                    <a:gd name="T11" fmla="*/ 104 h 136"/>
                    <a:gd name="T12" fmla="*/ 37 w 74"/>
                    <a:gd name="T13" fmla="*/ 122 h 136"/>
                    <a:gd name="T14" fmla="*/ 23 w 74"/>
                    <a:gd name="T15" fmla="*/ 131 h 136"/>
                    <a:gd name="T16" fmla="*/ 10 w 74"/>
                    <a:gd name="T17" fmla="*/ 135 h 136"/>
                    <a:gd name="T18" fmla="*/ 5 w 74"/>
                    <a:gd name="T19" fmla="*/ 129 h 136"/>
                    <a:gd name="T20" fmla="*/ 1 w 74"/>
                    <a:gd name="T21" fmla="*/ 116 h 136"/>
                    <a:gd name="T22" fmla="*/ 0 w 74"/>
                    <a:gd name="T23" fmla="*/ 103 h 136"/>
                    <a:gd name="T24" fmla="*/ 2 w 74"/>
                    <a:gd name="T25" fmla="*/ 89 h 136"/>
                    <a:gd name="T26" fmla="*/ 8 w 74"/>
                    <a:gd name="T27" fmla="*/ 67 h 136"/>
                    <a:gd name="T28" fmla="*/ 19 w 74"/>
                    <a:gd name="T29" fmla="*/ 75 h 136"/>
                    <a:gd name="T30" fmla="*/ 35 w 74"/>
                    <a:gd name="T31" fmla="*/ 75 h 136"/>
                    <a:gd name="T32" fmla="*/ 45 w 74"/>
                    <a:gd name="T33" fmla="*/ 74 h 136"/>
                    <a:gd name="T34" fmla="*/ 64 w 74"/>
                    <a:gd name="T35" fmla="*/ 28 h 136"/>
                    <a:gd name="T36" fmla="*/ 72 w 74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4"/>
                    <a:gd name="T58" fmla="*/ 0 h 136"/>
                    <a:gd name="T59" fmla="*/ 74 w 74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4" h="136">
                      <a:moveTo>
                        <a:pt x="72" y="0"/>
                      </a:moveTo>
                      <a:lnTo>
                        <a:pt x="73" y="54"/>
                      </a:lnTo>
                      <a:lnTo>
                        <a:pt x="69" y="41"/>
                      </a:lnTo>
                      <a:lnTo>
                        <a:pt x="62" y="58"/>
                      </a:lnTo>
                      <a:lnTo>
                        <a:pt x="57" y="83"/>
                      </a:lnTo>
                      <a:lnTo>
                        <a:pt x="51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7"/>
                      </a:lnTo>
                      <a:lnTo>
                        <a:pt x="19" y="75"/>
                      </a:lnTo>
                      <a:lnTo>
                        <a:pt x="35" y="75"/>
                      </a:lnTo>
                      <a:lnTo>
                        <a:pt x="45" y="74"/>
                      </a:lnTo>
                      <a:lnTo>
                        <a:pt x="64" y="28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806" name="Group 32"/>
              <p:cNvGrpSpPr>
                <a:grpSpLocks/>
              </p:cNvGrpSpPr>
              <p:nvPr/>
            </p:nvGrpSpPr>
            <p:grpSpPr bwMode="auto">
              <a:xfrm>
                <a:off x="2583" y="1977"/>
                <a:ext cx="299" cy="998"/>
                <a:chOff x="2583" y="1977"/>
                <a:chExt cx="299" cy="998"/>
              </a:xfrm>
            </p:grpSpPr>
            <p:grpSp>
              <p:nvGrpSpPr>
                <p:cNvPr id="72808" name="Group 33"/>
                <p:cNvGrpSpPr>
                  <a:grpSpLocks/>
                </p:cNvGrpSpPr>
                <p:nvPr/>
              </p:nvGrpSpPr>
              <p:grpSpPr bwMode="auto">
                <a:xfrm>
                  <a:off x="2583" y="1977"/>
                  <a:ext cx="299" cy="998"/>
                  <a:chOff x="2583" y="1977"/>
                  <a:chExt cx="299" cy="998"/>
                </a:xfrm>
              </p:grpSpPr>
              <p:sp>
                <p:nvSpPr>
                  <p:cNvPr id="72813" name="Freeform 34"/>
                  <p:cNvSpPr>
                    <a:spLocks/>
                  </p:cNvSpPr>
                  <p:nvPr/>
                </p:nvSpPr>
                <p:spPr bwMode="auto">
                  <a:xfrm>
                    <a:off x="2583" y="1977"/>
                    <a:ext cx="299" cy="998"/>
                  </a:xfrm>
                  <a:custGeom>
                    <a:avLst/>
                    <a:gdLst>
                      <a:gd name="T0" fmla="*/ 85 w 299"/>
                      <a:gd name="T1" fmla="*/ 10 h 998"/>
                      <a:gd name="T2" fmla="*/ 26 w 299"/>
                      <a:gd name="T3" fmla="*/ 43 h 998"/>
                      <a:gd name="T4" fmla="*/ 11 w 299"/>
                      <a:gd name="T5" fmla="*/ 70 h 998"/>
                      <a:gd name="T6" fmla="*/ 0 w 299"/>
                      <a:gd name="T7" fmla="*/ 299 h 998"/>
                      <a:gd name="T8" fmla="*/ 5 w 299"/>
                      <a:gd name="T9" fmla="*/ 353 h 998"/>
                      <a:gd name="T10" fmla="*/ 40 w 299"/>
                      <a:gd name="T11" fmla="*/ 349 h 998"/>
                      <a:gd name="T12" fmla="*/ 39 w 299"/>
                      <a:gd name="T13" fmla="*/ 485 h 998"/>
                      <a:gd name="T14" fmla="*/ 55 w 299"/>
                      <a:gd name="T15" fmla="*/ 485 h 998"/>
                      <a:gd name="T16" fmla="*/ 76 w 299"/>
                      <a:gd name="T17" fmla="*/ 768 h 998"/>
                      <a:gd name="T18" fmla="*/ 78 w 299"/>
                      <a:gd name="T19" fmla="*/ 916 h 998"/>
                      <a:gd name="T20" fmla="*/ 81 w 299"/>
                      <a:gd name="T21" fmla="*/ 984 h 998"/>
                      <a:gd name="T22" fmla="*/ 95 w 299"/>
                      <a:gd name="T23" fmla="*/ 997 h 998"/>
                      <a:gd name="T24" fmla="*/ 120 w 299"/>
                      <a:gd name="T25" fmla="*/ 986 h 998"/>
                      <a:gd name="T26" fmla="*/ 134 w 299"/>
                      <a:gd name="T27" fmla="*/ 870 h 998"/>
                      <a:gd name="T28" fmla="*/ 145 w 299"/>
                      <a:gd name="T29" fmla="*/ 990 h 998"/>
                      <a:gd name="T30" fmla="*/ 166 w 299"/>
                      <a:gd name="T31" fmla="*/ 996 h 998"/>
                      <a:gd name="T32" fmla="*/ 186 w 299"/>
                      <a:gd name="T33" fmla="*/ 988 h 998"/>
                      <a:gd name="T34" fmla="*/ 208 w 299"/>
                      <a:gd name="T35" fmla="*/ 761 h 998"/>
                      <a:gd name="T36" fmla="*/ 234 w 299"/>
                      <a:gd name="T37" fmla="*/ 595 h 998"/>
                      <a:gd name="T38" fmla="*/ 274 w 299"/>
                      <a:gd name="T39" fmla="*/ 441 h 998"/>
                      <a:gd name="T40" fmla="*/ 298 w 299"/>
                      <a:gd name="T41" fmla="*/ 438 h 998"/>
                      <a:gd name="T42" fmla="*/ 276 w 299"/>
                      <a:gd name="T43" fmla="*/ 226 h 998"/>
                      <a:gd name="T44" fmla="*/ 275 w 299"/>
                      <a:gd name="T45" fmla="*/ 60 h 998"/>
                      <a:gd name="T46" fmla="*/ 262 w 299"/>
                      <a:gd name="T47" fmla="*/ 41 h 998"/>
                      <a:gd name="T48" fmla="*/ 200 w 299"/>
                      <a:gd name="T49" fmla="*/ 0 h 998"/>
                      <a:gd name="T50" fmla="*/ 148 w 299"/>
                      <a:gd name="T51" fmla="*/ 90 h 998"/>
                      <a:gd name="T52" fmla="*/ 85 w 299"/>
                      <a:gd name="T53" fmla="*/ 10 h 99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99"/>
                      <a:gd name="T82" fmla="*/ 0 h 998"/>
                      <a:gd name="T83" fmla="*/ 299 w 299"/>
                      <a:gd name="T84" fmla="*/ 998 h 99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99" h="998">
                        <a:moveTo>
                          <a:pt x="85" y="10"/>
                        </a:moveTo>
                        <a:lnTo>
                          <a:pt x="26" y="43"/>
                        </a:lnTo>
                        <a:lnTo>
                          <a:pt x="11" y="70"/>
                        </a:lnTo>
                        <a:lnTo>
                          <a:pt x="0" y="299"/>
                        </a:lnTo>
                        <a:lnTo>
                          <a:pt x="5" y="353"/>
                        </a:lnTo>
                        <a:lnTo>
                          <a:pt x="40" y="349"/>
                        </a:lnTo>
                        <a:lnTo>
                          <a:pt x="39" y="485"/>
                        </a:lnTo>
                        <a:lnTo>
                          <a:pt x="55" y="485"/>
                        </a:lnTo>
                        <a:lnTo>
                          <a:pt x="76" y="768"/>
                        </a:lnTo>
                        <a:lnTo>
                          <a:pt x="78" y="916"/>
                        </a:lnTo>
                        <a:lnTo>
                          <a:pt x="81" y="984"/>
                        </a:lnTo>
                        <a:lnTo>
                          <a:pt x="95" y="997"/>
                        </a:lnTo>
                        <a:lnTo>
                          <a:pt x="120" y="986"/>
                        </a:lnTo>
                        <a:lnTo>
                          <a:pt x="134" y="870"/>
                        </a:lnTo>
                        <a:lnTo>
                          <a:pt x="145" y="990"/>
                        </a:lnTo>
                        <a:lnTo>
                          <a:pt x="166" y="996"/>
                        </a:lnTo>
                        <a:lnTo>
                          <a:pt x="186" y="988"/>
                        </a:lnTo>
                        <a:lnTo>
                          <a:pt x="208" y="761"/>
                        </a:lnTo>
                        <a:lnTo>
                          <a:pt x="234" y="595"/>
                        </a:lnTo>
                        <a:lnTo>
                          <a:pt x="274" y="441"/>
                        </a:lnTo>
                        <a:lnTo>
                          <a:pt x="298" y="438"/>
                        </a:lnTo>
                        <a:lnTo>
                          <a:pt x="276" y="226"/>
                        </a:lnTo>
                        <a:lnTo>
                          <a:pt x="275" y="60"/>
                        </a:lnTo>
                        <a:lnTo>
                          <a:pt x="262" y="41"/>
                        </a:lnTo>
                        <a:lnTo>
                          <a:pt x="200" y="0"/>
                        </a:lnTo>
                        <a:lnTo>
                          <a:pt x="148" y="90"/>
                        </a:lnTo>
                        <a:lnTo>
                          <a:pt x="85" y="10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2814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629" y="2254"/>
                    <a:ext cx="134" cy="212"/>
                    <a:chOff x="2629" y="2254"/>
                    <a:chExt cx="134" cy="212"/>
                  </a:xfrm>
                </p:grpSpPr>
                <p:sp>
                  <p:nvSpPr>
                    <p:cNvPr id="72815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647" y="2254"/>
                      <a:ext cx="116" cy="212"/>
                    </a:xfrm>
                    <a:custGeom>
                      <a:avLst/>
                      <a:gdLst>
                        <a:gd name="T0" fmla="*/ 0 w 116"/>
                        <a:gd name="T1" fmla="*/ 211 h 212"/>
                        <a:gd name="T2" fmla="*/ 112 w 116"/>
                        <a:gd name="T3" fmla="*/ 200 h 212"/>
                        <a:gd name="T4" fmla="*/ 115 w 116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6"/>
                        <a:gd name="T10" fmla="*/ 0 h 212"/>
                        <a:gd name="T11" fmla="*/ 116 w 116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6" h="212">
                          <a:moveTo>
                            <a:pt x="0" y="211"/>
                          </a:moveTo>
                          <a:lnTo>
                            <a:pt x="112" y="200"/>
                          </a:lnTo>
                          <a:lnTo>
                            <a:pt x="115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816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2629" y="2279"/>
                      <a:ext cx="131" cy="54"/>
                    </a:xfrm>
                    <a:custGeom>
                      <a:avLst/>
                      <a:gdLst>
                        <a:gd name="T0" fmla="*/ 0 w 131"/>
                        <a:gd name="T1" fmla="*/ 53 h 54"/>
                        <a:gd name="T2" fmla="*/ 46 w 131"/>
                        <a:gd name="T3" fmla="*/ 39 h 54"/>
                        <a:gd name="T4" fmla="*/ 130 w 131"/>
                        <a:gd name="T5" fmla="*/ 0 h 54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4"/>
                        <a:gd name="T11" fmla="*/ 131 w 131"/>
                        <a:gd name="T12" fmla="*/ 54 h 5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4">
                          <a:moveTo>
                            <a:pt x="0" y="53"/>
                          </a:moveTo>
                          <a:lnTo>
                            <a:pt x="46" y="39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72809" name="Group 38"/>
                <p:cNvGrpSpPr>
                  <a:grpSpLocks/>
                </p:cNvGrpSpPr>
                <p:nvPr/>
              </p:nvGrpSpPr>
              <p:grpSpPr bwMode="auto">
                <a:xfrm>
                  <a:off x="2624" y="2080"/>
                  <a:ext cx="182" cy="244"/>
                  <a:chOff x="2624" y="2080"/>
                  <a:chExt cx="182" cy="244"/>
                </a:xfrm>
              </p:grpSpPr>
              <p:sp>
                <p:nvSpPr>
                  <p:cNvPr id="72810" name="Freeform 39"/>
                  <p:cNvSpPr>
                    <a:spLocks/>
                  </p:cNvSpPr>
                  <p:nvPr/>
                </p:nvSpPr>
                <p:spPr bwMode="auto">
                  <a:xfrm>
                    <a:off x="2638" y="2080"/>
                    <a:ext cx="155" cy="184"/>
                  </a:xfrm>
                  <a:custGeom>
                    <a:avLst/>
                    <a:gdLst>
                      <a:gd name="T0" fmla="*/ 0 w 155"/>
                      <a:gd name="T1" fmla="*/ 65 h 184"/>
                      <a:gd name="T2" fmla="*/ 99 w 155"/>
                      <a:gd name="T3" fmla="*/ 0 h 184"/>
                      <a:gd name="T4" fmla="*/ 154 w 155"/>
                      <a:gd name="T5" fmla="*/ 123 h 184"/>
                      <a:gd name="T6" fmla="*/ 54 w 155"/>
                      <a:gd name="T7" fmla="*/ 183 h 184"/>
                      <a:gd name="T8" fmla="*/ 0 w 155"/>
                      <a:gd name="T9" fmla="*/ 65 h 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84"/>
                      <a:gd name="T17" fmla="*/ 155 w 155"/>
                      <a:gd name="T18" fmla="*/ 184 h 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84">
                        <a:moveTo>
                          <a:pt x="0" y="65"/>
                        </a:moveTo>
                        <a:lnTo>
                          <a:pt x="99" y="0"/>
                        </a:lnTo>
                        <a:lnTo>
                          <a:pt x="154" y="123"/>
                        </a:lnTo>
                        <a:lnTo>
                          <a:pt x="54" y="183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E0E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1" name="Freeform 40"/>
                  <p:cNvSpPr>
                    <a:spLocks/>
                  </p:cNvSpPr>
                  <p:nvPr/>
                </p:nvSpPr>
                <p:spPr bwMode="auto">
                  <a:xfrm>
                    <a:off x="2741" y="2159"/>
                    <a:ext cx="65" cy="97"/>
                  </a:xfrm>
                  <a:custGeom>
                    <a:avLst/>
                    <a:gdLst>
                      <a:gd name="T0" fmla="*/ 0 w 65"/>
                      <a:gd name="T1" fmla="*/ 59 h 97"/>
                      <a:gd name="T2" fmla="*/ 16 w 65"/>
                      <a:gd name="T3" fmla="*/ 44 h 97"/>
                      <a:gd name="T4" fmla="*/ 25 w 65"/>
                      <a:gd name="T5" fmla="*/ 16 h 97"/>
                      <a:gd name="T6" fmla="*/ 37 w 65"/>
                      <a:gd name="T7" fmla="*/ 7 h 97"/>
                      <a:gd name="T8" fmla="*/ 43 w 65"/>
                      <a:gd name="T9" fmla="*/ 0 h 97"/>
                      <a:gd name="T10" fmla="*/ 47 w 65"/>
                      <a:gd name="T11" fmla="*/ 3 h 97"/>
                      <a:gd name="T12" fmla="*/ 48 w 65"/>
                      <a:gd name="T13" fmla="*/ 10 h 97"/>
                      <a:gd name="T14" fmla="*/ 60 w 65"/>
                      <a:gd name="T15" fmla="*/ 23 h 97"/>
                      <a:gd name="T16" fmla="*/ 64 w 65"/>
                      <a:gd name="T17" fmla="*/ 47 h 97"/>
                      <a:gd name="T18" fmla="*/ 60 w 65"/>
                      <a:gd name="T19" fmla="*/ 64 h 97"/>
                      <a:gd name="T20" fmla="*/ 42 w 65"/>
                      <a:gd name="T21" fmla="*/ 83 h 97"/>
                      <a:gd name="T22" fmla="*/ 6 w 65"/>
                      <a:gd name="T23" fmla="*/ 96 h 97"/>
                      <a:gd name="T24" fmla="*/ 0 w 65"/>
                      <a:gd name="T25" fmla="*/ 59 h 9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5"/>
                      <a:gd name="T40" fmla="*/ 0 h 97"/>
                      <a:gd name="T41" fmla="*/ 65 w 65"/>
                      <a:gd name="T42" fmla="*/ 97 h 9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5" h="97">
                        <a:moveTo>
                          <a:pt x="0" y="59"/>
                        </a:moveTo>
                        <a:lnTo>
                          <a:pt x="16" y="44"/>
                        </a:lnTo>
                        <a:lnTo>
                          <a:pt x="25" y="16"/>
                        </a:lnTo>
                        <a:lnTo>
                          <a:pt x="37" y="7"/>
                        </a:lnTo>
                        <a:lnTo>
                          <a:pt x="43" y="0"/>
                        </a:lnTo>
                        <a:lnTo>
                          <a:pt x="47" y="3"/>
                        </a:lnTo>
                        <a:lnTo>
                          <a:pt x="48" y="10"/>
                        </a:lnTo>
                        <a:lnTo>
                          <a:pt x="60" y="23"/>
                        </a:lnTo>
                        <a:lnTo>
                          <a:pt x="64" y="47"/>
                        </a:lnTo>
                        <a:lnTo>
                          <a:pt x="60" y="64"/>
                        </a:lnTo>
                        <a:lnTo>
                          <a:pt x="42" y="83"/>
                        </a:lnTo>
                        <a:lnTo>
                          <a:pt x="6" y="96"/>
                        </a:lnTo>
                        <a:lnTo>
                          <a:pt x="0" y="59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2" name="Freeform 41"/>
                  <p:cNvSpPr>
                    <a:spLocks/>
                  </p:cNvSpPr>
                  <p:nvPr/>
                </p:nvSpPr>
                <p:spPr bwMode="auto">
                  <a:xfrm>
                    <a:off x="2624" y="2217"/>
                    <a:ext cx="124" cy="107"/>
                  </a:xfrm>
                  <a:custGeom>
                    <a:avLst/>
                    <a:gdLst>
                      <a:gd name="T0" fmla="*/ 0 w 124"/>
                      <a:gd name="T1" fmla="*/ 106 h 107"/>
                      <a:gd name="T2" fmla="*/ 49 w 124"/>
                      <a:gd name="T3" fmla="*/ 88 h 107"/>
                      <a:gd name="T4" fmla="*/ 87 w 124"/>
                      <a:gd name="T5" fmla="*/ 67 h 107"/>
                      <a:gd name="T6" fmla="*/ 123 w 124"/>
                      <a:gd name="T7" fmla="*/ 46 h 107"/>
                      <a:gd name="T8" fmla="*/ 109 w 124"/>
                      <a:gd name="T9" fmla="*/ 0 h 107"/>
                      <a:gd name="T10" fmla="*/ 45 w 124"/>
                      <a:gd name="T11" fmla="*/ 29 h 107"/>
                      <a:gd name="T12" fmla="*/ 5 w 124"/>
                      <a:gd name="T13" fmla="*/ 44 h 107"/>
                      <a:gd name="T14" fmla="*/ 4 w 124"/>
                      <a:gd name="T15" fmla="*/ 36 h 107"/>
                      <a:gd name="T16" fmla="*/ 0 w 124"/>
                      <a:gd name="T17" fmla="*/ 106 h 10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4"/>
                      <a:gd name="T28" fmla="*/ 0 h 107"/>
                      <a:gd name="T29" fmla="*/ 124 w 124"/>
                      <a:gd name="T30" fmla="*/ 107 h 10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4" h="107">
                        <a:moveTo>
                          <a:pt x="0" y="106"/>
                        </a:moveTo>
                        <a:lnTo>
                          <a:pt x="49" y="88"/>
                        </a:lnTo>
                        <a:lnTo>
                          <a:pt x="87" y="67"/>
                        </a:lnTo>
                        <a:lnTo>
                          <a:pt x="123" y="46"/>
                        </a:lnTo>
                        <a:lnTo>
                          <a:pt x="109" y="0"/>
                        </a:lnTo>
                        <a:lnTo>
                          <a:pt x="45" y="29"/>
                        </a:lnTo>
                        <a:lnTo>
                          <a:pt x="5" y="44"/>
                        </a:lnTo>
                        <a:lnTo>
                          <a:pt x="4" y="36"/>
                        </a:lnTo>
                        <a:lnTo>
                          <a:pt x="0" y="106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2807" name="Freeform 42"/>
              <p:cNvSpPr>
                <a:spLocks/>
              </p:cNvSpPr>
              <p:nvPr/>
            </p:nvSpPr>
            <p:spPr bwMode="auto">
              <a:xfrm>
                <a:off x="2721" y="2496"/>
                <a:ext cx="19" cy="364"/>
              </a:xfrm>
              <a:custGeom>
                <a:avLst/>
                <a:gdLst>
                  <a:gd name="T0" fmla="*/ 18 w 19"/>
                  <a:gd name="T1" fmla="*/ 0 h 364"/>
                  <a:gd name="T2" fmla="*/ 12 w 19"/>
                  <a:gd name="T3" fmla="*/ 196 h 364"/>
                  <a:gd name="T4" fmla="*/ 0 w 19"/>
                  <a:gd name="T5" fmla="*/ 363 h 364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364"/>
                  <a:gd name="T11" fmla="*/ 19 w 19"/>
                  <a:gd name="T12" fmla="*/ 364 h 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364">
                    <a:moveTo>
                      <a:pt x="18" y="0"/>
                    </a:moveTo>
                    <a:lnTo>
                      <a:pt x="12" y="196"/>
                    </a:lnTo>
                    <a:lnTo>
                      <a:pt x="0" y="363"/>
                    </a:lnTo>
                  </a:path>
                </a:pathLst>
              </a:custGeom>
              <a:noFill/>
              <a:ln w="12700" cap="rnd">
                <a:solidFill>
                  <a:srgbClr val="60402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14" name="Group 43"/>
            <p:cNvGrpSpPr>
              <a:grpSpLocks/>
            </p:cNvGrpSpPr>
            <p:nvPr/>
          </p:nvGrpSpPr>
          <p:grpSpPr bwMode="auto">
            <a:xfrm>
              <a:off x="1581" y="1480"/>
              <a:ext cx="420" cy="1315"/>
              <a:chOff x="3090" y="1705"/>
              <a:chExt cx="420" cy="1315"/>
            </a:xfrm>
          </p:grpSpPr>
          <p:grpSp>
            <p:nvGrpSpPr>
              <p:cNvPr id="72786" name="Group 44"/>
              <p:cNvGrpSpPr>
                <a:grpSpLocks/>
              </p:cNvGrpSpPr>
              <p:nvPr/>
            </p:nvGrpSpPr>
            <p:grpSpPr bwMode="auto">
              <a:xfrm>
                <a:off x="3090" y="1897"/>
                <a:ext cx="420" cy="367"/>
                <a:chOff x="3090" y="1897"/>
                <a:chExt cx="420" cy="367"/>
              </a:xfrm>
            </p:grpSpPr>
            <p:sp>
              <p:nvSpPr>
                <p:cNvPr id="72796" name="Freeform 45"/>
                <p:cNvSpPr>
                  <a:spLocks/>
                </p:cNvSpPr>
                <p:nvPr/>
              </p:nvSpPr>
              <p:spPr bwMode="auto">
                <a:xfrm>
                  <a:off x="3090" y="1897"/>
                  <a:ext cx="420" cy="367"/>
                </a:xfrm>
                <a:custGeom>
                  <a:avLst/>
                  <a:gdLst>
                    <a:gd name="T0" fmla="*/ 159 w 420"/>
                    <a:gd name="T1" fmla="*/ 0 h 367"/>
                    <a:gd name="T2" fmla="*/ 109 w 420"/>
                    <a:gd name="T3" fmla="*/ 31 h 367"/>
                    <a:gd name="T4" fmla="*/ 58 w 420"/>
                    <a:gd name="T5" fmla="*/ 55 h 367"/>
                    <a:gd name="T6" fmla="*/ 26 w 420"/>
                    <a:gd name="T7" fmla="*/ 161 h 367"/>
                    <a:gd name="T8" fmla="*/ 1 w 420"/>
                    <a:gd name="T9" fmla="*/ 240 h 367"/>
                    <a:gd name="T10" fmla="*/ 0 w 420"/>
                    <a:gd name="T11" fmla="*/ 257 h 367"/>
                    <a:gd name="T12" fmla="*/ 23 w 420"/>
                    <a:gd name="T13" fmla="*/ 297 h 367"/>
                    <a:gd name="T14" fmla="*/ 38 w 420"/>
                    <a:gd name="T15" fmla="*/ 311 h 367"/>
                    <a:gd name="T16" fmla="*/ 51 w 420"/>
                    <a:gd name="T17" fmla="*/ 313 h 367"/>
                    <a:gd name="T18" fmla="*/ 52 w 420"/>
                    <a:gd name="T19" fmla="*/ 324 h 367"/>
                    <a:gd name="T20" fmla="*/ 77 w 420"/>
                    <a:gd name="T21" fmla="*/ 308 h 367"/>
                    <a:gd name="T22" fmla="*/ 79 w 420"/>
                    <a:gd name="T23" fmla="*/ 351 h 367"/>
                    <a:gd name="T24" fmla="*/ 94 w 420"/>
                    <a:gd name="T25" fmla="*/ 366 h 367"/>
                    <a:gd name="T26" fmla="*/ 339 w 420"/>
                    <a:gd name="T27" fmla="*/ 366 h 367"/>
                    <a:gd name="T28" fmla="*/ 360 w 420"/>
                    <a:gd name="T29" fmla="*/ 346 h 367"/>
                    <a:gd name="T30" fmla="*/ 356 w 420"/>
                    <a:gd name="T31" fmla="*/ 308 h 367"/>
                    <a:gd name="T32" fmla="*/ 383 w 420"/>
                    <a:gd name="T33" fmla="*/ 332 h 367"/>
                    <a:gd name="T34" fmla="*/ 419 w 420"/>
                    <a:gd name="T35" fmla="*/ 262 h 367"/>
                    <a:gd name="T36" fmla="*/ 344 w 420"/>
                    <a:gd name="T37" fmla="*/ 48 h 367"/>
                    <a:gd name="T38" fmla="*/ 264 w 420"/>
                    <a:gd name="T39" fmla="*/ 20 h 367"/>
                    <a:gd name="T40" fmla="*/ 239 w 420"/>
                    <a:gd name="T41" fmla="*/ 6 h 367"/>
                    <a:gd name="T42" fmla="*/ 201 w 420"/>
                    <a:gd name="T43" fmla="*/ 42 h 367"/>
                    <a:gd name="T44" fmla="*/ 159 w 420"/>
                    <a:gd name="T45" fmla="*/ 0 h 3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20"/>
                    <a:gd name="T70" fmla="*/ 0 h 367"/>
                    <a:gd name="T71" fmla="*/ 420 w 420"/>
                    <a:gd name="T72" fmla="*/ 367 h 3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20" h="367">
                      <a:moveTo>
                        <a:pt x="159" y="0"/>
                      </a:moveTo>
                      <a:lnTo>
                        <a:pt x="109" y="31"/>
                      </a:lnTo>
                      <a:lnTo>
                        <a:pt x="58" y="55"/>
                      </a:lnTo>
                      <a:lnTo>
                        <a:pt x="26" y="161"/>
                      </a:lnTo>
                      <a:lnTo>
                        <a:pt x="1" y="240"/>
                      </a:lnTo>
                      <a:lnTo>
                        <a:pt x="0" y="257"/>
                      </a:lnTo>
                      <a:lnTo>
                        <a:pt x="23" y="297"/>
                      </a:lnTo>
                      <a:lnTo>
                        <a:pt x="38" y="311"/>
                      </a:lnTo>
                      <a:lnTo>
                        <a:pt x="51" y="313"/>
                      </a:lnTo>
                      <a:lnTo>
                        <a:pt x="52" y="324"/>
                      </a:lnTo>
                      <a:lnTo>
                        <a:pt x="77" y="308"/>
                      </a:lnTo>
                      <a:lnTo>
                        <a:pt x="79" y="351"/>
                      </a:lnTo>
                      <a:lnTo>
                        <a:pt x="94" y="366"/>
                      </a:lnTo>
                      <a:lnTo>
                        <a:pt x="339" y="366"/>
                      </a:lnTo>
                      <a:lnTo>
                        <a:pt x="360" y="346"/>
                      </a:lnTo>
                      <a:lnTo>
                        <a:pt x="356" y="308"/>
                      </a:lnTo>
                      <a:lnTo>
                        <a:pt x="383" y="332"/>
                      </a:lnTo>
                      <a:lnTo>
                        <a:pt x="419" y="262"/>
                      </a:lnTo>
                      <a:lnTo>
                        <a:pt x="344" y="48"/>
                      </a:lnTo>
                      <a:lnTo>
                        <a:pt x="264" y="20"/>
                      </a:lnTo>
                      <a:lnTo>
                        <a:pt x="239" y="6"/>
                      </a:lnTo>
                      <a:lnTo>
                        <a:pt x="201" y="42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797" name="Group 46"/>
                <p:cNvGrpSpPr>
                  <a:grpSpLocks/>
                </p:cNvGrpSpPr>
                <p:nvPr/>
              </p:nvGrpSpPr>
              <p:grpSpPr bwMode="auto">
                <a:xfrm>
                  <a:off x="3174" y="1936"/>
                  <a:ext cx="291" cy="327"/>
                  <a:chOff x="3174" y="1936"/>
                  <a:chExt cx="291" cy="327"/>
                </a:xfrm>
              </p:grpSpPr>
              <p:sp>
                <p:nvSpPr>
                  <p:cNvPr id="72798" name="Freeform 47"/>
                  <p:cNvSpPr>
                    <a:spLocks/>
                  </p:cNvSpPr>
                  <p:nvPr/>
                </p:nvSpPr>
                <p:spPr bwMode="auto">
                  <a:xfrm>
                    <a:off x="3267" y="1936"/>
                    <a:ext cx="57" cy="327"/>
                  </a:xfrm>
                  <a:custGeom>
                    <a:avLst/>
                    <a:gdLst>
                      <a:gd name="T0" fmla="*/ 16 w 57"/>
                      <a:gd name="T1" fmla="*/ 0 h 327"/>
                      <a:gd name="T2" fmla="*/ 5 w 57"/>
                      <a:gd name="T3" fmla="*/ 22 h 327"/>
                      <a:gd name="T4" fmla="*/ 16 w 57"/>
                      <a:gd name="T5" fmla="*/ 33 h 327"/>
                      <a:gd name="T6" fmla="*/ 0 w 57"/>
                      <a:gd name="T7" fmla="*/ 261 h 327"/>
                      <a:gd name="T8" fmla="*/ 2 w 57"/>
                      <a:gd name="T9" fmla="*/ 301 h 327"/>
                      <a:gd name="T10" fmla="*/ 30 w 57"/>
                      <a:gd name="T11" fmla="*/ 326 h 327"/>
                      <a:gd name="T12" fmla="*/ 56 w 57"/>
                      <a:gd name="T13" fmla="*/ 298 h 327"/>
                      <a:gd name="T14" fmla="*/ 56 w 57"/>
                      <a:gd name="T15" fmla="*/ 251 h 327"/>
                      <a:gd name="T16" fmla="*/ 33 w 57"/>
                      <a:gd name="T17" fmla="*/ 35 h 327"/>
                      <a:gd name="T18" fmla="*/ 43 w 57"/>
                      <a:gd name="T19" fmla="*/ 22 h 327"/>
                      <a:gd name="T20" fmla="*/ 34 w 57"/>
                      <a:gd name="T21" fmla="*/ 1 h 327"/>
                      <a:gd name="T22" fmla="*/ 25 w 57"/>
                      <a:gd name="T23" fmla="*/ 8 h 327"/>
                      <a:gd name="T24" fmla="*/ 16 w 57"/>
                      <a:gd name="T25" fmla="*/ 0 h 3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"/>
                      <a:gd name="T40" fmla="*/ 0 h 327"/>
                      <a:gd name="T41" fmla="*/ 57 w 57"/>
                      <a:gd name="T42" fmla="*/ 327 h 32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" h="327">
                        <a:moveTo>
                          <a:pt x="16" y="0"/>
                        </a:moveTo>
                        <a:lnTo>
                          <a:pt x="5" y="22"/>
                        </a:lnTo>
                        <a:lnTo>
                          <a:pt x="16" y="33"/>
                        </a:lnTo>
                        <a:lnTo>
                          <a:pt x="0" y="261"/>
                        </a:lnTo>
                        <a:lnTo>
                          <a:pt x="2" y="301"/>
                        </a:lnTo>
                        <a:lnTo>
                          <a:pt x="30" y="326"/>
                        </a:lnTo>
                        <a:lnTo>
                          <a:pt x="56" y="298"/>
                        </a:lnTo>
                        <a:lnTo>
                          <a:pt x="56" y="251"/>
                        </a:lnTo>
                        <a:lnTo>
                          <a:pt x="33" y="35"/>
                        </a:lnTo>
                        <a:lnTo>
                          <a:pt x="43" y="22"/>
                        </a:lnTo>
                        <a:lnTo>
                          <a:pt x="34" y="1"/>
                        </a:lnTo>
                        <a:lnTo>
                          <a:pt x="25" y="8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2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2799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174" y="2077"/>
                    <a:ext cx="291" cy="108"/>
                    <a:chOff x="3174" y="2077"/>
                    <a:chExt cx="291" cy="108"/>
                  </a:xfrm>
                </p:grpSpPr>
                <p:sp>
                  <p:nvSpPr>
                    <p:cNvPr id="72800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237" y="2100"/>
                      <a:ext cx="226" cy="68"/>
                    </a:xfrm>
                    <a:custGeom>
                      <a:avLst/>
                      <a:gdLst>
                        <a:gd name="T0" fmla="*/ 20 w 226"/>
                        <a:gd name="T1" fmla="*/ 42 h 68"/>
                        <a:gd name="T2" fmla="*/ 172 w 226"/>
                        <a:gd name="T3" fmla="*/ 0 h 68"/>
                        <a:gd name="T4" fmla="*/ 225 w 226"/>
                        <a:gd name="T5" fmla="*/ 5 h 68"/>
                        <a:gd name="T6" fmla="*/ 37 w 226"/>
                        <a:gd name="T7" fmla="*/ 67 h 68"/>
                        <a:gd name="T8" fmla="*/ 0 w 226"/>
                        <a:gd name="T9" fmla="*/ 49 h 68"/>
                        <a:gd name="T10" fmla="*/ 20 w 226"/>
                        <a:gd name="T11" fmla="*/ 42 h 6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26"/>
                        <a:gd name="T19" fmla="*/ 0 h 68"/>
                        <a:gd name="T20" fmla="*/ 226 w 226"/>
                        <a:gd name="T21" fmla="*/ 68 h 6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26" h="68">
                          <a:moveTo>
                            <a:pt x="20" y="42"/>
                          </a:moveTo>
                          <a:lnTo>
                            <a:pt x="172" y="0"/>
                          </a:lnTo>
                          <a:lnTo>
                            <a:pt x="225" y="5"/>
                          </a:lnTo>
                          <a:lnTo>
                            <a:pt x="37" y="67"/>
                          </a:lnTo>
                          <a:lnTo>
                            <a:pt x="0" y="49"/>
                          </a:lnTo>
                          <a:lnTo>
                            <a:pt x="20" y="4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801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341" y="2103"/>
                      <a:ext cx="124" cy="79"/>
                    </a:xfrm>
                    <a:custGeom>
                      <a:avLst/>
                      <a:gdLst>
                        <a:gd name="T0" fmla="*/ 64 w 124"/>
                        <a:gd name="T1" fmla="*/ 0 h 79"/>
                        <a:gd name="T2" fmla="*/ 15 w 124"/>
                        <a:gd name="T3" fmla="*/ 12 h 79"/>
                        <a:gd name="T4" fmla="*/ 12 w 124"/>
                        <a:gd name="T5" fmla="*/ 28 h 79"/>
                        <a:gd name="T6" fmla="*/ 0 w 124"/>
                        <a:gd name="T7" fmla="*/ 41 h 79"/>
                        <a:gd name="T8" fmla="*/ 20 w 124"/>
                        <a:gd name="T9" fmla="*/ 62 h 79"/>
                        <a:gd name="T10" fmla="*/ 47 w 124"/>
                        <a:gd name="T11" fmla="*/ 75 h 79"/>
                        <a:gd name="T12" fmla="*/ 87 w 124"/>
                        <a:gd name="T13" fmla="*/ 78 h 79"/>
                        <a:gd name="T14" fmla="*/ 123 w 124"/>
                        <a:gd name="T15" fmla="*/ 44 h 79"/>
                        <a:gd name="T16" fmla="*/ 118 w 124"/>
                        <a:gd name="T17" fmla="*/ 3 h 79"/>
                        <a:gd name="T18" fmla="*/ 87 w 124"/>
                        <a:gd name="T19" fmla="*/ 23 h 79"/>
                        <a:gd name="T20" fmla="*/ 64 w 124"/>
                        <a:gd name="T21" fmla="*/ 0 h 7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4"/>
                        <a:gd name="T34" fmla="*/ 0 h 79"/>
                        <a:gd name="T35" fmla="*/ 124 w 124"/>
                        <a:gd name="T36" fmla="*/ 79 h 79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4" h="79">
                          <a:moveTo>
                            <a:pt x="64" y="0"/>
                          </a:moveTo>
                          <a:lnTo>
                            <a:pt x="15" y="12"/>
                          </a:lnTo>
                          <a:lnTo>
                            <a:pt x="12" y="28"/>
                          </a:lnTo>
                          <a:lnTo>
                            <a:pt x="0" y="41"/>
                          </a:lnTo>
                          <a:lnTo>
                            <a:pt x="20" y="62"/>
                          </a:lnTo>
                          <a:lnTo>
                            <a:pt x="47" y="75"/>
                          </a:lnTo>
                          <a:lnTo>
                            <a:pt x="87" y="78"/>
                          </a:lnTo>
                          <a:lnTo>
                            <a:pt x="123" y="44"/>
                          </a:lnTo>
                          <a:lnTo>
                            <a:pt x="118" y="3"/>
                          </a:lnTo>
                          <a:lnTo>
                            <a:pt x="87" y="23"/>
                          </a:lnTo>
                          <a:lnTo>
                            <a:pt x="64" y="0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802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74" y="2077"/>
                      <a:ext cx="100" cy="108"/>
                    </a:xfrm>
                    <a:custGeom>
                      <a:avLst/>
                      <a:gdLst>
                        <a:gd name="T0" fmla="*/ 0 w 100"/>
                        <a:gd name="T1" fmla="*/ 66 h 108"/>
                        <a:gd name="T2" fmla="*/ 12 w 100"/>
                        <a:gd name="T3" fmla="*/ 48 h 108"/>
                        <a:gd name="T4" fmla="*/ 22 w 100"/>
                        <a:gd name="T5" fmla="*/ 27 h 108"/>
                        <a:gd name="T6" fmla="*/ 27 w 100"/>
                        <a:gd name="T7" fmla="*/ 8 h 108"/>
                        <a:gd name="T8" fmla="*/ 57 w 100"/>
                        <a:gd name="T9" fmla="*/ 0 h 108"/>
                        <a:gd name="T10" fmla="*/ 80 w 100"/>
                        <a:gd name="T11" fmla="*/ 0 h 108"/>
                        <a:gd name="T12" fmla="*/ 99 w 100"/>
                        <a:gd name="T13" fmla="*/ 54 h 108"/>
                        <a:gd name="T14" fmla="*/ 93 w 100"/>
                        <a:gd name="T15" fmla="*/ 66 h 108"/>
                        <a:gd name="T16" fmla="*/ 80 w 100"/>
                        <a:gd name="T17" fmla="*/ 80 h 108"/>
                        <a:gd name="T18" fmla="*/ 60 w 100"/>
                        <a:gd name="T19" fmla="*/ 86 h 108"/>
                        <a:gd name="T20" fmla="*/ 45 w 100"/>
                        <a:gd name="T21" fmla="*/ 88 h 108"/>
                        <a:gd name="T22" fmla="*/ 38 w 100"/>
                        <a:gd name="T23" fmla="*/ 91 h 108"/>
                        <a:gd name="T24" fmla="*/ 28 w 100"/>
                        <a:gd name="T25" fmla="*/ 102 h 108"/>
                        <a:gd name="T26" fmla="*/ 12 w 100"/>
                        <a:gd name="T27" fmla="*/ 107 h 108"/>
                        <a:gd name="T28" fmla="*/ 4 w 100"/>
                        <a:gd name="T29" fmla="*/ 107 h 108"/>
                        <a:gd name="T30" fmla="*/ 0 w 100"/>
                        <a:gd name="T31" fmla="*/ 66 h 10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00"/>
                        <a:gd name="T49" fmla="*/ 0 h 108"/>
                        <a:gd name="T50" fmla="*/ 100 w 100"/>
                        <a:gd name="T51" fmla="*/ 108 h 10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00" h="108">
                          <a:moveTo>
                            <a:pt x="0" y="66"/>
                          </a:moveTo>
                          <a:lnTo>
                            <a:pt x="12" y="48"/>
                          </a:lnTo>
                          <a:lnTo>
                            <a:pt x="22" y="27"/>
                          </a:lnTo>
                          <a:lnTo>
                            <a:pt x="27" y="8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9" y="54"/>
                          </a:lnTo>
                          <a:lnTo>
                            <a:pt x="93" y="66"/>
                          </a:lnTo>
                          <a:lnTo>
                            <a:pt x="80" y="80"/>
                          </a:lnTo>
                          <a:lnTo>
                            <a:pt x="60" y="86"/>
                          </a:lnTo>
                          <a:lnTo>
                            <a:pt x="45" y="88"/>
                          </a:lnTo>
                          <a:lnTo>
                            <a:pt x="38" y="91"/>
                          </a:lnTo>
                          <a:lnTo>
                            <a:pt x="28" y="102"/>
                          </a:lnTo>
                          <a:lnTo>
                            <a:pt x="12" y="107"/>
                          </a:lnTo>
                          <a:lnTo>
                            <a:pt x="4" y="107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2787" name="Group 52"/>
              <p:cNvGrpSpPr>
                <a:grpSpLocks/>
              </p:cNvGrpSpPr>
              <p:nvPr/>
            </p:nvGrpSpPr>
            <p:grpSpPr bwMode="auto">
              <a:xfrm>
                <a:off x="3100" y="1705"/>
                <a:ext cx="394" cy="1315"/>
                <a:chOff x="3100" y="1705"/>
                <a:chExt cx="394" cy="1315"/>
              </a:xfrm>
            </p:grpSpPr>
            <p:grpSp>
              <p:nvGrpSpPr>
                <p:cNvPr id="72788" name="Group 53"/>
                <p:cNvGrpSpPr>
                  <a:grpSpLocks/>
                </p:cNvGrpSpPr>
                <p:nvPr/>
              </p:nvGrpSpPr>
              <p:grpSpPr bwMode="auto">
                <a:xfrm>
                  <a:off x="3224" y="1705"/>
                  <a:ext cx="142" cy="235"/>
                  <a:chOff x="3224" y="1705"/>
                  <a:chExt cx="142" cy="235"/>
                </a:xfrm>
              </p:grpSpPr>
              <p:sp>
                <p:nvSpPr>
                  <p:cNvPr id="72793" name="Freeform 54"/>
                  <p:cNvSpPr>
                    <a:spLocks/>
                  </p:cNvSpPr>
                  <p:nvPr/>
                </p:nvSpPr>
                <p:spPr bwMode="auto">
                  <a:xfrm>
                    <a:off x="3227" y="1718"/>
                    <a:ext cx="131" cy="222"/>
                  </a:xfrm>
                  <a:custGeom>
                    <a:avLst/>
                    <a:gdLst>
                      <a:gd name="T0" fmla="*/ 0 w 131"/>
                      <a:gd name="T1" fmla="*/ 94 h 222"/>
                      <a:gd name="T2" fmla="*/ 5 w 131"/>
                      <a:gd name="T3" fmla="*/ 113 h 222"/>
                      <a:gd name="T4" fmla="*/ 10 w 131"/>
                      <a:gd name="T5" fmla="*/ 124 h 222"/>
                      <a:gd name="T6" fmla="*/ 15 w 131"/>
                      <a:gd name="T7" fmla="*/ 133 h 222"/>
                      <a:gd name="T8" fmla="*/ 22 w 131"/>
                      <a:gd name="T9" fmla="*/ 132 h 222"/>
                      <a:gd name="T10" fmla="*/ 24 w 131"/>
                      <a:gd name="T11" fmla="*/ 132 h 222"/>
                      <a:gd name="T12" fmla="*/ 24 w 131"/>
                      <a:gd name="T13" fmla="*/ 176 h 222"/>
                      <a:gd name="T14" fmla="*/ 65 w 131"/>
                      <a:gd name="T15" fmla="*/ 221 h 222"/>
                      <a:gd name="T16" fmla="*/ 102 w 131"/>
                      <a:gd name="T17" fmla="*/ 187 h 222"/>
                      <a:gd name="T18" fmla="*/ 103 w 131"/>
                      <a:gd name="T19" fmla="*/ 176 h 222"/>
                      <a:gd name="T20" fmla="*/ 108 w 131"/>
                      <a:gd name="T21" fmla="*/ 167 h 222"/>
                      <a:gd name="T22" fmla="*/ 114 w 131"/>
                      <a:gd name="T23" fmla="*/ 158 h 222"/>
                      <a:gd name="T24" fmla="*/ 118 w 131"/>
                      <a:gd name="T25" fmla="*/ 139 h 222"/>
                      <a:gd name="T26" fmla="*/ 126 w 131"/>
                      <a:gd name="T27" fmla="*/ 120 h 222"/>
                      <a:gd name="T28" fmla="*/ 128 w 131"/>
                      <a:gd name="T29" fmla="*/ 104 h 222"/>
                      <a:gd name="T30" fmla="*/ 129 w 131"/>
                      <a:gd name="T31" fmla="*/ 66 h 222"/>
                      <a:gd name="T32" fmla="*/ 130 w 131"/>
                      <a:gd name="T33" fmla="*/ 50 h 222"/>
                      <a:gd name="T34" fmla="*/ 127 w 131"/>
                      <a:gd name="T35" fmla="*/ 34 h 222"/>
                      <a:gd name="T36" fmla="*/ 119 w 131"/>
                      <a:gd name="T37" fmla="*/ 20 h 222"/>
                      <a:gd name="T38" fmla="*/ 104 w 131"/>
                      <a:gd name="T39" fmla="*/ 8 h 222"/>
                      <a:gd name="T40" fmla="*/ 88 w 131"/>
                      <a:gd name="T41" fmla="*/ 3 h 222"/>
                      <a:gd name="T42" fmla="*/ 70 w 131"/>
                      <a:gd name="T43" fmla="*/ 0 h 222"/>
                      <a:gd name="T44" fmla="*/ 51 w 131"/>
                      <a:gd name="T45" fmla="*/ 2 h 222"/>
                      <a:gd name="T46" fmla="*/ 38 w 131"/>
                      <a:gd name="T47" fmla="*/ 7 h 222"/>
                      <a:gd name="T48" fmla="*/ 25 w 131"/>
                      <a:gd name="T49" fmla="*/ 17 h 222"/>
                      <a:gd name="T50" fmla="*/ 16 w 131"/>
                      <a:gd name="T51" fmla="*/ 27 h 222"/>
                      <a:gd name="T52" fmla="*/ 10 w 131"/>
                      <a:gd name="T53" fmla="*/ 37 h 222"/>
                      <a:gd name="T54" fmla="*/ 5 w 131"/>
                      <a:gd name="T55" fmla="*/ 50 h 222"/>
                      <a:gd name="T56" fmla="*/ 3 w 131"/>
                      <a:gd name="T57" fmla="*/ 61 h 222"/>
                      <a:gd name="T58" fmla="*/ 2 w 131"/>
                      <a:gd name="T59" fmla="*/ 77 h 222"/>
                      <a:gd name="T60" fmla="*/ 4 w 131"/>
                      <a:gd name="T61" fmla="*/ 88 h 222"/>
                      <a:gd name="T62" fmla="*/ 0 w 131"/>
                      <a:gd name="T63" fmla="*/ 94 h 22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31"/>
                      <a:gd name="T97" fmla="*/ 0 h 222"/>
                      <a:gd name="T98" fmla="*/ 131 w 131"/>
                      <a:gd name="T99" fmla="*/ 222 h 222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31" h="222">
                        <a:moveTo>
                          <a:pt x="0" y="94"/>
                        </a:moveTo>
                        <a:lnTo>
                          <a:pt x="5" y="113"/>
                        </a:lnTo>
                        <a:lnTo>
                          <a:pt x="10" y="124"/>
                        </a:lnTo>
                        <a:lnTo>
                          <a:pt x="15" y="133"/>
                        </a:lnTo>
                        <a:lnTo>
                          <a:pt x="22" y="132"/>
                        </a:lnTo>
                        <a:lnTo>
                          <a:pt x="24" y="132"/>
                        </a:lnTo>
                        <a:lnTo>
                          <a:pt x="24" y="176"/>
                        </a:lnTo>
                        <a:lnTo>
                          <a:pt x="65" y="221"/>
                        </a:lnTo>
                        <a:lnTo>
                          <a:pt x="102" y="187"/>
                        </a:lnTo>
                        <a:lnTo>
                          <a:pt x="103" y="176"/>
                        </a:lnTo>
                        <a:lnTo>
                          <a:pt x="108" y="167"/>
                        </a:lnTo>
                        <a:lnTo>
                          <a:pt x="114" y="158"/>
                        </a:lnTo>
                        <a:lnTo>
                          <a:pt x="118" y="139"/>
                        </a:lnTo>
                        <a:lnTo>
                          <a:pt x="126" y="120"/>
                        </a:lnTo>
                        <a:lnTo>
                          <a:pt x="128" y="104"/>
                        </a:lnTo>
                        <a:lnTo>
                          <a:pt x="129" y="66"/>
                        </a:lnTo>
                        <a:lnTo>
                          <a:pt x="130" y="50"/>
                        </a:lnTo>
                        <a:lnTo>
                          <a:pt x="127" y="34"/>
                        </a:lnTo>
                        <a:lnTo>
                          <a:pt x="119" y="20"/>
                        </a:lnTo>
                        <a:lnTo>
                          <a:pt x="104" y="8"/>
                        </a:lnTo>
                        <a:lnTo>
                          <a:pt x="88" y="3"/>
                        </a:lnTo>
                        <a:lnTo>
                          <a:pt x="70" y="0"/>
                        </a:lnTo>
                        <a:lnTo>
                          <a:pt x="51" y="2"/>
                        </a:lnTo>
                        <a:lnTo>
                          <a:pt x="38" y="7"/>
                        </a:lnTo>
                        <a:lnTo>
                          <a:pt x="25" y="17"/>
                        </a:lnTo>
                        <a:lnTo>
                          <a:pt x="16" y="27"/>
                        </a:lnTo>
                        <a:lnTo>
                          <a:pt x="10" y="37"/>
                        </a:lnTo>
                        <a:lnTo>
                          <a:pt x="5" y="50"/>
                        </a:lnTo>
                        <a:lnTo>
                          <a:pt x="3" y="61"/>
                        </a:lnTo>
                        <a:lnTo>
                          <a:pt x="2" y="77"/>
                        </a:lnTo>
                        <a:lnTo>
                          <a:pt x="4" y="88"/>
                        </a:lnTo>
                        <a:lnTo>
                          <a:pt x="0" y="94"/>
                        </a:lnTo>
                      </a:path>
                    </a:pathLst>
                  </a:custGeom>
                  <a:solidFill>
                    <a:srgbClr val="FF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4" name="Freeform 55"/>
                  <p:cNvSpPr>
                    <a:spLocks/>
                  </p:cNvSpPr>
                  <p:nvPr/>
                </p:nvSpPr>
                <p:spPr bwMode="auto">
                  <a:xfrm>
                    <a:off x="3227" y="1734"/>
                    <a:ext cx="91" cy="204"/>
                  </a:xfrm>
                  <a:custGeom>
                    <a:avLst/>
                    <a:gdLst>
                      <a:gd name="T0" fmla="*/ 14 w 91"/>
                      <a:gd name="T1" fmla="*/ 16 h 204"/>
                      <a:gd name="T2" fmla="*/ 19 w 91"/>
                      <a:gd name="T3" fmla="*/ 7 h 204"/>
                      <a:gd name="T4" fmla="*/ 25 w 91"/>
                      <a:gd name="T5" fmla="*/ 0 h 204"/>
                      <a:gd name="T6" fmla="*/ 50 w 91"/>
                      <a:gd name="T7" fmla="*/ 25 h 204"/>
                      <a:gd name="T8" fmla="*/ 51 w 91"/>
                      <a:gd name="T9" fmla="*/ 59 h 204"/>
                      <a:gd name="T10" fmla="*/ 77 w 91"/>
                      <a:gd name="T11" fmla="*/ 65 h 204"/>
                      <a:gd name="T12" fmla="*/ 86 w 91"/>
                      <a:gd name="T13" fmla="*/ 66 h 204"/>
                      <a:gd name="T14" fmla="*/ 90 w 91"/>
                      <a:gd name="T15" fmla="*/ 111 h 204"/>
                      <a:gd name="T16" fmla="*/ 83 w 91"/>
                      <a:gd name="T17" fmla="*/ 108 h 204"/>
                      <a:gd name="T18" fmla="*/ 78 w 91"/>
                      <a:gd name="T19" fmla="*/ 113 h 204"/>
                      <a:gd name="T20" fmla="*/ 78 w 91"/>
                      <a:gd name="T21" fmla="*/ 73 h 204"/>
                      <a:gd name="T22" fmla="*/ 53 w 91"/>
                      <a:gd name="T23" fmla="*/ 79 h 204"/>
                      <a:gd name="T24" fmla="*/ 46 w 91"/>
                      <a:gd name="T25" fmla="*/ 83 h 204"/>
                      <a:gd name="T26" fmla="*/ 41 w 91"/>
                      <a:gd name="T27" fmla="*/ 93 h 204"/>
                      <a:gd name="T28" fmla="*/ 51 w 91"/>
                      <a:gd name="T29" fmla="*/ 111 h 204"/>
                      <a:gd name="T30" fmla="*/ 42 w 91"/>
                      <a:gd name="T31" fmla="*/ 118 h 204"/>
                      <a:gd name="T32" fmla="*/ 42 w 91"/>
                      <a:gd name="T33" fmla="*/ 149 h 204"/>
                      <a:gd name="T34" fmla="*/ 54 w 91"/>
                      <a:gd name="T35" fmla="*/ 155 h 204"/>
                      <a:gd name="T36" fmla="*/ 69 w 91"/>
                      <a:gd name="T37" fmla="*/ 163 h 204"/>
                      <a:gd name="T38" fmla="*/ 62 w 91"/>
                      <a:gd name="T39" fmla="*/ 203 h 204"/>
                      <a:gd name="T40" fmla="*/ 23 w 91"/>
                      <a:gd name="T41" fmla="*/ 161 h 204"/>
                      <a:gd name="T42" fmla="*/ 23 w 91"/>
                      <a:gd name="T43" fmla="*/ 116 h 204"/>
                      <a:gd name="T44" fmla="*/ 14 w 91"/>
                      <a:gd name="T45" fmla="*/ 116 h 204"/>
                      <a:gd name="T46" fmla="*/ 0 w 91"/>
                      <a:gd name="T47" fmla="*/ 80 h 204"/>
                      <a:gd name="T48" fmla="*/ 3 w 91"/>
                      <a:gd name="T49" fmla="*/ 74 h 204"/>
                      <a:gd name="T50" fmla="*/ 2 w 91"/>
                      <a:gd name="T51" fmla="*/ 60 h 204"/>
                      <a:gd name="T52" fmla="*/ 3 w 91"/>
                      <a:gd name="T53" fmla="*/ 52 h 204"/>
                      <a:gd name="T54" fmla="*/ 3 w 91"/>
                      <a:gd name="T55" fmla="*/ 42 h 204"/>
                      <a:gd name="T56" fmla="*/ 6 w 91"/>
                      <a:gd name="T57" fmla="*/ 28 h 204"/>
                      <a:gd name="T58" fmla="*/ 14 w 91"/>
                      <a:gd name="T59" fmla="*/ 16 h 20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91"/>
                      <a:gd name="T91" fmla="*/ 0 h 204"/>
                      <a:gd name="T92" fmla="*/ 91 w 91"/>
                      <a:gd name="T93" fmla="*/ 204 h 20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91" h="204">
                        <a:moveTo>
                          <a:pt x="14" y="16"/>
                        </a:moveTo>
                        <a:lnTo>
                          <a:pt x="19" y="7"/>
                        </a:lnTo>
                        <a:lnTo>
                          <a:pt x="25" y="0"/>
                        </a:lnTo>
                        <a:lnTo>
                          <a:pt x="50" y="25"/>
                        </a:lnTo>
                        <a:lnTo>
                          <a:pt x="51" y="59"/>
                        </a:lnTo>
                        <a:lnTo>
                          <a:pt x="77" y="65"/>
                        </a:lnTo>
                        <a:lnTo>
                          <a:pt x="86" y="66"/>
                        </a:lnTo>
                        <a:lnTo>
                          <a:pt x="90" y="111"/>
                        </a:lnTo>
                        <a:lnTo>
                          <a:pt x="83" y="108"/>
                        </a:lnTo>
                        <a:lnTo>
                          <a:pt x="78" y="113"/>
                        </a:lnTo>
                        <a:lnTo>
                          <a:pt x="78" y="73"/>
                        </a:lnTo>
                        <a:lnTo>
                          <a:pt x="53" y="79"/>
                        </a:lnTo>
                        <a:lnTo>
                          <a:pt x="46" y="83"/>
                        </a:lnTo>
                        <a:lnTo>
                          <a:pt x="41" y="93"/>
                        </a:lnTo>
                        <a:lnTo>
                          <a:pt x="51" y="111"/>
                        </a:lnTo>
                        <a:lnTo>
                          <a:pt x="42" y="118"/>
                        </a:lnTo>
                        <a:lnTo>
                          <a:pt x="42" y="149"/>
                        </a:lnTo>
                        <a:lnTo>
                          <a:pt x="54" y="155"/>
                        </a:lnTo>
                        <a:lnTo>
                          <a:pt x="69" y="163"/>
                        </a:lnTo>
                        <a:lnTo>
                          <a:pt x="62" y="203"/>
                        </a:lnTo>
                        <a:lnTo>
                          <a:pt x="23" y="161"/>
                        </a:lnTo>
                        <a:lnTo>
                          <a:pt x="23" y="116"/>
                        </a:lnTo>
                        <a:lnTo>
                          <a:pt x="14" y="116"/>
                        </a:lnTo>
                        <a:lnTo>
                          <a:pt x="0" y="80"/>
                        </a:lnTo>
                        <a:lnTo>
                          <a:pt x="3" y="74"/>
                        </a:lnTo>
                        <a:lnTo>
                          <a:pt x="2" y="60"/>
                        </a:lnTo>
                        <a:lnTo>
                          <a:pt x="3" y="52"/>
                        </a:lnTo>
                        <a:lnTo>
                          <a:pt x="3" y="42"/>
                        </a:lnTo>
                        <a:lnTo>
                          <a:pt x="6" y="28"/>
                        </a:lnTo>
                        <a:lnTo>
                          <a:pt x="14" y="1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5" name="Freeform 56"/>
                  <p:cNvSpPr>
                    <a:spLocks/>
                  </p:cNvSpPr>
                  <p:nvPr/>
                </p:nvSpPr>
                <p:spPr bwMode="auto">
                  <a:xfrm>
                    <a:off x="3224" y="1705"/>
                    <a:ext cx="142" cy="118"/>
                  </a:xfrm>
                  <a:custGeom>
                    <a:avLst/>
                    <a:gdLst>
                      <a:gd name="T0" fmla="*/ 1 w 142"/>
                      <a:gd name="T1" fmla="*/ 96 h 118"/>
                      <a:gd name="T2" fmla="*/ 0 w 142"/>
                      <a:gd name="T3" fmla="*/ 81 h 118"/>
                      <a:gd name="T4" fmla="*/ 3 w 142"/>
                      <a:gd name="T5" fmla="*/ 62 h 118"/>
                      <a:gd name="T6" fmla="*/ 6 w 142"/>
                      <a:gd name="T7" fmla="*/ 45 h 118"/>
                      <a:gd name="T8" fmla="*/ 11 w 142"/>
                      <a:gd name="T9" fmla="*/ 32 h 118"/>
                      <a:gd name="T10" fmla="*/ 18 w 142"/>
                      <a:gd name="T11" fmla="*/ 21 h 118"/>
                      <a:gd name="T12" fmla="*/ 30 w 142"/>
                      <a:gd name="T13" fmla="*/ 16 h 118"/>
                      <a:gd name="T14" fmla="*/ 37 w 142"/>
                      <a:gd name="T15" fmla="*/ 11 h 118"/>
                      <a:gd name="T16" fmla="*/ 50 w 142"/>
                      <a:gd name="T17" fmla="*/ 5 h 118"/>
                      <a:gd name="T18" fmla="*/ 64 w 142"/>
                      <a:gd name="T19" fmla="*/ 0 h 118"/>
                      <a:gd name="T20" fmla="*/ 79 w 142"/>
                      <a:gd name="T21" fmla="*/ 0 h 118"/>
                      <a:gd name="T22" fmla="*/ 96 w 142"/>
                      <a:gd name="T23" fmla="*/ 3 h 118"/>
                      <a:gd name="T24" fmla="*/ 106 w 142"/>
                      <a:gd name="T25" fmla="*/ 8 h 118"/>
                      <a:gd name="T26" fmla="*/ 114 w 142"/>
                      <a:gd name="T27" fmla="*/ 14 h 118"/>
                      <a:gd name="T28" fmla="*/ 127 w 142"/>
                      <a:gd name="T29" fmla="*/ 24 h 118"/>
                      <a:gd name="T30" fmla="*/ 135 w 142"/>
                      <a:gd name="T31" fmla="*/ 33 h 118"/>
                      <a:gd name="T32" fmla="*/ 141 w 142"/>
                      <a:gd name="T33" fmla="*/ 38 h 118"/>
                      <a:gd name="T34" fmla="*/ 135 w 142"/>
                      <a:gd name="T35" fmla="*/ 38 h 118"/>
                      <a:gd name="T36" fmla="*/ 135 w 142"/>
                      <a:gd name="T37" fmla="*/ 42 h 118"/>
                      <a:gd name="T38" fmla="*/ 135 w 142"/>
                      <a:gd name="T39" fmla="*/ 48 h 118"/>
                      <a:gd name="T40" fmla="*/ 134 w 142"/>
                      <a:gd name="T41" fmla="*/ 57 h 118"/>
                      <a:gd name="T42" fmla="*/ 137 w 142"/>
                      <a:gd name="T43" fmla="*/ 70 h 118"/>
                      <a:gd name="T44" fmla="*/ 138 w 142"/>
                      <a:gd name="T45" fmla="*/ 84 h 118"/>
                      <a:gd name="T46" fmla="*/ 131 w 142"/>
                      <a:gd name="T47" fmla="*/ 100 h 118"/>
                      <a:gd name="T48" fmla="*/ 132 w 142"/>
                      <a:gd name="T49" fmla="*/ 78 h 118"/>
                      <a:gd name="T50" fmla="*/ 131 w 142"/>
                      <a:gd name="T51" fmla="*/ 63 h 118"/>
                      <a:gd name="T52" fmla="*/ 127 w 142"/>
                      <a:gd name="T53" fmla="*/ 55 h 118"/>
                      <a:gd name="T54" fmla="*/ 122 w 142"/>
                      <a:gd name="T55" fmla="*/ 52 h 118"/>
                      <a:gd name="T56" fmla="*/ 119 w 142"/>
                      <a:gd name="T57" fmla="*/ 47 h 118"/>
                      <a:gd name="T58" fmla="*/ 114 w 142"/>
                      <a:gd name="T59" fmla="*/ 48 h 118"/>
                      <a:gd name="T60" fmla="*/ 105 w 142"/>
                      <a:gd name="T61" fmla="*/ 52 h 118"/>
                      <a:gd name="T62" fmla="*/ 96 w 142"/>
                      <a:gd name="T63" fmla="*/ 52 h 118"/>
                      <a:gd name="T64" fmla="*/ 85 w 142"/>
                      <a:gd name="T65" fmla="*/ 52 h 118"/>
                      <a:gd name="T66" fmla="*/ 76 w 142"/>
                      <a:gd name="T67" fmla="*/ 51 h 118"/>
                      <a:gd name="T68" fmla="*/ 69 w 142"/>
                      <a:gd name="T69" fmla="*/ 51 h 118"/>
                      <a:gd name="T70" fmla="*/ 75 w 142"/>
                      <a:gd name="T71" fmla="*/ 54 h 118"/>
                      <a:gd name="T72" fmla="*/ 80 w 142"/>
                      <a:gd name="T73" fmla="*/ 55 h 118"/>
                      <a:gd name="T74" fmla="*/ 74 w 142"/>
                      <a:gd name="T75" fmla="*/ 56 h 118"/>
                      <a:gd name="T76" fmla="*/ 64 w 142"/>
                      <a:gd name="T77" fmla="*/ 55 h 118"/>
                      <a:gd name="T78" fmla="*/ 53 w 142"/>
                      <a:gd name="T79" fmla="*/ 54 h 118"/>
                      <a:gd name="T80" fmla="*/ 42 w 142"/>
                      <a:gd name="T81" fmla="*/ 54 h 118"/>
                      <a:gd name="T82" fmla="*/ 36 w 142"/>
                      <a:gd name="T83" fmla="*/ 54 h 118"/>
                      <a:gd name="T84" fmla="*/ 31 w 142"/>
                      <a:gd name="T85" fmla="*/ 54 h 118"/>
                      <a:gd name="T86" fmla="*/ 33 w 142"/>
                      <a:gd name="T87" fmla="*/ 55 h 118"/>
                      <a:gd name="T88" fmla="*/ 36 w 142"/>
                      <a:gd name="T89" fmla="*/ 60 h 118"/>
                      <a:gd name="T90" fmla="*/ 36 w 142"/>
                      <a:gd name="T91" fmla="*/ 67 h 118"/>
                      <a:gd name="T92" fmla="*/ 34 w 142"/>
                      <a:gd name="T93" fmla="*/ 74 h 118"/>
                      <a:gd name="T94" fmla="*/ 29 w 142"/>
                      <a:gd name="T95" fmla="*/ 82 h 118"/>
                      <a:gd name="T96" fmla="*/ 26 w 142"/>
                      <a:gd name="T97" fmla="*/ 91 h 118"/>
                      <a:gd name="T98" fmla="*/ 25 w 142"/>
                      <a:gd name="T99" fmla="*/ 101 h 118"/>
                      <a:gd name="T100" fmla="*/ 26 w 142"/>
                      <a:gd name="T101" fmla="*/ 113 h 118"/>
                      <a:gd name="T102" fmla="*/ 27 w 142"/>
                      <a:gd name="T103" fmla="*/ 117 h 118"/>
                      <a:gd name="T104" fmla="*/ 19 w 142"/>
                      <a:gd name="T105" fmla="*/ 109 h 118"/>
                      <a:gd name="T106" fmla="*/ 9 w 142"/>
                      <a:gd name="T107" fmla="*/ 100 h 118"/>
                      <a:gd name="T108" fmla="*/ 6 w 142"/>
                      <a:gd name="T109" fmla="*/ 101 h 118"/>
                      <a:gd name="T110" fmla="*/ 4 w 142"/>
                      <a:gd name="T111" fmla="*/ 108 h 118"/>
                      <a:gd name="T112" fmla="*/ 1 w 142"/>
                      <a:gd name="T113" fmla="*/ 96 h 118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42"/>
                      <a:gd name="T172" fmla="*/ 0 h 118"/>
                      <a:gd name="T173" fmla="*/ 142 w 142"/>
                      <a:gd name="T174" fmla="*/ 118 h 118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42" h="118">
                        <a:moveTo>
                          <a:pt x="1" y="96"/>
                        </a:moveTo>
                        <a:lnTo>
                          <a:pt x="0" y="81"/>
                        </a:lnTo>
                        <a:lnTo>
                          <a:pt x="3" y="62"/>
                        </a:lnTo>
                        <a:lnTo>
                          <a:pt x="6" y="45"/>
                        </a:lnTo>
                        <a:lnTo>
                          <a:pt x="11" y="32"/>
                        </a:lnTo>
                        <a:lnTo>
                          <a:pt x="18" y="21"/>
                        </a:lnTo>
                        <a:lnTo>
                          <a:pt x="30" y="16"/>
                        </a:lnTo>
                        <a:lnTo>
                          <a:pt x="37" y="11"/>
                        </a:lnTo>
                        <a:lnTo>
                          <a:pt x="50" y="5"/>
                        </a:lnTo>
                        <a:lnTo>
                          <a:pt x="64" y="0"/>
                        </a:lnTo>
                        <a:lnTo>
                          <a:pt x="79" y="0"/>
                        </a:lnTo>
                        <a:lnTo>
                          <a:pt x="96" y="3"/>
                        </a:lnTo>
                        <a:lnTo>
                          <a:pt x="106" y="8"/>
                        </a:lnTo>
                        <a:lnTo>
                          <a:pt x="114" y="14"/>
                        </a:lnTo>
                        <a:lnTo>
                          <a:pt x="127" y="24"/>
                        </a:lnTo>
                        <a:lnTo>
                          <a:pt x="135" y="33"/>
                        </a:lnTo>
                        <a:lnTo>
                          <a:pt x="141" y="38"/>
                        </a:lnTo>
                        <a:lnTo>
                          <a:pt x="135" y="38"/>
                        </a:lnTo>
                        <a:lnTo>
                          <a:pt x="135" y="42"/>
                        </a:lnTo>
                        <a:lnTo>
                          <a:pt x="135" y="48"/>
                        </a:lnTo>
                        <a:lnTo>
                          <a:pt x="134" y="57"/>
                        </a:lnTo>
                        <a:lnTo>
                          <a:pt x="137" y="70"/>
                        </a:lnTo>
                        <a:lnTo>
                          <a:pt x="138" y="84"/>
                        </a:lnTo>
                        <a:lnTo>
                          <a:pt x="131" y="100"/>
                        </a:lnTo>
                        <a:lnTo>
                          <a:pt x="132" y="78"/>
                        </a:lnTo>
                        <a:lnTo>
                          <a:pt x="131" y="63"/>
                        </a:lnTo>
                        <a:lnTo>
                          <a:pt x="127" y="55"/>
                        </a:lnTo>
                        <a:lnTo>
                          <a:pt x="122" y="52"/>
                        </a:lnTo>
                        <a:lnTo>
                          <a:pt x="119" y="47"/>
                        </a:lnTo>
                        <a:lnTo>
                          <a:pt x="114" y="48"/>
                        </a:lnTo>
                        <a:lnTo>
                          <a:pt x="105" y="52"/>
                        </a:lnTo>
                        <a:lnTo>
                          <a:pt x="96" y="52"/>
                        </a:lnTo>
                        <a:lnTo>
                          <a:pt x="85" y="52"/>
                        </a:lnTo>
                        <a:lnTo>
                          <a:pt x="76" y="51"/>
                        </a:lnTo>
                        <a:lnTo>
                          <a:pt x="69" y="51"/>
                        </a:lnTo>
                        <a:lnTo>
                          <a:pt x="75" y="54"/>
                        </a:lnTo>
                        <a:lnTo>
                          <a:pt x="80" y="55"/>
                        </a:lnTo>
                        <a:lnTo>
                          <a:pt x="74" y="56"/>
                        </a:lnTo>
                        <a:lnTo>
                          <a:pt x="64" y="55"/>
                        </a:lnTo>
                        <a:lnTo>
                          <a:pt x="53" y="54"/>
                        </a:lnTo>
                        <a:lnTo>
                          <a:pt x="42" y="54"/>
                        </a:lnTo>
                        <a:lnTo>
                          <a:pt x="36" y="54"/>
                        </a:lnTo>
                        <a:lnTo>
                          <a:pt x="31" y="54"/>
                        </a:lnTo>
                        <a:lnTo>
                          <a:pt x="33" y="55"/>
                        </a:lnTo>
                        <a:lnTo>
                          <a:pt x="36" y="60"/>
                        </a:lnTo>
                        <a:lnTo>
                          <a:pt x="36" y="67"/>
                        </a:lnTo>
                        <a:lnTo>
                          <a:pt x="34" y="74"/>
                        </a:lnTo>
                        <a:lnTo>
                          <a:pt x="29" y="82"/>
                        </a:lnTo>
                        <a:lnTo>
                          <a:pt x="26" y="91"/>
                        </a:lnTo>
                        <a:lnTo>
                          <a:pt x="25" y="101"/>
                        </a:lnTo>
                        <a:lnTo>
                          <a:pt x="26" y="113"/>
                        </a:lnTo>
                        <a:lnTo>
                          <a:pt x="27" y="117"/>
                        </a:lnTo>
                        <a:lnTo>
                          <a:pt x="19" y="109"/>
                        </a:lnTo>
                        <a:lnTo>
                          <a:pt x="9" y="100"/>
                        </a:lnTo>
                        <a:lnTo>
                          <a:pt x="6" y="101"/>
                        </a:lnTo>
                        <a:lnTo>
                          <a:pt x="4" y="108"/>
                        </a:lnTo>
                        <a:lnTo>
                          <a:pt x="1" y="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2789" name="Group 57"/>
                <p:cNvGrpSpPr>
                  <a:grpSpLocks/>
                </p:cNvGrpSpPr>
                <p:nvPr/>
              </p:nvGrpSpPr>
              <p:grpSpPr bwMode="auto">
                <a:xfrm>
                  <a:off x="3100" y="2924"/>
                  <a:ext cx="394" cy="96"/>
                  <a:chOff x="3100" y="2924"/>
                  <a:chExt cx="394" cy="96"/>
                </a:xfrm>
              </p:grpSpPr>
              <p:sp>
                <p:nvSpPr>
                  <p:cNvPr id="72791" name="Freeform 58"/>
                  <p:cNvSpPr>
                    <a:spLocks/>
                  </p:cNvSpPr>
                  <p:nvPr/>
                </p:nvSpPr>
                <p:spPr bwMode="auto">
                  <a:xfrm>
                    <a:off x="3100" y="2924"/>
                    <a:ext cx="171" cy="96"/>
                  </a:xfrm>
                  <a:custGeom>
                    <a:avLst/>
                    <a:gdLst>
                      <a:gd name="T0" fmla="*/ 81 w 171"/>
                      <a:gd name="T1" fmla="*/ 13 h 96"/>
                      <a:gd name="T2" fmla="*/ 60 w 171"/>
                      <a:gd name="T3" fmla="*/ 28 h 96"/>
                      <a:gd name="T4" fmla="*/ 33 w 171"/>
                      <a:gd name="T5" fmla="*/ 47 h 96"/>
                      <a:gd name="T6" fmla="*/ 14 w 171"/>
                      <a:gd name="T7" fmla="*/ 58 h 96"/>
                      <a:gd name="T8" fmla="*/ 2 w 171"/>
                      <a:gd name="T9" fmla="*/ 66 h 96"/>
                      <a:gd name="T10" fmla="*/ 0 w 171"/>
                      <a:gd name="T11" fmla="*/ 83 h 96"/>
                      <a:gd name="T12" fmla="*/ 11 w 171"/>
                      <a:gd name="T13" fmla="*/ 90 h 96"/>
                      <a:gd name="T14" fmla="*/ 35 w 171"/>
                      <a:gd name="T15" fmla="*/ 93 h 96"/>
                      <a:gd name="T16" fmla="*/ 59 w 171"/>
                      <a:gd name="T17" fmla="*/ 95 h 96"/>
                      <a:gd name="T18" fmla="*/ 81 w 171"/>
                      <a:gd name="T19" fmla="*/ 93 h 96"/>
                      <a:gd name="T20" fmla="*/ 97 w 171"/>
                      <a:gd name="T21" fmla="*/ 83 h 96"/>
                      <a:gd name="T22" fmla="*/ 124 w 171"/>
                      <a:gd name="T23" fmla="*/ 71 h 96"/>
                      <a:gd name="T24" fmla="*/ 167 w 171"/>
                      <a:gd name="T25" fmla="*/ 60 h 96"/>
                      <a:gd name="T26" fmla="*/ 170 w 171"/>
                      <a:gd name="T27" fmla="*/ 24 h 96"/>
                      <a:gd name="T28" fmla="*/ 164 w 171"/>
                      <a:gd name="T29" fmla="*/ 0 h 96"/>
                      <a:gd name="T30" fmla="*/ 81 w 171"/>
                      <a:gd name="T31" fmla="*/ 13 h 9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1"/>
                      <a:gd name="T49" fmla="*/ 0 h 96"/>
                      <a:gd name="T50" fmla="*/ 171 w 171"/>
                      <a:gd name="T51" fmla="*/ 96 h 9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1" h="96">
                        <a:moveTo>
                          <a:pt x="81" y="13"/>
                        </a:moveTo>
                        <a:lnTo>
                          <a:pt x="60" y="28"/>
                        </a:lnTo>
                        <a:lnTo>
                          <a:pt x="33" y="47"/>
                        </a:lnTo>
                        <a:lnTo>
                          <a:pt x="14" y="58"/>
                        </a:lnTo>
                        <a:lnTo>
                          <a:pt x="2" y="66"/>
                        </a:lnTo>
                        <a:lnTo>
                          <a:pt x="0" y="83"/>
                        </a:lnTo>
                        <a:lnTo>
                          <a:pt x="11" y="90"/>
                        </a:lnTo>
                        <a:lnTo>
                          <a:pt x="35" y="93"/>
                        </a:lnTo>
                        <a:lnTo>
                          <a:pt x="59" y="95"/>
                        </a:lnTo>
                        <a:lnTo>
                          <a:pt x="81" y="93"/>
                        </a:lnTo>
                        <a:lnTo>
                          <a:pt x="97" y="83"/>
                        </a:lnTo>
                        <a:lnTo>
                          <a:pt x="124" y="71"/>
                        </a:lnTo>
                        <a:lnTo>
                          <a:pt x="167" y="60"/>
                        </a:lnTo>
                        <a:lnTo>
                          <a:pt x="170" y="24"/>
                        </a:lnTo>
                        <a:lnTo>
                          <a:pt x="164" y="0"/>
                        </a:lnTo>
                        <a:lnTo>
                          <a:pt x="81" y="13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2" name="Freeform 59"/>
                  <p:cNvSpPr>
                    <a:spLocks/>
                  </p:cNvSpPr>
                  <p:nvPr/>
                </p:nvSpPr>
                <p:spPr bwMode="auto">
                  <a:xfrm>
                    <a:off x="3318" y="2932"/>
                    <a:ext cx="176" cy="80"/>
                  </a:xfrm>
                  <a:custGeom>
                    <a:avLst/>
                    <a:gdLst>
                      <a:gd name="T0" fmla="*/ 4 w 176"/>
                      <a:gd name="T1" fmla="*/ 1 h 80"/>
                      <a:gd name="T2" fmla="*/ 0 w 176"/>
                      <a:gd name="T3" fmla="*/ 31 h 80"/>
                      <a:gd name="T4" fmla="*/ 4 w 176"/>
                      <a:gd name="T5" fmla="*/ 55 h 80"/>
                      <a:gd name="T6" fmla="*/ 44 w 176"/>
                      <a:gd name="T7" fmla="*/ 63 h 80"/>
                      <a:gd name="T8" fmla="*/ 65 w 176"/>
                      <a:gd name="T9" fmla="*/ 63 h 80"/>
                      <a:gd name="T10" fmla="*/ 94 w 176"/>
                      <a:gd name="T11" fmla="*/ 71 h 80"/>
                      <a:gd name="T12" fmla="*/ 129 w 176"/>
                      <a:gd name="T13" fmla="*/ 76 h 80"/>
                      <a:gd name="T14" fmla="*/ 174 w 176"/>
                      <a:gd name="T15" fmla="*/ 79 h 80"/>
                      <a:gd name="T16" fmla="*/ 175 w 176"/>
                      <a:gd name="T17" fmla="*/ 68 h 80"/>
                      <a:gd name="T18" fmla="*/ 175 w 176"/>
                      <a:gd name="T19" fmla="*/ 56 h 80"/>
                      <a:gd name="T20" fmla="*/ 140 w 176"/>
                      <a:gd name="T21" fmla="*/ 37 h 80"/>
                      <a:gd name="T22" fmla="*/ 100 w 176"/>
                      <a:gd name="T23" fmla="*/ 16 h 80"/>
                      <a:gd name="T24" fmla="*/ 76 w 176"/>
                      <a:gd name="T25" fmla="*/ 0 h 80"/>
                      <a:gd name="T26" fmla="*/ 4 w 176"/>
                      <a:gd name="T27" fmla="*/ 1 h 80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6"/>
                      <a:gd name="T43" fmla="*/ 0 h 80"/>
                      <a:gd name="T44" fmla="*/ 176 w 176"/>
                      <a:gd name="T45" fmla="*/ 80 h 80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6" h="80">
                        <a:moveTo>
                          <a:pt x="4" y="1"/>
                        </a:moveTo>
                        <a:lnTo>
                          <a:pt x="0" y="31"/>
                        </a:lnTo>
                        <a:lnTo>
                          <a:pt x="4" y="55"/>
                        </a:lnTo>
                        <a:lnTo>
                          <a:pt x="44" y="63"/>
                        </a:lnTo>
                        <a:lnTo>
                          <a:pt x="65" y="63"/>
                        </a:lnTo>
                        <a:lnTo>
                          <a:pt x="94" y="71"/>
                        </a:lnTo>
                        <a:lnTo>
                          <a:pt x="129" y="76"/>
                        </a:lnTo>
                        <a:lnTo>
                          <a:pt x="174" y="79"/>
                        </a:lnTo>
                        <a:lnTo>
                          <a:pt x="175" y="68"/>
                        </a:lnTo>
                        <a:lnTo>
                          <a:pt x="175" y="56"/>
                        </a:lnTo>
                        <a:lnTo>
                          <a:pt x="140" y="37"/>
                        </a:lnTo>
                        <a:lnTo>
                          <a:pt x="100" y="16"/>
                        </a:lnTo>
                        <a:lnTo>
                          <a:pt x="76" y="0"/>
                        </a:lnTo>
                        <a:lnTo>
                          <a:pt x="4" y="1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790" name="Freeform 60"/>
                <p:cNvSpPr>
                  <a:spLocks/>
                </p:cNvSpPr>
                <p:nvPr/>
              </p:nvSpPr>
              <p:spPr bwMode="auto">
                <a:xfrm>
                  <a:off x="3170" y="2265"/>
                  <a:ext cx="268" cy="690"/>
                </a:xfrm>
                <a:custGeom>
                  <a:avLst/>
                  <a:gdLst>
                    <a:gd name="T0" fmla="*/ 8 w 268"/>
                    <a:gd name="T1" fmla="*/ 0 h 690"/>
                    <a:gd name="T2" fmla="*/ 0 w 268"/>
                    <a:gd name="T3" fmla="*/ 60 h 690"/>
                    <a:gd name="T4" fmla="*/ 0 w 268"/>
                    <a:gd name="T5" fmla="*/ 155 h 690"/>
                    <a:gd name="T6" fmla="*/ 0 w 268"/>
                    <a:gd name="T7" fmla="*/ 267 h 690"/>
                    <a:gd name="T8" fmla="*/ 8 w 268"/>
                    <a:gd name="T9" fmla="*/ 333 h 690"/>
                    <a:gd name="T10" fmla="*/ 8 w 268"/>
                    <a:gd name="T11" fmla="*/ 361 h 690"/>
                    <a:gd name="T12" fmla="*/ 3 w 268"/>
                    <a:gd name="T13" fmla="*/ 467 h 690"/>
                    <a:gd name="T14" fmla="*/ 6 w 268"/>
                    <a:gd name="T15" fmla="*/ 542 h 690"/>
                    <a:gd name="T16" fmla="*/ 11 w 268"/>
                    <a:gd name="T17" fmla="*/ 644 h 690"/>
                    <a:gd name="T18" fmla="*/ 11 w 268"/>
                    <a:gd name="T19" fmla="*/ 672 h 690"/>
                    <a:gd name="T20" fmla="*/ 28 w 268"/>
                    <a:gd name="T21" fmla="*/ 686 h 690"/>
                    <a:gd name="T22" fmla="*/ 96 w 268"/>
                    <a:gd name="T23" fmla="*/ 669 h 690"/>
                    <a:gd name="T24" fmla="*/ 115 w 268"/>
                    <a:gd name="T25" fmla="*/ 450 h 690"/>
                    <a:gd name="T26" fmla="*/ 121 w 268"/>
                    <a:gd name="T27" fmla="*/ 311 h 690"/>
                    <a:gd name="T28" fmla="*/ 129 w 268"/>
                    <a:gd name="T29" fmla="*/ 189 h 690"/>
                    <a:gd name="T30" fmla="*/ 138 w 268"/>
                    <a:gd name="T31" fmla="*/ 383 h 690"/>
                    <a:gd name="T32" fmla="*/ 146 w 268"/>
                    <a:gd name="T33" fmla="*/ 667 h 690"/>
                    <a:gd name="T34" fmla="*/ 214 w 268"/>
                    <a:gd name="T35" fmla="*/ 689 h 690"/>
                    <a:gd name="T36" fmla="*/ 228 w 268"/>
                    <a:gd name="T37" fmla="*/ 672 h 690"/>
                    <a:gd name="T38" fmla="*/ 245 w 268"/>
                    <a:gd name="T39" fmla="*/ 422 h 690"/>
                    <a:gd name="T40" fmla="*/ 247 w 268"/>
                    <a:gd name="T41" fmla="*/ 300 h 690"/>
                    <a:gd name="T42" fmla="*/ 267 w 268"/>
                    <a:gd name="T43" fmla="*/ 33 h 690"/>
                    <a:gd name="T44" fmla="*/ 261 w 268"/>
                    <a:gd name="T45" fmla="*/ 3 h 690"/>
                    <a:gd name="T46" fmla="*/ 8 w 268"/>
                    <a:gd name="T47" fmla="*/ 0 h 69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8"/>
                    <a:gd name="T73" fmla="*/ 0 h 690"/>
                    <a:gd name="T74" fmla="*/ 268 w 268"/>
                    <a:gd name="T75" fmla="*/ 690 h 69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8" h="690">
                      <a:moveTo>
                        <a:pt x="8" y="0"/>
                      </a:moveTo>
                      <a:lnTo>
                        <a:pt x="0" y="60"/>
                      </a:lnTo>
                      <a:lnTo>
                        <a:pt x="0" y="155"/>
                      </a:lnTo>
                      <a:lnTo>
                        <a:pt x="0" y="267"/>
                      </a:lnTo>
                      <a:lnTo>
                        <a:pt x="8" y="333"/>
                      </a:lnTo>
                      <a:lnTo>
                        <a:pt x="8" y="361"/>
                      </a:lnTo>
                      <a:lnTo>
                        <a:pt x="3" y="467"/>
                      </a:lnTo>
                      <a:lnTo>
                        <a:pt x="6" y="542"/>
                      </a:lnTo>
                      <a:lnTo>
                        <a:pt x="11" y="644"/>
                      </a:lnTo>
                      <a:lnTo>
                        <a:pt x="11" y="672"/>
                      </a:lnTo>
                      <a:lnTo>
                        <a:pt x="28" y="686"/>
                      </a:lnTo>
                      <a:lnTo>
                        <a:pt x="96" y="669"/>
                      </a:lnTo>
                      <a:lnTo>
                        <a:pt x="115" y="450"/>
                      </a:lnTo>
                      <a:lnTo>
                        <a:pt x="121" y="311"/>
                      </a:lnTo>
                      <a:lnTo>
                        <a:pt x="129" y="189"/>
                      </a:lnTo>
                      <a:lnTo>
                        <a:pt x="138" y="383"/>
                      </a:lnTo>
                      <a:lnTo>
                        <a:pt x="146" y="667"/>
                      </a:lnTo>
                      <a:lnTo>
                        <a:pt x="214" y="689"/>
                      </a:lnTo>
                      <a:lnTo>
                        <a:pt x="228" y="672"/>
                      </a:lnTo>
                      <a:lnTo>
                        <a:pt x="245" y="422"/>
                      </a:lnTo>
                      <a:lnTo>
                        <a:pt x="247" y="300"/>
                      </a:lnTo>
                      <a:lnTo>
                        <a:pt x="267" y="33"/>
                      </a:lnTo>
                      <a:lnTo>
                        <a:pt x="261" y="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2715" name="Group 61"/>
            <p:cNvGrpSpPr>
              <a:grpSpLocks/>
            </p:cNvGrpSpPr>
            <p:nvPr/>
          </p:nvGrpSpPr>
          <p:grpSpPr bwMode="auto">
            <a:xfrm>
              <a:off x="1298" y="1558"/>
              <a:ext cx="449" cy="1323"/>
              <a:chOff x="2807" y="1783"/>
              <a:chExt cx="449" cy="1323"/>
            </a:xfrm>
          </p:grpSpPr>
          <p:grpSp>
            <p:nvGrpSpPr>
              <p:cNvPr id="72763" name="Group 62"/>
              <p:cNvGrpSpPr>
                <a:grpSpLocks/>
              </p:cNvGrpSpPr>
              <p:nvPr/>
            </p:nvGrpSpPr>
            <p:grpSpPr bwMode="auto">
              <a:xfrm>
                <a:off x="2807" y="1954"/>
                <a:ext cx="449" cy="1152"/>
                <a:chOff x="2807" y="1954"/>
                <a:chExt cx="449" cy="1152"/>
              </a:xfrm>
            </p:grpSpPr>
            <p:grpSp>
              <p:nvGrpSpPr>
                <p:cNvPr id="72774" name="Group 63"/>
                <p:cNvGrpSpPr>
                  <a:grpSpLocks/>
                </p:cNvGrpSpPr>
                <p:nvPr/>
              </p:nvGrpSpPr>
              <p:grpSpPr bwMode="auto">
                <a:xfrm>
                  <a:off x="2822" y="2991"/>
                  <a:ext cx="397" cy="115"/>
                  <a:chOff x="2822" y="2991"/>
                  <a:chExt cx="397" cy="115"/>
                </a:xfrm>
              </p:grpSpPr>
              <p:sp>
                <p:nvSpPr>
                  <p:cNvPr id="72784" name="Freeform 64"/>
                  <p:cNvSpPr>
                    <a:spLocks/>
                  </p:cNvSpPr>
                  <p:nvPr/>
                </p:nvSpPr>
                <p:spPr bwMode="auto">
                  <a:xfrm>
                    <a:off x="2822" y="3016"/>
                    <a:ext cx="122" cy="90"/>
                  </a:xfrm>
                  <a:custGeom>
                    <a:avLst/>
                    <a:gdLst>
                      <a:gd name="T0" fmla="*/ 46 w 122"/>
                      <a:gd name="T1" fmla="*/ 19 h 90"/>
                      <a:gd name="T2" fmla="*/ 19 w 122"/>
                      <a:gd name="T3" fmla="*/ 43 h 90"/>
                      <a:gd name="T4" fmla="*/ 0 w 122"/>
                      <a:gd name="T5" fmla="*/ 66 h 90"/>
                      <a:gd name="T6" fmla="*/ 2 w 122"/>
                      <a:gd name="T7" fmla="*/ 82 h 90"/>
                      <a:gd name="T8" fmla="*/ 16 w 122"/>
                      <a:gd name="T9" fmla="*/ 89 h 90"/>
                      <a:gd name="T10" fmla="*/ 54 w 122"/>
                      <a:gd name="T11" fmla="*/ 86 h 90"/>
                      <a:gd name="T12" fmla="*/ 76 w 122"/>
                      <a:gd name="T13" fmla="*/ 76 h 90"/>
                      <a:gd name="T14" fmla="*/ 87 w 122"/>
                      <a:gd name="T15" fmla="*/ 58 h 90"/>
                      <a:gd name="T16" fmla="*/ 120 w 122"/>
                      <a:gd name="T17" fmla="*/ 45 h 90"/>
                      <a:gd name="T18" fmla="*/ 121 w 122"/>
                      <a:gd name="T19" fmla="*/ 21 h 90"/>
                      <a:gd name="T20" fmla="*/ 116 w 122"/>
                      <a:gd name="T21" fmla="*/ 0 h 90"/>
                      <a:gd name="T22" fmla="*/ 83 w 122"/>
                      <a:gd name="T23" fmla="*/ 16 h 90"/>
                      <a:gd name="T24" fmla="*/ 46 w 122"/>
                      <a:gd name="T25" fmla="*/ 19 h 9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2"/>
                      <a:gd name="T40" fmla="*/ 0 h 90"/>
                      <a:gd name="T41" fmla="*/ 122 w 122"/>
                      <a:gd name="T42" fmla="*/ 90 h 9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2" h="90">
                        <a:moveTo>
                          <a:pt x="46" y="19"/>
                        </a:moveTo>
                        <a:lnTo>
                          <a:pt x="19" y="43"/>
                        </a:lnTo>
                        <a:lnTo>
                          <a:pt x="0" y="66"/>
                        </a:lnTo>
                        <a:lnTo>
                          <a:pt x="2" y="82"/>
                        </a:lnTo>
                        <a:lnTo>
                          <a:pt x="16" y="89"/>
                        </a:lnTo>
                        <a:lnTo>
                          <a:pt x="54" y="86"/>
                        </a:lnTo>
                        <a:lnTo>
                          <a:pt x="76" y="76"/>
                        </a:lnTo>
                        <a:lnTo>
                          <a:pt x="87" y="58"/>
                        </a:lnTo>
                        <a:lnTo>
                          <a:pt x="120" y="45"/>
                        </a:lnTo>
                        <a:lnTo>
                          <a:pt x="121" y="21"/>
                        </a:lnTo>
                        <a:lnTo>
                          <a:pt x="116" y="0"/>
                        </a:lnTo>
                        <a:lnTo>
                          <a:pt x="83" y="16"/>
                        </a:lnTo>
                        <a:lnTo>
                          <a:pt x="46" y="1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5" name="Freeform 65"/>
                  <p:cNvSpPr>
                    <a:spLocks/>
                  </p:cNvSpPr>
                  <p:nvPr/>
                </p:nvSpPr>
                <p:spPr bwMode="auto">
                  <a:xfrm>
                    <a:off x="3083" y="2991"/>
                    <a:ext cx="136" cy="92"/>
                  </a:xfrm>
                  <a:custGeom>
                    <a:avLst/>
                    <a:gdLst>
                      <a:gd name="T0" fmla="*/ 2 w 136"/>
                      <a:gd name="T1" fmla="*/ 6 h 92"/>
                      <a:gd name="T2" fmla="*/ 0 w 136"/>
                      <a:gd name="T3" fmla="*/ 42 h 92"/>
                      <a:gd name="T4" fmla="*/ 18 w 136"/>
                      <a:gd name="T5" fmla="*/ 56 h 92"/>
                      <a:gd name="T6" fmla="*/ 38 w 136"/>
                      <a:gd name="T7" fmla="*/ 61 h 92"/>
                      <a:gd name="T8" fmla="*/ 50 w 136"/>
                      <a:gd name="T9" fmla="*/ 69 h 92"/>
                      <a:gd name="T10" fmla="*/ 72 w 136"/>
                      <a:gd name="T11" fmla="*/ 81 h 92"/>
                      <a:gd name="T12" fmla="*/ 110 w 136"/>
                      <a:gd name="T13" fmla="*/ 91 h 92"/>
                      <a:gd name="T14" fmla="*/ 124 w 136"/>
                      <a:gd name="T15" fmla="*/ 88 h 92"/>
                      <a:gd name="T16" fmla="*/ 135 w 136"/>
                      <a:gd name="T17" fmla="*/ 83 h 92"/>
                      <a:gd name="T18" fmla="*/ 135 w 136"/>
                      <a:gd name="T19" fmla="*/ 74 h 92"/>
                      <a:gd name="T20" fmla="*/ 121 w 136"/>
                      <a:gd name="T21" fmla="*/ 53 h 92"/>
                      <a:gd name="T22" fmla="*/ 90 w 136"/>
                      <a:gd name="T23" fmla="*/ 32 h 92"/>
                      <a:gd name="T24" fmla="*/ 66 w 136"/>
                      <a:gd name="T25" fmla="*/ 13 h 92"/>
                      <a:gd name="T26" fmla="*/ 58 w 136"/>
                      <a:gd name="T27" fmla="*/ 0 h 92"/>
                      <a:gd name="T28" fmla="*/ 2 w 136"/>
                      <a:gd name="T29" fmla="*/ 6 h 9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6"/>
                      <a:gd name="T46" fmla="*/ 0 h 92"/>
                      <a:gd name="T47" fmla="*/ 136 w 136"/>
                      <a:gd name="T48" fmla="*/ 92 h 9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6" h="92">
                        <a:moveTo>
                          <a:pt x="2" y="6"/>
                        </a:moveTo>
                        <a:lnTo>
                          <a:pt x="0" y="42"/>
                        </a:lnTo>
                        <a:lnTo>
                          <a:pt x="18" y="56"/>
                        </a:lnTo>
                        <a:lnTo>
                          <a:pt x="38" y="61"/>
                        </a:lnTo>
                        <a:lnTo>
                          <a:pt x="50" y="69"/>
                        </a:lnTo>
                        <a:lnTo>
                          <a:pt x="72" y="81"/>
                        </a:lnTo>
                        <a:lnTo>
                          <a:pt x="110" y="91"/>
                        </a:lnTo>
                        <a:lnTo>
                          <a:pt x="124" y="88"/>
                        </a:lnTo>
                        <a:lnTo>
                          <a:pt x="135" y="83"/>
                        </a:lnTo>
                        <a:lnTo>
                          <a:pt x="135" y="74"/>
                        </a:lnTo>
                        <a:lnTo>
                          <a:pt x="121" y="53"/>
                        </a:lnTo>
                        <a:lnTo>
                          <a:pt x="90" y="32"/>
                        </a:lnTo>
                        <a:lnTo>
                          <a:pt x="66" y="13"/>
                        </a:lnTo>
                        <a:lnTo>
                          <a:pt x="58" y="0"/>
                        </a:lnTo>
                        <a:lnTo>
                          <a:pt x="2" y="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2775" name="Group 66"/>
                <p:cNvGrpSpPr>
                  <a:grpSpLocks/>
                </p:cNvGrpSpPr>
                <p:nvPr/>
              </p:nvGrpSpPr>
              <p:grpSpPr bwMode="auto">
                <a:xfrm>
                  <a:off x="2807" y="1954"/>
                  <a:ext cx="449" cy="1087"/>
                  <a:chOff x="2807" y="1954"/>
                  <a:chExt cx="449" cy="1087"/>
                </a:xfrm>
              </p:grpSpPr>
              <p:grpSp>
                <p:nvGrpSpPr>
                  <p:cNvPr id="72776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865" y="1954"/>
                    <a:ext cx="282" cy="346"/>
                    <a:chOff x="2865" y="1954"/>
                    <a:chExt cx="282" cy="346"/>
                  </a:xfrm>
                </p:grpSpPr>
                <p:sp>
                  <p:nvSpPr>
                    <p:cNvPr id="72781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865" y="1973"/>
                      <a:ext cx="282" cy="327"/>
                    </a:xfrm>
                    <a:custGeom>
                      <a:avLst/>
                      <a:gdLst>
                        <a:gd name="T0" fmla="*/ 0 w 282"/>
                        <a:gd name="T1" fmla="*/ 63 h 327"/>
                        <a:gd name="T2" fmla="*/ 85 w 282"/>
                        <a:gd name="T3" fmla="*/ 0 h 327"/>
                        <a:gd name="T4" fmla="*/ 178 w 282"/>
                        <a:gd name="T5" fmla="*/ 142 h 327"/>
                        <a:gd name="T6" fmla="*/ 194 w 282"/>
                        <a:gd name="T7" fmla="*/ 7 h 327"/>
                        <a:gd name="T8" fmla="*/ 250 w 282"/>
                        <a:gd name="T9" fmla="*/ 25 h 327"/>
                        <a:gd name="T10" fmla="*/ 281 w 282"/>
                        <a:gd name="T11" fmla="*/ 75 h 327"/>
                        <a:gd name="T12" fmla="*/ 275 w 282"/>
                        <a:gd name="T13" fmla="*/ 326 h 327"/>
                        <a:gd name="T14" fmla="*/ 31 w 282"/>
                        <a:gd name="T15" fmla="*/ 326 h 327"/>
                        <a:gd name="T16" fmla="*/ 0 w 282"/>
                        <a:gd name="T17" fmla="*/ 63 h 32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82"/>
                        <a:gd name="T28" fmla="*/ 0 h 327"/>
                        <a:gd name="T29" fmla="*/ 282 w 282"/>
                        <a:gd name="T30" fmla="*/ 327 h 32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82" h="327">
                          <a:moveTo>
                            <a:pt x="0" y="63"/>
                          </a:moveTo>
                          <a:lnTo>
                            <a:pt x="85" y="0"/>
                          </a:lnTo>
                          <a:lnTo>
                            <a:pt x="178" y="142"/>
                          </a:lnTo>
                          <a:lnTo>
                            <a:pt x="194" y="7"/>
                          </a:lnTo>
                          <a:lnTo>
                            <a:pt x="250" y="25"/>
                          </a:lnTo>
                          <a:lnTo>
                            <a:pt x="281" y="75"/>
                          </a:lnTo>
                          <a:lnTo>
                            <a:pt x="275" y="326"/>
                          </a:lnTo>
                          <a:lnTo>
                            <a:pt x="31" y="326"/>
                          </a:lnTo>
                          <a:lnTo>
                            <a:pt x="0" y="63"/>
                          </a:lnTo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82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2948" y="1954"/>
                      <a:ext cx="110" cy="188"/>
                    </a:xfrm>
                    <a:custGeom>
                      <a:avLst/>
                      <a:gdLst>
                        <a:gd name="T0" fmla="*/ 0 w 110"/>
                        <a:gd name="T1" fmla="*/ 19 h 188"/>
                        <a:gd name="T2" fmla="*/ 9 w 110"/>
                        <a:gd name="T3" fmla="*/ 0 h 188"/>
                        <a:gd name="T4" fmla="*/ 76 w 110"/>
                        <a:gd name="T5" fmla="*/ 33 h 188"/>
                        <a:gd name="T6" fmla="*/ 93 w 110"/>
                        <a:gd name="T7" fmla="*/ 11 h 188"/>
                        <a:gd name="T8" fmla="*/ 104 w 110"/>
                        <a:gd name="T9" fmla="*/ 19 h 188"/>
                        <a:gd name="T10" fmla="*/ 109 w 110"/>
                        <a:gd name="T11" fmla="*/ 129 h 188"/>
                        <a:gd name="T12" fmla="*/ 107 w 110"/>
                        <a:gd name="T13" fmla="*/ 187 h 188"/>
                        <a:gd name="T14" fmla="*/ 0 w 110"/>
                        <a:gd name="T15" fmla="*/ 19 h 18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10"/>
                        <a:gd name="T25" fmla="*/ 0 h 188"/>
                        <a:gd name="T26" fmla="*/ 110 w 110"/>
                        <a:gd name="T27" fmla="*/ 188 h 18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10" h="188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76" y="33"/>
                          </a:lnTo>
                          <a:lnTo>
                            <a:pt x="93" y="11"/>
                          </a:lnTo>
                          <a:lnTo>
                            <a:pt x="104" y="19"/>
                          </a:lnTo>
                          <a:lnTo>
                            <a:pt x="109" y="129"/>
                          </a:lnTo>
                          <a:lnTo>
                            <a:pt x="107" y="187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83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2985" y="1993"/>
                      <a:ext cx="74" cy="40"/>
                    </a:xfrm>
                    <a:custGeom>
                      <a:avLst/>
                      <a:gdLst>
                        <a:gd name="T0" fmla="*/ 0 w 74"/>
                        <a:gd name="T1" fmla="*/ 39 h 40"/>
                        <a:gd name="T2" fmla="*/ 41 w 74"/>
                        <a:gd name="T3" fmla="*/ 0 h 40"/>
                        <a:gd name="T4" fmla="*/ 73 w 74"/>
                        <a:gd name="T5" fmla="*/ 31 h 40"/>
                        <a:gd name="T6" fmla="*/ 0 60000 65536"/>
                        <a:gd name="T7" fmla="*/ 0 60000 65536"/>
                        <a:gd name="T8" fmla="*/ 0 60000 65536"/>
                        <a:gd name="T9" fmla="*/ 0 w 74"/>
                        <a:gd name="T10" fmla="*/ 0 h 40"/>
                        <a:gd name="T11" fmla="*/ 74 w 74"/>
                        <a:gd name="T12" fmla="*/ 40 h 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4" h="40">
                          <a:moveTo>
                            <a:pt x="0" y="39"/>
                          </a:moveTo>
                          <a:lnTo>
                            <a:pt x="41" y="0"/>
                          </a:lnTo>
                          <a:lnTo>
                            <a:pt x="73" y="31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2777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807" y="1971"/>
                    <a:ext cx="449" cy="1070"/>
                    <a:chOff x="2807" y="1971"/>
                    <a:chExt cx="449" cy="1070"/>
                  </a:xfrm>
                </p:grpSpPr>
                <p:sp>
                  <p:nvSpPr>
                    <p:cNvPr id="72778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807" y="1971"/>
                      <a:ext cx="449" cy="1070"/>
                    </a:xfrm>
                    <a:custGeom>
                      <a:avLst/>
                      <a:gdLst>
                        <a:gd name="T0" fmla="*/ 142 w 449"/>
                        <a:gd name="T1" fmla="*/ 0 h 1070"/>
                        <a:gd name="T2" fmla="*/ 34 w 449"/>
                        <a:gd name="T3" fmla="*/ 78 h 1070"/>
                        <a:gd name="T4" fmla="*/ 0 w 449"/>
                        <a:gd name="T5" fmla="*/ 331 h 1070"/>
                        <a:gd name="T6" fmla="*/ 84 w 449"/>
                        <a:gd name="T7" fmla="*/ 498 h 1070"/>
                        <a:gd name="T8" fmla="*/ 85 w 449"/>
                        <a:gd name="T9" fmla="*/ 529 h 1070"/>
                        <a:gd name="T10" fmla="*/ 91 w 449"/>
                        <a:gd name="T11" fmla="*/ 569 h 1070"/>
                        <a:gd name="T12" fmla="*/ 101 w 449"/>
                        <a:gd name="T13" fmla="*/ 594 h 1070"/>
                        <a:gd name="T14" fmla="*/ 88 w 449"/>
                        <a:gd name="T15" fmla="*/ 775 h 1070"/>
                        <a:gd name="T16" fmla="*/ 59 w 449"/>
                        <a:gd name="T17" fmla="*/ 1065 h 1070"/>
                        <a:gd name="T18" fmla="*/ 89 w 449"/>
                        <a:gd name="T19" fmla="*/ 1069 h 1070"/>
                        <a:gd name="T20" fmla="*/ 136 w 449"/>
                        <a:gd name="T21" fmla="*/ 1053 h 1070"/>
                        <a:gd name="T22" fmla="*/ 170 w 449"/>
                        <a:gd name="T23" fmla="*/ 857 h 1070"/>
                        <a:gd name="T24" fmla="*/ 187 w 449"/>
                        <a:gd name="T25" fmla="*/ 786 h 1070"/>
                        <a:gd name="T26" fmla="*/ 237 w 449"/>
                        <a:gd name="T27" fmla="*/ 596 h 1070"/>
                        <a:gd name="T28" fmla="*/ 244 w 449"/>
                        <a:gd name="T29" fmla="*/ 796 h 1070"/>
                        <a:gd name="T30" fmla="*/ 270 w 449"/>
                        <a:gd name="T31" fmla="*/ 1036 h 1070"/>
                        <a:gd name="T32" fmla="*/ 341 w 449"/>
                        <a:gd name="T33" fmla="*/ 1039 h 1070"/>
                        <a:gd name="T34" fmla="*/ 349 w 449"/>
                        <a:gd name="T35" fmla="*/ 780 h 1070"/>
                        <a:gd name="T36" fmla="*/ 342 w 449"/>
                        <a:gd name="T37" fmla="*/ 521 h 1070"/>
                        <a:gd name="T38" fmla="*/ 345 w 449"/>
                        <a:gd name="T39" fmla="*/ 390 h 1070"/>
                        <a:gd name="T40" fmla="*/ 359 w 449"/>
                        <a:gd name="T41" fmla="*/ 349 h 1070"/>
                        <a:gd name="T42" fmla="*/ 367 w 449"/>
                        <a:gd name="T43" fmla="*/ 351 h 1070"/>
                        <a:gd name="T44" fmla="*/ 441 w 449"/>
                        <a:gd name="T45" fmla="*/ 308 h 1070"/>
                        <a:gd name="T46" fmla="*/ 448 w 449"/>
                        <a:gd name="T47" fmla="*/ 226 h 1070"/>
                        <a:gd name="T48" fmla="*/ 328 w 449"/>
                        <a:gd name="T49" fmla="*/ 28 h 1070"/>
                        <a:gd name="T50" fmla="*/ 244 w 449"/>
                        <a:gd name="T51" fmla="*/ 0 h 1070"/>
                        <a:gd name="T52" fmla="*/ 262 w 449"/>
                        <a:gd name="T53" fmla="*/ 132 h 1070"/>
                        <a:gd name="T54" fmla="*/ 241 w 449"/>
                        <a:gd name="T55" fmla="*/ 264 h 1070"/>
                        <a:gd name="T56" fmla="*/ 208 w 449"/>
                        <a:gd name="T57" fmla="*/ 141 h 1070"/>
                        <a:gd name="T58" fmla="*/ 142 w 449"/>
                        <a:gd name="T59" fmla="*/ 0 h 1070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449"/>
                        <a:gd name="T91" fmla="*/ 0 h 1070"/>
                        <a:gd name="T92" fmla="*/ 449 w 449"/>
                        <a:gd name="T93" fmla="*/ 1070 h 1070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449" h="1070">
                          <a:moveTo>
                            <a:pt x="142" y="0"/>
                          </a:moveTo>
                          <a:lnTo>
                            <a:pt x="34" y="78"/>
                          </a:lnTo>
                          <a:lnTo>
                            <a:pt x="0" y="331"/>
                          </a:lnTo>
                          <a:lnTo>
                            <a:pt x="84" y="498"/>
                          </a:lnTo>
                          <a:lnTo>
                            <a:pt x="85" y="529"/>
                          </a:lnTo>
                          <a:lnTo>
                            <a:pt x="91" y="569"/>
                          </a:lnTo>
                          <a:lnTo>
                            <a:pt x="101" y="594"/>
                          </a:lnTo>
                          <a:lnTo>
                            <a:pt x="88" y="775"/>
                          </a:lnTo>
                          <a:lnTo>
                            <a:pt x="59" y="1065"/>
                          </a:lnTo>
                          <a:lnTo>
                            <a:pt x="89" y="1069"/>
                          </a:lnTo>
                          <a:lnTo>
                            <a:pt x="136" y="1053"/>
                          </a:lnTo>
                          <a:lnTo>
                            <a:pt x="170" y="857"/>
                          </a:lnTo>
                          <a:lnTo>
                            <a:pt x="187" y="786"/>
                          </a:lnTo>
                          <a:lnTo>
                            <a:pt x="237" y="596"/>
                          </a:lnTo>
                          <a:lnTo>
                            <a:pt x="244" y="796"/>
                          </a:lnTo>
                          <a:lnTo>
                            <a:pt x="270" y="1036"/>
                          </a:lnTo>
                          <a:lnTo>
                            <a:pt x="341" y="1039"/>
                          </a:lnTo>
                          <a:lnTo>
                            <a:pt x="349" y="780"/>
                          </a:lnTo>
                          <a:lnTo>
                            <a:pt x="342" y="521"/>
                          </a:lnTo>
                          <a:lnTo>
                            <a:pt x="345" y="390"/>
                          </a:lnTo>
                          <a:lnTo>
                            <a:pt x="359" y="349"/>
                          </a:lnTo>
                          <a:lnTo>
                            <a:pt x="367" y="351"/>
                          </a:lnTo>
                          <a:lnTo>
                            <a:pt x="441" y="308"/>
                          </a:lnTo>
                          <a:lnTo>
                            <a:pt x="448" y="226"/>
                          </a:lnTo>
                          <a:lnTo>
                            <a:pt x="328" y="28"/>
                          </a:lnTo>
                          <a:lnTo>
                            <a:pt x="244" y="0"/>
                          </a:lnTo>
                          <a:lnTo>
                            <a:pt x="262" y="132"/>
                          </a:lnTo>
                          <a:lnTo>
                            <a:pt x="241" y="264"/>
                          </a:lnTo>
                          <a:lnTo>
                            <a:pt x="208" y="141"/>
                          </a:lnTo>
                          <a:lnTo>
                            <a:pt x="14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79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832" y="2086"/>
                      <a:ext cx="110" cy="276"/>
                    </a:xfrm>
                    <a:custGeom>
                      <a:avLst/>
                      <a:gdLst>
                        <a:gd name="T0" fmla="*/ 55 w 110"/>
                        <a:gd name="T1" fmla="*/ 0 h 276"/>
                        <a:gd name="T2" fmla="*/ 65 w 110"/>
                        <a:gd name="T3" fmla="*/ 66 h 276"/>
                        <a:gd name="T4" fmla="*/ 60 w 110"/>
                        <a:gd name="T5" fmla="*/ 166 h 276"/>
                        <a:gd name="T6" fmla="*/ 0 w 110"/>
                        <a:gd name="T7" fmla="*/ 182 h 276"/>
                        <a:gd name="T8" fmla="*/ 60 w 110"/>
                        <a:gd name="T9" fmla="*/ 188 h 276"/>
                        <a:gd name="T10" fmla="*/ 76 w 110"/>
                        <a:gd name="T11" fmla="*/ 247 h 276"/>
                        <a:gd name="T12" fmla="*/ 109 w 110"/>
                        <a:gd name="T13" fmla="*/ 275 h 276"/>
                        <a:gd name="T14" fmla="*/ 98 w 110"/>
                        <a:gd name="T15" fmla="*/ 226 h 276"/>
                        <a:gd name="T16" fmla="*/ 87 w 110"/>
                        <a:gd name="T17" fmla="*/ 199 h 276"/>
                        <a:gd name="T18" fmla="*/ 82 w 110"/>
                        <a:gd name="T19" fmla="*/ 132 h 276"/>
                        <a:gd name="T20" fmla="*/ 55 w 110"/>
                        <a:gd name="T21" fmla="*/ 0 h 27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10"/>
                        <a:gd name="T34" fmla="*/ 0 h 276"/>
                        <a:gd name="T35" fmla="*/ 110 w 110"/>
                        <a:gd name="T36" fmla="*/ 276 h 27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10" h="276">
                          <a:moveTo>
                            <a:pt x="55" y="0"/>
                          </a:moveTo>
                          <a:lnTo>
                            <a:pt x="65" y="66"/>
                          </a:lnTo>
                          <a:lnTo>
                            <a:pt x="60" y="166"/>
                          </a:lnTo>
                          <a:lnTo>
                            <a:pt x="0" y="182"/>
                          </a:lnTo>
                          <a:lnTo>
                            <a:pt x="60" y="188"/>
                          </a:lnTo>
                          <a:lnTo>
                            <a:pt x="76" y="247"/>
                          </a:lnTo>
                          <a:lnTo>
                            <a:pt x="109" y="275"/>
                          </a:lnTo>
                          <a:lnTo>
                            <a:pt x="98" y="226"/>
                          </a:lnTo>
                          <a:lnTo>
                            <a:pt x="87" y="199"/>
                          </a:lnTo>
                          <a:lnTo>
                            <a:pt x="82" y="132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80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2936" y="2102"/>
                      <a:ext cx="36" cy="34"/>
                    </a:xfrm>
                    <a:custGeom>
                      <a:avLst/>
                      <a:gdLst>
                        <a:gd name="T0" fmla="*/ 0 w 36"/>
                        <a:gd name="T1" fmla="*/ 33 h 34"/>
                        <a:gd name="T2" fmla="*/ 8 w 36"/>
                        <a:gd name="T3" fmla="*/ 0 h 34"/>
                        <a:gd name="T4" fmla="*/ 35 w 36"/>
                        <a:gd name="T5" fmla="*/ 28 h 34"/>
                        <a:gd name="T6" fmla="*/ 0 w 36"/>
                        <a:gd name="T7" fmla="*/ 33 h 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6"/>
                        <a:gd name="T13" fmla="*/ 0 h 34"/>
                        <a:gd name="T14" fmla="*/ 36 w 36"/>
                        <a:gd name="T15" fmla="*/ 34 h 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6" h="34">
                          <a:moveTo>
                            <a:pt x="0" y="33"/>
                          </a:moveTo>
                          <a:lnTo>
                            <a:pt x="8" y="0"/>
                          </a:lnTo>
                          <a:lnTo>
                            <a:pt x="35" y="28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2764" name="Group 75"/>
              <p:cNvGrpSpPr>
                <a:grpSpLocks/>
              </p:cNvGrpSpPr>
              <p:nvPr/>
            </p:nvGrpSpPr>
            <p:grpSpPr bwMode="auto">
              <a:xfrm>
                <a:off x="2934" y="1783"/>
                <a:ext cx="239" cy="536"/>
                <a:chOff x="2934" y="1783"/>
                <a:chExt cx="239" cy="536"/>
              </a:xfrm>
            </p:grpSpPr>
            <p:grpSp>
              <p:nvGrpSpPr>
                <p:cNvPr id="72765" name="Group 76"/>
                <p:cNvGrpSpPr>
                  <a:grpSpLocks/>
                </p:cNvGrpSpPr>
                <p:nvPr/>
              </p:nvGrpSpPr>
              <p:grpSpPr bwMode="auto">
                <a:xfrm>
                  <a:off x="2934" y="1783"/>
                  <a:ext cx="140" cy="205"/>
                  <a:chOff x="2934" y="1783"/>
                  <a:chExt cx="140" cy="205"/>
                </a:xfrm>
              </p:grpSpPr>
              <p:grpSp>
                <p:nvGrpSpPr>
                  <p:cNvPr id="72767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939" y="1786"/>
                    <a:ext cx="127" cy="202"/>
                    <a:chOff x="2939" y="1786"/>
                    <a:chExt cx="127" cy="202"/>
                  </a:xfrm>
                </p:grpSpPr>
                <p:sp>
                  <p:nvSpPr>
                    <p:cNvPr id="72769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2939" y="1786"/>
                      <a:ext cx="123" cy="202"/>
                    </a:xfrm>
                    <a:custGeom>
                      <a:avLst/>
                      <a:gdLst>
                        <a:gd name="T0" fmla="*/ 120 w 123"/>
                        <a:gd name="T1" fmla="*/ 34 h 202"/>
                        <a:gd name="T2" fmla="*/ 122 w 123"/>
                        <a:gd name="T3" fmla="*/ 65 h 202"/>
                        <a:gd name="T4" fmla="*/ 117 w 123"/>
                        <a:gd name="T5" fmla="*/ 77 h 202"/>
                        <a:gd name="T6" fmla="*/ 122 w 123"/>
                        <a:gd name="T7" fmla="*/ 88 h 202"/>
                        <a:gd name="T8" fmla="*/ 121 w 123"/>
                        <a:gd name="T9" fmla="*/ 100 h 202"/>
                        <a:gd name="T10" fmla="*/ 119 w 123"/>
                        <a:gd name="T11" fmla="*/ 116 h 202"/>
                        <a:gd name="T12" fmla="*/ 117 w 123"/>
                        <a:gd name="T13" fmla="*/ 133 h 202"/>
                        <a:gd name="T14" fmla="*/ 118 w 123"/>
                        <a:gd name="T15" fmla="*/ 150 h 202"/>
                        <a:gd name="T16" fmla="*/ 111 w 123"/>
                        <a:gd name="T17" fmla="*/ 161 h 202"/>
                        <a:gd name="T18" fmla="*/ 100 w 123"/>
                        <a:gd name="T19" fmla="*/ 168 h 202"/>
                        <a:gd name="T20" fmla="*/ 104 w 123"/>
                        <a:gd name="T21" fmla="*/ 178 h 202"/>
                        <a:gd name="T22" fmla="*/ 83 w 123"/>
                        <a:gd name="T23" fmla="*/ 201 h 202"/>
                        <a:gd name="T24" fmla="*/ 17 w 123"/>
                        <a:gd name="T25" fmla="*/ 167 h 202"/>
                        <a:gd name="T26" fmla="*/ 15 w 123"/>
                        <a:gd name="T27" fmla="*/ 123 h 202"/>
                        <a:gd name="T28" fmla="*/ 12 w 123"/>
                        <a:gd name="T29" fmla="*/ 117 h 202"/>
                        <a:gd name="T30" fmla="*/ 9 w 123"/>
                        <a:gd name="T31" fmla="*/ 110 h 202"/>
                        <a:gd name="T32" fmla="*/ 4 w 123"/>
                        <a:gd name="T33" fmla="*/ 98 h 202"/>
                        <a:gd name="T34" fmla="*/ 0 w 123"/>
                        <a:gd name="T35" fmla="*/ 75 h 202"/>
                        <a:gd name="T36" fmla="*/ 7 w 123"/>
                        <a:gd name="T37" fmla="*/ 71 h 202"/>
                        <a:gd name="T38" fmla="*/ 6 w 123"/>
                        <a:gd name="T39" fmla="*/ 63 h 202"/>
                        <a:gd name="T40" fmla="*/ 6 w 123"/>
                        <a:gd name="T41" fmla="*/ 47 h 202"/>
                        <a:gd name="T42" fmla="*/ 6 w 123"/>
                        <a:gd name="T43" fmla="*/ 36 h 202"/>
                        <a:gd name="T44" fmla="*/ 12 w 123"/>
                        <a:gd name="T45" fmla="*/ 24 h 202"/>
                        <a:gd name="T46" fmla="*/ 18 w 123"/>
                        <a:gd name="T47" fmla="*/ 15 h 202"/>
                        <a:gd name="T48" fmla="*/ 30 w 123"/>
                        <a:gd name="T49" fmla="*/ 5 h 202"/>
                        <a:gd name="T50" fmla="*/ 43 w 123"/>
                        <a:gd name="T51" fmla="*/ 2 h 202"/>
                        <a:gd name="T52" fmla="*/ 57 w 123"/>
                        <a:gd name="T53" fmla="*/ 0 h 202"/>
                        <a:gd name="T54" fmla="*/ 71 w 123"/>
                        <a:gd name="T55" fmla="*/ 0 h 202"/>
                        <a:gd name="T56" fmla="*/ 84 w 123"/>
                        <a:gd name="T57" fmla="*/ 1 h 202"/>
                        <a:gd name="T58" fmla="*/ 95 w 123"/>
                        <a:gd name="T59" fmla="*/ 3 h 202"/>
                        <a:gd name="T60" fmla="*/ 107 w 123"/>
                        <a:gd name="T61" fmla="*/ 8 h 202"/>
                        <a:gd name="T62" fmla="*/ 114 w 123"/>
                        <a:gd name="T63" fmla="*/ 15 h 202"/>
                        <a:gd name="T64" fmla="*/ 116 w 123"/>
                        <a:gd name="T65" fmla="*/ 22 h 202"/>
                        <a:gd name="T66" fmla="*/ 120 w 123"/>
                        <a:gd name="T67" fmla="*/ 34 h 202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123"/>
                        <a:gd name="T103" fmla="*/ 0 h 202"/>
                        <a:gd name="T104" fmla="*/ 123 w 123"/>
                        <a:gd name="T105" fmla="*/ 202 h 202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123" h="202">
                          <a:moveTo>
                            <a:pt x="120" y="34"/>
                          </a:moveTo>
                          <a:lnTo>
                            <a:pt x="122" y="65"/>
                          </a:lnTo>
                          <a:lnTo>
                            <a:pt x="117" y="77"/>
                          </a:lnTo>
                          <a:lnTo>
                            <a:pt x="122" y="88"/>
                          </a:lnTo>
                          <a:lnTo>
                            <a:pt x="121" y="100"/>
                          </a:lnTo>
                          <a:lnTo>
                            <a:pt x="119" y="116"/>
                          </a:lnTo>
                          <a:lnTo>
                            <a:pt x="117" y="133"/>
                          </a:lnTo>
                          <a:lnTo>
                            <a:pt x="118" y="150"/>
                          </a:lnTo>
                          <a:lnTo>
                            <a:pt x="111" y="161"/>
                          </a:lnTo>
                          <a:lnTo>
                            <a:pt x="100" y="168"/>
                          </a:lnTo>
                          <a:lnTo>
                            <a:pt x="104" y="178"/>
                          </a:lnTo>
                          <a:lnTo>
                            <a:pt x="83" y="201"/>
                          </a:lnTo>
                          <a:lnTo>
                            <a:pt x="17" y="167"/>
                          </a:lnTo>
                          <a:lnTo>
                            <a:pt x="15" y="123"/>
                          </a:lnTo>
                          <a:lnTo>
                            <a:pt x="12" y="117"/>
                          </a:lnTo>
                          <a:lnTo>
                            <a:pt x="9" y="110"/>
                          </a:lnTo>
                          <a:lnTo>
                            <a:pt x="4" y="98"/>
                          </a:lnTo>
                          <a:lnTo>
                            <a:pt x="0" y="75"/>
                          </a:lnTo>
                          <a:lnTo>
                            <a:pt x="7" y="71"/>
                          </a:lnTo>
                          <a:lnTo>
                            <a:pt x="6" y="63"/>
                          </a:lnTo>
                          <a:lnTo>
                            <a:pt x="6" y="47"/>
                          </a:lnTo>
                          <a:lnTo>
                            <a:pt x="6" y="36"/>
                          </a:lnTo>
                          <a:lnTo>
                            <a:pt x="12" y="24"/>
                          </a:lnTo>
                          <a:lnTo>
                            <a:pt x="18" y="15"/>
                          </a:lnTo>
                          <a:lnTo>
                            <a:pt x="30" y="5"/>
                          </a:lnTo>
                          <a:lnTo>
                            <a:pt x="43" y="2"/>
                          </a:lnTo>
                          <a:lnTo>
                            <a:pt x="57" y="0"/>
                          </a:lnTo>
                          <a:lnTo>
                            <a:pt x="71" y="0"/>
                          </a:lnTo>
                          <a:lnTo>
                            <a:pt x="84" y="1"/>
                          </a:lnTo>
                          <a:lnTo>
                            <a:pt x="95" y="3"/>
                          </a:lnTo>
                          <a:lnTo>
                            <a:pt x="107" y="8"/>
                          </a:lnTo>
                          <a:lnTo>
                            <a:pt x="114" y="15"/>
                          </a:lnTo>
                          <a:lnTo>
                            <a:pt x="116" y="22"/>
                          </a:lnTo>
                          <a:lnTo>
                            <a:pt x="120" y="34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72770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2" y="1855"/>
                      <a:ext cx="114" cy="97"/>
                      <a:chOff x="2952" y="1855"/>
                      <a:chExt cx="114" cy="97"/>
                    </a:xfrm>
                  </p:grpSpPr>
                  <p:sp>
                    <p:nvSpPr>
                      <p:cNvPr id="72771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2" y="1855"/>
                        <a:ext cx="41" cy="17"/>
                      </a:xfrm>
                      <a:custGeom>
                        <a:avLst/>
                        <a:gdLst>
                          <a:gd name="T0" fmla="*/ 0 w 41"/>
                          <a:gd name="T1" fmla="*/ 2 h 17"/>
                          <a:gd name="T2" fmla="*/ 18 w 41"/>
                          <a:gd name="T3" fmla="*/ 0 h 17"/>
                          <a:gd name="T4" fmla="*/ 31 w 41"/>
                          <a:gd name="T5" fmla="*/ 1 h 17"/>
                          <a:gd name="T6" fmla="*/ 36 w 41"/>
                          <a:gd name="T7" fmla="*/ 3 h 17"/>
                          <a:gd name="T8" fmla="*/ 40 w 41"/>
                          <a:gd name="T9" fmla="*/ 4 h 17"/>
                          <a:gd name="T10" fmla="*/ 38 w 41"/>
                          <a:gd name="T11" fmla="*/ 8 h 17"/>
                          <a:gd name="T12" fmla="*/ 34 w 41"/>
                          <a:gd name="T13" fmla="*/ 12 h 17"/>
                          <a:gd name="T14" fmla="*/ 36 w 41"/>
                          <a:gd name="T15" fmla="*/ 16 h 17"/>
                          <a:gd name="T16" fmla="*/ 23 w 41"/>
                          <a:gd name="T17" fmla="*/ 13 h 17"/>
                          <a:gd name="T18" fmla="*/ 10 w 41"/>
                          <a:gd name="T19" fmla="*/ 14 h 17"/>
                          <a:gd name="T20" fmla="*/ 17 w 41"/>
                          <a:gd name="T21" fmla="*/ 12 h 17"/>
                          <a:gd name="T22" fmla="*/ 9 w 41"/>
                          <a:gd name="T23" fmla="*/ 8 h 17"/>
                          <a:gd name="T24" fmla="*/ 0 w 41"/>
                          <a:gd name="T25" fmla="*/ 2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41"/>
                          <a:gd name="T40" fmla="*/ 0 h 17"/>
                          <a:gd name="T41" fmla="*/ 41 w 41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41" h="17">
                            <a:moveTo>
                              <a:pt x="0" y="2"/>
                            </a:moveTo>
                            <a:lnTo>
                              <a:pt x="18" y="0"/>
                            </a:lnTo>
                            <a:lnTo>
                              <a:pt x="31" y="1"/>
                            </a:lnTo>
                            <a:lnTo>
                              <a:pt x="36" y="3"/>
                            </a:lnTo>
                            <a:lnTo>
                              <a:pt x="40" y="4"/>
                            </a:lnTo>
                            <a:lnTo>
                              <a:pt x="38" y="8"/>
                            </a:lnTo>
                            <a:lnTo>
                              <a:pt x="34" y="12"/>
                            </a:lnTo>
                            <a:lnTo>
                              <a:pt x="36" y="16"/>
                            </a:lnTo>
                            <a:lnTo>
                              <a:pt x="23" y="13"/>
                            </a:lnTo>
                            <a:lnTo>
                              <a:pt x="10" y="14"/>
                            </a:lnTo>
                            <a:lnTo>
                              <a:pt x="17" y="12"/>
                            </a:lnTo>
                            <a:lnTo>
                              <a:pt x="9" y="8"/>
                            </a:lnTo>
                            <a:lnTo>
                              <a:pt x="0" y="2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772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902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0 h 17"/>
                          <a:gd name="T2" fmla="*/ 16 w 17"/>
                          <a:gd name="T3" fmla="*/ 0 h 17"/>
                          <a:gd name="T4" fmla="*/ 14 w 17"/>
                          <a:gd name="T5" fmla="*/ 16 h 17"/>
                          <a:gd name="T6" fmla="*/ 0 w 17"/>
                          <a:gd name="T7" fmla="*/ 0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"/>
                          <a:gd name="T13" fmla="*/ 0 h 17"/>
                          <a:gd name="T14" fmla="*/ 17 w 17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" h="17">
                            <a:moveTo>
                              <a:pt x="0" y="0"/>
                            </a:moveTo>
                            <a:lnTo>
                              <a:pt x="16" y="0"/>
                            </a:lnTo>
                            <a:lnTo>
                              <a:pt x="14" y="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773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2" y="1904"/>
                        <a:ext cx="66" cy="48"/>
                      </a:xfrm>
                      <a:custGeom>
                        <a:avLst/>
                        <a:gdLst>
                          <a:gd name="T0" fmla="*/ 5 w 66"/>
                          <a:gd name="T1" fmla="*/ 5 h 48"/>
                          <a:gd name="T2" fmla="*/ 12 w 66"/>
                          <a:gd name="T3" fmla="*/ 4 h 48"/>
                          <a:gd name="T4" fmla="*/ 28 w 66"/>
                          <a:gd name="T5" fmla="*/ 30 h 48"/>
                          <a:gd name="T6" fmla="*/ 65 w 66"/>
                          <a:gd name="T7" fmla="*/ 47 h 48"/>
                          <a:gd name="T8" fmla="*/ 27 w 66"/>
                          <a:gd name="T9" fmla="*/ 35 h 48"/>
                          <a:gd name="T10" fmla="*/ 12 w 66"/>
                          <a:gd name="T11" fmla="*/ 21 h 48"/>
                          <a:gd name="T12" fmla="*/ 4 w 66"/>
                          <a:gd name="T13" fmla="*/ 27 h 48"/>
                          <a:gd name="T14" fmla="*/ 0 w 66"/>
                          <a:gd name="T15" fmla="*/ 0 h 48"/>
                          <a:gd name="T16" fmla="*/ 5 w 66"/>
                          <a:gd name="T17" fmla="*/ 5 h 4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6"/>
                          <a:gd name="T28" fmla="*/ 0 h 48"/>
                          <a:gd name="T29" fmla="*/ 66 w 66"/>
                          <a:gd name="T30" fmla="*/ 48 h 4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6" h="48">
                            <a:moveTo>
                              <a:pt x="5" y="5"/>
                            </a:moveTo>
                            <a:lnTo>
                              <a:pt x="12" y="4"/>
                            </a:lnTo>
                            <a:lnTo>
                              <a:pt x="28" y="30"/>
                            </a:lnTo>
                            <a:lnTo>
                              <a:pt x="65" y="47"/>
                            </a:lnTo>
                            <a:lnTo>
                              <a:pt x="27" y="35"/>
                            </a:lnTo>
                            <a:lnTo>
                              <a:pt x="12" y="21"/>
                            </a:lnTo>
                            <a:lnTo>
                              <a:pt x="4" y="27"/>
                            </a:lnTo>
                            <a:lnTo>
                              <a:pt x="0" y="0"/>
                            </a:lnTo>
                            <a:lnTo>
                              <a:pt x="5" y="5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72768" name="Freeform 83"/>
                  <p:cNvSpPr>
                    <a:spLocks/>
                  </p:cNvSpPr>
                  <p:nvPr/>
                </p:nvSpPr>
                <p:spPr bwMode="auto">
                  <a:xfrm>
                    <a:off x="2934" y="1783"/>
                    <a:ext cx="140" cy="129"/>
                  </a:xfrm>
                  <a:custGeom>
                    <a:avLst/>
                    <a:gdLst>
                      <a:gd name="T0" fmla="*/ 20 w 140"/>
                      <a:gd name="T1" fmla="*/ 128 h 129"/>
                      <a:gd name="T2" fmla="*/ 9 w 140"/>
                      <a:gd name="T3" fmla="*/ 114 h 129"/>
                      <a:gd name="T4" fmla="*/ 4 w 140"/>
                      <a:gd name="T5" fmla="*/ 95 h 129"/>
                      <a:gd name="T6" fmla="*/ 0 w 140"/>
                      <a:gd name="T7" fmla="*/ 68 h 129"/>
                      <a:gd name="T8" fmla="*/ 0 w 140"/>
                      <a:gd name="T9" fmla="*/ 42 h 129"/>
                      <a:gd name="T10" fmla="*/ 5 w 140"/>
                      <a:gd name="T11" fmla="*/ 23 h 129"/>
                      <a:gd name="T12" fmla="*/ 18 w 140"/>
                      <a:gd name="T13" fmla="*/ 9 h 129"/>
                      <a:gd name="T14" fmla="*/ 33 w 140"/>
                      <a:gd name="T15" fmla="*/ 3 h 129"/>
                      <a:gd name="T16" fmla="*/ 61 w 140"/>
                      <a:gd name="T17" fmla="*/ 0 h 129"/>
                      <a:gd name="T18" fmla="*/ 97 w 140"/>
                      <a:gd name="T19" fmla="*/ 2 h 129"/>
                      <a:gd name="T20" fmla="*/ 119 w 140"/>
                      <a:gd name="T21" fmla="*/ 9 h 129"/>
                      <a:gd name="T22" fmla="*/ 133 w 140"/>
                      <a:gd name="T23" fmla="*/ 12 h 129"/>
                      <a:gd name="T24" fmla="*/ 139 w 140"/>
                      <a:gd name="T25" fmla="*/ 12 h 129"/>
                      <a:gd name="T26" fmla="*/ 131 w 140"/>
                      <a:gd name="T27" fmla="*/ 20 h 129"/>
                      <a:gd name="T28" fmla="*/ 125 w 140"/>
                      <a:gd name="T29" fmla="*/ 33 h 129"/>
                      <a:gd name="T30" fmla="*/ 125 w 140"/>
                      <a:gd name="T31" fmla="*/ 39 h 129"/>
                      <a:gd name="T32" fmla="*/ 113 w 140"/>
                      <a:gd name="T33" fmla="*/ 31 h 129"/>
                      <a:gd name="T34" fmla="*/ 97 w 140"/>
                      <a:gd name="T35" fmla="*/ 30 h 129"/>
                      <a:gd name="T36" fmla="*/ 76 w 140"/>
                      <a:gd name="T37" fmla="*/ 28 h 129"/>
                      <a:gd name="T38" fmla="*/ 63 w 140"/>
                      <a:gd name="T39" fmla="*/ 28 h 129"/>
                      <a:gd name="T40" fmla="*/ 47 w 140"/>
                      <a:gd name="T41" fmla="*/ 28 h 129"/>
                      <a:gd name="T42" fmla="*/ 54 w 140"/>
                      <a:gd name="T43" fmla="*/ 32 h 129"/>
                      <a:gd name="T44" fmla="*/ 54 w 140"/>
                      <a:gd name="T45" fmla="*/ 40 h 129"/>
                      <a:gd name="T46" fmla="*/ 50 w 140"/>
                      <a:gd name="T47" fmla="*/ 49 h 129"/>
                      <a:gd name="T48" fmla="*/ 41 w 140"/>
                      <a:gd name="T49" fmla="*/ 61 h 129"/>
                      <a:gd name="T50" fmla="*/ 37 w 140"/>
                      <a:gd name="T51" fmla="*/ 77 h 129"/>
                      <a:gd name="T52" fmla="*/ 37 w 140"/>
                      <a:gd name="T53" fmla="*/ 95 h 129"/>
                      <a:gd name="T54" fmla="*/ 25 w 140"/>
                      <a:gd name="T55" fmla="*/ 84 h 129"/>
                      <a:gd name="T56" fmla="*/ 24 w 140"/>
                      <a:gd name="T57" fmla="*/ 76 h 129"/>
                      <a:gd name="T58" fmla="*/ 17 w 140"/>
                      <a:gd name="T59" fmla="*/ 73 h 129"/>
                      <a:gd name="T60" fmla="*/ 8 w 140"/>
                      <a:gd name="T61" fmla="*/ 74 h 129"/>
                      <a:gd name="T62" fmla="*/ 6 w 140"/>
                      <a:gd name="T63" fmla="*/ 78 h 129"/>
                      <a:gd name="T64" fmla="*/ 9 w 140"/>
                      <a:gd name="T65" fmla="*/ 103 h 129"/>
                      <a:gd name="T66" fmla="*/ 16 w 140"/>
                      <a:gd name="T67" fmla="*/ 114 h 129"/>
                      <a:gd name="T68" fmla="*/ 20 w 140"/>
                      <a:gd name="T69" fmla="*/ 128 h 12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40"/>
                      <a:gd name="T106" fmla="*/ 0 h 129"/>
                      <a:gd name="T107" fmla="*/ 140 w 140"/>
                      <a:gd name="T108" fmla="*/ 129 h 129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40" h="129">
                        <a:moveTo>
                          <a:pt x="20" y="128"/>
                        </a:moveTo>
                        <a:lnTo>
                          <a:pt x="9" y="114"/>
                        </a:lnTo>
                        <a:lnTo>
                          <a:pt x="4" y="95"/>
                        </a:lnTo>
                        <a:lnTo>
                          <a:pt x="0" y="68"/>
                        </a:lnTo>
                        <a:lnTo>
                          <a:pt x="0" y="42"/>
                        </a:lnTo>
                        <a:lnTo>
                          <a:pt x="5" y="23"/>
                        </a:lnTo>
                        <a:lnTo>
                          <a:pt x="18" y="9"/>
                        </a:lnTo>
                        <a:lnTo>
                          <a:pt x="33" y="3"/>
                        </a:lnTo>
                        <a:lnTo>
                          <a:pt x="61" y="0"/>
                        </a:lnTo>
                        <a:lnTo>
                          <a:pt x="97" y="2"/>
                        </a:lnTo>
                        <a:lnTo>
                          <a:pt x="119" y="9"/>
                        </a:lnTo>
                        <a:lnTo>
                          <a:pt x="133" y="12"/>
                        </a:lnTo>
                        <a:lnTo>
                          <a:pt x="139" y="12"/>
                        </a:lnTo>
                        <a:lnTo>
                          <a:pt x="131" y="20"/>
                        </a:lnTo>
                        <a:lnTo>
                          <a:pt x="125" y="33"/>
                        </a:lnTo>
                        <a:lnTo>
                          <a:pt x="125" y="39"/>
                        </a:lnTo>
                        <a:lnTo>
                          <a:pt x="113" y="31"/>
                        </a:lnTo>
                        <a:lnTo>
                          <a:pt x="97" y="30"/>
                        </a:lnTo>
                        <a:lnTo>
                          <a:pt x="76" y="28"/>
                        </a:lnTo>
                        <a:lnTo>
                          <a:pt x="63" y="28"/>
                        </a:lnTo>
                        <a:lnTo>
                          <a:pt x="47" y="28"/>
                        </a:lnTo>
                        <a:lnTo>
                          <a:pt x="54" y="32"/>
                        </a:lnTo>
                        <a:lnTo>
                          <a:pt x="54" y="40"/>
                        </a:lnTo>
                        <a:lnTo>
                          <a:pt x="50" y="49"/>
                        </a:lnTo>
                        <a:lnTo>
                          <a:pt x="41" y="61"/>
                        </a:lnTo>
                        <a:lnTo>
                          <a:pt x="37" y="77"/>
                        </a:lnTo>
                        <a:lnTo>
                          <a:pt x="37" y="95"/>
                        </a:lnTo>
                        <a:lnTo>
                          <a:pt x="25" y="84"/>
                        </a:lnTo>
                        <a:lnTo>
                          <a:pt x="24" y="76"/>
                        </a:lnTo>
                        <a:lnTo>
                          <a:pt x="17" y="73"/>
                        </a:lnTo>
                        <a:lnTo>
                          <a:pt x="8" y="74"/>
                        </a:lnTo>
                        <a:lnTo>
                          <a:pt x="6" y="78"/>
                        </a:lnTo>
                        <a:lnTo>
                          <a:pt x="9" y="103"/>
                        </a:lnTo>
                        <a:lnTo>
                          <a:pt x="16" y="114"/>
                        </a:lnTo>
                        <a:lnTo>
                          <a:pt x="20" y="128"/>
                        </a:lnTo>
                      </a:path>
                    </a:pathLst>
                  </a:custGeom>
                  <a:solidFill>
                    <a:srgbClr val="C08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766" name="Freeform 84"/>
                <p:cNvSpPr>
                  <a:spLocks/>
                </p:cNvSpPr>
                <p:nvPr/>
              </p:nvSpPr>
              <p:spPr bwMode="auto">
                <a:xfrm>
                  <a:off x="3054" y="2257"/>
                  <a:ext cx="119" cy="62"/>
                </a:xfrm>
                <a:custGeom>
                  <a:avLst/>
                  <a:gdLst>
                    <a:gd name="T0" fmla="*/ 118 w 119"/>
                    <a:gd name="T1" fmla="*/ 54 h 62"/>
                    <a:gd name="T2" fmla="*/ 91 w 119"/>
                    <a:gd name="T3" fmla="*/ 61 h 62"/>
                    <a:gd name="T4" fmla="*/ 51 w 119"/>
                    <a:gd name="T5" fmla="*/ 56 h 62"/>
                    <a:gd name="T6" fmla="*/ 19 w 119"/>
                    <a:gd name="T7" fmla="*/ 47 h 62"/>
                    <a:gd name="T8" fmla="*/ 0 w 119"/>
                    <a:gd name="T9" fmla="*/ 11 h 62"/>
                    <a:gd name="T10" fmla="*/ 54 w 119"/>
                    <a:gd name="T11" fmla="*/ 15 h 62"/>
                    <a:gd name="T12" fmla="*/ 49 w 119"/>
                    <a:gd name="T13" fmla="*/ 0 h 62"/>
                    <a:gd name="T14" fmla="*/ 74 w 119"/>
                    <a:gd name="T15" fmla="*/ 3 h 62"/>
                    <a:gd name="T16" fmla="*/ 99 w 119"/>
                    <a:gd name="T17" fmla="*/ 15 h 62"/>
                    <a:gd name="T18" fmla="*/ 109 w 119"/>
                    <a:gd name="T19" fmla="*/ 20 h 62"/>
                    <a:gd name="T20" fmla="*/ 118 w 119"/>
                    <a:gd name="T21" fmla="*/ 5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9"/>
                    <a:gd name="T34" fmla="*/ 0 h 62"/>
                    <a:gd name="T35" fmla="*/ 119 w 119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9" h="62">
                      <a:moveTo>
                        <a:pt x="118" y="54"/>
                      </a:moveTo>
                      <a:lnTo>
                        <a:pt x="91" y="61"/>
                      </a:lnTo>
                      <a:lnTo>
                        <a:pt x="51" y="56"/>
                      </a:lnTo>
                      <a:lnTo>
                        <a:pt x="19" y="47"/>
                      </a:lnTo>
                      <a:lnTo>
                        <a:pt x="0" y="11"/>
                      </a:lnTo>
                      <a:lnTo>
                        <a:pt x="54" y="15"/>
                      </a:lnTo>
                      <a:lnTo>
                        <a:pt x="49" y="0"/>
                      </a:lnTo>
                      <a:lnTo>
                        <a:pt x="74" y="3"/>
                      </a:lnTo>
                      <a:lnTo>
                        <a:pt x="99" y="15"/>
                      </a:lnTo>
                      <a:lnTo>
                        <a:pt x="109" y="20"/>
                      </a:lnTo>
                      <a:lnTo>
                        <a:pt x="118" y="5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716" name="Freeform 85"/>
            <p:cNvSpPr>
              <a:spLocks/>
            </p:cNvSpPr>
            <p:nvPr/>
          </p:nvSpPr>
          <p:spPr bwMode="auto">
            <a:xfrm>
              <a:off x="2118" y="2309"/>
              <a:ext cx="39" cy="102"/>
            </a:xfrm>
            <a:custGeom>
              <a:avLst/>
              <a:gdLst>
                <a:gd name="T0" fmla="*/ 36 w 39"/>
                <a:gd name="T1" fmla="*/ 1 h 102"/>
                <a:gd name="T2" fmla="*/ 38 w 39"/>
                <a:gd name="T3" fmla="*/ 56 h 102"/>
                <a:gd name="T4" fmla="*/ 19 w 39"/>
                <a:gd name="T5" fmla="*/ 90 h 102"/>
                <a:gd name="T6" fmla="*/ 8 w 39"/>
                <a:gd name="T7" fmla="*/ 101 h 102"/>
                <a:gd name="T8" fmla="*/ 10 w 39"/>
                <a:gd name="T9" fmla="*/ 52 h 102"/>
                <a:gd name="T10" fmla="*/ 6 w 39"/>
                <a:gd name="T11" fmla="*/ 58 h 102"/>
                <a:gd name="T12" fmla="*/ 1 w 39"/>
                <a:gd name="T13" fmla="*/ 74 h 102"/>
                <a:gd name="T14" fmla="*/ 0 w 39"/>
                <a:gd name="T15" fmla="*/ 56 h 102"/>
                <a:gd name="T16" fmla="*/ 5 w 39"/>
                <a:gd name="T17" fmla="*/ 27 h 102"/>
                <a:gd name="T18" fmla="*/ 18 w 39"/>
                <a:gd name="T19" fmla="*/ 0 h 102"/>
                <a:gd name="T20" fmla="*/ 36 w 39"/>
                <a:gd name="T21" fmla="*/ 1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102"/>
                <a:gd name="T35" fmla="*/ 39 w 39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102">
                  <a:moveTo>
                    <a:pt x="36" y="1"/>
                  </a:moveTo>
                  <a:lnTo>
                    <a:pt x="38" y="56"/>
                  </a:lnTo>
                  <a:lnTo>
                    <a:pt x="19" y="90"/>
                  </a:lnTo>
                  <a:lnTo>
                    <a:pt x="8" y="101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74"/>
                  </a:lnTo>
                  <a:lnTo>
                    <a:pt x="0" y="56"/>
                  </a:lnTo>
                  <a:lnTo>
                    <a:pt x="5" y="27"/>
                  </a:lnTo>
                  <a:lnTo>
                    <a:pt x="18" y="0"/>
                  </a:lnTo>
                  <a:lnTo>
                    <a:pt x="36" y="1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Freeform 86"/>
            <p:cNvSpPr>
              <a:spLocks/>
            </p:cNvSpPr>
            <p:nvPr/>
          </p:nvSpPr>
          <p:spPr bwMode="auto">
            <a:xfrm>
              <a:off x="1904" y="2281"/>
              <a:ext cx="44" cy="97"/>
            </a:xfrm>
            <a:custGeom>
              <a:avLst/>
              <a:gdLst>
                <a:gd name="T0" fmla="*/ 30 w 44"/>
                <a:gd name="T1" fmla="*/ 0 h 97"/>
                <a:gd name="T2" fmla="*/ 43 w 44"/>
                <a:gd name="T3" fmla="*/ 51 h 97"/>
                <a:gd name="T4" fmla="*/ 21 w 44"/>
                <a:gd name="T5" fmla="*/ 96 h 97"/>
                <a:gd name="T6" fmla="*/ 13 w 44"/>
                <a:gd name="T7" fmla="*/ 91 h 97"/>
                <a:gd name="T8" fmla="*/ 0 w 44"/>
                <a:gd name="T9" fmla="*/ 86 h 97"/>
                <a:gd name="T10" fmla="*/ 5 w 44"/>
                <a:gd name="T11" fmla="*/ 71 h 97"/>
                <a:gd name="T12" fmla="*/ 7 w 44"/>
                <a:gd name="T13" fmla="*/ 54 h 97"/>
                <a:gd name="T14" fmla="*/ 0 w 44"/>
                <a:gd name="T15" fmla="*/ 36 h 97"/>
                <a:gd name="T16" fmla="*/ 5 w 44"/>
                <a:gd name="T17" fmla="*/ 4 h 97"/>
                <a:gd name="T18" fmla="*/ 30 w 44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97"/>
                <a:gd name="T32" fmla="*/ 44 w 44"/>
                <a:gd name="T33" fmla="*/ 97 h 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97">
                  <a:moveTo>
                    <a:pt x="30" y="0"/>
                  </a:moveTo>
                  <a:lnTo>
                    <a:pt x="43" y="51"/>
                  </a:lnTo>
                  <a:lnTo>
                    <a:pt x="21" y="96"/>
                  </a:lnTo>
                  <a:lnTo>
                    <a:pt x="13" y="91"/>
                  </a:lnTo>
                  <a:lnTo>
                    <a:pt x="0" y="86"/>
                  </a:lnTo>
                  <a:lnTo>
                    <a:pt x="5" y="71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5" y="4"/>
                  </a:lnTo>
                  <a:lnTo>
                    <a:pt x="30" y="0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718" name="Group 87"/>
            <p:cNvGrpSpPr>
              <a:grpSpLocks/>
            </p:cNvGrpSpPr>
            <p:nvPr/>
          </p:nvGrpSpPr>
          <p:grpSpPr bwMode="auto">
            <a:xfrm>
              <a:off x="602" y="1507"/>
              <a:ext cx="349" cy="1427"/>
              <a:chOff x="2111" y="1732"/>
              <a:chExt cx="349" cy="1427"/>
            </a:xfrm>
          </p:grpSpPr>
          <p:grpSp>
            <p:nvGrpSpPr>
              <p:cNvPr id="72741" name="Group 88"/>
              <p:cNvGrpSpPr>
                <a:grpSpLocks/>
              </p:cNvGrpSpPr>
              <p:nvPr/>
            </p:nvGrpSpPr>
            <p:grpSpPr bwMode="auto">
              <a:xfrm>
                <a:off x="2111" y="3024"/>
                <a:ext cx="342" cy="135"/>
                <a:chOff x="2111" y="3024"/>
                <a:chExt cx="342" cy="135"/>
              </a:xfrm>
            </p:grpSpPr>
            <p:sp>
              <p:nvSpPr>
                <p:cNvPr id="72761" name="Freeform 89"/>
                <p:cNvSpPr>
                  <a:spLocks/>
                </p:cNvSpPr>
                <p:nvPr/>
              </p:nvSpPr>
              <p:spPr bwMode="auto">
                <a:xfrm>
                  <a:off x="2111" y="3024"/>
                  <a:ext cx="140" cy="82"/>
                </a:xfrm>
                <a:custGeom>
                  <a:avLst/>
                  <a:gdLst>
                    <a:gd name="T0" fmla="*/ 70 w 140"/>
                    <a:gd name="T1" fmla="*/ 0 h 82"/>
                    <a:gd name="T2" fmla="*/ 48 w 140"/>
                    <a:gd name="T3" fmla="*/ 21 h 82"/>
                    <a:gd name="T4" fmla="*/ 29 w 140"/>
                    <a:gd name="T5" fmla="*/ 44 h 82"/>
                    <a:gd name="T6" fmla="*/ 3 w 140"/>
                    <a:gd name="T7" fmla="*/ 64 h 82"/>
                    <a:gd name="T8" fmla="*/ 0 w 140"/>
                    <a:gd name="T9" fmla="*/ 75 h 82"/>
                    <a:gd name="T10" fmla="*/ 25 w 140"/>
                    <a:gd name="T11" fmla="*/ 81 h 82"/>
                    <a:gd name="T12" fmla="*/ 51 w 140"/>
                    <a:gd name="T13" fmla="*/ 78 h 82"/>
                    <a:gd name="T14" fmla="*/ 83 w 140"/>
                    <a:gd name="T15" fmla="*/ 64 h 82"/>
                    <a:gd name="T16" fmla="*/ 106 w 140"/>
                    <a:gd name="T17" fmla="*/ 51 h 82"/>
                    <a:gd name="T18" fmla="*/ 131 w 140"/>
                    <a:gd name="T19" fmla="*/ 48 h 82"/>
                    <a:gd name="T20" fmla="*/ 139 w 140"/>
                    <a:gd name="T21" fmla="*/ 42 h 82"/>
                    <a:gd name="T22" fmla="*/ 136 w 140"/>
                    <a:gd name="T23" fmla="*/ 4 h 82"/>
                    <a:gd name="T24" fmla="*/ 70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70" y="0"/>
                      </a:moveTo>
                      <a:lnTo>
                        <a:pt x="48" y="21"/>
                      </a:lnTo>
                      <a:lnTo>
                        <a:pt x="29" y="44"/>
                      </a:lnTo>
                      <a:lnTo>
                        <a:pt x="3" y="64"/>
                      </a:lnTo>
                      <a:lnTo>
                        <a:pt x="0" y="75"/>
                      </a:lnTo>
                      <a:lnTo>
                        <a:pt x="25" y="81"/>
                      </a:lnTo>
                      <a:lnTo>
                        <a:pt x="51" y="78"/>
                      </a:lnTo>
                      <a:lnTo>
                        <a:pt x="83" y="64"/>
                      </a:lnTo>
                      <a:lnTo>
                        <a:pt x="106" y="51"/>
                      </a:lnTo>
                      <a:lnTo>
                        <a:pt x="131" y="48"/>
                      </a:lnTo>
                      <a:lnTo>
                        <a:pt x="139" y="42"/>
                      </a:lnTo>
                      <a:lnTo>
                        <a:pt x="136" y="4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2" name="Freeform 90"/>
                <p:cNvSpPr>
                  <a:spLocks/>
                </p:cNvSpPr>
                <p:nvPr/>
              </p:nvSpPr>
              <p:spPr bwMode="auto">
                <a:xfrm>
                  <a:off x="2368" y="3068"/>
                  <a:ext cx="85" cy="91"/>
                </a:xfrm>
                <a:custGeom>
                  <a:avLst/>
                  <a:gdLst>
                    <a:gd name="T0" fmla="*/ 1 w 85"/>
                    <a:gd name="T1" fmla="*/ 1 h 91"/>
                    <a:gd name="T2" fmla="*/ 0 w 85"/>
                    <a:gd name="T3" fmla="*/ 25 h 91"/>
                    <a:gd name="T4" fmla="*/ 12 w 85"/>
                    <a:gd name="T5" fmla="*/ 37 h 91"/>
                    <a:gd name="T6" fmla="*/ 14 w 85"/>
                    <a:gd name="T7" fmla="*/ 57 h 91"/>
                    <a:gd name="T8" fmla="*/ 33 w 85"/>
                    <a:gd name="T9" fmla="*/ 77 h 91"/>
                    <a:gd name="T10" fmla="*/ 49 w 85"/>
                    <a:gd name="T11" fmla="*/ 87 h 91"/>
                    <a:gd name="T12" fmla="*/ 63 w 85"/>
                    <a:gd name="T13" fmla="*/ 90 h 91"/>
                    <a:gd name="T14" fmla="*/ 77 w 85"/>
                    <a:gd name="T15" fmla="*/ 89 h 91"/>
                    <a:gd name="T16" fmla="*/ 84 w 85"/>
                    <a:gd name="T17" fmla="*/ 75 h 91"/>
                    <a:gd name="T18" fmla="*/ 82 w 85"/>
                    <a:gd name="T19" fmla="*/ 55 h 91"/>
                    <a:gd name="T20" fmla="*/ 68 w 85"/>
                    <a:gd name="T21" fmla="*/ 32 h 91"/>
                    <a:gd name="T22" fmla="*/ 47 w 85"/>
                    <a:gd name="T23" fmla="*/ 7 h 91"/>
                    <a:gd name="T24" fmla="*/ 46 w 85"/>
                    <a:gd name="T25" fmla="*/ 0 h 91"/>
                    <a:gd name="T26" fmla="*/ 1 w 85"/>
                    <a:gd name="T27" fmla="*/ 1 h 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91"/>
                    <a:gd name="T44" fmla="*/ 85 w 85"/>
                    <a:gd name="T45" fmla="*/ 91 h 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91">
                      <a:moveTo>
                        <a:pt x="1" y="1"/>
                      </a:moveTo>
                      <a:lnTo>
                        <a:pt x="0" y="25"/>
                      </a:lnTo>
                      <a:lnTo>
                        <a:pt x="12" y="37"/>
                      </a:lnTo>
                      <a:lnTo>
                        <a:pt x="14" y="57"/>
                      </a:lnTo>
                      <a:lnTo>
                        <a:pt x="33" y="77"/>
                      </a:lnTo>
                      <a:lnTo>
                        <a:pt x="49" y="87"/>
                      </a:lnTo>
                      <a:lnTo>
                        <a:pt x="63" y="90"/>
                      </a:lnTo>
                      <a:lnTo>
                        <a:pt x="77" y="89"/>
                      </a:lnTo>
                      <a:lnTo>
                        <a:pt x="84" y="75"/>
                      </a:lnTo>
                      <a:lnTo>
                        <a:pt x="82" y="55"/>
                      </a:lnTo>
                      <a:lnTo>
                        <a:pt x="68" y="32"/>
                      </a:lnTo>
                      <a:lnTo>
                        <a:pt x="47" y="7"/>
                      </a:lnTo>
                      <a:lnTo>
                        <a:pt x="46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42" name="Group 91"/>
              <p:cNvGrpSpPr>
                <a:grpSpLocks/>
              </p:cNvGrpSpPr>
              <p:nvPr/>
            </p:nvGrpSpPr>
            <p:grpSpPr bwMode="auto">
              <a:xfrm>
                <a:off x="2146" y="1912"/>
                <a:ext cx="314" cy="1153"/>
                <a:chOff x="2146" y="1912"/>
                <a:chExt cx="314" cy="1153"/>
              </a:xfrm>
            </p:grpSpPr>
            <p:sp>
              <p:nvSpPr>
                <p:cNvPr id="72750" name="Freeform 92"/>
                <p:cNvSpPr>
                  <a:spLocks/>
                </p:cNvSpPr>
                <p:nvPr/>
              </p:nvSpPr>
              <p:spPr bwMode="auto">
                <a:xfrm>
                  <a:off x="2154" y="2512"/>
                  <a:ext cx="38" cy="102"/>
                </a:xfrm>
                <a:custGeom>
                  <a:avLst/>
                  <a:gdLst>
                    <a:gd name="T0" fmla="*/ 2 w 38"/>
                    <a:gd name="T1" fmla="*/ 1 h 102"/>
                    <a:gd name="T2" fmla="*/ 0 w 38"/>
                    <a:gd name="T3" fmla="*/ 57 h 102"/>
                    <a:gd name="T4" fmla="*/ 19 w 38"/>
                    <a:gd name="T5" fmla="*/ 90 h 102"/>
                    <a:gd name="T6" fmla="*/ 29 w 38"/>
                    <a:gd name="T7" fmla="*/ 101 h 102"/>
                    <a:gd name="T8" fmla="*/ 27 w 38"/>
                    <a:gd name="T9" fmla="*/ 53 h 102"/>
                    <a:gd name="T10" fmla="*/ 31 w 38"/>
                    <a:gd name="T11" fmla="*/ 58 h 102"/>
                    <a:gd name="T12" fmla="*/ 36 w 38"/>
                    <a:gd name="T13" fmla="*/ 74 h 102"/>
                    <a:gd name="T14" fmla="*/ 37 w 38"/>
                    <a:gd name="T15" fmla="*/ 57 h 102"/>
                    <a:gd name="T16" fmla="*/ 32 w 38"/>
                    <a:gd name="T17" fmla="*/ 27 h 102"/>
                    <a:gd name="T18" fmla="*/ 20 w 38"/>
                    <a:gd name="T19" fmla="*/ 0 h 102"/>
                    <a:gd name="T20" fmla="*/ 2 w 38"/>
                    <a:gd name="T21" fmla="*/ 1 h 10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02"/>
                    <a:gd name="T35" fmla="*/ 38 w 38"/>
                    <a:gd name="T36" fmla="*/ 102 h 10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02">
                      <a:moveTo>
                        <a:pt x="2" y="1"/>
                      </a:moveTo>
                      <a:lnTo>
                        <a:pt x="0" y="57"/>
                      </a:lnTo>
                      <a:lnTo>
                        <a:pt x="19" y="90"/>
                      </a:lnTo>
                      <a:lnTo>
                        <a:pt x="29" y="101"/>
                      </a:lnTo>
                      <a:lnTo>
                        <a:pt x="27" y="53"/>
                      </a:lnTo>
                      <a:lnTo>
                        <a:pt x="31" y="58"/>
                      </a:lnTo>
                      <a:lnTo>
                        <a:pt x="36" y="74"/>
                      </a:lnTo>
                      <a:lnTo>
                        <a:pt x="37" y="57"/>
                      </a:lnTo>
                      <a:lnTo>
                        <a:pt x="32" y="27"/>
                      </a:lnTo>
                      <a:lnTo>
                        <a:pt x="20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51" name="Freeform 93"/>
                <p:cNvSpPr>
                  <a:spLocks/>
                </p:cNvSpPr>
                <p:nvPr/>
              </p:nvSpPr>
              <p:spPr bwMode="auto">
                <a:xfrm>
                  <a:off x="2175" y="2277"/>
                  <a:ext cx="244" cy="788"/>
                </a:xfrm>
                <a:custGeom>
                  <a:avLst/>
                  <a:gdLst>
                    <a:gd name="T0" fmla="*/ 3 w 244"/>
                    <a:gd name="T1" fmla="*/ 0 h 788"/>
                    <a:gd name="T2" fmla="*/ 0 w 244"/>
                    <a:gd name="T3" fmla="*/ 428 h 788"/>
                    <a:gd name="T4" fmla="*/ 3 w 244"/>
                    <a:gd name="T5" fmla="*/ 746 h 788"/>
                    <a:gd name="T6" fmla="*/ 76 w 244"/>
                    <a:gd name="T7" fmla="*/ 760 h 788"/>
                    <a:gd name="T8" fmla="*/ 87 w 244"/>
                    <a:gd name="T9" fmla="*/ 501 h 788"/>
                    <a:gd name="T10" fmla="*/ 79 w 244"/>
                    <a:gd name="T11" fmla="*/ 476 h 788"/>
                    <a:gd name="T12" fmla="*/ 87 w 244"/>
                    <a:gd name="T13" fmla="*/ 462 h 788"/>
                    <a:gd name="T14" fmla="*/ 87 w 244"/>
                    <a:gd name="T15" fmla="*/ 303 h 788"/>
                    <a:gd name="T16" fmla="*/ 103 w 244"/>
                    <a:gd name="T17" fmla="*/ 353 h 788"/>
                    <a:gd name="T18" fmla="*/ 145 w 244"/>
                    <a:gd name="T19" fmla="*/ 567 h 788"/>
                    <a:gd name="T20" fmla="*/ 181 w 244"/>
                    <a:gd name="T21" fmla="*/ 787 h 788"/>
                    <a:gd name="T22" fmla="*/ 243 w 244"/>
                    <a:gd name="T23" fmla="*/ 787 h 788"/>
                    <a:gd name="T24" fmla="*/ 215 w 244"/>
                    <a:gd name="T25" fmla="*/ 493 h 788"/>
                    <a:gd name="T26" fmla="*/ 204 w 244"/>
                    <a:gd name="T27" fmla="*/ 242 h 788"/>
                    <a:gd name="T28" fmla="*/ 209 w 244"/>
                    <a:gd name="T29" fmla="*/ 6 h 788"/>
                    <a:gd name="T30" fmla="*/ 3 w 244"/>
                    <a:gd name="T31" fmla="*/ 0 h 7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4"/>
                    <a:gd name="T49" fmla="*/ 0 h 788"/>
                    <a:gd name="T50" fmla="*/ 244 w 244"/>
                    <a:gd name="T51" fmla="*/ 788 h 7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4" h="788">
                      <a:moveTo>
                        <a:pt x="3" y="0"/>
                      </a:moveTo>
                      <a:lnTo>
                        <a:pt x="0" y="428"/>
                      </a:lnTo>
                      <a:lnTo>
                        <a:pt x="3" y="746"/>
                      </a:lnTo>
                      <a:lnTo>
                        <a:pt x="76" y="760"/>
                      </a:lnTo>
                      <a:lnTo>
                        <a:pt x="87" y="501"/>
                      </a:lnTo>
                      <a:lnTo>
                        <a:pt x="79" y="476"/>
                      </a:lnTo>
                      <a:lnTo>
                        <a:pt x="87" y="462"/>
                      </a:lnTo>
                      <a:lnTo>
                        <a:pt x="87" y="303"/>
                      </a:lnTo>
                      <a:lnTo>
                        <a:pt x="103" y="353"/>
                      </a:lnTo>
                      <a:lnTo>
                        <a:pt x="145" y="567"/>
                      </a:lnTo>
                      <a:lnTo>
                        <a:pt x="181" y="787"/>
                      </a:lnTo>
                      <a:lnTo>
                        <a:pt x="243" y="787"/>
                      </a:lnTo>
                      <a:lnTo>
                        <a:pt x="215" y="493"/>
                      </a:lnTo>
                      <a:lnTo>
                        <a:pt x="204" y="242"/>
                      </a:lnTo>
                      <a:lnTo>
                        <a:pt x="209" y="6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52" name="Freeform 94"/>
                <p:cNvSpPr>
                  <a:spLocks/>
                </p:cNvSpPr>
                <p:nvPr/>
              </p:nvSpPr>
              <p:spPr bwMode="auto">
                <a:xfrm>
                  <a:off x="2146" y="1912"/>
                  <a:ext cx="314" cy="601"/>
                </a:xfrm>
                <a:custGeom>
                  <a:avLst/>
                  <a:gdLst>
                    <a:gd name="T0" fmla="*/ 104 w 314"/>
                    <a:gd name="T1" fmla="*/ 7 h 601"/>
                    <a:gd name="T2" fmla="*/ 8 w 314"/>
                    <a:gd name="T3" fmla="*/ 81 h 601"/>
                    <a:gd name="T4" fmla="*/ 2 w 314"/>
                    <a:gd name="T5" fmla="*/ 272 h 601"/>
                    <a:gd name="T6" fmla="*/ 0 w 314"/>
                    <a:gd name="T7" fmla="*/ 370 h 601"/>
                    <a:gd name="T8" fmla="*/ 6 w 314"/>
                    <a:gd name="T9" fmla="*/ 600 h 601"/>
                    <a:gd name="T10" fmla="*/ 27 w 314"/>
                    <a:gd name="T11" fmla="*/ 600 h 601"/>
                    <a:gd name="T12" fmla="*/ 38 w 314"/>
                    <a:gd name="T13" fmla="*/ 364 h 601"/>
                    <a:gd name="T14" fmla="*/ 238 w 314"/>
                    <a:gd name="T15" fmla="*/ 364 h 601"/>
                    <a:gd name="T16" fmla="*/ 243 w 314"/>
                    <a:gd name="T17" fmla="*/ 305 h 601"/>
                    <a:gd name="T18" fmla="*/ 250 w 314"/>
                    <a:gd name="T19" fmla="*/ 346 h 601"/>
                    <a:gd name="T20" fmla="*/ 236 w 314"/>
                    <a:gd name="T21" fmla="*/ 436 h 601"/>
                    <a:gd name="T22" fmla="*/ 222 w 314"/>
                    <a:gd name="T23" fmla="*/ 569 h 601"/>
                    <a:gd name="T24" fmla="*/ 256 w 314"/>
                    <a:gd name="T25" fmla="*/ 578 h 601"/>
                    <a:gd name="T26" fmla="*/ 313 w 314"/>
                    <a:gd name="T27" fmla="*/ 343 h 601"/>
                    <a:gd name="T28" fmla="*/ 277 w 314"/>
                    <a:gd name="T29" fmla="*/ 68 h 601"/>
                    <a:gd name="T30" fmla="*/ 170 w 314"/>
                    <a:gd name="T31" fmla="*/ 0 h 601"/>
                    <a:gd name="T32" fmla="*/ 123 w 314"/>
                    <a:gd name="T33" fmla="*/ 31 h 601"/>
                    <a:gd name="T34" fmla="*/ 104 w 314"/>
                    <a:gd name="T35" fmla="*/ 7 h 60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4"/>
                    <a:gd name="T55" fmla="*/ 0 h 601"/>
                    <a:gd name="T56" fmla="*/ 314 w 314"/>
                    <a:gd name="T57" fmla="*/ 601 h 60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4" h="601">
                      <a:moveTo>
                        <a:pt x="104" y="7"/>
                      </a:moveTo>
                      <a:lnTo>
                        <a:pt x="8" y="81"/>
                      </a:lnTo>
                      <a:lnTo>
                        <a:pt x="2" y="272"/>
                      </a:lnTo>
                      <a:lnTo>
                        <a:pt x="0" y="370"/>
                      </a:lnTo>
                      <a:lnTo>
                        <a:pt x="6" y="600"/>
                      </a:lnTo>
                      <a:lnTo>
                        <a:pt x="27" y="600"/>
                      </a:lnTo>
                      <a:lnTo>
                        <a:pt x="38" y="364"/>
                      </a:lnTo>
                      <a:lnTo>
                        <a:pt x="238" y="364"/>
                      </a:lnTo>
                      <a:lnTo>
                        <a:pt x="243" y="305"/>
                      </a:lnTo>
                      <a:lnTo>
                        <a:pt x="250" y="346"/>
                      </a:lnTo>
                      <a:lnTo>
                        <a:pt x="236" y="436"/>
                      </a:lnTo>
                      <a:lnTo>
                        <a:pt x="222" y="569"/>
                      </a:lnTo>
                      <a:lnTo>
                        <a:pt x="256" y="578"/>
                      </a:lnTo>
                      <a:lnTo>
                        <a:pt x="313" y="343"/>
                      </a:lnTo>
                      <a:lnTo>
                        <a:pt x="277" y="68"/>
                      </a:lnTo>
                      <a:lnTo>
                        <a:pt x="170" y="0"/>
                      </a:lnTo>
                      <a:lnTo>
                        <a:pt x="123" y="31"/>
                      </a:lnTo>
                      <a:lnTo>
                        <a:pt x="104" y="7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53" name="Freeform 95"/>
                <p:cNvSpPr>
                  <a:spLocks/>
                </p:cNvSpPr>
                <p:nvPr/>
              </p:nvSpPr>
              <p:spPr bwMode="auto">
                <a:xfrm>
                  <a:off x="2363" y="2483"/>
                  <a:ext cx="43" cy="97"/>
                </a:xfrm>
                <a:custGeom>
                  <a:avLst/>
                  <a:gdLst>
                    <a:gd name="T0" fmla="*/ 13 w 43"/>
                    <a:gd name="T1" fmla="*/ 0 h 97"/>
                    <a:gd name="T2" fmla="*/ 0 w 43"/>
                    <a:gd name="T3" fmla="*/ 51 h 97"/>
                    <a:gd name="T4" fmla="*/ 22 w 43"/>
                    <a:gd name="T5" fmla="*/ 96 h 97"/>
                    <a:gd name="T6" fmla="*/ 29 w 43"/>
                    <a:gd name="T7" fmla="*/ 91 h 97"/>
                    <a:gd name="T8" fmla="*/ 42 w 43"/>
                    <a:gd name="T9" fmla="*/ 86 h 97"/>
                    <a:gd name="T10" fmla="*/ 37 w 43"/>
                    <a:gd name="T11" fmla="*/ 72 h 97"/>
                    <a:gd name="T12" fmla="*/ 35 w 43"/>
                    <a:gd name="T13" fmla="*/ 54 h 97"/>
                    <a:gd name="T14" fmla="*/ 42 w 43"/>
                    <a:gd name="T15" fmla="*/ 36 h 97"/>
                    <a:gd name="T16" fmla="*/ 37 w 43"/>
                    <a:gd name="T17" fmla="*/ 4 h 97"/>
                    <a:gd name="T18" fmla="*/ 13 w 43"/>
                    <a:gd name="T19" fmla="*/ 0 h 9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97"/>
                    <a:gd name="T32" fmla="*/ 43 w 43"/>
                    <a:gd name="T33" fmla="*/ 97 h 9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97">
                      <a:moveTo>
                        <a:pt x="13" y="0"/>
                      </a:moveTo>
                      <a:lnTo>
                        <a:pt x="0" y="51"/>
                      </a:lnTo>
                      <a:lnTo>
                        <a:pt x="22" y="96"/>
                      </a:lnTo>
                      <a:lnTo>
                        <a:pt x="29" y="91"/>
                      </a:lnTo>
                      <a:lnTo>
                        <a:pt x="42" y="86"/>
                      </a:lnTo>
                      <a:lnTo>
                        <a:pt x="37" y="72"/>
                      </a:lnTo>
                      <a:lnTo>
                        <a:pt x="35" y="54"/>
                      </a:lnTo>
                      <a:lnTo>
                        <a:pt x="42" y="36"/>
                      </a:lnTo>
                      <a:lnTo>
                        <a:pt x="37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754" name="Group 96"/>
                <p:cNvGrpSpPr>
                  <a:grpSpLocks/>
                </p:cNvGrpSpPr>
                <p:nvPr/>
              </p:nvGrpSpPr>
              <p:grpSpPr bwMode="auto">
                <a:xfrm>
                  <a:off x="2185" y="1925"/>
                  <a:ext cx="203" cy="375"/>
                  <a:chOff x="2185" y="1925"/>
                  <a:chExt cx="203" cy="375"/>
                </a:xfrm>
              </p:grpSpPr>
              <p:grpSp>
                <p:nvGrpSpPr>
                  <p:cNvPr id="72755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2185" y="1925"/>
                    <a:ext cx="203" cy="375"/>
                    <a:chOff x="2185" y="1925"/>
                    <a:chExt cx="203" cy="375"/>
                  </a:xfrm>
                </p:grpSpPr>
                <p:grpSp>
                  <p:nvGrpSpPr>
                    <p:cNvPr id="72757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5" y="2282"/>
                      <a:ext cx="203" cy="18"/>
                      <a:chOff x="2185" y="2282"/>
                      <a:chExt cx="203" cy="18"/>
                    </a:xfrm>
                  </p:grpSpPr>
                  <p:sp>
                    <p:nvSpPr>
                      <p:cNvPr id="72759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300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760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282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72758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2241" y="1925"/>
                      <a:ext cx="94" cy="55"/>
                    </a:xfrm>
                    <a:custGeom>
                      <a:avLst/>
                      <a:gdLst>
                        <a:gd name="T0" fmla="*/ 0 w 94"/>
                        <a:gd name="T1" fmla="*/ 7 h 55"/>
                        <a:gd name="T2" fmla="*/ 4 w 94"/>
                        <a:gd name="T3" fmla="*/ 54 h 55"/>
                        <a:gd name="T4" fmla="*/ 29 w 94"/>
                        <a:gd name="T5" fmla="*/ 20 h 55"/>
                        <a:gd name="T6" fmla="*/ 47 w 94"/>
                        <a:gd name="T7" fmla="*/ 53 h 55"/>
                        <a:gd name="T8" fmla="*/ 93 w 9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55"/>
                        <a:gd name="T17" fmla="*/ 94 w 9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55">
                          <a:moveTo>
                            <a:pt x="0" y="7"/>
                          </a:moveTo>
                          <a:lnTo>
                            <a:pt x="4" y="54"/>
                          </a:lnTo>
                          <a:lnTo>
                            <a:pt x="29" y="20"/>
                          </a:lnTo>
                          <a:lnTo>
                            <a:pt x="47" y="53"/>
                          </a:lnTo>
                          <a:lnTo>
                            <a:pt x="93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2756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269" y="1951"/>
                    <a:ext cx="0" cy="3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2743" name="Group 103"/>
              <p:cNvGrpSpPr>
                <a:grpSpLocks/>
              </p:cNvGrpSpPr>
              <p:nvPr/>
            </p:nvGrpSpPr>
            <p:grpSpPr bwMode="auto">
              <a:xfrm>
                <a:off x="2211" y="1732"/>
                <a:ext cx="128" cy="208"/>
                <a:chOff x="2211" y="1732"/>
                <a:chExt cx="128" cy="208"/>
              </a:xfrm>
            </p:grpSpPr>
            <p:grpSp>
              <p:nvGrpSpPr>
                <p:cNvPr id="72744" name="Group 104"/>
                <p:cNvGrpSpPr>
                  <a:grpSpLocks/>
                </p:cNvGrpSpPr>
                <p:nvPr/>
              </p:nvGrpSpPr>
              <p:grpSpPr bwMode="auto">
                <a:xfrm>
                  <a:off x="2215" y="1742"/>
                  <a:ext cx="118" cy="198"/>
                  <a:chOff x="2215" y="1742"/>
                  <a:chExt cx="118" cy="198"/>
                </a:xfrm>
              </p:grpSpPr>
              <p:sp>
                <p:nvSpPr>
                  <p:cNvPr id="72746" name="Freeform 105"/>
                  <p:cNvSpPr>
                    <a:spLocks/>
                  </p:cNvSpPr>
                  <p:nvPr/>
                </p:nvSpPr>
                <p:spPr bwMode="auto">
                  <a:xfrm>
                    <a:off x="2215" y="1742"/>
                    <a:ext cx="118" cy="198"/>
                  </a:xfrm>
                  <a:custGeom>
                    <a:avLst/>
                    <a:gdLst>
                      <a:gd name="T0" fmla="*/ 5 w 118"/>
                      <a:gd name="T1" fmla="*/ 36 h 198"/>
                      <a:gd name="T2" fmla="*/ 2 w 118"/>
                      <a:gd name="T3" fmla="*/ 56 h 198"/>
                      <a:gd name="T4" fmla="*/ 1 w 118"/>
                      <a:gd name="T5" fmla="*/ 63 h 198"/>
                      <a:gd name="T6" fmla="*/ 5 w 118"/>
                      <a:gd name="T7" fmla="*/ 70 h 198"/>
                      <a:gd name="T8" fmla="*/ 0 w 118"/>
                      <a:gd name="T9" fmla="*/ 85 h 198"/>
                      <a:gd name="T10" fmla="*/ 3 w 118"/>
                      <a:gd name="T11" fmla="*/ 108 h 198"/>
                      <a:gd name="T12" fmla="*/ 5 w 118"/>
                      <a:gd name="T13" fmla="*/ 119 h 198"/>
                      <a:gd name="T14" fmla="*/ 8 w 118"/>
                      <a:gd name="T15" fmla="*/ 130 h 198"/>
                      <a:gd name="T16" fmla="*/ 12 w 118"/>
                      <a:gd name="T17" fmla="*/ 141 h 198"/>
                      <a:gd name="T18" fmla="*/ 16 w 118"/>
                      <a:gd name="T19" fmla="*/ 153 h 198"/>
                      <a:gd name="T20" fmla="*/ 26 w 118"/>
                      <a:gd name="T21" fmla="*/ 156 h 198"/>
                      <a:gd name="T22" fmla="*/ 35 w 118"/>
                      <a:gd name="T23" fmla="*/ 159 h 198"/>
                      <a:gd name="T24" fmla="*/ 35 w 118"/>
                      <a:gd name="T25" fmla="*/ 168 h 198"/>
                      <a:gd name="T26" fmla="*/ 34 w 118"/>
                      <a:gd name="T27" fmla="*/ 174 h 198"/>
                      <a:gd name="T28" fmla="*/ 51 w 118"/>
                      <a:gd name="T29" fmla="*/ 197 h 198"/>
                      <a:gd name="T30" fmla="*/ 100 w 118"/>
                      <a:gd name="T31" fmla="*/ 168 h 198"/>
                      <a:gd name="T32" fmla="*/ 101 w 118"/>
                      <a:gd name="T33" fmla="*/ 113 h 198"/>
                      <a:gd name="T34" fmla="*/ 108 w 118"/>
                      <a:gd name="T35" fmla="*/ 98 h 198"/>
                      <a:gd name="T36" fmla="*/ 112 w 118"/>
                      <a:gd name="T37" fmla="*/ 86 h 198"/>
                      <a:gd name="T38" fmla="*/ 115 w 118"/>
                      <a:gd name="T39" fmla="*/ 71 h 198"/>
                      <a:gd name="T40" fmla="*/ 117 w 118"/>
                      <a:gd name="T41" fmla="*/ 58 h 198"/>
                      <a:gd name="T42" fmla="*/ 116 w 118"/>
                      <a:gd name="T43" fmla="*/ 47 h 198"/>
                      <a:gd name="T44" fmla="*/ 114 w 118"/>
                      <a:gd name="T45" fmla="*/ 34 h 198"/>
                      <a:gd name="T46" fmla="*/ 112 w 118"/>
                      <a:gd name="T47" fmla="*/ 24 h 198"/>
                      <a:gd name="T48" fmla="*/ 107 w 118"/>
                      <a:gd name="T49" fmla="*/ 16 h 198"/>
                      <a:gd name="T50" fmla="*/ 100 w 118"/>
                      <a:gd name="T51" fmla="*/ 9 h 198"/>
                      <a:gd name="T52" fmla="*/ 91 w 118"/>
                      <a:gd name="T53" fmla="*/ 5 h 198"/>
                      <a:gd name="T54" fmla="*/ 81 w 118"/>
                      <a:gd name="T55" fmla="*/ 3 h 198"/>
                      <a:gd name="T56" fmla="*/ 70 w 118"/>
                      <a:gd name="T57" fmla="*/ 1 h 198"/>
                      <a:gd name="T58" fmla="*/ 57 w 118"/>
                      <a:gd name="T59" fmla="*/ 0 h 198"/>
                      <a:gd name="T60" fmla="*/ 45 w 118"/>
                      <a:gd name="T61" fmla="*/ 1 h 198"/>
                      <a:gd name="T62" fmla="*/ 30 w 118"/>
                      <a:gd name="T63" fmla="*/ 5 h 198"/>
                      <a:gd name="T64" fmla="*/ 22 w 118"/>
                      <a:gd name="T65" fmla="*/ 10 h 198"/>
                      <a:gd name="T66" fmla="*/ 14 w 118"/>
                      <a:gd name="T67" fmla="*/ 16 h 198"/>
                      <a:gd name="T68" fmla="*/ 8 w 118"/>
                      <a:gd name="T69" fmla="*/ 25 h 198"/>
                      <a:gd name="T70" fmla="*/ 5 w 118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8"/>
                      <a:gd name="T109" fmla="*/ 0 h 198"/>
                      <a:gd name="T110" fmla="*/ 118 w 118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8" h="198">
                        <a:moveTo>
                          <a:pt x="5" y="36"/>
                        </a:moveTo>
                        <a:lnTo>
                          <a:pt x="2" y="56"/>
                        </a:lnTo>
                        <a:lnTo>
                          <a:pt x="1" y="63"/>
                        </a:lnTo>
                        <a:lnTo>
                          <a:pt x="5" y="70"/>
                        </a:lnTo>
                        <a:lnTo>
                          <a:pt x="0" y="85"/>
                        </a:lnTo>
                        <a:lnTo>
                          <a:pt x="3" y="108"/>
                        </a:lnTo>
                        <a:lnTo>
                          <a:pt x="5" y="119"/>
                        </a:lnTo>
                        <a:lnTo>
                          <a:pt x="8" y="130"/>
                        </a:lnTo>
                        <a:lnTo>
                          <a:pt x="12" y="141"/>
                        </a:lnTo>
                        <a:lnTo>
                          <a:pt x="16" y="153"/>
                        </a:lnTo>
                        <a:lnTo>
                          <a:pt x="26" y="156"/>
                        </a:lnTo>
                        <a:lnTo>
                          <a:pt x="35" y="159"/>
                        </a:lnTo>
                        <a:lnTo>
                          <a:pt x="35" y="168"/>
                        </a:lnTo>
                        <a:lnTo>
                          <a:pt x="34" y="174"/>
                        </a:lnTo>
                        <a:lnTo>
                          <a:pt x="51" y="197"/>
                        </a:lnTo>
                        <a:lnTo>
                          <a:pt x="100" y="168"/>
                        </a:lnTo>
                        <a:lnTo>
                          <a:pt x="101" y="113"/>
                        </a:lnTo>
                        <a:lnTo>
                          <a:pt x="108" y="98"/>
                        </a:lnTo>
                        <a:lnTo>
                          <a:pt x="112" y="86"/>
                        </a:lnTo>
                        <a:lnTo>
                          <a:pt x="115" y="71"/>
                        </a:lnTo>
                        <a:lnTo>
                          <a:pt x="117" y="58"/>
                        </a:lnTo>
                        <a:lnTo>
                          <a:pt x="116" y="47"/>
                        </a:lnTo>
                        <a:lnTo>
                          <a:pt x="114" y="34"/>
                        </a:lnTo>
                        <a:lnTo>
                          <a:pt x="112" y="24"/>
                        </a:lnTo>
                        <a:lnTo>
                          <a:pt x="107" y="16"/>
                        </a:lnTo>
                        <a:lnTo>
                          <a:pt x="100" y="9"/>
                        </a:lnTo>
                        <a:lnTo>
                          <a:pt x="91" y="5"/>
                        </a:lnTo>
                        <a:lnTo>
                          <a:pt x="81" y="3"/>
                        </a:lnTo>
                        <a:lnTo>
                          <a:pt x="70" y="1"/>
                        </a:lnTo>
                        <a:lnTo>
                          <a:pt x="57" y="0"/>
                        </a:lnTo>
                        <a:lnTo>
                          <a:pt x="45" y="1"/>
                        </a:lnTo>
                        <a:lnTo>
                          <a:pt x="30" y="5"/>
                        </a:lnTo>
                        <a:lnTo>
                          <a:pt x="22" y="10"/>
                        </a:lnTo>
                        <a:lnTo>
                          <a:pt x="14" y="16"/>
                        </a:lnTo>
                        <a:lnTo>
                          <a:pt x="8" y="25"/>
                        </a:lnTo>
                        <a:lnTo>
                          <a:pt x="5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47" name="Freeform 106"/>
                  <p:cNvSpPr>
                    <a:spLocks/>
                  </p:cNvSpPr>
                  <p:nvPr/>
                </p:nvSpPr>
                <p:spPr bwMode="auto">
                  <a:xfrm>
                    <a:off x="2249" y="1810"/>
                    <a:ext cx="39" cy="43"/>
                  </a:xfrm>
                  <a:custGeom>
                    <a:avLst/>
                    <a:gdLst>
                      <a:gd name="T0" fmla="*/ 5 w 39"/>
                      <a:gd name="T1" fmla="*/ 2 h 43"/>
                      <a:gd name="T2" fmla="*/ 13 w 39"/>
                      <a:gd name="T3" fmla="*/ 1 h 43"/>
                      <a:gd name="T4" fmla="*/ 24 w 39"/>
                      <a:gd name="T5" fmla="*/ 0 h 43"/>
                      <a:gd name="T6" fmla="*/ 32 w 39"/>
                      <a:gd name="T7" fmla="*/ 2 h 43"/>
                      <a:gd name="T8" fmla="*/ 35 w 39"/>
                      <a:gd name="T9" fmla="*/ 4 h 43"/>
                      <a:gd name="T10" fmla="*/ 36 w 39"/>
                      <a:gd name="T11" fmla="*/ 7 h 43"/>
                      <a:gd name="T12" fmla="*/ 38 w 39"/>
                      <a:gd name="T13" fmla="*/ 9 h 43"/>
                      <a:gd name="T14" fmla="*/ 21 w 39"/>
                      <a:gd name="T15" fmla="*/ 10 h 43"/>
                      <a:gd name="T16" fmla="*/ 23 w 39"/>
                      <a:gd name="T17" fmla="*/ 12 h 43"/>
                      <a:gd name="T18" fmla="*/ 32 w 39"/>
                      <a:gd name="T19" fmla="*/ 12 h 43"/>
                      <a:gd name="T20" fmla="*/ 13 w 39"/>
                      <a:gd name="T21" fmla="*/ 12 h 43"/>
                      <a:gd name="T22" fmla="*/ 7 w 39"/>
                      <a:gd name="T23" fmla="*/ 12 h 43"/>
                      <a:gd name="T24" fmla="*/ 3 w 39"/>
                      <a:gd name="T25" fmla="*/ 34 h 43"/>
                      <a:gd name="T26" fmla="*/ 6 w 39"/>
                      <a:gd name="T27" fmla="*/ 39 h 43"/>
                      <a:gd name="T28" fmla="*/ 7 w 39"/>
                      <a:gd name="T29" fmla="*/ 42 h 43"/>
                      <a:gd name="T30" fmla="*/ 0 w 39"/>
                      <a:gd name="T31" fmla="*/ 36 h 43"/>
                      <a:gd name="T32" fmla="*/ 4 w 39"/>
                      <a:gd name="T33" fmla="*/ 10 h 43"/>
                      <a:gd name="T34" fmla="*/ 5 w 39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9"/>
                      <a:gd name="T55" fmla="*/ 0 h 43"/>
                      <a:gd name="T56" fmla="*/ 39 w 39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9" h="43">
                        <a:moveTo>
                          <a:pt x="5" y="2"/>
                        </a:moveTo>
                        <a:lnTo>
                          <a:pt x="13" y="1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35" y="4"/>
                        </a:lnTo>
                        <a:lnTo>
                          <a:pt x="36" y="7"/>
                        </a:lnTo>
                        <a:lnTo>
                          <a:pt x="38" y="9"/>
                        </a:lnTo>
                        <a:lnTo>
                          <a:pt x="21" y="10"/>
                        </a:lnTo>
                        <a:lnTo>
                          <a:pt x="23" y="12"/>
                        </a:lnTo>
                        <a:lnTo>
                          <a:pt x="32" y="12"/>
                        </a:lnTo>
                        <a:lnTo>
                          <a:pt x="13" y="12"/>
                        </a:lnTo>
                        <a:lnTo>
                          <a:pt x="7" y="12"/>
                        </a:lnTo>
                        <a:lnTo>
                          <a:pt x="3" y="34"/>
                        </a:lnTo>
                        <a:lnTo>
                          <a:pt x="6" y="39"/>
                        </a:lnTo>
                        <a:lnTo>
                          <a:pt x="7" y="42"/>
                        </a:lnTo>
                        <a:lnTo>
                          <a:pt x="0" y="36"/>
                        </a:lnTo>
                        <a:lnTo>
                          <a:pt x="4" y="10"/>
                        </a:lnTo>
                        <a:lnTo>
                          <a:pt x="5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48" name="Freeform 107"/>
                  <p:cNvSpPr>
                    <a:spLocks/>
                  </p:cNvSpPr>
                  <p:nvPr/>
                </p:nvSpPr>
                <p:spPr bwMode="auto">
                  <a:xfrm>
                    <a:off x="2217" y="1811"/>
                    <a:ext cx="20" cy="17"/>
                  </a:xfrm>
                  <a:custGeom>
                    <a:avLst/>
                    <a:gdLst>
                      <a:gd name="T0" fmla="*/ 17 w 20"/>
                      <a:gd name="T1" fmla="*/ 2 h 17"/>
                      <a:gd name="T2" fmla="*/ 7 w 20"/>
                      <a:gd name="T3" fmla="*/ 0 h 17"/>
                      <a:gd name="T4" fmla="*/ 1 w 20"/>
                      <a:gd name="T5" fmla="*/ 0 h 17"/>
                      <a:gd name="T6" fmla="*/ 1 w 20"/>
                      <a:gd name="T7" fmla="*/ 7 h 17"/>
                      <a:gd name="T8" fmla="*/ 0 w 20"/>
                      <a:gd name="T9" fmla="*/ 11 h 17"/>
                      <a:gd name="T10" fmla="*/ 8 w 20"/>
                      <a:gd name="T11" fmla="*/ 11 h 17"/>
                      <a:gd name="T12" fmla="*/ 13 w 20"/>
                      <a:gd name="T13" fmla="*/ 11 h 17"/>
                      <a:gd name="T14" fmla="*/ 6 w 20"/>
                      <a:gd name="T15" fmla="*/ 14 h 17"/>
                      <a:gd name="T16" fmla="*/ 1 w 20"/>
                      <a:gd name="T17" fmla="*/ 16 h 17"/>
                      <a:gd name="T18" fmla="*/ 15 w 20"/>
                      <a:gd name="T19" fmla="*/ 14 h 17"/>
                      <a:gd name="T20" fmla="*/ 19 w 20"/>
                      <a:gd name="T21" fmla="*/ 13 h 17"/>
                      <a:gd name="T22" fmla="*/ 17 w 20"/>
                      <a:gd name="T23" fmla="*/ 2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17" y="2"/>
                        </a:moveTo>
                        <a:lnTo>
                          <a:pt x="7" y="0"/>
                        </a:lnTo>
                        <a:lnTo>
                          <a:pt x="1" y="0"/>
                        </a:lnTo>
                        <a:lnTo>
                          <a:pt x="1" y="7"/>
                        </a:lnTo>
                        <a:lnTo>
                          <a:pt x="0" y="11"/>
                        </a:lnTo>
                        <a:lnTo>
                          <a:pt x="8" y="11"/>
                        </a:lnTo>
                        <a:lnTo>
                          <a:pt x="13" y="11"/>
                        </a:lnTo>
                        <a:lnTo>
                          <a:pt x="6" y="14"/>
                        </a:lnTo>
                        <a:lnTo>
                          <a:pt x="1" y="16"/>
                        </a:lnTo>
                        <a:lnTo>
                          <a:pt x="15" y="14"/>
                        </a:lnTo>
                        <a:lnTo>
                          <a:pt x="19" y="13"/>
                        </a:lnTo>
                        <a:lnTo>
                          <a:pt x="17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49" name="Freeform 108"/>
                  <p:cNvSpPr>
                    <a:spLocks/>
                  </p:cNvSpPr>
                  <p:nvPr/>
                </p:nvSpPr>
                <p:spPr bwMode="auto">
                  <a:xfrm>
                    <a:off x="2259" y="1852"/>
                    <a:ext cx="57" cy="58"/>
                  </a:xfrm>
                  <a:custGeom>
                    <a:avLst/>
                    <a:gdLst>
                      <a:gd name="T0" fmla="*/ 46 w 57"/>
                      <a:gd name="T1" fmla="*/ 15 h 58"/>
                      <a:gd name="T2" fmla="*/ 41 w 57"/>
                      <a:gd name="T3" fmla="*/ 29 h 58"/>
                      <a:gd name="T4" fmla="*/ 0 w 57"/>
                      <a:gd name="T5" fmla="*/ 49 h 58"/>
                      <a:gd name="T6" fmla="*/ 21 w 57"/>
                      <a:gd name="T7" fmla="*/ 44 h 58"/>
                      <a:gd name="T8" fmla="*/ 31 w 57"/>
                      <a:gd name="T9" fmla="*/ 42 h 58"/>
                      <a:gd name="T10" fmla="*/ 42 w 57"/>
                      <a:gd name="T11" fmla="*/ 43 h 58"/>
                      <a:gd name="T12" fmla="*/ 51 w 57"/>
                      <a:gd name="T13" fmla="*/ 47 h 58"/>
                      <a:gd name="T14" fmla="*/ 55 w 57"/>
                      <a:gd name="T15" fmla="*/ 57 h 58"/>
                      <a:gd name="T16" fmla="*/ 56 w 57"/>
                      <a:gd name="T17" fmla="*/ 17 h 58"/>
                      <a:gd name="T18" fmla="*/ 54 w 57"/>
                      <a:gd name="T19" fmla="*/ 9 h 58"/>
                      <a:gd name="T20" fmla="*/ 48 w 57"/>
                      <a:gd name="T21" fmla="*/ 0 h 58"/>
                      <a:gd name="T22" fmla="*/ 46 w 57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58"/>
                      <a:gd name="T38" fmla="*/ 57 w 57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58">
                        <a:moveTo>
                          <a:pt x="46" y="15"/>
                        </a:moveTo>
                        <a:lnTo>
                          <a:pt x="41" y="29"/>
                        </a:lnTo>
                        <a:lnTo>
                          <a:pt x="0" y="49"/>
                        </a:lnTo>
                        <a:lnTo>
                          <a:pt x="21" y="44"/>
                        </a:lnTo>
                        <a:lnTo>
                          <a:pt x="31" y="42"/>
                        </a:lnTo>
                        <a:lnTo>
                          <a:pt x="42" y="43"/>
                        </a:lnTo>
                        <a:lnTo>
                          <a:pt x="51" y="47"/>
                        </a:lnTo>
                        <a:lnTo>
                          <a:pt x="55" y="57"/>
                        </a:lnTo>
                        <a:lnTo>
                          <a:pt x="56" y="17"/>
                        </a:lnTo>
                        <a:lnTo>
                          <a:pt x="54" y="9"/>
                        </a:lnTo>
                        <a:lnTo>
                          <a:pt x="48" y="0"/>
                        </a:lnTo>
                        <a:lnTo>
                          <a:pt x="46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745" name="Freeform 109"/>
                <p:cNvSpPr>
                  <a:spLocks/>
                </p:cNvSpPr>
                <p:nvPr/>
              </p:nvSpPr>
              <p:spPr bwMode="auto">
                <a:xfrm>
                  <a:off x="2211" y="1732"/>
                  <a:ext cx="128" cy="141"/>
                </a:xfrm>
                <a:custGeom>
                  <a:avLst/>
                  <a:gdLst>
                    <a:gd name="T0" fmla="*/ 23 w 128"/>
                    <a:gd name="T1" fmla="*/ 12 h 141"/>
                    <a:gd name="T2" fmla="*/ 34 w 128"/>
                    <a:gd name="T3" fmla="*/ 6 h 141"/>
                    <a:gd name="T4" fmla="*/ 43 w 128"/>
                    <a:gd name="T5" fmla="*/ 4 h 141"/>
                    <a:gd name="T6" fmla="*/ 58 w 128"/>
                    <a:gd name="T7" fmla="*/ 0 h 141"/>
                    <a:gd name="T8" fmla="*/ 69 w 128"/>
                    <a:gd name="T9" fmla="*/ 0 h 141"/>
                    <a:gd name="T10" fmla="*/ 81 w 128"/>
                    <a:gd name="T11" fmla="*/ 0 h 141"/>
                    <a:gd name="T12" fmla="*/ 93 w 128"/>
                    <a:gd name="T13" fmla="*/ 3 h 141"/>
                    <a:gd name="T14" fmla="*/ 101 w 128"/>
                    <a:gd name="T15" fmla="*/ 3 h 141"/>
                    <a:gd name="T16" fmla="*/ 110 w 128"/>
                    <a:gd name="T17" fmla="*/ 5 h 141"/>
                    <a:gd name="T18" fmla="*/ 117 w 128"/>
                    <a:gd name="T19" fmla="*/ 12 h 141"/>
                    <a:gd name="T20" fmla="*/ 122 w 128"/>
                    <a:gd name="T21" fmla="*/ 19 h 141"/>
                    <a:gd name="T22" fmla="*/ 123 w 128"/>
                    <a:gd name="T23" fmla="*/ 30 h 141"/>
                    <a:gd name="T24" fmla="*/ 125 w 128"/>
                    <a:gd name="T25" fmla="*/ 43 h 141"/>
                    <a:gd name="T26" fmla="*/ 127 w 128"/>
                    <a:gd name="T27" fmla="*/ 62 h 141"/>
                    <a:gd name="T28" fmla="*/ 126 w 128"/>
                    <a:gd name="T29" fmla="*/ 78 h 141"/>
                    <a:gd name="T30" fmla="*/ 122 w 128"/>
                    <a:gd name="T31" fmla="*/ 92 h 141"/>
                    <a:gd name="T32" fmla="*/ 120 w 128"/>
                    <a:gd name="T33" fmla="*/ 105 h 141"/>
                    <a:gd name="T34" fmla="*/ 116 w 128"/>
                    <a:gd name="T35" fmla="*/ 114 h 141"/>
                    <a:gd name="T36" fmla="*/ 112 w 128"/>
                    <a:gd name="T37" fmla="*/ 123 h 141"/>
                    <a:gd name="T38" fmla="*/ 109 w 128"/>
                    <a:gd name="T39" fmla="*/ 131 h 141"/>
                    <a:gd name="T40" fmla="*/ 104 w 128"/>
                    <a:gd name="T41" fmla="*/ 140 h 141"/>
                    <a:gd name="T42" fmla="*/ 99 w 128"/>
                    <a:gd name="T43" fmla="*/ 140 h 141"/>
                    <a:gd name="T44" fmla="*/ 101 w 128"/>
                    <a:gd name="T45" fmla="*/ 127 h 141"/>
                    <a:gd name="T46" fmla="*/ 98 w 128"/>
                    <a:gd name="T47" fmla="*/ 119 h 141"/>
                    <a:gd name="T48" fmla="*/ 97 w 128"/>
                    <a:gd name="T49" fmla="*/ 114 h 141"/>
                    <a:gd name="T50" fmla="*/ 99 w 128"/>
                    <a:gd name="T51" fmla="*/ 106 h 141"/>
                    <a:gd name="T52" fmla="*/ 101 w 128"/>
                    <a:gd name="T53" fmla="*/ 92 h 141"/>
                    <a:gd name="T54" fmla="*/ 98 w 128"/>
                    <a:gd name="T55" fmla="*/ 89 h 141"/>
                    <a:gd name="T56" fmla="*/ 92 w 128"/>
                    <a:gd name="T57" fmla="*/ 95 h 141"/>
                    <a:gd name="T58" fmla="*/ 87 w 128"/>
                    <a:gd name="T59" fmla="*/ 102 h 141"/>
                    <a:gd name="T60" fmla="*/ 88 w 128"/>
                    <a:gd name="T61" fmla="*/ 89 h 141"/>
                    <a:gd name="T62" fmla="*/ 86 w 128"/>
                    <a:gd name="T63" fmla="*/ 72 h 141"/>
                    <a:gd name="T64" fmla="*/ 86 w 128"/>
                    <a:gd name="T65" fmla="*/ 54 h 141"/>
                    <a:gd name="T66" fmla="*/ 85 w 128"/>
                    <a:gd name="T67" fmla="*/ 44 h 141"/>
                    <a:gd name="T68" fmla="*/ 89 w 128"/>
                    <a:gd name="T69" fmla="*/ 39 h 141"/>
                    <a:gd name="T70" fmla="*/ 80 w 128"/>
                    <a:gd name="T71" fmla="*/ 42 h 141"/>
                    <a:gd name="T72" fmla="*/ 73 w 128"/>
                    <a:gd name="T73" fmla="*/ 45 h 141"/>
                    <a:gd name="T74" fmla="*/ 66 w 128"/>
                    <a:gd name="T75" fmla="*/ 46 h 141"/>
                    <a:gd name="T76" fmla="*/ 55 w 128"/>
                    <a:gd name="T77" fmla="*/ 48 h 141"/>
                    <a:gd name="T78" fmla="*/ 47 w 128"/>
                    <a:gd name="T79" fmla="*/ 50 h 141"/>
                    <a:gd name="T80" fmla="*/ 57 w 128"/>
                    <a:gd name="T81" fmla="*/ 45 h 141"/>
                    <a:gd name="T82" fmla="*/ 52 w 128"/>
                    <a:gd name="T83" fmla="*/ 45 h 141"/>
                    <a:gd name="T84" fmla="*/ 37 w 128"/>
                    <a:gd name="T85" fmla="*/ 45 h 141"/>
                    <a:gd name="T86" fmla="*/ 26 w 128"/>
                    <a:gd name="T87" fmla="*/ 43 h 141"/>
                    <a:gd name="T88" fmla="*/ 12 w 128"/>
                    <a:gd name="T89" fmla="*/ 44 h 141"/>
                    <a:gd name="T90" fmla="*/ 8 w 128"/>
                    <a:gd name="T91" fmla="*/ 53 h 141"/>
                    <a:gd name="T92" fmla="*/ 6 w 128"/>
                    <a:gd name="T93" fmla="*/ 64 h 141"/>
                    <a:gd name="T94" fmla="*/ 4 w 128"/>
                    <a:gd name="T95" fmla="*/ 50 h 141"/>
                    <a:gd name="T96" fmla="*/ 0 w 128"/>
                    <a:gd name="T97" fmla="*/ 35 h 141"/>
                    <a:gd name="T98" fmla="*/ 6 w 128"/>
                    <a:gd name="T99" fmla="*/ 24 h 141"/>
                    <a:gd name="T100" fmla="*/ 14 w 128"/>
                    <a:gd name="T101" fmla="*/ 17 h 141"/>
                    <a:gd name="T102" fmla="*/ 23 w 128"/>
                    <a:gd name="T103" fmla="*/ 12 h 14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1"/>
                    <a:gd name="T158" fmla="*/ 128 w 128"/>
                    <a:gd name="T159" fmla="*/ 141 h 14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1">
                      <a:moveTo>
                        <a:pt x="23" y="12"/>
                      </a:moveTo>
                      <a:lnTo>
                        <a:pt x="34" y="6"/>
                      </a:lnTo>
                      <a:lnTo>
                        <a:pt x="43" y="4"/>
                      </a:lnTo>
                      <a:lnTo>
                        <a:pt x="58" y="0"/>
                      </a:lnTo>
                      <a:lnTo>
                        <a:pt x="69" y="0"/>
                      </a:lnTo>
                      <a:lnTo>
                        <a:pt x="81" y="0"/>
                      </a:lnTo>
                      <a:lnTo>
                        <a:pt x="93" y="3"/>
                      </a:lnTo>
                      <a:lnTo>
                        <a:pt x="101" y="3"/>
                      </a:lnTo>
                      <a:lnTo>
                        <a:pt x="110" y="5"/>
                      </a:lnTo>
                      <a:lnTo>
                        <a:pt x="117" y="12"/>
                      </a:lnTo>
                      <a:lnTo>
                        <a:pt x="122" y="19"/>
                      </a:lnTo>
                      <a:lnTo>
                        <a:pt x="123" y="30"/>
                      </a:lnTo>
                      <a:lnTo>
                        <a:pt x="125" y="43"/>
                      </a:lnTo>
                      <a:lnTo>
                        <a:pt x="127" y="62"/>
                      </a:lnTo>
                      <a:lnTo>
                        <a:pt x="126" y="78"/>
                      </a:lnTo>
                      <a:lnTo>
                        <a:pt x="122" y="92"/>
                      </a:lnTo>
                      <a:lnTo>
                        <a:pt x="120" y="105"/>
                      </a:lnTo>
                      <a:lnTo>
                        <a:pt x="116" y="114"/>
                      </a:lnTo>
                      <a:lnTo>
                        <a:pt x="112" y="123"/>
                      </a:lnTo>
                      <a:lnTo>
                        <a:pt x="109" y="131"/>
                      </a:lnTo>
                      <a:lnTo>
                        <a:pt x="104" y="140"/>
                      </a:lnTo>
                      <a:lnTo>
                        <a:pt x="99" y="140"/>
                      </a:lnTo>
                      <a:lnTo>
                        <a:pt x="101" y="127"/>
                      </a:lnTo>
                      <a:lnTo>
                        <a:pt x="98" y="119"/>
                      </a:lnTo>
                      <a:lnTo>
                        <a:pt x="97" y="114"/>
                      </a:lnTo>
                      <a:lnTo>
                        <a:pt x="99" y="106"/>
                      </a:lnTo>
                      <a:lnTo>
                        <a:pt x="101" y="92"/>
                      </a:lnTo>
                      <a:lnTo>
                        <a:pt x="98" y="89"/>
                      </a:lnTo>
                      <a:lnTo>
                        <a:pt x="92" y="95"/>
                      </a:lnTo>
                      <a:lnTo>
                        <a:pt x="87" y="102"/>
                      </a:lnTo>
                      <a:lnTo>
                        <a:pt x="88" y="89"/>
                      </a:lnTo>
                      <a:lnTo>
                        <a:pt x="86" y="72"/>
                      </a:lnTo>
                      <a:lnTo>
                        <a:pt x="86" y="54"/>
                      </a:lnTo>
                      <a:lnTo>
                        <a:pt x="85" y="44"/>
                      </a:lnTo>
                      <a:lnTo>
                        <a:pt x="89" y="39"/>
                      </a:lnTo>
                      <a:lnTo>
                        <a:pt x="80" y="42"/>
                      </a:lnTo>
                      <a:lnTo>
                        <a:pt x="73" y="45"/>
                      </a:lnTo>
                      <a:lnTo>
                        <a:pt x="66" y="46"/>
                      </a:lnTo>
                      <a:lnTo>
                        <a:pt x="55" y="48"/>
                      </a:lnTo>
                      <a:lnTo>
                        <a:pt x="47" y="50"/>
                      </a:lnTo>
                      <a:lnTo>
                        <a:pt x="57" y="45"/>
                      </a:lnTo>
                      <a:lnTo>
                        <a:pt x="52" y="45"/>
                      </a:lnTo>
                      <a:lnTo>
                        <a:pt x="37" y="45"/>
                      </a:lnTo>
                      <a:lnTo>
                        <a:pt x="26" y="43"/>
                      </a:lnTo>
                      <a:lnTo>
                        <a:pt x="12" y="44"/>
                      </a:lnTo>
                      <a:lnTo>
                        <a:pt x="8" y="53"/>
                      </a:lnTo>
                      <a:lnTo>
                        <a:pt x="6" y="64"/>
                      </a:lnTo>
                      <a:lnTo>
                        <a:pt x="4" y="50"/>
                      </a:lnTo>
                      <a:lnTo>
                        <a:pt x="0" y="35"/>
                      </a:lnTo>
                      <a:lnTo>
                        <a:pt x="6" y="24"/>
                      </a:lnTo>
                      <a:lnTo>
                        <a:pt x="14" y="17"/>
                      </a:lnTo>
                      <a:lnTo>
                        <a:pt x="23" y="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2719" name="Group 110"/>
            <p:cNvGrpSpPr>
              <a:grpSpLocks/>
            </p:cNvGrpSpPr>
            <p:nvPr/>
          </p:nvGrpSpPr>
          <p:grpSpPr bwMode="auto">
            <a:xfrm>
              <a:off x="1858" y="1512"/>
              <a:ext cx="349" cy="1428"/>
              <a:chOff x="3367" y="1737"/>
              <a:chExt cx="349" cy="1428"/>
            </a:xfrm>
          </p:grpSpPr>
          <p:grpSp>
            <p:nvGrpSpPr>
              <p:cNvPr id="72720" name="Group 111"/>
              <p:cNvGrpSpPr>
                <a:grpSpLocks/>
              </p:cNvGrpSpPr>
              <p:nvPr/>
            </p:nvGrpSpPr>
            <p:grpSpPr bwMode="auto">
              <a:xfrm>
                <a:off x="3374" y="3030"/>
                <a:ext cx="342" cy="135"/>
                <a:chOff x="3374" y="3030"/>
                <a:chExt cx="342" cy="135"/>
              </a:xfrm>
            </p:grpSpPr>
            <p:sp>
              <p:nvSpPr>
                <p:cNvPr id="72739" name="Freeform 112"/>
                <p:cNvSpPr>
                  <a:spLocks/>
                </p:cNvSpPr>
                <p:nvPr/>
              </p:nvSpPr>
              <p:spPr bwMode="auto">
                <a:xfrm>
                  <a:off x="3576" y="3030"/>
                  <a:ext cx="140" cy="82"/>
                </a:xfrm>
                <a:custGeom>
                  <a:avLst/>
                  <a:gdLst>
                    <a:gd name="T0" fmla="*/ 69 w 140"/>
                    <a:gd name="T1" fmla="*/ 0 h 82"/>
                    <a:gd name="T2" fmla="*/ 91 w 140"/>
                    <a:gd name="T3" fmla="*/ 21 h 82"/>
                    <a:gd name="T4" fmla="*/ 110 w 140"/>
                    <a:gd name="T5" fmla="*/ 44 h 82"/>
                    <a:gd name="T6" fmla="*/ 136 w 140"/>
                    <a:gd name="T7" fmla="*/ 64 h 82"/>
                    <a:gd name="T8" fmla="*/ 139 w 140"/>
                    <a:gd name="T9" fmla="*/ 75 h 82"/>
                    <a:gd name="T10" fmla="*/ 114 w 140"/>
                    <a:gd name="T11" fmla="*/ 81 h 82"/>
                    <a:gd name="T12" fmla="*/ 88 w 140"/>
                    <a:gd name="T13" fmla="*/ 78 h 82"/>
                    <a:gd name="T14" fmla="*/ 56 w 140"/>
                    <a:gd name="T15" fmla="*/ 64 h 82"/>
                    <a:gd name="T16" fmla="*/ 33 w 140"/>
                    <a:gd name="T17" fmla="*/ 51 h 82"/>
                    <a:gd name="T18" fmla="*/ 8 w 140"/>
                    <a:gd name="T19" fmla="*/ 48 h 82"/>
                    <a:gd name="T20" fmla="*/ 0 w 140"/>
                    <a:gd name="T21" fmla="*/ 41 h 82"/>
                    <a:gd name="T22" fmla="*/ 3 w 140"/>
                    <a:gd name="T23" fmla="*/ 4 h 82"/>
                    <a:gd name="T24" fmla="*/ 69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69" y="0"/>
                      </a:moveTo>
                      <a:lnTo>
                        <a:pt x="91" y="21"/>
                      </a:lnTo>
                      <a:lnTo>
                        <a:pt x="110" y="44"/>
                      </a:lnTo>
                      <a:lnTo>
                        <a:pt x="136" y="64"/>
                      </a:lnTo>
                      <a:lnTo>
                        <a:pt x="139" y="75"/>
                      </a:lnTo>
                      <a:lnTo>
                        <a:pt x="114" y="81"/>
                      </a:lnTo>
                      <a:lnTo>
                        <a:pt x="88" y="78"/>
                      </a:lnTo>
                      <a:lnTo>
                        <a:pt x="56" y="64"/>
                      </a:lnTo>
                      <a:lnTo>
                        <a:pt x="33" y="51"/>
                      </a:lnTo>
                      <a:lnTo>
                        <a:pt x="8" y="48"/>
                      </a:lnTo>
                      <a:lnTo>
                        <a:pt x="0" y="41"/>
                      </a:lnTo>
                      <a:lnTo>
                        <a:pt x="3" y="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40" name="Freeform 113"/>
                <p:cNvSpPr>
                  <a:spLocks/>
                </p:cNvSpPr>
                <p:nvPr/>
              </p:nvSpPr>
              <p:spPr bwMode="auto">
                <a:xfrm>
                  <a:off x="3374" y="3073"/>
                  <a:ext cx="86" cy="92"/>
                </a:xfrm>
                <a:custGeom>
                  <a:avLst/>
                  <a:gdLst>
                    <a:gd name="T0" fmla="*/ 84 w 86"/>
                    <a:gd name="T1" fmla="*/ 2 h 92"/>
                    <a:gd name="T2" fmla="*/ 85 w 86"/>
                    <a:gd name="T3" fmla="*/ 26 h 92"/>
                    <a:gd name="T4" fmla="*/ 73 w 86"/>
                    <a:gd name="T5" fmla="*/ 38 h 92"/>
                    <a:gd name="T6" fmla="*/ 71 w 86"/>
                    <a:gd name="T7" fmla="*/ 58 h 92"/>
                    <a:gd name="T8" fmla="*/ 52 w 86"/>
                    <a:gd name="T9" fmla="*/ 78 h 92"/>
                    <a:gd name="T10" fmla="*/ 35 w 86"/>
                    <a:gd name="T11" fmla="*/ 88 h 92"/>
                    <a:gd name="T12" fmla="*/ 21 w 86"/>
                    <a:gd name="T13" fmla="*/ 91 h 92"/>
                    <a:gd name="T14" fmla="*/ 7 w 86"/>
                    <a:gd name="T15" fmla="*/ 90 h 92"/>
                    <a:gd name="T16" fmla="*/ 0 w 86"/>
                    <a:gd name="T17" fmla="*/ 76 h 92"/>
                    <a:gd name="T18" fmla="*/ 2 w 86"/>
                    <a:gd name="T19" fmla="*/ 56 h 92"/>
                    <a:gd name="T20" fmla="*/ 16 w 86"/>
                    <a:gd name="T21" fmla="*/ 33 h 92"/>
                    <a:gd name="T22" fmla="*/ 37 w 86"/>
                    <a:gd name="T23" fmla="*/ 8 h 92"/>
                    <a:gd name="T24" fmla="*/ 38 w 86"/>
                    <a:gd name="T25" fmla="*/ 0 h 92"/>
                    <a:gd name="T26" fmla="*/ 84 w 86"/>
                    <a:gd name="T27" fmla="*/ 2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92"/>
                    <a:gd name="T44" fmla="*/ 86 w 86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92">
                      <a:moveTo>
                        <a:pt x="84" y="2"/>
                      </a:moveTo>
                      <a:lnTo>
                        <a:pt x="85" y="26"/>
                      </a:lnTo>
                      <a:lnTo>
                        <a:pt x="73" y="38"/>
                      </a:lnTo>
                      <a:lnTo>
                        <a:pt x="71" y="58"/>
                      </a:lnTo>
                      <a:lnTo>
                        <a:pt x="52" y="78"/>
                      </a:lnTo>
                      <a:lnTo>
                        <a:pt x="35" y="88"/>
                      </a:lnTo>
                      <a:lnTo>
                        <a:pt x="21" y="91"/>
                      </a:lnTo>
                      <a:lnTo>
                        <a:pt x="7" y="90"/>
                      </a:lnTo>
                      <a:lnTo>
                        <a:pt x="0" y="76"/>
                      </a:lnTo>
                      <a:lnTo>
                        <a:pt x="2" y="56"/>
                      </a:lnTo>
                      <a:lnTo>
                        <a:pt x="16" y="33"/>
                      </a:lnTo>
                      <a:lnTo>
                        <a:pt x="37" y="8"/>
                      </a:lnTo>
                      <a:lnTo>
                        <a:pt x="38" y="0"/>
                      </a:lnTo>
                      <a:lnTo>
                        <a:pt x="84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721" name="Freeform 114"/>
              <p:cNvSpPr>
                <a:spLocks/>
              </p:cNvSpPr>
              <p:nvPr/>
            </p:nvSpPr>
            <p:spPr bwMode="auto">
              <a:xfrm>
                <a:off x="3635" y="2517"/>
                <a:ext cx="38" cy="102"/>
              </a:xfrm>
              <a:custGeom>
                <a:avLst/>
                <a:gdLst>
                  <a:gd name="T0" fmla="*/ 35 w 38"/>
                  <a:gd name="T1" fmla="*/ 1 h 102"/>
                  <a:gd name="T2" fmla="*/ 37 w 38"/>
                  <a:gd name="T3" fmla="*/ 56 h 102"/>
                  <a:gd name="T4" fmla="*/ 18 w 38"/>
                  <a:gd name="T5" fmla="*/ 90 h 102"/>
                  <a:gd name="T6" fmla="*/ 8 w 38"/>
                  <a:gd name="T7" fmla="*/ 101 h 102"/>
                  <a:gd name="T8" fmla="*/ 10 w 38"/>
                  <a:gd name="T9" fmla="*/ 52 h 102"/>
                  <a:gd name="T10" fmla="*/ 6 w 38"/>
                  <a:gd name="T11" fmla="*/ 58 h 102"/>
                  <a:gd name="T12" fmla="*/ 1 w 38"/>
                  <a:gd name="T13" fmla="*/ 74 h 102"/>
                  <a:gd name="T14" fmla="*/ 0 w 38"/>
                  <a:gd name="T15" fmla="*/ 56 h 102"/>
                  <a:gd name="T16" fmla="*/ 5 w 38"/>
                  <a:gd name="T17" fmla="*/ 27 h 102"/>
                  <a:gd name="T18" fmla="*/ 17 w 38"/>
                  <a:gd name="T19" fmla="*/ 0 h 102"/>
                  <a:gd name="T20" fmla="*/ 35 w 38"/>
                  <a:gd name="T21" fmla="*/ 1 h 1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"/>
                  <a:gd name="T34" fmla="*/ 0 h 102"/>
                  <a:gd name="T35" fmla="*/ 38 w 38"/>
                  <a:gd name="T36" fmla="*/ 102 h 1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" h="102">
                    <a:moveTo>
                      <a:pt x="35" y="1"/>
                    </a:moveTo>
                    <a:lnTo>
                      <a:pt x="37" y="56"/>
                    </a:lnTo>
                    <a:lnTo>
                      <a:pt x="18" y="90"/>
                    </a:lnTo>
                    <a:lnTo>
                      <a:pt x="8" y="101"/>
                    </a:lnTo>
                    <a:lnTo>
                      <a:pt x="10" y="52"/>
                    </a:lnTo>
                    <a:lnTo>
                      <a:pt x="6" y="58"/>
                    </a:lnTo>
                    <a:lnTo>
                      <a:pt x="1" y="74"/>
                    </a:lnTo>
                    <a:lnTo>
                      <a:pt x="0" y="56"/>
                    </a:lnTo>
                    <a:lnTo>
                      <a:pt x="5" y="27"/>
                    </a:lnTo>
                    <a:lnTo>
                      <a:pt x="17" y="0"/>
                    </a:lnTo>
                    <a:lnTo>
                      <a:pt x="35" y="1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2" name="Freeform 115"/>
              <p:cNvSpPr>
                <a:spLocks/>
              </p:cNvSpPr>
              <p:nvPr/>
            </p:nvSpPr>
            <p:spPr bwMode="auto">
              <a:xfrm>
                <a:off x="3408" y="2283"/>
                <a:ext cx="244" cy="787"/>
              </a:xfrm>
              <a:custGeom>
                <a:avLst/>
                <a:gdLst>
                  <a:gd name="T0" fmla="*/ 240 w 244"/>
                  <a:gd name="T1" fmla="*/ 0 h 787"/>
                  <a:gd name="T2" fmla="*/ 243 w 244"/>
                  <a:gd name="T3" fmla="*/ 428 h 787"/>
                  <a:gd name="T4" fmla="*/ 240 w 244"/>
                  <a:gd name="T5" fmla="*/ 745 h 787"/>
                  <a:gd name="T6" fmla="*/ 167 w 244"/>
                  <a:gd name="T7" fmla="*/ 759 h 787"/>
                  <a:gd name="T8" fmla="*/ 156 w 244"/>
                  <a:gd name="T9" fmla="*/ 500 h 787"/>
                  <a:gd name="T10" fmla="*/ 164 w 244"/>
                  <a:gd name="T11" fmla="*/ 475 h 787"/>
                  <a:gd name="T12" fmla="*/ 156 w 244"/>
                  <a:gd name="T13" fmla="*/ 461 h 787"/>
                  <a:gd name="T14" fmla="*/ 156 w 244"/>
                  <a:gd name="T15" fmla="*/ 302 h 787"/>
                  <a:gd name="T16" fmla="*/ 139 w 244"/>
                  <a:gd name="T17" fmla="*/ 353 h 787"/>
                  <a:gd name="T18" fmla="*/ 97 w 244"/>
                  <a:gd name="T19" fmla="*/ 566 h 787"/>
                  <a:gd name="T20" fmla="*/ 62 w 244"/>
                  <a:gd name="T21" fmla="*/ 786 h 787"/>
                  <a:gd name="T22" fmla="*/ 0 w 244"/>
                  <a:gd name="T23" fmla="*/ 786 h 787"/>
                  <a:gd name="T24" fmla="*/ 28 w 244"/>
                  <a:gd name="T25" fmla="*/ 492 h 787"/>
                  <a:gd name="T26" fmla="*/ 39 w 244"/>
                  <a:gd name="T27" fmla="*/ 242 h 787"/>
                  <a:gd name="T28" fmla="*/ 34 w 244"/>
                  <a:gd name="T29" fmla="*/ 6 h 787"/>
                  <a:gd name="T30" fmla="*/ 240 w 244"/>
                  <a:gd name="T31" fmla="*/ 0 h 7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4"/>
                  <a:gd name="T49" fmla="*/ 0 h 787"/>
                  <a:gd name="T50" fmla="*/ 244 w 244"/>
                  <a:gd name="T51" fmla="*/ 787 h 7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4" h="787">
                    <a:moveTo>
                      <a:pt x="240" y="0"/>
                    </a:moveTo>
                    <a:lnTo>
                      <a:pt x="243" y="428"/>
                    </a:lnTo>
                    <a:lnTo>
                      <a:pt x="240" y="745"/>
                    </a:lnTo>
                    <a:lnTo>
                      <a:pt x="167" y="759"/>
                    </a:lnTo>
                    <a:lnTo>
                      <a:pt x="156" y="500"/>
                    </a:lnTo>
                    <a:lnTo>
                      <a:pt x="164" y="475"/>
                    </a:lnTo>
                    <a:lnTo>
                      <a:pt x="156" y="461"/>
                    </a:lnTo>
                    <a:lnTo>
                      <a:pt x="156" y="302"/>
                    </a:lnTo>
                    <a:lnTo>
                      <a:pt x="139" y="353"/>
                    </a:lnTo>
                    <a:lnTo>
                      <a:pt x="97" y="566"/>
                    </a:lnTo>
                    <a:lnTo>
                      <a:pt x="62" y="786"/>
                    </a:lnTo>
                    <a:lnTo>
                      <a:pt x="0" y="786"/>
                    </a:lnTo>
                    <a:lnTo>
                      <a:pt x="28" y="492"/>
                    </a:lnTo>
                    <a:lnTo>
                      <a:pt x="39" y="242"/>
                    </a:lnTo>
                    <a:lnTo>
                      <a:pt x="34" y="6"/>
                    </a:lnTo>
                    <a:lnTo>
                      <a:pt x="24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3" name="Freeform 116"/>
              <p:cNvSpPr>
                <a:spLocks/>
              </p:cNvSpPr>
              <p:nvPr/>
            </p:nvSpPr>
            <p:spPr bwMode="auto">
              <a:xfrm>
                <a:off x="3367" y="1918"/>
                <a:ext cx="314" cy="601"/>
              </a:xfrm>
              <a:custGeom>
                <a:avLst/>
                <a:gdLst>
                  <a:gd name="T0" fmla="*/ 209 w 314"/>
                  <a:gd name="T1" fmla="*/ 7 h 601"/>
                  <a:gd name="T2" fmla="*/ 305 w 314"/>
                  <a:gd name="T3" fmla="*/ 81 h 601"/>
                  <a:gd name="T4" fmla="*/ 311 w 314"/>
                  <a:gd name="T5" fmla="*/ 272 h 601"/>
                  <a:gd name="T6" fmla="*/ 313 w 314"/>
                  <a:gd name="T7" fmla="*/ 370 h 601"/>
                  <a:gd name="T8" fmla="*/ 307 w 314"/>
                  <a:gd name="T9" fmla="*/ 600 h 601"/>
                  <a:gd name="T10" fmla="*/ 286 w 314"/>
                  <a:gd name="T11" fmla="*/ 600 h 601"/>
                  <a:gd name="T12" fmla="*/ 275 w 314"/>
                  <a:gd name="T13" fmla="*/ 364 h 601"/>
                  <a:gd name="T14" fmla="*/ 75 w 314"/>
                  <a:gd name="T15" fmla="*/ 364 h 601"/>
                  <a:gd name="T16" fmla="*/ 70 w 314"/>
                  <a:gd name="T17" fmla="*/ 305 h 601"/>
                  <a:gd name="T18" fmla="*/ 63 w 314"/>
                  <a:gd name="T19" fmla="*/ 346 h 601"/>
                  <a:gd name="T20" fmla="*/ 77 w 314"/>
                  <a:gd name="T21" fmla="*/ 436 h 601"/>
                  <a:gd name="T22" fmla="*/ 91 w 314"/>
                  <a:gd name="T23" fmla="*/ 569 h 601"/>
                  <a:gd name="T24" fmla="*/ 57 w 314"/>
                  <a:gd name="T25" fmla="*/ 578 h 601"/>
                  <a:gd name="T26" fmla="*/ 0 w 314"/>
                  <a:gd name="T27" fmla="*/ 343 h 601"/>
                  <a:gd name="T28" fmla="*/ 36 w 314"/>
                  <a:gd name="T29" fmla="*/ 68 h 601"/>
                  <a:gd name="T30" fmla="*/ 142 w 314"/>
                  <a:gd name="T31" fmla="*/ 0 h 601"/>
                  <a:gd name="T32" fmla="*/ 189 w 314"/>
                  <a:gd name="T33" fmla="*/ 31 h 601"/>
                  <a:gd name="T34" fmla="*/ 209 w 314"/>
                  <a:gd name="T35" fmla="*/ 7 h 6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4"/>
                  <a:gd name="T55" fmla="*/ 0 h 601"/>
                  <a:gd name="T56" fmla="*/ 314 w 314"/>
                  <a:gd name="T57" fmla="*/ 601 h 60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4" h="601">
                    <a:moveTo>
                      <a:pt x="209" y="7"/>
                    </a:moveTo>
                    <a:lnTo>
                      <a:pt x="305" y="81"/>
                    </a:lnTo>
                    <a:lnTo>
                      <a:pt x="311" y="272"/>
                    </a:lnTo>
                    <a:lnTo>
                      <a:pt x="313" y="370"/>
                    </a:lnTo>
                    <a:lnTo>
                      <a:pt x="307" y="600"/>
                    </a:lnTo>
                    <a:lnTo>
                      <a:pt x="286" y="600"/>
                    </a:lnTo>
                    <a:lnTo>
                      <a:pt x="275" y="364"/>
                    </a:lnTo>
                    <a:lnTo>
                      <a:pt x="75" y="364"/>
                    </a:lnTo>
                    <a:lnTo>
                      <a:pt x="70" y="305"/>
                    </a:lnTo>
                    <a:lnTo>
                      <a:pt x="63" y="346"/>
                    </a:lnTo>
                    <a:lnTo>
                      <a:pt x="77" y="436"/>
                    </a:lnTo>
                    <a:lnTo>
                      <a:pt x="91" y="569"/>
                    </a:lnTo>
                    <a:lnTo>
                      <a:pt x="57" y="578"/>
                    </a:lnTo>
                    <a:lnTo>
                      <a:pt x="0" y="343"/>
                    </a:lnTo>
                    <a:lnTo>
                      <a:pt x="36" y="68"/>
                    </a:lnTo>
                    <a:lnTo>
                      <a:pt x="142" y="0"/>
                    </a:lnTo>
                    <a:lnTo>
                      <a:pt x="189" y="31"/>
                    </a:lnTo>
                    <a:lnTo>
                      <a:pt x="209" y="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4" name="Freeform 117"/>
              <p:cNvSpPr>
                <a:spLocks/>
              </p:cNvSpPr>
              <p:nvPr/>
            </p:nvSpPr>
            <p:spPr bwMode="auto">
              <a:xfrm>
                <a:off x="3421" y="2489"/>
                <a:ext cx="43" cy="97"/>
              </a:xfrm>
              <a:custGeom>
                <a:avLst/>
                <a:gdLst>
                  <a:gd name="T0" fmla="*/ 29 w 43"/>
                  <a:gd name="T1" fmla="*/ 0 h 97"/>
                  <a:gd name="T2" fmla="*/ 42 w 43"/>
                  <a:gd name="T3" fmla="*/ 51 h 97"/>
                  <a:gd name="T4" fmla="*/ 20 w 43"/>
                  <a:gd name="T5" fmla="*/ 96 h 97"/>
                  <a:gd name="T6" fmla="*/ 13 w 43"/>
                  <a:gd name="T7" fmla="*/ 91 h 97"/>
                  <a:gd name="T8" fmla="*/ 0 w 43"/>
                  <a:gd name="T9" fmla="*/ 86 h 97"/>
                  <a:gd name="T10" fmla="*/ 5 w 43"/>
                  <a:gd name="T11" fmla="*/ 72 h 97"/>
                  <a:gd name="T12" fmla="*/ 7 w 43"/>
                  <a:gd name="T13" fmla="*/ 54 h 97"/>
                  <a:gd name="T14" fmla="*/ 0 w 43"/>
                  <a:gd name="T15" fmla="*/ 36 h 97"/>
                  <a:gd name="T16" fmla="*/ 5 w 43"/>
                  <a:gd name="T17" fmla="*/ 4 h 97"/>
                  <a:gd name="T18" fmla="*/ 29 w 43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97"/>
                  <a:gd name="T32" fmla="*/ 43 w 43"/>
                  <a:gd name="T33" fmla="*/ 97 h 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97">
                    <a:moveTo>
                      <a:pt x="29" y="0"/>
                    </a:moveTo>
                    <a:lnTo>
                      <a:pt x="42" y="51"/>
                    </a:lnTo>
                    <a:lnTo>
                      <a:pt x="20" y="96"/>
                    </a:lnTo>
                    <a:lnTo>
                      <a:pt x="13" y="91"/>
                    </a:lnTo>
                    <a:lnTo>
                      <a:pt x="0" y="86"/>
                    </a:lnTo>
                    <a:lnTo>
                      <a:pt x="5" y="72"/>
                    </a:lnTo>
                    <a:lnTo>
                      <a:pt x="7" y="54"/>
                    </a:lnTo>
                    <a:lnTo>
                      <a:pt x="0" y="36"/>
                    </a:lnTo>
                    <a:lnTo>
                      <a:pt x="5" y="4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725" name="Group 118"/>
              <p:cNvGrpSpPr>
                <a:grpSpLocks/>
              </p:cNvGrpSpPr>
              <p:nvPr/>
            </p:nvGrpSpPr>
            <p:grpSpPr bwMode="auto">
              <a:xfrm>
                <a:off x="3444" y="1930"/>
                <a:ext cx="203" cy="375"/>
                <a:chOff x="3444" y="1930"/>
                <a:chExt cx="203" cy="375"/>
              </a:xfrm>
            </p:grpSpPr>
            <p:grpSp>
              <p:nvGrpSpPr>
                <p:cNvPr id="72733" name="Group 119"/>
                <p:cNvGrpSpPr>
                  <a:grpSpLocks/>
                </p:cNvGrpSpPr>
                <p:nvPr/>
              </p:nvGrpSpPr>
              <p:grpSpPr bwMode="auto">
                <a:xfrm>
                  <a:off x="3444" y="1930"/>
                  <a:ext cx="203" cy="375"/>
                  <a:chOff x="3444" y="1930"/>
                  <a:chExt cx="203" cy="375"/>
                </a:xfrm>
              </p:grpSpPr>
              <p:grpSp>
                <p:nvGrpSpPr>
                  <p:cNvPr id="72735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3444" y="2287"/>
                    <a:ext cx="203" cy="18"/>
                    <a:chOff x="3444" y="2287"/>
                    <a:chExt cx="203" cy="18"/>
                  </a:xfrm>
                </p:grpSpPr>
                <p:sp>
                  <p:nvSpPr>
                    <p:cNvPr id="72737" name="Line 1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305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38" name="Line 1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287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2736" name="Freeform 123"/>
                  <p:cNvSpPr>
                    <a:spLocks/>
                  </p:cNvSpPr>
                  <p:nvPr/>
                </p:nvSpPr>
                <p:spPr bwMode="auto">
                  <a:xfrm>
                    <a:off x="3497" y="1930"/>
                    <a:ext cx="95" cy="56"/>
                  </a:xfrm>
                  <a:custGeom>
                    <a:avLst/>
                    <a:gdLst>
                      <a:gd name="T0" fmla="*/ 94 w 95"/>
                      <a:gd name="T1" fmla="*/ 7 h 56"/>
                      <a:gd name="T2" fmla="*/ 90 w 95"/>
                      <a:gd name="T3" fmla="*/ 55 h 56"/>
                      <a:gd name="T4" fmla="*/ 64 w 95"/>
                      <a:gd name="T5" fmla="*/ 20 h 56"/>
                      <a:gd name="T6" fmla="*/ 46 w 95"/>
                      <a:gd name="T7" fmla="*/ 54 h 56"/>
                      <a:gd name="T8" fmla="*/ 0 w 95"/>
                      <a:gd name="T9" fmla="*/ 0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56"/>
                      <a:gd name="T17" fmla="*/ 95 w 95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56">
                        <a:moveTo>
                          <a:pt x="94" y="7"/>
                        </a:moveTo>
                        <a:lnTo>
                          <a:pt x="90" y="55"/>
                        </a:lnTo>
                        <a:lnTo>
                          <a:pt x="64" y="20"/>
                        </a:lnTo>
                        <a:lnTo>
                          <a:pt x="46" y="5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734" name="Line 124"/>
                <p:cNvSpPr>
                  <a:spLocks noChangeShapeType="1"/>
                </p:cNvSpPr>
                <p:nvPr/>
              </p:nvSpPr>
              <p:spPr bwMode="auto">
                <a:xfrm>
                  <a:off x="3562" y="1957"/>
                  <a:ext cx="0" cy="3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26" name="Group 125"/>
              <p:cNvGrpSpPr>
                <a:grpSpLocks/>
              </p:cNvGrpSpPr>
              <p:nvPr/>
            </p:nvGrpSpPr>
            <p:grpSpPr bwMode="auto">
              <a:xfrm>
                <a:off x="3488" y="1737"/>
                <a:ext cx="128" cy="208"/>
                <a:chOff x="3488" y="1737"/>
                <a:chExt cx="128" cy="208"/>
              </a:xfrm>
            </p:grpSpPr>
            <p:grpSp>
              <p:nvGrpSpPr>
                <p:cNvPr id="72727" name="Group 126"/>
                <p:cNvGrpSpPr>
                  <a:grpSpLocks/>
                </p:cNvGrpSpPr>
                <p:nvPr/>
              </p:nvGrpSpPr>
              <p:grpSpPr bwMode="auto">
                <a:xfrm>
                  <a:off x="3493" y="1747"/>
                  <a:ext cx="119" cy="198"/>
                  <a:chOff x="3493" y="1747"/>
                  <a:chExt cx="119" cy="198"/>
                </a:xfrm>
              </p:grpSpPr>
              <p:sp>
                <p:nvSpPr>
                  <p:cNvPr id="72729" name="Freeform 127"/>
                  <p:cNvSpPr>
                    <a:spLocks/>
                  </p:cNvSpPr>
                  <p:nvPr/>
                </p:nvSpPr>
                <p:spPr bwMode="auto">
                  <a:xfrm>
                    <a:off x="3493" y="1747"/>
                    <a:ext cx="119" cy="198"/>
                  </a:xfrm>
                  <a:custGeom>
                    <a:avLst/>
                    <a:gdLst>
                      <a:gd name="T0" fmla="*/ 113 w 119"/>
                      <a:gd name="T1" fmla="*/ 36 h 198"/>
                      <a:gd name="T2" fmla="*/ 116 w 119"/>
                      <a:gd name="T3" fmla="*/ 56 h 198"/>
                      <a:gd name="T4" fmla="*/ 117 w 119"/>
                      <a:gd name="T5" fmla="*/ 63 h 198"/>
                      <a:gd name="T6" fmla="*/ 113 w 119"/>
                      <a:gd name="T7" fmla="*/ 70 h 198"/>
                      <a:gd name="T8" fmla="*/ 118 w 119"/>
                      <a:gd name="T9" fmla="*/ 85 h 198"/>
                      <a:gd name="T10" fmla="*/ 115 w 119"/>
                      <a:gd name="T11" fmla="*/ 108 h 198"/>
                      <a:gd name="T12" fmla="*/ 113 w 119"/>
                      <a:gd name="T13" fmla="*/ 119 h 198"/>
                      <a:gd name="T14" fmla="*/ 110 w 119"/>
                      <a:gd name="T15" fmla="*/ 130 h 198"/>
                      <a:gd name="T16" fmla="*/ 106 w 119"/>
                      <a:gd name="T17" fmla="*/ 141 h 198"/>
                      <a:gd name="T18" fmla="*/ 102 w 119"/>
                      <a:gd name="T19" fmla="*/ 153 h 198"/>
                      <a:gd name="T20" fmla="*/ 92 w 119"/>
                      <a:gd name="T21" fmla="*/ 156 h 198"/>
                      <a:gd name="T22" fmla="*/ 83 w 119"/>
                      <a:gd name="T23" fmla="*/ 159 h 198"/>
                      <a:gd name="T24" fmla="*/ 83 w 119"/>
                      <a:gd name="T25" fmla="*/ 168 h 198"/>
                      <a:gd name="T26" fmla="*/ 84 w 119"/>
                      <a:gd name="T27" fmla="*/ 174 h 198"/>
                      <a:gd name="T28" fmla="*/ 66 w 119"/>
                      <a:gd name="T29" fmla="*/ 197 h 198"/>
                      <a:gd name="T30" fmla="*/ 17 w 119"/>
                      <a:gd name="T31" fmla="*/ 168 h 198"/>
                      <a:gd name="T32" fmla="*/ 16 w 119"/>
                      <a:gd name="T33" fmla="*/ 113 h 198"/>
                      <a:gd name="T34" fmla="*/ 9 w 119"/>
                      <a:gd name="T35" fmla="*/ 98 h 198"/>
                      <a:gd name="T36" fmla="*/ 5 w 119"/>
                      <a:gd name="T37" fmla="*/ 86 h 198"/>
                      <a:gd name="T38" fmla="*/ 2 w 119"/>
                      <a:gd name="T39" fmla="*/ 71 h 198"/>
                      <a:gd name="T40" fmla="*/ 0 w 119"/>
                      <a:gd name="T41" fmla="*/ 58 h 198"/>
                      <a:gd name="T42" fmla="*/ 1 w 119"/>
                      <a:gd name="T43" fmla="*/ 47 h 198"/>
                      <a:gd name="T44" fmla="*/ 3 w 119"/>
                      <a:gd name="T45" fmla="*/ 34 h 198"/>
                      <a:gd name="T46" fmla="*/ 5 w 119"/>
                      <a:gd name="T47" fmla="*/ 24 h 198"/>
                      <a:gd name="T48" fmla="*/ 10 w 119"/>
                      <a:gd name="T49" fmla="*/ 16 h 198"/>
                      <a:gd name="T50" fmla="*/ 17 w 119"/>
                      <a:gd name="T51" fmla="*/ 9 h 198"/>
                      <a:gd name="T52" fmla="*/ 26 w 119"/>
                      <a:gd name="T53" fmla="*/ 5 h 198"/>
                      <a:gd name="T54" fmla="*/ 36 w 119"/>
                      <a:gd name="T55" fmla="*/ 3 h 198"/>
                      <a:gd name="T56" fmla="*/ 47 w 119"/>
                      <a:gd name="T57" fmla="*/ 1 h 198"/>
                      <a:gd name="T58" fmla="*/ 60 w 119"/>
                      <a:gd name="T59" fmla="*/ 0 h 198"/>
                      <a:gd name="T60" fmla="*/ 73 w 119"/>
                      <a:gd name="T61" fmla="*/ 1 h 198"/>
                      <a:gd name="T62" fmla="*/ 88 w 119"/>
                      <a:gd name="T63" fmla="*/ 5 h 198"/>
                      <a:gd name="T64" fmla="*/ 96 w 119"/>
                      <a:gd name="T65" fmla="*/ 10 h 198"/>
                      <a:gd name="T66" fmla="*/ 104 w 119"/>
                      <a:gd name="T67" fmla="*/ 16 h 198"/>
                      <a:gd name="T68" fmla="*/ 110 w 119"/>
                      <a:gd name="T69" fmla="*/ 25 h 198"/>
                      <a:gd name="T70" fmla="*/ 113 w 119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9"/>
                      <a:gd name="T109" fmla="*/ 0 h 198"/>
                      <a:gd name="T110" fmla="*/ 119 w 119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9" h="198">
                        <a:moveTo>
                          <a:pt x="113" y="36"/>
                        </a:moveTo>
                        <a:lnTo>
                          <a:pt x="116" y="56"/>
                        </a:lnTo>
                        <a:lnTo>
                          <a:pt x="117" y="63"/>
                        </a:lnTo>
                        <a:lnTo>
                          <a:pt x="113" y="70"/>
                        </a:lnTo>
                        <a:lnTo>
                          <a:pt x="118" y="85"/>
                        </a:lnTo>
                        <a:lnTo>
                          <a:pt x="115" y="108"/>
                        </a:lnTo>
                        <a:lnTo>
                          <a:pt x="113" y="119"/>
                        </a:lnTo>
                        <a:lnTo>
                          <a:pt x="110" y="130"/>
                        </a:lnTo>
                        <a:lnTo>
                          <a:pt x="106" y="141"/>
                        </a:lnTo>
                        <a:lnTo>
                          <a:pt x="102" y="153"/>
                        </a:lnTo>
                        <a:lnTo>
                          <a:pt x="92" y="156"/>
                        </a:lnTo>
                        <a:lnTo>
                          <a:pt x="83" y="159"/>
                        </a:lnTo>
                        <a:lnTo>
                          <a:pt x="83" y="168"/>
                        </a:lnTo>
                        <a:lnTo>
                          <a:pt x="84" y="174"/>
                        </a:lnTo>
                        <a:lnTo>
                          <a:pt x="66" y="197"/>
                        </a:lnTo>
                        <a:lnTo>
                          <a:pt x="17" y="168"/>
                        </a:lnTo>
                        <a:lnTo>
                          <a:pt x="16" y="113"/>
                        </a:lnTo>
                        <a:lnTo>
                          <a:pt x="9" y="98"/>
                        </a:lnTo>
                        <a:lnTo>
                          <a:pt x="5" y="86"/>
                        </a:lnTo>
                        <a:lnTo>
                          <a:pt x="2" y="71"/>
                        </a:lnTo>
                        <a:lnTo>
                          <a:pt x="0" y="58"/>
                        </a:lnTo>
                        <a:lnTo>
                          <a:pt x="1" y="47"/>
                        </a:lnTo>
                        <a:lnTo>
                          <a:pt x="3" y="34"/>
                        </a:lnTo>
                        <a:lnTo>
                          <a:pt x="5" y="24"/>
                        </a:lnTo>
                        <a:lnTo>
                          <a:pt x="10" y="16"/>
                        </a:lnTo>
                        <a:lnTo>
                          <a:pt x="17" y="9"/>
                        </a:lnTo>
                        <a:lnTo>
                          <a:pt x="26" y="5"/>
                        </a:lnTo>
                        <a:lnTo>
                          <a:pt x="36" y="3"/>
                        </a:lnTo>
                        <a:lnTo>
                          <a:pt x="47" y="1"/>
                        </a:lnTo>
                        <a:lnTo>
                          <a:pt x="60" y="0"/>
                        </a:lnTo>
                        <a:lnTo>
                          <a:pt x="73" y="1"/>
                        </a:lnTo>
                        <a:lnTo>
                          <a:pt x="88" y="5"/>
                        </a:lnTo>
                        <a:lnTo>
                          <a:pt x="96" y="10"/>
                        </a:lnTo>
                        <a:lnTo>
                          <a:pt x="104" y="16"/>
                        </a:lnTo>
                        <a:lnTo>
                          <a:pt x="110" y="25"/>
                        </a:lnTo>
                        <a:lnTo>
                          <a:pt x="113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0" name="Freeform 128"/>
                  <p:cNvSpPr>
                    <a:spLocks/>
                  </p:cNvSpPr>
                  <p:nvPr/>
                </p:nvSpPr>
                <p:spPr bwMode="auto">
                  <a:xfrm>
                    <a:off x="3538" y="1816"/>
                    <a:ext cx="40" cy="43"/>
                  </a:xfrm>
                  <a:custGeom>
                    <a:avLst/>
                    <a:gdLst>
                      <a:gd name="T0" fmla="*/ 34 w 40"/>
                      <a:gd name="T1" fmla="*/ 2 h 43"/>
                      <a:gd name="T2" fmla="*/ 26 w 40"/>
                      <a:gd name="T3" fmla="*/ 1 h 43"/>
                      <a:gd name="T4" fmla="*/ 14 w 40"/>
                      <a:gd name="T5" fmla="*/ 0 h 43"/>
                      <a:gd name="T6" fmla="*/ 6 w 40"/>
                      <a:gd name="T7" fmla="*/ 2 h 43"/>
                      <a:gd name="T8" fmla="*/ 3 w 40"/>
                      <a:gd name="T9" fmla="*/ 4 h 43"/>
                      <a:gd name="T10" fmla="*/ 2 w 40"/>
                      <a:gd name="T11" fmla="*/ 7 h 43"/>
                      <a:gd name="T12" fmla="*/ 0 w 40"/>
                      <a:gd name="T13" fmla="*/ 9 h 43"/>
                      <a:gd name="T14" fmla="*/ 17 w 40"/>
                      <a:gd name="T15" fmla="*/ 10 h 43"/>
                      <a:gd name="T16" fmla="*/ 15 w 40"/>
                      <a:gd name="T17" fmla="*/ 11 h 43"/>
                      <a:gd name="T18" fmla="*/ 6 w 40"/>
                      <a:gd name="T19" fmla="*/ 12 h 43"/>
                      <a:gd name="T20" fmla="*/ 26 w 40"/>
                      <a:gd name="T21" fmla="*/ 12 h 43"/>
                      <a:gd name="T22" fmla="*/ 32 w 40"/>
                      <a:gd name="T23" fmla="*/ 12 h 43"/>
                      <a:gd name="T24" fmla="*/ 36 w 40"/>
                      <a:gd name="T25" fmla="*/ 34 h 43"/>
                      <a:gd name="T26" fmla="*/ 33 w 40"/>
                      <a:gd name="T27" fmla="*/ 39 h 43"/>
                      <a:gd name="T28" fmla="*/ 32 w 40"/>
                      <a:gd name="T29" fmla="*/ 42 h 43"/>
                      <a:gd name="T30" fmla="*/ 39 w 40"/>
                      <a:gd name="T31" fmla="*/ 36 h 43"/>
                      <a:gd name="T32" fmla="*/ 35 w 40"/>
                      <a:gd name="T33" fmla="*/ 10 h 43"/>
                      <a:gd name="T34" fmla="*/ 34 w 40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0"/>
                      <a:gd name="T55" fmla="*/ 0 h 43"/>
                      <a:gd name="T56" fmla="*/ 40 w 40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0" h="43">
                        <a:moveTo>
                          <a:pt x="34" y="2"/>
                        </a:moveTo>
                        <a:lnTo>
                          <a:pt x="26" y="1"/>
                        </a:lnTo>
                        <a:lnTo>
                          <a:pt x="14" y="0"/>
                        </a:lnTo>
                        <a:lnTo>
                          <a:pt x="6" y="2"/>
                        </a:lnTo>
                        <a:lnTo>
                          <a:pt x="3" y="4"/>
                        </a:lnTo>
                        <a:lnTo>
                          <a:pt x="2" y="7"/>
                        </a:lnTo>
                        <a:lnTo>
                          <a:pt x="0" y="9"/>
                        </a:lnTo>
                        <a:lnTo>
                          <a:pt x="17" y="10"/>
                        </a:lnTo>
                        <a:lnTo>
                          <a:pt x="15" y="11"/>
                        </a:lnTo>
                        <a:lnTo>
                          <a:pt x="6" y="12"/>
                        </a:lnTo>
                        <a:lnTo>
                          <a:pt x="26" y="12"/>
                        </a:lnTo>
                        <a:lnTo>
                          <a:pt x="32" y="12"/>
                        </a:lnTo>
                        <a:lnTo>
                          <a:pt x="36" y="34"/>
                        </a:lnTo>
                        <a:lnTo>
                          <a:pt x="33" y="39"/>
                        </a:lnTo>
                        <a:lnTo>
                          <a:pt x="32" y="42"/>
                        </a:lnTo>
                        <a:lnTo>
                          <a:pt x="39" y="36"/>
                        </a:lnTo>
                        <a:lnTo>
                          <a:pt x="35" y="10"/>
                        </a:lnTo>
                        <a:lnTo>
                          <a:pt x="34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1" name="Freeform 129"/>
                  <p:cNvSpPr>
                    <a:spLocks/>
                  </p:cNvSpPr>
                  <p:nvPr/>
                </p:nvSpPr>
                <p:spPr bwMode="auto">
                  <a:xfrm>
                    <a:off x="3590" y="1817"/>
                    <a:ext cx="20" cy="17"/>
                  </a:xfrm>
                  <a:custGeom>
                    <a:avLst/>
                    <a:gdLst>
                      <a:gd name="T0" fmla="*/ 2 w 20"/>
                      <a:gd name="T1" fmla="*/ 3 h 17"/>
                      <a:gd name="T2" fmla="*/ 12 w 20"/>
                      <a:gd name="T3" fmla="*/ 0 h 17"/>
                      <a:gd name="T4" fmla="*/ 18 w 20"/>
                      <a:gd name="T5" fmla="*/ 0 h 17"/>
                      <a:gd name="T6" fmla="*/ 18 w 20"/>
                      <a:gd name="T7" fmla="*/ 7 h 17"/>
                      <a:gd name="T8" fmla="*/ 19 w 20"/>
                      <a:gd name="T9" fmla="*/ 10 h 17"/>
                      <a:gd name="T10" fmla="*/ 11 w 20"/>
                      <a:gd name="T11" fmla="*/ 10 h 17"/>
                      <a:gd name="T12" fmla="*/ 6 w 20"/>
                      <a:gd name="T13" fmla="*/ 10 h 17"/>
                      <a:gd name="T14" fmla="*/ 13 w 20"/>
                      <a:gd name="T15" fmla="*/ 14 h 17"/>
                      <a:gd name="T16" fmla="*/ 18 w 20"/>
                      <a:gd name="T17" fmla="*/ 16 h 17"/>
                      <a:gd name="T18" fmla="*/ 4 w 20"/>
                      <a:gd name="T19" fmla="*/ 14 h 17"/>
                      <a:gd name="T20" fmla="*/ 0 w 20"/>
                      <a:gd name="T21" fmla="*/ 12 h 17"/>
                      <a:gd name="T22" fmla="*/ 2 w 20"/>
                      <a:gd name="T23" fmla="*/ 3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2" y="3"/>
                        </a:moveTo>
                        <a:lnTo>
                          <a:pt x="12" y="0"/>
                        </a:lnTo>
                        <a:lnTo>
                          <a:pt x="18" y="0"/>
                        </a:lnTo>
                        <a:lnTo>
                          <a:pt x="18" y="7"/>
                        </a:lnTo>
                        <a:lnTo>
                          <a:pt x="19" y="10"/>
                        </a:lnTo>
                        <a:lnTo>
                          <a:pt x="11" y="10"/>
                        </a:lnTo>
                        <a:lnTo>
                          <a:pt x="6" y="10"/>
                        </a:lnTo>
                        <a:lnTo>
                          <a:pt x="13" y="14"/>
                        </a:lnTo>
                        <a:lnTo>
                          <a:pt x="18" y="16"/>
                        </a:lnTo>
                        <a:lnTo>
                          <a:pt x="4" y="14"/>
                        </a:lnTo>
                        <a:lnTo>
                          <a:pt x="0" y="12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2" name="Freeform 130"/>
                  <p:cNvSpPr>
                    <a:spLocks/>
                  </p:cNvSpPr>
                  <p:nvPr/>
                </p:nvSpPr>
                <p:spPr bwMode="auto">
                  <a:xfrm>
                    <a:off x="3510" y="1857"/>
                    <a:ext cx="58" cy="58"/>
                  </a:xfrm>
                  <a:custGeom>
                    <a:avLst/>
                    <a:gdLst>
                      <a:gd name="T0" fmla="*/ 10 w 58"/>
                      <a:gd name="T1" fmla="*/ 15 h 58"/>
                      <a:gd name="T2" fmla="*/ 15 w 58"/>
                      <a:gd name="T3" fmla="*/ 29 h 58"/>
                      <a:gd name="T4" fmla="*/ 57 w 58"/>
                      <a:gd name="T5" fmla="*/ 49 h 58"/>
                      <a:gd name="T6" fmla="*/ 35 w 58"/>
                      <a:gd name="T7" fmla="*/ 44 h 58"/>
                      <a:gd name="T8" fmla="*/ 25 w 58"/>
                      <a:gd name="T9" fmla="*/ 42 h 58"/>
                      <a:gd name="T10" fmla="*/ 14 w 58"/>
                      <a:gd name="T11" fmla="*/ 43 h 58"/>
                      <a:gd name="T12" fmla="*/ 5 w 58"/>
                      <a:gd name="T13" fmla="*/ 47 h 58"/>
                      <a:gd name="T14" fmla="*/ 1 w 58"/>
                      <a:gd name="T15" fmla="*/ 57 h 58"/>
                      <a:gd name="T16" fmla="*/ 0 w 58"/>
                      <a:gd name="T17" fmla="*/ 17 h 58"/>
                      <a:gd name="T18" fmla="*/ 2 w 58"/>
                      <a:gd name="T19" fmla="*/ 9 h 58"/>
                      <a:gd name="T20" fmla="*/ 8 w 58"/>
                      <a:gd name="T21" fmla="*/ 0 h 58"/>
                      <a:gd name="T22" fmla="*/ 10 w 58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8"/>
                      <a:gd name="T37" fmla="*/ 0 h 58"/>
                      <a:gd name="T38" fmla="*/ 58 w 58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8" h="58">
                        <a:moveTo>
                          <a:pt x="10" y="15"/>
                        </a:moveTo>
                        <a:lnTo>
                          <a:pt x="15" y="29"/>
                        </a:lnTo>
                        <a:lnTo>
                          <a:pt x="57" y="49"/>
                        </a:lnTo>
                        <a:lnTo>
                          <a:pt x="35" y="44"/>
                        </a:lnTo>
                        <a:lnTo>
                          <a:pt x="25" y="42"/>
                        </a:lnTo>
                        <a:lnTo>
                          <a:pt x="14" y="43"/>
                        </a:lnTo>
                        <a:lnTo>
                          <a:pt x="5" y="47"/>
                        </a:lnTo>
                        <a:lnTo>
                          <a:pt x="1" y="57"/>
                        </a:lnTo>
                        <a:lnTo>
                          <a:pt x="0" y="17"/>
                        </a:lnTo>
                        <a:lnTo>
                          <a:pt x="2" y="9"/>
                        </a:lnTo>
                        <a:lnTo>
                          <a:pt x="8" y="0"/>
                        </a:lnTo>
                        <a:lnTo>
                          <a:pt x="10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728" name="Freeform 131"/>
                <p:cNvSpPr>
                  <a:spLocks/>
                </p:cNvSpPr>
                <p:nvPr/>
              </p:nvSpPr>
              <p:spPr bwMode="auto">
                <a:xfrm>
                  <a:off x="3488" y="1737"/>
                  <a:ext cx="128" cy="142"/>
                </a:xfrm>
                <a:custGeom>
                  <a:avLst/>
                  <a:gdLst>
                    <a:gd name="T0" fmla="*/ 104 w 128"/>
                    <a:gd name="T1" fmla="*/ 12 h 142"/>
                    <a:gd name="T2" fmla="*/ 93 w 128"/>
                    <a:gd name="T3" fmla="*/ 6 h 142"/>
                    <a:gd name="T4" fmla="*/ 84 w 128"/>
                    <a:gd name="T5" fmla="*/ 4 h 142"/>
                    <a:gd name="T6" fmla="*/ 68 w 128"/>
                    <a:gd name="T7" fmla="*/ 0 h 142"/>
                    <a:gd name="T8" fmla="*/ 57 w 128"/>
                    <a:gd name="T9" fmla="*/ 0 h 142"/>
                    <a:gd name="T10" fmla="*/ 45 w 128"/>
                    <a:gd name="T11" fmla="*/ 0 h 142"/>
                    <a:gd name="T12" fmla="*/ 33 w 128"/>
                    <a:gd name="T13" fmla="*/ 3 h 142"/>
                    <a:gd name="T14" fmla="*/ 25 w 128"/>
                    <a:gd name="T15" fmla="*/ 3 h 142"/>
                    <a:gd name="T16" fmla="*/ 17 w 128"/>
                    <a:gd name="T17" fmla="*/ 5 h 142"/>
                    <a:gd name="T18" fmla="*/ 9 w 128"/>
                    <a:gd name="T19" fmla="*/ 12 h 142"/>
                    <a:gd name="T20" fmla="*/ 4 w 128"/>
                    <a:gd name="T21" fmla="*/ 19 h 142"/>
                    <a:gd name="T22" fmla="*/ 3 w 128"/>
                    <a:gd name="T23" fmla="*/ 30 h 142"/>
                    <a:gd name="T24" fmla="*/ 1 w 128"/>
                    <a:gd name="T25" fmla="*/ 43 h 142"/>
                    <a:gd name="T26" fmla="*/ 0 w 128"/>
                    <a:gd name="T27" fmla="*/ 62 h 142"/>
                    <a:gd name="T28" fmla="*/ 0 w 128"/>
                    <a:gd name="T29" fmla="*/ 79 h 142"/>
                    <a:gd name="T30" fmla="*/ 4 w 128"/>
                    <a:gd name="T31" fmla="*/ 92 h 142"/>
                    <a:gd name="T32" fmla="*/ 6 w 128"/>
                    <a:gd name="T33" fmla="*/ 106 h 142"/>
                    <a:gd name="T34" fmla="*/ 10 w 128"/>
                    <a:gd name="T35" fmla="*/ 115 h 142"/>
                    <a:gd name="T36" fmla="*/ 14 w 128"/>
                    <a:gd name="T37" fmla="*/ 124 h 142"/>
                    <a:gd name="T38" fmla="*/ 17 w 128"/>
                    <a:gd name="T39" fmla="*/ 132 h 142"/>
                    <a:gd name="T40" fmla="*/ 22 w 128"/>
                    <a:gd name="T41" fmla="*/ 141 h 142"/>
                    <a:gd name="T42" fmla="*/ 27 w 128"/>
                    <a:gd name="T43" fmla="*/ 141 h 142"/>
                    <a:gd name="T44" fmla="*/ 25 w 128"/>
                    <a:gd name="T45" fmla="*/ 128 h 142"/>
                    <a:gd name="T46" fmla="*/ 28 w 128"/>
                    <a:gd name="T47" fmla="*/ 120 h 142"/>
                    <a:gd name="T48" fmla="*/ 29 w 128"/>
                    <a:gd name="T49" fmla="*/ 115 h 142"/>
                    <a:gd name="T50" fmla="*/ 27 w 128"/>
                    <a:gd name="T51" fmla="*/ 107 h 142"/>
                    <a:gd name="T52" fmla="*/ 25 w 128"/>
                    <a:gd name="T53" fmla="*/ 92 h 142"/>
                    <a:gd name="T54" fmla="*/ 29 w 128"/>
                    <a:gd name="T55" fmla="*/ 89 h 142"/>
                    <a:gd name="T56" fmla="*/ 34 w 128"/>
                    <a:gd name="T57" fmla="*/ 96 h 142"/>
                    <a:gd name="T58" fmla="*/ 39 w 128"/>
                    <a:gd name="T59" fmla="*/ 103 h 142"/>
                    <a:gd name="T60" fmla="*/ 38 w 128"/>
                    <a:gd name="T61" fmla="*/ 89 h 142"/>
                    <a:gd name="T62" fmla="*/ 40 w 128"/>
                    <a:gd name="T63" fmla="*/ 72 h 142"/>
                    <a:gd name="T64" fmla="*/ 40 w 128"/>
                    <a:gd name="T65" fmla="*/ 54 h 142"/>
                    <a:gd name="T66" fmla="*/ 41 w 128"/>
                    <a:gd name="T67" fmla="*/ 44 h 142"/>
                    <a:gd name="T68" fmla="*/ 37 w 128"/>
                    <a:gd name="T69" fmla="*/ 40 h 142"/>
                    <a:gd name="T70" fmla="*/ 46 w 128"/>
                    <a:gd name="T71" fmla="*/ 42 h 142"/>
                    <a:gd name="T72" fmla="*/ 53 w 128"/>
                    <a:gd name="T73" fmla="*/ 45 h 142"/>
                    <a:gd name="T74" fmla="*/ 60 w 128"/>
                    <a:gd name="T75" fmla="*/ 46 h 142"/>
                    <a:gd name="T76" fmla="*/ 72 w 128"/>
                    <a:gd name="T77" fmla="*/ 48 h 142"/>
                    <a:gd name="T78" fmla="*/ 80 w 128"/>
                    <a:gd name="T79" fmla="*/ 51 h 142"/>
                    <a:gd name="T80" fmla="*/ 69 w 128"/>
                    <a:gd name="T81" fmla="*/ 45 h 142"/>
                    <a:gd name="T82" fmla="*/ 75 w 128"/>
                    <a:gd name="T83" fmla="*/ 45 h 142"/>
                    <a:gd name="T84" fmla="*/ 90 w 128"/>
                    <a:gd name="T85" fmla="*/ 45 h 142"/>
                    <a:gd name="T86" fmla="*/ 101 w 128"/>
                    <a:gd name="T87" fmla="*/ 43 h 142"/>
                    <a:gd name="T88" fmla="*/ 115 w 128"/>
                    <a:gd name="T89" fmla="*/ 44 h 142"/>
                    <a:gd name="T90" fmla="*/ 119 w 128"/>
                    <a:gd name="T91" fmla="*/ 53 h 142"/>
                    <a:gd name="T92" fmla="*/ 121 w 128"/>
                    <a:gd name="T93" fmla="*/ 64 h 142"/>
                    <a:gd name="T94" fmla="*/ 123 w 128"/>
                    <a:gd name="T95" fmla="*/ 51 h 142"/>
                    <a:gd name="T96" fmla="*/ 127 w 128"/>
                    <a:gd name="T97" fmla="*/ 35 h 142"/>
                    <a:gd name="T98" fmla="*/ 121 w 128"/>
                    <a:gd name="T99" fmla="*/ 24 h 142"/>
                    <a:gd name="T100" fmla="*/ 113 w 128"/>
                    <a:gd name="T101" fmla="*/ 17 h 142"/>
                    <a:gd name="T102" fmla="*/ 104 w 128"/>
                    <a:gd name="T103" fmla="*/ 12 h 14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2"/>
                    <a:gd name="T158" fmla="*/ 128 w 128"/>
                    <a:gd name="T159" fmla="*/ 142 h 14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2">
                      <a:moveTo>
                        <a:pt x="104" y="12"/>
                      </a:moveTo>
                      <a:lnTo>
                        <a:pt x="93" y="6"/>
                      </a:lnTo>
                      <a:lnTo>
                        <a:pt x="84" y="4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5" y="0"/>
                      </a:lnTo>
                      <a:lnTo>
                        <a:pt x="33" y="3"/>
                      </a:lnTo>
                      <a:lnTo>
                        <a:pt x="25" y="3"/>
                      </a:lnTo>
                      <a:lnTo>
                        <a:pt x="17" y="5"/>
                      </a:lnTo>
                      <a:lnTo>
                        <a:pt x="9" y="12"/>
                      </a:lnTo>
                      <a:lnTo>
                        <a:pt x="4" y="19"/>
                      </a:lnTo>
                      <a:lnTo>
                        <a:pt x="3" y="30"/>
                      </a:lnTo>
                      <a:lnTo>
                        <a:pt x="1" y="43"/>
                      </a:lnTo>
                      <a:lnTo>
                        <a:pt x="0" y="62"/>
                      </a:lnTo>
                      <a:lnTo>
                        <a:pt x="0" y="79"/>
                      </a:lnTo>
                      <a:lnTo>
                        <a:pt x="4" y="92"/>
                      </a:lnTo>
                      <a:lnTo>
                        <a:pt x="6" y="106"/>
                      </a:lnTo>
                      <a:lnTo>
                        <a:pt x="10" y="115"/>
                      </a:lnTo>
                      <a:lnTo>
                        <a:pt x="14" y="124"/>
                      </a:lnTo>
                      <a:lnTo>
                        <a:pt x="17" y="132"/>
                      </a:lnTo>
                      <a:lnTo>
                        <a:pt x="22" y="141"/>
                      </a:lnTo>
                      <a:lnTo>
                        <a:pt x="27" y="141"/>
                      </a:lnTo>
                      <a:lnTo>
                        <a:pt x="25" y="128"/>
                      </a:lnTo>
                      <a:lnTo>
                        <a:pt x="28" y="120"/>
                      </a:lnTo>
                      <a:lnTo>
                        <a:pt x="29" y="115"/>
                      </a:lnTo>
                      <a:lnTo>
                        <a:pt x="27" y="107"/>
                      </a:lnTo>
                      <a:lnTo>
                        <a:pt x="25" y="92"/>
                      </a:lnTo>
                      <a:lnTo>
                        <a:pt x="29" y="89"/>
                      </a:lnTo>
                      <a:lnTo>
                        <a:pt x="34" y="96"/>
                      </a:lnTo>
                      <a:lnTo>
                        <a:pt x="39" y="103"/>
                      </a:lnTo>
                      <a:lnTo>
                        <a:pt x="38" y="89"/>
                      </a:lnTo>
                      <a:lnTo>
                        <a:pt x="40" y="72"/>
                      </a:lnTo>
                      <a:lnTo>
                        <a:pt x="40" y="54"/>
                      </a:lnTo>
                      <a:lnTo>
                        <a:pt x="41" y="44"/>
                      </a:lnTo>
                      <a:lnTo>
                        <a:pt x="37" y="40"/>
                      </a:lnTo>
                      <a:lnTo>
                        <a:pt x="46" y="42"/>
                      </a:lnTo>
                      <a:lnTo>
                        <a:pt x="53" y="45"/>
                      </a:lnTo>
                      <a:lnTo>
                        <a:pt x="60" y="46"/>
                      </a:lnTo>
                      <a:lnTo>
                        <a:pt x="72" y="48"/>
                      </a:lnTo>
                      <a:lnTo>
                        <a:pt x="80" y="51"/>
                      </a:lnTo>
                      <a:lnTo>
                        <a:pt x="69" y="45"/>
                      </a:lnTo>
                      <a:lnTo>
                        <a:pt x="75" y="45"/>
                      </a:lnTo>
                      <a:lnTo>
                        <a:pt x="90" y="45"/>
                      </a:lnTo>
                      <a:lnTo>
                        <a:pt x="101" y="43"/>
                      </a:lnTo>
                      <a:lnTo>
                        <a:pt x="115" y="44"/>
                      </a:lnTo>
                      <a:lnTo>
                        <a:pt x="119" y="53"/>
                      </a:lnTo>
                      <a:lnTo>
                        <a:pt x="121" y="64"/>
                      </a:lnTo>
                      <a:lnTo>
                        <a:pt x="123" y="51"/>
                      </a:lnTo>
                      <a:lnTo>
                        <a:pt x="127" y="35"/>
                      </a:lnTo>
                      <a:lnTo>
                        <a:pt x="121" y="24"/>
                      </a:lnTo>
                      <a:lnTo>
                        <a:pt x="113" y="17"/>
                      </a:lnTo>
                      <a:lnTo>
                        <a:pt x="104" y="12"/>
                      </a:lnTo>
                    </a:path>
                  </a:pathLst>
                </a:custGeom>
                <a:solidFill>
                  <a:srgbClr val="C08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17924" name="Text Box 132"/>
          <p:cNvSpPr txBox="1">
            <a:spLocks noChangeArrowheads="1"/>
          </p:cNvSpPr>
          <p:nvPr/>
        </p:nvSpPr>
        <p:spPr bwMode="auto">
          <a:xfrm>
            <a:off x="107950" y="5357813"/>
            <a:ext cx="89646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一个项目的抽象依赖于定义抽象的上下文</a:t>
            </a:r>
          </a:p>
        </p:txBody>
      </p:sp>
      <p:pic>
        <p:nvPicPr>
          <p:cNvPr id="72710" name="Picture 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1196975"/>
            <a:ext cx="15113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068638"/>
            <a:ext cx="1547812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669F544-FF83-48EA-8D53-BE28E841151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封装</a:t>
            </a:r>
            <a:r>
              <a:rPr lang="en-US" altLang="zh-CN" smtClean="0"/>
              <a:t>-Encapsulation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封装是对客户（使用者）隐藏具体实现细节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客户只依赖于接口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通过封装实现信息隐藏和数据抽象</a:t>
            </a:r>
            <a:endParaRPr lang="en-US" altLang="zh-CN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172324"/>
              </p:ext>
            </p:extLst>
          </p:nvPr>
        </p:nvGraphicFramePr>
        <p:xfrm>
          <a:off x="2339752" y="3429000"/>
          <a:ext cx="424815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位图图像" r:id="rId3" imgW="4247619" imgH="3238952" progId="Paint.Picture">
                  <p:embed/>
                </p:oleObj>
              </mc:Choice>
              <mc:Fallback>
                <p:oleObj name="位图图像" r:id="rId3" imgW="4247619" imgH="32389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429000"/>
                        <a:ext cx="4248150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7C819B1-C4EA-4C1B-AFB1-4F2798F4C28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为什么要封装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612775" y="1557338"/>
            <a:ext cx="7272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结构化程序设计：程序 </a:t>
            </a:r>
            <a:r>
              <a:rPr kumimoji="0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 </a:t>
            </a:r>
            <a:r>
              <a:rPr kumimoji="0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数据结构</a:t>
            </a:r>
          </a:p>
        </p:txBody>
      </p:sp>
      <p:sp>
        <p:nvSpPr>
          <p:cNvPr id="419844" name="AutoShape 4"/>
          <p:cNvSpPr>
            <a:spLocks noChangeArrowheads="1"/>
          </p:cNvSpPr>
          <p:nvPr/>
        </p:nvSpPr>
        <p:spPr bwMode="auto">
          <a:xfrm>
            <a:off x="2125663" y="2347913"/>
            <a:ext cx="4032250" cy="18002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全局数据</a:t>
            </a:r>
          </a:p>
        </p:txBody>
      </p:sp>
      <p:sp>
        <p:nvSpPr>
          <p:cNvPr id="419845" name="AutoShape 5"/>
          <p:cNvSpPr>
            <a:spLocks noChangeArrowheads="1"/>
          </p:cNvSpPr>
          <p:nvPr/>
        </p:nvSpPr>
        <p:spPr bwMode="auto">
          <a:xfrm rot="4944321">
            <a:off x="6183313" y="1443038"/>
            <a:ext cx="863600" cy="2305050"/>
          </a:xfrm>
          <a:prstGeom prst="lightningBol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419846" name="AutoShape 6"/>
          <p:cNvSpPr>
            <a:spLocks noChangeArrowheads="1"/>
          </p:cNvSpPr>
          <p:nvPr/>
        </p:nvSpPr>
        <p:spPr bwMode="auto">
          <a:xfrm>
            <a:off x="3636963" y="3429000"/>
            <a:ext cx="647700" cy="2232025"/>
          </a:xfrm>
          <a:prstGeom prst="upArrow">
            <a:avLst>
              <a:gd name="adj1" fmla="val 50000"/>
              <a:gd name="adj2" fmla="val 8615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419847" name="AutoShape 7"/>
          <p:cNvSpPr>
            <a:spLocks noChangeArrowheads="1"/>
          </p:cNvSpPr>
          <p:nvPr/>
        </p:nvSpPr>
        <p:spPr bwMode="auto">
          <a:xfrm rot="-2346731">
            <a:off x="1404938" y="3573463"/>
            <a:ext cx="1584325" cy="14398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419848" name="AutoShape 8"/>
          <p:cNvSpPr>
            <a:spLocks noChangeArrowheads="1"/>
          </p:cNvSpPr>
          <p:nvPr/>
        </p:nvSpPr>
        <p:spPr bwMode="auto">
          <a:xfrm>
            <a:off x="468313" y="2347913"/>
            <a:ext cx="2159000" cy="7191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4356100" y="4365625"/>
            <a:ext cx="4787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如何保证数据的一致性？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  <p:bldP spid="419845" grpId="0" animBg="1"/>
      <p:bldP spid="419846" grpId="0" animBg="1"/>
      <p:bldP spid="419847" grpId="0" animBg="1"/>
      <p:bldP spid="419848" grpId="0" animBg="1"/>
      <p:bldP spid="41984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C4FC324-BFEA-4D91-B37F-1B783E35572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范例：数据一致性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4176712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latin typeface="Arial" charset="0"/>
              </a:rPr>
              <a:t>struct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Arial" charset="0"/>
              </a:rPr>
              <a:t>ShippingAddress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  long cityCode;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  String address;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420868" name="AutoShape 4"/>
          <p:cNvSpPr>
            <a:spLocks noChangeArrowheads="1"/>
          </p:cNvSpPr>
          <p:nvPr/>
        </p:nvSpPr>
        <p:spPr bwMode="auto">
          <a:xfrm>
            <a:off x="4643438" y="908050"/>
            <a:ext cx="3455987" cy="1081088"/>
          </a:xfrm>
          <a:prstGeom prst="wedgeEllipseCallout">
            <a:avLst>
              <a:gd name="adj1" fmla="val -75403"/>
              <a:gd name="adj2" fmla="val 8127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0" lang="zh-CN" altLang="en-US" sz="2000">
                <a:solidFill>
                  <a:srgbClr val="000000"/>
                </a:solidFill>
              </a:rPr>
              <a:t>城市代码</a:t>
            </a:r>
          </a:p>
          <a:p>
            <a:pPr algn="ctr"/>
            <a:r>
              <a:rPr kumimoji="0" lang="zh-CN" altLang="en-US" sz="2000">
                <a:solidFill>
                  <a:srgbClr val="000000"/>
                </a:solidFill>
              </a:rPr>
              <a:t>例如：北京为</a:t>
            </a:r>
            <a:r>
              <a:rPr kumimoji="0" lang="en-US" altLang="zh-CN" sz="2000">
                <a:solidFill>
                  <a:srgbClr val="000000"/>
                </a:solidFill>
              </a:rPr>
              <a:t>01</a:t>
            </a:r>
          </a:p>
          <a:p>
            <a:pPr algn="ctr"/>
            <a:r>
              <a:rPr kumimoji="0" lang="zh-CN" altLang="en-US" sz="2000">
                <a:solidFill>
                  <a:srgbClr val="000000"/>
                </a:solidFill>
              </a:rPr>
              <a:t>上海为</a:t>
            </a:r>
            <a:r>
              <a:rPr kumimoji="0" lang="en-US" altLang="zh-CN" sz="2000">
                <a:solidFill>
                  <a:srgbClr val="000000"/>
                </a:solidFill>
              </a:rPr>
              <a:t>02</a:t>
            </a:r>
          </a:p>
        </p:txBody>
      </p:sp>
      <p:sp>
        <p:nvSpPr>
          <p:cNvPr id="420869" name="AutoShape 5"/>
          <p:cNvSpPr>
            <a:spLocks noChangeArrowheads="1"/>
          </p:cNvSpPr>
          <p:nvPr/>
        </p:nvSpPr>
        <p:spPr bwMode="auto">
          <a:xfrm flipV="1">
            <a:off x="5003800" y="2060575"/>
            <a:ext cx="3024188" cy="1439863"/>
          </a:xfrm>
          <a:prstGeom prst="wedgeEllipseCallout">
            <a:avLst>
              <a:gd name="adj1" fmla="val -91366"/>
              <a:gd name="adj2" fmla="val -8546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algn="ctr"/>
            <a:r>
              <a:rPr kumimoji="0" lang="zh-CN" altLang="en-US" sz="2000">
                <a:solidFill>
                  <a:srgbClr val="000000"/>
                </a:solidFill>
              </a:rPr>
              <a:t>邮政地址</a:t>
            </a:r>
          </a:p>
          <a:p>
            <a:pPr algn="ctr"/>
            <a:r>
              <a:rPr kumimoji="0" lang="zh-CN" altLang="en-US" sz="2000">
                <a:solidFill>
                  <a:srgbClr val="000000"/>
                </a:solidFill>
                <a:latin typeface="Arial" charset="0"/>
              </a:rPr>
              <a:t>“</a:t>
            </a:r>
            <a:r>
              <a:rPr kumimoji="0" lang="zh-CN" altLang="en-US" sz="2000">
                <a:solidFill>
                  <a:srgbClr val="000000"/>
                </a:solidFill>
              </a:rPr>
              <a:t>北京朝阳区静安里</a:t>
            </a:r>
            <a:r>
              <a:rPr kumimoji="0" lang="en-US" altLang="zh-CN" sz="2000">
                <a:solidFill>
                  <a:srgbClr val="000000"/>
                </a:solidFill>
              </a:rPr>
              <a:t>6</a:t>
            </a:r>
            <a:r>
              <a:rPr kumimoji="0" lang="zh-CN" altLang="en-US" sz="2000">
                <a:solidFill>
                  <a:srgbClr val="000000"/>
                </a:solidFill>
              </a:rPr>
              <a:t>号</a:t>
            </a:r>
            <a:r>
              <a:rPr kumimoji="0" lang="zh-CN" altLang="en-US" sz="2000">
                <a:solidFill>
                  <a:srgbClr val="000000"/>
                </a:solidFill>
                <a:latin typeface="Arial" charset="0"/>
              </a:rPr>
              <a:t>”</a:t>
            </a:r>
            <a:endParaRPr kumimoji="0" lang="zh-CN" altLang="en-US" sz="2000">
              <a:solidFill>
                <a:srgbClr val="000000"/>
              </a:solidFill>
            </a:endParaRPr>
          </a:p>
        </p:txBody>
      </p: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684213" y="3933825"/>
            <a:ext cx="7993062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操作这个数据结构的程序员，必须严格遵守一系列业务逻辑规则，否则很容易破坏数据的一致性</a:t>
            </a:r>
          </a:p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结构化程序设计处理大项目时，多人协同开发时，本质上无法保证数据的一致性</a:t>
            </a:r>
          </a:p>
        </p:txBody>
      </p:sp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900113" y="3646488"/>
            <a:ext cx="6985000" cy="2657475"/>
          </a:xfrm>
          <a:prstGeom prst="rect">
            <a:avLst/>
          </a:prstGeom>
          <a:solidFill>
            <a:srgbClr val="CCFF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latin typeface="Arial" charset="0"/>
              </a:rPr>
              <a:t>class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Arial" charset="0"/>
              </a:rPr>
              <a:t>ShippingAddress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</a:t>
            </a:r>
            <a:r>
              <a:rPr kumimoji="0" lang="en-US" altLang="zh-CN">
                <a:solidFill>
                  <a:schemeClr val="hlink"/>
                </a:solidFill>
                <a:latin typeface="Arial" charset="0"/>
              </a:rPr>
              <a:t>private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long cityCode;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</a:t>
            </a:r>
            <a:r>
              <a:rPr kumimoji="0" lang="en-US" altLang="zh-CN">
                <a:solidFill>
                  <a:schemeClr val="hlink"/>
                </a:solidFill>
                <a:latin typeface="Arial" charset="0"/>
              </a:rPr>
              <a:t>private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string address;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</a:t>
            </a:r>
            <a:r>
              <a:rPr kumimoji="0" lang="en-US" altLang="zh-CN">
                <a:solidFill>
                  <a:schemeClr val="hlink"/>
                </a:solidFill>
                <a:latin typeface="Arial" charset="0"/>
              </a:rPr>
              <a:t>public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long ModifyAddress(String address)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/>
      <p:bldP spid="420868" grpId="0" animBg="1"/>
      <p:bldP spid="420869" grpId="0" animBg="1"/>
      <p:bldP spid="420870" grpId="0"/>
      <p:bldP spid="42087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066DCFB-F7D8-4148-8E6F-24E503CB547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封装：可见性问题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Visibility</a:t>
            </a:r>
            <a:r>
              <a:rPr lang="zh-CN" altLang="en-US" dirty="0" smtClean="0"/>
              <a:t>－可见性</a:t>
            </a:r>
          </a:p>
          <a:p>
            <a:pPr eaLnBrk="1" hangingPunct="1"/>
            <a:r>
              <a:rPr lang="zh-CN" altLang="en-US" dirty="0" smtClean="0"/>
              <a:t>层次</a:t>
            </a:r>
          </a:p>
          <a:p>
            <a:pPr lvl="1" eaLnBrk="1" hangingPunct="1"/>
            <a:r>
              <a:rPr lang="en-US" altLang="zh-CN" dirty="0" smtClean="0"/>
              <a:t>public: +</a:t>
            </a:r>
          </a:p>
          <a:p>
            <a:pPr lvl="1" eaLnBrk="1" hangingPunct="1"/>
            <a:r>
              <a:rPr lang="en-US" altLang="zh-CN" dirty="0" smtClean="0"/>
              <a:t>package: ~</a:t>
            </a:r>
          </a:p>
          <a:p>
            <a:pPr lvl="1" eaLnBrk="1" hangingPunct="1"/>
            <a:r>
              <a:rPr lang="en-US" altLang="zh-CN" dirty="0" smtClean="0"/>
              <a:t>protected: #</a:t>
            </a:r>
          </a:p>
          <a:p>
            <a:pPr lvl="1" eaLnBrk="1" hangingPunct="1"/>
            <a:r>
              <a:rPr lang="en-US" altLang="zh-CN" dirty="0" smtClean="0"/>
              <a:t>private: -</a:t>
            </a:r>
          </a:p>
          <a:p>
            <a:pPr eaLnBrk="1" hangingPunct="1"/>
            <a:r>
              <a:rPr lang="zh-CN" altLang="en-US" dirty="0" smtClean="0"/>
              <a:t>作用域（类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方法），默认作用域</a:t>
            </a:r>
          </a:p>
          <a:p>
            <a:pPr eaLnBrk="1" hangingPunct="1"/>
            <a:r>
              <a:rPr lang="en-US" altLang="zh-CN" dirty="0" smtClean="0"/>
              <a:t>friend </a:t>
            </a:r>
            <a:r>
              <a:rPr lang="zh-CN" altLang="en-US" dirty="0" smtClean="0"/>
              <a:t>友元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700213"/>
            <a:ext cx="19050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73238"/>
            <a:ext cx="2087562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AE7D648-91BB-466D-BB59-1DEB147EBCB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泛化</a:t>
            </a:r>
            <a:r>
              <a:rPr lang="en-US" altLang="zh-CN" dirty="0" smtClean="0"/>
              <a:t>-Generalization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是类之间的一种“是”（</a:t>
            </a:r>
            <a:r>
              <a:rPr lang="en-US" altLang="zh-CN" sz="3200" dirty="0" smtClean="0"/>
              <a:t>is a/ is kind of</a:t>
            </a:r>
            <a:r>
              <a:rPr lang="zh-CN" altLang="en-US" sz="3200" dirty="0" smtClean="0"/>
              <a:t>）关系，通过该关系一个类（子类）可以共享另外一个或多个类（父类）的结构和行为</a:t>
            </a:r>
            <a:endParaRPr lang="en-US" altLang="zh-CN" sz="32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采用继承（</a:t>
            </a:r>
            <a:r>
              <a:rPr lang="en-US" altLang="zh-CN" sz="2800" dirty="0" smtClean="0"/>
              <a:t>Inheritance</a:t>
            </a:r>
            <a:r>
              <a:rPr lang="zh-CN" altLang="en-US" sz="2800" dirty="0" smtClean="0"/>
              <a:t>）实现泛化关系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3200" dirty="0" smtClean="0"/>
              <a:t>通过泛化关系，可以建立类之间的层次结构，根据继承层次中父类的个数不同，分为：</a:t>
            </a:r>
            <a:endParaRPr lang="en-US" altLang="zh-CN" sz="32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单一继承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多重继承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25B8D7A-0D8E-4518-A65E-324FC25AE50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单一继承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一个类继承另外一个类</a:t>
            </a:r>
            <a:endParaRPr lang="en-US" altLang="zh-CN" dirty="0" smtClean="0"/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0213"/>
            <a:ext cx="6577012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07E4EE0-A06D-48DB-8420-A378644A630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多重继承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一个类继承另外多个类</a:t>
            </a:r>
            <a:endParaRPr lang="en-US" altLang="zh-CN" dirty="0" smtClean="0"/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4" y="2132856"/>
            <a:ext cx="8208962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107950" y="4859338"/>
            <a:ext cx="8964613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2800" i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Use multiple inheritance only when needed and always with caution!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075D254-1BDD-48B9-804C-929DE9FE33F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继承</a:t>
            </a:r>
            <a:endParaRPr lang="en-US" altLang="zh-CN" dirty="0" smtClean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8137525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子类继承父类所有的内容：属性、操作、关系和语义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其访问权限仍受可见性的约束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800" dirty="0"/>
              <a:t>子</a:t>
            </a:r>
            <a:r>
              <a:rPr lang="zh-CN" altLang="en-US" sz="2800" dirty="0" smtClean="0"/>
              <a:t>类还可以</a:t>
            </a:r>
            <a:r>
              <a:rPr lang="en-US" altLang="zh-CN" sz="2800" dirty="0" smtClean="0"/>
              <a:t>: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添加新的属性、操作、关系和语义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重定义继承的操作（小心！）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设计继承层次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/>
              <a:t>父</a:t>
            </a:r>
            <a:r>
              <a:rPr lang="zh-CN" altLang="en-US" sz="2400" dirty="0" smtClean="0"/>
              <a:t>类定义公共的属性、操作、关系和语义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/>
              <a:t>针对</a:t>
            </a:r>
            <a:r>
              <a:rPr lang="zh-CN" altLang="en-US" sz="2400" dirty="0" smtClean="0"/>
              <a:t>不同的情况定义不同的子类，以扩展父类的属性、操作、行为和语义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D80FAD9-75EE-4ED4-BA0E-3CC8091D589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范例：继承什么？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137525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class Student 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	protected string name;</a:t>
            </a:r>
            <a:br>
              <a:rPr lang="en-US" altLang="zh-CN" sz="2000" dirty="0" smtClean="0">
                <a:solidFill>
                  <a:srgbClr val="000000"/>
                </a:solidFill>
              </a:rPr>
            </a:br>
            <a:r>
              <a:rPr lang="en-US" altLang="zh-CN" sz="2000" dirty="0" smtClean="0">
                <a:solidFill>
                  <a:srgbClr val="000000"/>
                </a:solidFill>
              </a:rPr>
              <a:t>public string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getName</a:t>
            </a:r>
            <a:r>
              <a:rPr lang="en-US" altLang="zh-CN" sz="2000" dirty="0" smtClean="0">
                <a:solidFill>
                  <a:srgbClr val="000000"/>
                </a:solidFill>
              </a:rPr>
              <a:t>() {…}</a:t>
            </a:r>
            <a:br>
              <a:rPr lang="en-US" altLang="zh-CN" sz="2000" dirty="0" smtClean="0">
                <a:solidFill>
                  <a:srgbClr val="000000"/>
                </a:solidFill>
              </a:rPr>
            </a:br>
            <a:r>
              <a:rPr lang="en-US" altLang="zh-CN" sz="2000" dirty="0" smtClean="0">
                <a:solidFill>
                  <a:srgbClr val="000000"/>
                </a:solidFill>
              </a:rPr>
              <a:t>public Account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theAccount</a:t>
            </a:r>
            <a:r>
              <a:rPr lang="en-US" altLang="zh-CN" sz="20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dirty="0" smtClean="0">
                <a:solidFill>
                  <a:srgbClr val="000000"/>
                </a:solidFill>
              </a:rPr>
            </a:br>
            <a:r>
              <a:rPr lang="en-US" altLang="zh-CN" sz="2000" dirty="0" smtClean="0">
                <a:solidFill>
                  <a:srgbClr val="000000"/>
                </a:solidFill>
              </a:rPr>
              <a:t>…</a:t>
            </a:r>
            <a:br>
              <a:rPr lang="en-US" altLang="zh-CN" sz="2000" dirty="0" smtClean="0">
                <a:solidFill>
                  <a:srgbClr val="000000"/>
                </a:solidFill>
              </a:rPr>
            </a:br>
            <a:r>
              <a:rPr lang="en-US" altLang="zh-CN" sz="20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class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GraduateStudent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3300"/>
                </a:solidFill>
              </a:rPr>
              <a:t>extends</a:t>
            </a:r>
            <a:r>
              <a:rPr lang="en-US" altLang="zh-CN" sz="2000" dirty="0" smtClean="0">
                <a:solidFill>
                  <a:srgbClr val="000000"/>
                </a:solidFill>
              </a:rPr>
              <a:t> Student {</a:t>
            </a:r>
            <a:br>
              <a:rPr lang="en-US" altLang="zh-CN" sz="2000" dirty="0" smtClean="0">
                <a:solidFill>
                  <a:srgbClr val="000000"/>
                </a:solidFill>
              </a:rPr>
            </a:br>
            <a:r>
              <a:rPr lang="en-US" altLang="zh-CN" sz="2000" dirty="0" smtClean="0">
                <a:solidFill>
                  <a:srgbClr val="000000"/>
                </a:solidFill>
              </a:rPr>
              <a:t>…</a:t>
            </a:r>
            <a:br>
              <a:rPr lang="en-US" altLang="zh-CN" sz="2000" dirty="0" smtClean="0">
                <a:solidFill>
                  <a:srgbClr val="000000"/>
                </a:solidFill>
              </a:rPr>
            </a:br>
            <a:r>
              <a:rPr lang="en-US" altLang="zh-CN" sz="2000" dirty="0" smtClean="0">
                <a:solidFill>
                  <a:srgbClr val="000000"/>
                </a:solidFill>
              </a:rPr>
              <a:t>}</a:t>
            </a:r>
            <a:r>
              <a:rPr lang="en-US" altLang="zh-CN" sz="2000" b="0" dirty="0" smtClean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00"/>
                </a:solidFill>
              </a:rPr>
              <a:t>派生类（子类）从基类（超类、父类）中派生，继承了基类全部数据成员和方法。所以即使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GraduateStudent</a:t>
            </a:r>
            <a:r>
              <a:rPr lang="zh-CN" altLang="en-US" sz="2400" dirty="0" smtClean="0">
                <a:solidFill>
                  <a:srgbClr val="000000"/>
                </a:solidFill>
              </a:rPr>
              <a:t>中没有定义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getName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</a:rPr>
              <a:t>，也会从</a:t>
            </a:r>
            <a:r>
              <a:rPr lang="en-US" altLang="zh-CN" sz="2400" dirty="0" smtClean="0">
                <a:solidFill>
                  <a:srgbClr val="000000"/>
                </a:solidFill>
              </a:rPr>
              <a:t>Student</a:t>
            </a:r>
            <a:r>
              <a:rPr lang="zh-CN" altLang="en-US" sz="2400" dirty="0" smtClean="0">
                <a:solidFill>
                  <a:srgbClr val="000000"/>
                </a:solidFill>
              </a:rPr>
              <a:t>中得到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getName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</a:rPr>
              <a:t>方法的全部实现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00"/>
                </a:solidFill>
              </a:rPr>
              <a:t>派生类也会继承基类中的关系，因此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GraduateStudent</a:t>
            </a:r>
            <a:r>
              <a:rPr lang="zh-CN" altLang="en-US" sz="2400" dirty="0" smtClean="0">
                <a:solidFill>
                  <a:srgbClr val="000000"/>
                </a:solidFill>
              </a:rPr>
              <a:t>与</a:t>
            </a:r>
            <a:r>
              <a:rPr lang="en-US" altLang="zh-CN" sz="2400" dirty="0" smtClean="0">
                <a:solidFill>
                  <a:srgbClr val="000000"/>
                </a:solidFill>
              </a:rPr>
              <a:t>Account</a:t>
            </a:r>
            <a:r>
              <a:rPr lang="zh-CN" altLang="en-US" sz="2400" dirty="0" smtClean="0">
                <a:solidFill>
                  <a:srgbClr val="000000"/>
                </a:solidFill>
              </a:rPr>
              <a:t>也有聚合关系</a:t>
            </a:r>
            <a:endParaRPr lang="zh-CN" altLang="en-US" sz="2400" b="0" dirty="0" smtClean="0">
              <a:solidFill>
                <a:srgbClr val="000000"/>
              </a:solidFill>
            </a:endParaRP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628775"/>
            <a:ext cx="350996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20D61AB-F67C-4865-9D27-3B87B78E463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思考？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用结构化思维解决上述问题</a:t>
            </a:r>
          </a:p>
          <a:p>
            <a:pPr eaLnBrk="1" hangingPunct="1"/>
            <a:r>
              <a:rPr lang="zh-CN" altLang="en-US" sz="3200" smtClean="0"/>
              <a:t>用对象思维解决上述问题</a:t>
            </a:r>
          </a:p>
          <a:p>
            <a:pPr eaLnBrk="1" hangingPunct="1"/>
            <a:r>
              <a:rPr lang="zh-CN" altLang="en-US" sz="3200" smtClean="0"/>
              <a:t>将解决思路用合适的方式记录下来</a:t>
            </a:r>
          </a:p>
          <a:p>
            <a:pPr eaLnBrk="1" hangingPunct="1"/>
            <a:r>
              <a:rPr lang="zh-CN" altLang="en-US" sz="3200" smtClean="0"/>
              <a:t>思考：</a:t>
            </a:r>
          </a:p>
          <a:p>
            <a:pPr lvl="1" eaLnBrk="1" hangingPunct="1"/>
            <a:r>
              <a:rPr lang="zh-CN" altLang="en-US" sz="2800" smtClean="0"/>
              <a:t>结构化思维与对象化思维有什么本质的不同？体现了怎样的思维差异？对象思想有何优势？</a:t>
            </a:r>
          </a:p>
          <a:p>
            <a:pPr lvl="1" eaLnBrk="1" hangingPunct="1"/>
            <a:r>
              <a:rPr lang="zh-CN" altLang="en-US" sz="2800" smtClean="0"/>
              <a:t>如何表达设计思想：代码？图形？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9399D5F-C8E1-4C52-B95D-7D0A6299E69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多态</a:t>
            </a:r>
            <a:r>
              <a:rPr lang="en-US" altLang="zh-CN" dirty="0" smtClean="0"/>
              <a:t>-Polymorphism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多态是在统一外表（接口）下隐藏不同实现的能力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即一个接口可以有不同的实现行为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是面向对象技术的本质特征</a:t>
            </a:r>
            <a:endParaRPr lang="en-US" altLang="zh-CN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205584"/>
              </p:ext>
            </p:extLst>
          </p:nvPr>
        </p:nvGraphicFramePr>
        <p:xfrm>
          <a:off x="1763688" y="3429000"/>
          <a:ext cx="5438775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位图图像" r:id="rId4" imgW="5439534" imgH="3390476" progId="Paint.Picture">
                  <p:embed/>
                </p:oleObj>
              </mc:Choice>
              <mc:Fallback>
                <p:oleObj name="位图图像" r:id="rId4" imgW="5439534" imgH="33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429000"/>
                        <a:ext cx="5438775" cy="339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F52BD11-B633-40CC-A35A-58D09EFFC1A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范例：多态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5400675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class abstract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public abstract void draw();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class Rectangle extends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// </a:t>
            </a:r>
            <a:r>
              <a:rPr lang="zh-CN" altLang="en-US" sz="2400" smtClean="0">
                <a:solidFill>
                  <a:srgbClr val="000000"/>
                </a:solidFill>
              </a:rPr>
              <a:t>覆盖</a:t>
            </a:r>
            <a:r>
              <a:rPr lang="en-US" altLang="zh-CN" sz="2400" smtClean="0">
                <a:solidFill>
                  <a:srgbClr val="000000"/>
                </a:solidFill>
              </a:rPr>
              <a:t>(override)</a:t>
            </a:r>
            <a:r>
              <a:rPr lang="zh-CN" altLang="en-US" sz="2400" smtClean="0">
                <a:solidFill>
                  <a:srgbClr val="000000"/>
                </a:solidFill>
              </a:rPr>
              <a:t>基类方法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</a:rPr>
              <a:t>public void draw() { ... </a:t>
            </a:r>
            <a:br>
              <a:rPr lang="en-US" altLang="zh-CN" sz="2400" smtClean="0">
                <a:solidFill>
                  <a:srgbClr val="000000"/>
                </a:solidFill>
              </a:rPr>
            </a:br>
            <a:r>
              <a:rPr lang="en-US" altLang="zh-CN" sz="2400" smtClean="0">
                <a:solidFill>
                  <a:srgbClr val="000000"/>
                </a:solidFill>
              </a:rPr>
              <a:t>/* </a:t>
            </a:r>
            <a:r>
              <a:rPr lang="zh-CN" altLang="en-US" sz="2400" smtClean="0">
                <a:solidFill>
                  <a:srgbClr val="000000"/>
                </a:solidFill>
              </a:rPr>
              <a:t>绘制矩形 *</a:t>
            </a:r>
            <a:r>
              <a:rPr lang="en-US" altLang="zh-CN" sz="2400" smtClean="0">
                <a:solidFill>
                  <a:srgbClr val="000000"/>
                </a:solidFill>
              </a:rPr>
              <a:t>/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class Circle extends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　 </a:t>
            </a:r>
            <a:r>
              <a:rPr lang="en-US" altLang="zh-CN" sz="2400" smtClean="0">
                <a:solidFill>
                  <a:srgbClr val="000000"/>
                </a:solidFill>
              </a:rPr>
              <a:t>// </a:t>
            </a:r>
            <a:r>
              <a:rPr lang="zh-CN" altLang="en-US" sz="2400" smtClean="0">
                <a:solidFill>
                  <a:srgbClr val="000000"/>
                </a:solidFill>
              </a:rPr>
              <a:t>覆盖</a:t>
            </a:r>
            <a:r>
              <a:rPr lang="en-US" altLang="zh-CN" sz="2400" smtClean="0">
                <a:solidFill>
                  <a:srgbClr val="000000"/>
                </a:solidFill>
              </a:rPr>
              <a:t>(override)</a:t>
            </a:r>
            <a:r>
              <a:rPr lang="zh-CN" altLang="en-US" sz="2400" smtClean="0">
                <a:solidFill>
                  <a:srgbClr val="000000"/>
                </a:solidFill>
              </a:rPr>
              <a:t>基类方法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</a:rPr>
              <a:t>public void draw() { … </a:t>
            </a:r>
            <a:br>
              <a:rPr lang="en-US" altLang="zh-CN" sz="2400" smtClean="0">
                <a:solidFill>
                  <a:srgbClr val="000000"/>
                </a:solidFill>
              </a:rPr>
            </a:br>
            <a:r>
              <a:rPr lang="en-US" altLang="zh-CN" sz="2400" smtClean="0">
                <a:solidFill>
                  <a:srgbClr val="000000"/>
                </a:solidFill>
              </a:rPr>
              <a:t>/* </a:t>
            </a:r>
            <a:r>
              <a:rPr lang="zh-CN" altLang="en-US" sz="2400" smtClean="0">
                <a:solidFill>
                  <a:srgbClr val="000000"/>
                </a:solidFill>
              </a:rPr>
              <a:t>绘制圆形 *</a:t>
            </a:r>
            <a:r>
              <a:rPr lang="en-US" altLang="zh-CN" sz="2400" smtClean="0">
                <a:solidFill>
                  <a:srgbClr val="000000"/>
                </a:solidFill>
              </a:rPr>
              <a:t>/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973263"/>
            <a:ext cx="3617912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660874A-4217-4F13-8B44-FE925980C01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应用多态性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假设我们有一个数组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sharr</a:t>
            </a:r>
            <a:r>
              <a:rPr lang="zh-CN" altLang="en-US" sz="2800" dirty="0" smtClean="0">
                <a:solidFill>
                  <a:srgbClr val="000000"/>
                </a:solidFill>
              </a:rPr>
              <a:t>，里面放着一排</a:t>
            </a:r>
            <a:r>
              <a:rPr lang="en-US" altLang="zh-CN" sz="2800" dirty="0" smtClean="0">
                <a:solidFill>
                  <a:srgbClr val="000000"/>
                </a:solidFill>
              </a:rPr>
              <a:t>Shape</a:t>
            </a:r>
            <a:r>
              <a:rPr lang="zh-CN" altLang="en-US" sz="2800" dirty="0" smtClean="0">
                <a:solidFill>
                  <a:srgbClr val="000000"/>
                </a:solidFill>
              </a:rPr>
              <a:t>，但是不知道哪些是</a:t>
            </a:r>
            <a:r>
              <a:rPr lang="en-US" altLang="zh-CN" sz="2800" dirty="0" smtClean="0">
                <a:solidFill>
                  <a:srgbClr val="000000"/>
                </a:solidFill>
              </a:rPr>
              <a:t>Rectangle</a:t>
            </a:r>
            <a:r>
              <a:rPr lang="zh-CN" altLang="en-US" sz="2800" dirty="0" smtClean="0">
                <a:solidFill>
                  <a:srgbClr val="000000"/>
                </a:solidFill>
              </a:rPr>
              <a:t>，哪些是</a:t>
            </a:r>
            <a:r>
              <a:rPr lang="en-US" altLang="zh-CN" sz="2800" dirty="0" smtClean="0">
                <a:solidFill>
                  <a:srgbClr val="000000"/>
                </a:solidFill>
              </a:rPr>
              <a:t>Circle</a:t>
            </a:r>
            <a:r>
              <a:rPr lang="zh-CN" altLang="en-US" sz="2800" dirty="0" smtClean="0">
                <a:solidFill>
                  <a:srgbClr val="000000"/>
                </a:solidFill>
              </a:rPr>
              <a:t>。利用多态性，我们可以：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</a:rPr>
              <a:t>for (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 = 0;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 &lt;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sharr.length</a:t>
            </a:r>
            <a:r>
              <a:rPr lang="zh-CN" altLang="en-US" sz="2800" dirty="0" smtClean="0">
                <a:solidFill>
                  <a:srgbClr val="000000"/>
                </a:solidFill>
              </a:rPr>
              <a:t>； </a:t>
            </a:r>
            <a:r>
              <a:rPr lang="en-US" altLang="zh-CN" sz="2800" dirty="0" smtClean="0">
                <a:solidFill>
                  <a:srgbClr val="000000"/>
                </a:solidFill>
              </a:rPr>
              <a:t>++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) {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		Shape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shape</a:t>
            </a:r>
            <a:r>
              <a:rPr lang="en-US" altLang="zh-CN" sz="2800" dirty="0" smtClean="0">
                <a:solidFill>
                  <a:srgbClr val="000000"/>
                </a:solidFill>
              </a:rPr>
              <a:t> = (Shape)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sharr</a:t>
            </a:r>
            <a:r>
              <a:rPr lang="en-US" altLang="zh-CN" sz="2800" dirty="0" smtClean="0">
                <a:solidFill>
                  <a:srgbClr val="00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	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shape.draw</a:t>
            </a:r>
            <a:r>
              <a:rPr lang="en-US" altLang="zh-CN" sz="2800" dirty="0" smtClean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	}</a:t>
            </a: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遍历整个数组的过程中，各个</a:t>
            </a:r>
            <a:r>
              <a:rPr lang="en-US" altLang="zh-CN" sz="2800" dirty="0" smtClean="0">
                <a:solidFill>
                  <a:srgbClr val="000000"/>
                </a:solidFill>
              </a:rPr>
              <a:t>Shape</a:t>
            </a:r>
            <a:r>
              <a:rPr lang="zh-CN" altLang="en-US" sz="2800" dirty="0" smtClean="0">
                <a:solidFill>
                  <a:srgbClr val="000000"/>
                </a:solidFill>
              </a:rPr>
              <a:t>自己知道应当如何在画布上绘制自己。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shape.draw</a:t>
            </a:r>
            <a:r>
              <a:rPr lang="en-US" altLang="zh-CN" sz="2800" dirty="0" smtClean="0">
                <a:solidFill>
                  <a:srgbClr val="000000"/>
                </a:solidFill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</a:rPr>
              <a:t>这同一行代码在</a:t>
            </a:r>
            <a:r>
              <a:rPr lang="en-US" altLang="zh-CN" sz="2800" dirty="0" smtClean="0">
                <a:solidFill>
                  <a:srgbClr val="000000"/>
                </a:solidFill>
              </a:rPr>
              <a:t>shape</a:t>
            </a:r>
            <a:r>
              <a:rPr lang="zh-CN" altLang="en-US" sz="2800" dirty="0" smtClean="0">
                <a:solidFill>
                  <a:srgbClr val="000000"/>
                </a:solidFill>
              </a:rPr>
              <a:t>指向不同的对象时表现出不同的行为，这就是所谓多态性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4FD8685-AFF8-427E-914E-446458451C7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课程介绍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对象技术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对象和类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上升到面向对象</a:t>
            </a:r>
            <a:endParaRPr lang="en-US" altLang="zh-CN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DD6921C-22BF-4848-8D6F-9487534F506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本节目标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通过简单通俗的事例来演绎对象建模的基本概念，初步认识</a:t>
            </a:r>
            <a:r>
              <a:rPr lang="en-US" altLang="zh-CN" smtClean="0"/>
              <a:t>UML</a:t>
            </a:r>
            <a:r>
              <a:rPr lang="zh-CN" altLang="en-US" smtClean="0"/>
              <a:t>模型</a:t>
            </a:r>
          </a:p>
          <a:p>
            <a:pPr eaLnBrk="1" hangingPunct="1">
              <a:defRPr/>
            </a:pPr>
            <a:r>
              <a:rPr lang="zh-CN" altLang="en-US" smtClean="0"/>
              <a:t>开阔视野，轻松树立面向对象的观点</a:t>
            </a:r>
          </a:p>
          <a:p>
            <a:pPr eaLnBrk="1" hangingPunct="1">
              <a:defRPr/>
            </a:pPr>
            <a:r>
              <a:rPr lang="zh-CN" altLang="en-US" smtClean="0"/>
              <a:t>掌握用面向对象方法分析问题的要领</a:t>
            </a:r>
          </a:p>
          <a:p>
            <a:pPr eaLnBrk="1" hangingPunct="1">
              <a:defRPr/>
            </a:pPr>
            <a:r>
              <a:rPr lang="zh-CN" altLang="en-US" smtClean="0"/>
              <a:t>为学习</a:t>
            </a:r>
            <a:r>
              <a:rPr lang="zh-CN" altLang="en-US" smtClean="0">
                <a:solidFill>
                  <a:srgbClr val="8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对象建模</a:t>
            </a:r>
            <a:r>
              <a:rPr lang="zh-CN" altLang="en-US" smtClean="0"/>
              <a:t>方法热身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0470631-0834-4108-AC37-DFBA2D58ABF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实例</a:t>
            </a:r>
            <a:r>
              <a:rPr lang="en-US" altLang="zh-CN" smtClean="0"/>
              <a:t>1: OO</a:t>
            </a:r>
            <a:r>
              <a:rPr lang="zh-CN" altLang="en-US" smtClean="0"/>
              <a:t>观点的</a:t>
            </a:r>
            <a:r>
              <a:rPr lang="zh-CN" altLang="zh-CN" smtClean="0"/>
              <a:t>个人简介</a:t>
            </a:r>
            <a:endParaRPr lang="zh-CN" altLang="en-US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err="1" smtClean="0"/>
              <a:t>tanHuobin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Teacher</a:t>
            </a:r>
            <a:r>
              <a:rPr lang="zh-CN" altLang="en-US" sz="3200" dirty="0" smtClean="0"/>
              <a:t>类的一个实例，该实例是基于</a:t>
            </a:r>
            <a:r>
              <a:rPr lang="en-US" altLang="zh-CN" sz="3200" dirty="0" err="1" smtClean="0"/>
              <a:t>beiHangUniversity</a:t>
            </a:r>
            <a:r>
              <a:rPr lang="zh-CN" altLang="en-US" sz="3200" dirty="0" smtClean="0"/>
              <a:t>对象的</a:t>
            </a:r>
            <a:r>
              <a:rPr lang="en-US" altLang="zh-CN" sz="3200" dirty="0" err="1" smtClean="0"/>
              <a:t>softwareSchool</a:t>
            </a:r>
            <a:r>
              <a:rPr lang="zh-CN" altLang="en-US" sz="3200" dirty="0" smtClean="0"/>
              <a:t>成员对象工作</a:t>
            </a:r>
          </a:p>
          <a:p>
            <a:pPr eaLnBrk="1" hangingPunct="1"/>
            <a:r>
              <a:rPr lang="zh-CN" altLang="en-US" sz="3200" dirty="0" smtClean="0"/>
              <a:t>类</a:t>
            </a:r>
            <a:r>
              <a:rPr lang="en-US" altLang="zh-CN" sz="3200" dirty="0" err="1" smtClean="0"/>
              <a:t>GraduateStudent</a:t>
            </a:r>
            <a:r>
              <a:rPr lang="zh-CN" altLang="en-US" sz="3200" dirty="0" smtClean="0"/>
              <a:t>的所有实例都可以通过</a:t>
            </a:r>
            <a:r>
              <a:rPr lang="en-US" altLang="zh-CN" sz="3200" dirty="0" smtClean="0"/>
              <a:t>Course</a:t>
            </a:r>
            <a:r>
              <a:rPr lang="zh-CN" altLang="en-US" sz="3200" dirty="0" smtClean="0"/>
              <a:t>类对象</a:t>
            </a:r>
            <a:r>
              <a:rPr lang="en-US" altLang="zh-CN" sz="3200" dirty="0" err="1" smtClean="0"/>
              <a:t>ooAnalysisDesign</a:t>
            </a:r>
            <a:r>
              <a:rPr lang="zh-CN" altLang="en-US" sz="3200" dirty="0" smtClean="0"/>
              <a:t>建立关联，并可发送</a:t>
            </a:r>
            <a:r>
              <a:rPr lang="en-US" altLang="zh-CN" sz="3200" dirty="0" smtClean="0"/>
              <a:t>phone</a:t>
            </a:r>
            <a:r>
              <a:rPr lang="zh-CN" altLang="en-US" sz="3200" dirty="0" smtClean="0"/>
              <a:t>消息</a:t>
            </a:r>
            <a:r>
              <a:rPr lang="en-US" altLang="zh-CN" sz="3200" dirty="0" smtClean="0"/>
              <a:t>(</a:t>
            </a:r>
            <a:r>
              <a:rPr lang="zh-CN" altLang="en-US" sz="2900" b="0" i="1" dirty="0" smtClean="0">
                <a:solidFill>
                  <a:srgbClr val="669900"/>
                </a:solidFill>
              </a:rPr>
              <a:t>消息内容：</a:t>
            </a:r>
            <a:r>
              <a:rPr lang="en-US" altLang="zh-CN" sz="2900" b="0" i="1" dirty="0" smtClean="0">
                <a:solidFill>
                  <a:srgbClr val="669900"/>
                </a:solidFill>
              </a:rPr>
              <a:t>82338517-862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email</a:t>
            </a:r>
            <a:r>
              <a:rPr lang="zh-CN" altLang="en-US" sz="3200" dirty="0" smtClean="0"/>
              <a:t>消息 </a:t>
            </a:r>
            <a:r>
              <a:rPr lang="en-US" altLang="zh-CN" sz="3200" dirty="0" smtClean="0"/>
              <a:t>(</a:t>
            </a:r>
            <a:r>
              <a:rPr lang="zh-CN" altLang="en-US" sz="2900" b="0" i="1" dirty="0" smtClean="0">
                <a:solidFill>
                  <a:srgbClr val="669900"/>
                </a:solidFill>
              </a:rPr>
              <a:t>消息内容：</a:t>
            </a:r>
            <a:r>
              <a:rPr lang="en-US" altLang="zh-CN" sz="2900" b="0" i="1" dirty="0" smtClean="0">
                <a:solidFill>
                  <a:srgbClr val="669900"/>
                </a:solidFill>
                <a:hlinkClick r:id="rId2"/>
              </a:rPr>
              <a:t>thbin@buaa.edu.cn</a:t>
            </a:r>
            <a:r>
              <a:rPr lang="en-US" altLang="zh-CN" sz="2900" dirty="0" smtClean="0"/>
              <a:t>)</a:t>
            </a:r>
            <a:endParaRPr lang="en-US" altLang="zh-CN" sz="32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34D6874-F336-4AA9-8563-436089F4A59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OO</a:t>
            </a:r>
            <a:r>
              <a:rPr lang="zh-CN" altLang="en-US" sz="4400" smtClean="0"/>
              <a:t>个人简介的</a:t>
            </a:r>
            <a:r>
              <a:rPr lang="en-US" altLang="zh-CN" sz="4400" smtClean="0"/>
              <a:t>UML</a:t>
            </a:r>
            <a:r>
              <a:rPr lang="zh-CN" altLang="en-US" sz="4400" smtClean="0"/>
              <a:t>表示</a:t>
            </a:r>
          </a:p>
        </p:txBody>
      </p:sp>
      <p:pic>
        <p:nvPicPr>
          <p:cNvPr id="911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74168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29000"/>
            <a:ext cx="8532813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1040FD9-5DD6-404F-B4A0-62399CC6D66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用对象观点认识事物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5688013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A.</a:t>
            </a:r>
            <a:r>
              <a:rPr lang="zh-CN" altLang="en-US" sz="2800" smtClean="0"/>
              <a:t>这里面有什么东东？</a:t>
            </a:r>
            <a:br>
              <a:rPr lang="zh-CN" altLang="en-US" sz="2800" smtClean="0"/>
            </a:b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FF3300"/>
                </a:solidFill>
              </a:rPr>
              <a:t>类与对象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B.</a:t>
            </a:r>
            <a:r>
              <a:rPr lang="zh-CN" altLang="en-US" sz="2800" smtClean="0"/>
              <a:t>每个东东看上去是什么样的？</a:t>
            </a:r>
            <a:br>
              <a:rPr lang="zh-CN" altLang="en-US" sz="2800" smtClean="0"/>
            </a:b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FF3300"/>
                </a:solidFill>
              </a:rPr>
              <a:t>类的属性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C.</a:t>
            </a:r>
            <a:r>
              <a:rPr lang="zh-CN" altLang="en-US" sz="2800" smtClean="0"/>
              <a:t>每个东东能做点什么用？</a:t>
            </a:r>
            <a:br>
              <a:rPr lang="zh-CN" altLang="en-US" sz="2800" smtClean="0"/>
            </a:b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FF3300"/>
                </a:solidFill>
              </a:rPr>
              <a:t>类的操作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D.</a:t>
            </a:r>
            <a:r>
              <a:rPr lang="zh-CN" altLang="en-US" sz="2800" smtClean="0"/>
              <a:t>这些东东都呆在什么地方？</a:t>
            </a:r>
            <a:br>
              <a:rPr lang="zh-CN" altLang="en-US" sz="2800" smtClean="0"/>
            </a:b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FF3300"/>
                </a:solidFill>
              </a:rPr>
              <a:t>类的行为、状态、部署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E.</a:t>
            </a:r>
            <a:r>
              <a:rPr lang="zh-CN" altLang="en-US" sz="2800" smtClean="0"/>
              <a:t>这些东东之间有什么关系？</a:t>
            </a:r>
            <a:br>
              <a:rPr lang="zh-CN" altLang="en-US" sz="2800" smtClean="0"/>
            </a:b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FF3300"/>
                </a:solidFill>
              </a:rPr>
              <a:t>类间的关联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F.</a:t>
            </a:r>
            <a:r>
              <a:rPr lang="zh-CN" altLang="en-US" sz="2800" smtClean="0"/>
              <a:t>这些东东是怎么成事的？</a:t>
            </a:r>
            <a:br>
              <a:rPr lang="zh-CN" altLang="en-US" sz="2800" smtClean="0"/>
            </a:b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FF3300"/>
                </a:solidFill>
              </a:rPr>
              <a:t>类间的协作</a:t>
            </a:r>
            <a:r>
              <a:rPr lang="en-US" altLang="zh-CN" sz="2800" smtClean="0">
                <a:solidFill>
                  <a:srgbClr val="FF3300"/>
                </a:solidFill>
              </a:rPr>
              <a:t>(</a:t>
            </a:r>
            <a:r>
              <a:rPr lang="zh-CN" altLang="en-US" sz="2800" smtClean="0">
                <a:solidFill>
                  <a:srgbClr val="FF3300"/>
                </a:solidFill>
              </a:rPr>
              <a:t>用例实现</a:t>
            </a:r>
            <a:r>
              <a:rPr lang="en-US" altLang="zh-CN" sz="2800" smtClean="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99334" name="Group 5"/>
          <p:cNvGrpSpPr>
            <a:grpSpLocks/>
          </p:cNvGrpSpPr>
          <p:nvPr/>
        </p:nvGrpSpPr>
        <p:grpSpPr bwMode="auto">
          <a:xfrm>
            <a:off x="6804025" y="4117975"/>
            <a:ext cx="533400" cy="1063625"/>
            <a:chOff x="4286" y="2594"/>
            <a:chExt cx="336" cy="670"/>
          </a:xfrm>
        </p:grpSpPr>
        <p:sp>
          <p:nvSpPr>
            <p:cNvPr id="99350" name="Text Box 6"/>
            <p:cNvSpPr txBox="1">
              <a:spLocks noChangeArrowheads="1"/>
            </p:cNvSpPr>
            <p:nvPr/>
          </p:nvSpPr>
          <p:spPr bwMode="auto">
            <a:xfrm>
              <a:off x="4286" y="29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9351" name="Line 7"/>
            <p:cNvSpPr>
              <a:spLocks noChangeShapeType="1"/>
            </p:cNvSpPr>
            <p:nvPr/>
          </p:nvSpPr>
          <p:spPr bwMode="auto">
            <a:xfrm flipV="1">
              <a:off x="4424" y="259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5" name="Group 8"/>
          <p:cNvGrpSpPr>
            <a:grpSpLocks/>
          </p:cNvGrpSpPr>
          <p:nvPr/>
        </p:nvGrpSpPr>
        <p:grpSpPr bwMode="auto">
          <a:xfrm>
            <a:off x="5880100" y="3813175"/>
            <a:ext cx="838200" cy="914400"/>
            <a:chOff x="3704" y="2402"/>
            <a:chExt cx="528" cy="576"/>
          </a:xfrm>
        </p:grpSpPr>
        <p:sp>
          <p:nvSpPr>
            <p:cNvPr id="99348" name="Text Box 9"/>
            <p:cNvSpPr txBox="1">
              <a:spLocks noChangeArrowheads="1"/>
            </p:cNvSpPr>
            <p:nvPr/>
          </p:nvSpPr>
          <p:spPr bwMode="auto">
            <a:xfrm>
              <a:off x="3704" y="269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9349" name="Line 10"/>
            <p:cNvSpPr>
              <a:spLocks noChangeShapeType="1"/>
            </p:cNvSpPr>
            <p:nvPr/>
          </p:nvSpPr>
          <p:spPr bwMode="auto">
            <a:xfrm flipV="1">
              <a:off x="3848" y="240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6" name="Group 11"/>
          <p:cNvGrpSpPr>
            <a:grpSpLocks/>
          </p:cNvGrpSpPr>
          <p:nvPr/>
        </p:nvGrpSpPr>
        <p:grpSpPr bwMode="auto">
          <a:xfrm>
            <a:off x="7632700" y="2441575"/>
            <a:ext cx="685800" cy="838200"/>
            <a:chOff x="4808" y="1538"/>
            <a:chExt cx="432" cy="528"/>
          </a:xfrm>
        </p:grpSpPr>
        <p:sp>
          <p:nvSpPr>
            <p:cNvPr id="99346" name="Text Box 12"/>
            <p:cNvSpPr txBox="1">
              <a:spLocks noChangeArrowheads="1"/>
            </p:cNvSpPr>
            <p:nvPr/>
          </p:nvSpPr>
          <p:spPr bwMode="auto">
            <a:xfrm>
              <a:off x="4904" y="153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9347" name="Line 13"/>
            <p:cNvSpPr>
              <a:spLocks noChangeShapeType="1"/>
            </p:cNvSpPr>
            <p:nvPr/>
          </p:nvSpPr>
          <p:spPr bwMode="auto">
            <a:xfrm flipH="1">
              <a:off x="4808" y="173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7" name="Group 14"/>
          <p:cNvGrpSpPr>
            <a:grpSpLocks/>
          </p:cNvGrpSpPr>
          <p:nvPr/>
        </p:nvGrpSpPr>
        <p:grpSpPr bwMode="auto">
          <a:xfrm>
            <a:off x="6794500" y="2060575"/>
            <a:ext cx="533400" cy="990600"/>
            <a:chOff x="4280" y="1298"/>
            <a:chExt cx="336" cy="624"/>
          </a:xfrm>
        </p:grpSpPr>
        <p:sp>
          <p:nvSpPr>
            <p:cNvPr id="99344" name="Text Box 15"/>
            <p:cNvSpPr txBox="1">
              <a:spLocks noChangeArrowheads="1"/>
            </p:cNvSpPr>
            <p:nvPr/>
          </p:nvSpPr>
          <p:spPr bwMode="auto">
            <a:xfrm>
              <a:off x="4280" y="129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9345" name="Line 16"/>
            <p:cNvSpPr>
              <a:spLocks noChangeShapeType="1"/>
            </p:cNvSpPr>
            <p:nvPr/>
          </p:nvSpPr>
          <p:spPr bwMode="auto">
            <a:xfrm>
              <a:off x="4424" y="158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8" name="Group 17"/>
          <p:cNvGrpSpPr>
            <a:grpSpLocks/>
          </p:cNvGrpSpPr>
          <p:nvPr/>
        </p:nvGrpSpPr>
        <p:grpSpPr bwMode="auto">
          <a:xfrm>
            <a:off x="5651500" y="3355975"/>
            <a:ext cx="1066800" cy="457200"/>
            <a:chOff x="3560" y="2114"/>
            <a:chExt cx="672" cy="288"/>
          </a:xfrm>
        </p:grpSpPr>
        <p:sp>
          <p:nvSpPr>
            <p:cNvPr id="99342" name="Text Box 18"/>
            <p:cNvSpPr txBox="1">
              <a:spLocks noChangeArrowheads="1"/>
            </p:cNvSpPr>
            <p:nvPr/>
          </p:nvSpPr>
          <p:spPr bwMode="auto">
            <a:xfrm>
              <a:off x="3560" y="211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9343" name="Line 19"/>
            <p:cNvSpPr>
              <a:spLocks noChangeShapeType="1"/>
            </p:cNvSpPr>
            <p:nvPr/>
          </p:nvSpPr>
          <p:spPr bwMode="auto">
            <a:xfrm>
              <a:off x="3848" y="230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9" name="Group 20"/>
          <p:cNvGrpSpPr>
            <a:grpSpLocks/>
          </p:cNvGrpSpPr>
          <p:nvPr/>
        </p:nvGrpSpPr>
        <p:grpSpPr bwMode="auto">
          <a:xfrm>
            <a:off x="7632700" y="3254375"/>
            <a:ext cx="838200" cy="457200"/>
            <a:chOff x="4808" y="2050"/>
            <a:chExt cx="528" cy="288"/>
          </a:xfrm>
        </p:grpSpPr>
        <p:sp>
          <p:nvSpPr>
            <p:cNvPr id="99340" name="Text Box 21"/>
            <p:cNvSpPr txBox="1">
              <a:spLocks noChangeArrowheads="1"/>
            </p:cNvSpPr>
            <p:nvPr/>
          </p:nvSpPr>
          <p:spPr bwMode="auto">
            <a:xfrm>
              <a:off x="5000" y="205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9341" name="Line 22"/>
            <p:cNvSpPr>
              <a:spLocks noChangeShapeType="1"/>
            </p:cNvSpPr>
            <p:nvPr/>
          </p:nvSpPr>
          <p:spPr bwMode="auto">
            <a:xfrm flipH="1">
              <a:off x="4808" y="230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754CDC2-695D-4253-A949-4E5E0F47B9F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俗语和术语间的对应</a:t>
            </a:r>
          </a:p>
        </p:txBody>
      </p:sp>
      <p:graphicFrame>
        <p:nvGraphicFramePr>
          <p:cNvPr id="461827" name="Group 3"/>
          <p:cNvGraphicFramePr>
            <a:graphicFrameLocks noGrp="1"/>
          </p:cNvGraphicFramePr>
          <p:nvPr>
            <p:ph idx="1"/>
          </p:nvPr>
        </p:nvGraphicFramePr>
        <p:xfrm>
          <a:off x="828675" y="1052513"/>
          <a:ext cx="7920038" cy="5090028"/>
        </p:xfrm>
        <a:graphic>
          <a:graphicData uri="http://schemas.openxmlformats.org/drawingml/2006/table">
            <a:tbl>
              <a:tblPr/>
              <a:tblGrid>
                <a:gridCol w="2084388"/>
                <a:gridCol w="2168525"/>
                <a:gridCol w="3667125"/>
              </a:tblGrid>
              <a:tr h="51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楷体_GB2312" pitchFamily="49" charset="-122"/>
                        </a:rPr>
                        <a:t>俗语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楷体_GB2312" pitchFamily="49" charset="-122"/>
                        </a:rPr>
                        <a:t>术语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楷体_GB2312" pitchFamily="49" charset="-122"/>
                        </a:rPr>
                        <a:t>例子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出了什么事？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我的一个朋友结了婚。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具体事物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我的一个朋友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他未婚妻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事物类型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属性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属性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年龄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体格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性情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能力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操作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牵线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追求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结婚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位置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部署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软件园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情侣路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整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部关系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聚合关系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恋人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恋人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抽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具关系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继承关系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协作关系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关联关系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成事过程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用例实现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相识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相恋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结婚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8793645-5F10-4668-86A3-788CCEE0286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7935913" cy="1223963"/>
          </a:xfrm>
        </p:spPr>
        <p:txBody>
          <a:bodyPr/>
          <a:lstStyle/>
          <a:p>
            <a:pPr algn="ctr" eaLnBrk="1" hangingPunct="1"/>
            <a:r>
              <a:rPr lang="en-US" altLang="zh-CN" sz="4400" dirty="0" smtClean="0">
                <a:solidFill>
                  <a:schemeClr val="folHlink"/>
                </a:solidFill>
              </a:rPr>
              <a:t>—</a:t>
            </a:r>
            <a:r>
              <a:rPr lang="zh-CN" altLang="en-US" sz="4400" dirty="0" smtClean="0">
                <a:solidFill>
                  <a:schemeClr val="folHlink"/>
                </a:solidFill>
              </a:rPr>
              <a:t>上升到面向对象</a:t>
            </a:r>
            <a:r>
              <a:rPr lang="en-US" altLang="zh-CN" sz="4400" dirty="0" smtClean="0">
                <a:solidFill>
                  <a:schemeClr val="folHlink"/>
                </a:solidFill>
              </a:rPr>
              <a:t>—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en-US" sz="4400" dirty="0" smtClean="0"/>
              <a:t>用</a:t>
            </a:r>
            <a:r>
              <a:rPr lang="en-US" altLang="zh-CN" sz="4400" dirty="0" smtClean="0"/>
              <a:t>UML</a:t>
            </a:r>
            <a:r>
              <a:rPr lang="zh-CN" altLang="en-US" sz="4400" dirty="0" smtClean="0"/>
              <a:t>表达面向对象观点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64432" y="1484784"/>
            <a:ext cx="4495800" cy="4514850"/>
            <a:chOff x="1824" y="633"/>
            <a:chExt cx="2834" cy="2849"/>
          </a:xfrm>
        </p:grpSpPr>
        <p:sp>
          <p:nvSpPr>
            <p:cNvPr id="5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079035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C6D18B9-F235-408D-80CD-2DCB4A4739F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结构化实现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1044575" y="981075"/>
            <a:ext cx="7272338" cy="546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//PrimerNumber.c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main(){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int *sieve,n;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int iCounter=2, iMax, i;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printf("Please input max number:");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scanf(“%d", &amp;n);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sieve=malloc((n-1)*sizeof(int));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for(i=0;i&lt;n-1;i++) { sieve[i]=i+2;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iMax = sqrt(n);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while (iCounter&lt;=iMax) 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for (i=2*iCounter-2; i&lt;n-1; i+=iCounter)       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sieve[i] = 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iCounter++; 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for(i=0; i&lt;n-1; i++)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if (sieve[i]!=0) printf("%d ",sieve[i]);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9103AEF-B937-463E-9A6A-58C42547E18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UML</a:t>
            </a:r>
            <a:r>
              <a:rPr lang="zh-CN" altLang="en-US" smtClean="0"/>
              <a:t>描述分析过程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792163" y="1341438"/>
            <a:ext cx="611187" cy="4392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完整故事情节的静态模型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20" y="980728"/>
            <a:ext cx="725245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FF4C757-697C-4EFD-82F8-F4B2456EEEC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搞清过程的活动图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84729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E7B855F-8758-4029-8749-1907E4B944E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复述情节的顺序图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854075" y="1268760"/>
            <a:ext cx="549275" cy="4392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初次见面顺序图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12776"/>
            <a:ext cx="7390663" cy="441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1476FDC-D91D-4E14-8E70-C90FBEA3697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理清头绪的</a:t>
            </a:r>
            <a:r>
              <a:rPr lang="zh-CN" altLang="en-US" dirty="0"/>
              <a:t>通信</a:t>
            </a:r>
            <a:r>
              <a:rPr lang="zh-CN" altLang="en-US" dirty="0" smtClean="0"/>
              <a:t>图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79033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54047D6-3616-4A4C-9E70-487D03EC04E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定点观察的状态机图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85888"/>
            <a:ext cx="812635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1928813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1800" smtClean="0"/>
              <a:t>谢谢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4858ADD-C50A-44DF-B949-CF923781560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结构化设计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339975" y="1052513"/>
          <a:ext cx="4811713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3" imgW="4064000" imgH="4315643" progId="Visio.Drawing.11">
                  <p:embed/>
                </p:oleObj>
              </mc:Choice>
              <mc:Fallback>
                <p:oleObj name="Visio" r:id="rId3" imgW="4064000" imgH="431564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052513"/>
                        <a:ext cx="4811713" cy="511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ahoma"/>
        <a:ea typeface="幼圆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4066</Words>
  <Application>Microsoft Office PowerPoint</Application>
  <PresentationFormat>全屏显示(4:3)</PresentationFormat>
  <Paragraphs>780</Paragraphs>
  <Slides>85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85</vt:i4>
      </vt:variant>
    </vt:vector>
  </HeadingPairs>
  <TitlesOfParts>
    <vt:vector size="89" baseType="lpstr">
      <vt:lpstr>模板</vt:lpstr>
      <vt:lpstr>Visio</vt:lpstr>
      <vt:lpstr>公式</vt:lpstr>
      <vt:lpstr>位图图像</vt:lpstr>
      <vt:lpstr>面向对象分析与设计 Object-Oriented Analysis &amp; Design</vt:lpstr>
      <vt:lpstr>第01章 上升到面向对象</vt:lpstr>
      <vt:lpstr>内容安排</vt:lpstr>
      <vt:lpstr>内容安排</vt:lpstr>
      <vt:lpstr>素数问题</vt:lpstr>
      <vt:lpstr>筛选法求素数序列</vt:lpstr>
      <vt:lpstr>思考？</vt:lpstr>
      <vt:lpstr>结构化实现</vt:lpstr>
      <vt:lpstr>结构化设计</vt:lpstr>
      <vt:lpstr>结构化小结</vt:lpstr>
      <vt:lpstr>Java实现-是对象思维吗？</vt:lpstr>
      <vt:lpstr>用对象思维解决问题？</vt:lpstr>
      <vt:lpstr>这才是对象思维！</vt:lpstr>
      <vt:lpstr>面向对象的编程—C++语法</vt:lpstr>
      <vt:lpstr>面向对象的编程-过滤器</vt:lpstr>
      <vt:lpstr>面向对象的编程-筛子</vt:lpstr>
      <vt:lpstr>验证设计方案</vt:lpstr>
      <vt:lpstr>对象方法小结</vt:lpstr>
      <vt:lpstr>对象技术的思考</vt:lpstr>
      <vt:lpstr>总结：结构化VS面向对象</vt:lpstr>
      <vt:lpstr>面向对象 VS 结构化-1</vt:lpstr>
      <vt:lpstr>面向对象 VS 结构化-2</vt:lpstr>
      <vt:lpstr>面向对象 VS 结构化-3</vt:lpstr>
      <vt:lpstr>内容安排</vt:lpstr>
      <vt:lpstr>课程目标</vt:lpstr>
      <vt:lpstr>课程目标(续)</vt:lpstr>
      <vt:lpstr>关于本课程…</vt:lpstr>
      <vt:lpstr>为什么选择本课程？</vt:lpstr>
      <vt:lpstr>本课程适合我？</vt:lpstr>
      <vt:lpstr>课程安排</vt:lpstr>
      <vt:lpstr>学习路线图</vt:lpstr>
      <vt:lpstr>考核方式</vt:lpstr>
      <vt:lpstr>课程教材</vt:lpstr>
      <vt:lpstr>其它参考资料</vt:lpstr>
      <vt:lpstr>内容安排</vt:lpstr>
      <vt:lpstr>对象技术</vt:lpstr>
      <vt:lpstr>对象技术Object Technology</vt:lpstr>
      <vt:lpstr>对象技术的发展历史</vt:lpstr>
      <vt:lpstr>对象技术的优势-1</vt:lpstr>
      <vt:lpstr>实例：“东北一家人”</vt:lpstr>
      <vt:lpstr>面向对象的表示</vt:lpstr>
      <vt:lpstr>对象技术优势-2</vt:lpstr>
      <vt:lpstr>对象技术优势-3</vt:lpstr>
      <vt:lpstr>内容安排</vt:lpstr>
      <vt:lpstr>对象</vt:lpstr>
      <vt:lpstr>对象-正式定义</vt:lpstr>
      <vt:lpstr>在UML中表示对象</vt:lpstr>
      <vt:lpstr>类</vt:lpstr>
      <vt:lpstr>示例：类</vt:lpstr>
      <vt:lpstr>UML中的类</vt:lpstr>
      <vt:lpstr>属性</vt:lpstr>
      <vt:lpstr>属性取决于视点</vt:lpstr>
      <vt:lpstr>操作</vt:lpstr>
      <vt:lpstr>操作取决于视点</vt:lpstr>
      <vt:lpstr>类和对象</vt:lpstr>
      <vt:lpstr>类和对象的关系</vt:lpstr>
      <vt:lpstr>内容安排</vt:lpstr>
      <vt:lpstr>对象技术相关原则</vt:lpstr>
      <vt:lpstr>抽象－Abstraction</vt:lpstr>
      <vt:lpstr>示例: 抽象</vt:lpstr>
      <vt:lpstr>封装-Encapsulation</vt:lpstr>
      <vt:lpstr>为什么要封装</vt:lpstr>
      <vt:lpstr>范例：数据一致性</vt:lpstr>
      <vt:lpstr>封装：可见性问题</vt:lpstr>
      <vt:lpstr>泛化-Generalization</vt:lpstr>
      <vt:lpstr>单一继承</vt:lpstr>
      <vt:lpstr>多重继承</vt:lpstr>
      <vt:lpstr>继承</vt:lpstr>
      <vt:lpstr>范例：继承什么？</vt:lpstr>
      <vt:lpstr>多态-Polymorphism</vt:lpstr>
      <vt:lpstr>范例：多态</vt:lpstr>
      <vt:lpstr>应用多态性</vt:lpstr>
      <vt:lpstr>内容安排</vt:lpstr>
      <vt:lpstr>本节目标</vt:lpstr>
      <vt:lpstr>实例1: OO观点的个人简介</vt:lpstr>
      <vt:lpstr>OO个人简介的UML表示</vt:lpstr>
      <vt:lpstr>用对象观点认识事物</vt:lpstr>
      <vt:lpstr>俗语和术语间的对应</vt:lpstr>
      <vt:lpstr>—上升到面向对象— 用UML表达面向对象观点</vt:lpstr>
      <vt:lpstr>利用UML描述分析过程</vt:lpstr>
      <vt:lpstr>搞清过程的活动图</vt:lpstr>
      <vt:lpstr>复述情节的顺序图</vt:lpstr>
      <vt:lpstr>理清头绪的通信图</vt:lpstr>
      <vt:lpstr>定点观察的状态机图</vt:lpstr>
      <vt:lpstr>谢谢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yangwenjing</cp:lastModifiedBy>
  <cp:revision>383</cp:revision>
  <cp:lastPrinted>1601-01-01T00:00:00Z</cp:lastPrinted>
  <dcterms:created xsi:type="dcterms:W3CDTF">2005-09-05T02:45:08Z</dcterms:created>
  <dcterms:modified xsi:type="dcterms:W3CDTF">2013-12-16T08:26:43Z</dcterms:modified>
  <cp:category>UML</cp:category>
</cp:coreProperties>
</file>