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111"/>
  </p:notesMasterIdLst>
  <p:handoutMasterIdLst>
    <p:handoutMasterId r:id="rId112"/>
  </p:handoutMasterIdLst>
  <p:sldIdLst>
    <p:sldId id="256" r:id="rId2"/>
    <p:sldId id="257" r:id="rId3"/>
    <p:sldId id="372" r:id="rId4"/>
    <p:sldId id="259" r:id="rId5"/>
    <p:sldId id="260" r:id="rId6"/>
    <p:sldId id="261" r:id="rId7"/>
    <p:sldId id="263" r:id="rId8"/>
    <p:sldId id="376" r:id="rId9"/>
    <p:sldId id="267" r:id="rId10"/>
    <p:sldId id="268" r:id="rId11"/>
    <p:sldId id="269" r:id="rId12"/>
    <p:sldId id="270" r:id="rId13"/>
    <p:sldId id="271" r:id="rId14"/>
    <p:sldId id="272" r:id="rId15"/>
    <p:sldId id="273" r:id="rId16"/>
    <p:sldId id="274" r:id="rId17"/>
    <p:sldId id="377" r:id="rId18"/>
    <p:sldId id="378" r:id="rId19"/>
    <p:sldId id="275" r:id="rId20"/>
    <p:sldId id="276" r:id="rId21"/>
    <p:sldId id="277" r:id="rId22"/>
    <p:sldId id="279" r:id="rId23"/>
    <p:sldId id="278" r:id="rId24"/>
    <p:sldId id="285" r:id="rId25"/>
    <p:sldId id="286" r:id="rId26"/>
    <p:sldId id="379" r:id="rId27"/>
    <p:sldId id="380" r:id="rId28"/>
    <p:sldId id="381" r:id="rId29"/>
    <p:sldId id="382" r:id="rId30"/>
    <p:sldId id="383" r:id="rId31"/>
    <p:sldId id="287" r:id="rId32"/>
    <p:sldId id="371" r:id="rId33"/>
    <p:sldId id="293" r:id="rId34"/>
    <p:sldId id="294" r:id="rId35"/>
    <p:sldId id="295" r:id="rId36"/>
    <p:sldId id="296" r:id="rId37"/>
    <p:sldId id="384"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85"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70" r:id="rId67"/>
    <p:sldId id="324" r:id="rId68"/>
    <p:sldId id="325" r:id="rId69"/>
    <p:sldId id="386" r:id="rId70"/>
    <p:sldId id="326" r:id="rId71"/>
    <p:sldId id="327" r:id="rId72"/>
    <p:sldId id="328" r:id="rId73"/>
    <p:sldId id="329" r:id="rId74"/>
    <p:sldId id="331" r:id="rId75"/>
    <p:sldId id="387" r:id="rId76"/>
    <p:sldId id="332" r:id="rId77"/>
    <p:sldId id="333" r:id="rId78"/>
    <p:sldId id="334" r:id="rId79"/>
    <p:sldId id="388" r:id="rId80"/>
    <p:sldId id="389" r:id="rId81"/>
    <p:sldId id="337" r:id="rId82"/>
    <p:sldId id="335" r:id="rId83"/>
    <p:sldId id="336" r:id="rId84"/>
    <p:sldId id="338" r:id="rId85"/>
    <p:sldId id="339" r:id="rId86"/>
    <p:sldId id="390" r:id="rId87"/>
    <p:sldId id="340" r:id="rId88"/>
    <p:sldId id="341" r:id="rId89"/>
    <p:sldId id="342" r:id="rId90"/>
    <p:sldId id="392" r:id="rId91"/>
    <p:sldId id="343" r:id="rId92"/>
    <p:sldId id="344" r:id="rId93"/>
    <p:sldId id="391" r:id="rId94"/>
    <p:sldId id="345" r:id="rId95"/>
    <p:sldId id="346" r:id="rId96"/>
    <p:sldId id="393" r:id="rId97"/>
    <p:sldId id="347" r:id="rId98"/>
    <p:sldId id="348" r:id="rId99"/>
    <p:sldId id="349" r:id="rId100"/>
    <p:sldId id="394" r:id="rId101"/>
    <p:sldId id="350" r:id="rId102"/>
    <p:sldId id="352" r:id="rId103"/>
    <p:sldId id="395" r:id="rId104"/>
    <p:sldId id="353" r:id="rId105"/>
    <p:sldId id="354" r:id="rId106"/>
    <p:sldId id="355" r:id="rId107"/>
    <p:sldId id="396" r:id="rId108"/>
    <p:sldId id="356" r:id="rId109"/>
    <p:sldId id="357" r:id="rId110"/>
  </p:sldIdLst>
  <p:sldSz cx="9144000" cy="6858000" type="screen4x3"/>
  <p:notesSz cx="7099300" cy="10234613"/>
  <p:defaultTextStyle>
    <a:defPPr>
      <a:defRPr lang="en-US"/>
    </a:defPPr>
    <a:lvl1pPr algn="l" rtl="0" fontAlgn="base">
      <a:spcBef>
        <a:spcPct val="0"/>
      </a:spcBef>
      <a:spcAft>
        <a:spcPct val="0"/>
      </a:spcAft>
      <a:defRPr kumimoji="1" sz="2400" b="1" kern="1200">
        <a:solidFill>
          <a:schemeClr val="tx1"/>
        </a:solidFill>
        <a:latin typeface="Tahoma" pitchFamily="34" charset="0"/>
        <a:ea typeface="宋体" charset="-122"/>
        <a:cs typeface="+mn-cs"/>
      </a:defRPr>
    </a:lvl1pPr>
    <a:lvl2pPr marL="457200" algn="l" rtl="0" fontAlgn="base">
      <a:spcBef>
        <a:spcPct val="0"/>
      </a:spcBef>
      <a:spcAft>
        <a:spcPct val="0"/>
      </a:spcAft>
      <a:defRPr kumimoji="1" sz="2400" b="1" kern="1200">
        <a:solidFill>
          <a:schemeClr val="tx1"/>
        </a:solidFill>
        <a:latin typeface="Tahoma" pitchFamily="34" charset="0"/>
        <a:ea typeface="宋体" charset="-122"/>
        <a:cs typeface="+mn-cs"/>
      </a:defRPr>
    </a:lvl2pPr>
    <a:lvl3pPr marL="914400" algn="l" rtl="0" fontAlgn="base">
      <a:spcBef>
        <a:spcPct val="0"/>
      </a:spcBef>
      <a:spcAft>
        <a:spcPct val="0"/>
      </a:spcAft>
      <a:defRPr kumimoji="1" sz="2400" b="1" kern="1200">
        <a:solidFill>
          <a:schemeClr val="tx1"/>
        </a:solidFill>
        <a:latin typeface="Tahoma" pitchFamily="34" charset="0"/>
        <a:ea typeface="宋体" charset="-122"/>
        <a:cs typeface="+mn-cs"/>
      </a:defRPr>
    </a:lvl3pPr>
    <a:lvl4pPr marL="1371600" algn="l" rtl="0" fontAlgn="base">
      <a:spcBef>
        <a:spcPct val="0"/>
      </a:spcBef>
      <a:spcAft>
        <a:spcPct val="0"/>
      </a:spcAft>
      <a:defRPr kumimoji="1" sz="2400" b="1" kern="1200">
        <a:solidFill>
          <a:schemeClr val="tx1"/>
        </a:solidFill>
        <a:latin typeface="Tahoma" pitchFamily="34" charset="0"/>
        <a:ea typeface="宋体" charset="-122"/>
        <a:cs typeface="+mn-cs"/>
      </a:defRPr>
    </a:lvl4pPr>
    <a:lvl5pPr marL="1828800" algn="l" rtl="0" fontAlgn="base">
      <a:spcBef>
        <a:spcPct val="0"/>
      </a:spcBef>
      <a:spcAft>
        <a:spcPct val="0"/>
      </a:spcAft>
      <a:defRPr kumimoji="1" sz="2400" b="1" kern="1200">
        <a:solidFill>
          <a:schemeClr val="tx1"/>
        </a:solidFill>
        <a:latin typeface="Tahoma" pitchFamily="34" charset="0"/>
        <a:ea typeface="宋体" charset="-122"/>
        <a:cs typeface="+mn-cs"/>
      </a:defRPr>
    </a:lvl5pPr>
    <a:lvl6pPr marL="2286000" algn="l" defTabSz="914400" rtl="0" eaLnBrk="1" latinLnBrk="0" hangingPunct="1">
      <a:defRPr kumimoji="1" sz="2400" b="1" kern="1200">
        <a:solidFill>
          <a:schemeClr val="tx1"/>
        </a:solidFill>
        <a:latin typeface="Tahoma" pitchFamily="34" charset="0"/>
        <a:ea typeface="宋体" charset="-122"/>
        <a:cs typeface="+mn-cs"/>
      </a:defRPr>
    </a:lvl6pPr>
    <a:lvl7pPr marL="2743200" algn="l" defTabSz="914400" rtl="0" eaLnBrk="1" latinLnBrk="0" hangingPunct="1">
      <a:defRPr kumimoji="1" sz="2400" b="1" kern="1200">
        <a:solidFill>
          <a:schemeClr val="tx1"/>
        </a:solidFill>
        <a:latin typeface="Tahoma" pitchFamily="34" charset="0"/>
        <a:ea typeface="宋体" charset="-122"/>
        <a:cs typeface="+mn-cs"/>
      </a:defRPr>
    </a:lvl7pPr>
    <a:lvl8pPr marL="3200400" algn="l" defTabSz="914400" rtl="0" eaLnBrk="1" latinLnBrk="0" hangingPunct="1">
      <a:defRPr kumimoji="1" sz="2400" b="1" kern="1200">
        <a:solidFill>
          <a:schemeClr val="tx1"/>
        </a:solidFill>
        <a:latin typeface="Tahoma" pitchFamily="34" charset="0"/>
        <a:ea typeface="宋体" charset="-122"/>
        <a:cs typeface="+mn-cs"/>
      </a:defRPr>
    </a:lvl8pPr>
    <a:lvl9pPr marL="3657600" algn="l" defTabSz="914400" rtl="0" eaLnBrk="1" latinLnBrk="0" hangingPunct="1">
      <a:defRPr kumimoji="1" sz="2400" b="1" kern="1200">
        <a:solidFill>
          <a:schemeClr val="tx1"/>
        </a:solidFill>
        <a:latin typeface="Tahoma" pitchFamily="34"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00"/>
    <a:srgbClr val="333300"/>
    <a:srgbClr val="003300"/>
    <a:srgbClr val="336699"/>
    <a:srgbClr val="0099CC"/>
    <a:srgbClr val="4D4D4D"/>
    <a:srgbClr val="292929"/>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585" autoAdjust="0"/>
  </p:normalViewPr>
  <p:slideViewPr>
    <p:cSldViewPr>
      <p:cViewPr>
        <p:scale>
          <a:sx n="66" d="100"/>
          <a:sy n="66" d="100"/>
        </p:scale>
        <p:origin x="-2898" y="-10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744"/>
    </p:cViewPr>
  </p:sorter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image" Target="../media/image23.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ea typeface="宋体" pitchFamily="2" charset="-122"/>
              </a:defRPr>
            </a:lvl1pPr>
          </a:lstStyle>
          <a:p>
            <a:pPr>
              <a:defRPr/>
            </a:pPr>
            <a:endParaRPr lang="zh-CN" altLang="en-US"/>
          </a:p>
        </p:txBody>
      </p:sp>
      <p:sp>
        <p:nvSpPr>
          <p:cNvPr id="110595"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ea typeface="宋体" pitchFamily="2" charset="-122"/>
              </a:defRPr>
            </a:lvl1pPr>
          </a:lstStyle>
          <a:p>
            <a:pPr>
              <a:defRPr/>
            </a:pPr>
            <a:endParaRPr lang="en-US" altLang="zh-CN"/>
          </a:p>
        </p:txBody>
      </p:sp>
      <p:sp>
        <p:nvSpPr>
          <p:cNvPr id="110596"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ea typeface="宋体" pitchFamily="2" charset="-122"/>
              </a:defRPr>
            </a:lvl1pPr>
          </a:lstStyle>
          <a:p>
            <a:pPr>
              <a:defRPr/>
            </a:pPr>
            <a:endParaRPr lang="en-US" altLang="zh-CN"/>
          </a:p>
        </p:txBody>
      </p:sp>
      <p:sp>
        <p:nvSpPr>
          <p:cNvPr id="110597"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ea typeface="宋体" pitchFamily="2" charset="-122"/>
              </a:defRPr>
            </a:lvl1pPr>
          </a:lstStyle>
          <a:p>
            <a:pPr>
              <a:defRPr/>
            </a:pPr>
            <a:fld id="{E5123C15-26E1-4F3A-8934-5326ADAF3C60}" type="slidenum">
              <a:rPr lang="zh-CN" altLang="en-US"/>
              <a:pPr>
                <a:defRPr/>
              </a:pPr>
              <a:t>‹#›</a:t>
            </a:fld>
            <a:endParaRPr lang="en-US" altLang="zh-CN"/>
          </a:p>
        </p:txBody>
      </p:sp>
    </p:spTree>
    <p:extLst>
      <p:ext uri="{BB962C8B-B14F-4D97-AF65-F5344CB8AC3E}">
        <p14:creationId xmlns:p14="http://schemas.microsoft.com/office/powerpoint/2010/main" val="23965811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b="0">
                <a:latin typeface="Arial" charset="0"/>
                <a:ea typeface="宋体" pitchFamily="2" charset="-122"/>
              </a:defRPr>
            </a:lvl1pPr>
          </a:lstStyle>
          <a:p>
            <a:pPr>
              <a:defRPr/>
            </a:pPr>
            <a:endParaRPr lang="zh-CN" altLang="en-US"/>
          </a:p>
        </p:txBody>
      </p:sp>
      <p:sp>
        <p:nvSpPr>
          <p:cNvPr id="116739"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b="0">
                <a:latin typeface="Arial" charset="0"/>
                <a:ea typeface="宋体" pitchFamily="2" charset="-122"/>
              </a:defRPr>
            </a:lvl1pPr>
          </a:lstStyle>
          <a:p>
            <a:pPr>
              <a:defRPr/>
            </a:pPr>
            <a:endParaRPr lang="en-US" altLang="zh-CN"/>
          </a:p>
        </p:txBody>
      </p:sp>
      <p:sp>
        <p:nvSpPr>
          <p:cNvPr id="116740"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41"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6742"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b="0">
                <a:latin typeface="Arial" charset="0"/>
                <a:ea typeface="宋体" pitchFamily="2" charset="-122"/>
              </a:defRPr>
            </a:lvl1pPr>
          </a:lstStyle>
          <a:p>
            <a:pPr>
              <a:defRPr/>
            </a:pPr>
            <a:endParaRPr lang="en-US" altLang="zh-CN"/>
          </a:p>
        </p:txBody>
      </p:sp>
      <p:sp>
        <p:nvSpPr>
          <p:cNvPr id="116743"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b="0">
                <a:latin typeface="Arial" charset="0"/>
                <a:ea typeface="宋体" pitchFamily="2" charset="-122"/>
              </a:defRPr>
            </a:lvl1pPr>
          </a:lstStyle>
          <a:p>
            <a:pPr>
              <a:defRPr/>
            </a:pPr>
            <a:fld id="{D5B4C8FE-A637-4147-A74E-AF18D5BD26D7}" type="slidenum">
              <a:rPr lang="zh-CN" altLang="en-US"/>
              <a:pPr>
                <a:defRPr/>
              </a:pPr>
              <a:t>‹#›</a:t>
            </a:fld>
            <a:endParaRPr lang="en-US" altLang="zh-CN"/>
          </a:p>
        </p:txBody>
      </p:sp>
    </p:spTree>
    <p:extLst>
      <p:ext uri="{BB962C8B-B14F-4D97-AF65-F5344CB8AC3E}">
        <p14:creationId xmlns:p14="http://schemas.microsoft.com/office/powerpoint/2010/main" val="35978427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4470C9F9-B0CA-4BDF-AEE4-D728C5F72ECC}" type="slidenum">
              <a:rPr lang="zh-CN" altLang="en-US" sz="1300" b="0" smtClean="0">
                <a:latin typeface="Arial" charset="0"/>
              </a:rPr>
              <a:pPr eaLnBrk="1" hangingPunct="1"/>
              <a:t>2</a:t>
            </a:fld>
            <a:endParaRPr lang="en-US" altLang="zh-CN" sz="1300" b="0" smtClean="0">
              <a:latin typeface="Arial" charset="0"/>
            </a:endParaRPr>
          </a:p>
        </p:txBody>
      </p:sp>
      <p:sp>
        <p:nvSpPr>
          <p:cNvPr id="117763" name="Rectangle 2"/>
          <p:cNvSpPr>
            <a:spLocks noGrp="1" noRot="1" noChangeAspect="1" noChangeArrowheads="1" noTextEdit="1"/>
          </p:cNvSpPr>
          <p:nvPr>
            <p:ph type="sldImg"/>
          </p:nvPr>
        </p:nvSpPr>
        <p:spPr>
          <a:xfrm>
            <a:off x="992188" y="768350"/>
            <a:ext cx="5114925" cy="3836988"/>
          </a:xfrm>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1E08561-FC9B-4CF8-8EDC-D6B914A02766}" type="slidenum">
              <a:rPr lang="zh-CN" altLang="en-US" sz="1300" b="0" smtClean="0">
                <a:latin typeface="Arial" charset="0"/>
              </a:rPr>
              <a:pPr eaLnBrk="1" hangingPunct="1"/>
              <a:t>23</a:t>
            </a:fld>
            <a:endParaRPr lang="en-US" altLang="zh-CN" sz="1300" b="0" smtClean="0">
              <a:latin typeface="Arial" charset="0"/>
            </a:endParaRPr>
          </a:p>
        </p:txBody>
      </p:sp>
      <p:sp>
        <p:nvSpPr>
          <p:cNvPr id="128003" name="Rectangle 2"/>
          <p:cNvSpPr>
            <a:spLocks noGrp="1" noRot="1" noChangeAspect="1" noChangeArrowheads="1" noTextEdit="1"/>
          </p:cNvSpPr>
          <p:nvPr>
            <p:ph type="sldImg"/>
          </p:nvPr>
        </p:nvSpPr>
        <p:spPr>
          <a:xfrm>
            <a:off x="992188" y="768350"/>
            <a:ext cx="5114925" cy="3836988"/>
          </a:xfrm>
          <a:ln/>
        </p:spPr>
      </p:sp>
      <p:sp>
        <p:nvSpPr>
          <p:cNvPr id="12800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BC51436-6257-4E78-A784-51D2468BC84F}" type="slidenum">
              <a:rPr lang="zh-CN" altLang="en-US" sz="1300" b="0" smtClean="0">
                <a:latin typeface="Arial" charset="0"/>
              </a:rPr>
              <a:pPr eaLnBrk="1" hangingPunct="1"/>
              <a:t>24</a:t>
            </a:fld>
            <a:endParaRPr lang="en-US" altLang="zh-CN" sz="1300" b="0" smtClean="0">
              <a:latin typeface="Arial" charset="0"/>
            </a:endParaRPr>
          </a:p>
        </p:txBody>
      </p:sp>
      <p:sp>
        <p:nvSpPr>
          <p:cNvPr id="129027" name="Rectangle 2"/>
          <p:cNvSpPr>
            <a:spLocks noGrp="1" noRot="1" noChangeAspect="1" noChangeArrowheads="1" noTextEdit="1"/>
          </p:cNvSpPr>
          <p:nvPr>
            <p:ph type="sldImg"/>
          </p:nvPr>
        </p:nvSpPr>
        <p:spPr>
          <a:xfrm>
            <a:off x="992188" y="768350"/>
            <a:ext cx="5114925" cy="3836988"/>
          </a:xfrm>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7BDADF86-D8DA-4317-8C76-B7A944111D81}" type="slidenum">
              <a:rPr lang="zh-CN" altLang="en-US" sz="1300" b="0" smtClean="0">
                <a:latin typeface="Arial" charset="0"/>
              </a:rPr>
              <a:pPr eaLnBrk="1" hangingPunct="1"/>
              <a:t>33</a:t>
            </a:fld>
            <a:endParaRPr lang="en-US" altLang="zh-CN" sz="1300" b="0" smtClean="0">
              <a:latin typeface="Arial" charset="0"/>
            </a:endParaRPr>
          </a:p>
        </p:txBody>
      </p:sp>
      <p:sp>
        <p:nvSpPr>
          <p:cNvPr id="130051" name="Rectangle 2"/>
          <p:cNvSpPr>
            <a:spLocks noGrp="1" noRot="1" noChangeAspect="1" noChangeArrowheads="1" noTextEdit="1"/>
          </p:cNvSpPr>
          <p:nvPr>
            <p:ph type="sldImg"/>
          </p:nvPr>
        </p:nvSpPr>
        <p:spPr>
          <a:xfrm>
            <a:off x="992188" y="768350"/>
            <a:ext cx="5114925" cy="3836988"/>
          </a:xfrm>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1926BB0-4E5C-4FE5-8FAB-9153CE8C19CC}" type="slidenum">
              <a:rPr lang="zh-CN" altLang="en-US" sz="1300" b="0" smtClean="0">
                <a:latin typeface="Arial" charset="0"/>
              </a:rPr>
              <a:pPr eaLnBrk="1" hangingPunct="1"/>
              <a:t>34</a:t>
            </a:fld>
            <a:endParaRPr lang="en-US" altLang="zh-CN" sz="1300" b="0" smtClean="0">
              <a:latin typeface="Arial" charset="0"/>
            </a:endParaRPr>
          </a:p>
        </p:txBody>
      </p:sp>
      <p:sp>
        <p:nvSpPr>
          <p:cNvPr id="131075" name="Rectangle 2"/>
          <p:cNvSpPr>
            <a:spLocks noGrp="1" noRot="1" noChangeAspect="1" noChangeArrowheads="1" noTextEdit="1"/>
          </p:cNvSpPr>
          <p:nvPr>
            <p:ph type="sldImg"/>
          </p:nvPr>
        </p:nvSpPr>
        <p:spPr>
          <a:xfrm>
            <a:off x="992188" y="768350"/>
            <a:ext cx="5114925" cy="3836988"/>
          </a:xfrm>
          <a:ln/>
        </p:spPr>
      </p:sp>
      <p:sp>
        <p:nvSpPr>
          <p:cNvPr id="131076"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DA457CF4-139E-452E-A426-65C56EDE4931}" type="slidenum">
              <a:rPr lang="zh-CN" altLang="en-US" sz="1300" b="0" smtClean="0">
                <a:latin typeface="Arial" charset="0"/>
              </a:rPr>
              <a:pPr eaLnBrk="1" hangingPunct="1"/>
              <a:t>40</a:t>
            </a:fld>
            <a:endParaRPr lang="en-US" altLang="zh-CN" sz="1300" b="0" smtClean="0">
              <a:latin typeface="Arial" charset="0"/>
            </a:endParaRPr>
          </a:p>
        </p:txBody>
      </p:sp>
      <p:sp>
        <p:nvSpPr>
          <p:cNvPr id="132099" name="Rectangle 2"/>
          <p:cNvSpPr>
            <a:spLocks noGrp="1" noRot="1" noChangeAspect="1" noChangeArrowheads="1" noTextEdit="1"/>
          </p:cNvSpPr>
          <p:nvPr>
            <p:ph type="sldImg"/>
          </p:nvPr>
        </p:nvSpPr>
        <p:spPr>
          <a:xfrm>
            <a:off x="992188" y="768350"/>
            <a:ext cx="5114925" cy="3836988"/>
          </a:xfrm>
          <a:ln/>
        </p:spPr>
      </p:sp>
      <p:sp>
        <p:nvSpPr>
          <p:cNvPr id="132100"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2962D328-7124-48A3-86EB-B659C02290B2}" type="slidenum">
              <a:rPr lang="zh-CN" altLang="en-US" sz="1300" b="0" smtClean="0">
                <a:latin typeface="Arial" charset="0"/>
              </a:rPr>
              <a:pPr eaLnBrk="1" hangingPunct="1"/>
              <a:t>54</a:t>
            </a:fld>
            <a:endParaRPr lang="en-US" altLang="zh-CN" sz="1300" b="0" smtClean="0">
              <a:latin typeface="Arial" charset="0"/>
            </a:endParaRPr>
          </a:p>
        </p:txBody>
      </p:sp>
      <p:sp>
        <p:nvSpPr>
          <p:cNvPr id="133123" name="Rectangle 2"/>
          <p:cNvSpPr>
            <a:spLocks noGrp="1" noRot="1" noChangeAspect="1" noChangeArrowheads="1" noTextEdit="1"/>
          </p:cNvSpPr>
          <p:nvPr>
            <p:ph type="sldImg"/>
          </p:nvPr>
        </p:nvSpPr>
        <p:spPr>
          <a:xfrm>
            <a:off x="992188" y="768350"/>
            <a:ext cx="5114925" cy="3836988"/>
          </a:xfrm>
          <a:ln/>
        </p:spPr>
      </p:sp>
      <p:sp>
        <p:nvSpPr>
          <p:cNvPr id="133124"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CEE5F61-DCDA-48CA-BEAC-6A8035291124}" type="slidenum">
              <a:rPr lang="zh-CN" altLang="en-US" sz="1300" b="0" smtClean="0">
                <a:latin typeface="Arial" charset="0"/>
              </a:rPr>
              <a:pPr eaLnBrk="1" hangingPunct="1"/>
              <a:t>55</a:t>
            </a:fld>
            <a:endParaRPr lang="en-US" altLang="zh-CN" sz="1300" b="0" smtClean="0">
              <a:latin typeface="Arial" charset="0"/>
            </a:endParaRPr>
          </a:p>
        </p:txBody>
      </p:sp>
      <p:sp>
        <p:nvSpPr>
          <p:cNvPr id="134147" name="Rectangle 2"/>
          <p:cNvSpPr>
            <a:spLocks noGrp="1" noRot="1" noChangeAspect="1" noChangeArrowheads="1" noTextEdit="1"/>
          </p:cNvSpPr>
          <p:nvPr>
            <p:ph type="sldImg"/>
          </p:nvPr>
        </p:nvSpPr>
        <p:spPr>
          <a:xfrm>
            <a:off x="992188" y="768350"/>
            <a:ext cx="5114925" cy="3836988"/>
          </a:xfrm>
          <a:ln/>
        </p:spPr>
      </p:sp>
      <p:sp>
        <p:nvSpPr>
          <p:cNvPr id="134148" name="Rectangle 3"/>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EACDEDE-D531-4D35-9753-9E79C13A72CA}" type="slidenum">
              <a:rPr lang="zh-CN" altLang="en-US" sz="1300" b="0" smtClean="0">
                <a:latin typeface="Arial" charset="0"/>
              </a:rPr>
              <a:pPr eaLnBrk="1" hangingPunct="1"/>
              <a:t>57</a:t>
            </a:fld>
            <a:endParaRPr lang="en-US" altLang="zh-CN" sz="1300" b="0" smtClean="0">
              <a:latin typeface="Arial" charset="0"/>
            </a:endParaRPr>
          </a:p>
        </p:txBody>
      </p:sp>
      <p:sp>
        <p:nvSpPr>
          <p:cNvPr id="135171" name="Rectangle 2"/>
          <p:cNvSpPr>
            <a:spLocks noGrp="1" noRot="1" noChangeAspect="1" noChangeArrowheads="1" noTextEdit="1"/>
          </p:cNvSpPr>
          <p:nvPr>
            <p:ph type="sldImg"/>
          </p:nvPr>
        </p:nvSpPr>
        <p:spPr>
          <a:xfrm>
            <a:off x="992188" y="768350"/>
            <a:ext cx="5114925" cy="3836988"/>
          </a:xfrm>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2CF0239-61E2-4D51-AC30-7DF63B4201D0}" type="slidenum">
              <a:rPr lang="zh-CN" altLang="en-US" sz="1300" b="0" smtClean="0">
                <a:latin typeface="Arial" charset="0"/>
              </a:rPr>
              <a:pPr eaLnBrk="1" hangingPunct="1"/>
              <a:t>68</a:t>
            </a:fld>
            <a:endParaRPr lang="en-US" altLang="zh-CN" sz="1300" b="0" smtClean="0">
              <a:latin typeface="Arial" charset="0"/>
            </a:endParaRPr>
          </a:p>
        </p:txBody>
      </p:sp>
      <p:sp>
        <p:nvSpPr>
          <p:cNvPr id="136195" name="Rectangle 2"/>
          <p:cNvSpPr>
            <a:spLocks noGrp="1" noRot="1" noChangeAspect="1" noChangeArrowheads="1" noTextEdit="1"/>
          </p:cNvSpPr>
          <p:nvPr>
            <p:ph type="sldImg"/>
          </p:nvPr>
        </p:nvSpPr>
        <p:spPr>
          <a:xfrm>
            <a:off x="992188" y="768350"/>
            <a:ext cx="5114925" cy="3836988"/>
          </a:xfrm>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68D08885-7CA1-484F-AAFB-FF4F9F64F516}" type="slidenum">
              <a:rPr lang="zh-CN" altLang="en-US" sz="1300" b="0" smtClean="0">
                <a:latin typeface="Arial" charset="0"/>
              </a:rPr>
              <a:pPr eaLnBrk="1" hangingPunct="1"/>
              <a:t>4</a:t>
            </a:fld>
            <a:endParaRPr lang="en-US" altLang="zh-CN" sz="1300" b="0" smtClean="0">
              <a:latin typeface="Arial" charset="0"/>
            </a:endParaRPr>
          </a:p>
        </p:txBody>
      </p:sp>
      <p:sp>
        <p:nvSpPr>
          <p:cNvPr id="118787" name="Rectangle 2"/>
          <p:cNvSpPr>
            <a:spLocks noGrp="1" noRot="1" noChangeAspect="1" noChangeArrowheads="1" noTextEdit="1"/>
          </p:cNvSpPr>
          <p:nvPr>
            <p:ph type="sldImg"/>
          </p:nvPr>
        </p:nvSpPr>
        <p:spPr>
          <a:xfrm>
            <a:off x="992188" y="768350"/>
            <a:ext cx="5114925" cy="3836988"/>
          </a:xfrm>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CBAF884-CE7C-4D96-A6E4-9A45743F639D}" type="slidenum">
              <a:rPr lang="zh-CN" altLang="en-US" sz="1300" b="0" smtClean="0">
                <a:latin typeface="Arial" charset="0"/>
              </a:rPr>
              <a:pPr eaLnBrk="1" hangingPunct="1"/>
              <a:t>5</a:t>
            </a:fld>
            <a:endParaRPr lang="en-US" altLang="zh-CN" sz="1300" b="0" smtClean="0">
              <a:latin typeface="Arial" charset="0"/>
            </a:endParaRPr>
          </a:p>
        </p:txBody>
      </p:sp>
      <p:sp>
        <p:nvSpPr>
          <p:cNvPr id="119811" name="Rectangle 2"/>
          <p:cNvSpPr>
            <a:spLocks noGrp="1" noRot="1" noChangeAspect="1" noChangeArrowheads="1" noTextEdit="1"/>
          </p:cNvSpPr>
          <p:nvPr>
            <p:ph type="sldImg"/>
          </p:nvPr>
        </p:nvSpPr>
        <p:spPr>
          <a:xfrm>
            <a:off x="992188" y="768350"/>
            <a:ext cx="5114925" cy="3836988"/>
          </a:xfrm>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27F9FE8A-7120-4D97-A860-C5584DC52627}" type="slidenum">
              <a:rPr lang="zh-CN" altLang="en-US" sz="1300" b="0" smtClean="0">
                <a:latin typeface="Arial" charset="0"/>
              </a:rPr>
              <a:pPr eaLnBrk="1" hangingPunct="1"/>
              <a:t>10</a:t>
            </a:fld>
            <a:endParaRPr lang="en-US" altLang="zh-CN" sz="1300" b="0" smtClean="0">
              <a:latin typeface="Arial" charset="0"/>
            </a:endParaRPr>
          </a:p>
        </p:txBody>
      </p:sp>
      <p:sp>
        <p:nvSpPr>
          <p:cNvPr id="121859" name="Rectangle 2"/>
          <p:cNvSpPr>
            <a:spLocks noGrp="1" noRot="1" noChangeAspect="1" noChangeArrowheads="1" noTextEdit="1"/>
          </p:cNvSpPr>
          <p:nvPr>
            <p:ph type="sldImg"/>
          </p:nvPr>
        </p:nvSpPr>
        <p:spPr>
          <a:xfrm>
            <a:off x="2419350" y="923925"/>
            <a:ext cx="4522788" cy="3392488"/>
          </a:xfrm>
          <a:ln/>
        </p:spPr>
      </p:sp>
      <p:sp>
        <p:nvSpPr>
          <p:cNvPr id="121860" name="Rectangle 3"/>
          <p:cNvSpPr>
            <a:spLocks noGrp="1" noChangeArrowheads="1"/>
          </p:cNvSpPr>
          <p:nvPr>
            <p:ph type="body" idx="1"/>
          </p:nvPr>
        </p:nvSpPr>
        <p:spPr>
          <a:xfrm>
            <a:off x="2581275" y="4529138"/>
            <a:ext cx="4111625"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latin typeface="ZapfHumnst BT" pitchFamily="34" charset="0"/>
              <a:ea typeface="宋体" charset="-122"/>
            </a:endParaRPr>
          </a:p>
        </p:txBody>
      </p:sp>
      <p:sp>
        <p:nvSpPr>
          <p:cNvPr id="121861" name="Text Box 4"/>
          <p:cNvSpPr txBox="1">
            <a:spLocks noChangeArrowheads="1"/>
          </p:cNvSpPr>
          <p:nvPr/>
        </p:nvSpPr>
        <p:spPr bwMode="auto">
          <a:xfrm>
            <a:off x="463550" y="1349375"/>
            <a:ext cx="20066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2" rIns="115323" bIns="57662"/>
          <a:lstStyle>
            <a:lvl1pPr defTabSz="976313" eaLnBrk="0" hangingPunct="0">
              <a:defRPr kumimoji="1" sz="2400" b="1">
                <a:solidFill>
                  <a:schemeClr val="tx1"/>
                </a:solidFill>
                <a:latin typeface="Tahoma" pitchFamily="34" charset="0"/>
                <a:ea typeface="宋体" charset="-122"/>
              </a:defRPr>
            </a:lvl1pPr>
            <a:lvl2pPr marL="742950" indent="-285750" defTabSz="976313" eaLnBrk="0" hangingPunct="0">
              <a:defRPr kumimoji="1" sz="2400" b="1">
                <a:solidFill>
                  <a:schemeClr val="tx1"/>
                </a:solidFill>
                <a:latin typeface="Tahoma" pitchFamily="34" charset="0"/>
                <a:ea typeface="宋体" charset="-122"/>
              </a:defRPr>
            </a:lvl2pPr>
            <a:lvl3pPr marL="1143000" indent="-228600" defTabSz="976313" eaLnBrk="0" hangingPunct="0">
              <a:defRPr kumimoji="1" sz="2400" b="1">
                <a:solidFill>
                  <a:schemeClr val="tx1"/>
                </a:solidFill>
                <a:latin typeface="Tahoma" pitchFamily="34" charset="0"/>
                <a:ea typeface="宋体" charset="-122"/>
              </a:defRPr>
            </a:lvl3pPr>
            <a:lvl4pPr marL="1600200" indent="-228600" defTabSz="976313" eaLnBrk="0" hangingPunct="0">
              <a:defRPr kumimoji="1" sz="2400" b="1">
                <a:solidFill>
                  <a:schemeClr val="tx1"/>
                </a:solidFill>
                <a:latin typeface="Tahoma" pitchFamily="34" charset="0"/>
                <a:ea typeface="宋体" charset="-122"/>
              </a:defRPr>
            </a:lvl4pPr>
            <a:lvl5pPr marL="2057400" indent="-228600" defTabSz="976313" eaLnBrk="0" hangingPunct="0">
              <a:defRPr kumimoji="1" sz="2400" b="1">
                <a:solidFill>
                  <a:schemeClr val="tx1"/>
                </a:solidFill>
                <a:latin typeface="Tahoma" pitchFamily="34" charset="0"/>
                <a:ea typeface="宋体" charset="-122"/>
              </a:defRPr>
            </a:lvl5pPr>
            <a:lvl6pPr marL="25146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9pPr>
          </a:lstStyle>
          <a:p>
            <a:pPr>
              <a:lnSpc>
                <a:spcPct val="87000"/>
              </a:lnSpc>
              <a:spcBef>
                <a:spcPct val="40000"/>
              </a:spcBef>
            </a:pPr>
            <a:r>
              <a:rPr kumimoji="0" lang="en-US" altLang="zh-CN" sz="1100" b="0" i="1" u="sng">
                <a:latin typeface="ZapfHumnst BT" pitchFamily="34" charset="0"/>
              </a:rPr>
              <a:t>Remind students that each model should reflect the problem that they are trying to solve.</a:t>
            </a:r>
          </a:p>
          <a:p>
            <a:pPr>
              <a:lnSpc>
                <a:spcPct val="87000"/>
              </a:lnSpc>
              <a:spcBef>
                <a:spcPct val="40000"/>
              </a:spcBef>
            </a:pPr>
            <a:r>
              <a:rPr kumimoji="0" lang="en-US" altLang="zh-CN" sz="1100" b="0">
                <a:latin typeface="ZapfHumnst BT" pitchFamily="34" charset="0"/>
              </a:rPr>
              <a:t>The model of a system comprises many different views of that system. </a:t>
            </a:r>
          </a:p>
          <a:p>
            <a:pPr>
              <a:lnSpc>
                <a:spcPct val="87000"/>
              </a:lnSpc>
              <a:spcBef>
                <a:spcPct val="40000"/>
              </a:spcBef>
            </a:pPr>
            <a:r>
              <a:rPr kumimoji="0" lang="en-US" altLang="zh-CN" sz="1100" b="0">
                <a:latin typeface="ZapfHumnst BT" pitchFamily="34" charset="0"/>
              </a:rPr>
              <a:t>Refer students to the “Architectural Blueprints -The 4+1 View of Software Architecture” by Phillipe Kruchten. You can find the white paper at http://www-306.ibm.com/software/rational/info/literature/design.jsp.  </a:t>
            </a:r>
          </a:p>
          <a:p>
            <a:pPr>
              <a:lnSpc>
                <a:spcPct val="87000"/>
              </a:lnSpc>
              <a:spcBef>
                <a:spcPct val="40000"/>
              </a:spcBef>
            </a:pPr>
            <a:r>
              <a:rPr kumimoji="0" lang="en-US" altLang="zh-CN" sz="1100" b="0">
                <a:latin typeface="ZapfHumnst BT" pitchFamily="34" charset="0"/>
              </a:rPr>
              <a:t>Discuss the views later in this module.</a:t>
            </a:r>
          </a:p>
          <a:p>
            <a:pPr>
              <a:lnSpc>
                <a:spcPct val="87000"/>
              </a:lnSpc>
              <a:spcBef>
                <a:spcPct val="40000"/>
              </a:spcBef>
            </a:pPr>
            <a:r>
              <a:rPr kumimoji="0" lang="en-US" altLang="zh-CN" sz="1100" b="0">
                <a:latin typeface="ZapfHumnst BT" pitchFamily="34" charset="0"/>
              </a:rPr>
              <a:t>Supplement this slide with the following example. To build a home, you would use different models to resolve structural and electrical problems.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481EC56D-5E8E-4804-898C-93D9CEA4A8BA}" type="slidenum">
              <a:rPr lang="zh-CN" altLang="en-US" sz="1300" b="0" smtClean="0">
                <a:latin typeface="Arial" charset="0"/>
              </a:rPr>
              <a:pPr eaLnBrk="1" hangingPunct="1"/>
              <a:t>11</a:t>
            </a:fld>
            <a:endParaRPr lang="en-US" altLang="zh-CN" sz="1300" b="0" smtClean="0">
              <a:latin typeface="Arial" charset="0"/>
            </a:endParaRPr>
          </a:p>
        </p:txBody>
      </p:sp>
      <p:sp>
        <p:nvSpPr>
          <p:cNvPr id="122883" name="Rectangle 2"/>
          <p:cNvSpPr>
            <a:spLocks noGrp="1" noRot="1" noChangeAspect="1" noChangeArrowheads="1" noTextEdit="1"/>
          </p:cNvSpPr>
          <p:nvPr>
            <p:ph type="sldImg"/>
          </p:nvPr>
        </p:nvSpPr>
        <p:spPr>
          <a:xfrm>
            <a:off x="2419350" y="923925"/>
            <a:ext cx="4522788" cy="3392488"/>
          </a:xfrm>
          <a:ln/>
        </p:spPr>
      </p:sp>
      <p:sp>
        <p:nvSpPr>
          <p:cNvPr id="122884" name="Rectangle 3"/>
          <p:cNvSpPr>
            <a:spLocks noGrp="1" noChangeArrowheads="1"/>
          </p:cNvSpPr>
          <p:nvPr>
            <p:ph type="body" idx="1"/>
          </p:nvPr>
        </p:nvSpPr>
        <p:spPr>
          <a:xfrm>
            <a:off x="2581275" y="4529138"/>
            <a:ext cx="4111625"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1000" smtClean="0">
              <a:latin typeface="ZapfHumnst BT" pitchFamily="34" charset="0"/>
              <a:ea typeface="宋体" charset="-122"/>
            </a:endParaRPr>
          </a:p>
        </p:txBody>
      </p:sp>
      <p:sp>
        <p:nvSpPr>
          <p:cNvPr id="122885" name="Text Box 4"/>
          <p:cNvSpPr txBox="1">
            <a:spLocks noChangeArrowheads="1"/>
          </p:cNvSpPr>
          <p:nvPr/>
        </p:nvSpPr>
        <p:spPr bwMode="auto">
          <a:xfrm>
            <a:off x="463550" y="1349375"/>
            <a:ext cx="1804988"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2" rIns="115323" bIns="57662"/>
          <a:lstStyle>
            <a:lvl1pPr defTabSz="976313" eaLnBrk="0" hangingPunct="0">
              <a:defRPr kumimoji="1" sz="2400" b="1">
                <a:solidFill>
                  <a:schemeClr val="tx1"/>
                </a:solidFill>
                <a:latin typeface="Tahoma" pitchFamily="34" charset="0"/>
                <a:ea typeface="宋体" charset="-122"/>
              </a:defRPr>
            </a:lvl1pPr>
            <a:lvl2pPr marL="742950" indent="-285750" defTabSz="976313" eaLnBrk="0" hangingPunct="0">
              <a:defRPr kumimoji="1" sz="2400" b="1">
                <a:solidFill>
                  <a:schemeClr val="tx1"/>
                </a:solidFill>
                <a:latin typeface="Tahoma" pitchFamily="34" charset="0"/>
                <a:ea typeface="宋体" charset="-122"/>
              </a:defRPr>
            </a:lvl2pPr>
            <a:lvl3pPr marL="1143000" indent="-228600" defTabSz="976313" eaLnBrk="0" hangingPunct="0">
              <a:defRPr kumimoji="1" sz="2400" b="1">
                <a:solidFill>
                  <a:schemeClr val="tx1"/>
                </a:solidFill>
                <a:latin typeface="Tahoma" pitchFamily="34" charset="0"/>
                <a:ea typeface="宋体" charset="-122"/>
              </a:defRPr>
            </a:lvl3pPr>
            <a:lvl4pPr marL="1600200" indent="-228600" defTabSz="976313" eaLnBrk="0" hangingPunct="0">
              <a:defRPr kumimoji="1" sz="2400" b="1">
                <a:solidFill>
                  <a:schemeClr val="tx1"/>
                </a:solidFill>
                <a:latin typeface="Tahoma" pitchFamily="34" charset="0"/>
                <a:ea typeface="宋体" charset="-122"/>
              </a:defRPr>
            </a:lvl4pPr>
            <a:lvl5pPr marL="2057400" indent="-228600" defTabSz="976313" eaLnBrk="0" hangingPunct="0">
              <a:defRPr kumimoji="1" sz="2400" b="1">
                <a:solidFill>
                  <a:schemeClr val="tx1"/>
                </a:solidFill>
                <a:latin typeface="Tahoma" pitchFamily="34" charset="0"/>
                <a:ea typeface="宋体" charset="-122"/>
              </a:defRPr>
            </a:lvl5pPr>
            <a:lvl6pPr marL="25146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9pPr>
          </a:lstStyle>
          <a:p>
            <a:pPr>
              <a:lnSpc>
                <a:spcPct val="87000"/>
              </a:lnSpc>
              <a:spcBef>
                <a:spcPct val="40000"/>
              </a:spcBef>
            </a:pPr>
            <a:r>
              <a:rPr kumimoji="0" lang="en-US" altLang="zh-CN" sz="1100" b="0" i="1" u="sng">
                <a:latin typeface="ZapfHumnst BT" pitchFamily="34" charset="0"/>
              </a:rPr>
              <a:t>Remember, there are many different ways to view a model of a solution.</a:t>
            </a:r>
          </a:p>
          <a:p>
            <a:pPr>
              <a:lnSpc>
                <a:spcPct val="87000"/>
              </a:lnSpc>
              <a:spcBef>
                <a:spcPct val="40000"/>
              </a:spcBef>
            </a:pPr>
            <a:r>
              <a:rPr kumimoji="0" lang="en-US" altLang="zh-CN" sz="1100" b="0">
                <a:latin typeface="ZapfHumnst BT" pitchFamily="34" charset="0"/>
              </a:rPr>
              <a:t>Again, point out that there is no one mega-model that displays everything about a system.</a:t>
            </a:r>
          </a:p>
          <a:p>
            <a:pPr>
              <a:lnSpc>
                <a:spcPct val="87000"/>
              </a:lnSpc>
              <a:spcBef>
                <a:spcPct val="40000"/>
              </a:spcBef>
            </a:pPr>
            <a:r>
              <a:rPr kumimoji="0" lang="en-US" altLang="zh-CN" sz="1100" b="0">
                <a:latin typeface="ZapfHumnst BT" pitchFamily="34" charset="0"/>
              </a:rPr>
              <a:t>Additional examples from building a home may include examples that the homebuyer may be interested only in the elevation and the floor plan.</a:t>
            </a:r>
          </a:p>
          <a:p>
            <a:pPr>
              <a:lnSpc>
                <a:spcPct val="87000"/>
              </a:lnSpc>
              <a:spcBef>
                <a:spcPct val="40000"/>
              </a:spcBef>
            </a:pPr>
            <a:r>
              <a:rPr kumimoji="0" lang="en-US" altLang="zh-CN" sz="1100" b="0">
                <a:latin typeface="ZapfHumnst BT" pitchFamily="34" charset="0"/>
              </a:rPr>
              <a:t>Obviously, the construction foreman is going to need a more detailed view of the home.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C0D62CFD-92BD-4246-96D0-5F41463C8548}" type="slidenum">
              <a:rPr lang="zh-CN" altLang="en-US" sz="1300" b="0" smtClean="0">
                <a:latin typeface="Arial" charset="0"/>
              </a:rPr>
              <a:pPr eaLnBrk="1" hangingPunct="1"/>
              <a:t>12</a:t>
            </a:fld>
            <a:endParaRPr lang="en-US" altLang="zh-CN" sz="1300" b="0" smtClean="0">
              <a:latin typeface="Arial" charset="0"/>
            </a:endParaRPr>
          </a:p>
        </p:txBody>
      </p:sp>
      <p:sp>
        <p:nvSpPr>
          <p:cNvPr id="123907" name="Rectangle 2"/>
          <p:cNvSpPr>
            <a:spLocks noGrp="1" noRot="1" noChangeAspect="1" noChangeArrowheads="1" noTextEdit="1"/>
          </p:cNvSpPr>
          <p:nvPr>
            <p:ph type="sldImg"/>
          </p:nvPr>
        </p:nvSpPr>
        <p:spPr>
          <a:xfrm>
            <a:off x="2419350" y="922338"/>
            <a:ext cx="4522788" cy="3392487"/>
          </a:xfrm>
          <a:ln/>
        </p:spPr>
      </p:sp>
      <p:sp>
        <p:nvSpPr>
          <p:cNvPr id="123908" name="Rectangle 3"/>
          <p:cNvSpPr>
            <a:spLocks noGrp="1" noChangeArrowheads="1"/>
          </p:cNvSpPr>
          <p:nvPr>
            <p:ph type="body" idx="1"/>
          </p:nvPr>
        </p:nvSpPr>
        <p:spPr>
          <a:xfrm>
            <a:off x="2581275" y="4529138"/>
            <a:ext cx="4111625"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latin typeface="ZapfHumnst BT" pitchFamily="34" charset="0"/>
              <a:ea typeface="宋体" charset="-122"/>
            </a:endParaRPr>
          </a:p>
        </p:txBody>
      </p:sp>
      <p:sp>
        <p:nvSpPr>
          <p:cNvPr id="123909" name="Text Box 4"/>
          <p:cNvSpPr txBox="1">
            <a:spLocks noChangeArrowheads="1"/>
          </p:cNvSpPr>
          <p:nvPr/>
        </p:nvSpPr>
        <p:spPr bwMode="auto">
          <a:xfrm>
            <a:off x="463550" y="1331913"/>
            <a:ext cx="1798638"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4744" tIns="57373" rIns="114744" bIns="57373"/>
          <a:lstStyle>
            <a:lvl1pPr defTabSz="971550" eaLnBrk="0" hangingPunct="0">
              <a:defRPr kumimoji="1" sz="2400" b="1">
                <a:solidFill>
                  <a:schemeClr val="tx1"/>
                </a:solidFill>
                <a:latin typeface="Tahoma" pitchFamily="34" charset="0"/>
                <a:ea typeface="宋体" charset="-122"/>
              </a:defRPr>
            </a:lvl1pPr>
            <a:lvl2pPr marL="742950" indent="-285750" defTabSz="971550" eaLnBrk="0" hangingPunct="0">
              <a:defRPr kumimoji="1" sz="2400" b="1">
                <a:solidFill>
                  <a:schemeClr val="tx1"/>
                </a:solidFill>
                <a:latin typeface="Tahoma" pitchFamily="34" charset="0"/>
                <a:ea typeface="宋体" charset="-122"/>
              </a:defRPr>
            </a:lvl2pPr>
            <a:lvl3pPr marL="1143000" indent="-228600" defTabSz="971550" eaLnBrk="0" hangingPunct="0">
              <a:defRPr kumimoji="1" sz="2400" b="1">
                <a:solidFill>
                  <a:schemeClr val="tx1"/>
                </a:solidFill>
                <a:latin typeface="Tahoma" pitchFamily="34" charset="0"/>
                <a:ea typeface="宋体" charset="-122"/>
              </a:defRPr>
            </a:lvl3pPr>
            <a:lvl4pPr marL="1600200" indent="-228600" defTabSz="971550" eaLnBrk="0" hangingPunct="0">
              <a:defRPr kumimoji="1" sz="2400" b="1">
                <a:solidFill>
                  <a:schemeClr val="tx1"/>
                </a:solidFill>
                <a:latin typeface="Tahoma" pitchFamily="34" charset="0"/>
                <a:ea typeface="宋体" charset="-122"/>
              </a:defRPr>
            </a:lvl4pPr>
            <a:lvl5pPr marL="2057400" indent="-228600" defTabSz="971550" eaLnBrk="0" hangingPunct="0">
              <a:defRPr kumimoji="1" sz="2400" b="1">
                <a:solidFill>
                  <a:schemeClr val="tx1"/>
                </a:solidFill>
                <a:latin typeface="Tahoma" pitchFamily="34" charset="0"/>
                <a:ea typeface="宋体" charset="-122"/>
              </a:defRPr>
            </a:lvl5pPr>
            <a:lvl6pPr marL="2514600" indent="-228600" defTabSz="97155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7155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7155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71550" eaLnBrk="0" fontAlgn="base" hangingPunct="0">
              <a:spcBef>
                <a:spcPct val="0"/>
              </a:spcBef>
              <a:spcAft>
                <a:spcPct val="0"/>
              </a:spcAft>
              <a:defRPr kumimoji="1" sz="2400" b="1">
                <a:solidFill>
                  <a:schemeClr val="tx1"/>
                </a:solidFill>
                <a:latin typeface="Tahoma" pitchFamily="34" charset="0"/>
                <a:ea typeface="宋体" charset="-122"/>
              </a:defRPr>
            </a:lvl9pPr>
          </a:lstStyle>
          <a:p>
            <a:r>
              <a:rPr kumimoji="0" lang="en-US" altLang="zh-CN" sz="1100" b="0" i="1" u="sng">
                <a:latin typeface="ZapfHumnst BT" pitchFamily="34" charset="0"/>
              </a:rPr>
              <a:t>A model should accurately reflect the real world.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355DF4E3-48C8-4102-A5E7-4AA73D497521}" type="slidenum">
              <a:rPr lang="zh-CN" altLang="en-US" sz="1300" b="0" smtClean="0">
                <a:latin typeface="Arial" charset="0"/>
              </a:rPr>
              <a:pPr eaLnBrk="1" hangingPunct="1"/>
              <a:t>13</a:t>
            </a:fld>
            <a:endParaRPr lang="en-US" altLang="zh-CN" sz="1300" b="0" smtClean="0">
              <a:latin typeface="Arial" charset="0"/>
            </a:endParaRPr>
          </a:p>
        </p:txBody>
      </p:sp>
      <p:sp>
        <p:nvSpPr>
          <p:cNvPr id="124931" name="Rectangle 2"/>
          <p:cNvSpPr>
            <a:spLocks noGrp="1" noRot="1" noChangeAspect="1" noChangeArrowheads="1" noTextEdit="1"/>
          </p:cNvSpPr>
          <p:nvPr>
            <p:ph type="sldImg"/>
          </p:nvPr>
        </p:nvSpPr>
        <p:spPr>
          <a:xfrm>
            <a:off x="2419350" y="923925"/>
            <a:ext cx="4522788" cy="3392488"/>
          </a:xfrm>
          <a:ln/>
        </p:spPr>
      </p:sp>
      <p:sp>
        <p:nvSpPr>
          <p:cNvPr id="124932" name="Rectangle 3"/>
          <p:cNvSpPr>
            <a:spLocks noGrp="1" noChangeArrowheads="1"/>
          </p:cNvSpPr>
          <p:nvPr>
            <p:ph type="body" idx="1"/>
          </p:nvPr>
        </p:nvSpPr>
        <p:spPr>
          <a:xfrm>
            <a:off x="2581275" y="4529138"/>
            <a:ext cx="4111625" cy="4498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000" smtClean="0">
              <a:latin typeface="ZapfHumnst BT" pitchFamily="34" charset="0"/>
              <a:ea typeface="宋体" charset="-122"/>
            </a:endParaRPr>
          </a:p>
        </p:txBody>
      </p:sp>
      <p:sp>
        <p:nvSpPr>
          <p:cNvPr id="124933" name="Text Box 4"/>
          <p:cNvSpPr txBox="1">
            <a:spLocks noChangeArrowheads="1"/>
          </p:cNvSpPr>
          <p:nvPr/>
        </p:nvSpPr>
        <p:spPr bwMode="auto">
          <a:xfrm>
            <a:off x="309563" y="1349375"/>
            <a:ext cx="1803400" cy="746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15323" tIns="57662" rIns="115323" bIns="57662"/>
          <a:lstStyle>
            <a:lvl1pPr marL="122238" indent="-122238" defTabSz="976313" eaLnBrk="0" hangingPunct="0">
              <a:defRPr kumimoji="1" sz="2400" b="1">
                <a:solidFill>
                  <a:schemeClr val="tx1"/>
                </a:solidFill>
                <a:latin typeface="Tahoma" pitchFamily="34" charset="0"/>
                <a:ea typeface="宋体" charset="-122"/>
              </a:defRPr>
            </a:lvl1pPr>
            <a:lvl2pPr marL="742950" indent="-285750" defTabSz="976313" eaLnBrk="0" hangingPunct="0">
              <a:defRPr kumimoji="1" sz="2400" b="1">
                <a:solidFill>
                  <a:schemeClr val="tx1"/>
                </a:solidFill>
                <a:latin typeface="Tahoma" pitchFamily="34" charset="0"/>
                <a:ea typeface="宋体" charset="-122"/>
              </a:defRPr>
            </a:lvl2pPr>
            <a:lvl3pPr marL="1143000" indent="-228600" defTabSz="976313" eaLnBrk="0" hangingPunct="0">
              <a:defRPr kumimoji="1" sz="2400" b="1">
                <a:solidFill>
                  <a:schemeClr val="tx1"/>
                </a:solidFill>
                <a:latin typeface="Tahoma" pitchFamily="34" charset="0"/>
                <a:ea typeface="宋体" charset="-122"/>
              </a:defRPr>
            </a:lvl3pPr>
            <a:lvl4pPr marL="1600200" indent="-228600" defTabSz="976313" eaLnBrk="0" hangingPunct="0">
              <a:defRPr kumimoji="1" sz="2400" b="1">
                <a:solidFill>
                  <a:schemeClr val="tx1"/>
                </a:solidFill>
                <a:latin typeface="Tahoma" pitchFamily="34" charset="0"/>
                <a:ea typeface="宋体" charset="-122"/>
              </a:defRPr>
            </a:lvl4pPr>
            <a:lvl5pPr marL="2057400" indent="-228600" defTabSz="976313" eaLnBrk="0" hangingPunct="0">
              <a:defRPr kumimoji="1" sz="2400" b="1">
                <a:solidFill>
                  <a:schemeClr val="tx1"/>
                </a:solidFill>
                <a:latin typeface="Tahoma" pitchFamily="34" charset="0"/>
                <a:ea typeface="宋体" charset="-122"/>
              </a:defRPr>
            </a:lvl5pPr>
            <a:lvl6pPr marL="25146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76313" eaLnBrk="0" fontAlgn="base" hangingPunct="0">
              <a:spcBef>
                <a:spcPct val="0"/>
              </a:spcBef>
              <a:spcAft>
                <a:spcPct val="0"/>
              </a:spcAft>
              <a:defRPr kumimoji="1" sz="2400" b="1">
                <a:solidFill>
                  <a:schemeClr val="tx1"/>
                </a:solidFill>
                <a:latin typeface="Tahoma" pitchFamily="34" charset="0"/>
                <a:ea typeface="宋体" charset="-122"/>
              </a:defRPr>
            </a:lvl9pPr>
          </a:lstStyle>
          <a:p>
            <a:pPr>
              <a:lnSpc>
                <a:spcPct val="87000"/>
              </a:lnSpc>
              <a:spcBef>
                <a:spcPct val="40000"/>
              </a:spcBef>
            </a:pPr>
            <a:r>
              <a:rPr kumimoji="0" lang="zh-CN" altLang="en-US" sz="1100" b="0" i="1">
                <a:latin typeface="ZapfHumnst BT" pitchFamily="34" charset="0"/>
              </a:rPr>
              <a:t>   </a:t>
            </a:r>
            <a:r>
              <a:rPr kumimoji="0" lang="en-US" altLang="zh-CN" sz="1100" b="0" i="1" u="sng">
                <a:latin typeface="ZapfHumnst BT" pitchFamily="34" charset="0"/>
              </a:rPr>
              <a:t>Many interrelated models are needed to accurately describe a system.</a:t>
            </a:r>
          </a:p>
          <a:p>
            <a:pPr>
              <a:lnSpc>
                <a:spcPct val="87000"/>
              </a:lnSpc>
              <a:spcBef>
                <a:spcPct val="40000"/>
              </a:spcBef>
            </a:pPr>
            <a:r>
              <a:rPr kumimoji="0" lang="en-US" altLang="zh-CN" sz="1100" b="0">
                <a:latin typeface="ZapfHumnst BT" pitchFamily="34" charset="0"/>
              </a:rPr>
              <a:t>   Introduce the 4+1 views of architecture first. </a:t>
            </a:r>
          </a:p>
          <a:p>
            <a:pPr>
              <a:lnSpc>
                <a:spcPct val="87000"/>
              </a:lnSpc>
              <a:spcBef>
                <a:spcPct val="40000"/>
              </a:spcBef>
            </a:pPr>
            <a:r>
              <a:rPr kumimoji="0" lang="en-US" altLang="zh-CN" sz="1100" b="0">
                <a:latin typeface="ZapfHumnst BT" pitchFamily="34" charset="0"/>
              </a:rPr>
              <a:t>   It’s important that they understand from the beginning that the models created/read represent a specific view of the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06303A44-141F-4BFA-B1A3-E26B276EBDAA}" type="slidenum">
              <a:rPr lang="zh-CN" altLang="en-US" sz="1300" b="0" smtClean="0">
                <a:latin typeface="Arial" charset="0"/>
              </a:rPr>
              <a:pPr eaLnBrk="1" hangingPunct="1"/>
              <a:t>14</a:t>
            </a:fld>
            <a:endParaRPr lang="en-US" altLang="zh-CN" sz="1300" b="0" smtClean="0">
              <a:latin typeface="Arial" charset="0"/>
            </a:endParaRPr>
          </a:p>
        </p:txBody>
      </p:sp>
      <p:sp>
        <p:nvSpPr>
          <p:cNvPr id="125955" name="Rectangle 2"/>
          <p:cNvSpPr>
            <a:spLocks noGrp="1" noRot="1" noChangeAspect="1" noChangeArrowheads="1" noTextEdit="1"/>
          </p:cNvSpPr>
          <p:nvPr>
            <p:ph type="sldImg"/>
          </p:nvPr>
        </p:nvSpPr>
        <p:spPr>
          <a:xfrm>
            <a:off x="992188" y="768350"/>
            <a:ext cx="5114925" cy="3836988"/>
          </a:xfrm>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kumimoji="1" sz="2400" b="1">
                <a:solidFill>
                  <a:schemeClr val="tx1"/>
                </a:solidFill>
                <a:latin typeface="Tahoma" pitchFamily="34" charset="0"/>
                <a:ea typeface="宋体" charset="-122"/>
              </a:defRPr>
            </a:lvl1pPr>
            <a:lvl2pPr marL="742950" indent="-285750" defTabSz="990600" eaLnBrk="0" hangingPunct="0">
              <a:defRPr kumimoji="1" sz="2400" b="1">
                <a:solidFill>
                  <a:schemeClr val="tx1"/>
                </a:solidFill>
                <a:latin typeface="Tahoma" pitchFamily="34" charset="0"/>
                <a:ea typeface="宋体" charset="-122"/>
              </a:defRPr>
            </a:lvl2pPr>
            <a:lvl3pPr marL="1143000" indent="-228600" defTabSz="990600" eaLnBrk="0" hangingPunct="0">
              <a:defRPr kumimoji="1" sz="2400" b="1">
                <a:solidFill>
                  <a:schemeClr val="tx1"/>
                </a:solidFill>
                <a:latin typeface="Tahoma" pitchFamily="34" charset="0"/>
                <a:ea typeface="宋体" charset="-122"/>
              </a:defRPr>
            </a:lvl3pPr>
            <a:lvl4pPr marL="1600200" indent="-228600" defTabSz="990600" eaLnBrk="0" hangingPunct="0">
              <a:defRPr kumimoji="1" sz="2400" b="1">
                <a:solidFill>
                  <a:schemeClr val="tx1"/>
                </a:solidFill>
                <a:latin typeface="Tahoma" pitchFamily="34" charset="0"/>
                <a:ea typeface="宋体" charset="-122"/>
              </a:defRPr>
            </a:lvl4pPr>
            <a:lvl5pPr marL="2057400" indent="-228600" defTabSz="990600" eaLnBrk="0" hangingPunct="0">
              <a:defRPr kumimoji="1" sz="2400" b="1">
                <a:solidFill>
                  <a:schemeClr val="tx1"/>
                </a:solidFill>
                <a:latin typeface="Tahoma" pitchFamily="34" charset="0"/>
                <a:ea typeface="宋体" charset="-122"/>
              </a:defRPr>
            </a:lvl5pPr>
            <a:lvl6pPr marL="25146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defTabSz="990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fld id="{9A499C75-A8EF-4547-8DD6-5A132FBCE293}" type="slidenum">
              <a:rPr lang="zh-CN" altLang="en-US" sz="1300" b="0" smtClean="0">
                <a:latin typeface="Arial" charset="0"/>
              </a:rPr>
              <a:pPr eaLnBrk="1" hangingPunct="1"/>
              <a:t>16</a:t>
            </a:fld>
            <a:endParaRPr lang="en-US" altLang="zh-CN" sz="1300" b="0" smtClean="0">
              <a:latin typeface="Arial" charset="0"/>
            </a:endParaRPr>
          </a:p>
        </p:txBody>
      </p:sp>
      <p:sp>
        <p:nvSpPr>
          <p:cNvPr id="126979" name="Rectangle 2"/>
          <p:cNvSpPr>
            <a:spLocks noGrp="1" noRot="1" noChangeAspect="1" noChangeArrowheads="1" noTextEdit="1"/>
          </p:cNvSpPr>
          <p:nvPr>
            <p:ph type="sldImg"/>
          </p:nvPr>
        </p:nvSpPr>
        <p:spPr>
          <a:xfrm>
            <a:off x="992188" y="768350"/>
            <a:ext cx="5114925" cy="3836988"/>
          </a:xfrm>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5" descr="logo_sm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3124200" cy="8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6" name="Rectangle 7"/>
          <p:cNvSpPr>
            <a:spLocks noChangeArrowheads="1"/>
          </p:cNvSpPr>
          <p:nvPr/>
        </p:nvSpPr>
        <p:spPr bwMode="auto">
          <a:xfrm>
            <a:off x="3352800" y="63246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ctr"/>
            <a:endParaRPr kumimoji="0" lang="en-US" altLang="zh-CN" sz="1400" b="0"/>
          </a:p>
        </p:txBody>
      </p:sp>
      <p:pic>
        <p:nvPicPr>
          <p:cNvPr id="7" name="Picture 9" descr="nbl12_1_1_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5813" y="5948363"/>
            <a:ext cx="18288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4" name="Rectangle 2"/>
          <p:cNvSpPr>
            <a:spLocks noGrp="1" noChangeArrowheads="1"/>
          </p:cNvSpPr>
          <p:nvPr>
            <p:ph type="ctrTitle"/>
          </p:nvPr>
        </p:nvSpPr>
        <p:spPr>
          <a:xfrm>
            <a:off x="684213" y="2565400"/>
            <a:ext cx="7772400" cy="1143000"/>
          </a:xfrm>
        </p:spPr>
        <p:txBody>
          <a:bodyPr/>
          <a:lstStyle>
            <a:lvl1pPr algn="ctr" fontAlgn="ctr">
              <a:defRPr sz="5400">
                <a:effectLst>
                  <a:outerShdw blurRad="38100" dist="38100" dir="2700000" algn="tl">
                    <a:srgbClr val="C0C0C0"/>
                  </a:outerShdw>
                </a:effectLst>
                <a:latin typeface="Arial" charset="0"/>
                <a:ea typeface="楷体_GB2312" pitchFamily="49" charset="-122"/>
              </a:defRPr>
            </a:lvl1pPr>
          </a:lstStyle>
          <a:p>
            <a:r>
              <a:rPr lang="zh-CN" altLang="en-US"/>
              <a:t>单击此处编辑母版标题样式</a:t>
            </a:r>
          </a:p>
        </p:txBody>
      </p:sp>
      <p:sp>
        <p:nvSpPr>
          <p:cNvPr id="131075" name="Rectangle 3"/>
          <p:cNvSpPr>
            <a:spLocks noGrp="1" noChangeArrowheads="1"/>
          </p:cNvSpPr>
          <p:nvPr>
            <p:ph type="subTitle" idx="1"/>
          </p:nvPr>
        </p:nvSpPr>
        <p:spPr>
          <a:xfrm>
            <a:off x="1371600" y="38608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8" name="Rectangle 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9" name="Rectangle 8"/>
          <p:cNvSpPr>
            <a:spLocks noGrp="1" noChangeArrowheads="1"/>
          </p:cNvSpPr>
          <p:nvPr>
            <p:ph type="sldNum" sz="quarter" idx="11"/>
          </p:nvPr>
        </p:nvSpPr>
        <p:spPr>
          <a:xfrm>
            <a:off x="6553200" y="6245225"/>
            <a:ext cx="2133600" cy="476250"/>
          </a:xfrm>
        </p:spPr>
        <p:txBody>
          <a:bodyPr/>
          <a:lstStyle>
            <a:lvl1pPr>
              <a:defRPr sz="1400">
                <a:solidFill>
                  <a:schemeClr val="tx1"/>
                </a:solidFill>
              </a:defRPr>
            </a:lvl1pPr>
          </a:lstStyle>
          <a:p>
            <a:pPr>
              <a:defRPr/>
            </a:pPr>
            <a:fld id="{1BC9677E-6CB9-4F18-8B34-2E4E30EDECA9}" type="slidenum">
              <a:rPr lang="zh-CN" altLang="en-US"/>
              <a:pPr>
                <a:defRPr/>
              </a:pPr>
              <a:t>‹#›</a:t>
            </a:fld>
            <a:endParaRPr lang="en-US" altLang="zh-CN"/>
          </a:p>
        </p:txBody>
      </p:sp>
    </p:spTree>
    <p:extLst>
      <p:ext uri="{BB962C8B-B14F-4D97-AF65-F5344CB8AC3E}">
        <p14:creationId xmlns:p14="http://schemas.microsoft.com/office/powerpoint/2010/main" val="3239627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F03BC1B1-809C-466D-837A-03EDAACC4161}" type="slidenum">
              <a:rPr lang="en-US" altLang="zh-CN"/>
              <a:pPr>
                <a:defRPr/>
              </a:pPr>
              <a:t>‹#›</a:t>
            </a:fld>
            <a:r>
              <a:rPr lang="en-US" altLang="zh-CN"/>
              <a:t>-</a:t>
            </a:r>
          </a:p>
        </p:txBody>
      </p:sp>
    </p:spTree>
    <p:extLst>
      <p:ext uri="{BB962C8B-B14F-4D97-AF65-F5344CB8AC3E}">
        <p14:creationId xmlns:p14="http://schemas.microsoft.com/office/powerpoint/2010/main" val="3218508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60350"/>
            <a:ext cx="2036763" cy="6121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23875" y="260350"/>
            <a:ext cx="5962650" cy="6121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EDEC48B3-B451-4285-8DC5-3AE59E58A5B8}" type="slidenum">
              <a:rPr lang="en-US" altLang="zh-CN"/>
              <a:pPr>
                <a:defRPr/>
              </a:pPr>
              <a:t>‹#›</a:t>
            </a:fld>
            <a:r>
              <a:rPr lang="en-US" altLang="zh-CN"/>
              <a:t>-</a:t>
            </a:r>
          </a:p>
        </p:txBody>
      </p:sp>
    </p:spTree>
    <p:extLst>
      <p:ext uri="{BB962C8B-B14F-4D97-AF65-F5344CB8AC3E}">
        <p14:creationId xmlns:p14="http://schemas.microsoft.com/office/powerpoint/2010/main" val="1757952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981075"/>
            <a:ext cx="7920038" cy="5400675"/>
          </a:xfrm>
        </p:spPr>
        <p:txBody>
          <a:bodyPr/>
          <a:lstStyle/>
          <a:p>
            <a:pPr lvl="0"/>
            <a:endParaRPr lang="zh-CN" altLang="en-US" noProof="0" smtClean="0"/>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984B0E44-0A9C-49E0-906A-D4876929C5A6}" type="slidenum">
              <a:rPr lang="en-US" altLang="zh-CN"/>
              <a:pPr>
                <a:defRPr/>
              </a:pPr>
              <a:t>‹#›</a:t>
            </a:fld>
            <a:r>
              <a:rPr lang="en-US" altLang="zh-CN"/>
              <a:t>-</a:t>
            </a:r>
          </a:p>
        </p:txBody>
      </p:sp>
    </p:spTree>
    <p:extLst>
      <p:ext uri="{BB962C8B-B14F-4D97-AF65-F5344CB8AC3E}">
        <p14:creationId xmlns:p14="http://schemas.microsoft.com/office/powerpoint/2010/main" val="2748173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523875" y="260350"/>
            <a:ext cx="7935913" cy="6477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981075"/>
            <a:ext cx="7920038" cy="26241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55650" y="3757613"/>
            <a:ext cx="7920038" cy="26241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15830C2A-DE28-4FE2-AE32-594721CF6793}" type="slidenum">
              <a:rPr lang="en-US" altLang="zh-CN"/>
              <a:pPr>
                <a:defRPr/>
              </a:pPr>
              <a:t>‹#›</a:t>
            </a:fld>
            <a:r>
              <a:rPr lang="en-US" altLang="zh-CN"/>
              <a:t>-</a:t>
            </a:r>
          </a:p>
        </p:txBody>
      </p:sp>
    </p:spTree>
    <p:extLst>
      <p:ext uri="{BB962C8B-B14F-4D97-AF65-F5344CB8AC3E}">
        <p14:creationId xmlns:p14="http://schemas.microsoft.com/office/powerpoint/2010/main" val="476771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D3E9CD17-CB30-40D7-8787-AA294C5FB899}" type="slidenum">
              <a:rPr lang="en-US" altLang="zh-CN"/>
              <a:pPr>
                <a:defRPr/>
              </a:pPr>
              <a:t>‹#›</a:t>
            </a:fld>
            <a:r>
              <a:rPr lang="en-US" altLang="zh-CN"/>
              <a:t>-</a:t>
            </a:r>
          </a:p>
        </p:txBody>
      </p:sp>
    </p:spTree>
    <p:extLst>
      <p:ext uri="{BB962C8B-B14F-4D97-AF65-F5344CB8AC3E}">
        <p14:creationId xmlns:p14="http://schemas.microsoft.com/office/powerpoint/2010/main" val="3471162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a:ln/>
        </p:spPr>
        <p:txBody>
          <a:bodyPr/>
          <a:lstStyle>
            <a:lvl1pPr>
              <a:defRPr/>
            </a:lvl1pPr>
          </a:lstStyle>
          <a:p>
            <a:pPr>
              <a:defRPr/>
            </a:pPr>
            <a:r>
              <a:rPr lang="en-US" altLang="zh-CN"/>
              <a:t>-</a:t>
            </a:r>
            <a:fld id="{6633726A-D92A-49A3-9080-FA028BB1AE9A}" type="slidenum">
              <a:rPr lang="en-US" altLang="zh-CN"/>
              <a:pPr>
                <a:defRPr/>
              </a:pPr>
              <a:t>‹#›</a:t>
            </a:fld>
            <a:r>
              <a:rPr lang="en-US" altLang="zh-CN"/>
              <a:t>-</a:t>
            </a:r>
          </a:p>
        </p:txBody>
      </p:sp>
    </p:spTree>
    <p:extLst>
      <p:ext uri="{BB962C8B-B14F-4D97-AF65-F5344CB8AC3E}">
        <p14:creationId xmlns:p14="http://schemas.microsoft.com/office/powerpoint/2010/main" val="11943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981075"/>
            <a:ext cx="388302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91075" y="981075"/>
            <a:ext cx="3884613"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804BE0B7-E44A-4996-AF78-46D8B2226729}" type="slidenum">
              <a:rPr lang="en-US" altLang="zh-CN"/>
              <a:pPr>
                <a:defRPr/>
              </a:pPr>
              <a:t>‹#›</a:t>
            </a:fld>
            <a:r>
              <a:rPr lang="en-US" altLang="zh-CN"/>
              <a:t>-</a:t>
            </a:r>
          </a:p>
        </p:txBody>
      </p:sp>
    </p:spTree>
    <p:extLst>
      <p:ext uri="{BB962C8B-B14F-4D97-AF65-F5344CB8AC3E}">
        <p14:creationId xmlns:p14="http://schemas.microsoft.com/office/powerpoint/2010/main" val="136016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9"/>
          <p:cNvSpPr>
            <a:spLocks noGrp="1" noChangeArrowheads="1"/>
          </p:cNvSpPr>
          <p:nvPr>
            <p:ph type="sldNum" sz="quarter" idx="12"/>
          </p:nvPr>
        </p:nvSpPr>
        <p:spPr>
          <a:ln/>
        </p:spPr>
        <p:txBody>
          <a:bodyPr/>
          <a:lstStyle>
            <a:lvl1pPr>
              <a:defRPr/>
            </a:lvl1pPr>
          </a:lstStyle>
          <a:p>
            <a:pPr>
              <a:defRPr/>
            </a:pPr>
            <a:r>
              <a:rPr lang="en-US" altLang="zh-CN"/>
              <a:t>-</a:t>
            </a:r>
            <a:fld id="{3720E34C-930B-473C-A919-342582670495}" type="slidenum">
              <a:rPr lang="en-US" altLang="zh-CN"/>
              <a:pPr>
                <a:defRPr/>
              </a:pPr>
              <a:t>‹#›</a:t>
            </a:fld>
            <a:r>
              <a:rPr lang="en-US" altLang="zh-CN"/>
              <a:t>-</a:t>
            </a:r>
          </a:p>
        </p:txBody>
      </p:sp>
    </p:spTree>
    <p:extLst>
      <p:ext uri="{BB962C8B-B14F-4D97-AF65-F5344CB8AC3E}">
        <p14:creationId xmlns:p14="http://schemas.microsoft.com/office/powerpoint/2010/main" val="3873066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9"/>
          <p:cNvSpPr>
            <a:spLocks noGrp="1" noChangeArrowheads="1"/>
          </p:cNvSpPr>
          <p:nvPr>
            <p:ph type="sldNum" sz="quarter" idx="12"/>
          </p:nvPr>
        </p:nvSpPr>
        <p:spPr>
          <a:ln/>
        </p:spPr>
        <p:txBody>
          <a:bodyPr/>
          <a:lstStyle>
            <a:lvl1pPr>
              <a:defRPr/>
            </a:lvl1pPr>
          </a:lstStyle>
          <a:p>
            <a:pPr>
              <a:defRPr/>
            </a:pPr>
            <a:r>
              <a:rPr lang="en-US" altLang="zh-CN"/>
              <a:t>-</a:t>
            </a:r>
            <a:fld id="{7033FB7E-6A9B-4FA6-9847-A2B690F8D1E0}" type="slidenum">
              <a:rPr lang="en-US" altLang="zh-CN"/>
              <a:pPr>
                <a:defRPr/>
              </a:pPr>
              <a:t>‹#›</a:t>
            </a:fld>
            <a:r>
              <a:rPr lang="en-US" altLang="zh-CN"/>
              <a:t>-</a:t>
            </a:r>
          </a:p>
        </p:txBody>
      </p:sp>
    </p:spTree>
    <p:extLst>
      <p:ext uri="{BB962C8B-B14F-4D97-AF65-F5344CB8AC3E}">
        <p14:creationId xmlns:p14="http://schemas.microsoft.com/office/powerpoint/2010/main" val="1026599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9"/>
          <p:cNvSpPr>
            <a:spLocks noGrp="1" noChangeArrowheads="1"/>
          </p:cNvSpPr>
          <p:nvPr>
            <p:ph type="sldNum" sz="quarter" idx="12"/>
          </p:nvPr>
        </p:nvSpPr>
        <p:spPr>
          <a:ln/>
        </p:spPr>
        <p:txBody>
          <a:bodyPr/>
          <a:lstStyle>
            <a:lvl1pPr>
              <a:defRPr/>
            </a:lvl1pPr>
          </a:lstStyle>
          <a:p>
            <a:pPr>
              <a:defRPr/>
            </a:pPr>
            <a:r>
              <a:rPr lang="en-US" altLang="zh-CN"/>
              <a:t>-</a:t>
            </a:r>
            <a:fld id="{9C2BD8F9-38CC-4817-805E-23B7C756B0D6}" type="slidenum">
              <a:rPr lang="en-US" altLang="zh-CN"/>
              <a:pPr>
                <a:defRPr/>
              </a:pPr>
              <a:t>‹#›</a:t>
            </a:fld>
            <a:r>
              <a:rPr lang="en-US" altLang="zh-CN"/>
              <a:t>-</a:t>
            </a:r>
          </a:p>
        </p:txBody>
      </p:sp>
    </p:spTree>
    <p:extLst>
      <p:ext uri="{BB962C8B-B14F-4D97-AF65-F5344CB8AC3E}">
        <p14:creationId xmlns:p14="http://schemas.microsoft.com/office/powerpoint/2010/main" val="191500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8B04F7C7-B4EE-4E06-88AB-A4157B489659}" type="slidenum">
              <a:rPr lang="en-US" altLang="zh-CN"/>
              <a:pPr>
                <a:defRPr/>
              </a:pPr>
              <a:t>‹#›</a:t>
            </a:fld>
            <a:r>
              <a:rPr lang="en-US" altLang="zh-CN"/>
              <a:t>-</a:t>
            </a:r>
          </a:p>
        </p:txBody>
      </p:sp>
    </p:spTree>
    <p:extLst>
      <p:ext uri="{BB962C8B-B14F-4D97-AF65-F5344CB8AC3E}">
        <p14:creationId xmlns:p14="http://schemas.microsoft.com/office/powerpoint/2010/main" val="136135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9"/>
          <p:cNvSpPr>
            <a:spLocks noGrp="1" noChangeArrowheads="1"/>
          </p:cNvSpPr>
          <p:nvPr>
            <p:ph type="sldNum" sz="quarter" idx="12"/>
          </p:nvPr>
        </p:nvSpPr>
        <p:spPr>
          <a:ln/>
        </p:spPr>
        <p:txBody>
          <a:bodyPr/>
          <a:lstStyle>
            <a:lvl1pPr>
              <a:defRPr/>
            </a:lvl1pPr>
          </a:lstStyle>
          <a:p>
            <a:pPr>
              <a:defRPr/>
            </a:pPr>
            <a:r>
              <a:rPr lang="en-US" altLang="zh-CN"/>
              <a:t>-</a:t>
            </a:r>
            <a:fld id="{6E7F3F1F-F3DB-4449-976A-AAB61FD4F5E6}" type="slidenum">
              <a:rPr lang="en-US" altLang="zh-CN"/>
              <a:pPr>
                <a:defRPr/>
              </a:pPr>
              <a:t>‹#›</a:t>
            </a:fld>
            <a:r>
              <a:rPr lang="en-US" altLang="zh-CN"/>
              <a:t>-</a:t>
            </a:r>
          </a:p>
        </p:txBody>
      </p:sp>
    </p:spTree>
    <p:extLst>
      <p:ext uri="{BB962C8B-B14F-4D97-AF65-F5344CB8AC3E}">
        <p14:creationId xmlns:p14="http://schemas.microsoft.com/office/powerpoint/2010/main" val="2738350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1588"/>
            <a:ext cx="9144000" cy="257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1"/>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247650"/>
            <a:ext cx="1216025" cy="159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12"/>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0" y="6407150"/>
            <a:ext cx="914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p:cNvSpPr>
            <a:spLocks noGrp="1" noChangeArrowheads="1"/>
          </p:cNvSpPr>
          <p:nvPr>
            <p:ph type="title"/>
          </p:nvPr>
        </p:nvSpPr>
        <p:spPr bwMode="auto">
          <a:xfrm>
            <a:off x="523875" y="260350"/>
            <a:ext cx="79359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0" name="Rectangle 4"/>
          <p:cNvSpPr>
            <a:spLocks noGrp="1" noChangeArrowheads="1"/>
          </p:cNvSpPr>
          <p:nvPr>
            <p:ph type="body" idx="1"/>
          </p:nvPr>
        </p:nvSpPr>
        <p:spPr bwMode="auto">
          <a:xfrm>
            <a:off x="755650" y="981075"/>
            <a:ext cx="7920038"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0053" name="Rectangle 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b="0">
                <a:ea typeface="宋体" pitchFamily="2" charset="-122"/>
              </a:defRPr>
            </a:lvl1pPr>
          </a:lstStyle>
          <a:p>
            <a:pPr>
              <a:defRPr/>
            </a:pPr>
            <a:endParaRPr lang="en-US" altLang="zh-CN"/>
          </a:p>
        </p:txBody>
      </p:sp>
      <p:sp>
        <p:nvSpPr>
          <p:cNvPr id="130054" name="Rectangle 6"/>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b="0">
                <a:ea typeface="宋体" pitchFamily="2" charset="-122"/>
              </a:defRPr>
            </a:lvl1pPr>
          </a:lstStyle>
          <a:p>
            <a:pPr>
              <a:defRPr/>
            </a:pPr>
            <a:endParaRPr lang="en-US" altLang="zh-CN"/>
          </a:p>
        </p:txBody>
      </p:sp>
      <p:sp>
        <p:nvSpPr>
          <p:cNvPr id="1033" name="Rectangle 8"/>
          <p:cNvSpPr>
            <a:spLocks noChangeArrowheads="1"/>
          </p:cNvSpPr>
          <p:nvPr/>
        </p:nvSpPr>
        <p:spPr bwMode="auto">
          <a:xfrm>
            <a:off x="0" y="6656388"/>
            <a:ext cx="9144000" cy="228600"/>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130057" name="Rectangle 9"/>
          <p:cNvSpPr>
            <a:spLocks noGrp="1" noChangeArrowheads="1"/>
          </p:cNvSpPr>
          <p:nvPr>
            <p:ph type="sldNum" sz="quarter" idx="4"/>
          </p:nvPr>
        </p:nvSpPr>
        <p:spPr bwMode="auto">
          <a:xfrm>
            <a:off x="6553200" y="6408738"/>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solidFill>
                  <a:srgbClr val="4D4D4D"/>
                </a:solidFill>
                <a:latin typeface="Arial" charset="0"/>
                <a:ea typeface="宋体" pitchFamily="2" charset="-122"/>
              </a:defRPr>
            </a:lvl1pPr>
          </a:lstStyle>
          <a:p>
            <a:pPr>
              <a:defRPr/>
            </a:pPr>
            <a:r>
              <a:rPr lang="en-US" altLang="zh-CN"/>
              <a:t>-</a:t>
            </a:r>
            <a:fld id="{E7A9E8D9-7E7E-42C7-B0E9-AFBD653D6C49}" type="slidenum">
              <a:rPr lang="en-US" altLang="zh-CN"/>
              <a:pPr>
                <a:defRPr/>
              </a:pPr>
              <a:t>‹#›</a:t>
            </a:fld>
            <a:r>
              <a:rPr lang="en-US" altLang="zh-CN"/>
              <a:t>-</a:t>
            </a:r>
          </a:p>
        </p:txBody>
      </p:sp>
      <p:pic>
        <p:nvPicPr>
          <p:cNvPr id="1035" name="Picture 14"/>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795963" y="5734050"/>
            <a:ext cx="827087" cy="80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6" name="Picture 15"/>
          <p:cNvPicPr>
            <a:picLocks noChangeAspect="1" noChangeArrowheads="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6732588" y="5805488"/>
            <a:ext cx="2247900"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Text Box 16"/>
          <p:cNvSpPr txBox="1">
            <a:spLocks noChangeArrowheads="1"/>
          </p:cNvSpPr>
          <p:nvPr userDrawn="1"/>
        </p:nvSpPr>
        <p:spPr bwMode="auto">
          <a:xfrm>
            <a:off x="34925" y="6626225"/>
            <a:ext cx="3203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pPr>
            <a:r>
              <a:rPr lang="en-US" altLang="zh-CN" sz="1400" b="0">
                <a:latin typeface="Arial" charset="0"/>
              </a:rPr>
              <a:t>Copyright © thbin@buaa.edu.cn</a:t>
            </a:r>
          </a:p>
        </p:txBody>
      </p:sp>
      <p:sp>
        <p:nvSpPr>
          <p:cNvPr id="1038" name="Text Box 17"/>
          <p:cNvSpPr txBox="1">
            <a:spLocks noChangeArrowheads="1"/>
          </p:cNvSpPr>
          <p:nvPr userDrawn="1"/>
        </p:nvSpPr>
        <p:spPr bwMode="auto">
          <a:xfrm>
            <a:off x="5940425" y="6626225"/>
            <a:ext cx="3203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r" eaLnBrk="1" hangingPunct="1">
              <a:spcBef>
                <a:spcPct val="50000"/>
              </a:spcBef>
            </a:pPr>
            <a:r>
              <a:rPr lang="en-US" altLang="zh-CN" sz="1400" b="0">
                <a:latin typeface="Arial" charset="0"/>
              </a:rPr>
              <a:t>College of Software, BUAA</a:t>
            </a:r>
          </a:p>
        </p:txBody>
      </p:sp>
    </p:spTree>
  </p:cSld>
  <p:clrMap bg1="lt1" tx1="dk1" bg2="lt2" tx2="dk2" accent1="accent1" accent2="accent2" accent3="accent3" accent4="accent4" accent5="accent5" accent6="accent6" hlink="hlink" folHlink="folHlink"/>
  <p:sldLayoutIdLst>
    <p:sldLayoutId id="2147483818"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hdr="0" ftr="0" dt="0"/>
  <p:txStyles>
    <p:titleStyle>
      <a:lvl1pPr algn="l" rtl="0" eaLnBrk="0" fontAlgn="base" hangingPunct="0">
        <a:spcBef>
          <a:spcPct val="0"/>
        </a:spcBef>
        <a:spcAft>
          <a:spcPct val="0"/>
        </a:spcAft>
        <a:defRPr kumimoji="1" sz="4800" b="1">
          <a:solidFill>
            <a:schemeClr val="tx2"/>
          </a:solidFill>
          <a:latin typeface="+mj-lt"/>
          <a:ea typeface="+mj-ea"/>
          <a:cs typeface="+mj-cs"/>
        </a:defRPr>
      </a:lvl1pPr>
      <a:lvl2pPr algn="l" rtl="0" eaLnBrk="0" fontAlgn="base" hangingPunct="0">
        <a:spcBef>
          <a:spcPct val="0"/>
        </a:spcBef>
        <a:spcAft>
          <a:spcPct val="0"/>
        </a:spcAft>
        <a:defRPr kumimoji="1" sz="4800" b="1">
          <a:solidFill>
            <a:schemeClr val="tx2"/>
          </a:solidFill>
          <a:latin typeface="Tahoma" pitchFamily="34" charset="0"/>
          <a:ea typeface="幼圆" pitchFamily="49" charset="-122"/>
        </a:defRPr>
      </a:lvl2pPr>
      <a:lvl3pPr algn="l" rtl="0" eaLnBrk="0" fontAlgn="base" hangingPunct="0">
        <a:spcBef>
          <a:spcPct val="0"/>
        </a:spcBef>
        <a:spcAft>
          <a:spcPct val="0"/>
        </a:spcAft>
        <a:defRPr kumimoji="1" sz="4800" b="1">
          <a:solidFill>
            <a:schemeClr val="tx2"/>
          </a:solidFill>
          <a:latin typeface="Tahoma" pitchFamily="34" charset="0"/>
          <a:ea typeface="幼圆" pitchFamily="49" charset="-122"/>
        </a:defRPr>
      </a:lvl3pPr>
      <a:lvl4pPr algn="l" rtl="0" eaLnBrk="0" fontAlgn="base" hangingPunct="0">
        <a:spcBef>
          <a:spcPct val="0"/>
        </a:spcBef>
        <a:spcAft>
          <a:spcPct val="0"/>
        </a:spcAft>
        <a:defRPr kumimoji="1" sz="4800" b="1">
          <a:solidFill>
            <a:schemeClr val="tx2"/>
          </a:solidFill>
          <a:latin typeface="Tahoma" pitchFamily="34" charset="0"/>
          <a:ea typeface="幼圆" pitchFamily="49" charset="-122"/>
        </a:defRPr>
      </a:lvl4pPr>
      <a:lvl5pPr algn="l" rtl="0" eaLnBrk="0" fontAlgn="base" hangingPunct="0">
        <a:spcBef>
          <a:spcPct val="0"/>
        </a:spcBef>
        <a:spcAft>
          <a:spcPct val="0"/>
        </a:spcAft>
        <a:defRPr kumimoji="1" sz="4800" b="1">
          <a:solidFill>
            <a:schemeClr val="tx2"/>
          </a:solidFill>
          <a:latin typeface="Tahoma" pitchFamily="34" charset="0"/>
          <a:ea typeface="幼圆" pitchFamily="49" charset="-122"/>
        </a:defRPr>
      </a:lvl5pPr>
      <a:lvl6pPr marL="457200" algn="l" rtl="0" fontAlgn="base">
        <a:spcBef>
          <a:spcPct val="0"/>
        </a:spcBef>
        <a:spcAft>
          <a:spcPct val="0"/>
        </a:spcAft>
        <a:defRPr kumimoji="1" sz="4800" b="1">
          <a:solidFill>
            <a:schemeClr val="tx2"/>
          </a:solidFill>
          <a:latin typeface="Tahoma" pitchFamily="34" charset="0"/>
          <a:ea typeface="幼圆" pitchFamily="49" charset="-122"/>
        </a:defRPr>
      </a:lvl6pPr>
      <a:lvl7pPr marL="914400" algn="l" rtl="0" fontAlgn="base">
        <a:spcBef>
          <a:spcPct val="0"/>
        </a:spcBef>
        <a:spcAft>
          <a:spcPct val="0"/>
        </a:spcAft>
        <a:defRPr kumimoji="1" sz="4800" b="1">
          <a:solidFill>
            <a:schemeClr val="tx2"/>
          </a:solidFill>
          <a:latin typeface="Tahoma" pitchFamily="34" charset="0"/>
          <a:ea typeface="幼圆" pitchFamily="49" charset="-122"/>
        </a:defRPr>
      </a:lvl7pPr>
      <a:lvl8pPr marL="1371600" algn="l" rtl="0" fontAlgn="base">
        <a:spcBef>
          <a:spcPct val="0"/>
        </a:spcBef>
        <a:spcAft>
          <a:spcPct val="0"/>
        </a:spcAft>
        <a:defRPr kumimoji="1" sz="4800" b="1">
          <a:solidFill>
            <a:schemeClr val="tx2"/>
          </a:solidFill>
          <a:latin typeface="Tahoma" pitchFamily="34" charset="0"/>
          <a:ea typeface="幼圆" pitchFamily="49" charset="-122"/>
        </a:defRPr>
      </a:lvl8pPr>
      <a:lvl9pPr marL="1828800" algn="l" rtl="0" fontAlgn="base">
        <a:spcBef>
          <a:spcPct val="0"/>
        </a:spcBef>
        <a:spcAft>
          <a:spcPct val="0"/>
        </a:spcAft>
        <a:defRPr kumimoji="1" sz="4800" b="1">
          <a:solidFill>
            <a:schemeClr val="tx2"/>
          </a:solidFill>
          <a:latin typeface="Tahoma" pitchFamily="34" charset="0"/>
          <a:ea typeface="幼圆" pitchFamily="49" charset="-122"/>
        </a:defRPr>
      </a:lvl9pPr>
    </p:titleStyle>
    <p:bodyStyle>
      <a:lvl1pPr marL="342900" indent="-342900" algn="l" rtl="0" eaLnBrk="0" fontAlgn="base" hangingPunct="0">
        <a:spcBef>
          <a:spcPct val="20000"/>
        </a:spcBef>
        <a:spcAft>
          <a:spcPct val="0"/>
        </a:spcAft>
        <a:buClr>
          <a:srgbClr val="A50021"/>
        </a:buClr>
        <a:buSzPct val="80000"/>
        <a:buFont typeface="Wingdings" pitchFamily="2" charset="2"/>
        <a:buChar char="þ"/>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u"/>
        <a:defRPr kumimoji="1" sz="32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0000"/>
        <a:buFont typeface="Wingdings" pitchFamily="2" charset="2"/>
        <a:buChar char="Ø"/>
        <a:defRPr kumimoji="1" sz="28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70000"/>
        <a:buFont typeface="Wingdings" pitchFamily="2" charset="2"/>
        <a:buChar char="ü"/>
        <a:defRPr kumimoji="1"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slide" Target="slide9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slide" Target="slide106.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12.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png"/><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image" Target="../media/image1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 Target="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7.wmf"/><Relationship Id="rId5" Type="http://schemas.openxmlformats.org/officeDocument/2006/relationships/oleObject" Target="../embeddings/oleObject4.bin"/><Relationship Id="rId4" Type="http://schemas.openxmlformats.org/officeDocument/2006/relationships/image" Target="../media/image46.wmf"/><Relationship Id="rId9" Type="http://schemas.openxmlformats.org/officeDocument/2006/relationships/oleObject" Target="../embeddings/oleObject6.bin"/></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slide" Target="slide100.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 Target="slide10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slide" Target="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109.xml"/><Relationship Id="rId2" Type="http://schemas.openxmlformats.org/officeDocument/2006/relationships/slide" Target="slide10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 Target="slide7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78.xml"/><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10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slide" Target="slide8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10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slide" Target="slide8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slide" Target="slide9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 Target="slide10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95.xml"/><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 Target="slide10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p:cNvSpPr>
            <a:spLocks noGrp="1" noChangeArrowheads="1"/>
          </p:cNvSpPr>
          <p:nvPr>
            <p:ph type="ctrTitle"/>
          </p:nvPr>
        </p:nvSpPr>
        <p:spPr>
          <a:xfrm>
            <a:off x="0" y="2132013"/>
            <a:ext cx="9144000" cy="1790700"/>
          </a:xfrm>
        </p:spPr>
        <p:txBody>
          <a:bodyPr/>
          <a:lstStyle/>
          <a:p>
            <a:pPr eaLnBrk="1" hangingPunct="1">
              <a:defRPr/>
            </a:pPr>
            <a:r>
              <a:rPr lang="zh-CN" altLang="en-US" sz="6600" u="sng" dirty="0" smtClean="0">
                <a:solidFill>
                  <a:srgbClr val="A50021"/>
                </a:solidFill>
                <a:latin typeface="华文楷体" pitchFamily="2" charset="-122"/>
                <a:ea typeface="华文楷体" pitchFamily="2" charset="-122"/>
              </a:rPr>
              <a:t>面向对象分析设计</a:t>
            </a:r>
            <a:r>
              <a:rPr lang="zh-CN" altLang="en-US" sz="4800" dirty="0" smtClean="0"/>
              <a:t/>
            </a:r>
            <a:br>
              <a:rPr lang="zh-CN" altLang="en-US" sz="4800" dirty="0" smtClean="0"/>
            </a:br>
            <a:r>
              <a:rPr lang="en-US" altLang="zh-CN" sz="4000" i="1" dirty="0" smtClean="0"/>
              <a:t>Object-Oriented Analysis &amp; Design</a:t>
            </a:r>
          </a:p>
        </p:txBody>
      </p:sp>
      <p:sp>
        <p:nvSpPr>
          <p:cNvPr id="3075" name="Rectangle 3"/>
          <p:cNvSpPr>
            <a:spLocks noGrp="1" noChangeArrowheads="1"/>
          </p:cNvSpPr>
          <p:nvPr>
            <p:ph type="subTitle" idx="1"/>
          </p:nvPr>
        </p:nvSpPr>
        <p:spPr>
          <a:xfrm>
            <a:off x="1371600" y="4340225"/>
            <a:ext cx="6400800" cy="1752600"/>
          </a:xfrm>
        </p:spPr>
        <p:txBody>
          <a:bodyPr/>
          <a:lstStyle/>
          <a:p>
            <a:pPr eaLnBrk="1" hangingPunct="1"/>
            <a:r>
              <a:rPr lang="zh-CN" altLang="en-US" smtClean="0"/>
              <a:t>谭火彬</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A6D1F6E-5BD9-4A8C-87F2-6120177B8981}" type="slidenum">
              <a:rPr lang="en-US" altLang="zh-CN" sz="1200" b="0" smtClean="0">
                <a:solidFill>
                  <a:srgbClr val="4D4D4D"/>
                </a:solidFill>
                <a:latin typeface="Arial" charset="0"/>
              </a:rPr>
              <a:pPr eaLnBrk="1" hangingPunct="1"/>
              <a:t>10</a:t>
            </a:fld>
            <a:r>
              <a:rPr lang="en-US" altLang="zh-CN" sz="1200" b="0" smtClean="0">
                <a:solidFill>
                  <a:srgbClr val="4D4D4D"/>
                </a:solidFill>
                <a:latin typeface="Arial" charset="0"/>
              </a:rPr>
              <a:t>-</a:t>
            </a:r>
          </a:p>
        </p:txBody>
      </p:sp>
      <p:grpSp>
        <p:nvGrpSpPr>
          <p:cNvPr id="14339" name="Group 2"/>
          <p:cNvGrpSpPr>
            <a:grpSpLocks/>
          </p:cNvGrpSpPr>
          <p:nvPr/>
        </p:nvGrpSpPr>
        <p:grpSpPr bwMode="auto">
          <a:xfrm>
            <a:off x="6227763" y="4004494"/>
            <a:ext cx="1828800" cy="1427162"/>
            <a:chOff x="4512" y="576"/>
            <a:chExt cx="1152" cy="899"/>
          </a:xfrm>
        </p:grpSpPr>
        <p:grpSp>
          <p:nvGrpSpPr>
            <p:cNvPr id="14376" name="Group 3"/>
            <p:cNvGrpSpPr>
              <a:grpSpLocks/>
            </p:cNvGrpSpPr>
            <p:nvPr/>
          </p:nvGrpSpPr>
          <p:grpSpPr bwMode="auto">
            <a:xfrm>
              <a:off x="4512" y="576"/>
              <a:ext cx="1152" cy="638"/>
              <a:chOff x="1309" y="1072"/>
              <a:chExt cx="1245" cy="766"/>
            </a:xfrm>
          </p:grpSpPr>
          <p:grpSp>
            <p:nvGrpSpPr>
              <p:cNvPr id="14378" name="Group 4"/>
              <p:cNvGrpSpPr>
                <a:grpSpLocks/>
              </p:cNvGrpSpPr>
              <p:nvPr/>
            </p:nvGrpSpPr>
            <p:grpSpPr bwMode="auto">
              <a:xfrm>
                <a:off x="1309" y="1231"/>
                <a:ext cx="302" cy="175"/>
                <a:chOff x="144" y="1440"/>
                <a:chExt cx="881" cy="510"/>
              </a:xfrm>
            </p:grpSpPr>
            <p:sp>
              <p:nvSpPr>
                <p:cNvPr id="14395" name="Rectangle 5"/>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96" name="Line 6"/>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97" name="Line 7"/>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79" name="Group 8"/>
              <p:cNvGrpSpPr>
                <a:grpSpLocks/>
              </p:cNvGrpSpPr>
              <p:nvPr/>
            </p:nvGrpSpPr>
            <p:grpSpPr bwMode="auto">
              <a:xfrm>
                <a:off x="1950" y="1072"/>
                <a:ext cx="302" cy="175"/>
                <a:chOff x="144" y="1440"/>
                <a:chExt cx="881" cy="510"/>
              </a:xfrm>
            </p:grpSpPr>
            <p:sp>
              <p:nvSpPr>
                <p:cNvPr id="14392" name="Rectangle 9"/>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93" name="Line 10"/>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94" name="Line 11"/>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80" name="Group 12"/>
              <p:cNvGrpSpPr>
                <a:grpSpLocks/>
              </p:cNvGrpSpPr>
              <p:nvPr/>
            </p:nvGrpSpPr>
            <p:grpSpPr bwMode="auto">
              <a:xfrm>
                <a:off x="1648" y="1663"/>
                <a:ext cx="302" cy="175"/>
                <a:chOff x="144" y="1440"/>
                <a:chExt cx="881" cy="510"/>
              </a:xfrm>
            </p:grpSpPr>
            <p:sp>
              <p:nvSpPr>
                <p:cNvPr id="14389" name="Rectangle 13"/>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90" name="Line 14"/>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91" name="Line 15"/>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81" name="Group 16"/>
              <p:cNvGrpSpPr>
                <a:grpSpLocks/>
              </p:cNvGrpSpPr>
              <p:nvPr/>
            </p:nvGrpSpPr>
            <p:grpSpPr bwMode="auto">
              <a:xfrm>
                <a:off x="2252" y="1581"/>
                <a:ext cx="302" cy="175"/>
                <a:chOff x="144" y="1440"/>
                <a:chExt cx="881" cy="510"/>
              </a:xfrm>
            </p:grpSpPr>
            <p:sp>
              <p:nvSpPr>
                <p:cNvPr id="14386" name="Rectangle 17"/>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87" name="Line 18"/>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88" name="Line 19"/>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4382" name="Line 20"/>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Line 21"/>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4" name="Line 22"/>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5" name="Line 23"/>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77" name="Text Box 24"/>
            <p:cNvSpPr txBox="1">
              <a:spLocks noChangeArrowheads="1"/>
            </p:cNvSpPr>
            <p:nvPr/>
          </p:nvSpPr>
          <p:spPr bwMode="auto">
            <a:xfrm>
              <a:off x="4614" y="1263"/>
              <a:ext cx="94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r>
                <a:rPr kumimoji="0" lang="en-US" altLang="zh-CN" sz="1600">
                  <a:latin typeface="Arial" charset="0"/>
                </a:rPr>
                <a:t>Design Model</a:t>
              </a:r>
            </a:p>
          </p:txBody>
        </p:sp>
      </p:grpSp>
      <p:grpSp>
        <p:nvGrpSpPr>
          <p:cNvPr id="14340" name="Group 25"/>
          <p:cNvGrpSpPr>
            <a:grpSpLocks/>
          </p:cNvGrpSpPr>
          <p:nvPr/>
        </p:nvGrpSpPr>
        <p:grpSpPr bwMode="auto">
          <a:xfrm>
            <a:off x="900113" y="4004494"/>
            <a:ext cx="1828800" cy="1427162"/>
            <a:chOff x="4512" y="576"/>
            <a:chExt cx="1152" cy="899"/>
          </a:xfrm>
        </p:grpSpPr>
        <p:grpSp>
          <p:nvGrpSpPr>
            <p:cNvPr id="14354" name="Group 26"/>
            <p:cNvGrpSpPr>
              <a:grpSpLocks/>
            </p:cNvGrpSpPr>
            <p:nvPr/>
          </p:nvGrpSpPr>
          <p:grpSpPr bwMode="auto">
            <a:xfrm>
              <a:off x="4512" y="576"/>
              <a:ext cx="1152" cy="638"/>
              <a:chOff x="1309" y="1072"/>
              <a:chExt cx="1245" cy="766"/>
            </a:xfrm>
          </p:grpSpPr>
          <p:grpSp>
            <p:nvGrpSpPr>
              <p:cNvPr id="14356" name="Group 27"/>
              <p:cNvGrpSpPr>
                <a:grpSpLocks/>
              </p:cNvGrpSpPr>
              <p:nvPr/>
            </p:nvGrpSpPr>
            <p:grpSpPr bwMode="auto">
              <a:xfrm>
                <a:off x="1309" y="1231"/>
                <a:ext cx="302" cy="175"/>
                <a:chOff x="144" y="1440"/>
                <a:chExt cx="881" cy="510"/>
              </a:xfrm>
            </p:grpSpPr>
            <p:sp>
              <p:nvSpPr>
                <p:cNvPr id="14373" name="Rectangle 28"/>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74" name="Line 29"/>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75" name="Line 30"/>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57" name="Group 31"/>
              <p:cNvGrpSpPr>
                <a:grpSpLocks/>
              </p:cNvGrpSpPr>
              <p:nvPr/>
            </p:nvGrpSpPr>
            <p:grpSpPr bwMode="auto">
              <a:xfrm>
                <a:off x="1950" y="1072"/>
                <a:ext cx="302" cy="175"/>
                <a:chOff x="144" y="1440"/>
                <a:chExt cx="881" cy="510"/>
              </a:xfrm>
            </p:grpSpPr>
            <p:sp>
              <p:nvSpPr>
                <p:cNvPr id="14370" name="Rectangle 32"/>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71" name="Line 33"/>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72" name="Line 34"/>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58" name="Group 35"/>
              <p:cNvGrpSpPr>
                <a:grpSpLocks/>
              </p:cNvGrpSpPr>
              <p:nvPr/>
            </p:nvGrpSpPr>
            <p:grpSpPr bwMode="auto">
              <a:xfrm>
                <a:off x="1648" y="1663"/>
                <a:ext cx="302" cy="175"/>
                <a:chOff x="144" y="1440"/>
                <a:chExt cx="881" cy="510"/>
              </a:xfrm>
            </p:grpSpPr>
            <p:sp>
              <p:nvSpPr>
                <p:cNvPr id="14367" name="Rectangle 36"/>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68" name="Line 37"/>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69" name="Line 38"/>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grpSp>
            <p:nvGrpSpPr>
              <p:cNvPr id="14359" name="Group 39"/>
              <p:cNvGrpSpPr>
                <a:grpSpLocks/>
              </p:cNvGrpSpPr>
              <p:nvPr/>
            </p:nvGrpSpPr>
            <p:grpSpPr bwMode="auto">
              <a:xfrm>
                <a:off x="2252" y="1581"/>
                <a:ext cx="302" cy="175"/>
                <a:chOff x="144" y="1440"/>
                <a:chExt cx="881" cy="510"/>
              </a:xfrm>
            </p:grpSpPr>
            <p:sp>
              <p:nvSpPr>
                <p:cNvPr id="14364" name="Rectangle 40"/>
                <p:cNvSpPr>
                  <a:spLocks noChangeArrowheads="1"/>
                </p:cNvSpPr>
                <p:nvPr/>
              </p:nvSpPr>
              <p:spPr bwMode="auto">
                <a:xfrm>
                  <a:off x="144" y="1440"/>
                  <a:ext cx="881" cy="510"/>
                </a:xfrm>
                <a:prstGeom prst="rect">
                  <a:avLst/>
                </a:prstGeom>
                <a:noFill/>
                <a:ln w="28575">
                  <a:solidFill>
                    <a:schemeClr val="tx1"/>
                  </a:solidFill>
                  <a:miter lim="800000"/>
                  <a:headEnd type="none" w="sm" len="sm"/>
                  <a:tailEnd type="none" w="lg" len="lg"/>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p>
                  <a:endParaRPr lang="zh-CN" altLang="en-US"/>
                </a:p>
              </p:txBody>
            </p:sp>
            <p:sp>
              <p:nvSpPr>
                <p:cNvPr id="14365" name="Line 41"/>
                <p:cNvSpPr>
                  <a:spLocks noChangeShapeType="1"/>
                </p:cNvSpPr>
                <p:nvPr/>
              </p:nvSpPr>
              <p:spPr bwMode="auto">
                <a:xfrm>
                  <a:off x="144" y="181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lIns="0" tIns="0" rIns="0" bIns="0" anchor="ctr">
                  <a:spAutoFit/>
                </a:bodyPr>
                <a:lstStyle/>
                <a:p>
                  <a:endParaRPr lang="zh-CN" altLang="en-US"/>
                </a:p>
              </p:txBody>
            </p:sp>
            <p:sp>
              <p:nvSpPr>
                <p:cNvPr id="14366" name="Line 42"/>
                <p:cNvSpPr>
                  <a:spLocks noChangeShapeType="1"/>
                </p:cNvSpPr>
                <p:nvPr/>
              </p:nvSpPr>
              <p:spPr bwMode="auto">
                <a:xfrm>
                  <a:off x="144" y="1680"/>
                  <a:ext cx="881" cy="0"/>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zh-CN" altLang="en-US"/>
                </a:p>
              </p:txBody>
            </p:sp>
          </p:grpSp>
          <p:sp>
            <p:nvSpPr>
              <p:cNvPr id="14360" name="Line 43"/>
              <p:cNvSpPr>
                <a:spLocks noChangeShapeType="1"/>
              </p:cNvSpPr>
              <p:nvPr/>
            </p:nvSpPr>
            <p:spPr bwMode="auto">
              <a:xfrm flipH="1" flipV="1">
                <a:off x="1463" y="1406"/>
                <a:ext cx="312" cy="257"/>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1" name="Line 44"/>
              <p:cNvSpPr>
                <a:spLocks noChangeShapeType="1"/>
              </p:cNvSpPr>
              <p:nvPr/>
            </p:nvSpPr>
            <p:spPr bwMode="auto">
              <a:xfrm flipV="1">
                <a:off x="1611" y="1160"/>
                <a:ext cx="339" cy="153"/>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2" name="Line 45"/>
              <p:cNvSpPr>
                <a:spLocks noChangeShapeType="1"/>
              </p:cNvSpPr>
              <p:nvPr/>
            </p:nvSpPr>
            <p:spPr bwMode="auto">
              <a:xfrm flipV="1">
                <a:off x="1950" y="1663"/>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3" name="Line 46"/>
              <p:cNvSpPr>
                <a:spLocks noChangeShapeType="1"/>
              </p:cNvSpPr>
              <p:nvPr/>
            </p:nvSpPr>
            <p:spPr bwMode="auto">
              <a:xfrm flipV="1">
                <a:off x="1775" y="1247"/>
                <a:ext cx="329" cy="416"/>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355" name="Text Box 47"/>
            <p:cNvSpPr txBox="1">
              <a:spLocks noChangeArrowheads="1"/>
            </p:cNvSpPr>
            <p:nvPr/>
          </p:nvSpPr>
          <p:spPr bwMode="auto">
            <a:xfrm>
              <a:off x="4579" y="1263"/>
              <a:ext cx="101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r>
                <a:rPr kumimoji="0" lang="en-US" altLang="zh-CN" sz="1600">
                  <a:latin typeface="Arial" charset="0"/>
                </a:rPr>
                <a:t>Process Model</a:t>
              </a:r>
            </a:p>
          </p:txBody>
        </p:sp>
      </p:grpSp>
      <p:sp>
        <p:nvSpPr>
          <p:cNvPr id="14341" name="Rectangle 48"/>
          <p:cNvSpPr>
            <a:spLocks noGrp="1" noChangeArrowheads="1"/>
          </p:cNvSpPr>
          <p:nvPr>
            <p:ph type="title"/>
          </p:nvPr>
        </p:nvSpPr>
        <p:spPr>
          <a:xfrm>
            <a:off x="523875" y="260350"/>
            <a:ext cx="8369300" cy="647700"/>
          </a:xfrm>
        </p:spPr>
        <p:txBody>
          <a:bodyPr/>
          <a:lstStyle/>
          <a:p>
            <a:pPr eaLnBrk="1" hangingPunct="1"/>
            <a:r>
              <a:rPr lang="zh-CN" altLang="en-US" sz="4400" dirty="0" smtClean="0"/>
              <a:t>选择合适的模型</a:t>
            </a:r>
            <a:endParaRPr lang="en-US" altLang="zh-CN" sz="4400" dirty="0"/>
          </a:p>
        </p:txBody>
      </p:sp>
      <p:sp>
        <p:nvSpPr>
          <p:cNvPr id="14342" name="Rectangle 49"/>
          <p:cNvSpPr>
            <a:spLocks noGrp="1" noChangeArrowheads="1"/>
          </p:cNvSpPr>
          <p:nvPr>
            <p:ph type="body" idx="1"/>
          </p:nvPr>
        </p:nvSpPr>
        <p:spPr/>
        <p:txBody>
          <a:bodyPr/>
          <a:lstStyle/>
          <a:p>
            <a:pPr eaLnBrk="1" hangingPunct="1"/>
            <a:r>
              <a:rPr lang="zh-CN" altLang="en-US" sz="3200" dirty="0" smtClean="0"/>
              <a:t>所创建的模型对解决方案的形成具有重要的影响</a:t>
            </a:r>
            <a:endParaRPr lang="en-US" altLang="zh-CN" sz="3200" dirty="0" smtClean="0"/>
          </a:p>
          <a:p>
            <a:pPr lvl="1" eaLnBrk="1" hangingPunct="1"/>
            <a:r>
              <a:rPr lang="zh-CN" altLang="en-US" sz="2800" dirty="0" smtClean="0"/>
              <a:t>软件开发过程中，所选择的模型直接影响用户的视角，不同的视角导致不同的解决方案</a:t>
            </a:r>
            <a:endParaRPr lang="en-US" altLang="zh-CN" sz="2800" dirty="0" smtClean="0"/>
          </a:p>
        </p:txBody>
      </p:sp>
      <p:grpSp>
        <p:nvGrpSpPr>
          <p:cNvPr id="14343" name="Group 50"/>
          <p:cNvGrpSpPr>
            <a:grpSpLocks/>
          </p:cNvGrpSpPr>
          <p:nvPr/>
        </p:nvGrpSpPr>
        <p:grpSpPr bwMode="auto">
          <a:xfrm>
            <a:off x="3492500" y="3933056"/>
            <a:ext cx="1990725" cy="1660525"/>
            <a:chOff x="2269" y="2844"/>
            <a:chExt cx="1254" cy="1046"/>
          </a:xfrm>
        </p:grpSpPr>
        <p:sp>
          <p:nvSpPr>
            <p:cNvPr id="14344" name="Text Box 51"/>
            <p:cNvSpPr txBox="1">
              <a:spLocks noChangeArrowheads="1"/>
            </p:cNvSpPr>
            <p:nvPr/>
          </p:nvSpPr>
          <p:spPr bwMode="auto">
            <a:xfrm>
              <a:off x="2269" y="3678"/>
              <a:ext cx="125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lg" len="lg"/>
                </a14:hiddenLine>
              </a:ext>
            </a:extLst>
          </p:spPr>
          <p:txBody>
            <a:bodyPr wrap="none">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r>
                <a:rPr kumimoji="0" lang="en-US" altLang="zh-CN" sz="1600">
                  <a:latin typeface="Arial" charset="0"/>
                </a:rPr>
                <a:t>Deployment Model</a:t>
              </a:r>
            </a:p>
          </p:txBody>
        </p:sp>
        <p:grpSp>
          <p:nvGrpSpPr>
            <p:cNvPr id="14345" name="Group 52"/>
            <p:cNvGrpSpPr>
              <a:grpSpLocks/>
            </p:cNvGrpSpPr>
            <p:nvPr/>
          </p:nvGrpSpPr>
          <p:grpSpPr bwMode="auto">
            <a:xfrm>
              <a:off x="2330" y="2844"/>
              <a:ext cx="1178" cy="750"/>
              <a:chOff x="1964" y="2886"/>
              <a:chExt cx="1178" cy="750"/>
            </a:xfrm>
          </p:grpSpPr>
          <p:sp>
            <p:nvSpPr>
              <p:cNvPr id="14346" name="Line 53"/>
              <p:cNvSpPr>
                <a:spLocks noChangeShapeType="1"/>
              </p:cNvSpPr>
              <p:nvPr/>
            </p:nvSpPr>
            <p:spPr bwMode="auto">
              <a:xfrm flipH="1" flipV="1">
                <a:off x="2082" y="3246"/>
                <a:ext cx="330" cy="179"/>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7" name="Line 54"/>
              <p:cNvSpPr>
                <a:spLocks noChangeShapeType="1"/>
              </p:cNvSpPr>
              <p:nvPr/>
            </p:nvSpPr>
            <p:spPr bwMode="auto">
              <a:xfrm flipV="1">
                <a:off x="2267" y="3000"/>
                <a:ext cx="302" cy="121"/>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8" name="Line 55"/>
              <p:cNvSpPr>
                <a:spLocks noChangeShapeType="1"/>
              </p:cNvSpPr>
              <p:nvPr/>
            </p:nvSpPr>
            <p:spPr bwMode="auto">
              <a:xfrm flipV="1">
                <a:off x="2533" y="3434"/>
                <a:ext cx="302" cy="82"/>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Line 56"/>
              <p:cNvSpPr>
                <a:spLocks noChangeShapeType="1"/>
              </p:cNvSpPr>
              <p:nvPr/>
            </p:nvSpPr>
            <p:spPr bwMode="auto">
              <a:xfrm flipV="1">
                <a:off x="2418" y="3087"/>
                <a:ext cx="305" cy="338"/>
              </a:xfrm>
              <a:prstGeom prst="line">
                <a:avLst/>
              </a:prstGeom>
              <a:noFill/>
              <a:ln w="2857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AutoShape 57"/>
              <p:cNvSpPr>
                <a:spLocks noChangeArrowheads="1"/>
              </p:cNvSpPr>
              <p:nvPr/>
            </p:nvSpPr>
            <p:spPr bwMode="auto">
              <a:xfrm>
                <a:off x="2219" y="3438"/>
                <a:ext cx="308" cy="198"/>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4351" name="AutoShape 58"/>
              <p:cNvSpPr>
                <a:spLocks noChangeArrowheads="1"/>
              </p:cNvSpPr>
              <p:nvPr/>
            </p:nvSpPr>
            <p:spPr bwMode="auto">
              <a:xfrm>
                <a:off x="2567" y="2886"/>
                <a:ext cx="308" cy="198"/>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4352" name="AutoShape 59"/>
              <p:cNvSpPr>
                <a:spLocks noChangeArrowheads="1"/>
              </p:cNvSpPr>
              <p:nvPr/>
            </p:nvSpPr>
            <p:spPr bwMode="auto">
              <a:xfrm>
                <a:off x="1964" y="3051"/>
                <a:ext cx="308" cy="198"/>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sp>
            <p:nvSpPr>
              <p:cNvPr id="14353" name="AutoShape 60"/>
              <p:cNvSpPr>
                <a:spLocks noChangeArrowheads="1"/>
              </p:cNvSpPr>
              <p:nvPr/>
            </p:nvSpPr>
            <p:spPr bwMode="auto">
              <a:xfrm>
                <a:off x="2834" y="3288"/>
                <a:ext cx="308" cy="198"/>
              </a:xfrm>
              <a:prstGeom prst="cube">
                <a:avLst>
                  <a:gd name="adj" fmla="val 25000"/>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7950" tIns="53975" rIns="107950" bIns="53975" anchor="ctr"/>
              <a:lstStyle/>
              <a:p>
                <a:endParaRPr lang="zh-CN" altLang="en-US"/>
              </a:p>
            </p:txBody>
          </p:sp>
        </p:grpSp>
      </p:gr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7E090A2-B0BC-4FDA-8A27-EF7246CCAD00}" type="slidenum">
              <a:rPr lang="en-US" altLang="zh-CN" sz="1200" b="0" smtClean="0">
                <a:solidFill>
                  <a:srgbClr val="4D4D4D"/>
                </a:solidFill>
                <a:latin typeface="Arial" charset="0"/>
              </a:rPr>
              <a:pPr eaLnBrk="1" hangingPunct="1"/>
              <a:t>100</a:t>
            </a:fld>
            <a:r>
              <a:rPr lang="en-US" altLang="zh-CN" sz="1200" b="0" smtClean="0">
                <a:solidFill>
                  <a:srgbClr val="4D4D4D"/>
                </a:solidFill>
                <a:latin typeface="Arial" charset="0"/>
              </a:rPr>
              <a:t>-</a:t>
            </a:r>
          </a:p>
        </p:txBody>
      </p:sp>
      <p:sp>
        <p:nvSpPr>
          <p:cNvPr id="112643" name="Rectangle 2"/>
          <p:cNvSpPr>
            <a:spLocks noGrp="1" noChangeArrowheads="1"/>
          </p:cNvSpPr>
          <p:nvPr>
            <p:ph type="title"/>
          </p:nvPr>
        </p:nvSpPr>
        <p:spPr/>
        <p:txBody>
          <a:bodyPr/>
          <a:lstStyle/>
          <a:p>
            <a:pPr eaLnBrk="1" hangingPunct="1"/>
            <a:r>
              <a:rPr lang="zh-CN" altLang="en-US" sz="4400" smtClean="0"/>
              <a:t>状态机图元语</a:t>
            </a:r>
          </a:p>
        </p:txBody>
      </p:sp>
      <p:sp>
        <p:nvSpPr>
          <p:cNvPr id="112644" name="Rectangle 26">
            <a:hlinkClick r:id="rId2" action="ppaction://hlinksldjump"/>
          </p:cNvPr>
          <p:cNvSpPr>
            <a:spLocks noChangeArrowheads="1"/>
          </p:cNvSpPr>
          <p:nvPr/>
        </p:nvSpPr>
        <p:spPr bwMode="auto">
          <a:xfrm>
            <a:off x="6300788" y="6211888"/>
            <a:ext cx="215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solidFill>
                  <a:srgbClr val="777777"/>
                </a:solidFill>
              </a:rPr>
              <a:t>返回状态机图</a:t>
            </a:r>
          </a:p>
        </p:txBody>
      </p:sp>
      <p:pic>
        <p:nvPicPr>
          <p:cNvPr id="11264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163" y="1766888"/>
            <a:ext cx="73040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70552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13ABDA5-C900-46E5-BFC9-D6D342854759}" type="slidenum">
              <a:rPr lang="en-US" altLang="zh-CN" sz="1200" b="0" smtClean="0">
                <a:solidFill>
                  <a:srgbClr val="4D4D4D"/>
                </a:solidFill>
                <a:latin typeface="Arial" charset="0"/>
              </a:rPr>
              <a:pPr eaLnBrk="1" hangingPunct="1"/>
              <a:t>101</a:t>
            </a:fld>
            <a:r>
              <a:rPr lang="en-US" altLang="zh-CN" sz="1200" b="0" smtClean="0">
                <a:solidFill>
                  <a:srgbClr val="4D4D4D"/>
                </a:solidFill>
                <a:latin typeface="Arial" charset="0"/>
              </a:rPr>
              <a:t>-</a:t>
            </a:r>
          </a:p>
        </p:txBody>
      </p:sp>
      <p:sp>
        <p:nvSpPr>
          <p:cNvPr id="96259" name="Rectangle 2"/>
          <p:cNvSpPr>
            <a:spLocks noGrp="1" noChangeArrowheads="1"/>
          </p:cNvSpPr>
          <p:nvPr>
            <p:ph type="title"/>
          </p:nvPr>
        </p:nvSpPr>
        <p:spPr/>
        <p:txBody>
          <a:bodyPr/>
          <a:lstStyle/>
          <a:p>
            <a:pPr eaLnBrk="1" hangingPunct="1"/>
            <a:r>
              <a:rPr lang="zh-CN" altLang="en-US" smtClean="0"/>
              <a:t>“图书”类的状态机图</a:t>
            </a:r>
          </a:p>
        </p:txBody>
      </p:sp>
      <p:pic>
        <p:nvPicPr>
          <p:cNvPr id="962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412875"/>
            <a:ext cx="6408738" cy="416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ED11C16-5A9A-4B85-A360-3788B1A81387}" type="slidenum">
              <a:rPr lang="en-US" altLang="zh-CN" sz="1200" b="0" smtClean="0">
                <a:solidFill>
                  <a:srgbClr val="4D4D4D"/>
                </a:solidFill>
                <a:latin typeface="Arial" charset="0"/>
              </a:rPr>
              <a:pPr eaLnBrk="1" hangingPunct="1"/>
              <a:t>102</a:t>
            </a:fld>
            <a:r>
              <a:rPr lang="en-US" altLang="zh-CN" sz="1200" b="0" smtClean="0">
                <a:solidFill>
                  <a:srgbClr val="4D4D4D"/>
                </a:solidFill>
                <a:latin typeface="Arial" charset="0"/>
              </a:rPr>
              <a:t>-</a:t>
            </a:r>
          </a:p>
        </p:txBody>
      </p:sp>
      <p:sp>
        <p:nvSpPr>
          <p:cNvPr id="97283" name="Rectangle 2"/>
          <p:cNvSpPr>
            <a:spLocks noGrp="1" noChangeArrowheads="1"/>
          </p:cNvSpPr>
          <p:nvPr>
            <p:ph type="title"/>
          </p:nvPr>
        </p:nvSpPr>
        <p:spPr/>
        <p:txBody>
          <a:bodyPr/>
          <a:lstStyle/>
          <a:p>
            <a:pPr eaLnBrk="1" hangingPunct="1"/>
            <a:r>
              <a:rPr lang="zh-CN" altLang="en-US" smtClean="0"/>
              <a:t>构件图</a:t>
            </a:r>
          </a:p>
        </p:txBody>
      </p:sp>
      <p:sp>
        <p:nvSpPr>
          <p:cNvPr id="97284" name="Rectangle 3"/>
          <p:cNvSpPr>
            <a:spLocks noGrp="1" noChangeArrowheads="1"/>
          </p:cNvSpPr>
          <p:nvPr>
            <p:ph type="body" idx="1"/>
          </p:nvPr>
        </p:nvSpPr>
        <p:spPr/>
        <p:txBody>
          <a:bodyPr/>
          <a:lstStyle/>
          <a:p>
            <a:pPr eaLnBrk="1" hangingPunct="1"/>
            <a:r>
              <a:rPr lang="zh-CN" altLang="en-US" sz="3200" smtClean="0"/>
              <a:t>构件图</a:t>
            </a:r>
            <a:r>
              <a:rPr lang="en-US" altLang="zh-CN" sz="3200" smtClean="0"/>
              <a:t>(Component Diagram)</a:t>
            </a:r>
            <a:endParaRPr lang="zh-CN" altLang="en-US" sz="3200" smtClean="0"/>
          </a:p>
          <a:p>
            <a:pPr lvl="1" eaLnBrk="1" hangingPunct="1"/>
            <a:r>
              <a:rPr lang="zh-CN" altLang="en-US" sz="2800" smtClean="0">
                <a:solidFill>
                  <a:srgbClr val="181A36"/>
                </a:solidFill>
              </a:rPr>
              <a:t>封装类为构件</a:t>
            </a:r>
          </a:p>
          <a:p>
            <a:pPr lvl="1" eaLnBrk="1" hangingPunct="1"/>
            <a:r>
              <a:rPr lang="zh-CN" altLang="en-US" sz="2800" smtClean="0">
                <a:solidFill>
                  <a:srgbClr val="181A36"/>
                </a:solidFill>
              </a:rPr>
              <a:t>描述在系统</a:t>
            </a:r>
            <a:r>
              <a:rPr lang="zh-CN" altLang="en-US" sz="2800" u="sng" smtClean="0">
                <a:solidFill>
                  <a:srgbClr val="181A36"/>
                </a:solidFill>
              </a:rPr>
              <a:t>实现环境</a:t>
            </a:r>
            <a:r>
              <a:rPr lang="zh-CN" altLang="en-US" sz="2800" smtClean="0">
                <a:solidFill>
                  <a:srgbClr val="181A36"/>
                </a:solidFill>
              </a:rPr>
              <a:t>中的软件构件和之间的关系</a:t>
            </a:r>
            <a:endParaRPr lang="zh-CN" altLang="en-US" sz="2800" smtClean="0"/>
          </a:p>
          <a:p>
            <a:pPr eaLnBrk="1" hangingPunct="1"/>
            <a:r>
              <a:rPr lang="zh-CN" altLang="en-US" sz="3200" smtClean="0"/>
              <a:t>主要概念</a:t>
            </a:r>
          </a:p>
          <a:p>
            <a:pPr lvl="1" eaLnBrk="1" hangingPunct="1"/>
            <a:r>
              <a:rPr lang="zh-CN" altLang="en-US" sz="2800" smtClean="0"/>
              <a:t>构件、工件、接口</a:t>
            </a:r>
            <a:r>
              <a:rPr lang="en-US" altLang="zh-CN" sz="2800" smtClean="0"/>
              <a:t>(</a:t>
            </a:r>
            <a:r>
              <a:rPr lang="zh-CN" altLang="en-US" sz="2800" smtClean="0">
                <a:solidFill>
                  <a:schemeClr val="folHlink"/>
                </a:solidFill>
              </a:rPr>
              <a:t>所供接口、所需接口</a:t>
            </a:r>
            <a:r>
              <a:rPr lang="en-US" altLang="zh-CN" sz="2800" smtClean="0"/>
              <a:t>)</a:t>
            </a:r>
          </a:p>
          <a:p>
            <a:pPr lvl="1" eaLnBrk="1" hangingPunct="1"/>
            <a:r>
              <a:rPr lang="zh-CN" altLang="en-US" sz="2800" smtClean="0"/>
              <a:t>依赖、实现</a:t>
            </a:r>
          </a:p>
          <a:p>
            <a:pPr eaLnBrk="1" hangingPunct="1"/>
            <a:r>
              <a:rPr lang="zh-CN" altLang="en-US" sz="3200" smtClean="0"/>
              <a:t>推荐使用场合</a:t>
            </a:r>
          </a:p>
          <a:p>
            <a:pPr lvl="1" eaLnBrk="1" hangingPunct="1"/>
            <a:r>
              <a:rPr lang="zh-CN" altLang="en-US" sz="2800" smtClean="0"/>
              <a:t>系统设计、实现、部署</a:t>
            </a:r>
          </a:p>
        </p:txBody>
      </p:sp>
      <p:sp>
        <p:nvSpPr>
          <p:cNvPr id="97285"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查看构件图元语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05715AD-1F96-4906-A808-F249031669FD}" type="slidenum">
              <a:rPr lang="en-US" altLang="zh-CN" sz="1200" b="0" smtClean="0">
                <a:solidFill>
                  <a:srgbClr val="4D4D4D"/>
                </a:solidFill>
                <a:latin typeface="Arial" charset="0"/>
              </a:rPr>
              <a:pPr eaLnBrk="1" hangingPunct="1"/>
              <a:t>103</a:t>
            </a:fld>
            <a:r>
              <a:rPr lang="en-US" altLang="zh-CN" sz="1200" b="0" smtClean="0">
                <a:solidFill>
                  <a:srgbClr val="4D4D4D"/>
                </a:solidFill>
                <a:latin typeface="Arial" charset="0"/>
              </a:rPr>
              <a:t>-</a:t>
            </a:r>
          </a:p>
        </p:txBody>
      </p:sp>
      <p:sp>
        <p:nvSpPr>
          <p:cNvPr id="113667" name="Rectangle 2"/>
          <p:cNvSpPr>
            <a:spLocks noGrp="1" noChangeArrowheads="1"/>
          </p:cNvSpPr>
          <p:nvPr>
            <p:ph type="title"/>
          </p:nvPr>
        </p:nvSpPr>
        <p:spPr/>
        <p:txBody>
          <a:bodyPr/>
          <a:lstStyle/>
          <a:p>
            <a:pPr eaLnBrk="1" hangingPunct="1"/>
            <a:r>
              <a:rPr lang="zh-CN" altLang="en-US" sz="4400" smtClean="0"/>
              <a:t>构件图元语</a:t>
            </a:r>
            <a:endParaRPr lang="en-US" altLang="zh-CN" sz="4400" smtClean="0"/>
          </a:p>
        </p:txBody>
      </p:sp>
      <p:sp>
        <p:nvSpPr>
          <p:cNvPr id="113668" name="Rectangle 35">
            <a:hlinkClick r:id="rId2" action="ppaction://hlinksldjump"/>
          </p:cNvPr>
          <p:cNvSpPr>
            <a:spLocks noChangeArrowheads="1"/>
          </p:cNvSpPr>
          <p:nvPr/>
        </p:nvSpPr>
        <p:spPr bwMode="auto">
          <a:xfrm>
            <a:off x="6292850" y="62372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返回构件图</a:t>
            </a:r>
          </a:p>
        </p:txBody>
      </p:sp>
      <p:pic>
        <p:nvPicPr>
          <p:cNvPr id="113669"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488" y="1919288"/>
            <a:ext cx="7437437"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98177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AEC3453-5895-456A-8141-82CADD0C4A8C}" type="slidenum">
              <a:rPr lang="en-US" altLang="zh-CN" sz="1200" b="0" smtClean="0">
                <a:solidFill>
                  <a:srgbClr val="4D4D4D"/>
                </a:solidFill>
                <a:latin typeface="Arial" charset="0"/>
              </a:rPr>
              <a:pPr eaLnBrk="1" hangingPunct="1"/>
              <a:t>104</a:t>
            </a:fld>
            <a:r>
              <a:rPr lang="en-US" altLang="zh-CN" sz="1200" b="0" smtClean="0">
                <a:solidFill>
                  <a:srgbClr val="4D4D4D"/>
                </a:solidFill>
                <a:latin typeface="Arial" charset="0"/>
              </a:rPr>
              <a:t>-</a:t>
            </a:r>
          </a:p>
        </p:txBody>
      </p:sp>
      <p:sp>
        <p:nvSpPr>
          <p:cNvPr id="98307" name="Rectangle 2"/>
          <p:cNvSpPr>
            <a:spLocks noGrp="1" noChangeArrowheads="1"/>
          </p:cNvSpPr>
          <p:nvPr>
            <p:ph type="title"/>
          </p:nvPr>
        </p:nvSpPr>
        <p:spPr/>
        <p:txBody>
          <a:bodyPr/>
          <a:lstStyle/>
          <a:p>
            <a:pPr eaLnBrk="1" hangingPunct="1"/>
            <a:r>
              <a:rPr lang="zh-CN" altLang="en-US" smtClean="0"/>
              <a:t>构件图描述类的实现环境</a:t>
            </a:r>
            <a:endParaRPr lang="en-US" altLang="zh-CN" smtClean="0"/>
          </a:p>
        </p:txBody>
      </p:sp>
      <p:pic>
        <p:nvPicPr>
          <p:cNvPr id="983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96975"/>
            <a:ext cx="5329237" cy="464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0ED11C4-4F01-4ADE-AF7C-F1C294D37445}" type="slidenum">
              <a:rPr lang="en-US" altLang="zh-CN" sz="1200" b="0" smtClean="0">
                <a:solidFill>
                  <a:srgbClr val="4D4D4D"/>
                </a:solidFill>
                <a:latin typeface="Arial" charset="0"/>
              </a:rPr>
              <a:pPr eaLnBrk="1" hangingPunct="1"/>
              <a:t>105</a:t>
            </a:fld>
            <a:r>
              <a:rPr lang="en-US" altLang="zh-CN" sz="1200" b="0" smtClean="0">
                <a:solidFill>
                  <a:srgbClr val="4D4D4D"/>
                </a:solidFill>
                <a:latin typeface="Arial" charset="0"/>
              </a:rPr>
              <a:t>-</a:t>
            </a:r>
          </a:p>
        </p:txBody>
      </p:sp>
      <p:sp>
        <p:nvSpPr>
          <p:cNvPr id="99331" name="Rectangle 2"/>
          <p:cNvSpPr>
            <a:spLocks noGrp="1" noChangeArrowheads="1"/>
          </p:cNvSpPr>
          <p:nvPr>
            <p:ph type="title"/>
          </p:nvPr>
        </p:nvSpPr>
        <p:spPr>
          <a:xfrm>
            <a:off x="523875" y="260350"/>
            <a:ext cx="8224838" cy="647700"/>
          </a:xfrm>
        </p:spPr>
        <p:txBody>
          <a:bodyPr/>
          <a:lstStyle/>
          <a:p>
            <a:pPr eaLnBrk="1" hangingPunct="1"/>
            <a:r>
              <a:rPr lang="zh-CN" altLang="en-US" sz="4400" smtClean="0"/>
              <a:t>构件图</a:t>
            </a:r>
            <a:r>
              <a:rPr lang="en-US" altLang="zh-CN" sz="4400" smtClean="0"/>
              <a:t>(UML2</a:t>
            </a:r>
            <a:r>
              <a:rPr lang="zh-CN" altLang="en-US" sz="4400" smtClean="0"/>
              <a:t>新特性</a:t>
            </a:r>
            <a:r>
              <a:rPr lang="en-US" altLang="zh-CN" sz="4400" smtClean="0"/>
              <a:t>)</a:t>
            </a:r>
          </a:p>
        </p:txBody>
      </p:sp>
      <p:grpSp>
        <p:nvGrpSpPr>
          <p:cNvPr id="99332" name="Group 3"/>
          <p:cNvGrpSpPr>
            <a:grpSpLocks/>
          </p:cNvGrpSpPr>
          <p:nvPr/>
        </p:nvGrpSpPr>
        <p:grpSpPr bwMode="auto">
          <a:xfrm>
            <a:off x="612775" y="1628775"/>
            <a:ext cx="2879725" cy="3887788"/>
            <a:chOff x="432" y="1026"/>
            <a:chExt cx="1814" cy="2449"/>
          </a:xfrm>
        </p:grpSpPr>
        <p:sp>
          <p:nvSpPr>
            <p:cNvPr id="99348" name="Rectangle 4"/>
            <p:cNvSpPr>
              <a:spLocks noChangeArrowheads="1"/>
            </p:cNvSpPr>
            <p:nvPr/>
          </p:nvSpPr>
          <p:spPr bwMode="auto">
            <a:xfrm>
              <a:off x="432" y="1026"/>
              <a:ext cx="1814" cy="2449"/>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99349" name="Rectangle 5"/>
            <p:cNvSpPr>
              <a:spLocks noChangeArrowheads="1"/>
            </p:cNvSpPr>
            <p:nvPr/>
          </p:nvSpPr>
          <p:spPr bwMode="auto">
            <a:xfrm>
              <a:off x="432" y="1026"/>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a:solidFill>
                    <a:srgbClr val="000000"/>
                  </a:solidFill>
                  <a:latin typeface="Arial" charset="0"/>
                </a:rPr>
                <a:t>&lt;&lt;component&gt;&gt;</a:t>
              </a:r>
            </a:p>
            <a:p>
              <a:pPr algn="ctr" eaLnBrk="0" hangingPunct="0"/>
              <a:r>
                <a:rPr kumimoji="0" lang="en-US" altLang="zh-CN" sz="1800">
                  <a:solidFill>
                    <a:srgbClr val="000000"/>
                  </a:solidFill>
                  <a:latin typeface="Arial" charset="0"/>
                </a:rPr>
                <a:t>Order</a:t>
              </a:r>
            </a:p>
          </p:txBody>
        </p:sp>
        <p:sp>
          <p:nvSpPr>
            <p:cNvPr id="99350" name="Rectangle 6"/>
            <p:cNvSpPr>
              <a:spLocks noChangeArrowheads="1"/>
            </p:cNvSpPr>
            <p:nvPr/>
          </p:nvSpPr>
          <p:spPr bwMode="auto">
            <a:xfrm>
              <a:off x="432" y="1525"/>
              <a:ext cx="1814" cy="952"/>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&lt;&lt;provided interfaces&gt;&gt;</a:t>
              </a:r>
            </a:p>
            <a:p>
              <a:pPr eaLnBrk="0" hangingPunct="0"/>
              <a:r>
                <a:rPr kumimoji="0" lang="en-US" altLang="zh-CN" sz="1800" b="0">
                  <a:solidFill>
                    <a:srgbClr val="000000"/>
                  </a:solidFill>
                  <a:latin typeface="Arial" charset="0"/>
                </a:rPr>
                <a:t>OrderEntry</a:t>
              </a:r>
            </a:p>
            <a:p>
              <a:pPr eaLnBrk="0" hangingPunct="0"/>
              <a:r>
                <a:rPr kumimoji="0" lang="en-US" altLang="zh-CN" sz="1800" b="0">
                  <a:solidFill>
                    <a:srgbClr val="000000"/>
                  </a:solidFill>
                  <a:latin typeface="Arial" charset="0"/>
                </a:rPr>
                <a:t>AccountPayable</a:t>
              </a:r>
            </a:p>
            <a:p>
              <a:pPr eaLnBrk="0" hangingPunct="0"/>
              <a:r>
                <a:rPr kumimoji="0" lang="en-US" altLang="zh-CN" sz="1800">
                  <a:solidFill>
                    <a:srgbClr val="000000"/>
                  </a:solidFill>
                  <a:latin typeface="Arial" charset="0"/>
                </a:rPr>
                <a:t>&lt;&lt;required interfaces&gt;&gt;</a:t>
              </a:r>
            </a:p>
            <a:p>
              <a:pPr eaLnBrk="0" hangingPunct="0"/>
              <a:r>
                <a:rPr kumimoji="0" lang="en-US" altLang="zh-CN" sz="1800" b="0">
                  <a:solidFill>
                    <a:srgbClr val="000000"/>
                  </a:solidFill>
                  <a:latin typeface="Arial" charset="0"/>
                </a:rPr>
                <a:t>Person</a:t>
              </a:r>
            </a:p>
          </p:txBody>
        </p:sp>
        <p:sp>
          <p:nvSpPr>
            <p:cNvPr id="99351" name="Rectangle 7"/>
            <p:cNvSpPr>
              <a:spLocks noChangeArrowheads="1"/>
            </p:cNvSpPr>
            <p:nvPr/>
          </p:nvSpPr>
          <p:spPr bwMode="auto">
            <a:xfrm>
              <a:off x="432" y="2477"/>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&lt;&lt;realizations&gt;&gt;</a:t>
              </a:r>
            </a:p>
            <a:p>
              <a:pPr eaLnBrk="0" hangingPunct="0"/>
              <a:r>
                <a:rPr kumimoji="0" lang="en-US" altLang="zh-CN" sz="1800" b="0">
                  <a:solidFill>
                    <a:srgbClr val="000000"/>
                  </a:solidFill>
                  <a:latin typeface="Arial" charset="0"/>
                </a:rPr>
                <a:t>OrderHeader</a:t>
              </a:r>
            </a:p>
            <a:p>
              <a:pPr eaLnBrk="0" hangingPunct="0"/>
              <a:r>
                <a:rPr kumimoji="0" lang="en-US" altLang="zh-CN" sz="1800" b="0">
                  <a:solidFill>
                    <a:srgbClr val="000000"/>
                  </a:solidFill>
                  <a:latin typeface="Arial" charset="0"/>
                </a:rPr>
                <a:t>LineItem</a:t>
              </a:r>
            </a:p>
          </p:txBody>
        </p:sp>
        <p:sp>
          <p:nvSpPr>
            <p:cNvPr id="99352" name="Rectangle 8"/>
            <p:cNvSpPr>
              <a:spLocks noChangeArrowheads="1"/>
            </p:cNvSpPr>
            <p:nvPr/>
          </p:nvSpPr>
          <p:spPr bwMode="auto">
            <a:xfrm>
              <a:off x="432" y="2976"/>
              <a:ext cx="1814" cy="499"/>
            </a:xfrm>
            <a:prstGeom prst="rect">
              <a:avLst/>
            </a:prstGeom>
            <a:solidFill>
              <a:srgbClr val="CCFFFF"/>
            </a:solidFill>
            <a:ln w="12700">
              <a:solidFill>
                <a:schemeClr val="tx1"/>
              </a:solidFill>
              <a:miter lim="800000"/>
              <a:headEnd type="none" w="sm" len="sm"/>
              <a:tailEnd type="none" w="sm" len="sm"/>
            </a:ln>
          </p:spPr>
          <p:txBody>
            <a:bodyPr wrap="none" anchor="ctr"/>
            <a:lstStyle/>
            <a:p>
              <a:pPr eaLnBrk="0" hangingPunct="0"/>
              <a:r>
                <a:rPr kumimoji="0" lang="en-US" altLang="zh-CN" sz="1800">
                  <a:solidFill>
                    <a:srgbClr val="000000"/>
                  </a:solidFill>
                  <a:latin typeface="Arial" charset="0"/>
                </a:rPr>
                <a:t>&lt;&lt;artifacts&gt;&gt;</a:t>
              </a:r>
            </a:p>
            <a:p>
              <a:pPr eaLnBrk="0" hangingPunct="0"/>
              <a:r>
                <a:rPr kumimoji="0" lang="en-US" altLang="zh-CN" sz="1800" b="0">
                  <a:solidFill>
                    <a:srgbClr val="000000"/>
                  </a:solidFill>
                  <a:latin typeface="Arial" charset="0"/>
                </a:rPr>
                <a:t>Order.jar</a:t>
              </a:r>
            </a:p>
          </p:txBody>
        </p:sp>
        <p:sp>
          <p:nvSpPr>
            <p:cNvPr id="99353" name="Rectangle 9"/>
            <p:cNvSpPr>
              <a:spLocks noChangeArrowheads="1"/>
            </p:cNvSpPr>
            <p:nvPr/>
          </p:nvSpPr>
          <p:spPr bwMode="auto">
            <a:xfrm>
              <a:off x="1974" y="1071"/>
              <a:ext cx="227" cy="272"/>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54" name="Rectangle 10"/>
            <p:cNvSpPr>
              <a:spLocks noChangeArrowheads="1"/>
            </p:cNvSpPr>
            <p:nvPr/>
          </p:nvSpPr>
          <p:spPr bwMode="auto">
            <a:xfrm>
              <a:off x="1929" y="1116"/>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55" name="Rectangle 11"/>
            <p:cNvSpPr>
              <a:spLocks noChangeArrowheads="1"/>
            </p:cNvSpPr>
            <p:nvPr/>
          </p:nvSpPr>
          <p:spPr bwMode="auto">
            <a:xfrm>
              <a:off x="1929" y="1207"/>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grpSp>
      <p:grpSp>
        <p:nvGrpSpPr>
          <p:cNvPr id="99333" name="Group 12"/>
          <p:cNvGrpSpPr>
            <a:grpSpLocks/>
          </p:cNvGrpSpPr>
          <p:nvPr/>
        </p:nvGrpSpPr>
        <p:grpSpPr bwMode="auto">
          <a:xfrm>
            <a:off x="4141788" y="2420938"/>
            <a:ext cx="4246562" cy="2747962"/>
            <a:chOff x="2473" y="1661"/>
            <a:chExt cx="2675" cy="1731"/>
          </a:xfrm>
        </p:grpSpPr>
        <p:sp>
          <p:nvSpPr>
            <p:cNvPr id="99334" name="Rectangle 13"/>
            <p:cNvSpPr>
              <a:spLocks noChangeArrowheads="1"/>
            </p:cNvSpPr>
            <p:nvPr/>
          </p:nvSpPr>
          <p:spPr bwMode="auto">
            <a:xfrm>
              <a:off x="3108" y="1661"/>
              <a:ext cx="2040" cy="1361"/>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35" name="Rectangle 14"/>
            <p:cNvSpPr>
              <a:spLocks noChangeArrowheads="1"/>
            </p:cNvSpPr>
            <p:nvPr/>
          </p:nvSpPr>
          <p:spPr bwMode="auto">
            <a:xfrm>
              <a:off x="3562" y="1797"/>
              <a:ext cx="907" cy="363"/>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b="0">
                  <a:latin typeface="Arial" charset="0"/>
                </a:rPr>
                <a:t>OrderHeader</a:t>
              </a:r>
            </a:p>
          </p:txBody>
        </p:sp>
        <p:sp>
          <p:nvSpPr>
            <p:cNvPr id="99336" name="Rectangle 15"/>
            <p:cNvSpPr>
              <a:spLocks noChangeArrowheads="1"/>
            </p:cNvSpPr>
            <p:nvPr/>
          </p:nvSpPr>
          <p:spPr bwMode="auto">
            <a:xfrm>
              <a:off x="3562" y="2568"/>
              <a:ext cx="907" cy="363"/>
            </a:xfrm>
            <a:prstGeom prst="rect">
              <a:avLst/>
            </a:prstGeom>
            <a:solidFill>
              <a:srgbClr val="CCFFFF"/>
            </a:solidFill>
            <a:ln w="12700">
              <a:solidFill>
                <a:schemeClr val="tx1"/>
              </a:solidFill>
              <a:miter lim="800000"/>
              <a:headEnd type="none" w="sm" len="sm"/>
              <a:tailEnd type="none" w="sm" len="sm"/>
            </a:ln>
          </p:spPr>
          <p:txBody>
            <a:bodyPr wrap="none" anchor="ctr"/>
            <a:lstStyle/>
            <a:p>
              <a:pPr algn="ctr" eaLnBrk="0" hangingPunct="0"/>
              <a:r>
                <a:rPr kumimoji="0" lang="en-US" altLang="zh-CN" sz="1800" b="0">
                  <a:latin typeface="Arial" charset="0"/>
                </a:rPr>
                <a:t>LineItem</a:t>
              </a:r>
            </a:p>
          </p:txBody>
        </p:sp>
        <p:sp>
          <p:nvSpPr>
            <p:cNvPr id="99337" name="AutoShape 16"/>
            <p:cNvSpPr>
              <a:spLocks noChangeArrowheads="1"/>
            </p:cNvSpPr>
            <p:nvPr/>
          </p:nvSpPr>
          <p:spPr bwMode="auto">
            <a:xfrm>
              <a:off x="3970" y="2160"/>
              <a:ext cx="136" cy="136"/>
            </a:xfrm>
            <a:prstGeom prst="diamond">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38" name="Line 17"/>
            <p:cNvSpPr>
              <a:spLocks noChangeShapeType="1"/>
            </p:cNvSpPr>
            <p:nvPr/>
          </p:nvSpPr>
          <p:spPr bwMode="auto">
            <a:xfrm>
              <a:off x="4042" y="2296"/>
              <a:ext cx="0" cy="2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39" name="Rectangle 18"/>
            <p:cNvSpPr>
              <a:spLocks noChangeArrowheads="1"/>
            </p:cNvSpPr>
            <p:nvPr/>
          </p:nvSpPr>
          <p:spPr bwMode="auto">
            <a:xfrm>
              <a:off x="4831" y="1706"/>
              <a:ext cx="227" cy="272"/>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0" name="Rectangle 19"/>
            <p:cNvSpPr>
              <a:spLocks noChangeArrowheads="1"/>
            </p:cNvSpPr>
            <p:nvPr/>
          </p:nvSpPr>
          <p:spPr bwMode="auto">
            <a:xfrm>
              <a:off x="4786" y="1751"/>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1" name="Rectangle 20"/>
            <p:cNvSpPr>
              <a:spLocks noChangeArrowheads="1"/>
            </p:cNvSpPr>
            <p:nvPr/>
          </p:nvSpPr>
          <p:spPr bwMode="auto">
            <a:xfrm>
              <a:off x="4786" y="1842"/>
              <a:ext cx="91" cy="46"/>
            </a:xfrm>
            <a:prstGeom prst="rect">
              <a:avLst/>
            </a:prstGeom>
            <a:solidFill>
              <a:srgbClr val="CCFFFF"/>
            </a:solidFill>
            <a:ln w="12700">
              <a:solidFill>
                <a:schemeClr val="tx1"/>
              </a:solidFill>
              <a:miter lim="800000"/>
              <a:headEnd type="none" w="sm" len="sm"/>
              <a:tailEnd type="none" w="sm" len="sm"/>
            </a:ln>
          </p:spPr>
          <p:txBody>
            <a:bodyPr wrap="none" anchor="ctr"/>
            <a:lstStyle/>
            <a:p>
              <a:endParaRPr lang="zh-CN" altLang="en-US"/>
            </a:p>
          </p:txBody>
        </p:sp>
        <p:sp>
          <p:nvSpPr>
            <p:cNvPr id="99342" name="Oval 21"/>
            <p:cNvSpPr>
              <a:spLocks noChangeArrowheads="1"/>
            </p:cNvSpPr>
            <p:nvPr/>
          </p:nvSpPr>
          <p:spPr bwMode="auto">
            <a:xfrm>
              <a:off x="2609" y="2296"/>
              <a:ext cx="136" cy="135"/>
            </a:xfrm>
            <a:prstGeom prst="ellipse">
              <a:avLst/>
            </a:prstGeom>
            <a:solidFill>
              <a:srgbClr val="CCFFFF"/>
            </a:solidFill>
            <a:ln w="12700">
              <a:solidFill>
                <a:schemeClr val="tx1"/>
              </a:solidFill>
              <a:round/>
              <a:headEnd type="none" w="sm" len="sm"/>
              <a:tailEnd type="none" w="sm" len="sm"/>
            </a:ln>
          </p:spPr>
          <p:txBody>
            <a:bodyPr wrap="none" anchor="ctr"/>
            <a:lstStyle/>
            <a:p>
              <a:endParaRPr lang="zh-CN" altLang="en-US"/>
            </a:p>
          </p:txBody>
        </p:sp>
        <p:sp>
          <p:nvSpPr>
            <p:cNvPr id="99343" name="Line 22"/>
            <p:cNvSpPr>
              <a:spLocks noChangeShapeType="1"/>
            </p:cNvSpPr>
            <p:nvPr/>
          </p:nvSpPr>
          <p:spPr bwMode="auto">
            <a:xfrm>
              <a:off x="2745" y="2360"/>
              <a:ext cx="36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44" name="AutoShape 23"/>
            <p:cNvSpPr>
              <a:spLocks/>
            </p:cNvSpPr>
            <p:nvPr/>
          </p:nvSpPr>
          <p:spPr bwMode="auto">
            <a:xfrm rot="5400000">
              <a:off x="4137" y="3308"/>
              <a:ext cx="53" cy="115"/>
            </a:xfrm>
            <a:prstGeom prst="leftBracket">
              <a:avLst>
                <a:gd name="adj" fmla="val 108491"/>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rot="10800000" vert="eaVert" wrap="none" lIns="90000" tIns="46800" rIns="90000" bIns="46800" anchor="ctr"/>
            <a:lstStyle/>
            <a:p>
              <a:pPr algn="r" eaLnBrk="0" hangingPunct="0"/>
              <a:endParaRPr kumimoji="0" lang="zh-CN" altLang="en-US" sz="1800" b="0">
                <a:latin typeface="Arial" charset="0"/>
              </a:endParaRPr>
            </a:p>
          </p:txBody>
        </p:sp>
        <p:sp>
          <p:nvSpPr>
            <p:cNvPr id="99345" name="Line 24"/>
            <p:cNvSpPr>
              <a:spLocks noChangeShapeType="1"/>
            </p:cNvSpPr>
            <p:nvPr/>
          </p:nvSpPr>
          <p:spPr bwMode="auto">
            <a:xfrm flipV="1">
              <a:off x="4169" y="3022"/>
              <a:ext cx="0" cy="31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99346" name="Text Box 25"/>
            <p:cNvSpPr txBox="1">
              <a:spLocks noChangeArrowheads="1"/>
            </p:cNvSpPr>
            <p:nvPr/>
          </p:nvSpPr>
          <p:spPr bwMode="auto">
            <a:xfrm>
              <a:off x="2473" y="2114"/>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spcBef>
                  <a:spcPct val="50000"/>
                </a:spcBef>
              </a:pPr>
              <a:r>
                <a:rPr kumimoji="0" lang="en-US" altLang="zh-CN" sz="1400">
                  <a:solidFill>
                    <a:srgbClr val="000000"/>
                  </a:solidFill>
                  <a:latin typeface="Arial" charset="0"/>
                </a:rPr>
                <a:t>OrderEntry</a:t>
              </a:r>
            </a:p>
          </p:txBody>
        </p:sp>
        <p:sp>
          <p:nvSpPr>
            <p:cNvPr id="99347" name="Text Box 26"/>
            <p:cNvSpPr txBox="1">
              <a:spLocks noChangeArrowheads="1"/>
            </p:cNvSpPr>
            <p:nvPr/>
          </p:nvSpPr>
          <p:spPr bwMode="auto">
            <a:xfrm>
              <a:off x="4197" y="3112"/>
              <a:ext cx="86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spcBef>
                  <a:spcPct val="50000"/>
                </a:spcBef>
              </a:pPr>
              <a:r>
                <a:rPr kumimoji="0" lang="en-US" altLang="zh-CN" sz="1400">
                  <a:solidFill>
                    <a:srgbClr val="000000"/>
                  </a:solidFill>
                  <a:latin typeface="Arial" charset="0"/>
                </a:rPr>
                <a:t>Person</a:t>
              </a:r>
            </a:p>
          </p:txBody>
        </p:sp>
      </p:gr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C6B491-89B5-4806-8561-3CDC8DB6B3FA}" type="slidenum">
              <a:rPr lang="en-US" altLang="zh-CN" sz="1200" b="0" smtClean="0">
                <a:solidFill>
                  <a:srgbClr val="4D4D4D"/>
                </a:solidFill>
                <a:latin typeface="Arial" charset="0"/>
              </a:rPr>
              <a:pPr eaLnBrk="1" hangingPunct="1"/>
              <a:t>106</a:t>
            </a:fld>
            <a:r>
              <a:rPr lang="en-US" altLang="zh-CN" sz="1200" b="0" smtClean="0">
                <a:solidFill>
                  <a:srgbClr val="4D4D4D"/>
                </a:solidFill>
                <a:latin typeface="Arial" charset="0"/>
              </a:rPr>
              <a:t>-</a:t>
            </a:r>
          </a:p>
        </p:txBody>
      </p:sp>
      <p:sp>
        <p:nvSpPr>
          <p:cNvPr id="100355" name="Rectangle 2"/>
          <p:cNvSpPr>
            <a:spLocks noGrp="1" noChangeArrowheads="1"/>
          </p:cNvSpPr>
          <p:nvPr>
            <p:ph type="title"/>
          </p:nvPr>
        </p:nvSpPr>
        <p:spPr/>
        <p:txBody>
          <a:bodyPr/>
          <a:lstStyle/>
          <a:p>
            <a:pPr eaLnBrk="1" hangingPunct="1"/>
            <a:r>
              <a:rPr lang="zh-CN" altLang="en-US" smtClean="0"/>
              <a:t>部署图</a:t>
            </a:r>
          </a:p>
        </p:txBody>
      </p:sp>
      <p:sp>
        <p:nvSpPr>
          <p:cNvPr id="100356" name="Rectangle 3"/>
          <p:cNvSpPr>
            <a:spLocks noGrp="1" noChangeArrowheads="1"/>
          </p:cNvSpPr>
          <p:nvPr>
            <p:ph type="body" idx="1"/>
          </p:nvPr>
        </p:nvSpPr>
        <p:spPr/>
        <p:txBody>
          <a:bodyPr/>
          <a:lstStyle/>
          <a:p>
            <a:pPr eaLnBrk="1" hangingPunct="1"/>
            <a:r>
              <a:rPr lang="zh-CN" altLang="en-US" smtClean="0"/>
              <a:t>部署图（</a:t>
            </a:r>
            <a:r>
              <a:rPr lang="en-US" altLang="zh-CN" smtClean="0"/>
              <a:t>Deployment Diagram</a:t>
            </a:r>
            <a:r>
              <a:rPr lang="zh-CN" altLang="en-US" smtClean="0"/>
              <a:t>）</a:t>
            </a:r>
          </a:p>
          <a:p>
            <a:pPr lvl="1" eaLnBrk="1" hangingPunct="1"/>
            <a:r>
              <a:rPr lang="zh-CN" altLang="en-US" smtClean="0"/>
              <a:t>描述系统所需的硬件构件的物理部署</a:t>
            </a:r>
          </a:p>
          <a:p>
            <a:pPr eaLnBrk="1" hangingPunct="1"/>
            <a:r>
              <a:rPr lang="zh-CN" altLang="en-US" smtClean="0"/>
              <a:t>主要概念</a:t>
            </a:r>
          </a:p>
          <a:p>
            <a:pPr lvl="1" eaLnBrk="1" hangingPunct="1"/>
            <a:r>
              <a:rPr lang="zh-CN" altLang="en-US" smtClean="0"/>
              <a:t>节点、构件、位置</a:t>
            </a:r>
          </a:p>
          <a:p>
            <a:pPr lvl="1" eaLnBrk="1" hangingPunct="1"/>
            <a:r>
              <a:rPr lang="zh-CN" altLang="en-US" smtClean="0"/>
              <a:t>连接、依赖</a:t>
            </a:r>
          </a:p>
          <a:p>
            <a:pPr eaLnBrk="1" hangingPunct="1"/>
            <a:r>
              <a:rPr lang="zh-CN" altLang="en-US" smtClean="0"/>
              <a:t>推荐使用场合</a:t>
            </a:r>
          </a:p>
          <a:p>
            <a:pPr lvl="1" eaLnBrk="1" hangingPunct="1"/>
            <a:r>
              <a:rPr kumimoji="0" lang="zh-CN" altLang="en-US" smtClean="0"/>
              <a:t>系统设计、实施、部署</a:t>
            </a:r>
          </a:p>
        </p:txBody>
      </p:sp>
      <p:sp>
        <p:nvSpPr>
          <p:cNvPr id="100357" name="Rectangle 4">
            <a:hlinkClick r:id="" action="ppaction://noaction"/>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查看部署图元语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E220754-309D-4676-B36A-696E836CD3E6}" type="slidenum">
              <a:rPr lang="en-US" altLang="zh-CN" sz="1200" b="0" smtClean="0">
                <a:solidFill>
                  <a:srgbClr val="4D4D4D"/>
                </a:solidFill>
                <a:latin typeface="Arial" charset="0"/>
              </a:rPr>
              <a:pPr eaLnBrk="1" hangingPunct="1"/>
              <a:t>107</a:t>
            </a:fld>
            <a:r>
              <a:rPr lang="en-US" altLang="zh-CN" sz="1200" b="0" smtClean="0">
                <a:solidFill>
                  <a:srgbClr val="4D4D4D"/>
                </a:solidFill>
                <a:latin typeface="Arial" charset="0"/>
              </a:rPr>
              <a:t>-</a:t>
            </a:r>
          </a:p>
        </p:txBody>
      </p:sp>
      <p:sp>
        <p:nvSpPr>
          <p:cNvPr id="114691" name="Rectangle 2"/>
          <p:cNvSpPr>
            <a:spLocks noGrp="1" noChangeArrowheads="1"/>
          </p:cNvSpPr>
          <p:nvPr>
            <p:ph type="title"/>
          </p:nvPr>
        </p:nvSpPr>
        <p:spPr/>
        <p:txBody>
          <a:bodyPr/>
          <a:lstStyle/>
          <a:p>
            <a:pPr eaLnBrk="1" hangingPunct="1"/>
            <a:r>
              <a:rPr lang="zh-CN" altLang="en-US" sz="4400" smtClean="0"/>
              <a:t>部署图元语</a:t>
            </a:r>
            <a:endParaRPr lang="en-US" altLang="zh-CN" sz="4400" smtClean="0"/>
          </a:p>
        </p:txBody>
      </p:sp>
      <p:sp>
        <p:nvSpPr>
          <p:cNvPr id="114692" name="Rectangle 21">
            <a:hlinkClick r:id="rId2" action="ppaction://hlinksldjump"/>
          </p:cNvPr>
          <p:cNvSpPr>
            <a:spLocks noChangeArrowheads="1"/>
          </p:cNvSpPr>
          <p:nvPr/>
        </p:nvSpPr>
        <p:spPr bwMode="auto">
          <a:xfrm>
            <a:off x="66087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返回部署图</a:t>
            </a:r>
          </a:p>
        </p:txBody>
      </p:sp>
      <p:pic>
        <p:nvPicPr>
          <p:cNvPr id="114693"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1609725"/>
            <a:ext cx="7627937"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737974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914272E-0E5F-4B3D-A6EA-A90CBC634092}" type="slidenum">
              <a:rPr lang="en-US" altLang="zh-CN" sz="1200" b="0" smtClean="0">
                <a:solidFill>
                  <a:srgbClr val="4D4D4D"/>
                </a:solidFill>
                <a:latin typeface="Arial" charset="0"/>
              </a:rPr>
              <a:pPr eaLnBrk="1" hangingPunct="1"/>
              <a:t>108</a:t>
            </a:fld>
            <a:r>
              <a:rPr lang="en-US" altLang="zh-CN" sz="1200" b="0" smtClean="0">
                <a:solidFill>
                  <a:srgbClr val="4D4D4D"/>
                </a:solidFill>
                <a:latin typeface="Arial" charset="0"/>
              </a:rPr>
              <a:t>-</a:t>
            </a:r>
          </a:p>
        </p:txBody>
      </p:sp>
      <p:sp>
        <p:nvSpPr>
          <p:cNvPr id="101379" name="Rectangle 2"/>
          <p:cNvSpPr>
            <a:spLocks noGrp="1" noChangeArrowheads="1"/>
          </p:cNvSpPr>
          <p:nvPr>
            <p:ph type="title"/>
          </p:nvPr>
        </p:nvSpPr>
        <p:spPr/>
        <p:txBody>
          <a:bodyPr/>
          <a:lstStyle/>
          <a:p>
            <a:pPr eaLnBrk="1" hangingPunct="1"/>
            <a:r>
              <a:rPr lang="zh-CN" altLang="en-US" smtClean="0"/>
              <a:t>部署图描述系统部署情况</a:t>
            </a:r>
          </a:p>
        </p:txBody>
      </p:sp>
      <p:pic>
        <p:nvPicPr>
          <p:cNvPr id="1013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325563"/>
            <a:ext cx="6481763" cy="426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Rectangle 2"/>
          <p:cNvSpPr>
            <a:spLocks noGrp="1" noChangeArrowheads="1"/>
          </p:cNvSpPr>
          <p:nvPr>
            <p:ph type="ctrTitle"/>
          </p:nvPr>
        </p:nvSpPr>
        <p:spPr>
          <a:xfrm>
            <a:off x="682625" y="2620963"/>
            <a:ext cx="7772400" cy="1063625"/>
          </a:xfrm>
        </p:spPr>
        <p:txBody>
          <a:bodyPr/>
          <a:lstStyle/>
          <a:p>
            <a:pPr eaLnBrk="1" hangingPunct="1">
              <a:defRPr/>
            </a:pPr>
            <a:r>
              <a:rPr lang="zh-CN" altLang="en-US" sz="11800" smtClean="0"/>
              <a:t>谢谢</a:t>
            </a:r>
          </a:p>
        </p:txBody>
      </p:sp>
      <p:sp>
        <p:nvSpPr>
          <p:cNvPr id="102403" name="Rectangle 3"/>
          <p:cNvSpPr>
            <a:spLocks noGrp="1" noChangeArrowheads="1"/>
          </p:cNvSpPr>
          <p:nvPr>
            <p:ph type="subTitle" idx="1"/>
          </p:nvPr>
        </p:nvSpPr>
        <p:spPr/>
        <p:txBody>
          <a:bodyPr/>
          <a:lstStyle/>
          <a:p>
            <a:pPr eaLnBrk="1" hangingPunct="1"/>
            <a:endParaRPr lang="zh-CN" altLang="en-US" smtClean="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377990B-0AAA-4C1F-BE55-E72F915C91C1}" type="slidenum">
              <a:rPr lang="en-US" altLang="zh-CN" sz="1200" b="0" smtClean="0">
                <a:solidFill>
                  <a:srgbClr val="4D4D4D"/>
                </a:solidFill>
                <a:latin typeface="Arial" charset="0"/>
              </a:rPr>
              <a:pPr eaLnBrk="1" hangingPunct="1"/>
              <a:t>11</a:t>
            </a:fld>
            <a:r>
              <a:rPr lang="en-US" altLang="zh-CN" sz="1200" b="0" smtClean="0">
                <a:solidFill>
                  <a:srgbClr val="4D4D4D"/>
                </a:solidFill>
                <a:latin typeface="Arial" charset="0"/>
              </a:rPr>
              <a:t>-</a:t>
            </a:r>
          </a:p>
        </p:txBody>
      </p:sp>
      <p:sp>
        <p:nvSpPr>
          <p:cNvPr id="15363" name="Rectangle 2"/>
          <p:cNvSpPr>
            <a:spLocks noGrp="1" noChangeArrowheads="1"/>
          </p:cNvSpPr>
          <p:nvPr>
            <p:ph type="title"/>
          </p:nvPr>
        </p:nvSpPr>
        <p:spPr>
          <a:xfrm>
            <a:off x="523875" y="260350"/>
            <a:ext cx="8080375" cy="647700"/>
          </a:xfrm>
        </p:spPr>
        <p:txBody>
          <a:bodyPr/>
          <a:lstStyle/>
          <a:p>
            <a:pPr eaLnBrk="1" hangingPunct="1"/>
            <a:r>
              <a:rPr lang="zh-CN" altLang="en-US" sz="4400" dirty="0"/>
              <a:t>模型的精确程度不同</a:t>
            </a:r>
            <a:endParaRPr lang="en-US" altLang="zh-CN" sz="4400" dirty="0"/>
          </a:p>
        </p:txBody>
      </p:sp>
      <p:sp>
        <p:nvSpPr>
          <p:cNvPr id="15364" name="Rectangle 3"/>
          <p:cNvSpPr>
            <a:spLocks noGrp="1" noChangeArrowheads="1"/>
          </p:cNvSpPr>
          <p:nvPr>
            <p:ph type="body" idx="1"/>
          </p:nvPr>
        </p:nvSpPr>
        <p:spPr/>
        <p:txBody>
          <a:bodyPr/>
          <a:lstStyle/>
          <a:p>
            <a:pPr eaLnBrk="1" hangingPunct="1"/>
            <a:r>
              <a:rPr lang="zh-CN" altLang="en-US" sz="3200" dirty="0" smtClean="0"/>
              <a:t>每个模型都是建立在不同的精确程度上的</a:t>
            </a:r>
            <a:endParaRPr lang="en-US" altLang="zh-CN" sz="3200" dirty="0" smtClean="0"/>
          </a:p>
          <a:p>
            <a:pPr eaLnBrk="1" hangingPunct="1"/>
            <a:r>
              <a:rPr lang="zh-CN" altLang="en-US" sz="3200" dirty="0" smtClean="0"/>
              <a:t>模型的精确程度取决于：</a:t>
            </a:r>
            <a:endParaRPr lang="en-US" altLang="zh-CN" sz="3200" dirty="0" smtClean="0"/>
          </a:p>
          <a:p>
            <a:pPr lvl="1" eaLnBrk="1" hangingPunct="1"/>
            <a:r>
              <a:rPr lang="zh-CN" altLang="en-US" sz="2800" dirty="0" smtClean="0"/>
              <a:t>谁使用该模型</a:t>
            </a:r>
            <a:r>
              <a:rPr lang="en-US" altLang="zh-CN" sz="2800" dirty="0" smtClean="0"/>
              <a:t> </a:t>
            </a:r>
          </a:p>
          <a:p>
            <a:pPr lvl="1" eaLnBrk="1" hangingPunct="1"/>
            <a:r>
              <a:rPr lang="zh-CN" altLang="en-US" sz="2800" dirty="0" smtClean="0"/>
              <a:t>为什么需要使用该模型</a:t>
            </a:r>
            <a:endParaRPr lang="en-US" altLang="zh-CN" sz="2800" dirty="0" smtClean="0"/>
          </a:p>
        </p:txBody>
      </p:sp>
      <p:grpSp>
        <p:nvGrpSpPr>
          <p:cNvPr id="15365" name="Group 4"/>
          <p:cNvGrpSpPr>
            <a:grpSpLocks/>
          </p:cNvGrpSpPr>
          <p:nvPr/>
        </p:nvGrpSpPr>
        <p:grpSpPr bwMode="auto">
          <a:xfrm>
            <a:off x="5182469" y="3140969"/>
            <a:ext cx="2389187" cy="2744788"/>
            <a:chOff x="3631" y="2321"/>
            <a:chExt cx="1505" cy="1729"/>
          </a:xfrm>
        </p:grpSpPr>
        <p:pic>
          <p:nvPicPr>
            <p:cNvPr id="1536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1" y="2321"/>
              <a:ext cx="1505" cy="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Text Box 6"/>
            <p:cNvSpPr txBox="1">
              <a:spLocks noChangeArrowheads="1"/>
            </p:cNvSpPr>
            <p:nvPr/>
          </p:nvSpPr>
          <p:spPr bwMode="auto">
            <a:xfrm>
              <a:off x="3784" y="3787"/>
              <a:ext cx="129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zh-CN" altLang="en-US" sz="2000" dirty="0" smtClean="0">
                  <a:latin typeface="Arial" charset="0"/>
                </a:rPr>
                <a:t>设计者视角</a:t>
              </a:r>
              <a:endParaRPr kumimoji="0" lang="en-US" altLang="zh-CN" sz="2000" dirty="0">
                <a:latin typeface="Arial" charset="0"/>
              </a:endParaRPr>
            </a:p>
          </p:txBody>
        </p:sp>
      </p:grpSp>
      <p:grpSp>
        <p:nvGrpSpPr>
          <p:cNvPr id="15366" name="Group 7"/>
          <p:cNvGrpSpPr>
            <a:grpSpLocks/>
          </p:cNvGrpSpPr>
          <p:nvPr/>
        </p:nvGrpSpPr>
        <p:grpSpPr bwMode="auto">
          <a:xfrm>
            <a:off x="1475656" y="3501009"/>
            <a:ext cx="2627313" cy="2001838"/>
            <a:chOff x="674" y="2659"/>
            <a:chExt cx="1655" cy="1261"/>
          </a:xfrm>
        </p:grpSpPr>
        <p:pic>
          <p:nvPicPr>
            <p:cNvPr id="15367"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 y="2659"/>
              <a:ext cx="1536"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9"/>
            <p:cNvSpPr txBox="1">
              <a:spLocks noChangeArrowheads="1"/>
            </p:cNvSpPr>
            <p:nvPr/>
          </p:nvSpPr>
          <p:spPr bwMode="auto">
            <a:xfrm>
              <a:off x="674" y="3657"/>
              <a:ext cx="1344"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zh-CN" altLang="en-US" sz="2000" dirty="0" smtClean="0">
                  <a:latin typeface="Arial" charset="0"/>
                </a:rPr>
                <a:t>用户视角</a:t>
              </a:r>
              <a:endParaRPr kumimoji="0" lang="en-US" altLang="zh-CN" sz="2000" dirty="0">
                <a:latin typeface="Arial"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94FFC09-9A39-4091-A64C-2568302C6152}" type="slidenum">
              <a:rPr lang="en-US" altLang="zh-CN" sz="1200" b="0" smtClean="0">
                <a:solidFill>
                  <a:srgbClr val="4D4D4D"/>
                </a:solidFill>
                <a:latin typeface="Arial" charset="0"/>
              </a:rPr>
              <a:pPr eaLnBrk="1" hangingPunct="1"/>
              <a:t>12</a:t>
            </a:fld>
            <a:r>
              <a:rPr lang="en-US" altLang="zh-CN" sz="1200" b="0" smtClean="0">
                <a:solidFill>
                  <a:srgbClr val="4D4D4D"/>
                </a:solidFill>
                <a:latin typeface="Arial" charset="0"/>
              </a:rPr>
              <a:t>-</a:t>
            </a:r>
          </a:p>
        </p:txBody>
      </p:sp>
      <p:sp>
        <p:nvSpPr>
          <p:cNvPr id="16387" name="Rectangle 2"/>
          <p:cNvSpPr>
            <a:spLocks noGrp="1" noChangeArrowheads="1"/>
          </p:cNvSpPr>
          <p:nvPr>
            <p:ph type="title"/>
          </p:nvPr>
        </p:nvSpPr>
        <p:spPr>
          <a:xfrm>
            <a:off x="523875" y="260350"/>
            <a:ext cx="8801100" cy="647700"/>
          </a:xfrm>
        </p:spPr>
        <p:txBody>
          <a:bodyPr/>
          <a:lstStyle/>
          <a:p>
            <a:pPr eaLnBrk="1" hangingPunct="1"/>
            <a:r>
              <a:rPr lang="zh-CN" altLang="en-US" sz="4400" dirty="0"/>
              <a:t>最好的模型是与现实相联系</a:t>
            </a:r>
            <a:endParaRPr lang="en-US" altLang="zh-CN" sz="4400" dirty="0"/>
          </a:p>
        </p:txBody>
      </p:sp>
      <p:sp>
        <p:nvSpPr>
          <p:cNvPr id="16388" name="Rectangle 3"/>
          <p:cNvSpPr>
            <a:spLocks noGrp="1" noChangeArrowheads="1"/>
          </p:cNvSpPr>
          <p:nvPr>
            <p:ph type="body" idx="1"/>
          </p:nvPr>
        </p:nvSpPr>
        <p:spPr/>
        <p:txBody>
          <a:bodyPr/>
          <a:lstStyle/>
          <a:p>
            <a:pPr eaLnBrk="1" hangingPunct="1"/>
            <a:r>
              <a:rPr lang="zh-CN" altLang="en-US" dirty="0" smtClean="0"/>
              <a:t>模型是对现实的简化</a:t>
            </a:r>
            <a:endParaRPr lang="en-US" altLang="zh-CN" dirty="0" smtClean="0"/>
          </a:p>
          <a:p>
            <a:pPr eaLnBrk="1" hangingPunct="1"/>
            <a:r>
              <a:rPr lang="zh-CN" altLang="en-US" dirty="0" smtClean="0"/>
              <a:t>好的模型应反映事物本质的特征</a:t>
            </a:r>
            <a:endParaRPr lang="en-US" altLang="zh-CN" dirty="0" smtClean="0"/>
          </a:p>
        </p:txBody>
      </p:sp>
      <p:pic>
        <p:nvPicPr>
          <p:cNvPr id="16389" name="Picture 4" descr="TN0113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0" y="3130550"/>
            <a:ext cx="3124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865BA27-5A55-4509-9114-BF5ED25CD7F8}" type="slidenum">
              <a:rPr lang="en-US" altLang="zh-CN" sz="1200" b="0" smtClean="0">
                <a:solidFill>
                  <a:srgbClr val="4D4D4D"/>
                </a:solidFill>
                <a:latin typeface="Arial" charset="0"/>
              </a:rPr>
              <a:pPr eaLnBrk="1" hangingPunct="1"/>
              <a:t>13</a:t>
            </a:fld>
            <a:r>
              <a:rPr lang="en-US" altLang="zh-CN" sz="1200" b="0" smtClean="0">
                <a:solidFill>
                  <a:srgbClr val="4D4D4D"/>
                </a:solidFill>
                <a:latin typeface="Arial" charset="0"/>
              </a:rPr>
              <a:t>-</a:t>
            </a:r>
          </a:p>
        </p:txBody>
      </p:sp>
      <p:sp>
        <p:nvSpPr>
          <p:cNvPr id="17411" name="Rectangle 2"/>
          <p:cNvSpPr>
            <a:spLocks noGrp="1" noChangeArrowheads="1"/>
          </p:cNvSpPr>
          <p:nvPr>
            <p:ph type="title"/>
          </p:nvPr>
        </p:nvSpPr>
        <p:spPr>
          <a:xfrm>
            <a:off x="523875" y="260350"/>
            <a:ext cx="8620125" cy="647700"/>
          </a:xfrm>
        </p:spPr>
        <p:txBody>
          <a:bodyPr/>
          <a:lstStyle/>
          <a:p>
            <a:pPr eaLnBrk="1" hangingPunct="1"/>
            <a:r>
              <a:rPr lang="zh-CN" altLang="en-US" sz="4400" dirty="0"/>
              <a:t>单一的模型是不够的</a:t>
            </a:r>
            <a:endParaRPr lang="en-US" altLang="zh-CN" sz="4400" dirty="0"/>
          </a:p>
        </p:txBody>
      </p:sp>
      <p:sp>
        <p:nvSpPr>
          <p:cNvPr id="17412" name="Rectangle 3"/>
          <p:cNvSpPr>
            <a:spLocks noGrp="1" noChangeArrowheads="1"/>
          </p:cNvSpPr>
          <p:nvPr>
            <p:ph type="body" idx="1"/>
          </p:nvPr>
        </p:nvSpPr>
        <p:spPr>
          <a:xfrm>
            <a:off x="755650" y="981075"/>
            <a:ext cx="8137525" cy="2447925"/>
          </a:xfrm>
        </p:spPr>
        <p:txBody>
          <a:bodyPr/>
          <a:lstStyle/>
          <a:p>
            <a:pPr eaLnBrk="1" hangingPunct="1"/>
            <a:r>
              <a:rPr lang="zh-CN" altLang="en-US" sz="2800" dirty="0" smtClean="0"/>
              <a:t>对于具有一定规模的系统，需要一系列的互补和连锁的视图，以反映问题的各个方面</a:t>
            </a:r>
            <a:endParaRPr lang="en-US" altLang="zh-CN" sz="2400" dirty="0" smtClean="0"/>
          </a:p>
        </p:txBody>
      </p:sp>
      <p:grpSp>
        <p:nvGrpSpPr>
          <p:cNvPr id="17413" name="Group 4"/>
          <p:cNvGrpSpPr>
            <a:grpSpLocks/>
          </p:cNvGrpSpPr>
          <p:nvPr/>
        </p:nvGrpSpPr>
        <p:grpSpPr bwMode="auto">
          <a:xfrm>
            <a:off x="1871663" y="2636912"/>
            <a:ext cx="5214937" cy="3243262"/>
            <a:chOff x="1179" y="2205"/>
            <a:chExt cx="3285" cy="2043"/>
          </a:xfrm>
        </p:grpSpPr>
        <p:grpSp>
          <p:nvGrpSpPr>
            <p:cNvPr id="17414" name="Group 5"/>
            <p:cNvGrpSpPr>
              <a:grpSpLocks/>
            </p:cNvGrpSpPr>
            <p:nvPr/>
          </p:nvGrpSpPr>
          <p:grpSpPr bwMode="auto">
            <a:xfrm>
              <a:off x="1179" y="2205"/>
              <a:ext cx="1632" cy="1011"/>
              <a:chOff x="2832" y="1944"/>
              <a:chExt cx="1632" cy="1011"/>
            </a:xfrm>
          </p:grpSpPr>
          <p:sp>
            <p:nvSpPr>
              <p:cNvPr id="17539" name="Rectangle 6"/>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40" name="Rectangle 7"/>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15" name="Group 8"/>
            <p:cNvGrpSpPr>
              <a:grpSpLocks/>
            </p:cNvGrpSpPr>
            <p:nvPr/>
          </p:nvGrpSpPr>
          <p:grpSpPr bwMode="auto">
            <a:xfrm>
              <a:off x="1179" y="3237"/>
              <a:ext cx="1632" cy="1011"/>
              <a:chOff x="2832" y="1944"/>
              <a:chExt cx="1632" cy="1011"/>
            </a:xfrm>
          </p:grpSpPr>
          <p:sp>
            <p:nvSpPr>
              <p:cNvPr id="17537" name="Rectangle 9"/>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38" name="Rectangle 10"/>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16" name="Group 11"/>
            <p:cNvGrpSpPr>
              <a:grpSpLocks/>
            </p:cNvGrpSpPr>
            <p:nvPr/>
          </p:nvGrpSpPr>
          <p:grpSpPr bwMode="auto">
            <a:xfrm>
              <a:off x="2832" y="3237"/>
              <a:ext cx="1632" cy="1011"/>
              <a:chOff x="2832" y="1944"/>
              <a:chExt cx="1632" cy="1011"/>
            </a:xfrm>
          </p:grpSpPr>
          <p:sp>
            <p:nvSpPr>
              <p:cNvPr id="17535" name="Rectangle 12"/>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36" name="Rectangle 13"/>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17" name="Group 14"/>
            <p:cNvGrpSpPr>
              <a:grpSpLocks/>
            </p:cNvGrpSpPr>
            <p:nvPr/>
          </p:nvGrpSpPr>
          <p:grpSpPr bwMode="auto">
            <a:xfrm>
              <a:off x="2832" y="2205"/>
              <a:ext cx="1632" cy="1011"/>
              <a:chOff x="2832" y="1944"/>
              <a:chExt cx="1632" cy="1011"/>
            </a:xfrm>
          </p:grpSpPr>
          <p:sp>
            <p:nvSpPr>
              <p:cNvPr id="17533" name="Rectangle 15"/>
              <p:cNvSpPr>
                <a:spLocks noChangeArrowheads="1"/>
              </p:cNvSpPr>
              <p:nvPr/>
            </p:nvSpPr>
            <p:spPr bwMode="auto">
              <a:xfrm>
                <a:off x="2832" y="1944"/>
                <a:ext cx="1632" cy="101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34" name="Rectangle 16"/>
              <p:cNvSpPr>
                <a:spLocks noChangeArrowheads="1"/>
              </p:cNvSpPr>
              <p:nvPr/>
            </p:nvSpPr>
            <p:spPr bwMode="auto">
              <a:xfrm>
                <a:off x="2832" y="1944"/>
                <a:ext cx="1632" cy="1011"/>
              </a:xfrm>
              <a:prstGeom prst="rect">
                <a:avLst/>
              </a:prstGeom>
              <a:noFill/>
              <a:ln w="12700">
                <a:solidFill>
                  <a:srgbClr val="5F5F5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18" name="Rectangle 17"/>
            <p:cNvSpPr>
              <a:spLocks noChangeArrowheads="1"/>
            </p:cNvSpPr>
            <p:nvPr/>
          </p:nvSpPr>
          <p:spPr bwMode="auto">
            <a:xfrm>
              <a:off x="1889" y="3613"/>
              <a:ext cx="72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Process View</a:t>
              </a:r>
              <a:endParaRPr kumimoji="0" lang="en-US" altLang="zh-CN" sz="1000" b="0">
                <a:latin typeface="Arial" charset="0"/>
              </a:endParaRPr>
            </a:p>
          </p:txBody>
        </p:sp>
        <p:sp>
          <p:nvSpPr>
            <p:cNvPr id="17419" name="Rectangle 18"/>
            <p:cNvSpPr>
              <a:spLocks noChangeArrowheads="1"/>
            </p:cNvSpPr>
            <p:nvPr/>
          </p:nvSpPr>
          <p:spPr bwMode="auto">
            <a:xfrm>
              <a:off x="3014" y="3613"/>
              <a:ext cx="92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Deployment View</a:t>
              </a:r>
              <a:endParaRPr kumimoji="0" lang="en-US" altLang="zh-CN" sz="1000" b="0">
                <a:latin typeface="Arial" charset="0"/>
              </a:endParaRPr>
            </a:p>
          </p:txBody>
        </p:sp>
        <p:sp>
          <p:nvSpPr>
            <p:cNvPr id="17420" name="Rectangle 19"/>
            <p:cNvSpPr>
              <a:spLocks noChangeArrowheads="1"/>
            </p:cNvSpPr>
            <p:nvPr/>
          </p:nvSpPr>
          <p:spPr bwMode="auto">
            <a:xfrm>
              <a:off x="1889" y="2596"/>
              <a:ext cx="67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Logical View</a:t>
              </a:r>
              <a:endParaRPr kumimoji="0" lang="en-US" altLang="zh-CN" sz="1000" b="0">
                <a:latin typeface="Arial" charset="0"/>
              </a:endParaRPr>
            </a:p>
          </p:txBody>
        </p:sp>
        <p:sp>
          <p:nvSpPr>
            <p:cNvPr id="17421" name="Freeform 20"/>
            <p:cNvSpPr>
              <a:spLocks/>
            </p:cNvSpPr>
            <p:nvPr/>
          </p:nvSpPr>
          <p:spPr bwMode="auto">
            <a:xfrm>
              <a:off x="2187" y="2841"/>
              <a:ext cx="1267" cy="748"/>
            </a:xfrm>
            <a:custGeom>
              <a:avLst/>
              <a:gdLst>
                <a:gd name="T0" fmla="*/ 1265 w 1267"/>
                <a:gd name="T1" fmla="*/ 392 h 748"/>
                <a:gd name="T2" fmla="*/ 1260 w 1267"/>
                <a:gd name="T3" fmla="*/ 430 h 748"/>
                <a:gd name="T4" fmla="*/ 1246 w 1267"/>
                <a:gd name="T5" fmla="*/ 466 h 748"/>
                <a:gd name="T6" fmla="*/ 1229 w 1267"/>
                <a:gd name="T7" fmla="*/ 502 h 748"/>
                <a:gd name="T8" fmla="*/ 1204 w 1267"/>
                <a:gd name="T9" fmla="*/ 536 h 748"/>
                <a:gd name="T10" fmla="*/ 1175 w 1267"/>
                <a:gd name="T11" fmla="*/ 568 h 748"/>
                <a:gd name="T12" fmla="*/ 1121 w 1267"/>
                <a:gd name="T13" fmla="*/ 610 h 748"/>
                <a:gd name="T14" fmla="*/ 1037 w 1267"/>
                <a:gd name="T15" fmla="*/ 661 h 748"/>
                <a:gd name="T16" fmla="*/ 935 w 1267"/>
                <a:gd name="T17" fmla="*/ 702 h 748"/>
                <a:gd name="T18" fmla="*/ 822 w 1267"/>
                <a:gd name="T19" fmla="*/ 731 h 748"/>
                <a:gd name="T20" fmla="*/ 699 w 1267"/>
                <a:gd name="T21" fmla="*/ 746 h 748"/>
                <a:gd name="T22" fmla="*/ 569 w 1267"/>
                <a:gd name="T23" fmla="*/ 746 h 748"/>
                <a:gd name="T24" fmla="*/ 446 w 1267"/>
                <a:gd name="T25" fmla="*/ 731 h 748"/>
                <a:gd name="T26" fmla="*/ 332 w 1267"/>
                <a:gd name="T27" fmla="*/ 702 h 748"/>
                <a:gd name="T28" fmla="*/ 231 w 1267"/>
                <a:gd name="T29" fmla="*/ 661 h 748"/>
                <a:gd name="T30" fmla="*/ 146 w 1267"/>
                <a:gd name="T31" fmla="*/ 610 h 748"/>
                <a:gd name="T32" fmla="*/ 92 w 1267"/>
                <a:gd name="T33" fmla="*/ 568 h 748"/>
                <a:gd name="T34" fmla="*/ 64 w 1267"/>
                <a:gd name="T35" fmla="*/ 536 h 748"/>
                <a:gd name="T36" fmla="*/ 39 w 1267"/>
                <a:gd name="T37" fmla="*/ 502 h 748"/>
                <a:gd name="T38" fmla="*/ 20 w 1267"/>
                <a:gd name="T39" fmla="*/ 466 h 748"/>
                <a:gd name="T40" fmla="*/ 8 w 1267"/>
                <a:gd name="T41" fmla="*/ 430 h 748"/>
                <a:gd name="T42" fmla="*/ 0 w 1267"/>
                <a:gd name="T43" fmla="*/ 392 h 748"/>
                <a:gd name="T44" fmla="*/ 0 w 1267"/>
                <a:gd name="T45" fmla="*/ 354 h 748"/>
                <a:gd name="T46" fmla="*/ 8 w 1267"/>
                <a:gd name="T47" fmla="*/ 316 h 748"/>
                <a:gd name="T48" fmla="*/ 20 w 1267"/>
                <a:gd name="T49" fmla="*/ 280 h 748"/>
                <a:gd name="T50" fmla="*/ 39 w 1267"/>
                <a:gd name="T51" fmla="*/ 246 h 748"/>
                <a:gd name="T52" fmla="*/ 64 w 1267"/>
                <a:gd name="T53" fmla="*/ 212 h 748"/>
                <a:gd name="T54" fmla="*/ 92 w 1267"/>
                <a:gd name="T55" fmla="*/ 180 h 748"/>
                <a:gd name="T56" fmla="*/ 146 w 1267"/>
                <a:gd name="T57" fmla="*/ 136 h 748"/>
                <a:gd name="T58" fmla="*/ 231 w 1267"/>
                <a:gd name="T59" fmla="*/ 85 h 748"/>
                <a:gd name="T60" fmla="*/ 332 w 1267"/>
                <a:gd name="T61" fmla="*/ 44 h 748"/>
                <a:gd name="T62" fmla="*/ 446 w 1267"/>
                <a:gd name="T63" fmla="*/ 17 h 748"/>
                <a:gd name="T64" fmla="*/ 569 w 1267"/>
                <a:gd name="T65" fmla="*/ 0 h 748"/>
                <a:gd name="T66" fmla="*/ 699 w 1267"/>
                <a:gd name="T67" fmla="*/ 0 h 748"/>
                <a:gd name="T68" fmla="*/ 822 w 1267"/>
                <a:gd name="T69" fmla="*/ 17 h 748"/>
                <a:gd name="T70" fmla="*/ 935 w 1267"/>
                <a:gd name="T71" fmla="*/ 44 h 748"/>
                <a:gd name="T72" fmla="*/ 1037 w 1267"/>
                <a:gd name="T73" fmla="*/ 85 h 748"/>
                <a:gd name="T74" fmla="*/ 1121 w 1267"/>
                <a:gd name="T75" fmla="*/ 136 h 748"/>
                <a:gd name="T76" fmla="*/ 1175 w 1267"/>
                <a:gd name="T77" fmla="*/ 180 h 748"/>
                <a:gd name="T78" fmla="*/ 1204 w 1267"/>
                <a:gd name="T79" fmla="*/ 212 h 748"/>
                <a:gd name="T80" fmla="*/ 1229 w 1267"/>
                <a:gd name="T81" fmla="*/ 246 h 748"/>
                <a:gd name="T82" fmla="*/ 1246 w 1267"/>
                <a:gd name="T83" fmla="*/ 280 h 748"/>
                <a:gd name="T84" fmla="*/ 1260 w 1267"/>
                <a:gd name="T85" fmla="*/ 316 h 748"/>
                <a:gd name="T86" fmla="*/ 1265 w 1267"/>
                <a:gd name="T87" fmla="*/ 354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7"/>
                <a:gd name="T133" fmla="*/ 0 h 748"/>
                <a:gd name="T134" fmla="*/ 1267 w 1267"/>
                <a:gd name="T135" fmla="*/ 748 h 74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close/>
                </a:path>
              </a:pathLst>
            </a:custGeom>
            <a:solidFill>
              <a:srgbClr val="FFFF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422" name="Freeform 21"/>
            <p:cNvSpPr>
              <a:spLocks/>
            </p:cNvSpPr>
            <p:nvPr/>
          </p:nvSpPr>
          <p:spPr bwMode="auto">
            <a:xfrm>
              <a:off x="2196" y="2838"/>
              <a:ext cx="1267" cy="748"/>
            </a:xfrm>
            <a:custGeom>
              <a:avLst/>
              <a:gdLst>
                <a:gd name="T0" fmla="*/ 1265 w 1267"/>
                <a:gd name="T1" fmla="*/ 392 h 748"/>
                <a:gd name="T2" fmla="*/ 1260 w 1267"/>
                <a:gd name="T3" fmla="*/ 430 h 748"/>
                <a:gd name="T4" fmla="*/ 1246 w 1267"/>
                <a:gd name="T5" fmla="*/ 466 h 748"/>
                <a:gd name="T6" fmla="*/ 1229 w 1267"/>
                <a:gd name="T7" fmla="*/ 502 h 748"/>
                <a:gd name="T8" fmla="*/ 1204 w 1267"/>
                <a:gd name="T9" fmla="*/ 536 h 748"/>
                <a:gd name="T10" fmla="*/ 1175 w 1267"/>
                <a:gd name="T11" fmla="*/ 568 h 748"/>
                <a:gd name="T12" fmla="*/ 1121 w 1267"/>
                <a:gd name="T13" fmla="*/ 610 h 748"/>
                <a:gd name="T14" fmla="*/ 1037 w 1267"/>
                <a:gd name="T15" fmla="*/ 661 h 748"/>
                <a:gd name="T16" fmla="*/ 935 w 1267"/>
                <a:gd name="T17" fmla="*/ 702 h 748"/>
                <a:gd name="T18" fmla="*/ 822 w 1267"/>
                <a:gd name="T19" fmla="*/ 731 h 748"/>
                <a:gd name="T20" fmla="*/ 699 w 1267"/>
                <a:gd name="T21" fmla="*/ 746 h 748"/>
                <a:gd name="T22" fmla="*/ 569 w 1267"/>
                <a:gd name="T23" fmla="*/ 746 h 748"/>
                <a:gd name="T24" fmla="*/ 446 w 1267"/>
                <a:gd name="T25" fmla="*/ 731 h 748"/>
                <a:gd name="T26" fmla="*/ 332 w 1267"/>
                <a:gd name="T27" fmla="*/ 702 h 748"/>
                <a:gd name="T28" fmla="*/ 231 w 1267"/>
                <a:gd name="T29" fmla="*/ 661 h 748"/>
                <a:gd name="T30" fmla="*/ 146 w 1267"/>
                <a:gd name="T31" fmla="*/ 610 h 748"/>
                <a:gd name="T32" fmla="*/ 92 w 1267"/>
                <a:gd name="T33" fmla="*/ 568 h 748"/>
                <a:gd name="T34" fmla="*/ 64 w 1267"/>
                <a:gd name="T35" fmla="*/ 536 h 748"/>
                <a:gd name="T36" fmla="*/ 39 w 1267"/>
                <a:gd name="T37" fmla="*/ 502 h 748"/>
                <a:gd name="T38" fmla="*/ 20 w 1267"/>
                <a:gd name="T39" fmla="*/ 466 h 748"/>
                <a:gd name="T40" fmla="*/ 8 w 1267"/>
                <a:gd name="T41" fmla="*/ 430 h 748"/>
                <a:gd name="T42" fmla="*/ 0 w 1267"/>
                <a:gd name="T43" fmla="*/ 392 h 748"/>
                <a:gd name="T44" fmla="*/ 0 w 1267"/>
                <a:gd name="T45" fmla="*/ 354 h 748"/>
                <a:gd name="T46" fmla="*/ 8 w 1267"/>
                <a:gd name="T47" fmla="*/ 316 h 748"/>
                <a:gd name="T48" fmla="*/ 20 w 1267"/>
                <a:gd name="T49" fmla="*/ 280 h 748"/>
                <a:gd name="T50" fmla="*/ 39 w 1267"/>
                <a:gd name="T51" fmla="*/ 246 h 748"/>
                <a:gd name="T52" fmla="*/ 64 w 1267"/>
                <a:gd name="T53" fmla="*/ 212 h 748"/>
                <a:gd name="T54" fmla="*/ 92 w 1267"/>
                <a:gd name="T55" fmla="*/ 180 h 748"/>
                <a:gd name="T56" fmla="*/ 146 w 1267"/>
                <a:gd name="T57" fmla="*/ 136 h 748"/>
                <a:gd name="T58" fmla="*/ 231 w 1267"/>
                <a:gd name="T59" fmla="*/ 85 h 748"/>
                <a:gd name="T60" fmla="*/ 332 w 1267"/>
                <a:gd name="T61" fmla="*/ 44 h 748"/>
                <a:gd name="T62" fmla="*/ 446 w 1267"/>
                <a:gd name="T63" fmla="*/ 17 h 748"/>
                <a:gd name="T64" fmla="*/ 569 w 1267"/>
                <a:gd name="T65" fmla="*/ 0 h 748"/>
                <a:gd name="T66" fmla="*/ 699 w 1267"/>
                <a:gd name="T67" fmla="*/ 0 h 748"/>
                <a:gd name="T68" fmla="*/ 822 w 1267"/>
                <a:gd name="T69" fmla="*/ 17 h 748"/>
                <a:gd name="T70" fmla="*/ 935 w 1267"/>
                <a:gd name="T71" fmla="*/ 44 h 748"/>
                <a:gd name="T72" fmla="*/ 1037 w 1267"/>
                <a:gd name="T73" fmla="*/ 85 h 748"/>
                <a:gd name="T74" fmla="*/ 1121 w 1267"/>
                <a:gd name="T75" fmla="*/ 136 h 748"/>
                <a:gd name="T76" fmla="*/ 1175 w 1267"/>
                <a:gd name="T77" fmla="*/ 180 h 748"/>
                <a:gd name="T78" fmla="*/ 1204 w 1267"/>
                <a:gd name="T79" fmla="*/ 212 h 748"/>
                <a:gd name="T80" fmla="*/ 1229 w 1267"/>
                <a:gd name="T81" fmla="*/ 246 h 748"/>
                <a:gd name="T82" fmla="*/ 1246 w 1267"/>
                <a:gd name="T83" fmla="*/ 280 h 748"/>
                <a:gd name="T84" fmla="*/ 1260 w 1267"/>
                <a:gd name="T85" fmla="*/ 316 h 748"/>
                <a:gd name="T86" fmla="*/ 1265 w 1267"/>
                <a:gd name="T87" fmla="*/ 354 h 74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267"/>
                <a:gd name="T133" fmla="*/ 0 h 748"/>
                <a:gd name="T134" fmla="*/ 1267 w 1267"/>
                <a:gd name="T135" fmla="*/ 748 h 74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267" h="748">
                  <a:moveTo>
                    <a:pt x="1267" y="373"/>
                  </a:moveTo>
                  <a:lnTo>
                    <a:pt x="1265" y="392"/>
                  </a:lnTo>
                  <a:lnTo>
                    <a:pt x="1263" y="411"/>
                  </a:lnTo>
                  <a:lnTo>
                    <a:pt x="1260" y="430"/>
                  </a:lnTo>
                  <a:lnTo>
                    <a:pt x="1254" y="449"/>
                  </a:lnTo>
                  <a:lnTo>
                    <a:pt x="1246" y="466"/>
                  </a:lnTo>
                  <a:lnTo>
                    <a:pt x="1238" y="485"/>
                  </a:lnTo>
                  <a:lnTo>
                    <a:pt x="1229" y="502"/>
                  </a:lnTo>
                  <a:lnTo>
                    <a:pt x="1217" y="519"/>
                  </a:lnTo>
                  <a:lnTo>
                    <a:pt x="1204" y="536"/>
                  </a:lnTo>
                  <a:lnTo>
                    <a:pt x="1190" y="551"/>
                  </a:lnTo>
                  <a:lnTo>
                    <a:pt x="1175" y="568"/>
                  </a:lnTo>
                  <a:lnTo>
                    <a:pt x="1158" y="583"/>
                  </a:lnTo>
                  <a:lnTo>
                    <a:pt x="1121" y="610"/>
                  </a:lnTo>
                  <a:lnTo>
                    <a:pt x="1081" y="638"/>
                  </a:lnTo>
                  <a:lnTo>
                    <a:pt x="1037" y="661"/>
                  </a:lnTo>
                  <a:lnTo>
                    <a:pt x="987" y="682"/>
                  </a:lnTo>
                  <a:lnTo>
                    <a:pt x="935" y="702"/>
                  </a:lnTo>
                  <a:lnTo>
                    <a:pt x="879" y="719"/>
                  </a:lnTo>
                  <a:lnTo>
                    <a:pt x="822" y="731"/>
                  </a:lnTo>
                  <a:lnTo>
                    <a:pt x="760" y="740"/>
                  </a:lnTo>
                  <a:lnTo>
                    <a:pt x="699" y="746"/>
                  </a:lnTo>
                  <a:lnTo>
                    <a:pt x="634" y="748"/>
                  </a:lnTo>
                  <a:lnTo>
                    <a:pt x="569" y="746"/>
                  </a:lnTo>
                  <a:lnTo>
                    <a:pt x="507" y="740"/>
                  </a:lnTo>
                  <a:lnTo>
                    <a:pt x="446" y="731"/>
                  </a:lnTo>
                  <a:lnTo>
                    <a:pt x="388" y="719"/>
                  </a:lnTo>
                  <a:lnTo>
                    <a:pt x="332" y="702"/>
                  </a:lnTo>
                  <a:lnTo>
                    <a:pt x="281" y="682"/>
                  </a:lnTo>
                  <a:lnTo>
                    <a:pt x="231" y="661"/>
                  </a:lnTo>
                  <a:lnTo>
                    <a:pt x="187" y="638"/>
                  </a:lnTo>
                  <a:lnTo>
                    <a:pt x="146" y="610"/>
                  </a:lnTo>
                  <a:lnTo>
                    <a:pt x="110" y="583"/>
                  </a:lnTo>
                  <a:lnTo>
                    <a:pt x="92" y="568"/>
                  </a:lnTo>
                  <a:lnTo>
                    <a:pt x="77" y="551"/>
                  </a:lnTo>
                  <a:lnTo>
                    <a:pt x="64" y="536"/>
                  </a:lnTo>
                  <a:lnTo>
                    <a:pt x="50" y="519"/>
                  </a:lnTo>
                  <a:lnTo>
                    <a:pt x="39" y="502"/>
                  </a:lnTo>
                  <a:lnTo>
                    <a:pt x="29" y="485"/>
                  </a:lnTo>
                  <a:lnTo>
                    <a:pt x="20" y="466"/>
                  </a:lnTo>
                  <a:lnTo>
                    <a:pt x="14" y="449"/>
                  </a:lnTo>
                  <a:lnTo>
                    <a:pt x="8" y="430"/>
                  </a:lnTo>
                  <a:lnTo>
                    <a:pt x="4" y="411"/>
                  </a:lnTo>
                  <a:lnTo>
                    <a:pt x="0" y="392"/>
                  </a:lnTo>
                  <a:lnTo>
                    <a:pt x="0" y="373"/>
                  </a:lnTo>
                  <a:lnTo>
                    <a:pt x="0" y="354"/>
                  </a:lnTo>
                  <a:lnTo>
                    <a:pt x="4" y="335"/>
                  </a:lnTo>
                  <a:lnTo>
                    <a:pt x="8" y="316"/>
                  </a:lnTo>
                  <a:lnTo>
                    <a:pt x="14" y="299"/>
                  </a:lnTo>
                  <a:lnTo>
                    <a:pt x="20" y="280"/>
                  </a:lnTo>
                  <a:lnTo>
                    <a:pt x="29" y="263"/>
                  </a:lnTo>
                  <a:lnTo>
                    <a:pt x="39" y="246"/>
                  </a:lnTo>
                  <a:lnTo>
                    <a:pt x="50" y="229"/>
                  </a:lnTo>
                  <a:lnTo>
                    <a:pt x="64" y="212"/>
                  </a:lnTo>
                  <a:lnTo>
                    <a:pt x="77" y="195"/>
                  </a:lnTo>
                  <a:lnTo>
                    <a:pt x="92" y="180"/>
                  </a:lnTo>
                  <a:lnTo>
                    <a:pt x="110" y="165"/>
                  </a:lnTo>
                  <a:lnTo>
                    <a:pt x="146" y="136"/>
                  </a:lnTo>
                  <a:lnTo>
                    <a:pt x="187" y="108"/>
                  </a:lnTo>
                  <a:lnTo>
                    <a:pt x="231" y="85"/>
                  </a:lnTo>
                  <a:lnTo>
                    <a:pt x="281" y="63"/>
                  </a:lnTo>
                  <a:lnTo>
                    <a:pt x="332" y="44"/>
                  </a:lnTo>
                  <a:lnTo>
                    <a:pt x="388" y="27"/>
                  </a:lnTo>
                  <a:lnTo>
                    <a:pt x="446" y="17"/>
                  </a:lnTo>
                  <a:lnTo>
                    <a:pt x="507" y="6"/>
                  </a:lnTo>
                  <a:lnTo>
                    <a:pt x="569" y="0"/>
                  </a:lnTo>
                  <a:lnTo>
                    <a:pt x="634" y="0"/>
                  </a:lnTo>
                  <a:lnTo>
                    <a:pt x="699" y="0"/>
                  </a:lnTo>
                  <a:lnTo>
                    <a:pt x="760" y="6"/>
                  </a:lnTo>
                  <a:lnTo>
                    <a:pt x="822" y="17"/>
                  </a:lnTo>
                  <a:lnTo>
                    <a:pt x="879" y="27"/>
                  </a:lnTo>
                  <a:lnTo>
                    <a:pt x="935" y="44"/>
                  </a:lnTo>
                  <a:lnTo>
                    <a:pt x="987" y="63"/>
                  </a:lnTo>
                  <a:lnTo>
                    <a:pt x="1037" y="85"/>
                  </a:lnTo>
                  <a:lnTo>
                    <a:pt x="1081" y="108"/>
                  </a:lnTo>
                  <a:lnTo>
                    <a:pt x="1121" y="136"/>
                  </a:lnTo>
                  <a:lnTo>
                    <a:pt x="1158" y="165"/>
                  </a:lnTo>
                  <a:lnTo>
                    <a:pt x="1175" y="180"/>
                  </a:lnTo>
                  <a:lnTo>
                    <a:pt x="1190" y="195"/>
                  </a:lnTo>
                  <a:lnTo>
                    <a:pt x="1204" y="212"/>
                  </a:lnTo>
                  <a:lnTo>
                    <a:pt x="1217" y="229"/>
                  </a:lnTo>
                  <a:lnTo>
                    <a:pt x="1229" y="246"/>
                  </a:lnTo>
                  <a:lnTo>
                    <a:pt x="1238" y="263"/>
                  </a:lnTo>
                  <a:lnTo>
                    <a:pt x="1246" y="280"/>
                  </a:lnTo>
                  <a:lnTo>
                    <a:pt x="1254" y="299"/>
                  </a:lnTo>
                  <a:lnTo>
                    <a:pt x="1260" y="316"/>
                  </a:lnTo>
                  <a:lnTo>
                    <a:pt x="1263" y="335"/>
                  </a:lnTo>
                  <a:lnTo>
                    <a:pt x="1265" y="354"/>
                  </a:lnTo>
                  <a:lnTo>
                    <a:pt x="1267" y="373"/>
                  </a:lnTo>
                </a:path>
              </a:pathLst>
            </a:custGeom>
            <a:noFill/>
            <a:ln w="12700">
              <a:solidFill>
                <a:srgbClr val="5F5F5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3" name="Rectangle 22"/>
            <p:cNvSpPr>
              <a:spLocks noChangeArrowheads="1"/>
            </p:cNvSpPr>
            <p:nvPr/>
          </p:nvSpPr>
          <p:spPr bwMode="auto">
            <a:xfrm>
              <a:off x="2424" y="3146"/>
              <a:ext cx="79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Use-Case View</a:t>
              </a:r>
              <a:endParaRPr kumimoji="0" lang="en-US" altLang="zh-CN" sz="1000" b="0">
                <a:latin typeface="Arial" charset="0"/>
              </a:endParaRPr>
            </a:p>
          </p:txBody>
        </p:sp>
        <p:sp>
          <p:nvSpPr>
            <p:cNvPr id="17424" name="Freeform 23"/>
            <p:cNvSpPr>
              <a:spLocks/>
            </p:cNvSpPr>
            <p:nvPr/>
          </p:nvSpPr>
          <p:spPr bwMode="auto">
            <a:xfrm>
              <a:off x="2523" y="2961"/>
              <a:ext cx="40" cy="44"/>
            </a:xfrm>
            <a:custGeom>
              <a:avLst/>
              <a:gdLst>
                <a:gd name="T0" fmla="*/ 21 w 40"/>
                <a:gd name="T1" fmla="*/ 0 h 44"/>
                <a:gd name="T2" fmla="*/ 28 w 40"/>
                <a:gd name="T3" fmla="*/ 2 h 44"/>
                <a:gd name="T4" fmla="*/ 34 w 40"/>
                <a:gd name="T5" fmla="*/ 8 h 44"/>
                <a:gd name="T6" fmla="*/ 38 w 40"/>
                <a:gd name="T7" fmla="*/ 14 h 44"/>
                <a:gd name="T8" fmla="*/ 40 w 40"/>
                <a:gd name="T9" fmla="*/ 23 h 44"/>
                <a:gd name="T10" fmla="*/ 38 w 40"/>
                <a:gd name="T11" fmla="*/ 31 h 44"/>
                <a:gd name="T12" fmla="*/ 34 w 40"/>
                <a:gd name="T13" fmla="*/ 38 h 44"/>
                <a:gd name="T14" fmla="*/ 28 w 40"/>
                <a:gd name="T15" fmla="*/ 42 h 44"/>
                <a:gd name="T16" fmla="*/ 21 w 40"/>
                <a:gd name="T17" fmla="*/ 44 h 44"/>
                <a:gd name="T18" fmla="*/ 13 w 40"/>
                <a:gd name="T19" fmla="*/ 42 h 44"/>
                <a:gd name="T20" fmla="*/ 5 w 40"/>
                <a:gd name="T21" fmla="*/ 38 h 44"/>
                <a:gd name="T22" fmla="*/ 2 w 40"/>
                <a:gd name="T23" fmla="*/ 31 h 44"/>
                <a:gd name="T24" fmla="*/ 0 w 40"/>
                <a:gd name="T25" fmla="*/ 23 h 44"/>
                <a:gd name="T26" fmla="*/ 2 w 40"/>
                <a:gd name="T27" fmla="*/ 14 h 44"/>
                <a:gd name="T28" fmla="*/ 5 w 40"/>
                <a:gd name="T29" fmla="*/ 8 h 44"/>
                <a:gd name="T30" fmla="*/ 13 w 40"/>
                <a:gd name="T31" fmla="*/ 2 h 44"/>
                <a:gd name="T32" fmla="*/ 21 w 40"/>
                <a:gd name="T33" fmla="*/ 0 h 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0"/>
                <a:gd name="T52" fmla="*/ 0 h 44"/>
                <a:gd name="T53" fmla="*/ 40 w 40"/>
                <a:gd name="T54" fmla="*/ 44 h 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0" h="44">
                  <a:moveTo>
                    <a:pt x="21" y="0"/>
                  </a:moveTo>
                  <a:lnTo>
                    <a:pt x="28" y="2"/>
                  </a:lnTo>
                  <a:lnTo>
                    <a:pt x="34" y="8"/>
                  </a:lnTo>
                  <a:lnTo>
                    <a:pt x="38" y="14"/>
                  </a:lnTo>
                  <a:lnTo>
                    <a:pt x="40" y="23"/>
                  </a:lnTo>
                  <a:lnTo>
                    <a:pt x="38" y="31"/>
                  </a:lnTo>
                  <a:lnTo>
                    <a:pt x="34" y="38"/>
                  </a:lnTo>
                  <a:lnTo>
                    <a:pt x="28" y="42"/>
                  </a:lnTo>
                  <a:lnTo>
                    <a:pt x="21" y="44"/>
                  </a:lnTo>
                  <a:lnTo>
                    <a:pt x="13" y="42"/>
                  </a:lnTo>
                  <a:lnTo>
                    <a:pt x="5" y="38"/>
                  </a:lnTo>
                  <a:lnTo>
                    <a:pt x="2" y="31"/>
                  </a:lnTo>
                  <a:lnTo>
                    <a:pt x="0" y="23"/>
                  </a:lnTo>
                  <a:lnTo>
                    <a:pt x="2" y="14"/>
                  </a:lnTo>
                  <a:lnTo>
                    <a:pt x="5" y="8"/>
                  </a:lnTo>
                  <a:lnTo>
                    <a:pt x="13" y="2"/>
                  </a:lnTo>
                  <a:lnTo>
                    <a:pt x="21"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5" name="Freeform 24"/>
            <p:cNvSpPr>
              <a:spLocks/>
            </p:cNvSpPr>
            <p:nvPr/>
          </p:nvSpPr>
          <p:spPr bwMode="auto">
            <a:xfrm>
              <a:off x="2505" y="3009"/>
              <a:ext cx="40" cy="85"/>
            </a:xfrm>
            <a:custGeom>
              <a:avLst/>
              <a:gdLst>
                <a:gd name="T0" fmla="*/ 40 w 40"/>
                <a:gd name="T1" fmla="*/ 0 h 85"/>
                <a:gd name="T2" fmla="*/ 40 w 40"/>
                <a:gd name="T3" fmla="*/ 40 h 85"/>
                <a:gd name="T4" fmla="*/ 0 w 40"/>
                <a:gd name="T5" fmla="*/ 85 h 85"/>
                <a:gd name="T6" fmla="*/ 0 60000 65536"/>
                <a:gd name="T7" fmla="*/ 0 60000 65536"/>
                <a:gd name="T8" fmla="*/ 0 60000 65536"/>
                <a:gd name="T9" fmla="*/ 0 w 40"/>
                <a:gd name="T10" fmla="*/ 0 h 85"/>
                <a:gd name="T11" fmla="*/ 40 w 40"/>
                <a:gd name="T12" fmla="*/ 85 h 85"/>
              </a:gdLst>
              <a:ahLst/>
              <a:cxnLst>
                <a:cxn ang="T6">
                  <a:pos x="T0" y="T1"/>
                </a:cxn>
                <a:cxn ang="T7">
                  <a:pos x="T2" y="T3"/>
                </a:cxn>
                <a:cxn ang="T8">
                  <a:pos x="T4" y="T5"/>
                </a:cxn>
              </a:cxnLst>
              <a:rect l="T9" t="T10" r="T11" b="T12"/>
              <a:pathLst>
                <a:path w="40" h="85">
                  <a:moveTo>
                    <a:pt x="40" y="0"/>
                  </a:moveTo>
                  <a:lnTo>
                    <a:pt x="40" y="40"/>
                  </a:lnTo>
                  <a:lnTo>
                    <a:pt x="0" y="85"/>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26" name="Line 25"/>
            <p:cNvSpPr>
              <a:spLocks noChangeShapeType="1"/>
            </p:cNvSpPr>
            <p:nvPr/>
          </p:nvSpPr>
          <p:spPr bwMode="auto">
            <a:xfrm>
              <a:off x="2553" y="3057"/>
              <a:ext cx="40" cy="4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27" name="Group 26"/>
            <p:cNvGrpSpPr>
              <a:grpSpLocks/>
            </p:cNvGrpSpPr>
            <p:nvPr/>
          </p:nvGrpSpPr>
          <p:grpSpPr bwMode="auto">
            <a:xfrm>
              <a:off x="2706" y="2854"/>
              <a:ext cx="422" cy="269"/>
              <a:chOff x="2736" y="2410"/>
              <a:chExt cx="422" cy="269"/>
            </a:xfrm>
          </p:grpSpPr>
          <p:sp>
            <p:nvSpPr>
              <p:cNvPr id="17502" name="Line 27"/>
              <p:cNvSpPr>
                <a:spLocks noChangeShapeType="1"/>
              </p:cNvSpPr>
              <p:nvPr/>
            </p:nvSpPr>
            <p:spPr bwMode="auto">
              <a:xfrm>
                <a:off x="2883" y="2520"/>
                <a:ext cx="31" cy="27"/>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3" name="Line 28"/>
              <p:cNvSpPr>
                <a:spLocks noChangeShapeType="1"/>
              </p:cNvSpPr>
              <p:nvPr/>
            </p:nvSpPr>
            <p:spPr bwMode="auto">
              <a:xfrm flipH="1">
                <a:off x="2991" y="2518"/>
                <a:ext cx="29" cy="29"/>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4" name="Freeform 29"/>
              <p:cNvSpPr>
                <a:spLocks/>
              </p:cNvSpPr>
              <p:nvPr/>
            </p:nvSpPr>
            <p:spPr bwMode="auto">
              <a:xfrm>
                <a:off x="2862" y="2425"/>
                <a:ext cx="177" cy="80"/>
              </a:xfrm>
              <a:custGeom>
                <a:avLst/>
                <a:gdLst>
                  <a:gd name="T0" fmla="*/ 96 w 177"/>
                  <a:gd name="T1" fmla="*/ 0 h 80"/>
                  <a:gd name="T2" fmla="*/ 110 w 177"/>
                  <a:gd name="T3" fmla="*/ 2 h 80"/>
                  <a:gd name="T4" fmla="*/ 123 w 177"/>
                  <a:gd name="T5" fmla="*/ 4 h 80"/>
                  <a:gd name="T6" fmla="*/ 133 w 177"/>
                  <a:gd name="T7" fmla="*/ 6 h 80"/>
                  <a:gd name="T8" fmla="*/ 144 w 177"/>
                  <a:gd name="T9" fmla="*/ 10 h 80"/>
                  <a:gd name="T10" fmla="*/ 154 w 177"/>
                  <a:gd name="T11" fmla="*/ 14 h 80"/>
                  <a:gd name="T12" fmla="*/ 162 w 177"/>
                  <a:gd name="T13" fmla="*/ 19 h 80"/>
                  <a:gd name="T14" fmla="*/ 167 w 177"/>
                  <a:gd name="T15" fmla="*/ 23 h 80"/>
                  <a:gd name="T16" fmla="*/ 173 w 177"/>
                  <a:gd name="T17" fmla="*/ 29 h 80"/>
                  <a:gd name="T18" fmla="*/ 175 w 177"/>
                  <a:gd name="T19" fmla="*/ 33 h 80"/>
                  <a:gd name="T20" fmla="*/ 177 w 177"/>
                  <a:gd name="T21" fmla="*/ 40 h 80"/>
                  <a:gd name="T22" fmla="*/ 175 w 177"/>
                  <a:gd name="T23" fmla="*/ 46 h 80"/>
                  <a:gd name="T24" fmla="*/ 173 w 177"/>
                  <a:gd name="T25" fmla="*/ 53 h 80"/>
                  <a:gd name="T26" fmla="*/ 167 w 177"/>
                  <a:gd name="T27" fmla="*/ 57 h 80"/>
                  <a:gd name="T28" fmla="*/ 162 w 177"/>
                  <a:gd name="T29" fmla="*/ 63 h 80"/>
                  <a:gd name="T30" fmla="*/ 154 w 177"/>
                  <a:gd name="T31" fmla="*/ 67 h 80"/>
                  <a:gd name="T32" fmla="*/ 144 w 177"/>
                  <a:gd name="T33" fmla="*/ 72 h 80"/>
                  <a:gd name="T34" fmla="*/ 133 w 177"/>
                  <a:gd name="T35" fmla="*/ 74 h 80"/>
                  <a:gd name="T36" fmla="*/ 123 w 177"/>
                  <a:gd name="T37" fmla="*/ 78 h 80"/>
                  <a:gd name="T38" fmla="*/ 110 w 177"/>
                  <a:gd name="T39" fmla="*/ 80 h 80"/>
                  <a:gd name="T40" fmla="*/ 96 w 177"/>
                  <a:gd name="T41" fmla="*/ 80 h 80"/>
                  <a:gd name="T42" fmla="*/ 83 w 177"/>
                  <a:gd name="T43" fmla="*/ 80 h 80"/>
                  <a:gd name="T44" fmla="*/ 69 w 177"/>
                  <a:gd name="T45" fmla="*/ 80 h 80"/>
                  <a:gd name="T46" fmla="*/ 58 w 177"/>
                  <a:gd name="T47" fmla="*/ 78 h 80"/>
                  <a:gd name="T48" fmla="*/ 46 w 177"/>
                  <a:gd name="T49" fmla="*/ 76 h 80"/>
                  <a:gd name="T50" fmla="*/ 35 w 177"/>
                  <a:gd name="T51" fmla="*/ 72 h 80"/>
                  <a:gd name="T52" fmla="*/ 25 w 177"/>
                  <a:gd name="T53" fmla="*/ 69 h 80"/>
                  <a:gd name="T54" fmla="*/ 18 w 177"/>
                  <a:gd name="T55" fmla="*/ 65 h 80"/>
                  <a:gd name="T56" fmla="*/ 10 w 177"/>
                  <a:gd name="T57" fmla="*/ 59 h 80"/>
                  <a:gd name="T58" fmla="*/ 4 w 177"/>
                  <a:gd name="T59" fmla="*/ 55 h 80"/>
                  <a:gd name="T60" fmla="*/ 2 w 177"/>
                  <a:gd name="T61" fmla="*/ 48 h 80"/>
                  <a:gd name="T62" fmla="*/ 0 w 177"/>
                  <a:gd name="T63" fmla="*/ 42 h 80"/>
                  <a:gd name="T64" fmla="*/ 0 w 177"/>
                  <a:gd name="T65" fmla="*/ 36 h 80"/>
                  <a:gd name="T66" fmla="*/ 4 w 177"/>
                  <a:gd name="T67" fmla="*/ 29 h 80"/>
                  <a:gd name="T68" fmla="*/ 8 w 177"/>
                  <a:gd name="T69" fmla="*/ 23 h 80"/>
                  <a:gd name="T70" fmla="*/ 16 w 177"/>
                  <a:gd name="T71" fmla="*/ 19 h 80"/>
                  <a:gd name="T72" fmla="*/ 23 w 177"/>
                  <a:gd name="T73" fmla="*/ 14 h 80"/>
                  <a:gd name="T74" fmla="*/ 31 w 177"/>
                  <a:gd name="T75" fmla="*/ 10 h 80"/>
                  <a:gd name="T76" fmla="*/ 43 w 177"/>
                  <a:gd name="T77" fmla="*/ 6 h 80"/>
                  <a:gd name="T78" fmla="*/ 54 w 177"/>
                  <a:gd name="T79" fmla="*/ 4 h 80"/>
                  <a:gd name="T80" fmla="*/ 66 w 177"/>
                  <a:gd name="T81" fmla="*/ 2 h 80"/>
                  <a:gd name="T82" fmla="*/ 79 w 177"/>
                  <a:gd name="T83" fmla="*/ 0 h 8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0"/>
                  <a:gd name="T128" fmla="*/ 177 w 177"/>
                  <a:gd name="T129" fmla="*/ 80 h 80"/>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0">
                    <a:moveTo>
                      <a:pt x="89" y="0"/>
                    </a:moveTo>
                    <a:lnTo>
                      <a:pt x="92" y="0"/>
                    </a:lnTo>
                    <a:lnTo>
                      <a:pt x="96" y="0"/>
                    </a:lnTo>
                    <a:lnTo>
                      <a:pt x="102" y="2"/>
                    </a:lnTo>
                    <a:lnTo>
                      <a:pt x="106" y="2"/>
                    </a:lnTo>
                    <a:lnTo>
                      <a:pt x="110" y="2"/>
                    </a:lnTo>
                    <a:lnTo>
                      <a:pt x="114" y="2"/>
                    </a:lnTo>
                    <a:lnTo>
                      <a:pt x="117" y="4"/>
                    </a:lnTo>
                    <a:lnTo>
                      <a:pt x="123" y="4"/>
                    </a:lnTo>
                    <a:lnTo>
                      <a:pt x="127" y="4"/>
                    </a:lnTo>
                    <a:lnTo>
                      <a:pt x="131" y="6"/>
                    </a:lnTo>
                    <a:lnTo>
                      <a:pt x="133" y="6"/>
                    </a:lnTo>
                    <a:lnTo>
                      <a:pt x="137" y="8"/>
                    </a:lnTo>
                    <a:lnTo>
                      <a:pt x="140" y="8"/>
                    </a:lnTo>
                    <a:lnTo>
                      <a:pt x="144" y="10"/>
                    </a:lnTo>
                    <a:lnTo>
                      <a:pt x="148" y="10"/>
                    </a:lnTo>
                    <a:lnTo>
                      <a:pt x="150" y="12"/>
                    </a:lnTo>
                    <a:lnTo>
                      <a:pt x="154" y="14"/>
                    </a:lnTo>
                    <a:lnTo>
                      <a:pt x="156" y="14"/>
                    </a:lnTo>
                    <a:lnTo>
                      <a:pt x="158" y="16"/>
                    </a:lnTo>
                    <a:lnTo>
                      <a:pt x="162" y="19"/>
                    </a:lnTo>
                    <a:lnTo>
                      <a:pt x="163" y="19"/>
                    </a:lnTo>
                    <a:lnTo>
                      <a:pt x="165" y="21"/>
                    </a:lnTo>
                    <a:lnTo>
                      <a:pt x="167" y="23"/>
                    </a:lnTo>
                    <a:lnTo>
                      <a:pt x="169" y="25"/>
                    </a:lnTo>
                    <a:lnTo>
                      <a:pt x="171" y="27"/>
                    </a:lnTo>
                    <a:lnTo>
                      <a:pt x="173" y="29"/>
                    </a:lnTo>
                    <a:lnTo>
                      <a:pt x="173" y="31"/>
                    </a:lnTo>
                    <a:lnTo>
                      <a:pt x="175" y="31"/>
                    </a:lnTo>
                    <a:lnTo>
                      <a:pt x="175" y="33"/>
                    </a:lnTo>
                    <a:lnTo>
                      <a:pt x="175" y="36"/>
                    </a:lnTo>
                    <a:lnTo>
                      <a:pt x="177" y="38"/>
                    </a:lnTo>
                    <a:lnTo>
                      <a:pt x="177" y="40"/>
                    </a:lnTo>
                    <a:lnTo>
                      <a:pt x="177" y="42"/>
                    </a:lnTo>
                    <a:lnTo>
                      <a:pt x="175" y="44"/>
                    </a:lnTo>
                    <a:lnTo>
                      <a:pt x="175" y="46"/>
                    </a:lnTo>
                    <a:lnTo>
                      <a:pt x="175" y="48"/>
                    </a:lnTo>
                    <a:lnTo>
                      <a:pt x="173" y="50"/>
                    </a:lnTo>
                    <a:lnTo>
                      <a:pt x="173" y="53"/>
                    </a:lnTo>
                    <a:lnTo>
                      <a:pt x="171" y="55"/>
                    </a:lnTo>
                    <a:lnTo>
                      <a:pt x="169" y="57"/>
                    </a:lnTo>
                    <a:lnTo>
                      <a:pt x="167" y="57"/>
                    </a:lnTo>
                    <a:lnTo>
                      <a:pt x="165" y="59"/>
                    </a:lnTo>
                    <a:lnTo>
                      <a:pt x="163" y="61"/>
                    </a:lnTo>
                    <a:lnTo>
                      <a:pt x="162" y="63"/>
                    </a:lnTo>
                    <a:lnTo>
                      <a:pt x="158" y="65"/>
                    </a:lnTo>
                    <a:lnTo>
                      <a:pt x="156" y="65"/>
                    </a:lnTo>
                    <a:lnTo>
                      <a:pt x="154" y="67"/>
                    </a:lnTo>
                    <a:lnTo>
                      <a:pt x="150" y="69"/>
                    </a:lnTo>
                    <a:lnTo>
                      <a:pt x="148" y="69"/>
                    </a:lnTo>
                    <a:lnTo>
                      <a:pt x="144" y="72"/>
                    </a:lnTo>
                    <a:lnTo>
                      <a:pt x="140" y="72"/>
                    </a:lnTo>
                    <a:lnTo>
                      <a:pt x="137" y="74"/>
                    </a:lnTo>
                    <a:lnTo>
                      <a:pt x="133" y="74"/>
                    </a:lnTo>
                    <a:lnTo>
                      <a:pt x="131" y="76"/>
                    </a:lnTo>
                    <a:lnTo>
                      <a:pt x="127" y="76"/>
                    </a:lnTo>
                    <a:lnTo>
                      <a:pt x="123" y="78"/>
                    </a:lnTo>
                    <a:lnTo>
                      <a:pt x="117" y="78"/>
                    </a:lnTo>
                    <a:lnTo>
                      <a:pt x="114" y="78"/>
                    </a:lnTo>
                    <a:lnTo>
                      <a:pt x="110" y="80"/>
                    </a:lnTo>
                    <a:lnTo>
                      <a:pt x="106" y="80"/>
                    </a:lnTo>
                    <a:lnTo>
                      <a:pt x="102" y="80"/>
                    </a:lnTo>
                    <a:lnTo>
                      <a:pt x="96" y="80"/>
                    </a:lnTo>
                    <a:lnTo>
                      <a:pt x="92" y="80"/>
                    </a:lnTo>
                    <a:lnTo>
                      <a:pt x="89" y="80"/>
                    </a:lnTo>
                    <a:lnTo>
                      <a:pt x="83" y="80"/>
                    </a:lnTo>
                    <a:lnTo>
                      <a:pt x="79" y="80"/>
                    </a:lnTo>
                    <a:lnTo>
                      <a:pt x="75" y="80"/>
                    </a:lnTo>
                    <a:lnTo>
                      <a:pt x="69" y="80"/>
                    </a:lnTo>
                    <a:lnTo>
                      <a:pt x="66" y="80"/>
                    </a:lnTo>
                    <a:lnTo>
                      <a:pt x="62" y="78"/>
                    </a:lnTo>
                    <a:lnTo>
                      <a:pt x="58" y="78"/>
                    </a:lnTo>
                    <a:lnTo>
                      <a:pt x="54" y="78"/>
                    </a:lnTo>
                    <a:lnTo>
                      <a:pt x="50" y="76"/>
                    </a:lnTo>
                    <a:lnTo>
                      <a:pt x="46" y="76"/>
                    </a:lnTo>
                    <a:lnTo>
                      <a:pt x="43" y="74"/>
                    </a:lnTo>
                    <a:lnTo>
                      <a:pt x="39" y="74"/>
                    </a:lnTo>
                    <a:lnTo>
                      <a:pt x="35" y="72"/>
                    </a:lnTo>
                    <a:lnTo>
                      <a:pt x="31" y="72"/>
                    </a:lnTo>
                    <a:lnTo>
                      <a:pt x="29" y="69"/>
                    </a:lnTo>
                    <a:lnTo>
                      <a:pt x="25" y="69"/>
                    </a:lnTo>
                    <a:lnTo>
                      <a:pt x="23" y="67"/>
                    </a:lnTo>
                    <a:lnTo>
                      <a:pt x="19" y="65"/>
                    </a:lnTo>
                    <a:lnTo>
                      <a:pt x="18" y="65"/>
                    </a:lnTo>
                    <a:lnTo>
                      <a:pt x="16" y="63"/>
                    </a:lnTo>
                    <a:lnTo>
                      <a:pt x="12" y="61"/>
                    </a:lnTo>
                    <a:lnTo>
                      <a:pt x="10" y="59"/>
                    </a:lnTo>
                    <a:lnTo>
                      <a:pt x="8" y="57"/>
                    </a:lnTo>
                    <a:lnTo>
                      <a:pt x="6" y="57"/>
                    </a:lnTo>
                    <a:lnTo>
                      <a:pt x="4" y="55"/>
                    </a:lnTo>
                    <a:lnTo>
                      <a:pt x="4" y="53"/>
                    </a:lnTo>
                    <a:lnTo>
                      <a:pt x="2" y="50"/>
                    </a:lnTo>
                    <a:lnTo>
                      <a:pt x="2" y="48"/>
                    </a:lnTo>
                    <a:lnTo>
                      <a:pt x="0" y="46"/>
                    </a:lnTo>
                    <a:lnTo>
                      <a:pt x="0" y="44"/>
                    </a:lnTo>
                    <a:lnTo>
                      <a:pt x="0" y="42"/>
                    </a:lnTo>
                    <a:lnTo>
                      <a:pt x="0" y="40"/>
                    </a:lnTo>
                    <a:lnTo>
                      <a:pt x="0" y="38"/>
                    </a:lnTo>
                    <a:lnTo>
                      <a:pt x="0" y="36"/>
                    </a:lnTo>
                    <a:lnTo>
                      <a:pt x="0" y="33"/>
                    </a:lnTo>
                    <a:lnTo>
                      <a:pt x="2" y="31"/>
                    </a:lnTo>
                    <a:lnTo>
                      <a:pt x="4" y="29"/>
                    </a:lnTo>
                    <a:lnTo>
                      <a:pt x="4" y="27"/>
                    </a:lnTo>
                    <a:lnTo>
                      <a:pt x="6" y="25"/>
                    </a:lnTo>
                    <a:lnTo>
                      <a:pt x="8" y="23"/>
                    </a:lnTo>
                    <a:lnTo>
                      <a:pt x="10" y="21"/>
                    </a:lnTo>
                    <a:lnTo>
                      <a:pt x="12" y="19"/>
                    </a:lnTo>
                    <a:lnTo>
                      <a:pt x="16" y="19"/>
                    </a:lnTo>
                    <a:lnTo>
                      <a:pt x="18" y="16"/>
                    </a:lnTo>
                    <a:lnTo>
                      <a:pt x="19" y="14"/>
                    </a:lnTo>
                    <a:lnTo>
                      <a:pt x="23" y="14"/>
                    </a:lnTo>
                    <a:lnTo>
                      <a:pt x="25" y="12"/>
                    </a:lnTo>
                    <a:lnTo>
                      <a:pt x="29" y="10"/>
                    </a:lnTo>
                    <a:lnTo>
                      <a:pt x="31" y="10"/>
                    </a:lnTo>
                    <a:lnTo>
                      <a:pt x="35" y="8"/>
                    </a:lnTo>
                    <a:lnTo>
                      <a:pt x="39" y="8"/>
                    </a:lnTo>
                    <a:lnTo>
                      <a:pt x="43" y="6"/>
                    </a:lnTo>
                    <a:lnTo>
                      <a:pt x="46" y="6"/>
                    </a:lnTo>
                    <a:lnTo>
                      <a:pt x="50" y="4"/>
                    </a:lnTo>
                    <a:lnTo>
                      <a:pt x="54" y="4"/>
                    </a:lnTo>
                    <a:lnTo>
                      <a:pt x="58" y="4"/>
                    </a:lnTo>
                    <a:lnTo>
                      <a:pt x="62" y="2"/>
                    </a:lnTo>
                    <a:lnTo>
                      <a:pt x="66" y="2"/>
                    </a:lnTo>
                    <a:lnTo>
                      <a:pt x="69" y="2"/>
                    </a:lnTo>
                    <a:lnTo>
                      <a:pt x="75" y="2"/>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05" name="Freeform 30"/>
              <p:cNvSpPr>
                <a:spLocks/>
              </p:cNvSpPr>
              <p:nvPr/>
            </p:nvSpPr>
            <p:spPr bwMode="auto">
              <a:xfrm>
                <a:off x="2862" y="2425"/>
                <a:ext cx="177" cy="80"/>
              </a:xfrm>
              <a:custGeom>
                <a:avLst/>
                <a:gdLst>
                  <a:gd name="T0" fmla="*/ 89 w 177"/>
                  <a:gd name="T1" fmla="*/ 0 h 80"/>
                  <a:gd name="T2" fmla="*/ 106 w 177"/>
                  <a:gd name="T3" fmla="*/ 2 h 80"/>
                  <a:gd name="T4" fmla="*/ 123 w 177"/>
                  <a:gd name="T5" fmla="*/ 4 h 80"/>
                  <a:gd name="T6" fmla="*/ 137 w 177"/>
                  <a:gd name="T7" fmla="*/ 8 h 80"/>
                  <a:gd name="T8" fmla="*/ 150 w 177"/>
                  <a:gd name="T9" fmla="*/ 12 h 80"/>
                  <a:gd name="T10" fmla="*/ 162 w 177"/>
                  <a:gd name="T11" fmla="*/ 19 h 80"/>
                  <a:gd name="T12" fmla="*/ 169 w 177"/>
                  <a:gd name="T13" fmla="*/ 25 h 80"/>
                  <a:gd name="T14" fmla="*/ 175 w 177"/>
                  <a:gd name="T15" fmla="*/ 31 h 80"/>
                  <a:gd name="T16" fmla="*/ 177 w 177"/>
                  <a:gd name="T17" fmla="*/ 40 h 80"/>
                  <a:gd name="T18" fmla="*/ 175 w 177"/>
                  <a:gd name="T19" fmla="*/ 48 h 80"/>
                  <a:gd name="T20" fmla="*/ 169 w 177"/>
                  <a:gd name="T21" fmla="*/ 57 h 80"/>
                  <a:gd name="T22" fmla="*/ 162 w 177"/>
                  <a:gd name="T23" fmla="*/ 63 h 80"/>
                  <a:gd name="T24" fmla="*/ 150 w 177"/>
                  <a:gd name="T25" fmla="*/ 69 h 80"/>
                  <a:gd name="T26" fmla="*/ 137 w 177"/>
                  <a:gd name="T27" fmla="*/ 74 h 80"/>
                  <a:gd name="T28" fmla="*/ 123 w 177"/>
                  <a:gd name="T29" fmla="*/ 78 h 80"/>
                  <a:gd name="T30" fmla="*/ 106 w 177"/>
                  <a:gd name="T31" fmla="*/ 80 h 80"/>
                  <a:gd name="T32" fmla="*/ 89 w 177"/>
                  <a:gd name="T33" fmla="*/ 80 h 80"/>
                  <a:gd name="T34" fmla="*/ 69 w 177"/>
                  <a:gd name="T35" fmla="*/ 80 h 80"/>
                  <a:gd name="T36" fmla="*/ 54 w 177"/>
                  <a:gd name="T37" fmla="*/ 78 h 80"/>
                  <a:gd name="T38" fmla="*/ 39 w 177"/>
                  <a:gd name="T39" fmla="*/ 74 h 80"/>
                  <a:gd name="T40" fmla="*/ 25 w 177"/>
                  <a:gd name="T41" fmla="*/ 69 h 80"/>
                  <a:gd name="T42" fmla="*/ 16 w 177"/>
                  <a:gd name="T43" fmla="*/ 63 h 80"/>
                  <a:gd name="T44" fmla="*/ 6 w 177"/>
                  <a:gd name="T45" fmla="*/ 57 h 80"/>
                  <a:gd name="T46" fmla="*/ 2 w 177"/>
                  <a:gd name="T47" fmla="*/ 48 h 80"/>
                  <a:gd name="T48" fmla="*/ 0 w 177"/>
                  <a:gd name="T49" fmla="*/ 40 h 80"/>
                  <a:gd name="T50" fmla="*/ 2 w 177"/>
                  <a:gd name="T51" fmla="*/ 31 h 80"/>
                  <a:gd name="T52" fmla="*/ 6 w 177"/>
                  <a:gd name="T53" fmla="*/ 25 h 80"/>
                  <a:gd name="T54" fmla="*/ 16 w 177"/>
                  <a:gd name="T55" fmla="*/ 19 h 80"/>
                  <a:gd name="T56" fmla="*/ 25 w 177"/>
                  <a:gd name="T57" fmla="*/ 12 h 80"/>
                  <a:gd name="T58" fmla="*/ 39 w 177"/>
                  <a:gd name="T59" fmla="*/ 8 h 80"/>
                  <a:gd name="T60" fmla="*/ 54 w 177"/>
                  <a:gd name="T61" fmla="*/ 4 h 80"/>
                  <a:gd name="T62" fmla="*/ 69 w 177"/>
                  <a:gd name="T63" fmla="*/ 2 h 80"/>
                  <a:gd name="T64" fmla="*/ 89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0"/>
                  <a:gd name="T101" fmla="*/ 177 w 1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0">
                    <a:moveTo>
                      <a:pt x="89" y="0"/>
                    </a:moveTo>
                    <a:lnTo>
                      <a:pt x="106" y="2"/>
                    </a:lnTo>
                    <a:lnTo>
                      <a:pt x="123" y="4"/>
                    </a:lnTo>
                    <a:lnTo>
                      <a:pt x="137" y="8"/>
                    </a:lnTo>
                    <a:lnTo>
                      <a:pt x="150" y="12"/>
                    </a:lnTo>
                    <a:lnTo>
                      <a:pt x="162" y="19"/>
                    </a:lnTo>
                    <a:lnTo>
                      <a:pt x="169" y="25"/>
                    </a:lnTo>
                    <a:lnTo>
                      <a:pt x="175" y="31"/>
                    </a:lnTo>
                    <a:lnTo>
                      <a:pt x="177" y="40"/>
                    </a:lnTo>
                    <a:lnTo>
                      <a:pt x="175" y="48"/>
                    </a:lnTo>
                    <a:lnTo>
                      <a:pt x="169" y="57"/>
                    </a:lnTo>
                    <a:lnTo>
                      <a:pt x="162" y="63"/>
                    </a:lnTo>
                    <a:lnTo>
                      <a:pt x="150" y="69"/>
                    </a:lnTo>
                    <a:lnTo>
                      <a:pt x="137" y="74"/>
                    </a:lnTo>
                    <a:lnTo>
                      <a:pt x="123" y="78"/>
                    </a:lnTo>
                    <a:lnTo>
                      <a:pt x="106" y="80"/>
                    </a:lnTo>
                    <a:lnTo>
                      <a:pt x="89" y="80"/>
                    </a:lnTo>
                    <a:lnTo>
                      <a:pt x="69" y="80"/>
                    </a:lnTo>
                    <a:lnTo>
                      <a:pt x="54" y="78"/>
                    </a:lnTo>
                    <a:lnTo>
                      <a:pt x="39" y="74"/>
                    </a:lnTo>
                    <a:lnTo>
                      <a:pt x="25" y="69"/>
                    </a:lnTo>
                    <a:lnTo>
                      <a:pt x="16" y="63"/>
                    </a:lnTo>
                    <a:lnTo>
                      <a:pt x="6" y="57"/>
                    </a:lnTo>
                    <a:lnTo>
                      <a:pt x="2" y="48"/>
                    </a:lnTo>
                    <a:lnTo>
                      <a:pt x="0" y="40"/>
                    </a:lnTo>
                    <a:lnTo>
                      <a:pt x="2" y="31"/>
                    </a:lnTo>
                    <a:lnTo>
                      <a:pt x="6" y="25"/>
                    </a:lnTo>
                    <a:lnTo>
                      <a:pt x="16" y="19"/>
                    </a:lnTo>
                    <a:lnTo>
                      <a:pt x="25" y="12"/>
                    </a:lnTo>
                    <a:lnTo>
                      <a:pt x="39" y="8"/>
                    </a:lnTo>
                    <a:lnTo>
                      <a:pt x="54" y="4"/>
                    </a:lnTo>
                    <a:lnTo>
                      <a:pt x="69" y="2"/>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6" name="Freeform 31"/>
              <p:cNvSpPr>
                <a:spLocks/>
              </p:cNvSpPr>
              <p:nvPr/>
            </p:nvSpPr>
            <p:spPr bwMode="auto">
              <a:xfrm>
                <a:off x="2883" y="2507"/>
                <a:ext cx="37" cy="43"/>
              </a:xfrm>
              <a:custGeom>
                <a:avLst/>
                <a:gdLst>
                  <a:gd name="T0" fmla="*/ 0 w 37"/>
                  <a:gd name="T1" fmla="*/ 13 h 43"/>
                  <a:gd name="T2" fmla="*/ 37 w 37"/>
                  <a:gd name="T3" fmla="*/ 0 h 43"/>
                  <a:gd name="T4" fmla="*/ 31 w 37"/>
                  <a:gd name="T5" fmla="*/ 43 h 43"/>
                  <a:gd name="T6" fmla="*/ 0 60000 65536"/>
                  <a:gd name="T7" fmla="*/ 0 60000 65536"/>
                  <a:gd name="T8" fmla="*/ 0 60000 65536"/>
                  <a:gd name="T9" fmla="*/ 0 w 37"/>
                  <a:gd name="T10" fmla="*/ 0 h 43"/>
                  <a:gd name="T11" fmla="*/ 37 w 37"/>
                  <a:gd name="T12" fmla="*/ 43 h 43"/>
                </a:gdLst>
                <a:ahLst/>
                <a:cxnLst>
                  <a:cxn ang="T6">
                    <a:pos x="T0" y="T1"/>
                  </a:cxn>
                  <a:cxn ang="T7">
                    <a:pos x="T2" y="T3"/>
                  </a:cxn>
                  <a:cxn ang="T8">
                    <a:pos x="T4" y="T5"/>
                  </a:cxn>
                </a:cxnLst>
                <a:rect l="T9" t="T10" r="T11" b="T12"/>
                <a:pathLst>
                  <a:path w="37" h="43">
                    <a:moveTo>
                      <a:pt x="0" y="13"/>
                    </a:moveTo>
                    <a:lnTo>
                      <a:pt x="37" y="0"/>
                    </a:lnTo>
                    <a:lnTo>
                      <a:pt x="31" y="43"/>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7" name="Line 32"/>
              <p:cNvSpPr>
                <a:spLocks noChangeShapeType="1"/>
              </p:cNvSpPr>
              <p:nvPr/>
            </p:nvSpPr>
            <p:spPr bwMode="auto">
              <a:xfrm flipH="1" flipV="1">
                <a:off x="2987" y="2514"/>
                <a:ext cx="94" cy="112"/>
              </a:xfrm>
              <a:prstGeom prst="line">
                <a:avLst/>
              </a:prstGeom>
              <a:noFill/>
              <a:ln w="3175">
                <a:solidFill>
                  <a:srgbClr val="CCCC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8" name="Freeform 33"/>
              <p:cNvSpPr>
                <a:spLocks/>
              </p:cNvSpPr>
              <p:nvPr/>
            </p:nvSpPr>
            <p:spPr bwMode="auto">
              <a:xfrm>
                <a:off x="2983" y="2507"/>
                <a:ext cx="37" cy="43"/>
              </a:xfrm>
              <a:custGeom>
                <a:avLst/>
                <a:gdLst>
                  <a:gd name="T0" fmla="*/ 6 w 37"/>
                  <a:gd name="T1" fmla="*/ 43 h 43"/>
                  <a:gd name="T2" fmla="*/ 0 w 37"/>
                  <a:gd name="T3" fmla="*/ 0 h 43"/>
                  <a:gd name="T4" fmla="*/ 37 w 37"/>
                  <a:gd name="T5" fmla="*/ 11 h 43"/>
                  <a:gd name="T6" fmla="*/ 0 60000 65536"/>
                  <a:gd name="T7" fmla="*/ 0 60000 65536"/>
                  <a:gd name="T8" fmla="*/ 0 60000 65536"/>
                  <a:gd name="T9" fmla="*/ 0 w 37"/>
                  <a:gd name="T10" fmla="*/ 0 h 43"/>
                  <a:gd name="T11" fmla="*/ 37 w 37"/>
                  <a:gd name="T12" fmla="*/ 43 h 43"/>
                </a:gdLst>
                <a:ahLst/>
                <a:cxnLst>
                  <a:cxn ang="T6">
                    <a:pos x="T0" y="T1"/>
                  </a:cxn>
                  <a:cxn ang="T7">
                    <a:pos x="T2" y="T3"/>
                  </a:cxn>
                  <a:cxn ang="T8">
                    <a:pos x="T4" y="T5"/>
                  </a:cxn>
                </a:cxnLst>
                <a:rect l="T9" t="T10" r="T11" b="T12"/>
                <a:pathLst>
                  <a:path w="37" h="43">
                    <a:moveTo>
                      <a:pt x="6" y="43"/>
                    </a:moveTo>
                    <a:lnTo>
                      <a:pt x="0" y="0"/>
                    </a:lnTo>
                    <a:lnTo>
                      <a:pt x="37" y="11"/>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9" name="Freeform 34"/>
              <p:cNvSpPr>
                <a:spLocks/>
              </p:cNvSpPr>
              <p:nvPr/>
            </p:nvSpPr>
            <p:spPr bwMode="auto">
              <a:xfrm>
                <a:off x="2983" y="2594"/>
                <a:ext cx="175" cy="81"/>
              </a:xfrm>
              <a:custGeom>
                <a:avLst/>
                <a:gdLst>
                  <a:gd name="T0" fmla="*/ 92 w 175"/>
                  <a:gd name="T1" fmla="*/ 0 h 81"/>
                  <a:gd name="T2" fmla="*/ 102 w 175"/>
                  <a:gd name="T3" fmla="*/ 0 h 81"/>
                  <a:gd name="T4" fmla="*/ 110 w 175"/>
                  <a:gd name="T5" fmla="*/ 0 h 81"/>
                  <a:gd name="T6" fmla="*/ 117 w 175"/>
                  <a:gd name="T7" fmla="*/ 2 h 81"/>
                  <a:gd name="T8" fmla="*/ 125 w 175"/>
                  <a:gd name="T9" fmla="*/ 4 h 81"/>
                  <a:gd name="T10" fmla="*/ 133 w 175"/>
                  <a:gd name="T11" fmla="*/ 4 h 81"/>
                  <a:gd name="T12" fmla="*/ 140 w 175"/>
                  <a:gd name="T13" fmla="*/ 6 h 81"/>
                  <a:gd name="T14" fmla="*/ 146 w 175"/>
                  <a:gd name="T15" fmla="*/ 11 h 81"/>
                  <a:gd name="T16" fmla="*/ 154 w 175"/>
                  <a:gd name="T17" fmla="*/ 13 h 81"/>
                  <a:gd name="T18" fmla="*/ 158 w 175"/>
                  <a:gd name="T19" fmla="*/ 15 h 81"/>
                  <a:gd name="T20" fmla="*/ 163 w 175"/>
                  <a:gd name="T21" fmla="*/ 19 h 81"/>
                  <a:gd name="T22" fmla="*/ 167 w 175"/>
                  <a:gd name="T23" fmla="*/ 21 h 81"/>
                  <a:gd name="T24" fmla="*/ 171 w 175"/>
                  <a:gd name="T25" fmla="*/ 26 h 81"/>
                  <a:gd name="T26" fmla="*/ 173 w 175"/>
                  <a:gd name="T27" fmla="*/ 30 h 81"/>
                  <a:gd name="T28" fmla="*/ 175 w 175"/>
                  <a:gd name="T29" fmla="*/ 34 h 81"/>
                  <a:gd name="T30" fmla="*/ 175 w 175"/>
                  <a:gd name="T31" fmla="*/ 38 h 81"/>
                  <a:gd name="T32" fmla="*/ 175 w 175"/>
                  <a:gd name="T33" fmla="*/ 43 h 81"/>
                  <a:gd name="T34" fmla="*/ 175 w 175"/>
                  <a:gd name="T35" fmla="*/ 47 h 81"/>
                  <a:gd name="T36" fmla="*/ 171 w 175"/>
                  <a:gd name="T37" fmla="*/ 51 h 81"/>
                  <a:gd name="T38" fmla="*/ 169 w 175"/>
                  <a:gd name="T39" fmla="*/ 55 h 81"/>
                  <a:gd name="T40" fmla="*/ 165 w 175"/>
                  <a:gd name="T41" fmla="*/ 59 h 81"/>
                  <a:gd name="T42" fmla="*/ 161 w 175"/>
                  <a:gd name="T43" fmla="*/ 62 h 81"/>
                  <a:gd name="T44" fmla="*/ 156 w 175"/>
                  <a:gd name="T45" fmla="*/ 66 h 81"/>
                  <a:gd name="T46" fmla="*/ 150 w 175"/>
                  <a:gd name="T47" fmla="*/ 68 h 81"/>
                  <a:gd name="T48" fmla="*/ 144 w 175"/>
                  <a:gd name="T49" fmla="*/ 70 h 81"/>
                  <a:gd name="T50" fmla="*/ 137 w 175"/>
                  <a:gd name="T51" fmla="*/ 72 h 81"/>
                  <a:gd name="T52" fmla="*/ 129 w 175"/>
                  <a:gd name="T53" fmla="*/ 74 h 81"/>
                  <a:gd name="T54" fmla="*/ 121 w 175"/>
                  <a:gd name="T55" fmla="*/ 76 h 81"/>
                  <a:gd name="T56" fmla="*/ 113 w 175"/>
                  <a:gd name="T57" fmla="*/ 79 h 81"/>
                  <a:gd name="T58" fmla="*/ 106 w 175"/>
                  <a:gd name="T59" fmla="*/ 79 h 81"/>
                  <a:gd name="T60" fmla="*/ 96 w 175"/>
                  <a:gd name="T61" fmla="*/ 79 h 81"/>
                  <a:gd name="T62" fmla="*/ 89 w 175"/>
                  <a:gd name="T63" fmla="*/ 81 h 81"/>
                  <a:gd name="T64" fmla="*/ 79 w 175"/>
                  <a:gd name="T65" fmla="*/ 79 h 81"/>
                  <a:gd name="T66" fmla="*/ 69 w 175"/>
                  <a:gd name="T67" fmla="*/ 79 h 81"/>
                  <a:gd name="T68" fmla="*/ 62 w 175"/>
                  <a:gd name="T69" fmla="*/ 79 h 81"/>
                  <a:gd name="T70" fmla="*/ 54 w 175"/>
                  <a:gd name="T71" fmla="*/ 76 h 81"/>
                  <a:gd name="T72" fmla="*/ 46 w 175"/>
                  <a:gd name="T73" fmla="*/ 74 h 81"/>
                  <a:gd name="T74" fmla="*/ 39 w 175"/>
                  <a:gd name="T75" fmla="*/ 72 h 81"/>
                  <a:gd name="T76" fmla="*/ 31 w 175"/>
                  <a:gd name="T77" fmla="*/ 70 h 81"/>
                  <a:gd name="T78" fmla="*/ 25 w 175"/>
                  <a:gd name="T79" fmla="*/ 68 h 81"/>
                  <a:gd name="T80" fmla="*/ 19 w 175"/>
                  <a:gd name="T81" fmla="*/ 66 h 81"/>
                  <a:gd name="T82" fmla="*/ 14 w 175"/>
                  <a:gd name="T83" fmla="*/ 62 h 81"/>
                  <a:gd name="T84" fmla="*/ 10 w 175"/>
                  <a:gd name="T85" fmla="*/ 59 h 81"/>
                  <a:gd name="T86" fmla="*/ 6 w 175"/>
                  <a:gd name="T87" fmla="*/ 55 h 81"/>
                  <a:gd name="T88" fmla="*/ 4 w 175"/>
                  <a:gd name="T89" fmla="*/ 51 h 81"/>
                  <a:gd name="T90" fmla="*/ 2 w 175"/>
                  <a:gd name="T91" fmla="*/ 47 h 81"/>
                  <a:gd name="T92" fmla="*/ 0 w 175"/>
                  <a:gd name="T93" fmla="*/ 43 h 81"/>
                  <a:gd name="T94" fmla="*/ 0 w 175"/>
                  <a:gd name="T95" fmla="*/ 38 h 81"/>
                  <a:gd name="T96" fmla="*/ 0 w 175"/>
                  <a:gd name="T97" fmla="*/ 34 h 81"/>
                  <a:gd name="T98" fmla="*/ 2 w 175"/>
                  <a:gd name="T99" fmla="*/ 30 h 81"/>
                  <a:gd name="T100" fmla="*/ 4 w 175"/>
                  <a:gd name="T101" fmla="*/ 26 h 81"/>
                  <a:gd name="T102" fmla="*/ 8 w 175"/>
                  <a:gd name="T103" fmla="*/ 21 h 81"/>
                  <a:gd name="T104" fmla="*/ 12 w 175"/>
                  <a:gd name="T105" fmla="*/ 19 h 81"/>
                  <a:gd name="T106" fmla="*/ 18 w 175"/>
                  <a:gd name="T107" fmla="*/ 15 h 81"/>
                  <a:gd name="T108" fmla="*/ 23 w 175"/>
                  <a:gd name="T109" fmla="*/ 13 h 81"/>
                  <a:gd name="T110" fmla="*/ 29 w 175"/>
                  <a:gd name="T111" fmla="*/ 11 h 81"/>
                  <a:gd name="T112" fmla="*/ 35 w 175"/>
                  <a:gd name="T113" fmla="*/ 6 h 81"/>
                  <a:gd name="T114" fmla="*/ 42 w 175"/>
                  <a:gd name="T115" fmla="*/ 4 h 81"/>
                  <a:gd name="T116" fmla="*/ 50 w 175"/>
                  <a:gd name="T117" fmla="*/ 4 h 81"/>
                  <a:gd name="T118" fmla="*/ 58 w 175"/>
                  <a:gd name="T119" fmla="*/ 2 h 81"/>
                  <a:gd name="T120" fmla="*/ 65 w 175"/>
                  <a:gd name="T121" fmla="*/ 0 h 81"/>
                  <a:gd name="T122" fmla="*/ 75 w 175"/>
                  <a:gd name="T123" fmla="*/ 0 h 81"/>
                  <a:gd name="T124" fmla="*/ 83 w 175"/>
                  <a:gd name="T125" fmla="*/ 0 h 8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5"/>
                  <a:gd name="T190" fmla="*/ 0 h 81"/>
                  <a:gd name="T191" fmla="*/ 175 w 175"/>
                  <a:gd name="T192" fmla="*/ 81 h 81"/>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5" h="81">
                    <a:moveTo>
                      <a:pt x="89" y="0"/>
                    </a:moveTo>
                    <a:lnTo>
                      <a:pt x="92" y="0"/>
                    </a:lnTo>
                    <a:lnTo>
                      <a:pt x="96" y="0"/>
                    </a:lnTo>
                    <a:lnTo>
                      <a:pt x="102" y="0"/>
                    </a:lnTo>
                    <a:lnTo>
                      <a:pt x="106" y="0"/>
                    </a:lnTo>
                    <a:lnTo>
                      <a:pt x="110" y="0"/>
                    </a:lnTo>
                    <a:lnTo>
                      <a:pt x="113" y="2"/>
                    </a:lnTo>
                    <a:lnTo>
                      <a:pt x="117" y="2"/>
                    </a:lnTo>
                    <a:lnTo>
                      <a:pt x="121" y="2"/>
                    </a:lnTo>
                    <a:lnTo>
                      <a:pt x="125" y="4"/>
                    </a:lnTo>
                    <a:lnTo>
                      <a:pt x="129" y="4"/>
                    </a:lnTo>
                    <a:lnTo>
                      <a:pt x="133" y="4"/>
                    </a:lnTo>
                    <a:lnTo>
                      <a:pt x="137" y="6"/>
                    </a:lnTo>
                    <a:lnTo>
                      <a:pt x="140" y="6"/>
                    </a:lnTo>
                    <a:lnTo>
                      <a:pt x="144" y="9"/>
                    </a:lnTo>
                    <a:lnTo>
                      <a:pt x="146" y="11"/>
                    </a:lnTo>
                    <a:lnTo>
                      <a:pt x="150" y="11"/>
                    </a:lnTo>
                    <a:lnTo>
                      <a:pt x="154" y="13"/>
                    </a:lnTo>
                    <a:lnTo>
                      <a:pt x="156" y="15"/>
                    </a:lnTo>
                    <a:lnTo>
                      <a:pt x="158" y="15"/>
                    </a:lnTo>
                    <a:lnTo>
                      <a:pt x="161" y="17"/>
                    </a:lnTo>
                    <a:lnTo>
                      <a:pt x="163" y="19"/>
                    </a:lnTo>
                    <a:lnTo>
                      <a:pt x="165" y="21"/>
                    </a:lnTo>
                    <a:lnTo>
                      <a:pt x="167" y="21"/>
                    </a:lnTo>
                    <a:lnTo>
                      <a:pt x="169" y="23"/>
                    </a:lnTo>
                    <a:lnTo>
                      <a:pt x="171" y="26"/>
                    </a:lnTo>
                    <a:lnTo>
                      <a:pt x="171" y="28"/>
                    </a:lnTo>
                    <a:lnTo>
                      <a:pt x="173" y="30"/>
                    </a:lnTo>
                    <a:lnTo>
                      <a:pt x="175" y="32"/>
                    </a:lnTo>
                    <a:lnTo>
                      <a:pt x="175" y="34"/>
                    </a:lnTo>
                    <a:lnTo>
                      <a:pt x="175" y="36"/>
                    </a:lnTo>
                    <a:lnTo>
                      <a:pt x="175" y="38"/>
                    </a:lnTo>
                    <a:lnTo>
                      <a:pt x="175" y="40"/>
                    </a:lnTo>
                    <a:lnTo>
                      <a:pt x="175" y="43"/>
                    </a:lnTo>
                    <a:lnTo>
                      <a:pt x="175" y="45"/>
                    </a:lnTo>
                    <a:lnTo>
                      <a:pt x="175" y="47"/>
                    </a:lnTo>
                    <a:lnTo>
                      <a:pt x="173" y="49"/>
                    </a:lnTo>
                    <a:lnTo>
                      <a:pt x="171" y="51"/>
                    </a:lnTo>
                    <a:lnTo>
                      <a:pt x="171" y="53"/>
                    </a:lnTo>
                    <a:lnTo>
                      <a:pt x="169" y="55"/>
                    </a:lnTo>
                    <a:lnTo>
                      <a:pt x="167" y="57"/>
                    </a:lnTo>
                    <a:lnTo>
                      <a:pt x="165" y="59"/>
                    </a:lnTo>
                    <a:lnTo>
                      <a:pt x="163" y="59"/>
                    </a:lnTo>
                    <a:lnTo>
                      <a:pt x="161" y="62"/>
                    </a:lnTo>
                    <a:lnTo>
                      <a:pt x="158" y="64"/>
                    </a:lnTo>
                    <a:lnTo>
                      <a:pt x="156" y="66"/>
                    </a:lnTo>
                    <a:lnTo>
                      <a:pt x="154" y="66"/>
                    </a:lnTo>
                    <a:lnTo>
                      <a:pt x="150" y="68"/>
                    </a:lnTo>
                    <a:lnTo>
                      <a:pt x="146" y="70"/>
                    </a:lnTo>
                    <a:lnTo>
                      <a:pt x="144" y="70"/>
                    </a:lnTo>
                    <a:lnTo>
                      <a:pt x="140" y="72"/>
                    </a:lnTo>
                    <a:lnTo>
                      <a:pt x="137" y="72"/>
                    </a:lnTo>
                    <a:lnTo>
                      <a:pt x="133" y="74"/>
                    </a:lnTo>
                    <a:lnTo>
                      <a:pt x="129" y="74"/>
                    </a:lnTo>
                    <a:lnTo>
                      <a:pt x="125" y="76"/>
                    </a:lnTo>
                    <a:lnTo>
                      <a:pt x="121" y="76"/>
                    </a:lnTo>
                    <a:lnTo>
                      <a:pt x="117" y="76"/>
                    </a:lnTo>
                    <a:lnTo>
                      <a:pt x="113" y="79"/>
                    </a:lnTo>
                    <a:lnTo>
                      <a:pt x="110" y="79"/>
                    </a:lnTo>
                    <a:lnTo>
                      <a:pt x="106" y="79"/>
                    </a:lnTo>
                    <a:lnTo>
                      <a:pt x="102" y="79"/>
                    </a:lnTo>
                    <a:lnTo>
                      <a:pt x="96" y="79"/>
                    </a:lnTo>
                    <a:lnTo>
                      <a:pt x="92" y="79"/>
                    </a:lnTo>
                    <a:lnTo>
                      <a:pt x="89" y="81"/>
                    </a:lnTo>
                    <a:lnTo>
                      <a:pt x="83" y="79"/>
                    </a:lnTo>
                    <a:lnTo>
                      <a:pt x="79" y="79"/>
                    </a:lnTo>
                    <a:lnTo>
                      <a:pt x="75" y="79"/>
                    </a:lnTo>
                    <a:lnTo>
                      <a:pt x="69" y="79"/>
                    </a:lnTo>
                    <a:lnTo>
                      <a:pt x="65" y="79"/>
                    </a:lnTo>
                    <a:lnTo>
                      <a:pt x="62" y="79"/>
                    </a:lnTo>
                    <a:lnTo>
                      <a:pt x="58" y="76"/>
                    </a:lnTo>
                    <a:lnTo>
                      <a:pt x="54" y="76"/>
                    </a:lnTo>
                    <a:lnTo>
                      <a:pt x="50" y="76"/>
                    </a:lnTo>
                    <a:lnTo>
                      <a:pt x="46" y="74"/>
                    </a:lnTo>
                    <a:lnTo>
                      <a:pt x="42" y="74"/>
                    </a:lnTo>
                    <a:lnTo>
                      <a:pt x="39" y="72"/>
                    </a:lnTo>
                    <a:lnTo>
                      <a:pt x="35" y="72"/>
                    </a:lnTo>
                    <a:lnTo>
                      <a:pt x="31" y="70"/>
                    </a:lnTo>
                    <a:lnTo>
                      <a:pt x="29" y="70"/>
                    </a:lnTo>
                    <a:lnTo>
                      <a:pt x="25" y="68"/>
                    </a:lnTo>
                    <a:lnTo>
                      <a:pt x="23" y="66"/>
                    </a:lnTo>
                    <a:lnTo>
                      <a:pt x="19" y="66"/>
                    </a:lnTo>
                    <a:lnTo>
                      <a:pt x="18" y="64"/>
                    </a:lnTo>
                    <a:lnTo>
                      <a:pt x="14" y="62"/>
                    </a:lnTo>
                    <a:lnTo>
                      <a:pt x="12" y="59"/>
                    </a:lnTo>
                    <a:lnTo>
                      <a:pt x="10" y="59"/>
                    </a:lnTo>
                    <a:lnTo>
                      <a:pt x="8" y="57"/>
                    </a:lnTo>
                    <a:lnTo>
                      <a:pt x="6" y="55"/>
                    </a:lnTo>
                    <a:lnTo>
                      <a:pt x="4"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4" y="26"/>
                    </a:lnTo>
                    <a:lnTo>
                      <a:pt x="6" y="23"/>
                    </a:lnTo>
                    <a:lnTo>
                      <a:pt x="8" y="21"/>
                    </a:lnTo>
                    <a:lnTo>
                      <a:pt x="10" y="21"/>
                    </a:lnTo>
                    <a:lnTo>
                      <a:pt x="12" y="19"/>
                    </a:lnTo>
                    <a:lnTo>
                      <a:pt x="14" y="17"/>
                    </a:lnTo>
                    <a:lnTo>
                      <a:pt x="18" y="15"/>
                    </a:lnTo>
                    <a:lnTo>
                      <a:pt x="19" y="15"/>
                    </a:lnTo>
                    <a:lnTo>
                      <a:pt x="23" y="13"/>
                    </a:lnTo>
                    <a:lnTo>
                      <a:pt x="25" y="11"/>
                    </a:lnTo>
                    <a:lnTo>
                      <a:pt x="29" y="11"/>
                    </a:lnTo>
                    <a:lnTo>
                      <a:pt x="31" y="9"/>
                    </a:lnTo>
                    <a:lnTo>
                      <a:pt x="35" y="6"/>
                    </a:lnTo>
                    <a:lnTo>
                      <a:pt x="39" y="6"/>
                    </a:lnTo>
                    <a:lnTo>
                      <a:pt x="42" y="4"/>
                    </a:lnTo>
                    <a:lnTo>
                      <a:pt x="46" y="4"/>
                    </a:lnTo>
                    <a:lnTo>
                      <a:pt x="50" y="4"/>
                    </a:lnTo>
                    <a:lnTo>
                      <a:pt x="54" y="2"/>
                    </a:lnTo>
                    <a:lnTo>
                      <a:pt x="58" y="2"/>
                    </a:lnTo>
                    <a:lnTo>
                      <a:pt x="62" y="2"/>
                    </a:lnTo>
                    <a:lnTo>
                      <a:pt x="65" y="0"/>
                    </a:lnTo>
                    <a:lnTo>
                      <a:pt x="69"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0" name="Freeform 35"/>
              <p:cNvSpPr>
                <a:spLocks/>
              </p:cNvSpPr>
              <p:nvPr/>
            </p:nvSpPr>
            <p:spPr bwMode="auto">
              <a:xfrm>
                <a:off x="2983" y="2594"/>
                <a:ext cx="175" cy="81"/>
              </a:xfrm>
              <a:custGeom>
                <a:avLst/>
                <a:gdLst>
                  <a:gd name="T0" fmla="*/ 89 w 175"/>
                  <a:gd name="T1" fmla="*/ 0 h 81"/>
                  <a:gd name="T2" fmla="*/ 106 w 175"/>
                  <a:gd name="T3" fmla="*/ 0 h 81"/>
                  <a:gd name="T4" fmla="*/ 121 w 175"/>
                  <a:gd name="T5" fmla="*/ 2 h 81"/>
                  <a:gd name="T6" fmla="*/ 137 w 175"/>
                  <a:gd name="T7" fmla="*/ 6 h 81"/>
                  <a:gd name="T8" fmla="*/ 150 w 175"/>
                  <a:gd name="T9" fmla="*/ 11 h 81"/>
                  <a:gd name="T10" fmla="*/ 161 w 175"/>
                  <a:gd name="T11" fmla="*/ 17 h 81"/>
                  <a:gd name="T12" fmla="*/ 169 w 175"/>
                  <a:gd name="T13" fmla="*/ 23 h 81"/>
                  <a:gd name="T14" fmla="*/ 175 w 175"/>
                  <a:gd name="T15" fmla="*/ 32 h 81"/>
                  <a:gd name="T16" fmla="*/ 175 w 175"/>
                  <a:gd name="T17" fmla="*/ 40 h 81"/>
                  <a:gd name="T18" fmla="*/ 175 w 175"/>
                  <a:gd name="T19" fmla="*/ 47 h 81"/>
                  <a:gd name="T20" fmla="*/ 169 w 175"/>
                  <a:gd name="T21" fmla="*/ 55 h 81"/>
                  <a:gd name="T22" fmla="*/ 161 w 175"/>
                  <a:gd name="T23" fmla="*/ 62 h 81"/>
                  <a:gd name="T24" fmla="*/ 150 w 175"/>
                  <a:gd name="T25" fmla="*/ 68 h 81"/>
                  <a:gd name="T26" fmla="*/ 137 w 175"/>
                  <a:gd name="T27" fmla="*/ 72 h 81"/>
                  <a:gd name="T28" fmla="*/ 121 w 175"/>
                  <a:gd name="T29" fmla="*/ 76 h 81"/>
                  <a:gd name="T30" fmla="*/ 106 w 175"/>
                  <a:gd name="T31" fmla="*/ 79 h 81"/>
                  <a:gd name="T32" fmla="*/ 89 w 175"/>
                  <a:gd name="T33" fmla="*/ 81 h 81"/>
                  <a:gd name="T34" fmla="*/ 69 w 175"/>
                  <a:gd name="T35" fmla="*/ 79 h 81"/>
                  <a:gd name="T36" fmla="*/ 54 w 175"/>
                  <a:gd name="T37" fmla="*/ 76 h 81"/>
                  <a:gd name="T38" fmla="*/ 39 w 175"/>
                  <a:gd name="T39" fmla="*/ 72 h 81"/>
                  <a:gd name="T40" fmla="*/ 25 w 175"/>
                  <a:gd name="T41" fmla="*/ 68 h 81"/>
                  <a:gd name="T42" fmla="*/ 14 w 175"/>
                  <a:gd name="T43" fmla="*/ 62 h 81"/>
                  <a:gd name="T44" fmla="*/ 6 w 175"/>
                  <a:gd name="T45" fmla="*/ 55 h 81"/>
                  <a:gd name="T46" fmla="*/ 2 w 175"/>
                  <a:gd name="T47" fmla="*/ 47 h 81"/>
                  <a:gd name="T48" fmla="*/ 0 w 175"/>
                  <a:gd name="T49" fmla="*/ 40 h 81"/>
                  <a:gd name="T50" fmla="*/ 2 w 175"/>
                  <a:gd name="T51" fmla="*/ 32 h 81"/>
                  <a:gd name="T52" fmla="*/ 6 w 175"/>
                  <a:gd name="T53" fmla="*/ 23 h 81"/>
                  <a:gd name="T54" fmla="*/ 14 w 175"/>
                  <a:gd name="T55" fmla="*/ 17 h 81"/>
                  <a:gd name="T56" fmla="*/ 25 w 175"/>
                  <a:gd name="T57" fmla="*/ 11 h 81"/>
                  <a:gd name="T58" fmla="*/ 39 w 175"/>
                  <a:gd name="T59" fmla="*/ 6 h 81"/>
                  <a:gd name="T60" fmla="*/ 54 w 175"/>
                  <a:gd name="T61" fmla="*/ 2 h 81"/>
                  <a:gd name="T62" fmla="*/ 69 w 175"/>
                  <a:gd name="T63" fmla="*/ 0 h 81"/>
                  <a:gd name="T64" fmla="*/ 89 w 175"/>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5"/>
                  <a:gd name="T100" fmla="*/ 0 h 81"/>
                  <a:gd name="T101" fmla="*/ 175 w 175"/>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5" h="81">
                    <a:moveTo>
                      <a:pt x="89" y="0"/>
                    </a:moveTo>
                    <a:lnTo>
                      <a:pt x="106" y="0"/>
                    </a:lnTo>
                    <a:lnTo>
                      <a:pt x="121" y="2"/>
                    </a:lnTo>
                    <a:lnTo>
                      <a:pt x="137" y="6"/>
                    </a:lnTo>
                    <a:lnTo>
                      <a:pt x="150" y="11"/>
                    </a:lnTo>
                    <a:lnTo>
                      <a:pt x="161" y="17"/>
                    </a:lnTo>
                    <a:lnTo>
                      <a:pt x="169" y="23"/>
                    </a:lnTo>
                    <a:lnTo>
                      <a:pt x="175" y="32"/>
                    </a:lnTo>
                    <a:lnTo>
                      <a:pt x="175" y="40"/>
                    </a:lnTo>
                    <a:lnTo>
                      <a:pt x="175" y="47"/>
                    </a:lnTo>
                    <a:lnTo>
                      <a:pt x="169" y="55"/>
                    </a:lnTo>
                    <a:lnTo>
                      <a:pt x="161" y="62"/>
                    </a:lnTo>
                    <a:lnTo>
                      <a:pt x="150" y="68"/>
                    </a:lnTo>
                    <a:lnTo>
                      <a:pt x="137" y="72"/>
                    </a:lnTo>
                    <a:lnTo>
                      <a:pt x="121" y="76"/>
                    </a:lnTo>
                    <a:lnTo>
                      <a:pt x="106" y="79"/>
                    </a:lnTo>
                    <a:lnTo>
                      <a:pt x="89" y="81"/>
                    </a:lnTo>
                    <a:lnTo>
                      <a:pt x="69" y="79"/>
                    </a:lnTo>
                    <a:lnTo>
                      <a:pt x="54" y="76"/>
                    </a:lnTo>
                    <a:lnTo>
                      <a:pt x="39" y="72"/>
                    </a:lnTo>
                    <a:lnTo>
                      <a:pt x="25" y="68"/>
                    </a:lnTo>
                    <a:lnTo>
                      <a:pt x="14" y="62"/>
                    </a:lnTo>
                    <a:lnTo>
                      <a:pt x="6" y="55"/>
                    </a:lnTo>
                    <a:lnTo>
                      <a:pt x="2" y="47"/>
                    </a:lnTo>
                    <a:lnTo>
                      <a:pt x="0" y="40"/>
                    </a:lnTo>
                    <a:lnTo>
                      <a:pt x="2" y="32"/>
                    </a:lnTo>
                    <a:lnTo>
                      <a:pt x="6" y="23"/>
                    </a:lnTo>
                    <a:lnTo>
                      <a:pt x="14" y="17"/>
                    </a:lnTo>
                    <a:lnTo>
                      <a:pt x="25" y="11"/>
                    </a:lnTo>
                    <a:lnTo>
                      <a:pt x="39" y="6"/>
                    </a:lnTo>
                    <a:lnTo>
                      <a:pt x="54" y="2"/>
                    </a:lnTo>
                    <a:lnTo>
                      <a:pt x="69" y="0"/>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1" name="Freeform 36"/>
              <p:cNvSpPr>
                <a:spLocks/>
              </p:cNvSpPr>
              <p:nvPr/>
            </p:nvSpPr>
            <p:spPr bwMode="auto">
              <a:xfrm>
                <a:off x="2741" y="2594"/>
                <a:ext cx="177" cy="81"/>
              </a:xfrm>
              <a:custGeom>
                <a:avLst/>
                <a:gdLst>
                  <a:gd name="T0" fmla="*/ 96 w 177"/>
                  <a:gd name="T1" fmla="*/ 0 h 81"/>
                  <a:gd name="T2" fmla="*/ 110 w 177"/>
                  <a:gd name="T3" fmla="*/ 0 h 81"/>
                  <a:gd name="T4" fmla="*/ 123 w 177"/>
                  <a:gd name="T5" fmla="*/ 2 h 81"/>
                  <a:gd name="T6" fmla="*/ 135 w 177"/>
                  <a:gd name="T7" fmla="*/ 4 h 81"/>
                  <a:gd name="T8" fmla="*/ 144 w 177"/>
                  <a:gd name="T9" fmla="*/ 9 h 81"/>
                  <a:gd name="T10" fmla="*/ 154 w 177"/>
                  <a:gd name="T11" fmla="*/ 13 h 81"/>
                  <a:gd name="T12" fmla="*/ 162 w 177"/>
                  <a:gd name="T13" fmla="*/ 17 h 81"/>
                  <a:gd name="T14" fmla="*/ 167 w 177"/>
                  <a:gd name="T15" fmla="*/ 21 h 81"/>
                  <a:gd name="T16" fmla="*/ 173 w 177"/>
                  <a:gd name="T17" fmla="*/ 28 h 81"/>
                  <a:gd name="T18" fmla="*/ 175 w 177"/>
                  <a:gd name="T19" fmla="*/ 34 h 81"/>
                  <a:gd name="T20" fmla="*/ 177 w 177"/>
                  <a:gd name="T21" fmla="*/ 40 h 81"/>
                  <a:gd name="T22" fmla="*/ 175 w 177"/>
                  <a:gd name="T23" fmla="*/ 45 h 81"/>
                  <a:gd name="T24" fmla="*/ 173 w 177"/>
                  <a:gd name="T25" fmla="*/ 51 h 81"/>
                  <a:gd name="T26" fmla="*/ 167 w 177"/>
                  <a:gd name="T27" fmla="*/ 57 h 81"/>
                  <a:gd name="T28" fmla="*/ 162 w 177"/>
                  <a:gd name="T29" fmla="*/ 62 h 81"/>
                  <a:gd name="T30" fmla="*/ 154 w 177"/>
                  <a:gd name="T31" fmla="*/ 66 h 81"/>
                  <a:gd name="T32" fmla="*/ 144 w 177"/>
                  <a:gd name="T33" fmla="*/ 70 h 81"/>
                  <a:gd name="T34" fmla="*/ 135 w 177"/>
                  <a:gd name="T35" fmla="*/ 74 h 81"/>
                  <a:gd name="T36" fmla="*/ 123 w 177"/>
                  <a:gd name="T37" fmla="*/ 76 h 81"/>
                  <a:gd name="T38" fmla="*/ 110 w 177"/>
                  <a:gd name="T39" fmla="*/ 79 h 81"/>
                  <a:gd name="T40" fmla="*/ 96 w 177"/>
                  <a:gd name="T41" fmla="*/ 79 h 81"/>
                  <a:gd name="T42" fmla="*/ 83 w 177"/>
                  <a:gd name="T43" fmla="*/ 79 h 81"/>
                  <a:gd name="T44" fmla="*/ 71 w 177"/>
                  <a:gd name="T45" fmla="*/ 79 h 81"/>
                  <a:gd name="T46" fmla="*/ 58 w 177"/>
                  <a:gd name="T47" fmla="*/ 76 h 81"/>
                  <a:gd name="T48" fmla="*/ 46 w 177"/>
                  <a:gd name="T49" fmla="*/ 74 h 81"/>
                  <a:gd name="T50" fmla="*/ 35 w 177"/>
                  <a:gd name="T51" fmla="*/ 72 h 81"/>
                  <a:gd name="T52" fmla="*/ 25 w 177"/>
                  <a:gd name="T53" fmla="*/ 68 h 81"/>
                  <a:gd name="T54" fmla="*/ 18 w 177"/>
                  <a:gd name="T55" fmla="*/ 64 h 81"/>
                  <a:gd name="T56" fmla="*/ 10 w 177"/>
                  <a:gd name="T57" fmla="*/ 59 h 81"/>
                  <a:gd name="T58" fmla="*/ 6 w 177"/>
                  <a:gd name="T59" fmla="*/ 53 h 81"/>
                  <a:gd name="T60" fmla="*/ 2 w 177"/>
                  <a:gd name="T61" fmla="*/ 47 h 81"/>
                  <a:gd name="T62" fmla="*/ 0 w 177"/>
                  <a:gd name="T63" fmla="*/ 40 h 81"/>
                  <a:gd name="T64" fmla="*/ 0 w 177"/>
                  <a:gd name="T65" fmla="*/ 34 h 81"/>
                  <a:gd name="T66" fmla="*/ 4 w 177"/>
                  <a:gd name="T67" fmla="*/ 28 h 81"/>
                  <a:gd name="T68" fmla="*/ 8 w 177"/>
                  <a:gd name="T69" fmla="*/ 21 h 81"/>
                  <a:gd name="T70" fmla="*/ 16 w 177"/>
                  <a:gd name="T71" fmla="*/ 17 h 81"/>
                  <a:gd name="T72" fmla="*/ 23 w 177"/>
                  <a:gd name="T73" fmla="*/ 13 h 81"/>
                  <a:gd name="T74" fmla="*/ 33 w 177"/>
                  <a:gd name="T75" fmla="*/ 9 h 81"/>
                  <a:gd name="T76" fmla="*/ 43 w 177"/>
                  <a:gd name="T77" fmla="*/ 4 h 81"/>
                  <a:gd name="T78" fmla="*/ 54 w 177"/>
                  <a:gd name="T79" fmla="*/ 2 h 81"/>
                  <a:gd name="T80" fmla="*/ 66 w 177"/>
                  <a:gd name="T81" fmla="*/ 0 h 81"/>
                  <a:gd name="T82" fmla="*/ 79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1"/>
                  <a:gd name="T128" fmla="*/ 177 w 177"/>
                  <a:gd name="T129" fmla="*/ 81 h 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1">
                    <a:moveTo>
                      <a:pt x="89" y="0"/>
                    </a:moveTo>
                    <a:lnTo>
                      <a:pt x="93" y="0"/>
                    </a:lnTo>
                    <a:lnTo>
                      <a:pt x="96" y="0"/>
                    </a:lnTo>
                    <a:lnTo>
                      <a:pt x="102" y="0"/>
                    </a:lnTo>
                    <a:lnTo>
                      <a:pt x="106" y="0"/>
                    </a:lnTo>
                    <a:lnTo>
                      <a:pt x="110" y="0"/>
                    </a:lnTo>
                    <a:lnTo>
                      <a:pt x="114" y="2"/>
                    </a:lnTo>
                    <a:lnTo>
                      <a:pt x="119" y="2"/>
                    </a:lnTo>
                    <a:lnTo>
                      <a:pt x="123" y="2"/>
                    </a:lnTo>
                    <a:lnTo>
                      <a:pt x="127" y="4"/>
                    </a:lnTo>
                    <a:lnTo>
                      <a:pt x="131" y="4"/>
                    </a:lnTo>
                    <a:lnTo>
                      <a:pt x="135" y="4"/>
                    </a:lnTo>
                    <a:lnTo>
                      <a:pt x="137" y="6"/>
                    </a:lnTo>
                    <a:lnTo>
                      <a:pt x="140" y="6"/>
                    </a:lnTo>
                    <a:lnTo>
                      <a:pt x="144" y="9"/>
                    </a:lnTo>
                    <a:lnTo>
                      <a:pt x="148" y="11"/>
                    </a:lnTo>
                    <a:lnTo>
                      <a:pt x="150" y="11"/>
                    </a:lnTo>
                    <a:lnTo>
                      <a:pt x="154" y="13"/>
                    </a:lnTo>
                    <a:lnTo>
                      <a:pt x="156" y="15"/>
                    </a:lnTo>
                    <a:lnTo>
                      <a:pt x="160" y="15"/>
                    </a:lnTo>
                    <a:lnTo>
                      <a:pt x="162" y="17"/>
                    </a:lnTo>
                    <a:lnTo>
                      <a:pt x="164" y="19"/>
                    </a:lnTo>
                    <a:lnTo>
                      <a:pt x="165" y="21"/>
                    </a:lnTo>
                    <a:lnTo>
                      <a:pt x="167" y="21"/>
                    </a:lnTo>
                    <a:lnTo>
                      <a:pt x="169" y="23"/>
                    </a:lnTo>
                    <a:lnTo>
                      <a:pt x="171" y="26"/>
                    </a:lnTo>
                    <a:lnTo>
                      <a:pt x="173" y="28"/>
                    </a:lnTo>
                    <a:lnTo>
                      <a:pt x="173" y="30"/>
                    </a:lnTo>
                    <a:lnTo>
                      <a:pt x="175" y="32"/>
                    </a:lnTo>
                    <a:lnTo>
                      <a:pt x="175" y="34"/>
                    </a:lnTo>
                    <a:lnTo>
                      <a:pt x="177" y="36"/>
                    </a:lnTo>
                    <a:lnTo>
                      <a:pt x="177" y="38"/>
                    </a:lnTo>
                    <a:lnTo>
                      <a:pt x="177" y="40"/>
                    </a:lnTo>
                    <a:lnTo>
                      <a:pt x="177" y="43"/>
                    </a:lnTo>
                    <a:lnTo>
                      <a:pt x="177" y="45"/>
                    </a:lnTo>
                    <a:lnTo>
                      <a:pt x="175" y="45"/>
                    </a:lnTo>
                    <a:lnTo>
                      <a:pt x="175" y="47"/>
                    </a:lnTo>
                    <a:lnTo>
                      <a:pt x="173" y="49"/>
                    </a:lnTo>
                    <a:lnTo>
                      <a:pt x="173" y="51"/>
                    </a:lnTo>
                    <a:lnTo>
                      <a:pt x="171" y="53"/>
                    </a:lnTo>
                    <a:lnTo>
                      <a:pt x="169" y="55"/>
                    </a:lnTo>
                    <a:lnTo>
                      <a:pt x="167" y="57"/>
                    </a:lnTo>
                    <a:lnTo>
                      <a:pt x="165" y="59"/>
                    </a:lnTo>
                    <a:lnTo>
                      <a:pt x="164" y="59"/>
                    </a:lnTo>
                    <a:lnTo>
                      <a:pt x="162" y="62"/>
                    </a:lnTo>
                    <a:lnTo>
                      <a:pt x="160" y="64"/>
                    </a:lnTo>
                    <a:lnTo>
                      <a:pt x="156" y="66"/>
                    </a:lnTo>
                    <a:lnTo>
                      <a:pt x="154" y="66"/>
                    </a:lnTo>
                    <a:lnTo>
                      <a:pt x="150" y="68"/>
                    </a:lnTo>
                    <a:lnTo>
                      <a:pt x="148" y="70"/>
                    </a:lnTo>
                    <a:lnTo>
                      <a:pt x="144" y="70"/>
                    </a:lnTo>
                    <a:lnTo>
                      <a:pt x="140" y="72"/>
                    </a:lnTo>
                    <a:lnTo>
                      <a:pt x="137" y="72"/>
                    </a:lnTo>
                    <a:lnTo>
                      <a:pt x="135" y="74"/>
                    </a:lnTo>
                    <a:lnTo>
                      <a:pt x="131" y="74"/>
                    </a:lnTo>
                    <a:lnTo>
                      <a:pt x="127" y="76"/>
                    </a:lnTo>
                    <a:lnTo>
                      <a:pt x="123" y="76"/>
                    </a:lnTo>
                    <a:lnTo>
                      <a:pt x="119" y="76"/>
                    </a:lnTo>
                    <a:lnTo>
                      <a:pt x="114" y="79"/>
                    </a:lnTo>
                    <a:lnTo>
                      <a:pt x="110" y="79"/>
                    </a:lnTo>
                    <a:lnTo>
                      <a:pt x="106" y="79"/>
                    </a:lnTo>
                    <a:lnTo>
                      <a:pt x="102" y="79"/>
                    </a:lnTo>
                    <a:lnTo>
                      <a:pt x="96" y="79"/>
                    </a:lnTo>
                    <a:lnTo>
                      <a:pt x="93" y="79"/>
                    </a:lnTo>
                    <a:lnTo>
                      <a:pt x="89" y="81"/>
                    </a:lnTo>
                    <a:lnTo>
                      <a:pt x="83" y="79"/>
                    </a:lnTo>
                    <a:lnTo>
                      <a:pt x="79" y="79"/>
                    </a:lnTo>
                    <a:lnTo>
                      <a:pt x="75" y="79"/>
                    </a:lnTo>
                    <a:lnTo>
                      <a:pt x="71" y="79"/>
                    </a:lnTo>
                    <a:lnTo>
                      <a:pt x="66" y="79"/>
                    </a:lnTo>
                    <a:lnTo>
                      <a:pt x="62" y="79"/>
                    </a:lnTo>
                    <a:lnTo>
                      <a:pt x="58" y="76"/>
                    </a:lnTo>
                    <a:lnTo>
                      <a:pt x="54" y="76"/>
                    </a:lnTo>
                    <a:lnTo>
                      <a:pt x="50" y="76"/>
                    </a:lnTo>
                    <a:lnTo>
                      <a:pt x="46" y="74"/>
                    </a:lnTo>
                    <a:lnTo>
                      <a:pt x="43" y="74"/>
                    </a:lnTo>
                    <a:lnTo>
                      <a:pt x="39" y="72"/>
                    </a:lnTo>
                    <a:lnTo>
                      <a:pt x="35" y="72"/>
                    </a:lnTo>
                    <a:lnTo>
                      <a:pt x="33" y="70"/>
                    </a:lnTo>
                    <a:lnTo>
                      <a:pt x="29" y="70"/>
                    </a:lnTo>
                    <a:lnTo>
                      <a:pt x="25" y="68"/>
                    </a:lnTo>
                    <a:lnTo>
                      <a:pt x="23" y="66"/>
                    </a:lnTo>
                    <a:lnTo>
                      <a:pt x="20" y="66"/>
                    </a:lnTo>
                    <a:lnTo>
                      <a:pt x="18" y="64"/>
                    </a:lnTo>
                    <a:lnTo>
                      <a:pt x="16" y="62"/>
                    </a:lnTo>
                    <a:lnTo>
                      <a:pt x="12" y="59"/>
                    </a:lnTo>
                    <a:lnTo>
                      <a:pt x="10" y="59"/>
                    </a:lnTo>
                    <a:lnTo>
                      <a:pt x="8" y="57"/>
                    </a:lnTo>
                    <a:lnTo>
                      <a:pt x="6" y="55"/>
                    </a:lnTo>
                    <a:lnTo>
                      <a:pt x="6" y="53"/>
                    </a:lnTo>
                    <a:lnTo>
                      <a:pt x="4" y="51"/>
                    </a:lnTo>
                    <a:lnTo>
                      <a:pt x="2" y="49"/>
                    </a:lnTo>
                    <a:lnTo>
                      <a:pt x="2" y="47"/>
                    </a:lnTo>
                    <a:lnTo>
                      <a:pt x="0" y="45"/>
                    </a:lnTo>
                    <a:lnTo>
                      <a:pt x="0" y="43"/>
                    </a:lnTo>
                    <a:lnTo>
                      <a:pt x="0" y="40"/>
                    </a:lnTo>
                    <a:lnTo>
                      <a:pt x="0" y="38"/>
                    </a:lnTo>
                    <a:lnTo>
                      <a:pt x="0" y="36"/>
                    </a:lnTo>
                    <a:lnTo>
                      <a:pt x="0" y="34"/>
                    </a:lnTo>
                    <a:lnTo>
                      <a:pt x="2" y="32"/>
                    </a:lnTo>
                    <a:lnTo>
                      <a:pt x="2" y="30"/>
                    </a:lnTo>
                    <a:lnTo>
                      <a:pt x="4" y="28"/>
                    </a:lnTo>
                    <a:lnTo>
                      <a:pt x="6" y="26"/>
                    </a:lnTo>
                    <a:lnTo>
                      <a:pt x="6" y="23"/>
                    </a:lnTo>
                    <a:lnTo>
                      <a:pt x="8" y="21"/>
                    </a:lnTo>
                    <a:lnTo>
                      <a:pt x="10" y="21"/>
                    </a:lnTo>
                    <a:lnTo>
                      <a:pt x="12" y="19"/>
                    </a:lnTo>
                    <a:lnTo>
                      <a:pt x="16" y="17"/>
                    </a:lnTo>
                    <a:lnTo>
                      <a:pt x="18" y="15"/>
                    </a:lnTo>
                    <a:lnTo>
                      <a:pt x="20" y="15"/>
                    </a:lnTo>
                    <a:lnTo>
                      <a:pt x="23" y="13"/>
                    </a:lnTo>
                    <a:lnTo>
                      <a:pt x="25" y="11"/>
                    </a:lnTo>
                    <a:lnTo>
                      <a:pt x="29" y="11"/>
                    </a:lnTo>
                    <a:lnTo>
                      <a:pt x="33" y="9"/>
                    </a:lnTo>
                    <a:lnTo>
                      <a:pt x="35" y="6"/>
                    </a:lnTo>
                    <a:lnTo>
                      <a:pt x="39" y="6"/>
                    </a:lnTo>
                    <a:lnTo>
                      <a:pt x="43" y="4"/>
                    </a:lnTo>
                    <a:lnTo>
                      <a:pt x="46" y="4"/>
                    </a:lnTo>
                    <a:lnTo>
                      <a:pt x="50" y="4"/>
                    </a:lnTo>
                    <a:lnTo>
                      <a:pt x="54" y="2"/>
                    </a:lnTo>
                    <a:lnTo>
                      <a:pt x="58" y="2"/>
                    </a:lnTo>
                    <a:lnTo>
                      <a:pt x="62" y="2"/>
                    </a:lnTo>
                    <a:lnTo>
                      <a:pt x="66" y="0"/>
                    </a:lnTo>
                    <a:lnTo>
                      <a:pt x="71" y="0"/>
                    </a:lnTo>
                    <a:lnTo>
                      <a:pt x="75" y="0"/>
                    </a:lnTo>
                    <a:lnTo>
                      <a:pt x="79" y="0"/>
                    </a:lnTo>
                    <a:lnTo>
                      <a:pt x="83" y="0"/>
                    </a:lnTo>
                    <a:lnTo>
                      <a:pt x="89"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2" name="Freeform 37"/>
              <p:cNvSpPr>
                <a:spLocks/>
              </p:cNvSpPr>
              <p:nvPr/>
            </p:nvSpPr>
            <p:spPr bwMode="auto">
              <a:xfrm>
                <a:off x="2741" y="2594"/>
                <a:ext cx="177" cy="81"/>
              </a:xfrm>
              <a:custGeom>
                <a:avLst/>
                <a:gdLst>
                  <a:gd name="T0" fmla="*/ 89 w 177"/>
                  <a:gd name="T1" fmla="*/ 0 h 81"/>
                  <a:gd name="T2" fmla="*/ 106 w 177"/>
                  <a:gd name="T3" fmla="*/ 0 h 81"/>
                  <a:gd name="T4" fmla="*/ 123 w 177"/>
                  <a:gd name="T5" fmla="*/ 2 h 81"/>
                  <a:gd name="T6" fmla="*/ 137 w 177"/>
                  <a:gd name="T7" fmla="*/ 6 h 81"/>
                  <a:gd name="T8" fmla="*/ 150 w 177"/>
                  <a:gd name="T9" fmla="*/ 11 h 81"/>
                  <a:gd name="T10" fmla="*/ 162 w 177"/>
                  <a:gd name="T11" fmla="*/ 17 h 81"/>
                  <a:gd name="T12" fmla="*/ 169 w 177"/>
                  <a:gd name="T13" fmla="*/ 23 h 81"/>
                  <a:gd name="T14" fmla="*/ 175 w 177"/>
                  <a:gd name="T15" fmla="*/ 32 h 81"/>
                  <a:gd name="T16" fmla="*/ 177 w 177"/>
                  <a:gd name="T17" fmla="*/ 40 h 81"/>
                  <a:gd name="T18" fmla="*/ 175 w 177"/>
                  <a:gd name="T19" fmla="*/ 47 h 81"/>
                  <a:gd name="T20" fmla="*/ 169 w 177"/>
                  <a:gd name="T21" fmla="*/ 55 h 81"/>
                  <a:gd name="T22" fmla="*/ 162 w 177"/>
                  <a:gd name="T23" fmla="*/ 62 h 81"/>
                  <a:gd name="T24" fmla="*/ 150 w 177"/>
                  <a:gd name="T25" fmla="*/ 68 h 81"/>
                  <a:gd name="T26" fmla="*/ 137 w 177"/>
                  <a:gd name="T27" fmla="*/ 72 h 81"/>
                  <a:gd name="T28" fmla="*/ 123 w 177"/>
                  <a:gd name="T29" fmla="*/ 76 h 81"/>
                  <a:gd name="T30" fmla="*/ 106 w 177"/>
                  <a:gd name="T31" fmla="*/ 79 h 81"/>
                  <a:gd name="T32" fmla="*/ 89 w 177"/>
                  <a:gd name="T33" fmla="*/ 81 h 81"/>
                  <a:gd name="T34" fmla="*/ 71 w 177"/>
                  <a:gd name="T35" fmla="*/ 79 h 81"/>
                  <a:gd name="T36" fmla="*/ 54 w 177"/>
                  <a:gd name="T37" fmla="*/ 76 h 81"/>
                  <a:gd name="T38" fmla="*/ 39 w 177"/>
                  <a:gd name="T39" fmla="*/ 72 h 81"/>
                  <a:gd name="T40" fmla="*/ 25 w 177"/>
                  <a:gd name="T41" fmla="*/ 68 h 81"/>
                  <a:gd name="T42" fmla="*/ 16 w 177"/>
                  <a:gd name="T43" fmla="*/ 62 h 81"/>
                  <a:gd name="T44" fmla="*/ 6 w 177"/>
                  <a:gd name="T45" fmla="*/ 55 h 81"/>
                  <a:gd name="T46" fmla="*/ 2 w 177"/>
                  <a:gd name="T47" fmla="*/ 47 h 81"/>
                  <a:gd name="T48" fmla="*/ 0 w 177"/>
                  <a:gd name="T49" fmla="*/ 40 h 81"/>
                  <a:gd name="T50" fmla="*/ 2 w 177"/>
                  <a:gd name="T51" fmla="*/ 32 h 81"/>
                  <a:gd name="T52" fmla="*/ 6 w 177"/>
                  <a:gd name="T53" fmla="*/ 23 h 81"/>
                  <a:gd name="T54" fmla="*/ 16 w 177"/>
                  <a:gd name="T55" fmla="*/ 17 h 81"/>
                  <a:gd name="T56" fmla="*/ 25 w 177"/>
                  <a:gd name="T57" fmla="*/ 11 h 81"/>
                  <a:gd name="T58" fmla="*/ 39 w 177"/>
                  <a:gd name="T59" fmla="*/ 6 h 81"/>
                  <a:gd name="T60" fmla="*/ 54 w 177"/>
                  <a:gd name="T61" fmla="*/ 2 h 81"/>
                  <a:gd name="T62" fmla="*/ 71 w 177"/>
                  <a:gd name="T63" fmla="*/ 0 h 81"/>
                  <a:gd name="T64" fmla="*/ 89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1"/>
                  <a:gd name="T101" fmla="*/ 177 w 1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1">
                    <a:moveTo>
                      <a:pt x="89" y="0"/>
                    </a:moveTo>
                    <a:lnTo>
                      <a:pt x="106" y="0"/>
                    </a:lnTo>
                    <a:lnTo>
                      <a:pt x="123" y="2"/>
                    </a:lnTo>
                    <a:lnTo>
                      <a:pt x="137" y="6"/>
                    </a:lnTo>
                    <a:lnTo>
                      <a:pt x="150" y="11"/>
                    </a:lnTo>
                    <a:lnTo>
                      <a:pt x="162" y="17"/>
                    </a:lnTo>
                    <a:lnTo>
                      <a:pt x="169" y="23"/>
                    </a:lnTo>
                    <a:lnTo>
                      <a:pt x="175" y="32"/>
                    </a:lnTo>
                    <a:lnTo>
                      <a:pt x="177" y="40"/>
                    </a:lnTo>
                    <a:lnTo>
                      <a:pt x="175" y="47"/>
                    </a:lnTo>
                    <a:lnTo>
                      <a:pt x="169" y="55"/>
                    </a:lnTo>
                    <a:lnTo>
                      <a:pt x="162" y="62"/>
                    </a:lnTo>
                    <a:lnTo>
                      <a:pt x="150" y="68"/>
                    </a:lnTo>
                    <a:lnTo>
                      <a:pt x="137" y="72"/>
                    </a:lnTo>
                    <a:lnTo>
                      <a:pt x="123" y="76"/>
                    </a:lnTo>
                    <a:lnTo>
                      <a:pt x="106" y="79"/>
                    </a:lnTo>
                    <a:lnTo>
                      <a:pt x="89" y="81"/>
                    </a:lnTo>
                    <a:lnTo>
                      <a:pt x="71" y="79"/>
                    </a:lnTo>
                    <a:lnTo>
                      <a:pt x="54" y="76"/>
                    </a:lnTo>
                    <a:lnTo>
                      <a:pt x="39" y="72"/>
                    </a:lnTo>
                    <a:lnTo>
                      <a:pt x="25" y="68"/>
                    </a:lnTo>
                    <a:lnTo>
                      <a:pt x="16" y="62"/>
                    </a:lnTo>
                    <a:lnTo>
                      <a:pt x="6" y="55"/>
                    </a:lnTo>
                    <a:lnTo>
                      <a:pt x="2" y="47"/>
                    </a:lnTo>
                    <a:lnTo>
                      <a:pt x="0" y="40"/>
                    </a:lnTo>
                    <a:lnTo>
                      <a:pt x="2" y="32"/>
                    </a:lnTo>
                    <a:lnTo>
                      <a:pt x="6" y="23"/>
                    </a:lnTo>
                    <a:lnTo>
                      <a:pt x="16" y="17"/>
                    </a:lnTo>
                    <a:lnTo>
                      <a:pt x="25" y="11"/>
                    </a:lnTo>
                    <a:lnTo>
                      <a:pt x="39" y="6"/>
                    </a:lnTo>
                    <a:lnTo>
                      <a:pt x="54" y="2"/>
                    </a:lnTo>
                    <a:lnTo>
                      <a:pt x="71" y="0"/>
                    </a:lnTo>
                    <a:lnTo>
                      <a:pt x="89"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3" name="Freeform 38"/>
              <p:cNvSpPr>
                <a:spLocks/>
              </p:cNvSpPr>
              <p:nvPr/>
            </p:nvSpPr>
            <p:spPr bwMode="auto">
              <a:xfrm>
                <a:off x="2850" y="2412"/>
                <a:ext cx="177" cy="80"/>
              </a:xfrm>
              <a:custGeom>
                <a:avLst/>
                <a:gdLst>
                  <a:gd name="T0" fmla="*/ 92 w 177"/>
                  <a:gd name="T1" fmla="*/ 0 h 80"/>
                  <a:gd name="T2" fmla="*/ 102 w 177"/>
                  <a:gd name="T3" fmla="*/ 0 h 80"/>
                  <a:gd name="T4" fmla="*/ 111 w 177"/>
                  <a:gd name="T5" fmla="*/ 0 h 80"/>
                  <a:gd name="T6" fmla="*/ 119 w 177"/>
                  <a:gd name="T7" fmla="*/ 2 h 80"/>
                  <a:gd name="T8" fmla="*/ 127 w 177"/>
                  <a:gd name="T9" fmla="*/ 4 h 80"/>
                  <a:gd name="T10" fmla="*/ 134 w 177"/>
                  <a:gd name="T11" fmla="*/ 6 h 80"/>
                  <a:gd name="T12" fmla="*/ 142 w 177"/>
                  <a:gd name="T13" fmla="*/ 8 h 80"/>
                  <a:gd name="T14" fmla="*/ 148 w 177"/>
                  <a:gd name="T15" fmla="*/ 10 h 80"/>
                  <a:gd name="T16" fmla="*/ 154 w 177"/>
                  <a:gd name="T17" fmla="*/ 12 h 80"/>
                  <a:gd name="T18" fmla="*/ 159 w 177"/>
                  <a:gd name="T19" fmla="*/ 15 h 80"/>
                  <a:gd name="T20" fmla="*/ 163 w 177"/>
                  <a:gd name="T21" fmla="*/ 19 h 80"/>
                  <a:gd name="T22" fmla="*/ 169 w 177"/>
                  <a:gd name="T23" fmla="*/ 23 h 80"/>
                  <a:gd name="T24" fmla="*/ 173 w 177"/>
                  <a:gd name="T25" fmla="*/ 27 h 80"/>
                  <a:gd name="T26" fmla="*/ 175 w 177"/>
                  <a:gd name="T27" fmla="*/ 31 h 80"/>
                  <a:gd name="T28" fmla="*/ 177 w 177"/>
                  <a:gd name="T29" fmla="*/ 36 h 80"/>
                  <a:gd name="T30" fmla="*/ 177 w 177"/>
                  <a:gd name="T31" fmla="*/ 40 h 80"/>
                  <a:gd name="T32" fmla="*/ 177 w 177"/>
                  <a:gd name="T33" fmla="*/ 44 h 80"/>
                  <a:gd name="T34" fmla="*/ 175 w 177"/>
                  <a:gd name="T35" fmla="*/ 48 h 80"/>
                  <a:gd name="T36" fmla="*/ 171 w 177"/>
                  <a:gd name="T37" fmla="*/ 53 h 80"/>
                  <a:gd name="T38" fmla="*/ 169 w 177"/>
                  <a:gd name="T39" fmla="*/ 57 h 80"/>
                  <a:gd name="T40" fmla="*/ 163 w 177"/>
                  <a:gd name="T41" fmla="*/ 61 h 80"/>
                  <a:gd name="T42" fmla="*/ 159 w 177"/>
                  <a:gd name="T43" fmla="*/ 63 h 80"/>
                  <a:gd name="T44" fmla="*/ 154 w 177"/>
                  <a:gd name="T45" fmla="*/ 65 h 80"/>
                  <a:gd name="T46" fmla="*/ 148 w 177"/>
                  <a:gd name="T47" fmla="*/ 70 h 80"/>
                  <a:gd name="T48" fmla="*/ 142 w 177"/>
                  <a:gd name="T49" fmla="*/ 72 h 80"/>
                  <a:gd name="T50" fmla="*/ 134 w 177"/>
                  <a:gd name="T51" fmla="*/ 74 h 80"/>
                  <a:gd name="T52" fmla="*/ 127 w 177"/>
                  <a:gd name="T53" fmla="*/ 76 h 80"/>
                  <a:gd name="T54" fmla="*/ 119 w 177"/>
                  <a:gd name="T55" fmla="*/ 78 h 80"/>
                  <a:gd name="T56" fmla="*/ 111 w 177"/>
                  <a:gd name="T57" fmla="*/ 78 h 80"/>
                  <a:gd name="T58" fmla="*/ 102 w 177"/>
                  <a:gd name="T59" fmla="*/ 78 h 80"/>
                  <a:gd name="T60" fmla="*/ 92 w 177"/>
                  <a:gd name="T61" fmla="*/ 80 h 80"/>
                  <a:gd name="T62" fmla="*/ 84 w 177"/>
                  <a:gd name="T63" fmla="*/ 80 h 80"/>
                  <a:gd name="T64" fmla="*/ 75 w 177"/>
                  <a:gd name="T65" fmla="*/ 78 h 80"/>
                  <a:gd name="T66" fmla="*/ 67 w 177"/>
                  <a:gd name="T67" fmla="*/ 78 h 80"/>
                  <a:gd name="T68" fmla="*/ 58 w 177"/>
                  <a:gd name="T69" fmla="*/ 78 h 80"/>
                  <a:gd name="T70" fmla="*/ 50 w 177"/>
                  <a:gd name="T71" fmla="*/ 76 h 80"/>
                  <a:gd name="T72" fmla="*/ 42 w 177"/>
                  <a:gd name="T73" fmla="*/ 74 h 80"/>
                  <a:gd name="T74" fmla="*/ 36 w 177"/>
                  <a:gd name="T75" fmla="*/ 72 h 80"/>
                  <a:gd name="T76" fmla="*/ 29 w 177"/>
                  <a:gd name="T77" fmla="*/ 70 h 80"/>
                  <a:gd name="T78" fmla="*/ 23 w 177"/>
                  <a:gd name="T79" fmla="*/ 65 h 80"/>
                  <a:gd name="T80" fmla="*/ 17 w 177"/>
                  <a:gd name="T81" fmla="*/ 63 h 80"/>
                  <a:gd name="T82" fmla="*/ 13 w 177"/>
                  <a:gd name="T83" fmla="*/ 61 h 80"/>
                  <a:gd name="T84" fmla="*/ 10 w 177"/>
                  <a:gd name="T85" fmla="*/ 57 h 80"/>
                  <a:gd name="T86" fmla="*/ 6 w 177"/>
                  <a:gd name="T87" fmla="*/ 53 h 80"/>
                  <a:gd name="T88" fmla="*/ 4 w 177"/>
                  <a:gd name="T89" fmla="*/ 48 h 80"/>
                  <a:gd name="T90" fmla="*/ 2 w 177"/>
                  <a:gd name="T91" fmla="*/ 46 h 80"/>
                  <a:gd name="T92" fmla="*/ 0 w 177"/>
                  <a:gd name="T93" fmla="*/ 42 h 80"/>
                  <a:gd name="T94" fmla="*/ 0 w 177"/>
                  <a:gd name="T95" fmla="*/ 38 h 80"/>
                  <a:gd name="T96" fmla="*/ 2 w 177"/>
                  <a:gd name="T97" fmla="*/ 34 h 80"/>
                  <a:gd name="T98" fmla="*/ 4 w 177"/>
                  <a:gd name="T99" fmla="*/ 29 h 80"/>
                  <a:gd name="T100" fmla="*/ 6 w 177"/>
                  <a:gd name="T101" fmla="*/ 25 h 80"/>
                  <a:gd name="T102" fmla="*/ 10 w 177"/>
                  <a:gd name="T103" fmla="*/ 23 h 80"/>
                  <a:gd name="T104" fmla="*/ 13 w 177"/>
                  <a:gd name="T105" fmla="*/ 19 h 80"/>
                  <a:gd name="T106" fmla="*/ 17 w 177"/>
                  <a:gd name="T107" fmla="*/ 15 h 80"/>
                  <a:gd name="T108" fmla="*/ 23 w 177"/>
                  <a:gd name="T109" fmla="*/ 12 h 80"/>
                  <a:gd name="T110" fmla="*/ 29 w 177"/>
                  <a:gd name="T111" fmla="*/ 10 h 80"/>
                  <a:gd name="T112" fmla="*/ 36 w 177"/>
                  <a:gd name="T113" fmla="*/ 8 h 80"/>
                  <a:gd name="T114" fmla="*/ 42 w 177"/>
                  <a:gd name="T115" fmla="*/ 6 h 80"/>
                  <a:gd name="T116" fmla="*/ 50 w 177"/>
                  <a:gd name="T117" fmla="*/ 4 h 80"/>
                  <a:gd name="T118" fmla="*/ 58 w 177"/>
                  <a:gd name="T119" fmla="*/ 2 h 80"/>
                  <a:gd name="T120" fmla="*/ 67 w 177"/>
                  <a:gd name="T121" fmla="*/ 0 h 80"/>
                  <a:gd name="T122" fmla="*/ 75 w 177"/>
                  <a:gd name="T123" fmla="*/ 0 h 80"/>
                  <a:gd name="T124" fmla="*/ 84 w 177"/>
                  <a:gd name="T125" fmla="*/ 0 h 8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7"/>
                  <a:gd name="T190" fmla="*/ 0 h 80"/>
                  <a:gd name="T191" fmla="*/ 177 w 177"/>
                  <a:gd name="T192" fmla="*/ 80 h 80"/>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7" h="80">
                    <a:moveTo>
                      <a:pt x="88" y="0"/>
                    </a:moveTo>
                    <a:lnTo>
                      <a:pt x="92" y="0"/>
                    </a:lnTo>
                    <a:lnTo>
                      <a:pt x="98" y="0"/>
                    </a:lnTo>
                    <a:lnTo>
                      <a:pt x="102" y="0"/>
                    </a:lnTo>
                    <a:lnTo>
                      <a:pt x="106" y="0"/>
                    </a:lnTo>
                    <a:lnTo>
                      <a:pt x="111" y="0"/>
                    </a:lnTo>
                    <a:lnTo>
                      <a:pt x="115" y="2"/>
                    </a:lnTo>
                    <a:lnTo>
                      <a:pt x="119" y="2"/>
                    </a:lnTo>
                    <a:lnTo>
                      <a:pt x="123" y="2"/>
                    </a:lnTo>
                    <a:lnTo>
                      <a:pt x="127" y="4"/>
                    </a:lnTo>
                    <a:lnTo>
                      <a:pt x="130" y="4"/>
                    </a:lnTo>
                    <a:lnTo>
                      <a:pt x="134" y="6"/>
                    </a:lnTo>
                    <a:lnTo>
                      <a:pt x="138" y="6"/>
                    </a:lnTo>
                    <a:lnTo>
                      <a:pt x="142" y="8"/>
                    </a:lnTo>
                    <a:lnTo>
                      <a:pt x="144" y="8"/>
                    </a:lnTo>
                    <a:lnTo>
                      <a:pt x="148" y="10"/>
                    </a:lnTo>
                    <a:lnTo>
                      <a:pt x="152" y="10"/>
                    </a:lnTo>
                    <a:lnTo>
                      <a:pt x="154" y="12"/>
                    </a:lnTo>
                    <a:lnTo>
                      <a:pt x="157" y="15"/>
                    </a:lnTo>
                    <a:lnTo>
                      <a:pt x="159" y="15"/>
                    </a:lnTo>
                    <a:lnTo>
                      <a:pt x="161" y="17"/>
                    </a:lnTo>
                    <a:lnTo>
                      <a:pt x="163" y="19"/>
                    </a:lnTo>
                    <a:lnTo>
                      <a:pt x="167" y="21"/>
                    </a:lnTo>
                    <a:lnTo>
                      <a:pt x="169" y="23"/>
                    </a:lnTo>
                    <a:lnTo>
                      <a:pt x="171" y="25"/>
                    </a:lnTo>
                    <a:lnTo>
                      <a:pt x="173" y="27"/>
                    </a:lnTo>
                    <a:lnTo>
                      <a:pt x="175" y="29"/>
                    </a:lnTo>
                    <a:lnTo>
                      <a:pt x="175" y="31"/>
                    </a:lnTo>
                    <a:lnTo>
                      <a:pt x="177" y="34"/>
                    </a:lnTo>
                    <a:lnTo>
                      <a:pt x="177" y="36"/>
                    </a:lnTo>
                    <a:lnTo>
                      <a:pt x="177" y="38"/>
                    </a:lnTo>
                    <a:lnTo>
                      <a:pt x="177" y="40"/>
                    </a:lnTo>
                    <a:lnTo>
                      <a:pt x="177" y="42"/>
                    </a:lnTo>
                    <a:lnTo>
                      <a:pt x="177" y="44"/>
                    </a:lnTo>
                    <a:lnTo>
                      <a:pt x="177" y="46"/>
                    </a:lnTo>
                    <a:lnTo>
                      <a:pt x="175" y="48"/>
                    </a:lnTo>
                    <a:lnTo>
                      <a:pt x="173" y="51"/>
                    </a:lnTo>
                    <a:lnTo>
                      <a:pt x="171" y="53"/>
                    </a:lnTo>
                    <a:lnTo>
                      <a:pt x="169" y="55"/>
                    </a:lnTo>
                    <a:lnTo>
                      <a:pt x="169" y="57"/>
                    </a:lnTo>
                    <a:lnTo>
                      <a:pt x="167" y="59"/>
                    </a:lnTo>
                    <a:lnTo>
                      <a:pt x="163" y="61"/>
                    </a:lnTo>
                    <a:lnTo>
                      <a:pt x="161" y="61"/>
                    </a:lnTo>
                    <a:lnTo>
                      <a:pt x="159" y="63"/>
                    </a:lnTo>
                    <a:lnTo>
                      <a:pt x="157" y="65"/>
                    </a:lnTo>
                    <a:lnTo>
                      <a:pt x="154" y="65"/>
                    </a:lnTo>
                    <a:lnTo>
                      <a:pt x="152" y="68"/>
                    </a:lnTo>
                    <a:lnTo>
                      <a:pt x="148" y="70"/>
                    </a:lnTo>
                    <a:lnTo>
                      <a:pt x="144" y="70"/>
                    </a:lnTo>
                    <a:lnTo>
                      <a:pt x="142" y="72"/>
                    </a:lnTo>
                    <a:lnTo>
                      <a:pt x="138" y="72"/>
                    </a:lnTo>
                    <a:lnTo>
                      <a:pt x="134" y="74"/>
                    </a:lnTo>
                    <a:lnTo>
                      <a:pt x="130" y="74"/>
                    </a:lnTo>
                    <a:lnTo>
                      <a:pt x="127" y="76"/>
                    </a:lnTo>
                    <a:lnTo>
                      <a:pt x="123" y="76"/>
                    </a:lnTo>
                    <a:lnTo>
                      <a:pt x="119" y="78"/>
                    </a:lnTo>
                    <a:lnTo>
                      <a:pt x="115" y="78"/>
                    </a:lnTo>
                    <a:lnTo>
                      <a:pt x="111" y="78"/>
                    </a:lnTo>
                    <a:lnTo>
                      <a:pt x="106" y="78"/>
                    </a:lnTo>
                    <a:lnTo>
                      <a:pt x="102" y="78"/>
                    </a:lnTo>
                    <a:lnTo>
                      <a:pt x="98" y="80"/>
                    </a:lnTo>
                    <a:lnTo>
                      <a:pt x="92" y="80"/>
                    </a:lnTo>
                    <a:lnTo>
                      <a:pt x="88" y="80"/>
                    </a:lnTo>
                    <a:lnTo>
                      <a:pt x="84" y="80"/>
                    </a:lnTo>
                    <a:lnTo>
                      <a:pt x="79" y="80"/>
                    </a:lnTo>
                    <a:lnTo>
                      <a:pt x="75" y="78"/>
                    </a:lnTo>
                    <a:lnTo>
                      <a:pt x="71" y="78"/>
                    </a:lnTo>
                    <a:lnTo>
                      <a:pt x="67" y="78"/>
                    </a:lnTo>
                    <a:lnTo>
                      <a:pt x="61" y="78"/>
                    </a:lnTo>
                    <a:lnTo>
                      <a:pt x="58" y="78"/>
                    </a:lnTo>
                    <a:lnTo>
                      <a:pt x="54" y="76"/>
                    </a:lnTo>
                    <a:lnTo>
                      <a:pt x="50" y="76"/>
                    </a:lnTo>
                    <a:lnTo>
                      <a:pt x="46" y="74"/>
                    </a:lnTo>
                    <a:lnTo>
                      <a:pt x="42" y="74"/>
                    </a:lnTo>
                    <a:lnTo>
                      <a:pt x="38" y="72"/>
                    </a:lnTo>
                    <a:lnTo>
                      <a:pt x="36" y="72"/>
                    </a:lnTo>
                    <a:lnTo>
                      <a:pt x="33" y="70"/>
                    </a:lnTo>
                    <a:lnTo>
                      <a:pt x="29" y="70"/>
                    </a:lnTo>
                    <a:lnTo>
                      <a:pt x="27" y="68"/>
                    </a:lnTo>
                    <a:lnTo>
                      <a:pt x="23" y="65"/>
                    </a:lnTo>
                    <a:lnTo>
                      <a:pt x="21" y="65"/>
                    </a:lnTo>
                    <a:lnTo>
                      <a:pt x="17" y="63"/>
                    </a:lnTo>
                    <a:lnTo>
                      <a:pt x="15" y="61"/>
                    </a:lnTo>
                    <a:lnTo>
                      <a:pt x="13" y="61"/>
                    </a:lnTo>
                    <a:lnTo>
                      <a:pt x="11" y="59"/>
                    </a:lnTo>
                    <a:lnTo>
                      <a:pt x="10" y="57"/>
                    </a:lnTo>
                    <a:lnTo>
                      <a:pt x="8" y="55"/>
                    </a:lnTo>
                    <a:lnTo>
                      <a:pt x="6" y="53"/>
                    </a:lnTo>
                    <a:lnTo>
                      <a:pt x="4" y="51"/>
                    </a:lnTo>
                    <a:lnTo>
                      <a:pt x="4" y="48"/>
                    </a:lnTo>
                    <a:lnTo>
                      <a:pt x="2" y="48"/>
                    </a:lnTo>
                    <a:lnTo>
                      <a:pt x="2" y="46"/>
                    </a:lnTo>
                    <a:lnTo>
                      <a:pt x="0" y="44"/>
                    </a:lnTo>
                    <a:lnTo>
                      <a:pt x="0" y="42"/>
                    </a:lnTo>
                    <a:lnTo>
                      <a:pt x="0" y="40"/>
                    </a:lnTo>
                    <a:lnTo>
                      <a:pt x="0" y="38"/>
                    </a:lnTo>
                    <a:lnTo>
                      <a:pt x="0" y="36"/>
                    </a:lnTo>
                    <a:lnTo>
                      <a:pt x="2" y="34"/>
                    </a:lnTo>
                    <a:lnTo>
                      <a:pt x="2" y="31"/>
                    </a:lnTo>
                    <a:lnTo>
                      <a:pt x="4" y="29"/>
                    </a:lnTo>
                    <a:lnTo>
                      <a:pt x="4" y="27"/>
                    </a:lnTo>
                    <a:lnTo>
                      <a:pt x="6" y="25"/>
                    </a:lnTo>
                    <a:lnTo>
                      <a:pt x="8" y="23"/>
                    </a:lnTo>
                    <a:lnTo>
                      <a:pt x="10" y="23"/>
                    </a:lnTo>
                    <a:lnTo>
                      <a:pt x="11" y="21"/>
                    </a:lnTo>
                    <a:lnTo>
                      <a:pt x="13" y="19"/>
                    </a:lnTo>
                    <a:lnTo>
                      <a:pt x="15" y="17"/>
                    </a:lnTo>
                    <a:lnTo>
                      <a:pt x="17" y="15"/>
                    </a:lnTo>
                    <a:lnTo>
                      <a:pt x="21" y="15"/>
                    </a:lnTo>
                    <a:lnTo>
                      <a:pt x="23" y="12"/>
                    </a:lnTo>
                    <a:lnTo>
                      <a:pt x="27" y="10"/>
                    </a:lnTo>
                    <a:lnTo>
                      <a:pt x="29" y="10"/>
                    </a:lnTo>
                    <a:lnTo>
                      <a:pt x="33" y="8"/>
                    </a:lnTo>
                    <a:lnTo>
                      <a:pt x="36" y="8"/>
                    </a:lnTo>
                    <a:lnTo>
                      <a:pt x="38" y="6"/>
                    </a:lnTo>
                    <a:lnTo>
                      <a:pt x="42" y="6"/>
                    </a:lnTo>
                    <a:lnTo>
                      <a:pt x="46" y="4"/>
                    </a:lnTo>
                    <a:lnTo>
                      <a:pt x="50" y="4"/>
                    </a:lnTo>
                    <a:lnTo>
                      <a:pt x="54" y="2"/>
                    </a:lnTo>
                    <a:lnTo>
                      <a:pt x="58" y="2"/>
                    </a:lnTo>
                    <a:lnTo>
                      <a:pt x="61" y="2"/>
                    </a:lnTo>
                    <a:lnTo>
                      <a:pt x="67" y="0"/>
                    </a:lnTo>
                    <a:lnTo>
                      <a:pt x="71" y="0"/>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4" name="Freeform 39"/>
              <p:cNvSpPr>
                <a:spLocks/>
              </p:cNvSpPr>
              <p:nvPr/>
            </p:nvSpPr>
            <p:spPr bwMode="auto">
              <a:xfrm>
                <a:off x="2847" y="2410"/>
                <a:ext cx="177" cy="80"/>
              </a:xfrm>
              <a:custGeom>
                <a:avLst/>
                <a:gdLst>
                  <a:gd name="T0" fmla="*/ 88 w 177"/>
                  <a:gd name="T1" fmla="*/ 0 h 80"/>
                  <a:gd name="T2" fmla="*/ 106 w 177"/>
                  <a:gd name="T3" fmla="*/ 0 h 80"/>
                  <a:gd name="T4" fmla="*/ 123 w 177"/>
                  <a:gd name="T5" fmla="*/ 2 h 80"/>
                  <a:gd name="T6" fmla="*/ 138 w 177"/>
                  <a:gd name="T7" fmla="*/ 6 h 80"/>
                  <a:gd name="T8" fmla="*/ 152 w 177"/>
                  <a:gd name="T9" fmla="*/ 10 h 80"/>
                  <a:gd name="T10" fmla="*/ 161 w 177"/>
                  <a:gd name="T11" fmla="*/ 17 h 80"/>
                  <a:gd name="T12" fmla="*/ 169 w 177"/>
                  <a:gd name="T13" fmla="*/ 23 h 80"/>
                  <a:gd name="T14" fmla="*/ 175 w 177"/>
                  <a:gd name="T15" fmla="*/ 31 h 80"/>
                  <a:gd name="T16" fmla="*/ 177 w 177"/>
                  <a:gd name="T17" fmla="*/ 40 h 80"/>
                  <a:gd name="T18" fmla="*/ 175 w 177"/>
                  <a:gd name="T19" fmla="*/ 48 h 80"/>
                  <a:gd name="T20" fmla="*/ 169 w 177"/>
                  <a:gd name="T21" fmla="*/ 55 h 80"/>
                  <a:gd name="T22" fmla="*/ 161 w 177"/>
                  <a:gd name="T23" fmla="*/ 61 h 80"/>
                  <a:gd name="T24" fmla="*/ 152 w 177"/>
                  <a:gd name="T25" fmla="*/ 68 h 80"/>
                  <a:gd name="T26" fmla="*/ 138 w 177"/>
                  <a:gd name="T27" fmla="*/ 72 h 80"/>
                  <a:gd name="T28" fmla="*/ 123 w 177"/>
                  <a:gd name="T29" fmla="*/ 76 h 80"/>
                  <a:gd name="T30" fmla="*/ 106 w 177"/>
                  <a:gd name="T31" fmla="*/ 78 h 80"/>
                  <a:gd name="T32" fmla="*/ 88 w 177"/>
                  <a:gd name="T33" fmla="*/ 80 h 80"/>
                  <a:gd name="T34" fmla="*/ 71 w 177"/>
                  <a:gd name="T35" fmla="*/ 78 h 80"/>
                  <a:gd name="T36" fmla="*/ 54 w 177"/>
                  <a:gd name="T37" fmla="*/ 76 h 80"/>
                  <a:gd name="T38" fmla="*/ 38 w 177"/>
                  <a:gd name="T39" fmla="*/ 72 h 80"/>
                  <a:gd name="T40" fmla="*/ 27 w 177"/>
                  <a:gd name="T41" fmla="*/ 68 h 80"/>
                  <a:gd name="T42" fmla="*/ 15 w 177"/>
                  <a:gd name="T43" fmla="*/ 61 h 80"/>
                  <a:gd name="T44" fmla="*/ 8 w 177"/>
                  <a:gd name="T45" fmla="*/ 55 h 80"/>
                  <a:gd name="T46" fmla="*/ 2 w 177"/>
                  <a:gd name="T47" fmla="*/ 48 h 80"/>
                  <a:gd name="T48" fmla="*/ 0 w 177"/>
                  <a:gd name="T49" fmla="*/ 40 h 80"/>
                  <a:gd name="T50" fmla="*/ 2 w 177"/>
                  <a:gd name="T51" fmla="*/ 31 h 80"/>
                  <a:gd name="T52" fmla="*/ 8 w 177"/>
                  <a:gd name="T53" fmla="*/ 23 h 80"/>
                  <a:gd name="T54" fmla="*/ 15 w 177"/>
                  <a:gd name="T55" fmla="*/ 17 h 80"/>
                  <a:gd name="T56" fmla="*/ 27 w 177"/>
                  <a:gd name="T57" fmla="*/ 10 h 80"/>
                  <a:gd name="T58" fmla="*/ 38 w 177"/>
                  <a:gd name="T59" fmla="*/ 6 h 80"/>
                  <a:gd name="T60" fmla="*/ 54 w 177"/>
                  <a:gd name="T61" fmla="*/ 2 h 80"/>
                  <a:gd name="T62" fmla="*/ 71 w 177"/>
                  <a:gd name="T63" fmla="*/ 0 h 80"/>
                  <a:gd name="T64" fmla="*/ 88 w 177"/>
                  <a:gd name="T65" fmla="*/ 0 h 8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0"/>
                  <a:gd name="T101" fmla="*/ 177 w 177"/>
                  <a:gd name="T102" fmla="*/ 80 h 8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0">
                    <a:moveTo>
                      <a:pt x="88" y="0"/>
                    </a:moveTo>
                    <a:lnTo>
                      <a:pt x="106" y="0"/>
                    </a:lnTo>
                    <a:lnTo>
                      <a:pt x="123" y="2"/>
                    </a:lnTo>
                    <a:lnTo>
                      <a:pt x="138" y="6"/>
                    </a:lnTo>
                    <a:lnTo>
                      <a:pt x="152" y="10"/>
                    </a:lnTo>
                    <a:lnTo>
                      <a:pt x="161" y="17"/>
                    </a:lnTo>
                    <a:lnTo>
                      <a:pt x="169" y="23"/>
                    </a:lnTo>
                    <a:lnTo>
                      <a:pt x="175" y="31"/>
                    </a:lnTo>
                    <a:lnTo>
                      <a:pt x="177" y="40"/>
                    </a:lnTo>
                    <a:lnTo>
                      <a:pt x="175" y="48"/>
                    </a:lnTo>
                    <a:lnTo>
                      <a:pt x="169" y="55"/>
                    </a:lnTo>
                    <a:lnTo>
                      <a:pt x="161" y="61"/>
                    </a:lnTo>
                    <a:lnTo>
                      <a:pt x="152" y="68"/>
                    </a:lnTo>
                    <a:lnTo>
                      <a:pt x="138" y="72"/>
                    </a:lnTo>
                    <a:lnTo>
                      <a:pt x="123" y="76"/>
                    </a:lnTo>
                    <a:lnTo>
                      <a:pt x="106" y="78"/>
                    </a:lnTo>
                    <a:lnTo>
                      <a:pt x="88" y="80"/>
                    </a:lnTo>
                    <a:lnTo>
                      <a:pt x="71" y="78"/>
                    </a:lnTo>
                    <a:lnTo>
                      <a:pt x="54" y="76"/>
                    </a:lnTo>
                    <a:lnTo>
                      <a:pt x="38" y="72"/>
                    </a:lnTo>
                    <a:lnTo>
                      <a:pt x="27" y="68"/>
                    </a:lnTo>
                    <a:lnTo>
                      <a:pt x="15" y="61"/>
                    </a:lnTo>
                    <a:lnTo>
                      <a:pt x="8" y="55"/>
                    </a:lnTo>
                    <a:lnTo>
                      <a:pt x="2" y="48"/>
                    </a:lnTo>
                    <a:lnTo>
                      <a:pt x="0" y="40"/>
                    </a:lnTo>
                    <a:lnTo>
                      <a:pt x="2" y="31"/>
                    </a:lnTo>
                    <a:lnTo>
                      <a:pt x="8" y="23"/>
                    </a:lnTo>
                    <a:lnTo>
                      <a:pt x="15" y="17"/>
                    </a:lnTo>
                    <a:lnTo>
                      <a:pt x="27" y="10"/>
                    </a:lnTo>
                    <a:lnTo>
                      <a:pt x="38" y="6"/>
                    </a:lnTo>
                    <a:lnTo>
                      <a:pt x="54" y="2"/>
                    </a:lnTo>
                    <a:lnTo>
                      <a:pt x="71" y="0"/>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5" name="Line 40"/>
              <p:cNvSpPr>
                <a:spLocks noChangeShapeType="1"/>
              </p:cNvSpPr>
              <p:nvPr/>
            </p:nvSpPr>
            <p:spPr bwMode="auto">
              <a:xfrm flipV="1">
                <a:off x="2816" y="2497"/>
                <a:ext cx="85" cy="10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16" name="Freeform 41"/>
              <p:cNvSpPr>
                <a:spLocks/>
              </p:cNvSpPr>
              <p:nvPr/>
            </p:nvSpPr>
            <p:spPr bwMode="auto">
              <a:xfrm>
                <a:off x="2868" y="2492"/>
                <a:ext cx="37" cy="41"/>
              </a:xfrm>
              <a:custGeom>
                <a:avLst/>
                <a:gdLst>
                  <a:gd name="T0" fmla="*/ 0 w 37"/>
                  <a:gd name="T1" fmla="*/ 11 h 41"/>
                  <a:gd name="T2" fmla="*/ 37 w 37"/>
                  <a:gd name="T3" fmla="*/ 0 h 41"/>
                  <a:gd name="T4" fmla="*/ 31 w 37"/>
                  <a:gd name="T5" fmla="*/ 41 h 41"/>
                  <a:gd name="T6" fmla="*/ 0 60000 65536"/>
                  <a:gd name="T7" fmla="*/ 0 60000 65536"/>
                  <a:gd name="T8" fmla="*/ 0 60000 65536"/>
                  <a:gd name="T9" fmla="*/ 0 w 37"/>
                  <a:gd name="T10" fmla="*/ 0 h 41"/>
                  <a:gd name="T11" fmla="*/ 37 w 37"/>
                  <a:gd name="T12" fmla="*/ 41 h 41"/>
                </a:gdLst>
                <a:ahLst/>
                <a:cxnLst>
                  <a:cxn ang="T6">
                    <a:pos x="T0" y="T1"/>
                  </a:cxn>
                  <a:cxn ang="T7">
                    <a:pos x="T2" y="T3"/>
                  </a:cxn>
                  <a:cxn ang="T8">
                    <a:pos x="T4" y="T5"/>
                  </a:cxn>
                </a:cxnLst>
                <a:rect l="T9" t="T10" r="T11" b="T12"/>
                <a:pathLst>
                  <a:path w="37" h="41">
                    <a:moveTo>
                      <a:pt x="0" y="11"/>
                    </a:moveTo>
                    <a:lnTo>
                      <a:pt x="37" y="0"/>
                    </a:lnTo>
                    <a:lnTo>
                      <a:pt x="31" y="4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7" name="Freeform 42"/>
              <p:cNvSpPr>
                <a:spLocks/>
              </p:cNvSpPr>
              <p:nvPr/>
            </p:nvSpPr>
            <p:spPr bwMode="auto">
              <a:xfrm>
                <a:off x="2980" y="2589"/>
                <a:ext cx="176" cy="81"/>
              </a:xfrm>
              <a:custGeom>
                <a:avLst/>
                <a:gdLst>
                  <a:gd name="T0" fmla="*/ 98 w 176"/>
                  <a:gd name="T1" fmla="*/ 0 h 81"/>
                  <a:gd name="T2" fmla="*/ 109 w 176"/>
                  <a:gd name="T3" fmla="*/ 2 h 81"/>
                  <a:gd name="T4" fmla="*/ 123 w 176"/>
                  <a:gd name="T5" fmla="*/ 4 h 81"/>
                  <a:gd name="T6" fmla="*/ 134 w 176"/>
                  <a:gd name="T7" fmla="*/ 7 h 81"/>
                  <a:gd name="T8" fmla="*/ 144 w 176"/>
                  <a:gd name="T9" fmla="*/ 9 h 81"/>
                  <a:gd name="T10" fmla="*/ 153 w 176"/>
                  <a:gd name="T11" fmla="*/ 13 h 81"/>
                  <a:gd name="T12" fmla="*/ 161 w 176"/>
                  <a:gd name="T13" fmla="*/ 17 h 81"/>
                  <a:gd name="T14" fmla="*/ 167 w 176"/>
                  <a:gd name="T15" fmla="*/ 23 h 81"/>
                  <a:gd name="T16" fmla="*/ 173 w 176"/>
                  <a:gd name="T17" fmla="*/ 28 h 81"/>
                  <a:gd name="T18" fmla="*/ 175 w 176"/>
                  <a:gd name="T19" fmla="*/ 34 h 81"/>
                  <a:gd name="T20" fmla="*/ 176 w 176"/>
                  <a:gd name="T21" fmla="*/ 40 h 81"/>
                  <a:gd name="T22" fmla="*/ 175 w 176"/>
                  <a:gd name="T23" fmla="*/ 47 h 81"/>
                  <a:gd name="T24" fmla="*/ 173 w 176"/>
                  <a:gd name="T25" fmla="*/ 53 h 81"/>
                  <a:gd name="T26" fmla="*/ 167 w 176"/>
                  <a:gd name="T27" fmla="*/ 57 h 81"/>
                  <a:gd name="T28" fmla="*/ 161 w 176"/>
                  <a:gd name="T29" fmla="*/ 64 h 81"/>
                  <a:gd name="T30" fmla="*/ 153 w 176"/>
                  <a:gd name="T31" fmla="*/ 68 h 81"/>
                  <a:gd name="T32" fmla="*/ 144 w 176"/>
                  <a:gd name="T33" fmla="*/ 72 h 81"/>
                  <a:gd name="T34" fmla="*/ 134 w 176"/>
                  <a:gd name="T35" fmla="*/ 74 h 81"/>
                  <a:gd name="T36" fmla="*/ 123 w 176"/>
                  <a:gd name="T37" fmla="*/ 76 h 81"/>
                  <a:gd name="T38" fmla="*/ 109 w 176"/>
                  <a:gd name="T39" fmla="*/ 79 h 81"/>
                  <a:gd name="T40" fmla="*/ 98 w 176"/>
                  <a:gd name="T41" fmla="*/ 81 h 81"/>
                  <a:gd name="T42" fmla="*/ 84 w 176"/>
                  <a:gd name="T43" fmla="*/ 81 h 81"/>
                  <a:gd name="T44" fmla="*/ 71 w 176"/>
                  <a:gd name="T45" fmla="*/ 81 h 81"/>
                  <a:gd name="T46" fmla="*/ 57 w 176"/>
                  <a:gd name="T47" fmla="*/ 79 h 81"/>
                  <a:gd name="T48" fmla="*/ 46 w 176"/>
                  <a:gd name="T49" fmla="*/ 76 h 81"/>
                  <a:gd name="T50" fmla="*/ 36 w 176"/>
                  <a:gd name="T51" fmla="*/ 72 h 81"/>
                  <a:gd name="T52" fmla="*/ 27 w 176"/>
                  <a:gd name="T53" fmla="*/ 68 h 81"/>
                  <a:gd name="T54" fmla="*/ 17 w 176"/>
                  <a:gd name="T55" fmla="*/ 64 h 81"/>
                  <a:gd name="T56" fmla="*/ 11 w 176"/>
                  <a:gd name="T57" fmla="*/ 60 h 81"/>
                  <a:gd name="T58" fmla="*/ 6 w 176"/>
                  <a:gd name="T59" fmla="*/ 55 h 81"/>
                  <a:gd name="T60" fmla="*/ 2 w 176"/>
                  <a:gd name="T61" fmla="*/ 49 h 81"/>
                  <a:gd name="T62" fmla="*/ 0 w 176"/>
                  <a:gd name="T63" fmla="*/ 43 h 81"/>
                  <a:gd name="T64" fmla="*/ 0 w 176"/>
                  <a:gd name="T65" fmla="*/ 36 h 81"/>
                  <a:gd name="T66" fmla="*/ 2 w 176"/>
                  <a:gd name="T67" fmla="*/ 30 h 81"/>
                  <a:gd name="T68" fmla="*/ 8 w 176"/>
                  <a:gd name="T69" fmla="*/ 26 h 81"/>
                  <a:gd name="T70" fmla="*/ 13 w 176"/>
                  <a:gd name="T71" fmla="*/ 19 h 81"/>
                  <a:gd name="T72" fmla="*/ 21 w 176"/>
                  <a:gd name="T73" fmla="*/ 15 h 81"/>
                  <a:gd name="T74" fmla="*/ 29 w 176"/>
                  <a:gd name="T75" fmla="*/ 11 h 81"/>
                  <a:gd name="T76" fmla="*/ 38 w 176"/>
                  <a:gd name="T77" fmla="*/ 7 h 81"/>
                  <a:gd name="T78" fmla="*/ 50 w 176"/>
                  <a:gd name="T79" fmla="*/ 4 h 81"/>
                  <a:gd name="T80" fmla="*/ 61 w 176"/>
                  <a:gd name="T81" fmla="*/ 2 h 81"/>
                  <a:gd name="T82" fmla="*/ 75 w 176"/>
                  <a:gd name="T83" fmla="*/ 0 h 81"/>
                  <a:gd name="T84" fmla="*/ 88 w 176"/>
                  <a:gd name="T85" fmla="*/ 0 h 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76"/>
                  <a:gd name="T130" fmla="*/ 0 h 81"/>
                  <a:gd name="T131" fmla="*/ 176 w 176"/>
                  <a:gd name="T132" fmla="*/ 81 h 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76" h="81">
                    <a:moveTo>
                      <a:pt x="88" y="0"/>
                    </a:moveTo>
                    <a:lnTo>
                      <a:pt x="92" y="0"/>
                    </a:lnTo>
                    <a:lnTo>
                      <a:pt x="98" y="0"/>
                    </a:lnTo>
                    <a:lnTo>
                      <a:pt x="102" y="0"/>
                    </a:lnTo>
                    <a:lnTo>
                      <a:pt x="105" y="2"/>
                    </a:lnTo>
                    <a:lnTo>
                      <a:pt x="109" y="2"/>
                    </a:lnTo>
                    <a:lnTo>
                      <a:pt x="115" y="2"/>
                    </a:lnTo>
                    <a:lnTo>
                      <a:pt x="119" y="2"/>
                    </a:lnTo>
                    <a:lnTo>
                      <a:pt x="123" y="4"/>
                    </a:lnTo>
                    <a:lnTo>
                      <a:pt x="127" y="4"/>
                    </a:lnTo>
                    <a:lnTo>
                      <a:pt x="130" y="4"/>
                    </a:lnTo>
                    <a:lnTo>
                      <a:pt x="134" y="7"/>
                    </a:lnTo>
                    <a:lnTo>
                      <a:pt x="138" y="7"/>
                    </a:lnTo>
                    <a:lnTo>
                      <a:pt x="140" y="9"/>
                    </a:lnTo>
                    <a:lnTo>
                      <a:pt x="144" y="9"/>
                    </a:lnTo>
                    <a:lnTo>
                      <a:pt x="148" y="11"/>
                    </a:lnTo>
                    <a:lnTo>
                      <a:pt x="150" y="13"/>
                    </a:lnTo>
                    <a:lnTo>
                      <a:pt x="153" y="13"/>
                    </a:lnTo>
                    <a:lnTo>
                      <a:pt x="155" y="15"/>
                    </a:lnTo>
                    <a:lnTo>
                      <a:pt x="159" y="17"/>
                    </a:lnTo>
                    <a:lnTo>
                      <a:pt x="161" y="17"/>
                    </a:lnTo>
                    <a:lnTo>
                      <a:pt x="163" y="19"/>
                    </a:lnTo>
                    <a:lnTo>
                      <a:pt x="165" y="21"/>
                    </a:lnTo>
                    <a:lnTo>
                      <a:pt x="167" y="23"/>
                    </a:lnTo>
                    <a:lnTo>
                      <a:pt x="169" y="26"/>
                    </a:lnTo>
                    <a:lnTo>
                      <a:pt x="171" y="28"/>
                    </a:lnTo>
                    <a:lnTo>
                      <a:pt x="173" y="28"/>
                    </a:lnTo>
                    <a:lnTo>
                      <a:pt x="175" y="30"/>
                    </a:lnTo>
                    <a:lnTo>
                      <a:pt x="175" y="32"/>
                    </a:lnTo>
                    <a:lnTo>
                      <a:pt x="175" y="34"/>
                    </a:lnTo>
                    <a:lnTo>
                      <a:pt x="176" y="36"/>
                    </a:lnTo>
                    <a:lnTo>
                      <a:pt x="176" y="38"/>
                    </a:lnTo>
                    <a:lnTo>
                      <a:pt x="176" y="40"/>
                    </a:lnTo>
                    <a:lnTo>
                      <a:pt x="176" y="43"/>
                    </a:lnTo>
                    <a:lnTo>
                      <a:pt x="176" y="45"/>
                    </a:lnTo>
                    <a:lnTo>
                      <a:pt x="175" y="47"/>
                    </a:lnTo>
                    <a:lnTo>
                      <a:pt x="175" y="49"/>
                    </a:lnTo>
                    <a:lnTo>
                      <a:pt x="175" y="51"/>
                    </a:lnTo>
                    <a:lnTo>
                      <a:pt x="173" y="53"/>
                    </a:lnTo>
                    <a:lnTo>
                      <a:pt x="171" y="55"/>
                    </a:lnTo>
                    <a:lnTo>
                      <a:pt x="169" y="55"/>
                    </a:lnTo>
                    <a:lnTo>
                      <a:pt x="167" y="57"/>
                    </a:lnTo>
                    <a:lnTo>
                      <a:pt x="165" y="60"/>
                    </a:lnTo>
                    <a:lnTo>
                      <a:pt x="163" y="62"/>
                    </a:lnTo>
                    <a:lnTo>
                      <a:pt x="161" y="64"/>
                    </a:lnTo>
                    <a:lnTo>
                      <a:pt x="159" y="64"/>
                    </a:lnTo>
                    <a:lnTo>
                      <a:pt x="155" y="66"/>
                    </a:lnTo>
                    <a:lnTo>
                      <a:pt x="153" y="68"/>
                    </a:lnTo>
                    <a:lnTo>
                      <a:pt x="150" y="68"/>
                    </a:lnTo>
                    <a:lnTo>
                      <a:pt x="148" y="70"/>
                    </a:lnTo>
                    <a:lnTo>
                      <a:pt x="144" y="72"/>
                    </a:lnTo>
                    <a:lnTo>
                      <a:pt x="140" y="72"/>
                    </a:lnTo>
                    <a:lnTo>
                      <a:pt x="138" y="74"/>
                    </a:lnTo>
                    <a:lnTo>
                      <a:pt x="134" y="74"/>
                    </a:lnTo>
                    <a:lnTo>
                      <a:pt x="130" y="76"/>
                    </a:lnTo>
                    <a:lnTo>
                      <a:pt x="127" y="76"/>
                    </a:lnTo>
                    <a:lnTo>
                      <a:pt x="123" y="76"/>
                    </a:lnTo>
                    <a:lnTo>
                      <a:pt x="119" y="79"/>
                    </a:lnTo>
                    <a:lnTo>
                      <a:pt x="115" y="79"/>
                    </a:lnTo>
                    <a:lnTo>
                      <a:pt x="109" y="79"/>
                    </a:lnTo>
                    <a:lnTo>
                      <a:pt x="105" y="81"/>
                    </a:lnTo>
                    <a:lnTo>
                      <a:pt x="102" y="81"/>
                    </a:lnTo>
                    <a:lnTo>
                      <a:pt x="98" y="81"/>
                    </a:lnTo>
                    <a:lnTo>
                      <a:pt x="92" y="81"/>
                    </a:lnTo>
                    <a:lnTo>
                      <a:pt x="88" y="81"/>
                    </a:lnTo>
                    <a:lnTo>
                      <a:pt x="84" y="81"/>
                    </a:lnTo>
                    <a:lnTo>
                      <a:pt x="79" y="81"/>
                    </a:lnTo>
                    <a:lnTo>
                      <a:pt x="75" y="81"/>
                    </a:lnTo>
                    <a:lnTo>
                      <a:pt x="71" y="81"/>
                    </a:lnTo>
                    <a:lnTo>
                      <a:pt x="67" y="79"/>
                    </a:lnTo>
                    <a:lnTo>
                      <a:pt x="61" y="79"/>
                    </a:lnTo>
                    <a:lnTo>
                      <a:pt x="57" y="79"/>
                    </a:lnTo>
                    <a:lnTo>
                      <a:pt x="54" y="76"/>
                    </a:lnTo>
                    <a:lnTo>
                      <a:pt x="50" y="76"/>
                    </a:lnTo>
                    <a:lnTo>
                      <a:pt x="46" y="76"/>
                    </a:lnTo>
                    <a:lnTo>
                      <a:pt x="42" y="74"/>
                    </a:lnTo>
                    <a:lnTo>
                      <a:pt x="38" y="74"/>
                    </a:lnTo>
                    <a:lnTo>
                      <a:pt x="36" y="72"/>
                    </a:lnTo>
                    <a:lnTo>
                      <a:pt x="33" y="72"/>
                    </a:lnTo>
                    <a:lnTo>
                      <a:pt x="29" y="70"/>
                    </a:lnTo>
                    <a:lnTo>
                      <a:pt x="27" y="68"/>
                    </a:lnTo>
                    <a:lnTo>
                      <a:pt x="23" y="68"/>
                    </a:lnTo>
                    <a:lnTo>
                      <a:pt x="21" y="66"/>
                    </a:lnTo>
                    <a:lnTo>
                      <a:pt x="17" y="64"/>
                    </a:lnTo>
                    <a:lnTo>
                      <a:pt x="15" y="64"/>
                    </a:lnTo>
                    <a:lnTo>
                      <a:pt x="13" y="62"/>
                    </a:lnTo>
                    <a:lnTo>
                      <a:pt x="11" y="60"/>
                    </a:lnTo>
                    <a:lnTo>
                      <a:pt x="9" y="57"/>
                    </a:lnTo>
                    <a:lnTo>
                      <a:pt x="8" y="55"/>
                    </a:lnTo>
                    <a:lnTo>
                      <a:pt x="6" y="55"/>
                    </a:lnTo>
                    <a:lnTo>
                      <a:pt x="4" y="53"/>
                    </a:lnTo>
                    <a:lnTo>
                      <a:pt x="2" y="51"/>
                    </a:lnTo>
                    <a:lnTo>
                      <a:pt x="2" y="49"/>
                    </a:lnTo>
                    <a:lnTo>
                      <a:pt x="2" y="47"/>
                    </a:lnTo>
                    <a:lnTo>
                      <a:pt x="0" y="45"/>
                    </a:lnTo>
                    <a:lnTo>
                      <a:pt x="0" y="43"/>
                    </a:lnTo>
                    <a:lnTo>
                      <a:pt x="0" y="40"/>
                    </a:lnTo>
                    <a:lnTo>
                      <a:pt x="0" y="38"/>
                    </a:lnTo>
                    <a:lnTo>
                      <a:pt x="0" y="36"/>
                    </a:lnTo>
                    <a:lnTo>
                      <a:pt x="2" y="34"/>
                    </a:lnTo>
                    <a:lnTo>
                      <a:pt x="2" y="32"/>
                    </a:lnTo>
                    <a:lnTo>
                      <a:pt x="2" y="30"/>
                    </a:lnTo>
                    <a:lnTo>
                      <a:pt x="4" y="28"/>
                    </a:lnTo>
                    <a:lnTo>
                      <a:pt x="6" y="28"/>
                    </a:lnTo>
                    <a:lnTo>
                      <a:pt x="8" y="26"/>
                    </a:lnTo>
                    <a:lnTo>
                      <a:pt x="9" y="23"/>
                    </a:lnTo>
                    <a:lnTo>
                      <a:pt x="11" y="21"/>
                    </a:lnTo>
                    <a:lnTo>
                      <a:pt x="13" y="19"/>
                    </a:lnTo>
                    <a:lnTo>
                      <a:pt x="15" y="17"/>
                    </a:lnTo>
                    <a:lnTo>
                      <a:pt x="17" y="17"/>
                    </a:lnTo>
                    <a:lnTo>
                      <a:pt x="21" y="15"/>
                    </a:lnTo>
                    <a:lnTo>
                      <a:pt x="23" y="13"/>
                    </a:lnTo>
                    <a:lnTo>
                      <a:pt x="27" y="13"/>
                    </a:lnTo>
                    <a:lnTo>
                      <a:pt x="29" y="11"/>
                    </a:lnTo>
                    <a:lnTo>
                      <a:pt x="33" y="9"/>
                    </a:lnTo>
                    <a:lnTo>
                      <a:pt x="36" y="9"/>
                    </a:lnTo>
                    <a:lnTo>
                      <a:pt x="38" y="7"/>
                    </a:lnTo>
                    <a:lnTo>
                      <a:pt x="42" y="7"/>
                    </a:lnTo>
                    <a:lnTo>
                      <a:pt x="46" y="4"/>
                    </a:lnTo>
                    <a:lnTo>
                      <a:pt x="50" y="4"/>
                    </a:lnTo>
                    <a:lnTo>
                      <a:pt x="54" y="4"/>
                    </a:lnTo>
                    <a:lnTo>
                      <a:pt x="57" y="2"/>
                    </a:lnTo>
                    <a:lnTo>
                      <a:pt x="61" y="2"/>
                    </a:lnTo>
                    <a:lnTo>
                      <a:pt x="67" y="2"/>
                    </a:lnTo>
                    <a:lnTo>
                      <a:pt x="71" y="2"/>
                    </a:lnTo>
                    <a:lnTo>
                      <a:pt x="75" y="0"/>
                    </a:lnTo>
                    <a:lnTo>
                      <a:pt x="79"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18" name="Freeform 43"/>
              <p:cNvSpPr>
                <a:spLocks/>
              </p:cNvSpPr>
              <p:nvPr/>
            </p:nvSpPr>
            <p:spPr bwMode="auto">
              <a:xfrm>
                <a:off x="2974" y="2583"/>
                <a:ext cx="176" cy="81"/>
              </a:xfrm>
              <a:custGeom>
                <a:avLst/>
                <a:gdLst>
                  <a:gd name="T0" fmla="*/ 88 w 176"/>
                  <a:gd name="T1" fmla="*/ 0 h 81"/>
                  <a:gd name="T2" fmla="*/ 105 w 176"/>
                  <a:gd name="T3" fmla="*/ 2 h 81"/>
                  <a:gd name="T4" fmla="*/ 123 w 176"/>
                  <a:gd name="T5" fmla="*/ 4 h 81"/>
                  <a:gd name="T6" fmla="*/ 138 w 176"/>
                  <a:gd name="T7" fmla="*/ 7 h 81"/>
                  <a:gd name="T8" fmla="*/ 150 w 176"/>
                  <a:gd name="T9" fmla="*/ 13 h 81"/>
                  <a:gd name="T10" fmla="*/ 161 w 176"/>
                  <a:gd name="T11" fmla="*/ 17 h 81"/>
                  <a:gd name="T12" fmla="*/ 169 w 176"/>
                  <a:gd name="T13" fmla="*/ 26 h 81"/>
                  <a:gd name="T14" fmla="*/ 175 w 176"/>
                  <a:gd name="T15" fmla="*/ 32 h 81"/>
                  <a:gd name="T16" fmla="*/ 176 w 176"/>
                  <a:gd name="T17" fmla="*/ 40 h 81"/>
                  <a:gd name="T18" fmla="*/ 175 w 176"/>
                  <a:gd name="T19" fmla="*/ 49 h 81"/>
                  <a:gd name="T20" fmla="*/ 169 w 176"/>
                  <a:gd name="T21" fmla="*/ 55 h 81"/>
                  <a:gd name="T22" fmla="*/ 161 w 176"/>
                  <a:gd name="T23" fmla="*/ 64 h 81"/>
                  <a:gd name="T24" fmla="*/ 150 w 176"/>
                  <a:gd name="T25" fmla="*/ 68 h 81"/>
                  <a:gd name="T26" fmla="*/ 138 w 176"/>
                  <a:gd name="T27" fmla="*/ 74 h 81"/>
                  <a:gd name="T28" fmla="*/ 123 w 176"/>
                  <a:gd name="T29" fmla="*/ 76 h 81"/>
                  <a:gd name="T30" fmla="*/ 105 w 176"/>
                  <a:gd name="T31" fmla="*/ 81 h 81"/>
                  <a:gd name="T32" fmla="*/ 88 w 176"/>
                  <a:gd name="T33" fmla="*/ 81 h 81"/>
                  <a:gd name="T34" fmla="*/ 71 w 176"/>
                  <a:gd name="T35" fmla="*/ 81 h 81"/>
                  <a:gd name="T36" fmla="*/ 54 w 176"/>
                  <a:gd name="T37" fmla="*/ 76 h 81"/>
                  <a:gd name="T38" fmla="*/ 38 w 176"/>
                  <a:gd name="T39" fmla="*/ 74 h 81"/>
                  <a:gd name="T40" fmla="*/ 27 w 176"/>
                  <a:gd name="T41" fmla="*/ 68 h 81"/>
                  <a:gd name="T42" fmla="*/ 15 w 176"/>
                  <a:gd name="T43" fmla="*/ 64 h 81"/>
                  <a:gd name="T44" fmla="*/ 8 w 176"/>
                  <a:gd name="T45" fmla="*/ 55 h 81"/>
                  <a:gd name="T46" fmla="*/ 2 w 176"/>
                  <a:gd name="T47" fmla="*/ 49 h 81"/>
                  <a:gd name="T48" fmla="*/ 0 w 176"/>
                  <a:gd name="T49" fmla="*/ 40 h 81"/>
                  <a:gd name="T50" fmla="*/ 2 w 176"/>
                  <a:gd name="T51" fmla="*/ 32 h 81"/>
                  <a:gd name="T52" fmla="*/ 8 w 176"/>
                  <a:gd name="T53" fmla="*/ 26 h 81"/>
                  <a:gd name="T54" fmla="*/ 15 w 176"/>
                  <a:gd name="T55" fmla="*/ 17 h 81"/>
                  <a:gd name="T56" fmla="*/ 27 w 176"/>
                  <a:gd name="T57" fmla="*/ 13 h 81"/>
                  <a:gd name="T58" fmla="*/ 38 w 176"/>
                  <a:gd name="T59" fmla="*/ 7 h 81"/>
                  <a:gd name="T60" fmla="*/ 54 w 176"/>
                  <a:gd name="T61" fmla="*/ 4 h 81"/>
                  <a:gd name="T62" fmla="*/ 71 w 176"/>
                  <a:gd name="T63" fmla="*/ 2 h 81"/>
                  <a:gd name="T64" fmla="*/ 88 w 176"/>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6"/>
                  <a:gd name="T100" fmla="*/ 0 h 81"/>
                  <a:gd name="T101" fmla="*/ 176 w 176"/>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6" h="81">
                    <a:moveTo>
                      <a:pt x="88" y="0"/>
                    </a:moveTo>
                    <a:lnTo>
                      <a:pt x="105" y="2"/>
                    </a:lnTo>
                    <a:lnTo>
                      <a:pt x="123" y="4"/>
                    </a:lnTo>
                    <a:lnTo>
                      <a:pt x="138" y="7"/>
                    </a:lnTo>
                    <a:lnTo>
                      <a:pt x="150" y="13"/>
                    </a:lnTo>
                    <a:lnTo>
                      <a:pt x="161" y="17"/>
                    </a:lnTo>
                    <a:lnTo>
                      <a:pt x="169" y="26"/>
                    </a:lnTo>
                    <a:lnTo>
                      <a:pt x="175" y="32"/>
                    </a:lnTo>
                    <a:lnTo>
                      <a:pt x="176" y="40"/>
                    </a:lnTo>
                    <a:lnTo>
                      <a:pt x="175" y="49"/>
                    </a:lnTo>
                    <a:lnTo>
                      <a:pt x="169" y="55"/>
                    </a:lnTo>
                    <a:lnTo>
                      <a:pt x="161" y="64"/>
                    </a:lnTo>
                    <a:lnTo>
                      <a:pt x="150" y="68"/>
                    </a:lnTo>
                    <a:lnTo>
                      <a:pt x="138" y="74"/>
                    </a:lnTo>
                    <a:lnTo>
                      <a:pt x="123" y="76"/>
                    </a:lnTo>
                    <a:lnTo>
                      <a:pt x="105" y="81"/>
                    </a:lnTo>
                    <a:lnTo>
                      <a:pt x="88" y="81"/>
                    </a:lnTo>
                    <a:lnTo>
                      <a:pt x="71" y="81"/>
                    </a:lnTo>
                    <a:lnTo>
                      <a:pt x="54" y="76"/>
                    </a:lnTo>
                    <a:lnTo>
                      <a:pt x="38" y="74"/>
                    </a:lnTo>
                    <a:lnTo>
                      <a:pt x="27" y="68"/>
                    </a:lnTo>
                    <a:lnTo>
                      <a:pt x="15" y="64"/>
                    </a:lnTo>
                    <a:lnTo>
                      <a:pt x="8" y="55"/>
                    </a:lnTo>
                    <a:lnTo>
                      <a:pt x="2" y="49"/>
                    </a:lnTo>
                    <a:lnTo>
                      <a:pt x="0" y="40"/>
                    </a:lnTo>
                    <a:lnTo>
                      <a:pt x="2" y="32"/>
                    </a:lnTo>
                    <a:lnTo>
                      <a:pt x="8" y="26"/>
                    </a:lnTo>
                    <a:lnTo>
                      <a:pt x="15" y="17"/>
                    </a:lnTo>
                    <a:lnTo>
                      <a:pt x="27" y="13"/>
                    </a:lnTo>
                    <a:lnTo>
                      <a:pt x="38" y="7"/>
                    </a:lnTo>
                    <a:lnTo>
                      <a:pt x="54" y="4"/>
                    </a:lnTo>
                    <a:lnTo>
                      <a:pt x="71" y="2"/>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19" name="Freeform 44"/>
              <p:cNvSpPr>
                <a:spLocks/>
              </p:cNvSpPr>
              <p:nvPr/>
            </p:nvSpPr>
            <p:spPr bwMode="auto">
              <a:xfrm>
                <a:off x="2748" y="2598"/>
                <a:ext cx="177" cy="81"/>
              </a:xfrm>
              <a:custGeom>
                <a:avLst/>
                <a:gdLst>
                  <a:gd name="T0" fmla="*/ 98 w 177"/>
                  <a:gd name="T1" fmla="*/ 0 h 81"/>
                  <a:gd name="T2" fmla="*/ 111 w 177"/>
                  <a:gd name="T3" fmla="*/ 2 h 81"/>
                  <a:gd name="T4" fmla="*/ 123 w 177"/>
                  <a:gd name="T5" fmla="*/ 4 h 81"/>
                  <a:gd name="T6" fmla="*/ 134 w 177"/>
                  <a:gd name="T7" fmla="*/ 7 h 81"/>
                  <a:gd name="T8" fmla="*/ 144 w 177"/>
                  <a:gd name="T9" fmla="*/ 9 h 81"/>
                  <a:gd name="T10" fmla="*/ 154 w 177"/>
                  <a:gd name="T11" fmla="*/ 13 h 81"/>
                  <a:gd name="T12" fmla="*/ 161 w 177"/>
                  <a:gd name="T13" fmla="*/ 17 h 81"/>
                  <a:gd name="T14" fmla="*/ 169 w 177"/>
                  <a:gd name="T15" fmla="*/ 23 h 81"/>
                  <a:gd name="T16" fmla="*/ 173 w 177"/>
                  <a:gd name="T17" fmla="*/ 28 h 81"/>
                  <a:gd name="T18" fmla="*/ 177 w 177"/>
                  <a:gd name="T19" fmla="*/ 34 h 81"/>
                  <a:gd name="T20" fmla="*/ 177 w 177"/>
                  <a:gd name="T21" fmla="*/ 40 h 81"/>
                  <a:gd name="T22" fmla="*/ 177 w 177"/>
                  <a:gd name="T23" fmla="*/ 47 h 81"/>
                  <a:gd name="T24" fmla="*/ 173 w 177"/>
                  <a:gd name="T25" fmla="*/ 53 h 81"/>
                  <a:gd name="T26" fmla="*/ 167 w 177"/>
                  <a:gd name="T27" fmla="*/ 60 h 81"/>
                  <a:gd name="T28" fmla="*/ 159 w 177"/>
                  <a:gd name="T29" fmla="*/ 64 h 81"/>
                  <a:gd name="T30" fmla="*/ 152 w 177"/>
                  <a:gd name="T31" fmla="*/ 68 h 81"/>
                  <a:gd name="T32" fmla="*/ 142 w 177"/>
                  <a:gd name="T33" fmla="*/ 72 h 81"/>
                  <a:gd name="T34" fmla="*/ 131 w 177"/>
                  <a:gd name="T35" fmla="*/ 76 h 81"/>
                  <a:gd name="T36" fmla="*/ 119 w 177"/>
                  <a:gd name="T37" fmla="*/ 79 h 81"/>
                  <a:gd name="T38" fmla="*/ 106 w 177"/>
                  <a:gd name="T39" fmla="*/ 81 h 81"/>
                  <a:gd name="T40" fmla="*/ 94 w 177"/>
                  <a:gd name="T41" fmla="*/ 81 h 81"/>
                  <a:gd name="T42" fmla="*/ 81 w 177"/>
                  <a:gd name="T43" fmla="*/ 81 h 81"/>
                  <a:gd name="T44" fmla="*/ 67 w 177"/>
                  <a:gd name="T45" fmla="*/ 79 h 81"/>
                  <a:gd name="T46" fmla="*/ 54 w 177"/>
                  <a:gd name="T47" fmla="*/ 76 h 81"/>
                  <a:gd name="T48" fmla="*/ 42 w 177"/>
                  <a:gd name="T49" fmla="*/ 74 h 81"/>
                  <a:gd name="T50" fmla="*/ 33 w 177"/>
                  <a:gd name="T51" fmla="*/ 72 h 81"/>
                  <a:gd name="T52" fmla="*/ 23 w 177"/>
                  <a:gd name="T53" fmla="*/ 68 h 81"/>
                  <a:gd name="T54" fmla="*/ 15 w 177"/>
                  <a:gd name="T55" fmla="*/ 64 h 81"/>
                  <a:gd name="T56" fmla="*/ 10 w 177"/>
                  <a:gd name="T57" fmla="*/ 57 h 81"/>
                  <a:gd name="T58" fmla="*/ 4 w 177"/>
                  <a:gd name="T59" fmla="*/ 53 h 81"/>
                  <a:gd name="T60" fmla="*/ 2 w 177"/>
                  <a:gd name="T61" fmla="*/ 47 h 81"/>
                  <a:gd name="T62" fmla="*/ 0 w 177"/>
                  <a:gd name="T63" fmla="*/ 40 h 81"/>
                  <a:gd name="T64" fmla="*/ 2 w 177"/>
                  <a:gd name="T65" fmla="*/ 34 h 81"/>
                  <a:gd name="T66" fmla="*/ 4 w 177"/>
                  <a:gd name="T67" fmla="*/ 28 h 81"/>
                  <a:gd name="T68" fmla="*/ 10 w 177"/>
                  <a:gd name="T69" fmla="*/ 23 h 81"/>
                  <a:gd name="T70" fmla="*/ 15 w 177"/>
                  <a:gd name="T71" fmla="*/ 17 h 81"/>
                  <a:gd name="T72" fmla="*/ 23 w 177"/>
                  <a:gd name="T73" fmla="*/ 13 h 81"/>
                  <a:gd name="T74" fmla="*/ 33 w 177"/>
                  <a:gd name="T75" fmla="*/ 9 h 81"/>
                  <a:gd name="T76" fmla="*/ 42 w 177"/>
                  <a:gd name="T77" fmla="*/ 7 h 81"/>
                  <a:gd name="T78" fmla="*/ 54 w 177"/>
                  <a:gd name="T79" fmla="*/ 4 h 81"/>
                  <a:gd name="T80" fmla="*/ 67 w 177"/>
                  <a:gd name="T81" fmla="*/ 2 h 81"/>
                  <a:gd name="T82" fmla="*/ 81 w 177"/>
                  <a:gd name="T83" fmla="*/ 0 h 8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7"/>
                  <a:gd name="T127" fmla="*/ 0 h 81"/>
                  <a:gd name="T128" fmla="*/ 177 w 177"/>
                  <a:gd name="T129" fmla="*/ 81 h 8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7" h="81">
                    <a:moveTo>
                      <a:pt x="88" y="0"/>
                    </a:moveTo>
                    <a:lnTo>
                      <a:pt x="94" y="0"/>
                    </a:lnTo>
                    <a:lnTo>
                      <a:pt x="98" y="0"/>
                    </a:lnTo>
                    <a:lnTo>
                      <a:pt x="102" y="0"/>
                    </a:lnTo>
                    <a:lnTo>
                      <a:pt x="106" y="2"/>
                    </a:lnTo>
                    <a:lnTo>
                      <a:pt x="111" y="2"/>
                    </a:lnTo>
                    <a:lnTo>
                      <a:pt x="115" y="2"/>
                    </a:lnTo>
                    <a:lnTo>
                      <a:pt x="119" y="2"/>
                    </a:lnTo>
                    <a:lnTo>
                      <a:pt x="123" y="4"/>
                    </a:lnTo>
                    <a:lnTo>
                      <a:pt x="127" y="4"/>
                    </a:lnTo>
                    <a:lnTo>
                      <a:pt x="131" y="4"/>
                    </a:lnTo>
                    <a:lnTo>
                      <a:pt x="134" y="7"/>
                    </a:lnTo>
                    <a:lnTo>
                      <a:pt x="138" y="7"/>
                    </a:lnTo>
                    <a:lnTo>
                      <a:pt x="142" y="9"/>
                    </a:lnTo>
                    <a:lnTo>
                      <a:pt x="144" y="9"/>
                    </a:lnTo>
                    <a:lnTo>
                      <a:pt x="148" y="11"/>
                    </a:lnTo>
                    <a:lnTo>
                      <a:pt x="152" y="13"/>
                    </a:lnTo>
                    <a:lnTo>
                      <a:pt x="154" y="13"/>
                    </a:lnTo>
                    <a:lnTo>
                      <a:pt x="157" y="15"/>
                    </a:lnTo>
                    <a:lnTo>
                      <a:pt x="159" y="17"/>
                    </a:lnTo>
                    <a:lnTo>
                      <a:pt x="161" y="17"/>
                    </a:lnTo>
                    <a:lnTo>
                      <a:pt x="165" y="19"/>
                    </a:lnTo>
                    <a:lnTo>
                      <a:pt x="167" y="21"/>
                    </a:lnTo>
                    <a:lnTo>
                      <a:pt x="169" y="23"/>
                    </a:lnTo>
                    <a:lnTo>
                      <a:pt x="171" y="26"/>
                    </a:lnTo>
                    <a:lnTo>
                      <a:pt x="171" y="28"/>
                    </a:lnTo>
                    <a:lnTo>
                      <a:pt x="173" y="28"/>
                    </a:lnTo>
                    <a:lnTo>
                      <a:pt x="175" y="30"/>
                    </a:lnTo>
                    <a:lnTo>
                      <a:pt x="175" y="32"/>
                    </a:lnTo>
                    <a:lnTo>
                      <a:pt x="177" y="34"/>
                    </a:lnTo>
                    <a:lnTo>
                      <a:pt x="177" y="36"/>
                    </a:lnTo>
                    <a:lnTo>
                      <a:pt x="177" y="38"/>
                    </a:lnTo>
                    <a:lnTo>
                      <a:pt x="177" y="40"/>
                    </a:lnTo>
                    <a:lnTo>
                      <a:pt x="177" y="43"/>
                    </a:lnTo>
                    <a:lnTo>
                      <a:pt x="177" y="45"/>
                    </a:lnTo>
                    <a:lnTo>
                      <a:pt x="177" y="47"/>
                    </a:lnTo>
                    <a:lnTo>
                      <a:pt x="175" y="49"/>
                    </a:lnTo>
                    <a:lnTo>
                      <a:pt x="175" y="51"/>
                    </a:lnTo>
                    <a:lnTo>
                      <a:pt x="173" y="53"/>
                    </a:lnTo>
                    <a:lnTo>
                      <a:pt x="171" y="55"/>
                    </a:lnTo>
                    <a:lnTo>
                      <a:pt x="169" y="57"/>
                    </a:lnTo>
                    <a:lnTo>
                      <a:pt x="167" y="60"/>
                    </a:lnTo>
                    <a:lnTo>
                      <a:pt x="165" y="62"/>
                    </a:lnTo>
                    <a:lnTo>
                      <a:pt x="161" y="64"/>
                    </a:lnTo>
                    <a:lnTo>
                      <a:pt x="159" y="64"/>
                    </a:lnTo>
                    <a:lnTo>
                      <a:pt x="157" y="66"/>
                    </a:lnTo>
                    <a:lnTo>
                      <a:pt x="154" y="68"/>
                    </a:lnTo>
                    <a:lnTo>
                      <a:pt x="152" y="68"/>
                    </a:lnTo>
                    <a:lnTo>
                      <a:pt x="148" y="70"/>
                    </a:lnTo>
                    <a:lnTo>
                      <a:pt x="144" y="72"/>
                    </a:lnTo>
                    <a:lnTo>
                      <a:pt x="142" y="72"/>
                    </a:lnTo>
                    <a:lnTo>
                      <a:pt x="138" y="74"/>
                    </a:lnTo>
                    <a:lnTo>
                      <a:pt x="134" y="74"/>
                    </a:lnTo>
                    <a:lnTo>
                      <a:pt x="131" y="76"/>
                    </a:lnTo>
                    <a:lnTo>
                      <a:pt x="127" y="76"/>
                    </a:lnTo>
                    <a:lnTo>
                      <a:pt x="123" y="76"/>
                    </a:lnTo>
                    <a:lnTo>
                      <a:pt x="119" y="79"/>
                    </a:lnTo>
                    <a:lnTo>
                      <a:pt x="115" y="79"/>
                    </a:lnTo>
                    <a:lnTo>
                      <a:pt x="111" y="79"/>
                    </a:lnTo>
                    <a:lnTo>
                      <a:pt x="106" y="81"/>
                    </a:lnTo>
                    <a:lnTo>
                      <a:pt x="102" y="81"/>
                    </a:lnTo>
                    <a:lnTo>
                      <a:pt x="98" y="81"/>
                    </a:lnTo>
                    <a:lnTo>
                      <a:pt x="94" y="81"/>
                    </a:lnTo>
                    <a:lnTo>
                      <a:pt x="88" y="81"/>
                    </a:lnTo>
                    <a:lnTo>
                      <a:pt x="84" y="81"/>
                    </a:lnTo>
                    <a:lnTo>
                      <a:pt x="81" y="81"/>
                    </a:lnTo>
                    <a:lnTo>
                      <a:pt x="75" y="81"/>
                    </a:lnTo>
                    <a:lnTo>
                      <a:pt x="71" y="81"/>
                    </a:lnTo>
                    <a:lnTo>
                      <a:pt x="67" y="79"/>
                    </a:lnTo>
                    <a:lnTo>
                      <a:pt x="63" y="79"/>
                    </a:lnTo>
                    <a:lnTo>
                      <a:pt x="58" y="79"/>
                    </a:lnTo>
                    <a:lnTo>
                      <a:pt x="54" y="76"/>
                    </a:lnTo>
                    <a:lnTo>
                      <a:pt x="50" y="76"/>
                    </a:lnTo>
                    <a:lnTo>
                      <a:pt x="46" y="76"/>
                    </a:lnTo>
                    <a:lnTo>
                      <a:pt x="42" y="74"/>
                    </a:lnTo>
                    <a:lnTo>
                      <a:pt x="40" y="74"/>
                    </a:lnTo>
                    <a:lnTo>
                      <a:pt x="36" y="72"/>
                    </a:lnTo>
                    <a:lnTo>
                      <a:pt x="33" y="72"/>
                    </a:lnTo>
                    <a:lnTo>
                      <a:pt x="29" y="70"/>
                    </a:lnTo>
                    <a:lnTo>
                      <a:pt x="27" y="68"/>
                    </a:lnTo>
                    <a:lnTo>
                      <a:pt x="23" y="68"/>
                    </a:lnTo>
                    <a:lnTo>
                      <a:pt x="21" y="66"/>
                    </a:lnTo>
                    <a:lnTo>
                      <a:pt x="17" y="64"/>
                    </a:lnTo>
                    <a:lnTo>
                      <a:pt x="15" y="64"/>
                    </a:lnTo>
                    <a:lnTo>
                      <a:pt x="13" y="62"/>
                    </a:lnTo>
                    <a:lnTo>
                      <a:pt x="12" y="60"/>
                    </a:lnTo>
                    <a:lnTo>
                      <a:pt x="10" y="57"/>
                    </a:lnTo>
                    <a:lnTo>
                      <a:pt x="8" y="55"/>
                    </a:lnTo>
                    <a:lnTo>
                      <a:pt x="6" y="55"/>
                    </a:lnTo>
                    <a:lnTo>
                      <a:pt x="4" y="53"/>
                    </a:lnTo>
                    <a:lnTo>
                      <a:pt x="4" y="51"/>
                    </a:lnTo>
                    <a:lnTo>
                      <a:pt x="2" y="49"/>
                    </a:lnTo>
                    <a:lnTo>
                      <a:pt x="2" y="47"/>
                    </a:lnTo>
                    <a:lnTo>
                      <a:pt x="2" y="45"/>
                    </a:lnTo>
                    <a:lnTo>
                      <a:pt x="0" y="43"/>
                    </a:lnTo>
                    <a:lnTo>
                      <a:pt x="0" y="40"/>
                    </a:lnTo>
                    <a:lnTo>
                      <a:pt x="0" y="38"/>
                    </a:lnTo>
                    <a:lnTo>
                      <a:pt x="2" y="36"/>
                    </a:lnTo>
                    <a:lnTo>
                      <a:pt x="2" y="34"/>
                    </a:lnTo>
                    <a:lnTo>
                      <a:pt x="2" y="32"/>
                    </a:lnTo>
                    <a:lnTo>
                      <a:pt x="4" y="30"/>
                    </a:lnTo>
                    <a:lnTo>
                      <a:pt x="4" y="28"/>
                    </a:lnTo>
                    <a:lnTo>
                      <a:pt x="6" y="28"/>
                    </a:lnTo>
                    <a:lnTo>
                      <a:pt x="8" y="26"/>
                    </a:lnTo>
                    <a:lnTo>
                      <a:pt x="10" y="23"/>
                    </a:lnTo>
                    <a:lnTo>
                      <a:pt x="12" y="21"/>
                    </a:lnTo>
                    <a:lnTo>
                      <a:pt x="13" y="19"/>
                    </a:lnTo>
                    <a:lnTo>
                      <a:pt x="15" y="17"/>
                    </a:lnTo>
                    <a:lnTo>
                      <a:pt x="17" y="17"/>
                    </a:lnTo>
                    <a:lnTo>
                      <a:pt x="21" y="15"/>
                    </a:lnTo>
                    <a:lnTo>
                      <a:pt x="23" y="13"/>
                    </a:lnTo>
                    <a:lnTo>
                      <a:pt x="27" y="13"/>
                    </a:lnTo>
                    <a:lnTo>
                      <a:pt x="29" y="11"/>
                    </a:lnTo>
                    <a:lnTo>
                      <a:pt x="33" y="9"/>
                    </a:lnTo>
                    <a:lnTo>
                      <a:pt x="36" y="9"/>
                    </a:lnTo>
                    <a:lnTo>
                      <a:pt x="40" y="7"/>
                    </a:lnTo>
                    <a:lnTo>
                      <a:pt x="42" y="7"/>
                    </a:lnTo>
                    <a:lnTo>
                      <a:pt x="46" y="4"/>
                    </a:lnTo>
                    <a:lnTo>
                      <a:pt x="50" y="4"/>
                    </a:lnTo>
                    <a:lnTo>
                      <a:pt x="54" y="4"/>
                    </a:lnTo>
                    <a:lnTo>
                      <a:pt x="58" y="2"/>
                    </a:lnTo>
                    <a:lnTo>
                      <a:pt x="63" y="2"/>
                    </a:lnTo>
                    <a:lnTo>
                      <a:pt x="67" y="2"/>
                    </a:lnTo>
                    <a:lnTo>
                      <a:pt x="71" y="2"/>
                    </a:lnTo>
                    <a:lnTo>
                      <a:pt x="75" y="0"/>
                    </a:lnTo>
                    <a:lnTo>
                      <a:pt x="81" y="0"/>
                    </a:lnTo>
                    <a:lnTo>
                      <a:pt x="84" y="0"/>
                    </a:lnTo>
                    <a:lnTo>
                      <a:pt x="88" y="0"/>
                    </a:lnTo>
                    <a:close/>
                  </a:path>
                </a:pathLst>
              </a:custGeom>
              <a:solidFill>
                <a:srgbClr val="66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0" name="Freeform 45"/>
              <p:cNvSpPr>
                <a:spLocks/>
              </p:cNvSpPr>
              <p:nvPr/>
            </p:nvSpPr>
            <p:spPr bwMode="auto">
              <a:xfrm>
                <a:off x="2736" y="2592"/>
                <a:ext cx="177" cy="81"/>
              </a:xfrm>
              <a:custGeom>
                <a:avLst/>
                <a:gdLst>
                  <a:gd name="T0" fmla="*/ 88 w 177"/>
                  <a:gd name="T1" fmla="*/ 0 h 81"/>
                  <a:gd name="T2" fmla="*/ 106 w 177"/>
                  <a:gd name="T3" fmla="*/ 2 h 81"/>
                  <a:gd name="T4" fmla="*/ 123 w 177"/>
                  <a:gd name="T5" fmla="*/ 4 h 81"/>
                  <a:gd name="T6" fmla="*/ 138 w 177"/>
                  <a:gd name="T7" fmla="*/ 7 h 81"/>
                  <a:gd name="T8" fmla="*/ 152 w 177"/>
                  <a:gd name="T9" fmla="*/ 13 h 81"/>
                  <a:gd name="T10" fmla="*/ 161 w 177"/>
                  <a:gd name="T11" fmla="*/ 17 h 81"/>
                  <a:gd name="T12" fmla="*/ 171 w 177"/>
                  <a:gd name="T13" fmla="*/ 26 h 81"/>
                  <a:gd name="T14" fmla="*/ 175 w 177"/>
                  <a:gd name="T15" fmla="*/ 32 h 81"/>
                  <a:gd name="T16" fmla="*/ 177 w 177"/>
                  <a:gd name="T17" fmla="*/ 40 h 81"/>
                  <a:gd name="T18" fmla="*/ 175 w 177"/>
                  <a:gd name="T19" fmla="*/ 49 h 81"/>
                  <a:gd name="T20" fmla="*/ 171 w 177"/>
                  <a:gd name="T21" fmla="*/ 55 h 81"/>
                  <a:gd name="T22" fmla="*/ 161 w 177"/>
                  <a:gd name="T23" fmla="*/ 64 h 81"/>
                  <a:gd name="T24" fmla="*/ 152 w 177"/>
                  <a:gd name="T25" fmla="*/ 68 h 81"/>
                  <a:gd name="T26" fmla="*/ 138 w 177"/>
                  <a:gd name="T27" fmla="*/ 74 h 81"/>
                  <a:gd name="T28" fmla="*/ 123 w 177"/>
                  <a:gd name="T29" fmla="*/ 76 h 81"/>
                  <a:gd name="T30" fmla="*/ 106 w 177"/>
                  <a:gd name="T31" fmla="*/ 81 h 81"/>
                  <a:gd name="T32" fmla="*/ 88 w 177"/>
                  <a:gd name="T33" fmla="*/ 81 h 81"/>
                  <a:gd name="T34" fmla="*/ 71 w 177"/>
                  <a:gd name="T35" fmla="*/ 81 h 81"/>
                  <a:gd name="T36" fmla="*/ 54 w 177"/>
                  <a:gd name="T37" fmla="*/ 76 h 81"/>
                  <a:gd name="T38" fmla="*/ 40 w 177"/>
                  <a:gd name="T39" fmla="*/ 74 h 81"/>
                  <a:gd name="T40" fmla="*/ 27 w 177"/>
                  <a:gd name="T41" fmla="*/ 68 h 81"/>
                  <a:gd name="T42" fmla="*/ 15 w 177"/>
                  <a:gd name="T43" fmla="*/ 64 h 81"/>
                  <a:gd name="T44" fmla="*/ 8 w 177"/>
                  <a:gd name="T45" fmla="*/ 55 h 81"/>
                  <a:gd name="T46" fmla="*/ 2 w 177"/>
                  <a:gd name="T47" fmla="*/ 49 h 81"/>
                  <a:gd name="T48" fmla="*/ 0 w 177"/>
                  <a:gd name="T49" fmla="*/ 40 h 81"/>
                  <a:gd name="T50" fmla="*/ 2 w 177"/>
                  <a:gd name="T51" fmla="*/ 32 h 81"/>
                  <a:gd name="T52" fmla="*/ 8 w 177"/>
                  <a:gd name="T53" fmla="*/ 26 h 81"/>
                  <a:gd name="T54" fmla="*/ 15 w 177"/>
                  <a:gd name="T55" fmla="*/ 17 h 81"/>
                  <a:gd name="T56" fmla="*/ 27 w 177"/>
                  <a:gd name="T57" fmla="*/ 13 h 81"/>
                  <a:gd name="T58" fmla="*/ 40 w 177"/>
                  <a:gd name="T59" fmla="*/ 7 h 81"/>
                  <a:gd name="T60" fmla="*/ 54 w 177"/>
                  <a:gd name="T61" fmla="*/ 4 h 81"/>
                  <a:gd name="T62" fmla="*/ 71 w 177"/>
                  <a:gd name="T63" fmla="*/ 2 h 81"/>
                  <a:gd name="T64" fmla="*/ 88 w 177"/>
                  <a:gd name="T65" fmla="*/ 0 h 8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77"/>
                  <a:gd name="T100" fmla="*/ 0 h 81"/>
                  <a:gd name="T101" fmla="*/ 177 w 177"/>
                  <a:gd name="T102" fmla="*/ 81 h 8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77" h="81">
                    <a:moveTo>
                      <a:pt x="88" y="0"/>
                    </a:moveTo>
                    <a:lnTo>
                      <a:pt x="106" y="2"/>
                    </a:lnTo>
                    <a:lnTo>
                      <a:pt x="123" y="4"/>
                    </a:lnTo>
                    <a:lnTo>
                      <a:pt x="138" y="7"/>
                    </a:lnTo>
                    <a:lnTo>
                      <a:pt x="152" y="13"/>
                    </a:lnTo>
                    <a:lnTo>
                      <a:pt x="161" y="17"/>
                    </a:lnTo>
                    <a:lnTo>
                      <a:pt x="171" y="26"/>
                    </a:lnTo>
                    <a:lnTo>
                      <a:pt x="175" y="32"/>
                    </a:lnTo>
                    <a:lnTo>
                      <a:pt x="177" y="40"/>
                    </a:lnTo>
                    <a:lnTo>
                      <a:pt x="175" y="49"/>
                    </a:lnTo>
                    <a:lnTo>
                      <a:pt x="171" y="55"/>
                    </a:lnTo>
                    <a:lnTo>
                      <a:pt x="161" y="64"/>
                    </a:lnTo>
                    <a:lnTo>
                      <a:pt x="152" y="68"/>
                    </a:lnTo>
                    <a:lnTo>
                      <a:pt x="138" y="74"/>
                    </a:lnTo>
                    <a:lnTo>
                      <a:pt x="123" y="76"/>
                    </a:lnTo>
                    <a:lnTo>
                      <a:pt x="106" y="81"/>
                    </a:lnTo>
                    <a:lnTo>
                      <a:pt x="88" y="81"/>
                    </a:lnTo>
                    <a:lnTo>
                      <a:pt x="71" y="81"/>
                    </a:lnTo>
                    <a:lnTo>
                      <a:pt x="54" y="76"/>
                    </a:lnTo>
                    <a:lnTo>
                      <a:pt x="40" y="74"/>
                    </a:lnTo>
                    <a:lnTo>
                      <a:pt x="27" y="68"/>
                    </a:lnTo>
                    <a:lnTo>
                      <a:pt x="15" y="64"/>
                    </a:lnTo>
                    <a:lnTo>
                      <a:pt x="8" y="55"/>
                    </a:lnTo>
                    <a:lnTo>
                      <a:pt x="2" y="49"/>
                    </a:lnTo>
                    <a:lnTo>
                      <a:pt x="0" y="40"/>
                    </a:lnTo>
                    <a:lnTo>
                      <a:pt x="2" y="32"/>
                    </a:lnTo>
                    <a:lnTo>
                      <a:pt x="8" y="26"/>
                    </a:lnTo>
                    <a:lnTo>
                      <a:pt x="15" y="17"/>
                    </a:lnTo>
                    <a:lnTo>
                      <a:pt x="27" y="13"/>
                    </a:lnTo>
                    <a:lnTo>
                      <a:pt x="40" y="7"/>
                    </a:lnTo>
                    <a:lnTo>
                      <a:pt x="54" y="4"/>
                    </a:lnTo>
                    <a:lnTo>
                      <a:pt x="71" y="2"/>
                    </a:lnTo>
                    <a:lnTo>
                      <a:pt x="88" y="0"/>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1" name="Line 46"/>
              <p:cNvSpPr>
                <a:spLocks noChangeShapeType="1"/>
              </p:cNvSpPr>
              <p:nvPr/>
            </p:nvSpPr>
            <p:spPr bwMode="auto">
              <a:xfrm>
                <a:off x="2870" y="2503"/>
                <a:ext cx="29"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2" name="Line 47"/>
              <p:cNvSpPr>
                <a:spLocks noChangeShapeType="1"/>
              </p:cNvSpPr>
              <p:nvPr/>
            </p:nvSpPr>
            <p:spPr bwMode="auto">
              <a:xfrm flipH="1">
                <a:off x="2974" y="2501"/>
                <a:ext cx="30" cy="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23" name="Freeform 48"/>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6"/>
                    </a:moveTo>
                    <a:lnTo>
                      <a:pt x="23" y="0"/>
                    </a:lnTo>
                    <a:lnTo>
                      <a:pt x="19" y="23"/>
                    </a:lnTo>
                    <a:lnTo>
                      <a:pt x="0"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4" name="Freeform 49"/>
              <p:cNvSpPr>
                <a:spLocks/>
              </p:cNvSpPr>
              <p:nvPr/>
            </p:nvSpPr>
            <p:spPr bwMode="auto">
              <a:xfrm>
                <a:off x="2876" y="2499"/>
                <a:ext cx="23" cy="23"/>
              </a:xfrm>
              <a:custGeom>
                <a:avLst/>
                <a:gdLst>
                  <a:gd name="T0" fmla="*/ 0 w 23"/>
                  <a:gd name="T1" fmla="*/ 6 h 23"/>
                  <a:gd name="T2" fmla="*/ 23 w 23"/>
                  <a:gd name="T3" fmla="*/ 0 h 23"/>
                  <a:gd name="T4" fmla="*/ 19 w 23"/>
                  <a:gd name="T5" fmla="*/ 23 h 23"/>
                  <a:gd name="T6" fmla="*/ 0 w 23"/>
                  <a:gd name="T7" fmla="*/ 6 h 23"/>
                  <a:gd name="T8" fmla="*/ 0 60000 65536"/>
                  <a:gd name="T9" fmla="*/ 0 60000 65536"/>
                  <a:gd name="T10" fmla="*/ 0 60000 65536"/>
                  <a:gd name="T11" fmla="*/ 0 60000 65536"/>
                  <a:gd name="T12" fmla="*/ 0 w 23"/>
                  <a:gd name="T13" fmla="*/ 0 h 23"/>
                  <a:gd name="T14" fmla="*/ 23 w 23"/>
                  <a:gd name="T15" fmla="*/ 23 h 23"/>
                </a:gdLst>
                <a:ahLst/>
                <a:cxnLst>
                  <a:cxn ang="T8">
                    <a:pos x="T0" y="T1"/>
                  </a:cxn>
                  <a:cxn ang="T9">
                    <a:pos x="T2" y="T3"/>
                  </a:cxn>
                  <a:cxn ang="T10">
                    <a:pos x="T4" y="T5"/>
                  </a:cxn>
                  <a:cxn ang="T11">
                    <a:pos x="T6" y="T7"/>
                  </a:cxn>
                </a:cxnLst>
                <a:rect l="T12" t="T13" r="T14" b="T15"/>
                <a:pathLst>
                  <a:path w="23" h="23">
                    <a:moveTo>
                      <a:pt x="0" y="6"/>
                    </a:moveTo>
                    <a:lnTo>
                      <a:pt x="23" y="0"/>
                    </a:lnTo>
                    <a:lnTo>
                      <a:pt x="19" y="23"/>
                    </a:lnTo>
                    <a:lnTo>
                      <a:pt x="0" y="6"/>
                    </a:lnTo>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5" name="Freeform 50"/>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 name="T15" fmla="*/ 0 w 15"/>
                  <a:gd name="T16" fmla="*/ 0 h 34"/>
                  <a:gd name="T17" fmla="*/ 15 w 15"/>
                  <a:gd name="T18" fmla="*/ 34 h 34"/>
                </a:gdLst>
                <a:ahLst/>
                <a:cxnLst>
                  <a:cxn ang="T10">
                    <a:pos x="T0" y="T1"/>
                  </a:cxn>
                  <a:cxn ang="T11">
                    <a:pos x="T2" y="T3"/>
                  </a:cxn>
                  <a:cxn ang="T12">
                    <a:pos x="T4" y="T5"/>
                  </a:cxn>
                  <a:cxn ang="T13">
                    <a:pos x="T6" y="T7"/>
                  </a:cxn>
                  <a:cxn ang="T14">
                    <a:pos x="T8" y="T9"/>
                  </a:cxn>
                </a:cxnLst>
                <a:rect l="T15" t="T16" r="T17" b="T18"/>
                <a:pathLst>
                  <a:path w="15" h="34">
                    <a:moveTo>
                      <a:pt x="3" y="5"/>
                    </a:moveTo>
                    <a:lnTo>
                      <a:pt x="15" y="0"/>
                    </a:lnTo>
                    <a:lnTo>
                      <a:pt x="11" y="34"/>
                    </a:lnTo>
                    <a:lnTo>
                      <a:pt x="0" y="26"/>
                    </a:lnTo>
                    <a:lnTo>
                      <a:pt x="3" y="5"/>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6" name="Freeform 51"/>
              <p:cNvSpPr>
                <a:spLocks/>
              </p:cNvSpPr>
              <p:nvPr/>
            </p:nvSpPr>
            <p:spPr bwMode="auto">
              <a:xfrm>
                <a:off x="2903" y="2511"/>
                <a:ext cx="15" cy="34"/>
              </a:xfrm>
              <a:custGeom>
                <a:avLst/>
                <a:gdLst>
                  <a:gd name="T0" fmla="*/ 3 w 15"/>
                  <a:gd name="T1" fmla="*/ 5 h 34"/>
                  <a:gd name="T2" fmla="*/ 15 w 15"/>
                  <a:gd name="T3" fmla="*/ 0 h 34"/>
                  <a:gd name="T4" fmla="*/ 11 w 15"/>
                  <a:gd name="T5" fmla="*/ 34 h 34"/>
                  <a:gd name="T6" fmla="*/ 0 w 15"/>
                  <a:gd name="T7" fmla="*/ 26 h 34"/>
                  <a:gd name="T8" fmla="*/ 3 w 15"/>
                  <a:gd name="T9" fmla="*/ 5 h 34"/>
                  <a:gd name="T10" fmla="*/ 0 60000 65536"/>
                  <a:gd name="T11" fmla="*/ 0 60000 65536"/>
                  <a:gd name="T12" fmla="*/ 0 60000 65536"/>
                  <a:gd name="T13" fmla="*/ 0 60000 65536"/>
                  <a:gd name="T14" fmla="*/ 0 60000 65536"/>
                  <a:gd name="T15" fmla="*/ 0 w 15"/>
                  <a:gd name="T16" fmla="*/ 0 h 34"/>
                  <a:gd name="T17" fmla="*/ 15 w 15"/>
                  <a:gd name="T18" fmla="*/ 34 h 34"/>
                </a:gdLst>
                <a:ahLst/>
                <a:cxnLst>
                  <a:cxn ang="T10">
                    <a:pos x="T0" y="T1"/>
                  </a:cxn>
                  <a:cxn ang="T11">
                    <a:pos x="T2" y="T3"/>
                  </a:cxn>
                  <a:cxn ang="T12">
                    <a:pos x="T4" y="T5"/>
                  </a:cxn>
                  <a:cxn ang="T13">
                    <a:pos x="T6" y="T7"/>
                  </a:cxn>
                  <a:cxn ang="T14">
                    <a:pos x="T8" y="T9"/>
                  </a:cxn>
                </a:cxnLst>
                <a:rect l="T15" t="T16" r="T17" b="T18"/>
                <a:pathLst>
                  <a:path w="15" h="34">
                    <a:moveTo>
                      <a:pt x="3" y="5"/>
                    </a:moveTo>
                    <a:lnTo>
                      <a:pt x="15" y="0"/>
                    </a:lnTo>
                    <a:lnTo>
                      <a:pt x="11" y="34"/>
                    </a:lnTo>
                    <a:lnTo>
                      <a:pt x="0" y="26"/>
                    </a:lnTo>
                    <a:lnTo>
                      <a:pt x="3" y="5"/>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7" name="Freeform 52"/>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 name="T15" fmla="*/ 0 w 33"/>
                  <a:gd name="T16" fmla="*/ 0 h 31"/>
                  <a:gd name="T17" fmla="*/ 33 w 33"/>
                  <a:gd name="T18" fmla="*/ 31 h 31"/>
                </a:gdLst>
                <a:ahLst/>
                <a:cxnLst>
                  <a:cxn ang="T10">
                    <a:pos x="T0" y="T1"/>
                  </a:cxn>
                  <a:cxn ang="T11">
                    <a:pos x="T2" y="T3"/>
                  </a:cxn>
                  <a:cxn ang="T12">
                    <a:pos x="T4" y="T5"/>
                  </a:cxn>
                  <a:cxn ang="T13">
                    <a:pos x="T6" y="T7"/>
                  </a:cxn>
                  <a:cxn ang="T14">
                    <a:pos x="T8" y="T9"/>
                  </a:cxn>
                </a:cxnLst>
                <a:rect l="T15" t="T16" r="T17" b="T18"/>
                <a:pathLst>
                  <a:path w="33" h="31">
                    <a:moveTo>
                      <a:pt x="12" y="0"/>
                    </a:moveTo>
                    <a:lnTo>
                      <a:pt x="0" y="12"/>
                    </a:lnTo>
                    <a:lnTo>
                      <a:pt x="4" y="31"/>
                    </a:lnTo>
                    <a:lnTo>
                      <a:pt x="33" y="4"/>
                    </a:lnTo>
                    <a:lnTo>
                      <a:pt x="12" y="0"/>
                    </a:lnTo>
                    <a:close/>
                  </a:path>
                </a:pathLst>
              </a:custGeom>
              <a:solidFill>
                <a:srgbClr val="CC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28" name="Freeform 53"/>
              <p:cNvSpPr>
                <a:spLocks/>
              </p:cNvSpPr>
              <p:nvPr/>
            </p:nvSpPr>
            <p:spPr bwMode="auto">
              <a:xfrm>
                <a:off x="2985" y="2514"/>
                <a:ext cx="33" cy="31"/>
              </a:xfrm>
              <a:custGeom>
                <a:avLst/>
                <a:gdLst>
                  <a:gd name="T0" fmla="*/ 12 w 33"/>
                  <a:gd name="T1" fmla="*/ 0 h 31"/>
                  <a:gd name="T2" fmla="*/ 0 w 33"/>
                  <a:gd name="T3" fmla="*/ 12 h 31"/>
                  <a:gd name="T4" fmla="*/ 4 w 33"/>
                  <a:gd name="T5" fmla="*/ 31 h 31"/>
                  <a:gd name="T6" fmla="*/ 33 w 33"/>
                  <a:gd name="T7" fmla="*/ 4 h 31"/>
                  <a:gd name="T8" fmla="*/ 12 w 33"/>
                  <a:gd name="T9" fmla="*/ 0 h 31"/>
                  <a:gd name="T10" fmla="*/ 0 60000 65536"/>
                  <a:gd name="T11" fmla="*/ 0 60000 65536"/>
                  <a:gd name="T12" fmla="*/ 0 60000 65536"/>
                  <a:gd name="T13" fmla="*/ 0 60000 65536"/>
                  <a:gd name="T14" fmla="*/ 0 60000 65536"/>
                  <a:gd name="T15" fmla="*/ 0 w 33"/>
                  <a:gd name="T16" fmla="*/ 0 h 31"/>
                  <a:gd name="T17" fmla="*/ 33 w 33"/>
                  <a:gd name="T18" fmla="*/ 31 h 31"/>
                </a:gdLst>
                <a:ahLst/>
                <a:cxnLst>
                  <a:cxn ang="T10">
                    <a:pos x="T0" y="T1"/>
                  </a:cxn>
                  <a:cxn ang="T11">
                    <a:pos x="T2" y="T3"/>
                  </a:cxn>
                  <a:cxn ang="T12">
                    <a:pos x="T4" y="T5"/>
                  </a:cxn>
                  <a:cxn ang="T13">
                    <a:pos x="T6" y="T7"/>
                  </a:cxn>
                  <a:cxn ang="T14">
                    <a:pos x="T8" y="T9"/>
                  </a:cxn>
                </a:cxnLst>
                <a:rect l="T15" t="T16" r="T17" b="T18"/>
                <a:pathLst>
                  <a:path w="33" h="31">
                    <a:moveTo>
                      <a:pt x="12" y="0"/>
                    </a:moveTo>
                    <a:lnTo>
                      <a:pt x="0" y="12"/>
                    </a:lnTo>
                    <a:lnTo>
                      <a:pt x="4" y="31"/>
                    </a:lnTo>
                    <a:lnTo>
                      <a:pt x="33" y="4"/>
                    </a:lnTo>
                    <a:lnTo>
                      <a:pt x="12" y="0"/>
                    </a:lnTo>
                  </a:path>
                </a:pathLst>
              </a:custGeom>
              <a:noFill/>
              <a:ln w="3175">
                <a:solidFill>
                  <a:srgbClr val="CCCCCC"/>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29" name="Line 54"/>
              <p:cNvSpPr>
                <a:spLocks noChangeShapeType="1"/>
              </p:cNvSpPr>
              <p:nvPr/>
            </p:nvSpPr>
            <p:spPr bwMode="auto">
              <a:xfrm flipH="1" flipV="1">
                <a:off x="2974" y="2497"/>
                <a:ext cx="63" cy="8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30" name="Freeform 55"/>
              <p:cNvSpPr>
                <a:spLocks/>
              </p:cNvSpPr>
              <p:nvPr/>
            </p:nvSpPr>
            <p:spPr bwMode="auto">
              <a:xfrm>
                <a:off x="2970" y="2492"/>
                <a:ext cx="36" cy="41"/>
              </a:xfrm>
              <a:custGeom>
                <a:avLst/>
                <a:gdLst>
                  <a:gd name="T0" fmla="*/ 6 w 36"/>
                  <a:gd name="T1" fmla="*/ 41 h 41"/>
                  <a:gd name="T2" fmla="*/ 0 w 36"/>
                  <a:gd name="T3" fmla="*/ 0 h 41"/>
                  <a:gd name="T4" fmla="*/ 36 w 36"/>
                  <a:gd name="T5" fmla="*/ 11 h 41"/>
                  <a:gd name="T6" fmla="*/ 0 60000 65536"/>
                  <a:gd name="T7" fmla="*/ 0 60000 65536"/>
                  <a:gd name="T8" fmla="*/ 0 60000 65536"/>
                  <a:gd name="T9" fmla="*/ 0 w 36"/>
                  <a:gd name="T10" fmla="*/ 0 h 41"/>
                  <a:gd name="T11" fmla="*/ 36 w 36"/>
                  <a:gd name="T12" fmla="*/ 41 h 41"/>
                </a:gdLst>
                <a:ahLst/>
                <a:cxnLst>
                  <a:cxn ang="T6">
                    <a:pos x="T0" y="T1"/>
                  </a:cxn>
                  <a:cxn ang="T7">
                    <a:pos x="T2" y="T3"/>
                  </a:cxn>
                  <a:cxn ang="T8">
                    <a:pos x="T4" y="T5"/>
                  </a:cxn>
                </a:cxnLst>
                <a:rect l="T9" t="T10" r="T11" b="T12"/>
                <a:pathLst>
                  <a:path w="36" h="41">
                    <a:moveTo>
                      <a:pt x="6" y="41"/>
                    </a:moveTo>
                    <a:lnTo>
                      <a:pt x="0" y="0"/>
                    </a:lnTo>
                    <a:lnTo>
                      <a:pt x="36" y="11"/>
                    </a:lnTo>
                  </a:path>
                </a:pathLst>
              </a:custGeom>
              <a:noFill/>
              <a:ln w="31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31" name="Freeform 56"/>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 name="T12" fmla="*/ 0 w 21"/>
                  <a:gd name="T13" fmla="*/ 0 h 23"/>
                  <a:gd name="T14" fmla="*/ 21 w 21"/>
                  <a:gd name="T15" fmla="*/ 23 h 23"/>
                </a:gdLst>
                <a:ahLst/>
                <a:cxnLst>
                  <a:cxn ang="T8">
                    <a:pos x="T0" y="T1"/>
                  </a:cxn>
                  <a:cxn ang="T9">
                    <a:pos x="T2" y="T3"/>
                  </a:cxn>
                  <a:cxn ang="T10">
                    <a:pos x="T4" y="T5"/>
                  </a:cxn>
                  <a:cxn ang="T11">
                    <a:pos x="T6" y="T7"/>
                  </a:cxn>
                </a:cxnLst>
                <a:rect l="T12" t="T13" r="T14" b="T15"/>
                <a:pathLst>
                  <a:path w="21" h="23">
                    <a:moveTo>
                      <a:pt x="0" y="0"/>
                    </a:moveTo>
                    <a:lnTo>
                      <a:pt x="3" y="23"/>
                    </a:lnTo>
                    <a:lnTo>
                      <a:pt x="21" y="6"/>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7532" name="Freeform 57"/>
              <p:cNvSpPr>
                <a:spLocks/>
              </p:cNvSpPr>
              <p:nvPr/>
            </p:nvSpPr>
            <p:spPr bwMode="auto">
              <a:xfrm>
                <a:off x="2974" y="2499"/>
                <a:ext cx="21" cy="23"/>
              </a:xfrm>
              <a:custGeom>
                <a:avLst/>
                <a:gdLst>
                  <a:gd name="T0" fmla="*/ 0 w 21"/>
                  <a:gd name="T1" fmla="*/ 0 h 23"/>
                  <a:gd name="T2" fmla="*/ 3 w 21"/>
                  <a:gd name="T3" fmla="*/ 23 h 23"/>
                  <a:gd name="T4" fmla="*/ 21 w 21"/>
                  <a:gd name="T5" fmla="*/ 6 h 23"/>
                  <a:gd name="T6" fmla="*/ 0 w 21"/>
                  <a:gd name="T7" fmla="*/ 0 h 23"/>
                  <a:gd name="T8" fmla="*/ 0 60000 65536"/>
                  <a:gd name="T9" fmla="*/ 0 60000 65536"/>
                  <a:gd name="T10" fmla="*/ 0 60000 65536"/>
                  <a:gd name="T11" fmla="*/ 0 60000 65536"/>
                  <a:gd name="T12" fmla="*/ 0 w 21"/>
                  <a:gd name="T13" fmla="*/ 0 h 23"/>
                  <a:gd name="T14" fmla="*/ 21 w 21"/>
                  <a:gd name="T15" fmla="*/ 23 h 23"/>
                </a:gdLst>
                <a:ahLst/>
                <a:cxnLst>
                  <a:cxn ang="T8">
                    <a:pos x="T0" y="T1"/>
                  </a:cxn>
                  <a:cxn ang="T9">
                    <a:pos x="T2" y="T3"/>
                  </a:cxn>
                  <a:cxn ang="T10">
                    <a:pos x="T4" y="T5"/>
                  </a:cxn>
                  <a:cxn ang="T11">
                    <a:pos x="T6" y="T7"/>
                  </a:cxn>
                </a:cxnLst>
                <a:rect l="T12" t="T13" r="T14" b="T15"/>
                <a:pathLst>
                  <a:path w="21" h="23">
                    <a:moveTo>
                      <a:pt x="0" y="0"/>
                    </a:moveTo>
                    <a:lnTo>
                      <a:pt x="3" y="23"/>
                    </a:lnTo>
                    <a:lnTo>
                      <a:pt x="21" y="6"/>
                    </a:lnTo>
                    <a:lnTo>
                      <a:pt x="0" y="0"/>
                    </a:lnTo>
                  </a:path>
                </a:pathLst>
              </a:custGeom>
              <a:noFill/>
              <a:ln w="3175">
                <a:solidFill>
                  <a:srgbClr val="FFFF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7428" name="Rectangle 58"/>
            <p:cNvSpPr>
              <a:spLocks noChangeArrowheads="1"/>
            </p:cNvSpPr>
            <p:nvPr/>
          </p:nvSpPr>
          <p:spPr bwMode="auto">
            <a:xfrm>
              <a:off x="3014" y="2596"/>
              <a:ext cx="1111"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400">
                  <a:solidFill>
                    <a:srgbClr val="000000"/>
                  </a:solidFill>
                  <a:latin typeface="Arial" charset="0"/>
                </a:rPr>
                <a:t>Implementation View</a:t>
              </a:r>
              <a:endParaRPr kumimoji="0" lang="en-US" altLang="zh-CN" sz="1000" b="0">
                <a:latin typeface="Arial" charset="0"/>
              </a:endParaRPr>
            </a:p>
          </p:txBody>
        </p:sp>
        <p:sp>
          <p:nvSpPr>
            <p:cNvPr id="17429" name="Rectangle 59"/>
            <p:cNvSpPr>
              <a:spLocks noChangeArrowheads="1"/>
            </p:cNvSpPr>
            <p:nvPr/>
          </p:nvSpPr>
          <p:spPr bwMode="auto">
            <a:xfrm>
              <a:off x="2650" y="3314"/>
              <a:ext cx="38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3300"/>
                  </a:solidFill>
                  <a:latin typeface="Arial" charset="0"/>
                </a:rPr>
                <a:t>End-user</a:t>
              </a:r>
              <a:endParaRPr kumimoji="0" lang="en-US" altLang="zh-CN" sz="1000" b="0">
                <a:latin typeface="Arial" charset="0"/>
              </a:endParaRPr>
            </a:p>
          </p:txBody>
        </p:sp>
        <p:sp>
          <p:nvSpPr>
            <p:cNvPr id="17430" name="Rectangle 60"/>
            <p:cNvSpPr>
              <a:spLocks noChangeArrowheads="1"/>
            </p:cNvSpPr>
            <p:nvPr/>
          </p:nvSpPr>
          <p:spPr bwMode="auto">
            <a:xfrm>
              <a:off x="2568" y="3420"/>
              <a:ext cx="54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i="1">
                  <a:solidFill>
                    <a:srgbClr val="000000"/>
                  </a:solidFill>
                  <a:latin typeface="Arial" charset="0"/>
                </a:rPr>
                <a:t>Functionality</a:t>
              </a:r>
              <a:endParaRPr kumimoji="0" lang="en-US" altLang="zh-CN" sz="1000" b="0">
                <a:latin typeface="Arial" charset="0"/>
              </a:endParaRPr>
            </a:p>
          </p:txBody>
        </p:sp>
        <p:sp>
          <p:nvSpPr>
            <p:cNvPr id="17431" name="Rectangle 61"/>
            <p:cNvSpPr>
              <a:spLocks noChangeArrowheads="1"/>
            </p:cNvSpPr>
            <p:nvPr/>
          </p:nvSpPr>
          <p:spPr bwMode="auto">
            <a:xfrm>
              <a:off x="3840" y="2901"/>
              <a:ext cx="572"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3300"/>
                  </a:solidFill>
                  <a:latin typeface="Arial" charset="0"/>
                </a:rPr>
                <a:t>Programmers</a:t>
              </a:r>
              <a:endParaRPr kumimoji="0" lang="en-US" altLang="zh-CN" sz="1000" b="0">
                <a:latin typeface="Arial" charset="0"/>
              </a:endParaRPr>
            </a:p>
          </p:txBody>
        </p:sp>
        <p:sp>
          <p:nvSpPr>
            <p:cNvPr id="17432" name="Rectangle 62"/>
            <p:cNvSpPr>
              <a:spLocks noChangeArrowheads="1"/>
            </p:cNvSpPr>
            <p:nvPr/>
          </p:nvSpPr>
          <p:spPr bwMode="auto">
            <a:xfrm>
              <a:off x="3561" y="3025"/>
              <a:ext cx="85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000" i="1">
                  <a:solidFill>
                    <a:srgbClr val="000000"/>
                  </a:solidFill>
                  <a:latin typeface="Arial" charset="0"/>
                </a:rPr>
                <a:t>Software management</a:t>
              </a:r>
              <a:endParaRPr kumimoji="0" lang="en-US" altLang="zh-CN" sz="1000" b="0">
                <a:latin typeface="Arial" charset="0"/>
              </a:endParaRPr>
            </a:p>
          </p:txBody>
        </p:sp>
        <p:sp>
          <p:nvSpPr>
            <p:cNvPr id="17433" name="Rectangle 63"/>
            <p:cNvSpPr>
              <a:spLocks noChangeArrowheads="1"/>
            </p:cNvSpPr>
            <p:nvPr/>
          </p:nvSpPr>
          <p:spPr bwMode="auto">
            <a:xfrm>
              <a:off x="1236" y="4062"/>
              <a:ext cx="1387"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000" i="1">
                  <a:solidFill>
                    <a:srgbClr val="000000"/>
                  </a:solidFill>
                  <a:latin typeface="Arial" charset="0"/>
                </a:rPr>
                <a:t>Performance, scalability, throughput</a:t>
              </a:r>
            </a:p>
          </p:txBody>
        </p:sp>
        <p:sp>
          <p:nvSpPr>
            <p:cNvPr id="17434" name="Rectangle 64"/>
            <p:cNvSpPr>
              <a:spLocks noChangeArrowheads="1"/>
            </p:cNvSpPr>
            <p:nvPr/>
          </p:nvSpPr>
          <p:spPr bwMode="auto">
            <a:xfrm>
              <a:off x="1236" y="3945"/>
              <a:ext cx="79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3300"/>
                  </a:solidFill>
                  <a:latin typeface="Arial" charset="0"/>
                </a:rPr>
                <a:t>System integrators</a:t>
              </a:r>
              <a:endParaRPr kumimoji="0" lang="en-US" altLang="zh-CN" sz="1000" b="0">
                <a:latin typeface="Arial" charset="0"/>
              </a:endParaRPr>
            </a:p>
          </p:txBody>
        </p:sp>
        <p:sp>
          <p:nvSpPr>
            <p:cNvPr id="17435" name="Rectangle 65"/>
            <p:cNvSpPr>
              <a:spLocks noChangeArrowheads="1"/>
            </p:cNvSpPr>
            <p:nvPr/>
          </p:nvSpPr>
          <p:spPr bwMode="auto">
            <a:xfrm>
              <a:off x="2919" y="3966"/>
              <a:ext cx="14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r" eaLnBrk="0" hangingPunct="0"/>
              <a:r>
                <a:rPr kumimoji="0" lang="en-US" altLang="zh-CN" sz="1000" i="1">
                  <a:solidFill>
                    <a:srgbClr val="000000"/>
                  </a:solidFill>
                  <a:latin typeface="Arial" charset="0"/>
                </a:rPr>
                <a:t>System topology, delivery, </a:t>
              </a:r>
            </a:p>
            <a:p>
              <a:pPr algn="r" eaLnBrk="0" hangingPunct="0"/>
              <a:r>
                <a:rPr kumimoji="0" lang="en-US" altLang="zh-CN" sz="1000" i="1">
                  <a:solidFill>
                    <a:srgbClr val="000000"/>
                  </a:solidFill>
                  <a:latin typeface="Arial" charset="0"/>
                </a:rPr>
                <a:t>installation, communication</a:t>
              </a:r>
              <a:endParaRPr kumimoji="0" lang="en-US" altLang="zh-CN" sz="1000" b="0">
                <a:latin typeface="Arial" charset="0"/>
              </a:endParaRPr>
            </a:p>
          </p:txBody>
        </p:sp>
        <p:sp>
          <p:nvSpPr>
            <p:cNvPr id="17436" name="Rectangle 66"/>
            <p:cNvSpPr>
              <a:spLocks noChangeArrowheads="1"/>
            </p:cNvSpPr>
            <p:nvPr/>
          </p:nvSpPr>
          <p:spPr bwMode="auto">
            <a:xfrm>
              <a:off x="3576" y="3856"/>
              <a:ext cx="836"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3300"/>
                  </a:solidFill>
                  <a:latin typeface="Arial" charset="0"/>
                </a:rPr>
                <a:t>System engineering</a:t>
              </a:r>
              <a:endParaRPr kumimoji="0" lang="en-US" altLang="zh-CN" sz="1000" b="0">
                <a:latin typeface="Arial" charset="0"/>
              </a:endParaRPr>
            </a:p>
          </p:txBody>
        </p:sp>
        <p:sp>
          <p:nvSpPr>
            <p:cNvPr id="17437" name="Rectangle 67"/>
            <p:cNvSpPr>
              <a:spLocks noChangeArrowheads="1"/>
            </p:cNvSpPr>
            <p:nvPr/>
          </p:nvSpPr>
          <p:spPr bwMode="auto">
            <a:xfrm>
              <a:off x="1248" y="2901"/>
              <a:ext cx="81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100">
                  <a:solidFill>
                    <a:srgbClr val="FF0033"/>
                  </a:solidFill>
                  <a:latin typeface="Arial" charset="0"/>
                </a:rPr>
                <a:t>Analysts/Designers</a:t>
              </a:r>
              <a:endParaRPr kumimoji="0" lang="en-US" altLang="zh-CN" sz="1000" b="0">
                <a:latin typeface="Arial" charset="0"/>
              </a:endParaRPr>
            </a:p>
          </p:txBody>
        </p:sp>
        <p:sp>
          <p:nvSpPr>
            <p:cNvPr id="17438" name="Rectangle 68"/>
            <p:cNvSpPr>
              <a:spLocks noChangeArrowheads="1"/>
            </p:cNvSpPr>
            <p:nvPr/>
          </p:nvSpPr>
          <p:spPr bwMode="auto">
            <a:xfrm>
              <a:off x="1230" y="3024"/>
              <a:ext cx="35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kumimoji="0" lang="en-US" altLang="zh-CN" sz="1000" i="1">
                  <a:solidFill>
                    <a:srgbClr val="000000"/>
                  </a:solidFill>
                  <a:latin typeface="Arial" charset="0"/>
                </a:rPr>
                <a:t>Structure</a:t>
              </a:r>
              <a:endParaRPr kumimoji="0" lang="en-US" altLang="zh-CN" sz="1000" b="0">
                <a:latin typeface="Arial" charset="0"/>
              </a:endParaRPr>
            </a:p>
          </p:txBody>
        </p:sp>
        <p:sp>
          <p:nvSpPr>
            <p:cNvPr id="17439" name="Line 69"/>
            <p:cNvSpPr>
              <a:spLocks noChangeShapeType="1"/>
            </p:cNvSpPr>
            <p:nvPr/>
          </p:nvSpPr>
          <p:spPr bwMode="auto">
            <a:xfrm>
              <a:off x="2505" y="3033"/>
              <a:ext cx="96"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17440" name="Line 70"/>
            <p:cNvSpPr>
              <a:spLocks noChangeShapeType="1"/>
            </p:cNvSpPr>
            <p:nvPr/>
          </p:nvSpPr>
          <p:spPr bwMode="auto">
            <a:xfrm flipV="1">
              <a:off x="1419" y="3479"/>
              <a:ext cx="112" cy="4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1" name="Line 71"/>
            <p:cNvSpPr>
              <a:spLocks noChangeShapeType="1"/>
            </p:cNvSpPr>
            <p:nvPr/>
          </p:nvSpPr>
          <p:spPr bwMode="auto">
            <a:xfrm flipH="1">
              <a:off x="1546" y="3525"/>
              <a:ext cx="23" cy="12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2" name="Line 72"/>
            <p:cNvSpPr>
              <a:spLocks noChangeShapeType="1"/>
            </p:cNvSpPr>
            <p:nvPr/>
          </p:nvSpPr>
          <p:spPr bwMode="auto">
            <a:xfrm>
              <a:off x="1391" y="3578"/>
              <a:ext cx="93" cy="7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3" name="Line 73"/>
            <p:cNvSpPr>
              <a:spLocks noChangeShapeType="1"/>
            </p:cNvSpPr>
            <p:nvPr/>
          </p:nvSpPr>
          <p:spPr bwMode="auto">
            <a:xfrm flipV="1">
              <a:off x="1574" y="3662"/>
              <a:ext cx="97"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4" name="Rectangle 74"/>
            <p:cNvSpPr>
              <a:spLocks noChangeArrowheads="1"/>
            </p:cNvSpPr>
            <p:nvPr/>
          </p:nvSpPr>
          <p:spPr bwMode="auto">
            <a:xfrm>
              <a:off x="1337" y="3501"/>
              <a:ext cx="63" cy="61"/>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45" name="Rectangle 75"/>
            <p:cNvSpPr>
              <a:spLocks noChangeArrowheads="1"/>
            </p:cNvSpPr>
            <p:nvPr/>
          </p:nvSpPr>
          <p:spPr bwMode="auto">
            <a:xfrm>
              <a:off x="1337" y="3501"/>
              <a:ext cx="63" cy="6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46" name="Line 76"/>
            <p:cNvSpPr>
              <a:spLocks noChangeShapeType="1"/>
            </p:cNvSpPr>
            <p:nvPr/>
          </p:nvSpPr>
          <p:spPr bwMode="auto">
            <a:xfrm>
              <a:off x="1337" y="3524"/>
              <a:ext cx="6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7" name="Line 77"/>
            <p:cNvSpPr>
              <a:spLocks noChangeShapeType="1"/>
            </p:cNvSpPr>
            <p:nvPr/>
          </p:nvSpPr>
          <p:spPr bwMode="auto">
            <a:xfrm>
              <a:off x="1337" y="3539"/>
              <a:ext cx="6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48" name="Rectangle 78"/>
            <p:cNvSpPr>
              <a:spLocks noChangeArrowheads="1"/>
            </p:cNvSpPr>
            <p:nvPr/>
          </p:nvSpPr>
          <p:spPr bwMode="auto">
            <a:xfrm>
              <a:off x="1680" y="3624"/>
              <a:ext cx="67" cy="61"/>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49" name="Rectangle 79"/>
            <p:cNvSpPr>
              <a:spLocks noChangeArrowheads="1"/>
            </p:cNvSpPr>
            <p:nvPr/>
          </p:nvSpPr>
          <p:spPr bwMode="auto">
            <a:xfrm>
              <a:off x="1680" y="3624"/>
              <a:ext cx="67" cy="6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0" name="Line 80"/>
            <p:cNvSpPr>
              <a:spLocks noChangeShapeType="1"/>
            </p:cNvSpPr>
            <p:nvPr/>
          </p:nvSpPr>
          <p:spPr bwMode="auto">
            <a:xfrm>
              <a:off x="1680" y="3649"/>
              <a:ext cx="6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1" name="Line 81"/>
            <p:cNvSpPr>
              <a:spLocks noChangeShapeType="1"/>
            </p:cNvSpPr>
            <p:nvPr/>
          </p:nvSpPr>
          <p:spPr bwMode="auto">
            <a:xfrm>
              <a:off x="1680" y="3662"/>
              <a:ext cx="6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2" name="Rectangle 82"/>
            <p:cNvSpPr>
              <a:spLocks noChangeArrowheads="1"/>
            </p:cNvSpPr>
            <p:nvPr/>
          </p:nvSpPr>
          <p:spPr bwMode="auto">
            <a:xfrm>
              <a:off x="1496" y="3668"/>
              <a:ext cx="65" cy="64"/>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53" name="Rectangle 83"/>
            <p:cNvSpPr>
              <a:spLocks noChangeArrowheads="1"/>
            </p:cNvSpPr>
            <p:nvPr/>
          </p:nvSpPr>
          <p:spPr bwMode="auto">
            <a:xfrm>
              <a:off x="1496" y="3668"/>
              <a:ext cx="65"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4" name="Line 84"/>
            <p:cNvSpPr>
              <a:spLocks noChangeShapeType="1"/>
            </p:cNvSpPr>
            <p:nvPr/>
          </p:nvSpPr>
          <p:spPr bwMode="auto">
            <a:xfrm>
              <a:off x="1496" y="3691"/>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5" name="Line 85"/>
            <p:cNvSpPr>
              <a:spLocks noChangeShapeType="1"/>
            </p:cNvSpPr>
            <p:nvPr/>
          </p:nvSpPr>
          <p:spPr bwMode="auto">
            <a:xfrm>
              <a:off x="1496" y="3706"/>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6" name="Rectangle 86"/>
            <p:cNvSpPr>
              <a:spLocks noChangeArrowheads="1"/>
            </p:cNvSpPr>
            <p:nvPr/>
          </p:nvSpPr>
          <p:spPr bwMode="auto">
            <a:xfrm>
              <a:off x="1544" y="3446"/>
              <a:ext cx="65" cy="6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57" name="Rectangle 87"/>
            <p:cNvSpPr>
              <a:spLocks noChangeArrowheads="1"/>
            </p:cNvSpPr>
            <p:nvPr/>
          </p:nvSpPr>
          <p:spPr bwMode="auto">
            <a:xfrm>
              <a:off x="1544" y="3446"/>
              <a:ext cx="65" cy="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58" name="Line 88"/>
            <p:cNvSpPr>
              <a:spLocks noChangeShapeType="1"/>
            </p:cNvSpPr>
            <p:nvPr/>
          </p:nvSpPr>
          <p:spPr bwMode="auto">
            <a:xfrm>
              <a:off x="1544" y="3471"/>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59" name="Line 89"/>
            <p:cNvSpPr>
              <a:spLocks noChangeShapeType="1"/>
            </p:cNvSpPr>
            <p:nvPr/>
          </p:nvSpPr>
          <p:spPr bwMode="auto">
            <a:xfrm>
              <a:off x="1544" y="3486"/>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0" name="Line 90"/>
            <p:cNvSpPr>
              <a:spLocks noChangeShapeType="1"/>
            </p:cNvSpPr>
            <p:nvPr/>
          </p:nvSpPr>
          <p:spPr bwMode="auto">
            <a:xfrm flipV="1">
              <a:off x="1411" y="2406"/>
              <a:ext cx="120" cy="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1" name="Line 91"/>
            <p:cNvSpPr>
              <a:spLocks noChangeShapeType="1"/>
            </p:cNvSpPr>
            <p:nvPr/>
          </p:nvSpPr>
          <p:spPr bwMode="auto">
            <a:xfrm flipH="1">
              <a:off x="1546" y="2450"/>
              <a:ext cx="25" cy="1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2" name="Line 92"/>
            <p:cNvSpPr>
              <a:spLocks noChangeShapeType="1"/>
            </p:cNvSpPr>
            <p:nvPr/>
          </p:nvSpPr>
          <p:spPr bwMode="auto">
            <a:xfrm>
              <a:off x="1379" y="2497"/>
              <a:ext cx="105" cy="86"/>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3" name="Line 93"/>
            <p:cNvSpPr>
              <a:spLocks noChangeShapeType="1"/>
            </p:cNvSpPr>
            <p:nvPr/>
          </p:nvSpPr>
          <p:spPr bwMode="auto">
            <a:xfrm flipV="1">
              <a:off x="1572" y="2589"/>
              <a:ext cx="99"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4" name="Rectangle 94"/>
            <p:cNvSpPr>
              <a:spLocks noChangeArrowheads="1"/>
            </p:cNvSpPr>
            <p:nvPr/>
          </p:nvSpPr>
          <p:spPr bwMode="auto">
            <a:xfrm>
              <a:off x="1337" y="2428"/>
              <a:ext cx="63" cy="61"/>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65" name="Rectangle 95"/>
            <p:cNvSpPr>
              <a:spLocks noChangeArrowheads="1"/>
            </p:cNvSpPr>
            <p:nvPr/>
          </p:nvSpPr>
          <p:spPr bwMode="auto">
            <a:xfrm>
              <a:off x="1337" y="2428"/>
              <a:ext cx="63" cy="6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66" name="Line 96"/>
            <p:cNvSpPr>
              <a:spLocks noChangeShapeType="1"/>
            </p:cNvSpPr>
            <p:nvPr/>
          </p:nvSpPr>
          <p:spPr bwMode="auto">
            <a:xfrm>
              <a:off x="1337" y="2451"/>
              <a:ext cx="6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7" name="Line 97"/>
            <p:cNvSpPr>
              <a:spLocks noChangeShapeType="1"/>
            </p:cNvSpPr>
            <p:nvPr/>
          </p:nvSpPr>
          <p:spPr bwMode="auto">
            <a:xfrm>
              <a:off x="1337" y="2466"/>
              <a:ext cx="63"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68" name="Rectangle 98"/>
            <p:cNvSpPr>
              <a:spLocks noChangeArrowheads="1"/>
            </p:cNvSpPr>
            <p:nvPr/>
          </p:nvSpPr>
          <p:spPr bwMode="auto">
            <a:xfrm>
              <a:off x="1680" y="2551"/>
              <a:ext cx="67" cy="61"/>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69" name="Rectangle 99"/>
            <p:cNvSpPr>
              <a:spLocks noChangeArrowheads="1"/>
            </p:cNvSpPr>
            <p:nvPr/>
          </p:nvSpPr>
          <p:spPr bwMode="auto">
            <a:xfrm>
              <a:off x="1680" y="2551"/>
              <a:ext cx="67" cy="61"/>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0" name="Line 100"/>
            <p:cNvSpPr>
              <a:spLocks noChangeShapeType="1"/>
            </p:cNvSpPr>
            <p:nvPr/>
          </p:nvSpPr>
          <p:spPr bwMode="auto">
            <a:xfrm>
              <a:off x="1680" y="2576"/>
              <a:ext cx="6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1" name="Line 101"/>
            <p:cNvSpPr>
              <a:spLocks noChangeShapeType="1"/>
            </p:cNvSpPr>
            <p:nvPr/>
          </p:nvSpPr>
          <p:spPr bwMode="auto">
            <a:xfrm>
              <a:off x="1680" y="2589"/>
              <a:ext cx="67"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2" name="Rectangle 102"/>
            <p:cNvSpPr>
              <a:spLocks noChangeArrowheads="1"/>
            </p:cNvSpPr>
            <p:nvPr/>
          </p:nvSpPr>
          <p:spPr bwMode="auto">
            <a:xfrm>
              <a:off x="1496" y="2595"/>
              <a:ext cx="65" cy="64"/>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73" name="Rectangle 103"/>
            <p:cNvSpPr>
              <a:spLocks noChangeArrowheads="1"/>
            </p:cNvSpPr>
            <p:nvPr/>
          </p:nvSpPr>
          <p:spPr bwMode="auto">
            <a:xfrm>
              <a:off x="1496" y="2595"/>
              <a:ext cx="65" cy="64"/>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4" name="Line 104"/>
            <p:cNvSpPr>
              <a:spLocks noChangeShapeType="1"/>
            </p:cNvSpPr>
            <p:nvPr/>
          </p:nvSpPr>
          <p:spPr bwMode="auto">
            <a:xfrm>
              <a:off x="1496" y="2618"/>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5" name="Line 105"/>
            <p:cNvSpPr>
              <a:spLocks noChangeShapeType="1"/>
            </p:cNvSpPr>
            <p:nvPr/>
          </p:nvSpPr>
          <p:spPr bwMode="auto">
            <a:xfrm>
              <a:off x="1496" y="2633"/>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6" name="Rectangle 106"/>
            <p:cNvSpPr>
              <a:spLocks noChangeArrowheads="1"/>
            </p:cNvSpPr>
            <p:nvPr/>
          </p:nvSpPr>
          <p:spPr bwMode="auto">
            <a:xfrm>
              <a:off x="1544" y="2373"/>
              <a:ext cx="65" cy="63"/>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77" name="Rectangle 107"/>
            <p:cNvSpPr>
              <a:spLocks noChangeArrowheads="1"/>
            </p:cNvSpPr>
            <p:nvPr/>
          </p:nvSpPr>
          <p:spPr bwMode="auto">
            <a:xfrm>
              <a:off x="1544" y="2373"/>
              <a:ext cx="65" cy="63"/>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78" name="Line 108"/>
            <p:cNvSpPr>
              <a:spLocks noChangeShapeType="1"/>
            </p:cNvSpPr>
            <p:nvPr/>
          </p:nvSpPr>
          <p:spPr bwMode="auto">
            <a:xfrm>
              <a:off x="1544" y="2398"/>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79" name="Line 109"/>
            <p:cNvSpPr>
              <a:spLocks noChangeShapeType="1"/>
            </p:cNvSpPr>
            <p:nvPr/>
          </p:nvSpPr>
          <p:spPr bwMode="auto">
            <a:xfrm>
              <a:off x="1544" y="2413"/>
              <a:ext cx="65"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7480" name="Group 110"/>
            <p:cNvGrpSpPr>
              <a:grpSpLocks/>
            </p:cNvGrpSpPr>
            <p:nvPr/>
          </p:nvGrpSpPr>
          <p:grpSpPr bwMode="auto">
            <a:xfrm>
              <a:off x="3949" y="2283"/>
              <a:ext cx="413" cy="288"/>
              <a:chOff x="4248" y="1194"/>
              <a:chExt cx="509" cy="355"/>
            </a:xfrm>
          </p:grpSpPr>
          <p:sp>
            <p:nvSpPr>
              <p:cNvPr id="17490" name="Line 111"/>
              <p:cNvSpPr>
                <a:spLocks noChangeShapeType="1"/>
              </p:cNvSpPr>
              <p:nvPr/>
            </p:nvSpPr>
            <p:spPr bwMode="auto">
              <a:xfrm flipV="1">
                <a:off x="4343" y="1235"/>
                <a:ext cx="146" cy="5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1" name="Line 112"/>
              <p:cNvSpPr>
                <a:spLocks noChangeShapeType="1"/>
              </p:cNvSpPr>
              <p:nvPr/>
            </p:nvSpPr>
            <p:spPr bwMode="auto">
              <a:xfrm flipH="1">
                <a:off x="4508" y="1289"/>
                <a:ext cx="32" cy="16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2" name="Line 113"/>
              <p:cNvSpPr>
                <a:spLocks noChangeShapeType="1"/>
              </p:cNvSpPr>
              <p:nvPr/>
            </p:nvSpPr>
            <p:spPr bwMode="auto">
              <a:xfrm>
                <a:off x="4307" y="1353"/>
                <a:ext cx="124" cy="10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3" name="Line 114"/>
              <p:cNvSpPr>
                <a:spLocks noChangeShapeType="1"/>
              </p:cNvSpPr>
              <p:nvPr/>
            </p:nvSpPr>
            <p:spPr bwMode="auto">
              <a:xfrm flipV="1">
                <a:off x="4543" y="1462"/>
                <a:ext cx="120" cy="5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94" name="Rectangle 115"/>
              <p:cNvSpPr>
                <a:spLocks noChangeArrowheads="1"/>
              </p:cNvSpPr>
              <p:nvPr/>
            </p:nvSpPr>
            <p:spPr bwMode="auto">
              <a:xfrm>
                <a:off x="4248" y="1262"/>
                <a:ext cx="78"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95" name="Rectangle 116"/>
              <p:cNvSpPr>
                <a:spLocks noChangeArrowheads="1"/>
              </p:cNvSpPr>
              <p:nvPr/>
            </p:nvSpPr>
            <p:spPr bwMode="auto">
              <a:xfrm>
                <a:off x="4248" y="1262"/>
                <a:ext cx="78"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6" name="Rectangle 117"/>
              <p:cNvSpPr>
                <a:spLocks noChangeArrowheads="1"/>
              </p:cNvSpPr>
              <p:nvPr/>
            </p:nvSpPr>
            <p:spPr bwMode="auto">
              <a:xfrm>
                <a:off x="4674" y="1415"/>
                <a:ext cx="83" cy="76"/>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97" name="Rectangle 118"/>
              <p:cNvSpPr>
                <a:spLocks noChangeArrowheads="1"/>
              </p:cNvSpPr>
              <p:nvPr/>
            </p:nvSpPr>
            <p:spPr bwMode="auto">
              <a:xfrm>
                <a:off x="4674" y="1415"/>
                <a:ext cx="83" cy="76"/>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498" name="Rectangle 119"/>
              <p:cNvSpPr>
                <a:spLocks noChangeArrowheads="1"/>
              </p:cNvSpPr>
              <p:nvPr/>
            </p:nvSpPr>
            <p:spPr bwMode="auto">
              <a:xfrm>
                <a:off x="4445" y="1470"/>
                <a:ext cx="81" cy="79"/>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99" name="Rectangle 120"/>
              <p:cNvSpPr>
                <a:spLocks noChangeArrowheads="1"/>
              </p:cNvSpPr>
              <p:nvPr/>
            </p:nvSpPr>
            <p:spPr bwMode="auto">
              <a:xfrm>
                <a:off x="4445" y="1470"/>
                <a:ext cx="81" cy="79"/>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500" name="Rectangle 121"/>
              <p:cNvSpPr>
                <a:spLocks noChangeArrowheads="1"/>
              </p:cNvSpPr>
              <p:nvPr/>
            </p:nvSpPr>
            <p:spPr bwMode="auto">
              <a:xfrm>
                <a:off x="4505" y="1194"/>
                <a:ext cx="81" cy="78"/>
              </a:xfrm>
              <a:prstGeom prst="rect">
                <a:avLst/>
              </a:prstGeom>
              <a:solidFill>
                <a:srgbClr val="6699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01" name="Rectangle 122"/>
              <p:cNvSpPr>
                <a:spLocks noChangeArrowheads="1"/>
              </p:cNvSpPr>
              <p:nvPr/>
            </p:nvSpPr>
            <p:spPr bwMode="auto">
              <a:xfrm>
                <a:off x="4505" y="1194"/>
                <a:ext cx="81" cy="78"/>
              </a:xfrm>
              <a:prstGeom prst="rect">
                <a:avLst/>
              </a:prstGeom>
              <a:noFill/>
              <a:ln w="31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17481" name="Group 123"/>
            <p:cNvGrpSpPr>
              <a:grpSpLocks/>
            </p:cNvGrpSpPr>
            <p:nvPr/>
          </p:nvGrpSpPr>
          <p:grpSpPr bwMode="auto">
            <a:xfrm>
              <a:off x="3936" y="3363"/>
              <a:ext cx="417" cy="327"/>
              <a:chOff x="4255" y="2481"/>
              <a:chExt cx="495" cy="388"/>
            </a:xfrm>
          </p:grpSpPr>
          <p:sp>
            <p:nvSpPr>
              <p:cNvPr id="17482" name="Line 124"/>
              <p:cNvSpPr>
                <a:spLocks noChangeShapeType="1"/>
              </p:cNvSpPr>
              <p:nvPr/>
            </p:nvSpPr>
            <p:spPr bwMode="auto">
              <a:xfrm flipV="1">
                <a:off x="4397" y="2527"/>
                <a:ext cx="106" cy="4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3" name="Line 125"/>
              <p:cNvSpPr>
                <a:spLocks noChangeShapeType="1"/>
              </p:cNvSpPr>
              <p:nvPr/>
            </p:nvSpPr>
            <p:spPr bwMode="auto">
              <a:xfrm flipH="1">
                <a:off x="4522" y="2593"/>
                <a:ext cx="30" cy="15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4" name="Line 126"/>
              <p:cNvSpPr>
                <a:spLocks noChangeShapeType="1"/>
              </p:cNvSpPr>
              <p:nvPr/>
            </p:nvSpPr>
            <p:spPr bwMode="auto">
              <a:xfrm>
                <a:off x="4355" y="2673"/>
                <a:ext cx="90" cy="74"/>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5" name="Line 127"/>
              <p:cNvSpPr>
                <a:spLocks noChangeShapeType="1"/>
              </p:cNvSpPr>
              <p:nvPr/>
            </p:nvSpPr>
            <p:spPr bwMode="auto">
              <a:xfrm flipV="1">
                <a:off x="4567" y="2762"/>
                <a:ext cx="92" cy="4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486" name="Rectangle 128"/>
              <p:cNvSpPr>
                <a:spLocks noChangeArrowheads="1"/>
              </p:cNvSpPr>
              <p:nvPr/>
            </p:nvSpPr>
            <p:spPr bwMode="auto">
              <a:xfrm>
                <a:off x="4255" y="2573"/>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p>
            </p:txBody>
          </p:sp>
          <p:sp>
            <p:nvSpPr>
              <p:cNvPr id="17487" name="Rectangle 129"/>
              <p:cNvSpPr>
                <a:spLocks noChangeArrowheads="1"/>
              </p:cNvSpPr>
              <p:nvPr/>
            </p:nvSpPr>
            <p:spPr bwMode="auto">
              <a:xfrm>
                <a:off x="4429" y="2775"/>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p>
            </p:txBody>
          </p:sp>
          <p:sp>
            <p:nvSpPr>
              <p:cNvPr id="17488" name="Rectangle 130"/>
              <p:cNvSpPr>
                <a:spLocks noChangeArrowheads="1"/>
              </p:cNvSpPr>
              <p:nvPr/>
            </p:nvSpPr>
            <p:spPr bwMode="auto">
              <a:xfrm>
                <a:off x="4519" y="2481"/>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p>
            </p:txBody>
          </p:sp>
          <p:sp>
            <p:nvSpPr>
              <p:cNvPr id="17489" name="Rectangle 131"/>
              <p:cNvSpPr>
                <a:spLocks noChangeArrowheads="1"/>
              </p:cNvSpPr>
              <p:nvPr/>
            </p:nvSpPr>
            <p:spPr bwMode="auto">
              <a:xfrm>
                <a:off x="4669" y="2663"/>
                <a:ext cx="81" cy="94"/>
              </a:xfrm>
              <a:prstGeom prst="rect">
                <a:avLst/>
              </a:prstGeom>
              <a:solidFill>
                <a:srgbClr val="000000"/>
              </a:solidFill>
              <a:ln w="9525">
                <a:miter lim="800000"/>
                <a:headEnd/>
                <a:tailEnd/>
              </a:ln>
              <a:scene3d>
                <a:camera prst="legacyPerspectiveTopRight">
                  <a:rot lat="0" lon="300000" rev="0"/>
                </a:camera>
                <a:lightRig rig="legacyFlat4" dir="b"/>
              </a:scene3d>
              <a:sp3d extrusionH="277800" prstMaterial="legacyMatte">
                <a:bevelT w="13500" h="13500" prst="angle"/>
                <a:bevelB w="13500" h="13500" prst="angle"/>
                <a:extrusionClr>
                  <a:srgbClr val="969696"/>
                </a:extrusionClr>
              </a:sp3d>
            </p:spPr>
            <p:txBody>
              <a:bodyPr>
                <a:flatTx/>
              </a:bodyPr>
              <a:lstStyle/>
              <a:p>
                <a:endParaRPr lang="zh-CN" altLang="en-US"/>
              </a:p>
            </p:txBody>
          </p:sp>
        </p:gr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5DFF066-0D1B-4EBD-8E2A-AFE6E7225F8C}" type="slidenum">
              <a:rPr lang="en-US" altLang="zh-CN" sz="1200" b="0" smtClean="0">
                <a:solidFill>
                  <a:srgbClr val="4D4D4D"/>
                </a:solidFill>
                <a:latin typeface="Arial" charset="0"/>
              </a:rPr>
              <a:pPr eaLnBrk="1" hangingPunct="1"/>
              <a:t>14</a:t>
            </a:fld>
            <a:r>
              <a:rPr lang="en-US" altLang="zh-CN" sz="1200" b="0" smtClean="0">
                <a:solidFill>
                  <a:srgbClr val="4D4D4D"/>
                </a:solidFill>
                <a:latin typeface="Arial" charset="0"/>
              </a:rPr>
              <a:t>-</a:t>
            </a:r>
          </a:p>
        </p:txBody>
      </p:sp>
      <p:sp>
        <p:nvSpPr>
          <p:cNvPr id="18435"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12003"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en-US" altLang="zh-CN" dirty="0" smtClean="0">
                <a:solidFill>
                  <a:schemeClr val="hlink"/>
                </a:solidFill>
                <a:effectLst>
                  <a:outerShdw blurRad="38100" dist="38100" dir="2700000" algn="tl">
                    <a:srgbClr val="C0C0C0"/>
                  </a:outerShdw>
                </a:effectLst>
              </a:rPr>
              <a:t>the UML</a:t>
            </a:r>
          </a:p>
          <a:p>
            <a:pPr eaLnBrk="1" hangingPunct="1">
              <a:defRPr/>
            </a:pPr>
            <a:r>
              <a:rPr lang="en-US" altLang="zh-CN" dirty="0" smtClean="0"/>
              <a:t>UML</a:t>
            </a:r>
            <a:r>
              <a:rPr lang="zh-CN" altLang="en-US" dirty="0" smtClean="0"/>
              <a:t>基础结构</a:t>
            </a:r>
            <a:endParaRPr lang="en-US" altLang="zh-CN" dirty="0" smtClean="0"/>
          </a:p>
          <a:p>
            <a:pPr eaLnBrk="1" hangingPunct="1">
              <a:defRPr/>
            </a:pPr>
            <a:r>
              <a:rPr lang="en-US" altLang="zh-CN" dirty="0" smtClean="0"/>
              <a:t>UML</a:t>
            </a:r>
            <a:r>
              <a:rPr lang="zh-CN" altLang="en-US" dirty="0"/>
              <a:t>概念</a:t>
            </a:r>
            <a:r>
              <a:rPr lang="zh-CN" altLang="en-US" dirty="0" smtClean="0"/>
              <a:t>模型</a:t>
            </a:r>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8E1B0A-669A-4EA5-B7CC-917843561354}" type="slidenum">
              <a:rPr lang="en-US" altLang="zh-CN" sz="1200" b="0" smtClean="0">
                <a:solidFill>
                  <a:srgbClr val="4D4D4D"/>
                </a:solidFill>
                <a:latin typeface="Arial" charset="0"/>
              </a:rPr>
              <a:pPr eaLnBrk="1" hangingPunct="1"/>
              <a:t>15</a:t>
            </a:fld>
            <a:r>
              <a:rPr lang="en-US" altLang="zh-CN" sz="1200" b="0" smtClean="0">
                <a:solidFill>
                  <a:srgbClr val="4D4D4D"/>
                </a:solidFill>
                <a:latin typeface="Arial" charset="0"/>
              </a:rPr>
              <a:t>-</a:t>
            </a:r>
          </a:p>
        </p:txBody>
      </p:sp>
      <p:sp>
        <p:nvSpPr>
          <p:cNvPr id="19459" name="Rectangle 2"/>
          <p:cNvSpPr>
            <a:spLocks noGrp="1" noChangeArrowheads="1"/>
          </p:cNvSpPr>
          <p:nvPr>
            <p:ph type="title"/>
          </p:nvPr>
        </p:nvSpPr>
        <p:spPr/>
        <p:txBody>
          <a:bodyPr/>
          <a:lstStyle/>
          <a:p>
            <a:pPr eaLnBrk="1" hangingPunct="1"/>
            <a:r>
              <a:rPr lang="en-US" altLang="zh-CN" smtClean="0"/>
              <a:t>The UML</a:t>
            </a:r>
          </a:p>
        </p:txBody>
      </p:sp>
      <p:sp>
        <p:nvSpPr>
          <p:cNvPr id="514051" name="Rectangle 3"/>
          <p:cNvSpPr>
            <a:spLocks noGrp="1" noChangeArrowheads="1"/>
          </p:cNvSpPr>
          <p:nvPr>
            <p:ph type="body" idx="1"/>
          </p:nvPr>
        </p:nvSpPr>
        <p:spPr/>
        <p:txBody>
          <a:bodyPr/>
          <a:lstStyle/>
          <a:p>
            <a:pPr eaLnBrk="1" hangingPunct="1">
              <a:defRPr/>
            </a:pPr>
            <a:r>
              <a:rPr lang="en-US" altLang="zh-CN" sz="3200" smtClean="0"/>
              <a:t>UML — You Must Learn</a:t>
            </a:r>
          </a:p>
          <a:p>
            <a:pPr eaLnBrk="1" hangingPunct="1">
              <a:defRPr/>
            </a:pPr>
            <a:r>
              <a:rPr lang="en-US" altLang="zh-CN" sz="3200" smtClean="0"/>
              <a:t>UML — Unified Modeling Language</a:t>
            </a:r>
          </a:p>
          <a:p>
            <a:pPr eaLnBrk="1" hangingPunct="1">
              <a:defRPr/>
            </a:pPr>
            <a:r>
              <a:rPr lang="en-US" altLang="zh-CN" sz="3200" smtClean="0"/>
              <a:t>UML</a:t>
            </a:r>
            <a:r>
              <a:rPr lang="zh-CN" altLang="en-US" sz="3200" smtClean="0"/>
              <a:t>是一种标准的图形化建模语言，是面向对象分析与设计的标准表示，它：</a:t>
            </a:r>
          </a:p>
          <a:p>
            <a:pPr lvl="1" eaLnBrk="1" hangingPunct="1">
              <a:defRPr/>
            </a:pPr>
            <a:r>
              <a:rPr lang="zh-CN" altLang="en-US" sz="2800" smtClean="0"/>
              <a:t>不是一种可视化的程序设计语言，而是一种可视化的</a:t>
            </a:r>
            <a:r>
              <a:rPr lang="zh-CN" altLang="en-US" sz="2800" smtClean="0">
                <a:solidFill>
                  <a:schemeClr val="hlink"/>
                </a:solidFill>
                <a:effectLst>
                  <a:outerShdw blurRad="38100" dist="38100" dir="2700000" algn="tl">
                    <a:srgbClr val="C0C0C0"/>
                  </a:outerShdw>
                </a:effectLst>
              </a:rPr>
              <a:t>建模语言</a:t>
            </a:r>
            <a:r>
              <a:rPr lang="en-US" altLang="zh-CN" sz="2800" smtClean="0"/>
              <a:t>(</a:t>
            </a:r>
            <a:r>
              <a:rPr lang="zh-CN" altLang="en-US" sz="2800" smtClean="0"/>
              <a:t>用于分析设计</a:t>
            </a:r>
            <a:r>
              <a:rPr lang="en-US" altLang="zh-CN" sz="2800" smtClean="0"/>
              <a:t>)</a:t>
            </a:r>
          </a:p>
          <a:p>
            <a:pPr lvl="1" eaLnBrk="1" hangingPunct="1">
              <a:defRPr/>
            </a:pPr>
            <a:r>
              <a:rPr lang="zh-CN" altLang="en-US" sz="2800" smtClean="0"/>
              <a:t>不是工具或知识库的规格说明，而是一种建模语言规格说明，是一种表示的</a:t>
            </a:r>
            <a:r>
              <a:rPr lang="zh-CN" altLang="en-US" sz="2800" smtClean="0">
                <a:solidFill>
                  <a:srgbClr val="FF0000"/>
                </a:solidFill>
                <a:effectLst>
                  <a:outerShdw blurRad="38100" dist="38100" dir="2700000" algn="tl">
                    <a:srgbClr val="C0C0C0"/>
                  </a:outerShdw>
                </a:effectLst>
              </a:rPr>
              <a:t>标准</a:t>
            </a:r>
          </a:p>
          <a:p>
            <a:pPr lvl="1" eaLnBrk="1" hangingPunct="1">
              <a:defRPr/>
            </a:pPr>
            <a:r>
              <a:rPr lang="zh-CN" altLang="en-US" sz="2800" smtClean="0"/>
              <a:t>不是过程，也不是方法，但允许任何一种过程和方法使用它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4051">
                                            <p:txEl>
                                              <p:pRg st="0" end="0"/>
                                            </p:txEl>
                                          </p:spTgt>
                                        </p:tgtEl>
                                        <p:attrNameLst>
                                          <p:attrName>style.visibility</p:attrName>
                                        </p:attrNameLst>
                                      </p:cBhvr>
                                      <p:to>
                                        <p:strVal val="visible"/>
                                      </p:to>
                                    </p:set>
                                    <p:animEffect transition="in" filter="dissolve">
                                      <p:cBhvr>
                                        <p:cTn id="7" dur="500"/>
                                        <p:tgtEl>
                                          <p:spTgt spid="5140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14051">
                                            <p:txEl>
                                              <p:pRg st="1" end="1"/>
                                            </p:txEl>
                                          </p:spTgt>
                                        </p:tgtEl>
                                        <p:attrNameLst>
                                          <p:attrName>style.visibility</p:attrName>
                                        </p:attrNameLst>
                                      </p:cBhvr>
                                      <p:to>
                                        <p:strVal val="visible"/>
                                      </p:to>
                                    </p:set>
                                    <p:animEffect transition="in" filter="dissolve">
                                      <p:cBhvr>
                                        <p:cTn id="12" dur="500"/>
                                        <p:tgtEl>
                                          <p:spTgt spid="5140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14051">
                                            <p:txEl>
                                              <p:pRg st="2" end="2"/>
                                            </p:txEl>
                                          </p:spTgt>
                                        </p:tgtEl>
                                        <p:attrNameLst>
                                          <p:attrName>style.visibility</p:attrName>
                                        </p:attrNameLst>
                                      </p:cBhvr>
                                      <p:to>
                                        <p:strVal val="visible"/>
                                      </p:to>
                                    </p:set>
                                    <p:animEffect transition="in" filter="dissolve">
                                      <p:cBhvr>
                                        <p:cTn id="17" dur="500"/>
                                        <p:tgtEl>
                                          <p:spTgt spid="514051">
                                            <p:txEl>
                                              <p:pRg st="2" end="2"/>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514051">
                                            <p:txEl>
                                              <p:pRg st="3" end="3"/>
                                            </p:txEl>
                                          </p:spTgt>
                                        </p:tgtEl>
                                        <p:attrNameLst>
                                          <p:attrName>style.visibility</p:attrName>
                                        </p:attrNameLst>
                                      </p:cBhvr>
                                      <p:to>
                                        <p:strVal val="visible"/>
                                      </p:to>
                                    </p:set>
                                    <p:animEffect transition="in" filter="dissolve">
                                      <p:cBhvr>
                                        <p:cTn id="20" dur="500"/>
                                        <p:tgtEl>
                                          <p:spTgt spid="514051">
                                            <p:txEl>
                                              <p:pRg st="3" end="3"/>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514051">
                                            <p:txEl>
                                              <p:pRg st="4" end="4"/>
                                            </p:txEl>
                                          </p:spTgt>
                                        </p:tgtEl>
                                        <p:attrNameLst>
                                          <p:attrName>style.visibility</p:attrName>
                                        </p:attrNameLst>
                                      </p:cBhvr>
                                      <p:to>
                                        <p:strVal val="visible"/>
                                      </p:to>
                                    </p:set>
                                    <p:animEffect transition="in" filter="dissolve">
                                      <p:cBhvr>
                                        <p:cTn id="23" dur="500"/>
                                        <p:tgtEl>
                                          <p:spTgt spid="514051">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514051">
                                            <p:txEl>
                                              <p:pRg st="5" end="5"/>
                                            </p:txEl>
                                          </p:spTgt>
                                        </p:tgtEl>
                                        <p:attrNameLst>
                                          <p:attrName>style.visibility</p:attrName>
                                        </p:attrNameLst>
                                      </p:cBhvr>
                                      <p:to>
                                        <p:strVal val="visible"/>
                                      </p:to>
                                    </p:set>
                                    <p:animEffect transition="in" filter="dissolve">
                                      <p:cBhvr>
                                        <p:cTn id="26" dur="500"/>
                                        <p:tgtEl>
                                          <p:spTgt spid="5140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232828E-6FA5-46A3-823C-8777F6CDF892}" type="slidenum">
              <a:rPr lang="en-US" altLang="zh-CN" sz="1200" b="0" smtClean="0">
                <a:solidFill>
                  <a:srgbClr val="4D4D4D"/>
                </a:solidFill>
                <a:latin typeface="Arial" charset="0"/>
              </a:rPr>
              <a:pPr eaLnBrk="1" hangingPunct="1"/>
              <a:t>16</a:t>
            </a:fld>
            <a:r>
              <a:rPr lang="en-US" altLang="zh-CN" sz="1200" b="0" smtClean="0">
                <a:solidFill>
                  <a:srgbClr val="4D4D4D"/>
                </a:solidFill>
                <a:latin typeface="Arial" charset="0"/>
              </a:rPr>
              <a:t>-</a:t>
            </a:r>
          </a:p>
        </p:txBody>
      </p:sp>
      <p:sp>
        <p:nvSpPr>
          <p:cNvPr id="20483" name="Rectangle 2"/>
          <p:cNvSpPr>
            <a:spLocks noGrp="1" noChangeArrowheads="1"/>
          </p:cNvSpPr>
          <p:nvPr>
            <p:ph type="title"/>
          </p:nvPr>
        </p:nvSpPr>
        <p:spPr/>
        <p:txBody>
          <a:bodyPr/>
          <a:lstStyle/>
          <a:p>
            <a:pPr eaLnBrk="1" hangingPunct="1"/>
            <a:r>
              <a:rPr lang="en-US" altLang="zh-CN" smtClean="0"/>
              <a:t>What Is the UML?</a:t>
            </a:r>
          </a:p>
        </p:txBody>
      </p:sp>
      <p:sp>
        <p:nvSpPr>
          <p:cNvPr id="20484" name="Rectangle 3"/>
          <p:cNvSpPr>
            <a:spLocks noGrp="1" noChangeArrowheads="1"/>
          </p:cNvSpPr>
          <p:nvPr>
            <p:ph type="body" idx="1"/>
          </p:nvPr>
        </p:nvSpPr>
        <p:spPr/>
        <p:txBody>
          <a:bodyPr/>
          <a:lstStyle/>
          <a:p>
            <a:pPr eaLnBrk="1" hangingPunct="1"/>
            <a:r>
              <a:rPr lang="en-US" altLang="zh-CN" dirty="0" smtClean="0"/>
              <a:t>The UML is a language for</a:t>
            </a:r>
          </a:p>
          <a:p>
            <a:pPr lvl="1" eaLnBrk="1" hangingPunct="1"/>
            <a:r>
              <a:rPr lang="en-US" altLang="zh-CN" dirty="0" smtClean="0"/>
              <a:t>Visualizing</a:t>
            </a:r>
          </a:p>
          <a:p>
            <a:pPr lvl="1" eaLnBrk="1" hangingPunct="1"/>
            <a:r>
              <a:rPr lang="en-US" altLang="zh-CN" dirty="0" smtClean="0"/>
              <a:t>Specifying</a:t>
            </a:r>
          </a:p>
          <a:p>
            <a:pPr lvl="1" eaLnBrk="1" hangingPunct="1"/>
            <a:r>
              <a:rPr lang="en-US" altLang="zh-CN" dirty="0" smtClean="0"/>
              <a:t>Constructing</a:t>
            </a:r>
          </a:p>
          <a:p>
            <a:pPr lvl="1" eaLnBrk="1" hangingPunct="1"/>
            <a:r>
              <a:rPr lang="en-US" altLang="zh-CN" dirty="0" smtClean="0"/>
              <a:t>Documenting</a:t>
            </a:r>
          </a:p>
          <a:p>
            <a:pPr eaLnBrk="1" hangingPunct="1">
              <a:buFont typeface="Wingdings" pitchFamily="2" charset="2"/>
              <a:buNone/>
            </a:pPr>
            <a:r>
              <a:rPr lang="en-US" altLang="zh-CN" dirty="0" smtClean="0"/>
              <a:t>   the artifacts of a software-intensive system</a:t>
            </a:r>
          </a:p>
        </p:txBody>
      </p:sp>
      <p:graphicFrame>
        <p:nvGraphicFramePr>
          <p:cNvPr id="20485" name="Object 4"/>
          <p:cNvGraphicFramePr>
            <a:graphicFrameLocks noChangeAspect="1"/>
          </p:cNvGraphicFramePr>
          <p:nvPr/>
        </p:nvGraphicFramePr>
        <p:xfrm>
          <a:off x="5508625" y="2133600"/>
          <a:ext cx="2519363" cy="1733550"/>
        </p:xfrm>
        <a:graphic>
          <a:graphicData uri="http://schemas.openxmlformats.org/presentationml/2006/ole">
            <mc:AlternateContent xmlns:mc="http://schemas.openxmlformats.org/markup-compatibility/2006">
              <mc:Choice xmlns:v="urn:schemas-microsoft-com:vml" Requires="v">
                <p:oleObj spid="_x0000_s20528" name="位图图像" r:id="rId4" imgW="1467055" imgH="1009791" progId="Paint.Picture">
                  <p:embed/>
                </p:oleObj>
              </mc:Choice>
              <mc:Fallback>
                <p:oleObj name="位图图像" r:id="rId4" imgW="1467055" imgH="100979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625" y="2133600"/>
                        <a:ext cx="2519363"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486" name="Object 5"/>
          <p:cNvGraphicFramePr>
            <a:graphicFrameLocks noChangeAspect="1"/>
          </p:cNvGraphicFramePr>
          <p:nvPr/>
        </p:nvGraphicFramePr>
        <p:xfrm>
          <a:off x="2195513" y="5410200"/>
          <a:ext cx="4257675" cy="1114425"/>
        </p:xfrm>
        <a:graphic>
          <a:graphicData uri="http://schemas.openxmlformats.org/presentationml/2006/ole">
            <mc:AlternateContent xmlns:mc="http://schemas.openxmlformats.org/markup-compatibility/2006">
              <mc:Choice xmlns:v="urn:schemas-microsoft-com:vml" Requires="v">
                <p:oleObj spid="_x0000_s20529" name="位图图像" r:id="rId6" imgW="4258269" imgH="1114581" progId="Paint.Picture">
                  <p:embed/>
                </p:oleObj>
              </mc:Choice>
              <mc:Fallback>
                <p:oleObj name="位图图像" r:id="rId6" imgW="4258269" imgH="1114581" progId="Paint.Picture">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5410200"/>
                        <a:ext cx="4257675" cy="111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5078" name="Text Box 6"/>
          <p:cNvSpPr txBox="1">
            <a:spLocks noChangeArrowheads="1"/>
          </p:cNvSpPr>
          <p:nvPr/>
        </p:nvSpPr>
        <p:spPr bwMode="auto">
          <a:xfrm>
            <a:off x="539750" y="2636838"/>
            <a:ext cx="8137525" cy="1927225"/>
          </a:xfrm>
          <a:prstGeom prst="rect">
            <a:avLst/>
          </a:prstGeom>
          <a:solidFill>
            <a:srgbClr val="99CCFF"/>
          </a:solidFill>
          <a:ln w="9525">
            <a:solidFill>
              <a:srgbClr val="800000"/>
            </a:solidFill>
            <a:miter lim="800000"/>
            <a:headEnd/>
            <a:tailEnd/>
          </a:ln>
          <a:effectLst/>
        </p:spPr>
        <p:txBody>
          <a:bodyPr>
            <a:spAutoFit/>
          </a:bodyPr>
          <a:lstStyle/>
          <a:p>
            <a:pPr>
              <a:spcBef>
                <a:spcPct val="50000"/>
              </a:spcBef>
              <a:defRPr/>
            </a:pPr>
            <a:r>
              <a:rPr lang="zh-CN" altLang="zh-CN" dirty="0">
                <a:effectLst>
                  <a:outerShdw blurRad="38100" dist="38100" dir="2700000" algn="tl">
                    <a:srgbClr val="FFFFFF"/>
                  </a:outerShdw>
                </a:effectLst>
                <a:ea typeface="宋体" pitchFamily="2" charset="-122"/>
              </a:rPr>
              <a:t>Unified Modeling Language（统一建模语言）是对象管理组织</a:t>
            </a:r>
            <a:r>
              <a:rPr lang="zh-CN" altLang="en-US" dirty="0">
                <a:effectLst>
                  <a:outerShdw blurRad="38100" dist="38100" dir="2700000" algn="tl">
                    <a:srgbClr val="FFFFFF"/>
                  </a:outerShdw>
                </a:effectLst>
                <a:ea typeface="宋体" pitchFamily="2" charset="-122"/>
              </a:rPr>
              <a:t>（</a:t>
            </a:r>
            <a:r>
              <a:rPr lang="zh-CN" altLang="zh-CN" dirty="0">
                <a:effectLst>
                  <a:outerShdw blurRad="38100" dist="38100" dir="2700000" algn="tl">
                    <a:srgbClr val="FFFFFF"/>
                  </a:outerShdw>
                </a:effectLst>
                <a:ea typeface="宋体" pitchFamily="2" charset="-122"/>
              </a:rPr>
              <a:t>OMG</a:t>
            </a:r>
            <a:r>
              <a:rPr lang="zh-CN" altLang="en-US" dirty="0">
                <a:effectLst>
                  <a:outerShdw blurRad="38100" dist="38100" dir="2700000" algn="tl">
                    <a:srgbClr val="FFFFFF"/>
                  </a:outerShdw>
                </a:effectLst>
                <a:ea typeface="宋体" pitchFamily="2" charset="-122"/>
              </a:rPr>
              <a:t>）</a:t>
            </a:r>
            <a:r>
              <a:rPr lang="zh-CN" altLang="zh-CN" dirty="0">
                <a:effectLst>
                  <a:outerShdw blurRad="38100" dist="38100" dir="2700000" algn="tl">
                    <a:srgbClr val="FFFFFF"/>
                  </a:outerShdw>
                </a:effectLst>
                <a:ea typeface="宋体" pitchFamily="2" charset="-122"/>
              </a:rPr>
              <a:t>制定的一个</a:t>
            </a:r>
            <a:r>
              <a:rPr lang="zh-CN" altLang="zh-CN" u="sng" dirty="0">
                <a:solidFill>
                  <a:schemeClr val="hlink"/>
                </a:solidFill>
                <a:effectLst>
                  <a:outerShdw blurRad="38100" dist="38100" dir="2700000" algn="tl">
                    <a:srgbClr val="000000"/>
                  </a:outerShdw>
                </a:effectLst>
                <a:ea typeface="宋体" pitchFamily="2" charset="-122"/>
              </a:rPr>
              <a:t>通用</a:t>
            </a:r>
            <a:r>
              <a:rPr lang="zh-CN" altLang="zh-CN" dirty="0">
                <a:effectLst>
                  <a:outerShdw blurRad="38100" dist="38100" dir="2700000" algn="tl">
                    <a:srgbClr val="FFFFFF"/>
                  </a:outerShdw>
                </a:effectLst>
                <a:ea typeface="宋体" pitchFamily="2" charset="-122"/>
              </a:rPr>
              <a:t>的、</a:t>
            </a:r>
            <a:r>
              <a:rPr lang="zh-CN" altLang="zh-CN" u="sng" dirty="0">
                <a:solidFill>
                  <a:schemeClr val="hlink"/>
                </a:solidFill>
                <a:effectLst>
                  <a:outerShdw blurRad="38100" dist="38100" dir="2700000" algn="tl">
                    <a:srgbClr val="000000"/>
                  </a:outerShdw>
                </a:effectLst>
                <a:ea typeface="宋体" pitchFamily="2" charset="-122"/>
              </a:rPr>
              <a:t>可视化</a:t>
            </a:r>
            <a:r>
              <a:rPr lang="zh-CN" altLang="zh-CN" dirty="0">
                <a:ea typeface="宋体" pitchFamily="2" charset="-122"/>
              </a:rPr>
              <a:t>的</a:t>
            </a:r>
            <a:r>
              <a:rPr lang="zh-CN" altLang="zh-CN" u="sng" dirty="0">
                <a:solidFill>
                  <a:schemeClr val="hlink"/>
                </a:solidFill>
                <a:effectLst>
                  <a:outerShdw blurRad="38100" dist="38100" dir="2700000" algn="tl">
                    <a:srgbClr val="000000"/>
                  </a:outerShdw>
                </a:effectLst>
                <a:ea typeface="宋体" pitchFamily="2" charset="-122"/>
              </a:rPr>
              <a:t>建模语言</a:t>
            </a:r>
            <a:r>
              <a:rPr lang="zh-CN" altLang="zh-CN" dirty="0">
                <a:effectLst>
                  <a:outerShdw blurRad="38100" dist="38100" dir="2700000" algn="tl">
                    <a:srgbClr val="FFFFFF"/>
                  </a:outerShdw>
                </a:effectLst>
                <a:ea typeface="宋体" pitchFamily="2" charset="-122"/>
              </a:rPr>
              <a:t>标准，可以用来</a:t>
            </a:r>
            <a:r>
              <a:rPr lang="zh-CN" altLang="zh-CN" u="sng" dirty="0">
                <a:solidFill>
                  <a:srgbClr val="660066"/>
                </a:solidFill>
                <a:effectLst>
                  <a:outerShdw blurRad="38100" dist="38100" dir="2700000" algn="tl">
                    <a:srgbClr val="000000"/>
                  </a:outerShdw>
                </a:effectLst>
                <a:ea typeface="宋体" pitchFamily="2" charset="-122"/>
              </a:rPr>
              <a:t>可视化</a:t>
            </a:r>
            <a:r>
              <a:rPr lang="zh-CN" altLang="zh-CN" dirty="0">
                <a:effectLst>
                  <a:outerShdw blurRad="38100" dist="38100" dir="2700000" algn="tl">
                    <a:srgbClr val="FFFFFF"/>
                  </a:outerShdw>
                </a:effectLst>
                <a:ea typeface="宋体" pitchFamily="2" charset="-122"/>
              </a:rPr>
              <a:t>（visualize） 、</a:t>
            </a:r>
            <a:r>
              <a:rPr lang="zh-CN" altLang="zh-CN" u="sng" dirty="0">
                <a:solidFill>
                  <a:srgbClr val="660066"/>
                </a:solidFill>
                <a:effectLst>
                  <a:outerShdw blurRad="38100" dist="38100" dir="2700000" algn="tl">
                    <a:srgbClr val="000000"/>
                  </a:outerShdw>
                </a:effectLst>
                <a:ea typeface="宋体" pitchFamily="2" charset="-122"/>
              </a:rPr>
              <a:t>描述</a:t>
            </a:r>
            <a:r>
              <a:rPr lang="zh-CN" altLang="zh-CN" dirty="0">
                <a:effectLst>
                  <a:outerShdw blurRad="38100" dist="38100" dir="2700000" algn="tl">
                    <a:srgbClr val="FFFFFF"/>
                  </a:outerShdw>
                </a:effectLst>
                <a:ea typeface="宋体" pitchFamily="2" charset="-122"/>
              </a:rPr>
              <a:t>（specify）、</a:t>
            </a:r>
            <a:r>
              <a:rPr lang="zh-CN" altLang="zh-CN" u="sng" dirty="0">
                <a:solidFill>
                  <a:srgbClr val="660066"/>
                </a:solidFill>
                <a:effectLst>
                  <a:outerShdw blurRad="38100" dist="38100" dir="2700000" algn="tl">
                    <a:srgbClr val="000000"/>
                  </a:outerShdw>
                </a:effectLst>
                <a:ea typeface="宋体" pitchFamily="2" charset="-122"/>
              </a:rPr>
              <a:t>构造</a:t>
            </a:r>
            <a:r>
              <a:rPr lang="zh-CN" altLang="zh-CN" dirty="0">
                <a:effectLst>
                  <a:outerShdw blurRad="38100" dist="38100" dir="2700000" algn="tl">
                    <a:srgbClr val="FFFFFF"/>
                  </a:outerShdw>
                </a:effectLst>
                <a:ea typeface="宋体" pitchFamily="2" charset="-122"/>
              </a:rPr>
              <a:t>（construct）和</a:t>
            </a:r>
            <a:r>
              <a:rPr lang="zh-CN" altLang="en-US" u="sng" dirty="0">
                <a:solidFill>
                  <a:srgbClr val="660066"/>
                </a:solidFill>
                <a:effectLst>
                  <a:outerShdw blurRad="38100" dist="38100" dir="2700000" algn="tl">
                    <a:srgbClr val="000000"/>
                  </a:outerShdw>
                </a:effectLst>
                <a:ea typeface="宋体" pitchFamily="2" charset="-122"/>
              </a:rPr>
              <a:t>文档化</a:t>
            </a:r>
            <a:r>
              <a:rPr lang="zh-CN" altLang="zh-CN" dirty="0">
                <a:effectLst>
                  <a:outerShdw blurRad="38100" dist="38100" dir="2700000" algn="tl">
                    <a:srgbClr val="FFFFFF"/>
                  </a:outerShdw>
                </a:effectLst>
                <a:ea typeface="宋体" pitchFamily="2" charset="-122"/>
              </a:rPr>
              <a:t>（document）软件密集型系统的各种工件（artifacts，又译制品） </a:t>
            </a:r>
            <a:endParaRPr lang="zh-CN" altLang="en-US" dirty="0">
              <a:effectLst>
                <a:outerShdw blurRad="38100" dist="38100" dir="2700000" algn="tl">
                  <a:srgbClr val="FFFFFF"/>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5078"/>
                                        </p:tgtEl>
                                        <p:attrNameLst>
                                          <p:attrName>style.visibility</p:attrName>
                                        </p:attrNameLst>
                                      </p:cBhvr>
                                      <p:to>
                                        <p:strVal val="visible"/>
                                      </p:to>
                                    </p:set>
                                    <p:animEffect transition="in" filter="dissolve">
                                      <p:cBhvr>
                                        <p:cTn id="7" dur="500"/>
                                        <p:tgtEl>
                                          <p:spTgt spid="51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6236AB9-5950-47E3-B264-0B2E7375BCFE}" type="slidenum">
              <a:rPr lang="en-US" altLang="zh-CN" sz="1200" b="0" smtClean="0">
                <a:solidFill>
                  <a:srgbClr val="4D4D4D"/>
                </a:solidFill>
                <a:latin typeface="Arial" charset="0"/>
              </a:rPr>
              <a:pPr eaLnBrk="1" hangingPunct="1"/>
              <a:t>17</a:t>
            </a:fld>
            <a:r>
              <a:rPr lang="en-US" altLang="zh-CN" sz="1200" b="0" smtClean="0">
                <a:solidFill>
                  <a:srgbClr val="4D4D4D"/>
                </a:solidFill>
                <a:latin typeface="Arial" charset="0"/>
              </a:rPr>
              <a:t>-</a:t>
            </a:r>
          </a:p>
        </p:txBody>
      </p:sp>
      <p:sp>
        <p:nvSpPr>
          <p:cNvPr id="27651" name="Rectangle 2"/>
          <p:cNvSpPr>
            <a:spLocks noGrp="1" noChangeArrowheads="1"/>
          </p:cNvSpPr>
          <p:nvPr>
            <p:ph type="title"/>
          </p:nvPr>
        </p:nvSpPr>
        <p:spPr/>
        <p:txBody>
          <a:bodyPr/>
          <a:lstStyle/>
          <a:p>
            <a:pPr eaLnBrk="1" hangingPunct="1"/>
            <a:r>
              <a:rPr lang="zh-CN" altLang="en-US" smtClean="0"/>
              <a:t>选择</a:t>
            </a:r>
            <a:r>
              <a:rPr lang="en-US" altLang="zh-CN" smtClean="0"/>
              <a:t>UML</a:t>
            </a:r>
          </a:p>
        </p:txBody>
      </p:sp>
      <p:sp>
        <p:nvSpPr>
          <p:cNvPr id="527363" name="Rectangle 3"/>
          <p:cNvSpPr>
            <a:spLocks noGrp="1" noChangeArrowheads="1"/>
          </p:cNvSpPr>
          <p:nvPr>
            <p:ph type="body" idx="1"/>
          </p:nvPr>
        </p:nvSpPr>
        <p:spPr/>
        <p:txBody>
          <a:bodyPr/>
          <a:lstStyle/>
          <a:p>
            <a:pPr eaLnBrk="1" hangingPunct="1">
              <a:lnSpc>
                <a:spcPct val="90000"/>
              </a:lnSpc>
              <a:defRPr/>
            </a:pPr>
            <a:r>
              <a:rPr lang="zh-CN" altLang="en-US" sz="3200" smtClean="0"/>
              <a:t>很多情况下，推荐使用</a:t>
            </a:r>
            <a:r>
              <a:rPr lang="en-US" altLang="zh-CN" sz="3200" smtClean="0"/>
              <a:t>UML</a:t>
            </a:r>
            <a:r>
              <a:rPr lang="zh-CN" altLang="en-US" sz="3200" smtClean="0"/>
              <a:t>： </a:t>
            </a:r>
          </a:p>
          <a:p>
            <a:pPr lvl="1" eaLnBrk="1" hangingPunct="1">
              <a:lnSpc>
                <a:spcPct val="90000"/>
              </a:lnSpc>
              <a:defRPr/>
            </a:pPr>
            <a:r>
              <a:rPr lang="en-US" altLang="zh-CN" sz="2600" smtClean="0"/>
              <a:t>1</a:t>
            </a:r>
            <a:r>
              <a:rPr lang="zh-CN" altLang="en-US" sz="2600" smtClean="0"/>
              <a:t>）</a:t>
            </a:r>
            <a:r>
              <a:rPr lang="en-US" altLang="zh-CN" sz="2600" u="sng" smtClean="0">
                <a:solidFill>
                  <a:schemeClr val="hlink"/>
                </a:solidFill>
                <a:effectLst>
                  <a:outerShdw blurRad="38100" dist="38100" dir="2700000" algn="tl">
                    <a:srgbClr val="C0C0C0"/>
                  </a:outerShdw>
                </a:effectLst>
              </a:rPr>
              <a:t>OO</a:t>
            </a:r>
            <a:r>
              <a:rPr lang="zh-CN" altLang="en-US" sz="2600" u="sng" smtClean="0">
                <a:solidFill>
                  <a:schemeClr val="hlink"/>
                </a:solidFill>
                <a:effectLst>
                  <a:outerShdw blurRad="38100" dist="38100" dir="2700000" algn="tl">
                    <a:srgbClr val="C0C0C0"/>
                  </a:outerShdw>
                </a:effectLst>
              </a:rPr>
              <a:t>方法</a:t>
            </a:r>
            <a:r>
              <a:rPr lang="zh-CN" altLang="en-US" sz="2600" smtClean="0"/>
              <a:t>是项目决定采用的方法论，是整个项目或产品成功的关键</a:t>
            </a:r>
          </a:p>
          <a:p>
            <a:pPr lvl="1" eaLnBrk="1" hangingPunct="1">
              <a:lnSpc>
                <a:spcPct val="90000"/>
              </a:lnSpc>
              <a:defRPr/>
            </a:pPr>
            <a:r>
              <a:rPr lang="en-US" altLang="zh-CN" sz="2600" smtClean="0"/>
              <a:t>2</a:t>
            </a:r>
            <a:r>
              <a:rPr lang="zh-CN" altLang="en-US" sz="2600" smtClean="0"/>
              <a:t>）系统规模</a:t>
            </a:r>
            <a:r>
              <a:rPr lang="zh-CN" altLang="en-US" sz="2600" u="sng" smtClean="0">
                <a:solidFill>
                  <a:schemeClr val="hlink"/>
                </a:solidFill>
                <a:effectLst>
                  <a:outerShdw blurRad="38100" dist="38100" dir="2700000" algn="tl">
                    <a:srgbClr val="C0C0C0"/>
                  </a:outerShdw>
                </a:effectLst>
              </a:rPr>
              <a:t>比较复杂</a:t>
            </a:r>
            <a:r>
              <a:rPr lang="zh-CN" altLang="en-US" sz="2600" smtClean="0"/>
              <a:t>，需要用图形抽象地表达复杂概念，增强设计的灵活性、可读性和可理解性，以便暴露深层次的设计问题，降低开发风险</a:t>
            </a:r>
          </a:p>
          <a:p>
            <a:pPr lvl="1" eaLnBrk="1" hangingPunct="1">
              <a:lnSpc>
                <a:spcPct val="90000"/>
              </a:lnSpc>
              <a:defRPr/>
            </a:pPr>
            <a:r>
              <a:rPr lang="en-US" altLang="zh-CN" sz="2600" smtClean="0"/>
              <a:t>3</a:t>
            </a:r>
            <a:r>
              <a:rPr lang="zh-CN" altLang="en-US" sz="2600" smtClean="0"/>
              <a:t>）组织希望</a:t>
            </a:r>
            <a:r>
              <a:rPr lang="zh-CN" altLang="en-US" sz="2600" u="sng" smtClean="0">
                <a:solidFill>
                  <a:schemeClr val="hlink"/>
                </a:solidFill>
                <a:effectLst>
                  <a:outerShdw blurRad="38100" dist="38100" dir="2700000" algn="tl">
                    <a:srgbClr val="C0C0C0"/>
                  </a:outerShdw>
                </a:effectLst>
              </a:rPr>
              <a:t>记录</a:t>
            </a:r>
            <a:r>
              <a:rPr lang="zh-CN" altLang="en-US" sz="2600" smtClean="0"/>
              <a:t>已成功项目、产品的公共设计方案，在开发新项目时可以参考、重用过去的设计，以节省投入，提高开发效率和整体成功率</a:t>
            </a:r>
          </a:p>
          <a:p>
            <a:pPr lvl="1" eaLnBrk="1" hangingPunct="1">
              <a:lnSpc>
                <a:spcPct val="90000"/>
              </a:lnSpc>
              <a:defRPr/>
            </a:pPr>
            <a:r>
              <a:rPr lang="en-US" altLang="zh-CN" sz="2600" smtClean="0"/>
              <a:t>4</a:t>
            </a:r>
            <a:r>
              <a:rPr lang="zh-CN" altLang="en-US" sz="2600" smtClean="0"/>
              <a:t>）有必要采用一套</a:t>
            </a:r>
            <a:r>
              <a:rPr lang="zh-CN" altLang="en-US" sz="2600" u="sng" smtClean="0">
                <a:solidFill>
                  <a:schemeClr val="hlink"/>
                </a:solidFill>
                <a:effectLst>
                  <a:outerShdw blurRad="38100" dist="38100" dir="2700000" algn="tl">
                    <a:srgbClr val="C0C0C0"/>
                  </a:outerShdw>
                </a:effectLst>
              </a:rPr>
              <a:t>通用</a:t>
            </a:r>
            <a:r>
              <a:rPr lang="zh-CN" altLang="en-US" sz="2600" smtClean="0"/>
              <a:t>的图形语言和符号体系描述组织的业务流程和软件需求，促进业务人员、开发人员之间一致、高效地交流</a:t>
            </a:r>
          </a:p>
        </p:txBody>
      </p:sp>
    </p:spTree>
    <p:extLst>
      <p:ext uri="{BB962C8B-B14F-4D97-AF65-F5344CB8AC3E}">
        <p14:creationId xmlns:p14="http://schemas.microsoft.com/office/powerpoint/2010/main" val="23852726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E9B55A3-0AE7-4371-A642-DC0F10216646}" type="slidenum">
              <a:rPr lang="en-US" altLang="zh-CN" sz="1200" b="0" smtClean="0">
                <a:solidFill>
                  <a:srgbClr val="4D4D4D"/>
                </a:solidFill>
                <a:latin typeface="Arial" charset="0"/>
              </a:rPr>
              <a:pPr eaLnBrk="1" hangingPunct="1"/>
              <a:t>18</a:t>
            </a:fld>
            <a:r>
              <a:rPr lang="en-US" altLang="zh-CN" sz="1200" b="0" smtClean="0">
                <a:solidFill>
                  <a:srgbClr val="4D4D4D"/>
                </a:solidFill>
                <a:latin typeface="Arial" charset="0"/>
              </a:rPr>
              <a:t>-</a:t>
            </a:r>
          </a:p>
        </p:txBody>
      </p:sp>
      <p:sp>
        <p:nvSpPr>
          <p:cNvPr id="28675" name="Rectangle 2"/>
          <p:cNvSpPr>
            <a:spLocks noGrp="1" noChangeArrowheads="1"/>
          </p:cNvSpPr>
          <p:nvPr>
            <p:ph type="title"/>
          </p:nvPr>
        </p:nvSpPr>
        <p:spPr/>
        <p:txBody>
          <a:bodyPr/>
          <a:lstStyle/>
          <a:p>
            <a:pPr eaLnBrk="1" hangingPunct="1"/>
            <a:r>
              <a:rPr lang="zh-CN" altLang="en-US" smtClean="0"/>
              <a:t>不选择</a:t>
            </a:r>
            <a:r>
              <a:rPr lang="en-US" altLang="zh-CN" smtClean="0"/>
              <a:t>UML</a:t>
            </a:r>
          </a:p>
        </p:txBody>
      </p:sp>
      <p:sp>
        <p:nvSpPr>
          <p:cNvPr id="526339" name="Rectangle 3"/>
          <p:cNvSpPr>
            <a:spLocks noGrp="1" noChangeArrowheads="1"/>
          </p:cNvSpPr>
          <p:nvPr>
            <p:ph type="body" idx="1"/>
          </p:nvPr>
        </p:nvSpPr>
        <p:spPr/>
        <p:txBody>
          <a:bodyPr/>
          <a:lstStyle/>
          <a:p>
            <a:pPr eaLnBrk="1" hangingPunct="1">
              <a:defRPr/>
            </a:pPr>
            <a:r>
              <a:rPr lang="en-US" altLang="zh-CN" smtClean="0"/>
              <a:t>UML</a:t>
            </a:r>
            <a:r>
              <a:rPr lang="zh-CN" altLang="en-US" smtClean="0"/>
              <a:t>不是万能，有些场合并不适合</a:t>
            </a:r>
          </a:p>
          <a:p>
            <a:pPr lvl="1" eaLnBrk="1" hangingPunct="1">
              <a:defRPr/>
            </a:pPr>
            <a:r>
              <a:rPr lang="en-US" altLang="zh-CN" smtClean="0"/>
              <a:t>1</a:t>
            </a:r>
            <a:r>
              <a:rPr lang="zh-CN" altLang="en-US" smtClean="0"/>
              <a:t>）传统的做法已</a:t>
            </a:r>
            <a:r>
              <a:rPr lang="zh-CN" altLang="en-US" u="sng" smtClean="0">
                <a:solidFill>
                  <a:schemeClr val="hlink"/>
                </a:solidFill>
                <a:effectLst>
                  <a:outerShdw blurRad="38100" dist="38100" dir="2700000" algn="tl">
                    <a:srgbClr val="C0C0C0"/>
                  </a:outerShdw>
                </a:effectLst>
              </a:rPr>
              <a:t>完全适用</a:t>
            </a:r>
            <a:r>
              <a:rPr lang="zh-CN" altLang="en-US" smtClean="0"/>
              <a:t>，对</a:t>
            </a:r>
            <a:r>
              <a:rPr lang="en-US" altLang="zh-CN" smtClean="0"/>
              <a:t>OOAD</a:t>
            </a:r>
            <a:r>
              <a:rPr lang="zh-CN" altLang="en-US" smtClean="0"/>
              <a:t>的要求也不高，项目非常成功，无改进必要</a:t>
            </a:r>
          </a:p>
          <a:p>
            <a:pPr lvl="1" eaLnBrk="1" hangingPunct="1">
              <a:defRPr/>
            </a:pPr>
            <a:r>
              <a:rPr lang="en-US" altLang="zh-CN" smtClean="0"/>
              <a:t>2</a:t>
            </a:r>
            <a:r>
              <a:rPr lang="zh-CN" altLang="en-US" smtClean="0"/>
              <a:t>）开发的</a:t>
            </a:r>
            <a:r>
              <a:rPr lang="zh-CN" altLang="en-US" u="sng" smtClean="0">
                <a:solidFill>
                  <a:schemeClr val="hlink"/>
                </a:solidFill>
                <a:effectLst>
                  <a:outerShdw blurRad="38100" dist="38100" dir="2700000" algn="tl">
                    <a:srgbClr val="C0C0C0"/>
                  </a:outerShdw>
                </a:effectLst>
              </a:rPr>
              <a:t>系统比较简单</a:t>
            </a:r>
            <a:r>
              <a:rPr lang="zh-CN" altLang="en-US" smtClean="0"/>
              <a:t>，直接用源码配上少量的文字就能解决问题，软件开发文档也无需添加图形来辅助说明</a:t>
            </a:r>
          </a:p>
          <a:p>
            <a:pPr lvl="1" eaLnBrk="1" hangingPunct="1">
              <a:defRPr/>
            </a:pPr>
            <a:r>
              <a:rPr lang="en-US" altLang="zh-CN" smtClean="0"/>
              <a:t>3</a:t>
            </a:r>
            <a:r>
              <a:rPr lang="zh-CN" altLang="en-US" smtClean="0"/>
              <a:t>）开发的系统本身</a:t>
            </a:r>
            <a:r>
              <a:rPr lang="zh-CN" altLang="en-US" u="sng" smtClean="0">
                <a:solidFill>
                  <a:schemeClr val="hlink"/>
                </a:solidFill>
                <a:effectLst>
                  <a:outerShdw blurRad="38100" dist="38100" dir="2700000" algn="tl">
                    <a:srgbClr val="C0C0C0"/>
                  </a:outerShdw>
                </a:effectLst>
              </a:rPr>
              <a:t>不属于</a:t>
            </a:r>
            <a:r>
              <a:rPr lang="en-US" altLang="zh-CN" smtClean="0"/>
              <a:t>OO</a:t>
            </a:r>
            <a:r>
              <a:rPr lang="zh-CN" altLang="en-US" smtClean="0"/>
              <a:t>方法、</a:t>
            </a:r>
            <a:r>
              <a:rPr lang="en-US" altLang="zh-CN" smtClean="0"/>
              <a:t>UML</a:t>
            </a:r>
            <a:r>
              <a:rPr lang="zh-CN" altLang="en-US" smtClean="0"/>
              <a:t>适用范围</a:t>
            </a:r>
          </a:p>
          <a:p>
            <a:pPr lvl="1" eaLnBrk="1" hangingPunct="1">
              <a:defRPr/>
            </a:pPr>
            <a:endParaRPr lang="zh-CN" altLang="en-US" smtClean="0"/>
          </a:p>
        </p:txBody>
      </p:sp>
    </p:spTree>
    <p:extLst>
      <p:ext uri="{BB962C8B-B14F-4D97-AF65-F5344CB8AC3E}">
        <p14:creationId xmlns:p14="http://schemas.microsoft.com/office/powerpoint/2010/main" val="32555264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B72A432-4B6C-4478-8A3F-2203A0CCC773}" type="slidenum">
              <a:rPr lang="en-US" altLang="zh-CN" sz="1200" b="0" smtClean="0">
                <a:solidFill>
                  <a:srgbClr val="4D4D4D"/>
                </a:solidFill>
                <a:latin typeface="Arial" charset="0"/>
              </a:rPr>
              <a:pPr eaLnBrk="1" hangingPunct="1"/>
              <a:t>19</a:t>
            </a:fld>
            <a:r>
              <a:rPr lang="en-US" altLang="zh-CN" sz="1200" b="0" smtClean="0">
                <a:solidFill>
                  <a:srgbClr val="4D4D4D"/>
                </a:solidFill>
                <a:latin typeface="Arial" charset="0"/>
              </a:rPr>
              <a:t>-</a:t>
            </a:r>
          </a:p>
        </p:txBody>
      </p:sp>
      <p:sp>
        <p:nvSpPr>
          <p:cNvPr id="21507" name="Rectangle 2"/>
          <p:cNvSpPr>
            <a:spLocks noGrp="1" noChangeArrowheads="1"/>
          </p:cNvSpPr>
          <p:nvPr>
            <p:ph type="title"/>
          </p:nvPr>
        </p:nvSpPr>
        <p:spPr/>
        <p:txBody>
          <a:bodyPr/>
          <a:lstStyle/>
          <a:p>
            <a:pPr eaLnBrk="1" hangingPunct="1"/>
            <a:r>
              <a:rPr lang="en-US" altLang="zh-CN" smtClean="0"/>
              <a:t>UML</a:t>
            </a:r>
            <a:r>
              <a:rPr lang="zh-CN" altLang="en-US" smtClean="0"/>
              <a:t>发展背景</a:t>
            </a:r>
          </a:p>
        </p:txBody>
      </p:sp>
      <p:sp>
        <p:nvSpPr>
          <p:cNvPr id="21508" name="Rectangle 3"/>
          <p:cNvSpPr>
            <a:spLocks noGrp="1" noChangeArrowheads="1"/>
          </p:cNvSpPr>
          <p:nvPr>
            <p:ph type="body" idx="1"/>
          </p:nvPr>
        </p:nvSpPr>
        <p:spPr>
          <a:noFill/>
        </p:spPr>
        <p:txBody>
          <a:bodyPr/>
          <a:lstStyle/>
          <a:p>
            <a:pPr eaLnBrk="1" hangingPunct="1"/>
            <a:r>
              <a:rPr lang="en-US" altLang="zh-CN" sz="3200" smtClean="0"/>
              <a:t>90</a:t>
            </a:r>
            <a:r>
              <a:rPr lang="zh-CN" altLang="en-US" sz="3200" smtClean="0"/>
              <a:t>年代：面向对象分析设计方法学之战</a:t>
            </a:r>
          </a:p>
          <a:p>
            <a:pPr lvl="1" eaLnBrk="1" hangingPunct="1"/>
            <a:r>
              <a:rPr lang="en-US" altLang="zh-CN" sz="2800" smtClean="0"/>
              <a:t>P. Coad</a:t>
            </a:r>
            <a:r>
              <a:rPr lang="zh-CN" altLang="en-US" sz="2800" smtClean="0"/>
              <a:t>和</a:t>
            </a:r>
            <a:r>
              <a:rPr lang="en-US" altLang="zh-CN" sz="2800" smtClean="0"/>
              <a:t>E.Yourdon</a:t>
            </a:r>
            <a:r>
              <a:rPr lang="zh-CN" altLang="en-US" sz="2800" smtClean="0"/>
              <a:t>提出</a:t>
            </a:r>
            <a:r>
              <a:rPr lang="en-US" altLang="zh-CN" sz="2800" smtClean="0"/>
              <a:t>OOA</a:t>
            </a:r>
            <a:r>
              <a:rPr lang="zh-CN" altLang="en-US" sz="2800" smtClean="0"/>
              <a:t>和</a:t>
            </a:r>
            <a:r>
              <a:rPr lang="en-US" altLang="zh-CN" sz="2800" smtClean="0"/>
              <a:t>OOD</a:t>
            </a:r>
          </a:p>
          <a:p>
            <a:pPr lvl="1" eaLnBrk="1" hangingPunct="1"/>
            <a:r>
              <a:rPr lang="en-US" altLang="zh-CN" sz="2800" smtClean="0"/>
              <a:t>G. Booch</a:t>
            </a:r>
            <a:r>
              <a:rPr lang="zh-CN" altLang="en-US" sz="2800" smtClean="0"/>
              <a:t>提出面向对象开发方法</a:t>
            </a:r>
          </a:p>
          <a:p>
            <a:pPr lvl="1" eaLnBrk="1" hangingPunct="1"/>
            <a:r>
              <a:rPr lang="en-US" altLang="zh-CN" sz="2800" smtClean="0"/>
              <a:t>Jacobson</a:t>
            </a:r>
            <a:r>
              <a:rPr lang="zh-CN" altLang="en-US" sz="2800" smtClean="0"/>
              <a:t>提出</a:t>
            </a:r>
            <a:r>
              <a:rPr lang="en-US" altLang="zh-CN" sz="2800" smtClean="0"/>
              <a:t>OOSE</a:t>
            </a:r>
          </a:p>
          <a:p>
            <a:pPr lvl="1" eaLnBrk="1" hangingPunct="1"/>
            <a:r>
              <a:rPr lang="en-US" altLang="zh-CN" sz="2800" smtClean="0"/>
              <a:t>Rumbaugh</a:t>
            </a:r>
            <a:r>
              <a:rPr lang="zh-CN" altLang="en-US" sz="2800" smtClean="0"/>
              <a:t>提出的</a:t>
            </a:r>
            <a:r>
              <a:rPr lang="en-US" altLang="zh-CN" sz="2800" smtClean="0"/>
              <a:t>OMT</a:t>
            </a:r>
          </a:p>
          <a:p>
            <a:pPr lvl="1" eaLnBrk="1" hangingPunct="1"/>
            <a:r>
              <a:rPr lang="en-US" altLang="zh-CN" sz="2800" smtClean="0"/>
              <a:t>……</a:t>
            </a:r>
          </a:p>
          <a:p>
            <a:pPr eaLnBrk="1" hangingPunct="1"/>
            <a:r>
              <a:rPr lang="en-US" altLang="zh-CN" sz="3200" smtClean="0"/>
              <a:t>UML</a:t>
            </a:r>
            <a:r>
              <a:rPr lang="zh-CN" altLang="en-US" sz="3200" smtClean="0"/>
              <a:t>的出现结束了这场方法学战争</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p:cNvSpPr>
            <a:spLocks noGrp="1" noChangeArrowheads="1"/>
          </p:cNvSpPr>
          <p:nvPr>
            <p:ph type="ctrTitle"/>
          </p:nvPr>
        </p:nvSpPr>
        <p:spPr/>
        <p:txBody>
          <a:bodyPr/>
          <a:lstStyle/>
          <a:p>
            <a:pPr eaLnBrk="1" hangingPunct="1">
              <a:defRPr/>
            </a:pPr>
            <a:r>
              <a:rPr lang="zh-CN" altLang="en-US" dirty="0" smtClean="0">
                <a:ea typeface="华文楷体" pitchFamily="2" charset="-122"/>
              </a:rPr>
              <a:t>第</a:t>
            </a:r>
            <a:r>
              <a:rPr lang="en-US" altLang="zh-CN" dirty="0" smtClean="0">
                <a:ea typeface="华文楷体" pitchFamily="2" charset="-122"/>
              </a:rPr>
              <a:t>02</a:t>
            </a:r>
            <a:r>
              <a:rPr lang="zh-CN" altLang="en-US" dirty="0" smtClean="0">
                <a:ea typeface="华文楷体" pitchFamily="2" charset="-122"/>
              </a:rPr>
              <a:t>章 可视化建模基础</a:t>
            </a:r>
          </a:p>
        </p:txBody>
      </p:sp>
      <p:sp>
        <p:nvSpPr>
          <p:cNvPr id="4099" name="Rectangle 3"/>
          <p:cNvSpPr>
            <a:spLocks noGrp="1" noChangeArrowheads="1"/>
          </p:cNvSpPr>
          <p:nvPr>
            <p:ph type="subTitle" idx="1"/>
          </p:nvPr>
        </p:nvSpPr>
        <p:spPr>
          <a:xfrm>
            <a:off x="0" y="3860800"/>
            <a:ext cx="9144000" cy="1752600"/>
          </a:xfrm>
        </p:spPr>
        <p:txBody>
          <a:bodyPr/>
          <a:lstStyle/>
          <a:p>
            <a:pPr eaLnBrk="1" hangingPunct="1"/>
            <a:r>
              <a:rPr lang="en-US" altLang="en-US" sz="3200" i="1" smtClean="0">
                <a:solidFill>
                  <a:srgbClr val="003399"/>
                </a:solidFill>
              </a:rPr>
              <a:t>Essentials of Visual Modeling </a:t>
            </a:r>
            <a:r>
              <a:rPr lang="en-US" altLang="zh-CN" sz="3200" i="1" smtClean="0">
                <a:solidFill>
                  <a:srgbClr val="003399"/>
                </a:solidFill>
              </a:rPr>
              <a:t>with UML2</a:t>
            </a:r>
            <a:endParaRPr lang="zh-CN" altLang="en-US" sz="3200" i="1" smtClean="0">
              <a:solidFill>
                <a:srgbClr val="003399"/>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1D56B01-3812-4833-9A94-65ECEFC1DF31}" type="slidenum">
              <a:rPr lang="en-US" altLang="zh-CN" sz="1200" b="0" smtClean="0">
                <a:solidFill>
                  <a:srgbClr val="4D4D4D"/>
                </a:solidFill>
                <a:latin typeface="Arial" charset="0"/>
              </a:rPr>
              <a:pPr eaLnBrk="1" hangingPunct="1"/>
              <a:t>20</a:t>
            </a:fld>
            <a:r>
              <a:rPr lang="en-US" altLang="zh-CN" sz="1200" b="0" smtClean="0">
                <a:solidFill>
                  <a:srgbClr val="4D4D4D"/>
                </a:solidFill>
                <a:latin typeface="Arial" charset="0"/>
              </a:rPr>
              <a:t>-</a:t>
            </a:r>
          </a:p>
        </p:txBody>
      </p:sp>
      <p:sp>
        <p:nvSpPr>
          <p:cNvPr id="22531" name="Rectangle 2"/>
          <p:cNvSpPr>
            <a:spLocks noGrp="1" noChangeArrowheads="1"/>
          </p:cNvSpPr>
          <p:nvPr>
            <p:ph type="title"/>
          </p:nvPr>
        </p:nvSpPr>
        <p:spPr/>
        <p:txBody>
          <a:bodyPr/>
          <a:lstStyle/>
          <a:p>
            <a:pPr eaLnBrk="1" hangingPunct="1"/>
            <a:r>
              <a:rPr lang="en-US" altLang="zh-CN" sz="4400" smtClean="0"/>
              <a:t>UML</a:t>
            </a:r>
            <a:r>
              <a:rPr lang="zh-CN" altLang="en-US" sz="4400" smtClean="0"/>
              <a:t>发展历程</a:t>
            </a:r>
            <a:endParaRPr lang="en-US" altLang="zh-CN" sz="4400" smtClean="0"/>
          </a:p>
        </p:txBody>
      </p:sp>
      <p:pic>
        <p:nvPicPr>
          <p:cNvPr id="22532" name="Picture 3" descr="icon_U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1125538"/>
            <a:ext cx="161448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Line 4"/>
          <p:cNvSpPr>
            <a:spLocks noChangeShapeType="1"/>
          </p:cNvSpPr>
          <p:nvPr/>
        </p:nvSpPr>
        <p:spPr bwMode="auto">
          <a:xfrm flipV="1">
            <a:off x="2376488" y="2813050"/>
            <a:ext cx="2195512" cy="284163"/>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34" name="Text Box 5"/>
          <p:cNvSpPr txBox="1">
            <a:spLocks noChangeArrowheads="1"/>
          </p:cNvSpPr>
          <p:nvPr/>
        </p:nvSpPr>
        <p:spPr bwMode="auto">
          <a:xfrm>
            <a:off x="1335211" y="2788546"/>
            <a:ext cx="1148557" cy="601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dirty="0" smtClean="0">
                <a:solidFill>
                  <a:srgbClr val="6600CC"/>
                </a:solidFill>
                <a:latin typeface="Arial" charset="0"/>
              </a:rPr>
              <a:t>UML</a:t>
            </a:r>
            <a:r>
              <a:rPr kumimoji="0" lang="zh-CN" altLang="en-US" sz="1600" dirty="0" smtClean="0">
                <a:solidFill>
                  <a:srgbClr val="6600CC"/>
                </a:solidFill>
                <a:latin typeface="Arial" charset="0"/>
              </a:rPr>
              <a:t>企业联盟</a:t>
            </a:r>
            <a:endParaRPr kumimoji="0" lang="en-US" altLang="zh-CN" sz="1600" dirty="0">
              <a:solidFill>
                <a:srgbClr val="6600CC"/>
              </a:solidFill>
              <a:latin typeface="Arial" charset="0"/>
            </a:endParaRPr>
          </a:p>
        </p:txBody>
      </p:sp>
      <p:sp>
        <p:nvSpPr>
          <p:cNvPr id="22535" name="Text Box 6"/>
          <p:cNvSpPr txBox="1">
            <a:spLocks noChangeArrowheads="1"/>
          </p:cNvSpPr>
          <p:nvPr/>
        </p:nvSpPr>
        <p:spPr bwMode="auto">
          <a:xfrm>
            <a:off x="4384675" y="3216275"/>
            <a:ext cx="147320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1.0</a:t>
            </a:r>
          </a:p>
          <a:p>
            <a:pPr algn="ctr">
              <a:lnSpc>
                <a:spcPct val="25000"/>
              </a:lnSpc>
              <a:spcBef>
                <a:spcPct val="50000"/>
              </a:spcBef>
            </a:pPr>
            <a:r>
              <a:rPr kumimoji="0" lang="en-US" altLang="zh-CN" sz="1400">
                <a:solidFill>
                  <a:schemeClr val="hlink"/>
                </a:solidFill>
                <a:latin typeface="Arial" charset="0"/>
              </a:rPr>
              <a:t>(Jan. ‘97)</a:t>
            </a:r>
          </a:p>
        </p:txBody>
      </p:sp>
      <p:sp>
        <p:nvSpPr>
          <p:cNvPr id="22536" name="Text Box 7"/>
          <p:cNvSpPr txBox="1">
            <a:spLocks noChangeArrowheads="1"/>
          </p:cNvSpPr>
          <p:nvPr/>
        </p:nvSpPr>
        <p:spPr bwMode="auto">
          <a:xfrm>
            <a:off x="4362450" y="2606675"/>
            <a:ext cx="1571625"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1.1</a:t>
            </a:r>
          </a:p>
          <a:p>
            <a:pPr algn="ctr">
              <a:lnSpc>
                <a:spcPct val="25000"/>
              </a:lnSpc>
              <a:spcBef>
                <a:spcPct val="50000"/>
              </a:spcBef>
            </a:pPr>
            <a:r>
              <a:rPr kumimoji="0" lang="en-US" altLang="zh-CN" sz="1400">
                <a:solidFill>
                  <a:schemeClr val="hlink"/>
                </a:solidFill>
                <a:latin typeface="Arial" charset="0"/>
              </a:rPr>
              <a:t>(Sept. ‘97)</a:t>
            </a:r>
          </a:p>
        </p:txBody>
      </p:sp>
      <p:sp>
        <p:nvSpPr>
          <p:cNvPr id="22537" name="Text Box 8"/>
          <p:cNvSpPr txBox="1">
            <a:spLocks noChangeArrowheads="1"/>
          </p:cNvSpPr>
          <p:nvPr/>
        </p:nvSpPr>
        <p:spPr bwMode="auto">
          <a:xfrm>
            <a:off x="4384675" y="2068513"/>
            <a:ext cx="1473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1.5</a:t>
            </a:r>
          </a:p>
          <a:p>
            <a:pPr algn="ctr">
              <a:lnSpc>
                <a:spcPct val="25000"/>
              </a:lnSpc>
              <a:spcBef>
                <a:spcPct val="50000"/>
              </a:spcBef>
            </a:pPr>
            <a:r>
              <a:rPr kumimoji="0" lang="en-US" altLang="zh-CN" sz="1400">
                <a:solidFill>
                  <a:schemeClr val="hlink"/>
                </a:solidFill>
                <a:latin typeface="Arial" charset="0"/>
              </a:rPr>
              <a:t>(March, ‘03)</a:t>
            </a:r>
          </a:p>
        </p:txBody>
      </p:sp>
      <p:sp>
        <p:nvSpPr>
          <p:cNvPr id="22538" name="Text Box 9"/>
          <p:cNvSpPr txBox="1">
            <a:spLocks noChangeArrowheads="1"/>
          </p:cNvSpPr>
          <p:nvPr/>
        </p:nvSpPr>
        <p:spPr bwMode="auto">
          <a:xfrm>
            <a:off x="4359275" y="1487488"/>
            <a:ext cx="14732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2.0</a:t>
            </a:r>
          </a:p>
          <a:p>
            <a:pPr algn="ctr">
              <a:lnSpc>
                <a:spcPct val="25000"/>
              </a:lnSpc>
              <a:spcBef>
                <a:spcPct val="50000"/>
              </a:spcBef>
            </a:pPr>
            <a:r>
              <a:rPr kumimoji="0" lang="en-US" altLang="zh-CN" sz="1400">
                <a:solidFill>
                  <a:schemeClr val="hlink"/>
                </a:solidFill>
                <a:latin typeface="Arial" charset="0"/>
              </a:rPr>
              <a:t>(2005)</a:t>
            </a:r>
          </a:p>
        </p:txBody>
      </p:sp>
      <p:sp>
        <p:nvSpPr>
          <p:cNvPr id="22539" name="Text Box 10"/>
          <p:cNvSpPr txBox="1">
            <a:spLocks noChangeArrowheads="1"/>
          </p:cNvSpPr>
          <p:nvPr/>
        </p:nvSpPr>
        <p:spPr bwMode="auto">
          <a:xfrm>
            <a:off x="1620838" y="5949950"/>
            <a:ext cx="19637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Other </a:t>
            </a:r>
          </a:p>
          <a:p>
            <a:pPr algn="ctr">
              <a:lnSpc>
                <a:spcPct val="25000"/>
              </a:lnSpc>
              <a:spcBef>
                <a:spcPct val="50000"/>
              </a:spcBef>
            </a:pPr>
            <a:r>
              <a:rPr kumimoji="0" lang="en-US" altLang="zh-CN" sz="1600">
                <a:latin typeface="Arial" charset="0"/>
              </a:rPr>
              <a:t>Methods</a:t>
            </a:r>
          </a:p>
        </p:txBody>
      </p:sp>
      <p:sp>
        <p:nvSpPr>
          <p:cNvPr id="22540" name="Text Box 11"/>
          <p:cNvSpPr txBox="1">
            <a:spLocks noChangeArrowheads="1"/>
          </p:cNvSpPr>
          <p:nvPr/>
        </p:nvSpPr>
        <p:spPr bwMode="auto">
          <a:xfrm>
            <a:off x="3340100" y="5976938"/>
            <a:ext cx="1374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Booch ‘91</a:t>
            </a:r>
          </a:p>
        </p:txBody>
      </p:sp>
      <p:sp>
        <p:nvSpPr>
          <p:cNvPr id="22541" name="Text Box 12"/>
          <p:cNvSpPr txBox="1">
            <a:spLocks noChangeArrowheads="1"/>
          </p:cNvSpPr>
          <p:nvPr/>
        </p:nvSpPr>
        <p:spPr bwMode="auto">
          <a:xfrm>
            <a:off x="4679950" y="5976938"/>
            <a:ext cx="11779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OMT - 1</a:t>
            </a:r>
          </a:p>
        </p:txBody>
      </p:sp>
      <p:sp>
        <p:nvSpPr>
          <p:cNvPr id="22542" name="Text Box 13"/>
          <p:cNvSpPr txBox="1">
            <a:spLocks noChangeArrowheads="1"/>
          </p:cNvSpPr>
          <p:nvPr/>
        </p:nvSpPr>
        <p:spPr bwMode="auto">
          <a:xfrm>
            <a:off x="742950" y="5976938"/>
            <a:ext cx="982663"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OOSE</a:t>
            </a:r>
          </a:p>
        </p:txBody>
      </p:sp>
      <p:sp>
        <p:nvSpPr>
          <p:cNvPr id="22543" name="Text Box 14"/>
          <p:cNvSpPr txBox="1">
            <a:spLocks noChangeArrowheads="1"/>
          </p:cNvSpPr>
          <p:nvPr/>
        </p:nvSpPr>
        <p:spPr bwMode="auto">
          <a:xfrm>
            <a:off x="3644900" y="5260975"/>
            <a:ext cx="137477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Booch ’93</a:t>
            </a:r>
          </a:p>
        </p:txBody>
      </p:sp>
      <p:sp>
        <p:nvSpPr>
          <p:cNvPr id="22544" name="Text Box 15"/>
          <p:cNvSpPr txBox="1">
            <a:spLocks noChangeArrowheads="1"/>
          </p:cNvSpPr>
          <p:nvPr/>
        </p:nvSpPr>
        <p:spPr bwMode="auto">
          <a:xfrm>
            <a:off x="4679950" y="5260975"/>
            <a:ext cx="11779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latin typeface="Arial" charset="0"/>
              </a:rPr>
              <a:t>OMT - 2</a:t>
            </a:r>
          </a:p>
        </p:txBody>
      </p:sp>
      <p:sp>
        <p:nvSpPr>
          <p:cNvPr id="22545" name="Text Box 16"/>
          <p:cNvSpPr txBox="1">
            <a:spLocks noChangeArrowheads="1"/>
          </p:cNvSpPr>
          <p:nvPr/>
        </p:nvSpPr>
        <p:spPr bwMode="auto">
          <a:xfrm>
            <a:off x="5868988" y="4365625"/>
            <a:ext cx="13747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1600">
                <a:solidFill>
                  <a:srgbClr val="336600"/>
                </a:solidFill>
                <a:latin typeface="Arial" charset="0"/>
              </a:rPr>
              <a:t>Public</a:t>
            </a:r>
            <a:r>
              <a:rPr kumimoji="0" lang="en-US" altLang="zh-CN" sz="1600">
                <a:solidFill>
                  <a:srgbClr val="66FF99"/>
                </a:solidFill>
                <a:latin typeface="Arial" charset="0"/>
              </a:rPr>
              <a:t> </a:t>
            </a:r>
          </a:p>
          <a:p>
            <a:pPr algn="ctr">
              <a:lnSpc>
                <a:spcPct val="50000"/>
              </a:lnSpc>
              <a:spcBef>
                <a:spcPct val="50000"/>
              </a:spcBef>
            </a:pPr>
            <a:r>
              <a:rPr kumimoji="0" lang="en-US" altLang="zh-CN" sz="1600">
                <a:solidFill>
                  <a:srgbClr val="336600"/>
                </a:solidFill>
                <a:latin typeface="Arial" charset="0"/>
              </a:rPr>
              <a:t>Feedback</a:t>
            </a:r>
          </a:p>
        </p:txBody>
      </p:sp>
      <p:sp>
        <p:nvSpPr>
          <p:cNvPr id="22546" name="Text Box 17"/>
          <p:cNvSpPr txBox="1">
            <a:spLocks noChangeArrowheads="1"/>
          </p:cNvSpPr>
          <p:nvPr/>
        </p:nvSpPr>
        <p:spPr bwMode="auto">
          <a:xfrm>
            <a:off x="2889250" y="4468813"/>
            <a:ext cx="304482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Unified Method 0.8</a:t>
            </a:r>
          </a:p>
          <a:p>
            <a:pPr algn="ctr">
              <a:lnSpc>
                <a:spcPct val="25000"/>
              </a:lnSpc>
              <a:spcBef>
                <a:spcPct val="50000"/>
              </a:spcBef>
            </a:pPr>
            <a:r>
              <a:rPr kumimoji="0" lang="en-US" altLang="zh-CN" sz="1400">
                <a:solidFill>
                  <a:schemeClr val="hlink"/>
                </a:solidFill>
                <a:latin typeface="Arial" charset="0"/>
              </a:rPr>
              <a:t>(OOPSLA ’95)</a:t>
            </a:r>
          </a:p>
        </p:txBody>
      </p:sp>
      <p:grpSp>
        <p:nvGrpSpPr>
          <p:cNvPr id="22547" name="Group 18"/>
          <p:cNvGrpSpPr>
            <a:grpSpLocks/>
          </p:cNvGrpSpPr>
          <p:nvPr/>
        </p:nvGrpSpPr>
        <p:grpSpPr bwMode="auto">
          <a:xfrm>
            <a:off x="2224088" y="3825875"/>
            <a:ext cx="3633787" cy="573088"/>
            <a:chOff x="2304" y="2379"/>
            <a:chExt cx="1776" cy="361"/>
          </a:xfrm>
        </p:grpSpPr>
        <p:sp>
          <p:nvSpPr>
            <p:cNvPr id="22564" name="Text Box 19"/>
            <p:cNvSpPr txBox="1">
              <a:spLocks noChangeArrowheads="1"/>
            </p:cNvSpPr>
            <p:nvPr/>
          </p:nvSpPr>
          <p:spPr bwMode="auto">
            <a:xfrm>
              <a:off x="2304" y="2379"/>
              <a:ext cx="720"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0.9</a:t>
              </a:r>
            </a:p>
            <a:p>
              <a:pPr algn="ctr">
                <a:lnSpc>
                  <a:spcPct val="25000"/>
                </a:lnSpc>
                <a:spcBef>
                  <a:spcPct val="50000"/>
                </a:spcBef>
              </a:pPr>
              <a:r>
                <a:rPr kumimoji="0" lang="en-US" altLang="zh-CN" sz="1400">
                  <a:solidFill>
                    <a:schemeClr val="hlink"/>
                  </a:solidFill>
                  <a:latin typeface="Arial" charset="0"/>
                </a:rPr>
                <a:t>(June ‘96)</a:t>
              </a:r>
            </a:p>
          </p:txBody>
        </p:sp>
        <p:sp>
          <p:nvSpPr>
            <p:cNvPr id="22565" name="Text Box 20"/>
            <p:cNvSpPr txBox="1">
              <a:spLocks noChangeArrowheads="1"/>
            </p:cNvSpPr>
            <p:nvPr/>
          </p:nvSpPr>
          <p:spPr bwMode="auto">
            <a:xfrm>
              <a:off x="3264" y="2379"/>
              <a:ext cx="816" cy="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0.91</a:t>
              </a:r>
            </a:p>
            <a:p>
              <a:pPr algn="ctr">
                <a:lnSpc>
                  <a:spcPct val="25000"/>
                </a:lnSpc>
                <a:spcBef>
                  <a:spcPct val="50000"/>
                </a:spcBef>
              </a:pPr>
              <a:r>
                <a:rPr kumimoji="0" lang="en-US" altLang="zh-CN" sz="1400">
                  <a:solidFill>
                    <a:schemeClr val="hlink"/>
                  </a:solidFill>
                  <a:latin typeface="Arial" charset="0"/>
                </a:rPr>
                <a:t>(Oct. ‘96)</a:t>
              </a:r>
            </a:p>
          </p:txBody>
        </p:sp>
        <p:sp>
          <p:nvSpPr>
            <p:cNvPr id="22566" name="Text Box 21"/>
            <p:cNvSpPr txBox="1">
              <a:spLocks noChangeArrowheads="1"/>
            </p:cNvSpPr>
            <p:nvPr/>
          </p:nvSpPr>
          <p:spPr bwMode="auto">
            <a:xfrm>
              <a:off x="2928" y="2379"/>
              <a:ext cx="4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and</a:t>
              </a:r>
            </a:p>
          </p:txBody>
        </p:sp>
      </p:grpSp>
      <p:sp>
        <p:nvSpPr>
          <p:cNvPr id="22548" name="Line 22"/>
          <p:cNvSpPr>
            <a:spLocks noChangeShapeType="1"/>
          </p:cNvSpPr>
          <p:nvPr/>
        </p:nvSpPr>
        <p:spPr bwMode="auto">
          <a:xfrm flipV="1">
            <a:off x="4121150" y="5580063"/>
            <a:ext cx="317500" cy="43815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49" name="Line 23"/>
          <p:cNvSpPr>
            <a:spLocks noChangeShapeType="1"/>
          </p:cNvSpPr>
          <p:nvPr/>
        </p:nvSpPr>
        <p:spPr bwMode="auto">
          <a:xfrm flipV="1">
            <a:off x="4549775" y="5013325"/>
            <a:ext cx="198438" cy="274638"/>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0" name="Line 24"/>
          <p:cNvSpPr>
            <a:spLocks noChangeShapeType="1"/>
          </p:cNvSpPr>
          <p:nvPr/>
        </p:nvSpPr>
        <p:spPr bwMode="auto">
          <a:xfrm flipV="1">
            <a:off x="5395913" y="5548313"/>
            <a:ext cx="4762" cy="4445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1" name="Line 25"/>
          <p:cNvSpPr>
            <a:spLocks noChangeShapeType="1"/>
          </p:cNvSpPr>
          <p:nvPr/>
        </p:nvSpPr>
        <p:spPr bwMode="auto">
          <a:xfrm flipV="1">
            <a:off x="5364163" y="4868863"/>
            <a:ext cx="4762" cy="43180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2" name="Line 26"/>
          <p:cNvSpPr>
            <a:spLocks noChangeShapeType="1"/>
          </p:cNvSpPr>
          <p:nvPr/>
        </p:nvSpPr>
        <p:spPr bwMode="auto">
          <a:xfrm flipV="1">
            <a:off x="2555875" y="4868863"/>
            <a:ext cx="1152525" cy="11525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3" name="Line 27"/>
          <p:cNvSpPr>
            <a:spLocks noChangeShapeType="1"/>
          </p:cNvSpPr>
          <p:nvPr/>
        </p:nvSpPr>
        <p:spPr bwMode="auto">
          <a:xfrm flipV="1">
            <a:off x="1258888" y="4398963"/>
            <a:ext cx="1657350" cy="1622425"/>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4" name="Line 28"/>
          <p:cNvSpPr>
            <a:spLocks noChangeShapeType="1"/>
          </p:cNvSpPr>
          <p:nvPr/>
        </p:nvSpPr>
        <p:spPr bwMode="auto">
          <a:xfrm>
            <a:off x="2376488" y="3097213"/>
            <a:ext cx="2195512" cy="284162"/>
          </a:xfrm>
          <a:prstGeom prst="line">
            <a:avLst/>
          </a:prstGeom>
          <a:noFill/>
          <a:ln w="38100">
            <a:solidFill>
              <a:srgbClr val="6600CC"/>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5" name="Line 29"/>
          <p:cNvSpPr>
            <a:spLocks noChangeShapeType="1"/>
          </p:cNvSpPr>
          <p:nvPr/>
        </p:nvSpPr>
        <p:spPr bwMode="auto">
          <a:xfrm rot="-5400000">
            <a:off x="4635500" y="3078163"/>
            <a:ext cx="3041650" cy="0"/>
          </a:xfrm>
          <a:prstGeom prst="line">
            <a:avLst/>
          </a:prstGeom>
          <a:noFill/>
          <a:ln w="76200">
            <a:solidFill>
              <a:srgbClr val="008000"/>
            </a:solidFill>
            <a:round/>
            <a:headEnd/>
            <a:tailEnd type="triangle" w="med"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22556" name="Line 30"/>
          <p:cNvSpPr>
            <a:spLocks noChangeShapeType="1"/>
          </p:cNvSpPr>
          <p:nvPr/>
        </p:nvSpPr>
        <p:spPr bwMode="auto">
          <a:xfrm>
            <a:off x="5816600" y="836613"/>
            <a:ext cx="0" cy="3876675"/>
          </a:xfrm>
          <a:prstGeom prst="line">
            <a:avLst/>
          </a:prstGeom>
          <a:noFill/>
          <a:ln w="177800">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grpSp>
        <p:nvGrpSpPr>
          <p:cNvPr id="22557" name="Group 31"/>
          <p:cNvGrpSpPr>
            <a:grpSpLocks/>
          </p:cNvGrpSpPr>
          <p:nvPr/>
        </p:nvGrpSpPr>
        <p:grpSpPr bwMode="auto">
          <a:xfrm>
            <a:off x="5724525" y="4789488"/>
            <a:ext cx="196850" cy="1447800"/>
            <a:chOff x="3696" y="3072"/>
            <a:chExt cx="96" cy="912"/>
          </a:xfrm>
        </p:grpSpPr>
        <p:sp>
          <p:nvSpPr>
            <p:cNvPr id="22560" name="Rectangle 32"/>
            <p:cNvSpPr>
              <a:spLocks noChangeArrowheads="1"/>
            </p:cNvSpPr>
            <p:nvPr/>
          </p:nvSpPr>
          <p:spPr bwMode="auto">
            <a:xfrm>
              <a:off x="3696" y="307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1" name="Rectangle 33"/>
            <p:cNvSpPr>
              <a:spLocks noChangeArrowheads="1"/>
            </p:cNvSpPr>
            <p:nvPr/>
          </p:nvSpPr>
          <p:spPr bwMode="auto">
            <a:xfrm>
              <a:off x="3696" y="331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2" name="Rectangle 34"/>
            <p:cNvSpPr>
              <a:spLocks noChangeArrowheads="1"/>
            </p:cNvSpPr>
            <p:nvPr/>
          </p:nvSpPr>
          <p:spPr bwMode="auto">
            <a:xfrm>
              <a:off x="3696" y="355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sp>
          <p:nvSpPr>
            <p:cNvPr id="22563" name="Rectangle 35"/>
            <p:cNvSpPr>
              <a:spLocks noChangeArrowheads="1"/>
            </p:cNvSpPr>
            <p:nvPr/>
          </p:nvSpPr>
          <p:spPr bwMode="auto">
            <a:xfrm>
              <a:off x="3696" y="3792"/>
              <a:ext cx="96" cy="192"/>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nchor="ctr"/>
            <a:lstStyle/>
            <a:p>
              <a:endParaRPr lang="zh-CN" altLang="en-US"/>
            </a:p>
          </p:txBody>
        </p:sp>
      </p:grpSp>
      <p:sp>
        <p:nvSpPr>
          <p:cNvPr id="22558" name="AutoShape 36"/>
          <p:cNvSpPr>
            <a:spLocks noChangeArrowheads="1"/>
          </p:cNvSpPr>
          <p:nvPr/>
        </p:nvSpPr>
        <p:spPr bwMode="auto">
          <a:xfrm>
            <a:off x="6572250" y="1714500"/>
            <a:ext cx="1982788" cy="3816350"/>
          </a:xfrm>
          <a:prstGeom prst="upArrow">
            <a:avLst>
              <a:gd name="adj1" fmla="val 48380"/>
              <a:gd name="adj2" fmla="val 57412"/>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1274" tIns="45638" rIns="91274" bIns="45638"/>
          <a:lstStyle/>
          <a:p>
            <a:pPr algn="ctr" eaLnBrk="0" hangingPunct="0">
              <a:spcBef>
                <a:spcPct val="20000"/>
              </a:spcBef>
            </a:pPr>
            <a:r>
              <a:rPr kumimoji="0" lang="zh-CN" altLang="en-US" sz="1800">
                <a:solidFill>
                  <a:srgbClr val="993300"/>
                </a:solidFill>
                <a:latin typeface="Times New Roman" pitchFamily="18" charset="0"/>
              </a:rPr>
              <a:t>工业化</a:t>
            </a:r>
          </a:p>
          <a:p>
            <a:pPr algn="ctr" eaLnBrk="0" hangingPunct="0"/>
            <a:endParaRPr kumimoji="0" lang="zh-CN" altLang="en-US" sz="1800">
              <a:solidFill>
                <a:srgbClr val="993300"/>
              </a:solidFill>
              <a:latin typeface="Times New Roman" pitchFamily="18" charset="0"/>
            </a:endParaRPr>
          </a:p>
          <a:p>
            <a:pPr algn="ctr" eaLnBrk="0" hangingPunct="0"/>
            <a:r>
              <a:rPr kumimoji="0" lang="zh-CN" altLang="en-US" sz="1800">
                <a:solidFill>
                  <a:srgbClr val="993300"/>
                </a:solidFill>
                <a:latin typeface="Times New Roman" pitchFamily="18" charset="0"/>
              </a:rPr>
              <a:t>标准化</a:t>
            </a:r>
            <a:endParaRPr kumimoji="0" lang="zh-CN" altLang="en-US" sz="900">
              <a:solidFill>
                <a:srgbClr val="993300"/>
              </a:solidFill>
              <a:latin typeface="Times New Roman" pitchFamily="18" charset="0"/>
            </a:endParaRPr>
          </a:p>
          <a:p>
            <a:pPr algn="ctr" eaLnBrk="0" hangingPunct="0"/>
            <a:endParaRPr kumimoji="0" lang="zh-CN" altLang="en-US" sz="1000" b="0">
              <a:solidFill>
                <a:srgbClr val="993300"/>
              </a:solidFill>
              <a:latin typeface="Times New Roman" pitchFamily="18" charset="0"/>
            </a:endParaRPr>
          </a:p>
          <a:p>
            <a:pPr algn="ctr" eaLnBrk="0" hangingPunct="0">
              <a:spcBef>
                <a:spcPts val="3000"/>
              </a:spcBef>
            </a:pPr>
            <a:r>
              <a:rPr kumimoji="0" lang="zh-CN" altLang="en-US" sz="1800">
                <a:solidFill>
                  <a:srgbClr val="993300"/>
                </a:solidFill>
                <a:latin typeface="Times New Roman" pitchFamily="18" charset="0"/>
              </a:rPr>
              <a:t>统一化</a:t>
            </a:r>
            <a:endParaRPr kumimoji="0" lang="zh-CN" altLang="en-US" sz="900">
              <a:solidFill>
                <a:srgbClr val="993300"/>
              </a:solidFill>
              <a:latin typeface="Times New Roman" pitchFamily="18" charset="0"/>
            </a:endParaRPr>
          </a:p>
          <a:p>
            <a:pPr algn="ctr" eaLnBrk="0" hangingPunct="0">
              <a:spcBef>
                <a:spcPts val="3000"/>
              </a:spcBef>
            </a:pPr>
            <a:r>
              <a:rPr kumimoji="0" lang="zh-CN" altLang="en-US" sz="1800">
                <a:solidFill>
                  <a:srgbClr val="993300"/>
                </a:solidFill>
                <a:latin typeface="Times New Roman" pitchFamily="18" charset="0"/>
              </a:rPr>
              <a:t/>
            </a:r>
            <a:br>
              <a:rPr kumimoji="0" lang="zh-CN" altLang="en-US" sz="1800">
                <a:solidFill>
                  <a:srgbClr val="993300"/>
                </a:solidFill>
                <a:latin typeface="Times New Roman" pitchFamily="18" charset="0"/>
              </a:rPr>
            </a:br>
            <a:r>
              <a:rPr kumimoji="0" lang="zh-CN" altLang="en-US" sz="1800">
                <a:solidFill>
                  <a:srgbClr val="993300"/>
                </a:solidFill>
                <a:latin typeface="Times New Roman" pitchFamily="18" charset="0"/>
              </a:rPr>
              <a:t>分散的</a:t>
            </a:r>
          </a:p>
          <a:p>
            <a:pPr algn="ctr" eaLnBrk="0" hangingPunct="0"/>
            <a:r>
              <a:rPr kumimoji="0" lang="zh-CN" altLang="en-US" sz="1800">
                <a:solidFill>
                  <a:srgbClr val="993300"/>
                </a:solidFill>
                <a:latin typeface="Times New Roman" pitchFamily="18" charset="0"/>
              </a:rPr>
              <a:t>各部分</a:t>
            </a:r>
            <a:endParaRPr kumimoji="0" lang="en-US" altLang="zh-CN" sz="1800" b="0">
              <a:solidFill>
                <a:srgbClr val="993300"/>
              </a:solidFill>
              <a:latin typeface="Times New Roman" pitchFamily="18" charset="0"/>
            </a:endParaRPr>
          </a:p>
        </p:txBody>
      </p:sp>
      <p:sp>
        <p:nvSpPr>
          <p:cNvPr id="22559" name="Text Box 37"/>
          <p:cNvSpPr txBox="1">
            <a:spLocks noChangeArrowheads="1"/>
          </p:cNvSpPr>
          <p:nvPr/>
        </p:nvSpPr>
        <p:spPr bwMode="auto">
          <a:xfrm>
            <a:off x="4356100" y="911225"/>
            <a:ext cx="1473200"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algn="ctr">
              <a:spcBef>
                <a:spcPct val="50000"/>
              </a:spcBef>
            </a:pPr>
            <a:r>
              <a:rPr kumimoji="0" lang="en-US" altLang="zh-CN" sz="2000">
                <a:latin typeface="Arial" charset="0"/>
              </a:rPr>
              <a:t>UML 2.4.1</a:t>
            </a:r>
          </a:p>
          <a:p>
            <a:pPr algn="ctr">
              <a:lnSpc>
                <a:spcPct val="25000"/>
              </a:lnSpc>
              <a:spcBef>
                <a:spcPct val="50000"/>
              </a:spcBef>
            </a:pPr>
            <a:r>
              <a:rPr kumimoji="0" lang="en-US" altLang="zh-CN" sz="1400">
                <a:solidFill>
                  <a:schemeClr val="hlink"/>
                </a:solidFill>
                <a:latin typeface="Arial" charset="0"/>
              </a:rPr>
              <a:t>(2011)</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B6FBAD0-70E5-44EF-9E27-AA8968E22977}" type="slidenum">
              <a:rPr lang="en-US" altLang="zh-CN" sz="1200" b="0" smtClean="0">
                <a:solidFill>
                  <a:srgbClr val="4D4D4D"/>
                </a:solidFill>
                <a:latin typeface="Arial" charset="0"/>
              </a:rPr>
              <a:pPr eaLnBrk="1" hangingPunct="1"/>
              <a:t>21</a:t>
            </a:fld>
            <a:r>
              <a:rPr lang="en-US" altLang="zh-CN" sz="1200" b="0" smtClean="0">
                <a:solidFill>
                  <a:srgbClr val="4D4D4D"/>
                </a:solidFill>
                <a:latin typeface="Arial" charset="0"/>
              </a:rPr>
              <a:t>-</a:t>
            </a:r>
          </a:p>
        </p:txBody>
      </p:sp>
      <p:sp>
        <p:nvSpPr>
          <p:cNvPr id="23555" name="Rectangle 2"/>
          <p:cNvSpPr>
            <a:spLocks noGrp="1" noChangeArrowheads="1"/>
          </p:cNvSpPr>
          <p:nvPr>
            <p:ph type="title"/>
          </p:nvPr>
        </p:nvSpPr>
        <p:spPr/>
        <p:txBody>
          <a:bodyPr/>
          <a:lstStyle/>
          <a:p>
            <a:pPr eaLnBrk="1" hangingPunct="1"/>
            <a:r>
              <a:rPr lang="en-US" altLang="zh-CN" smtClean="0"/>
              <a:t>UML</a:t>
            </a:r>
            <a:r>
              <a:rPr lang="zh-CN" altLang="en-US" smtClean="0"/>
              <a:t>现状</a:t>
            </a:r>
          </a:p>
        </p:txBody>
      </p:sp>
      <p:sp>
        <p:nvSpPr>
          <p:cNvPr id="23556" name="Rectangle 3"/>
          <p:cNvSpPr>
            <a:spLocks noGrp="1" noChangeArrowheads="1"/>
          </p:cNvSpPr>
          <p:nvPr>
            <p:ph type="body" idx="1"/>
          </p:nvPr>
        </p:nvSpPr>
        <p:spPr>
          <a:xfrm>
            <a:off x="755650" y="981075"/>
            <a:ext cx="8102600" cy="5400675"/>
          </a:xfrm>
        </p:spPr>
        <p:txBody>
          <a:bodyPr/>
          <a:lstStyle/>
          <a:p>
            <a:pPr eaLnBrk="1" hangingPunct="1">
              <a:lnSpc>
                <a:spcPct val="90000"/>
              </a:lnSpc>
            </a:pPr>
            <a:r>
              <a:rPr lang="en-US" altLang="zh-CN" sz="3200" dirty="0" smtClean="0"/>
              <a:t>UML 1.x</a:t>
            </a:r>
            <a:endParaRPr lang="zh-CN" altLang="en-US" sz="3200" dirty="0" smtClean="0"/>
          </a:p>
          <a:p>
            <a:pPr lvl="1" eaLnBrk="1" hangingPunct="1">
              <a:lnSpc>
                <a:spcPct val="90000"/>
              </a:lnSpc>
            </a:pPr>
            <a:r>
              <a:rPr lang="zh-CN" altLang="en-US" sz="2800" dirty="0" smtClean="0"/>
              <a:t>目前应用较为普及，包括从</a:t>
            </a:r>
            <a:r>
              <a:rPr lang="en-US" altLang="zh-CN" sz="2800" dirty="0" smtClean="0"/>
              <a:t>1.1~1.5</a:t>
            </a:r>
          </a:p>
          <a:p>
            <a:pPr lvl="1" eaLnBrk="1" hangingPunct="1">
              <a:lnSpc>
                <a:spcPct val="90000"/>
              </a:lnSpc>
            </a:pPr>
            <a:r>
              <a:rPr lang="en-US" altLang="zh-CN" sz="2800" dirty="0" smtClean="0"/>
              <a:t>2003</a:t>
            </a:r>
            <a:r>
              <a:rPr lang="zh-CN" altLang="en-US" sz="2800" dirty="0" smtClean="0"/>
              <a:t>年</a:t>
            </a:r>
            <a:r>
              <a:rPr lang="en-US" altLang="zh-CN" sz="2800" dirty="0" smtClean="0"/>
              <a:t>3</a:t>
            </a:r>
            <a:r>
              <a:rPr lang="zh-CN" altLang="en-US" sz="2800" dirty="0" smtClean="0"/>
              <a:t>月发布的</a:t>
            </a:r>
            <a:r>
              <a:rPr lang="en-US" altLang="zh-CN" sz="2800" dirty="0" smtClean="0"/>
              <a:t>UML 1.5</a:t>
            </a:r>
            <a:endParaRPr lang="zh-CN" altLang="en-US" sz="2800" dirty="0" smtClean="0"/>
          </a:p>
          <a:p>
            <a:pPr eaLnBrk="1" hangingPunct="1">
              <a:lnSpc>
                <a:spcPct val="90000"/>
              </a:lnSpc>
            </a:pPr>
            <a:r>
              <a:rPr lang="en-US" altLang="zh-CN" sz="3200" dirty="0" smtClean="0"/>
              <a:t>UML 2</a:t>
            </a:r>
          </a:p>
          <a:p>
            <a:pPr lvl="1" eaLnBrk="1" hangingPunct="1">
              <a:lnSpc>
                <a:spcPct val="90000"/>
              </a:lnSpc>
            </a:pPr>
            <a:r>
              <a:rPr lang="zh-CN" altLang="en-US" sz="2800" dirty="0" smtClean="0"/>
              <a:t>分为基础结构和上层结构</a:t>
            </a:r>
          </a:p>
          <a:p>
            <a:pPr lvl="1" eaLnBrk="1" hangingPunct="1">
              <a:lnSpc>
                <a:spcPct val="90000"/>
              </a:lnSpc>
            </a:pPr>
            <a:r>
              <a:rPr lang="en-US" altLang="zh-CN" sz="2800" dirty="0" smtClean="0"/>
              <a:t>2005</a:t>
            </a:r>
            <a:r>
              <a:rPr lang="zh-CN" altLang="en-US" sz="2800" dirty="0" smtClean="0"/>
              <a:t>年</a:t>
            </a:r>
            <a:r>
              <a:rPr lang="en-US" altLang="zh-CN" sz="2800" dirty="0" smtClean="0"/>
              <a:t>7</a:t>
            </a:r>
            <a:r>
              <a:rPr lang="zh-CN" altLang="en-US" sz="2800" dirty="0" smtClean="0"/>
              <a:t>月正式发布</a:t>
            </a:r>
            <a:r>
              <a:rPr lang="en-US" altLang="zh-CN" sz="2800" dirty="0" smtClean="0"/>
              <a:t>UML 2.0</a:t>
            </a:r>
          </a:p>
          <a:p>
            <a:pPr lvl="1" eaLnBrk="1" hangingPunct="1">
              <a:lnSpc>
                <a:spcPct val="90000"/>
              </a:lnSpc>
            </a:pPr>
            <a:r>
              <a:rPr lang="en-US" altLang="zh-CN" sz="2800" dirty="0" smtClean="0"/>
              <a:t>2007</a:t>
            </a:r>
            <a:r>
              <a:rPr lang="zh-CN" altLang="en-US" sz="2800" dirty="0" smtClean="0"/>
              <a:t>年</a:t>
            </a:r>
            <a:r>
              <a:rPr lang="en-US" altLang="zh-CN" sz="2800" dirty="0" smtClean="0"/>
              <a:t>8</a:t>
            </a:r>
            <a:r>
              <a:rPr lang="zh-CN" altLang="en-US" sz="2800" dirty="0" smtClean="0"/>
              <a:t>月、</a:t>
            </a:r>
            <a:r>
              <a:rPr lang="en-US" altLang="zh-CN" sz="2800" dirty="0" smtClean="0"/>
              <a:t>11</a:t>
            </a:r>
            <a:r>
              <a:rPr lang="zh-CN" altLang="en-US" sz="2800" dirty="0" smtClean="0"/>
              <a:t>月</a:t>
            </a:r>
            <a:r>
              <a:rPr lang="en-US" altLang="zh-CN" sz="2800" dirty="0" smtClean="0"/>
              <a:t>UML2.1.1&amp;2.1.2</a:t>
            </a:r>
          </a:p>
          <a:p>
            <a:pPr lvl="1" eaLnBrk="1" hangingPunct="1">
              <a:lnSpc>
                <a:spcPct val="90000"/>
              </a:lnSpc>
            </a:pPr>
            <a:r>
              <a:rPr lang="en-US" altLang="zh-CN" sz="2800" dirty="0" smtClean="0"/>
              <a:t>2009</a:t>
            </a:r>
            <a:r>
              <a:rPr lang="zh-CN" altLang="en-US" sz="2800" dirty="0" smtClean="0"/>
              <a:t>年</a:t>
            </a:r>
            <a:r>
              <a:rPr lang="en-US" altLang="zh-CN" sz="2800" dirty="0" smtClean="0"/>
              <a:t>2</a:t>
            </a:r>
            <a:r>
              <a:rPr lang="zh-CN" altLang="en-US" sz="2800" dirty="0" smtClean="0"/>
              <a:t>月</a:t>
            </a:r>
            <a:r>
              <a:rPr lang="en-US" altLang="zh-CN" sz="2800" dirty="0" smtClean="0"/>
              <a:t>UML 2.2</a:t>
            </a:r>
            <a:r>
              <a:rPr lang="zh-CN" altLang="en-US" sz="2800" dirty="0" smtClean="0"/>
              <a:t>，</a:t>
            </a:r>
            <a:r>
              <a:rPr lang="en-US" altLang="zh-CN" sz="2800" dirty="0" smtClean="0"/>
              <a:t>2010</a:t>
            </a:r>
            <a:r>
              <a:rPr lang="zh-CN" altLang="en-US" sz="2800" dirty="0" smtClean="0"/>
              <a:t>年</a:t>
            </a:r>
            <a:r>
              <a:rPr lang="en-US" altLang="zh-CN" sz="2800" dirty="0" smtClean="0"/>
              <a:t>5</a:t>
            </a:r>
            <a:r>
              <a:rPr lang="zh-CN" altLang="en-US" sz="2800" dirty="0" smtClean="0"/>
              <a:t>月</a:t>
            </a:r>
            <a:r>
              <a:rPr lang="en-US" altLang="zh-CN" sz="2800" dirty="0" smtClean="0"/>
              <a:t>UML 2.3</a:t>
            </a:r>
          </a:p>
          <a:p>
            <a:pPr lvl="1" eaLnBrk="1" hangingPunct="1">
              <a:lnSpc>
                <a:spcPct val="90000"/>
              </a:lnSpc>
            </a:pPr>
            <a:r>
              <a:rPr lang="en-US" altLang="zh-CN" sz="2800" dirty="0" smtClean="0"/>
              <a:t>2011</a:t>
            </a:r>
            <a:r>
              <a:rPr lang="zh-CN" altLang="en-US" sz="2800" dirty="0" smtClean="0"/>
              <a:t>年</a:t>
            </a:r>
            <a:r>
              <a:rPr lang="en-US" altLang="zh-CN" sz="2800" dirty="0" smtClean="0"/>
              <a:t>8</a:t>
            </a:r>
            <a:r>
              <a:rPr lang="zh-CN" altLang="en-US" sz="2800" dirty="0" smtClean="0"/>
              <a:t>月</a:t>
            </a:r>
            <a:r>
              <a:rPr lang="en-US" altLang="zh-CN" sz="2800" dirty="0" smtClean="0"/>
              <a:t>UML2.4.1</a:t>
            </a:r>
            <a:r>
              <a:rPr lang="zh-CN" altLang="en-US" sz="2800" dirty="0" smtClean="0"/>
              <a:t>，</a:t>
            </a:r>
            <a:r>
              <a:rPr lang="en-US" altLang="zh-CN" sz="2800" dirty="0" smtClean="0"/>
              <a:t>2012</a:t>
            </a:r>
            <a:r>
              <a:rPr lang="zh-CN" altLang="en-US" sz="2800" dirty="0" smtClean="0"/>
              <a:t>年</a:t>
            </a:r>
            <a:r>
              <a:rPr lang="en-US" altLang="zh-CN" sz="2800" dirty="0" smtClean="0"/>
              <a:t>5</a:t>
            </a:r>
            <a:r>
              <a:rPr lang="zh-CN" altLang="en-US" sz="2800" dirty="0" smtClean="0"/>
              <a:t>月</a:t>
            </a:r>
            <a:r>
              <a:rPr lang="en-US" altLang="zh-CN" sz="2800" dirty="0" smtClean="0"/>
              <a:t>ISO/IEC 19505-1:2012</a:t>
            </a:r>
            <a:r>
              <a:rPr lang="zh-CN" altLang="en-US" sz="2800" dirty="0" smtClean="0"/>
              <a:t>，</a:t>
            </a:r>
            <a:r>
              <a:rPr lang="en-US" altLang="zh-CN" sz="2800" dirty="0" smtClean="0"/>
              <a:t> ISO/IEC 19505-2:2012</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1E4CAF6-E255-4A93-9AF6-E34045607A5C}" type="slidenum">
              <a:rPr lang="en-US" altLang="zh-CN" sz="1200" b="0" smtClean="0">
                <a:solidFill>
                  <a:srgbClr val="4D4D4D"/>
                </a:solidFill>
                <a:latin typeface="Arial" charset="0"/>
              </a:rPr>
              <a:pPr eaLnBrk="1" hangingPunct="1"/>
              <a:t>22</a:t>
            </a:fld>
            <a:r>
              <a:rPr lang="en-US" altLang="zh-CN" sz="1200" b="0" smtClean="0">
                <a:solidFill>
                  <a:srgbClr val="4D4D4D"/>
                </a:solidFill>
                <a:latin typeface="Arial" charset="0"/>
              </a:rPr>
              <a:t>-</a:t>
            </a:r>
          </a:p>
        </p:txBody>
      </p:sp>
      <p:sp>
        <p:nvSpPr>
          <p:cNvPr id="25603" name="Rectangle 2"/>
          <p:cNvSpPr>
            <a:spLocks noGrp="1" noChangeArrowheads="1"/>
          </p:cNvSpPr>
          <p:nvPr>
            <p:ph type="title"/>
          </p:nvPr>
        </p:nvSpPr>
        <p:spPr/>
        <p:txBody>
          <a:bodyPr/>
          <a:lstStyle/>
          <a:p>
            <a:pPr eaLnBrk="1" hangingPunct="1"/>
            <a:r>
              <a:rPr lang="en-US" altLang="zh-CN" dirty="0" smtClean="0"/>
              <a:t>UML</a:t>
            </a:r>
            <a:r>
              <a:rPr lang="zh-CN" altLang="en-US" dirty="0" smtClean="0"/>
              <a:t>的统一</a:t>
            </a:r>
            <a:endParaRPr lang="en-US" altLang="zh-CN" dirty="0" smtClean="0"/>
          </a:p>
        </p:txBody>
      </p:sp>
      <p:sp>
        <p:nvSpPr>
          <p:cNvPr id="25604" name="Rectangle 3"/>
          <p:cNvSpPr>
            <a:spLocks noGrp="1" noChangeArrowheads="1"/>
          </p:cNvSpPr>
          <p:nvPr>
            <p:ph type="body" idx="1"/>
          </p:nvPr>
        </p:nvSpPr>
        <p:spPr/>
        <p:txBody>
          <a:bodyPr/>
          <a:lstStyle/>
          <a:p>
            <a:pPr eaLnBrk="1" hangingPunct="1"/>
            <a:r>
              <a:rPr lang="en-US" altLang="zh-CN" smtClean="0"/>
              <a:t>Grady Booch</a:t>
            </a:r>
            <a:br>
              <a:rPr lang="en-US" altLang="zh-CN" smtClean="0"/>
            </a:br>
            <a:r>
              <a:rPr lang="en-US" altLang="zh-CN" smtClean="0"/>
              <a:t>(Booch)</a:t>
            </a:r>
            <a:endParaRPr lang="zh-CN" altLang="en-US" smtClean="0"/>
          </a:p>
          <a:p>
            <a:pPr eaLnBrk="1" hangingPunct="1"/>
            <a:endParaRPr lang="en-US" altLang="zh-CN" smtClean="0"/>
          </a:p>
          <a:p>
            <a:pPr eaLnBrk="1" hangingPunct="1"/>
            <a:r>
              <a:rPr lang="en-US" altLang="zh-CN" smtClean="0"/>
              <a:t>Ivar Jacobson</a:t>
            </a:r>
            <a:br>
              <a:rPr lang="en-US" altLang="zh-CN" smtClean="0"/>
            </a:br>
            <a:r>
              <a:rPr lang="en-US" altLang="zh-CN" smtClean="0"/>
              <a:t>(OOSE)</a:t>
            </a:r>
          </a:p>
          <a:p>
            <a:pPr eaLnBrk="1" hangingPunct="1"/>
            <a:endParaRPr lang="en-US" altLang="zh-CN" smtClean="0"/>
          </a:p>
          <a:p>
            <a:pPr eaLnBrk="1" hangingPunct="1"/>
            <a:r>
              <a:rPr lang="en-US" altLang="zh-CN" smtClean="0"/>
              <a:t>James Rumbaugh</a:t>
            </a:r>
            <a:br>
              <a:rPr lang="en-US" altLang="zh-CN" smtClean="0"/>
            </a:br>
            <a:r>
              <a:rPr lang="en-US" altLang="zh-CN" smtClean="0"/>
              <a:t>(OMT)</a:t>
            </a:r>
          </a:p>
        </p:txBody>
      </p:sp>
      <p:pic>
        <p:nvPicPr>
          <p:cNvPr id="25605" name="Picture 4" descr="Dr.Ivar Jacob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852738"/>
            <a:ext cx="1397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5" descr="Grady Boo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0400" y="981075"/>
            <a:ext cx="13970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6" descr="Rumbaug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4652963"/>
            <a:ext cx="1381125" cy="165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47" name="Rectangle 7"/>
          <p:cNvSpPr>
            <a:spLocks noChangeArrowheads="1"/>
          </p:cNvSpPr>
          <p:nvPr/>
        </p:nvSpPr>
        <p:spPr bwMode="auto">
          <a:xfrm>
            <a:off x="3071813" y="5661025"/>
            <a:ext cx="2436812" cy="579438"/>
          </a:xfrm>
          <a:prstGeom prst="rect">
            <a:avLst/>
          </a:prstGeom>
          <a:noFill/>
          <a:ln w="9525">
            <a:noFill/>
            <a:miter lim="800000"/>
            <a:headEnd/>
            <a:tailEnd/>
          </a:ln>
          <a:effectLst/>
        </p:spPr>
        <p:txBody>
          <a:bodyPr wrap="none">
            <a:spAutoFit/>
          </a:bodyPr>
          <a:lstStyle/>
          <a:p>
            <a:pPr>
              <a:defRPr/>
            </a:pPr>
            <a:r>
              <a:rPr lang="zh-CN" altLang="en-US" sz="3200" u="sng">
                <a:solidFill>
                  <a:srgbClr val="FF0000"/>
                </a:solidFill>
                <a:effectLst>
                  <a:outerShdw blurRad="38100" dist="38100" dir="2700000" algn="tl">
                    <a:srgbClr val="C0C0C0"/>
                  </a:outerShdw>
                </a:effectLst>
                <a:latin typeface="Times New Roman"/>
                <a:ea typeface="宋体" pitchFamily="2" charset="-122"/>
              </a:rPr>
              <a:t>“</a:t>
            </a:r>
            <a:r>
              <a:rPr lang="en-US" altLang="zh-CN" sz="3200" u="sng">
                <a:solidFill>
                  <a:srgbClr val="FF0000"/>
                </a:solidFill>
                <a:effectLst>
                  <a:outerShdw blurRad="38100" dist="38100" dir="2700000" algn="tl">
                    <a:srgbClr val="C0C0C0"/>
                  </a:outerShdw>
                </a:effectLst>
                <a:ea typeface="宋体" pitchFamily="2" charset="-122"/>
              </a:rPr>
              <a:t>3 amigos</a:t>
            </a:r>
            <a:r>
              <a:rPr lang="en-US" altLang="zh-CN" sz="3200" u="sng">
                <a:solidFill>
                  <a:srgbClr val="FF0000"/>
                </a:solidFill>
                <a:effectLst>
                  <a:outerShdw blurRad="38100" dist="38100" dir="2700000" algn="tl">
                    <a:srgbClr val="C0C0C0"/>
                  </a:outerShdw>
                </a:effectLst>
                <a:latin typeface="Times New Roman"/>
                <a:ea typeface="宋体" pitchFamily="2" charset="-122"/>
              </a:rPr>
              <a:t>”</a:t>
            </a:r>
            <a:endParaRPr lang="zh-CN" altLang="en-US" sz="3200" u="sng">
              <a:solidFill>
                <a:srgbClr val="FF0000"/>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2247"/>
                                        </p:tgtEl>
                                        <p:attrNameLst>
                                          <p:attrName>style.visibility</p:attrName>
                                        </p:attrNameLst>
                                      </p:cBhvr>
                                      <p:to>
                                        <p:strVal val="visible"/>
                                      </p:to>
                                    </p:set>
                                    <p:animEffect transition="in" filter="dissolve">
                                      <p:cBhvr>
                                        <p:cTn id="7" dur="500"/>
                                        <p:tgtEl>
                                          <p:spTgt spid="522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19A8046-0CA7-40E1-A5A3-0AC1BBCE31AE}" type="slidenum">
              <a:rPr lang="en-US" altLang="zh-CN" sz="1200" b="0" smtClean="0">
                <a:solidFill>
                  <a:srgbClr val="4D4D4D"/>
                </a:solidFill>
                <a:latin typeface="Arial" charset="0"/>
              </a:rPr>
              <a:pPr eaLnBrk="1" hangingPunct="1"/>
              <a:t>23</a:t>
            </a:fld>
            <a:r>
              <a:rPr lang="en-US" altLang="zh-CN" sz="1200" b="0" smtClean="0">
                <a:solidFill>
                  <a:srgbClr val="4D4D4D"/>
                </a:solidFill>
                <a:latin typeface="Arial" charset="0"/>
              </a:rPr>
              <a:t>-</a:t>
            </a:r>
          </a:p>
        </p:txBody>
      </p:sp>
      <p:sp>
        <p:nvSpPr>
          <p:cNvPr id="24579" name="Rectangle 2"/>
          <p:cNvSpPr>
            <a:spLocks noGrp="1" noChangeArrowheads="1"/>
          </p:cNvSpPr>
          <p:nvPr>
            <p:ph type="title"/>
          </p:nvPr>
        </p:nvSpPr>
        <p:spPr/>
        <p:txBody>
          <a:bodyPr/>
          <a:lstStyle/>
          <a:p>
            <a:pPr eaLnBrk="1" hangingPunct="1"/>
            <a:r>
              <a:rPr lang="en-US" altLang="zh-CN" dirty="0" smtClean="0"/>
              <a:t>UML</a:t>
            </a:r>
            <a:r>
              <a:rPr lang="zh-CN" altLang="en-US" dirty="0" smtClean="0"/>
              <a:t>的统一</a:t>
            </a:r>
            <a:r>
              <a:rPr lang="en-US" altLang="zh-CN" dirty="0"/>
              <a:t>(</a:t>
            </a:r>
            <a:r>
              <a:rPr lang="zh-CN" altLang="en-US" dirty="0"/>
              <a:t>续</a:t>
            </a:r>
            <a:r>
              <a:rPr lang="en-US" altLang="zh-CN" dirty="0"/>
              <a:t>)</a:t>
            </a:r>
            <a:endParaRPr lang="en-US" altLang="zh-CN" dirty="0" smtClean="0"/>
          </a:p>
        </p:txBody>
      </p:sp>
      <p:sp>
        <p:nvSpPr>
          <p:cNvPr id="24580" name="Rectangle 3"/>
          <p:cNvSpPr>
            <a:spLocks noGrp="1" noChangeArrowheads="1"/>
          </p:cNvSpPr>
          <p:nvPr>
            <p:ph type="body" idx="1"/>
          </p:nvPr>
        </p:nvSpPr>
        <p:spPr/>
        <p:txBody>
          <a:bodyPr/>
          <a:lstStyle/>
          <a:p>
            <a:pPr eaLnBrk="1" hangingPunct="1"/>
            <a:r>
              <a:rPr lang="zh-CN" altLang="en-US" smtClean="0"/>
              <a:t>统一了什么？</a:t>
            </a:r>
          </a:p>
          <a:p>
            <a:pPr lvl="1" eaLnBrk="1" hangingPunct="1"/>
            <a:r>
              <a:rPr lang="zh-CN" altLang="en-US" smtClean="0"/>
              <a:t>开发生命周期</a:t>
            </a:r>
            <a:endParaRPr lang="en-US" altLang="zh-CN" smtClean="0"/>
          </a:p>
          <a:p>
            <a:pPr lvl="1" eaLnBrk="1" hangingPunct="1"/>
            <a:r>
              <a:rPr lang="zh-CN" altLang="en-US" smtClean="0"/>
              <a:t>应用领域</a:t>
            </a:r>
          </a:p>
          <a:p>
            <a:pPr lvl="1" eaLnBrk="1" hangingPunct="1"/>
            <a:r>
              <a:rPr lang="zh-CN" altLang="en-US" smtClean="0"/>
              <a:t>实现语言和平台</a:t>
            </a:r>
          </a:p>
          <a:p>
            <a:pPr lvl="1" eaLnBrk="1" hangingPunct="1"/>
            <a:r>
              <a:rPr lang="zh-CN" altLang="en-US" smtClean="0"/>
              <a:t>开发过程</a:t>
            </a:r>
          </a:p>
          <a:p>
            <a:pPr lvl="1" eaLnBrk="1" hangingPunct="1"/>
            <a:r>
              <a:rPr lang="zh-CN" altLang="en-US" smtClean="0"/>
              <a:t>本身的内部概念</a:t>
            </a:r>
          </a:p>
          <a:p>
            <a:pPr eaLnBrk="1" hangingPunct="1"/>
            <a:endParaRPr lang="zh-CN" alt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96197EA-3D25-4165-8787-3AD864314ECE}" type="slidenum">
              <a:rPr lang="en-US" altLang="zh-CN" sz="1200" b="0" smtClean="0">
                <a:solidFill>
                  <a:srgbClr val="4D4D4D"/>
                </a:solidFill>
                <a:latin typeface="Arial" charset="0"/>
              </a:rPr>
              <a:pPr eaLnBrk="1" hangingPunct="1"/>
              <a:t>24</a:t>
            </a:fld>
            <a:r>
              <a:rPr lang="en-US" altLang="zh-CN" sz="1200" b="0" smtClean="0">
                <a:solidFill>
                  <a:srgbClr val="4D4D4D"/>
                </a:solidFill>
                <a:latin typeface="Arial" charset="0"/>
              </a:rPr>
              <a:t>-</a:t>
            </a:r>
          </a:p>
        </p:txBody>
      </p:sp>
      <p:sp>
        <p:nvSpPr>
          <p:cNvPr id="29699"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28387"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en-US" altLang="zh-CN" dirty="0" smtClean="0">
                <a:solidFill>
                  <a:srgbClr val="4D4D4D"/>
                </a:solidFill>
              </a:rPr>
              <a:t>the UML</a:t>
            </a:r>
          </a:p>
          <a:p>
            <a:pPr eaLnBrk="1" hangingPunct="1">
              <a:defRPr/>
            </a:pPr>
            <a:r>
              <a:rPr lang="en-US" altLang="zh-CN" dirty="0" smtClean="0">
                <a:solidFill>
                  <a:schemeClr val="hlink"/>
                </a:solidFill>
                <a:effectLst>
                  <a:outerShdw blurRad="38100" dist="38100" dir="2700000" algn="tl">
                    <a:srgbClr val="C0C0C0"/>
                  </a:outerShdw>
                </a:effectLst>
              </a:rPr>
              <a:t>UML</a:t>
            </a:r>
            <a:r>
              <a:rPr lang="zh-CN" altLang="en-US" dirty="0" smtClean="0">
                <a:solidFill>
                  <a:schemeClr val="hlink"/>
                </a:solidFill>
                <a:effectLst>
                  <a:outerShdw blurRad="38100" dist="38100" dir="2700000" algn="tl">
                    <a:srgbClr val="C0C0C0"/>
                  </a:outerShdw>
                </a:effectLst>
              </a:rPr>
              <a:t>基础结构</a:t>
            </a:r>
          </a:p>
          <a:p>
            <a:pPr eaLnBrk="1" hangingPunct="1">
              <a:defRPr/>
            </a:pPr>
            <a:r>
              <a:rPr lang="en-US" altLang="zh-CN" dirty="0" smtClean="0"/>
              <a:t>UML</a:t>
            </a:r>
            <a:r>
              <a:rPr lang="zh-CN" altLang="en-US" dirty="0"/>
              <a:t>概念</a:t>
            </a:r>
            <a:r>
              <a:rPr lang="zh-CN" altLang="en-US" dirty="0" smtClean="0"/>
              <a:t>模型</a:t>
            </a:r>
            <a:endParaRPr lang="en-US" altLang="zh-CN" dirty="0" smtClean="0"/>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6C3129F-5080-4A51-B21E-AEB5B876065B}" type="slidenum">
              <a:rPr lang="en-US" altLang="zh-CN" sz="1200" b="0" smtClean="0">
                <a:solidFill>
                  <a:srgbClr val="4D4D4D"/>
                </a:solidFill>
                <a:latin typeface="Arial" charset="0"/>
              </a:rPr>
              <a:pPr eaLnBrk="1" hangingPunct="1"/>
              <a:t>25</a:t>
            </a:fld>
            <a:r>
              <a:rPr lang="en-US" altLang="zh-CN" sz="1200" b="0" smtClean="0">
                <a:solidFill>
                  <a:srgbClr val="4D4D4D"/>
                </a:solidFill>
                <a:latin typeface="Arial" charset="0"/>
              </a:rPr>
              <a:t>-</a:t>
            </a:r>
          </a:p>
        </p:txBody>
      </p:sp>
      <p:sp>
        <p:nvSpPr>
          <p:cNvPr id="30723" name="Rectangle 2"/>
          <p:cNvSpPr>
            <a:spLocks noGrp="1" noChangeArrowheads="1"/>
          </p:cNvSpPr>
          <p:nvPr>
            <p:ph type="title"/>
          </p:nvPr>
        </p:nvSpPr>
        <p:spPr/>
        <p:txBody>
          <a:bodyPr/>
          <a:lstStyle/>
          <a:p>
            <a:pPr eaLnBrk="1" hangingPunct="1"/>
            <a:r>
              <a:rPr lang="en-US" altLang="zh-CN" sz="4400" smtClean="0"/>
              <a:t>UML</a:t>
            </a:r>
            <a:r>
              <a:rPr lang="zh-CN" altLang="en-US" sz="4400" smtClean="0"/>
              <a:t>基础结构和上层结构</a:t>
            </a:r>
            <a:endParaRPr lang="en-US" altLang="zh-CN" sz="4400" smtClean="0"/>
          </a:p>
        </p:txBody>
      </p:sp>
      <p:sp>
        <p:nvSpPr>
          <p:cNvPr id="530435" name="Rectangle 3"/>
          <p:cNvSpPr>
            <a:spLocks noGrp="1" noChangeArrowheads="1"/>
          </p:cNvSpPr>
          <p:nvPr>
            <p:ph type="body" idx="1"/>
          </p:nvPr>
        </p:nvSpPr>
        <p:spPr>
          <a:xfrm>
            <a:off x="755650" y="981075"/>
            <a:ext cx="8137525" cy="5184775"/>
          </a:xfrm>
        </p:spPr>
        <p:txBody>
          <a:bodyPr/>
          <a:lstStyle/>
          <a:p>
            <a:pPr eaLnBrk="1" hangingPunct="1">
              <a:defRPr/>
            </a:pPr>
            <a:r>
              <a:rPr lang="en-US" altLang="zh-CN" smtClean="0"/>
              <a:t>UML</a:t>
            </a:r>
            <a:r>
              <a:rPr lang="zh-CN" altLang="en-US" smtClean="0"/>
              <a:t>基础结构</a:t>
            </a:r>
            <a:r>
              <a:rPr lang="en-US" altLang="zh-CN" smtClean="0"/>
              <a:t>(</a:t>
            </a:r>
            <a:r>
              <a:rPr lang="en-US" altLang="zh-CN" smtClean="0">
                <a:solidFill>
                  <a:srgbClr val="FF0000"/>
                </a:solidFill>
                <a:effectLst>
                  <a:outerShdw blurRad="38100" dist="38100" dir="2700000" algn="tl">
                    <a:srgbClr val="C0C0C0"/>
                  </a:outerShdw>
                </a:effectLst>
              </a:rPr>
              <a:t>Infrastructure</a:t>
            </a:r>
            <a:r>
              <a:rPr lang="en-US" altLang="zh-CN" smtClean="0"/>
              <a:t>)</a:t>
            </a:r>
          </a:p>
          <a:p>
            <a:pPr lvl="1" eaLnBrk="1" hangingPunct="1">
              <a:defRPr/>
            </a:pPr>
            <a:r>
              <a:rPr lang="zh-CN" altLang="en-US" smtClean="0"/>
              <a:t>即</a:t>
            </a:r>
            <a:r>
              <a:rPr lang="en-US" altLang="zh-CN" smtClean="0"/>
              <a:t>UML</a:t>
            </a:r>
            <a:r>
              <a:rPr lang="zh-CN" altLang="en-US" smtClean="0"/>
              <a:t>元模型</a:t>
            </a:r>
          </a:p>
          <a:p>
            <a:pPr lvl="1" eaLnBrk="1" hangingPunct="1">
              <a:defRPr/>
            </a:pPr>
            <a:r>
              <a:rPr lang="zh-CN" altLang="en-US" smtClean="0"/>
              <a:t>使之更加模块化，更易于扩展</a:t>
            </a:r>
          </a:p>
          <a:p>
            <a:pPr lvl="1" eaLnBrk="1" hangingPunct="1">
              <a:defRPr/>
            </a:pPr>
            <a:r>
              <a:rPr lang="zh-CN" altLang="en-US" smtClean="0"/>
              <a:t>与</a:t>
            </a:r>
            <a:r>
              <a:rPr lang="en-US" altLang="zh-CN" smtClean="0"/>
              <a:t>UML</a:t>
            </a:r>
            <a:r>
              <a:rPr lang="zh-CN" altLang="en-US" smtClean="0"/>
              <a:t>其它规范更加保持一致</a:t>
            </a:r>
            <a:r>
              <a:rPr lang="en-US" altLang="zh-CN" smtClean="0"/>
              <a:t>(MOF)</a:t>
            </a:r>
          </a:p>
          <a:p>
            <a:pPr eaLnBrk="1" hangingPunct="1">
              <a:defRPr/>
            </a:pPr>
            <a:r>
              <a:rPr lang="en-US" altLang="zh-CN" smtClean="0">
                <a:solidFill>
                  <a:srgbClr val="660033"/>
                </a:solidFill>
              </a:rPr>
              <a:t>UML</a:t>
            </a:r>
            <a:r>
              <a:rPr lang="zh-CN" altLang="en-US" smtClean="0">
                <a:solidFill>
                  <a:srgbClr val="660033"/>
                </a:solidFill>
              </a:rPr>
              <a:t>上层结构</a:t>
            </a:r>
            <a:r>
              <a:rPr lang="en-US" altLang="zh-CN" smtClean="0"/>
              <a:t>(</a:t>
            </a:r>
            <a:r>
              <a:rPr lang="en-US" altLang="zh-CN" smtClean="0">
                <a:solidFill>
                  <a:schemeClr val="hlink"/>
                </a:solidFill>
                <a:effectLst>
                  <a:outerShdw blurRad="38100" dist="38100" dir="2700000" algn="tl">
                    <a:srgbClr val="C0C0C0"/>
                  </a:outerShdw>
                </a:effectLst>
              </a:rPr>
              <a:t>Superstructure</a:t>
            </a:r>
            <a:r>
              <a:rPr lang="en-US" altLang="zh-CN" smtClean="0"/>
              <a:t>)</a:t>
            </a:r>
          </a:p>
          <a:p>
            <a:pPr lvl="1" eaLnBrk="1" hangingPunct="1">
              <a:defRPr/>
            </a:pPr>
            <a:r>
              <a:rPr lang="zh-CN" altLang="en-US" smtClean="0"/>
              <a:t>是指普通用户使用的</a:t>
            </a:r>
            <a:r>
              <a:rPr lang="en-US" altLang="zh-CN" smtClean="0"/>
              <a:t>UML</a:t>
            </a:r>
            <a:r>
              <a:rPr lang="zh-CN" altLang="en-US" smtClean="0"/>
              <a:t>语法、语义以及符号表示</a:t>
            </a:r>
          </a:p>
          <a:p>
            <a:pPr lvl="1" eaLnBrk="1" hangingPunct="1">
              <a:defRPr/>
            </a:pPr>
            <a:r>
              <a:rPr lang="zh-CN" altLang="en-US" smtClean="0"/>
              <a:t>使</a:t>
            </a:r>
            <a:r>
              <a:rPr lang="en-US" altLang="zh-CN" smtClean="0"/>
              <a:t>UML</a:t>
            </a:r>
            <a:r>
              <a:rPr lang="zh-CN" altLang="en-US" smtClean="0"/>
              <a:t>更具可用性</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1253137-B2FD-4D5C-9026-16FA3D0F01C8}" type="slidenum">
              <a:rPr lang="en-US" altLang="zh-CN" sz="1200" b="0" smtClean="0">
                <a:solidFill>
                  <a:srgbClr val="4D4D4D"/>
                </a:solidFill>
                <a:latin typeface="Arial" charset="0"/>
              </a:rPr>
              <a:pPr eaLnBrk="1" hangingPunct="1"/>
              <a:t>26</a:t>
            </a:fld>
            <a:r>
              <a:rPr lang="en-US" altLang="zh-CN" sz="1200" b="0" smtClean="0">
                <a:solidFill>
                  <a:srgbClr val="4D4D4D"/>
                </a:solidFill>
                <a:latin typeface="Arial" charset="0"/>
              </a:rPr>
              <a:t>-</a:t>
            </a:r>
          </a:p>
        </p:txBody>
      </p:sp>
      <p:sp>
        <p:nvSpPr>
          <p:cNvPr id="33795" name="Rectangle 2"/>
          <p:cNvSpPr>
            <a:spLocks noGrp="1" noChangeArrowheads="1"/>
          </p:cNvSpPr>
          <p:nvPr>
            <p:ph type="title"/>
          </p:nvPr>
        </p:nvSpPr>
        <p:spPr>
          <a:xfrm>
            <a:off x="523875" y="260350"/>
            <a:ext cx="8296275" cy="647700"/>
          </a:xfrm>
        </p:spPr>
        <p:txBody>
          <a:bodyPr/>
          <a:lstStyle/>
          <a:p>
            <a:pPr eaLnBrk="1" hangingPunct="1"/>
            <a:r>
              <a:rPr lang="en-US" altLang="zh-CN" sz="4400" smtClean="0"/>
              <a:t>UML</a:t>
            </a:r>
            <a:r>
              <a:rPr lang="zh-CN" altLang="en-US" sz="4400" smtClean="0"/>
              <a:t>基础结构和上层结构</a:t>
            </a:r>
          </a:p>
        </p:txBody>
      </p:sp>
      <p:pic>
        <p:nvPicPr>
          <p:cNvPr id="3379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1357313"/>
            <a:ext cx="8656638"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167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31666AA-CC15-4221-95F0-21E18EC42E25}" type="slidenum">
              <a:rPr lang="en-US" altLang="zh-CN" sz="1200" b="0" smtClean="0">
                <a:solidFill>
                  <a:srgbClr val="4D4D4D"/>
                </a:solidFill>
                <a:latin typeface="Arial" charset="0"/>
              </a:rPr>
              <a:pPr eaLnBrk="1" hangingPunct="1"/>
              <a:t>27</a:t>
            </a:fld>
            <a:r>
              <a:rPr lang="en-US" altLang="zh-CN" sz="1200" b="0" smtClean="0">
                <a:solidFill>
                  <a:srgbClr val="4D4D4D"/>
                </a:solidFill>
                <a:latin typeface="Arial" charset="0"/>
              </a:rPr>
              <a:t>-</a:t>
            </a:r>
          </a:p>
        </p:txBody>
      </p:sp>
      <p:sp>
        <p:nvSpPr>
          <p:cNvPr id="34819" name="Rectangle 2"/>
          <p:cNvSpPr>
            <a:spLocks noGrp="1" noChangeArrowheads="1"/>
          </p:cNvSpPr>
          <p:nvPr>
            <p:ph type="title"/>
          </p:nvPr>
        </p:nvSpPr>
        <p:spPr/>
        <p:txBody>
          <a:bodyPr/>
          <a:lstStyle/>
          <a:p>
            <a:pPr eaLnBrk="1" hangingPunct="1"/>
            <a:r>
              <a:rPr lang="en-US" altLang="zh-CN" sz="4400" smtClean="0"/>
              <a:t>UML</a:t>
            </a:r>
            <a:r>
              <a:rPr lang="zh-CN" altLang="en-US" sz="4400" smtClean="0"/>
              <a:t>基础结构中的</a:t>
            </a:r>
            <a:r>
              <a:rPr lang="en-US" altLang="zh-CN" sz="4400" smtClean="0"/>
              <a:t>Core</a:t>
            </a:r>
            <a:r>
              <a:rPr lang="zh-CN" altLang="en-US" sz="4400" smtClean="0"/>
              <a:t>包</a:t>
            </a:r>
          </a:p>
        </p:txBody>
      </p:sp>
      <p:pic>
        <p:nvPicPr>
          <p:cNvPr id="3482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785938"/>
            <a:ext cx="8535987"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96899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3B8313A-50AA-4789-B5E0-F53F14F0A473}" type="slidenum">
              <a:rPr lang="en-US" altLang="zh-CN" sz="1200" b="0" smtClean="0">
                <a:solidFill>
                  <a:srgbClr val="4D4D4D"/>
                </a:solidFill>
                <a:latin typeface="Arial" charset="0"/>
              </a:rPr>
              <a:pPr eaLnBrk="1" hangingPunct="1"/>
              <a:t>28</a:t>
            </a:fld>
            <a:r>
              <a:rPr lang="en-US" altLang="zh-CN" sz="1200" b="0" smtClean="0">
                <a:solidFill>
                  <a:srgbClr val="4D4D4D"/>
                </a:solidFill>
                <a:latin typeface="Arial" charset="0"/>
              </a:rPr>
              <a:t>-</a:t>
            </a:r>
          </a:p>
        </p:txBody>
      </p:sp>
      <p:sp>
        <p:nvSpPr>
          <p:cNvPr id="35843" name="Rectangle 2"/>
          <p:cNvSpPr>
            <a:spLocks noGrp="1" noChangeArrowheads="1"/>
          </p:cNvSpPr>
          <p:nvPr>
            <p:ph type="title"/>
          </p:nvPr>
        </p:nvSpPr>
        <p:spPr/>
        <p:txBody>
          <a:bodyPr/>
          <a:lstStyle/>
          <a:p>
            <a:pPr eaLnBrk="1" hangingPunct="1"/>
            <a:r>
              <a:rPr lang="en-US" altLang="zh-CN" sz="4400" smtClean="0"/>
              <a:t>Core::Abstractions</a:t>
            </a:r>
          </a:p>
        </p:txBody>
      </p:sp>
      <p:sp>
        <p:nvSpPr>
          <p:cNvPr id="35844" name="Rectangle 3"/>
          <p:cNvSpPr>
            <a:spLocks noGrp="1" noChangeArrowheads="1"/>
          </p:cNvSpPr>
          <p:nvPr>
            <p:ph type="body" idx="1"/>
          </p:nvPr>
        </p:nvSpPr>
        <p:spPr/>
        <p:txBody>
          <a:bodyPr/>
          <a:lstStyle/>
          <a:p>
            <a:pPr eaLnBrk="1" hangingPunct="1"/>
            <a:endParaRPr lang="zh-CN" altLang="en-US" smtClean="0"/>
          </a:p>
        </p:txBody>
      </p:sp>
      <p:pic>
        <p:nvPicPr>
          <p:cNvPr id="3584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052513"/>
            <a:ext cx="8604250" cy="544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21094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6B37567-826F-4868-9C45-11591B2E8447}" type="slidenum">
              <a:rPr lang="en-US" altLang="zh-CN" sz="1200" b="0" smtClean="0">
                <a:solidFill>
                  <a:srgbClr val="4D4D4D"/>
                </a:solidFill>
                <a:latin typeface="Arial" charset="0"/>
              </a:rPr>
              <a:pPr eaLnBrk="1" hangingPunct="1"/>
              <a:t>29</a:t>
            </a:fld>
            <a:r>
              <a:rPr lang="en-US" altLang="zh-CN" sz="1200" b="0" smtClean="0">
                <a:solidFill>
                  <a:srgbClr val="4D4D4D"/>
                </a:solidFill>
                <a:latin typeface="Arial" charset="0"/>
              </a:rPr>
              <a:t>-</a:t>
            </a:r>
          </a:p>
        </p:txBody>
      </p:sp>
      <p:sp>
        <p:nvSpPr>
          <p:cNvPr id="36867" name="Rectangle 2"/>
          <p:cNvSpPr>
            <a:spLocks noGrp="1" noChangeArrowheads="1"/>
          </p:cNvSpPr>
          <p:nvPr>
            <p:ph type="title"/>
          </p:nvPr>
        </p:nvSpPr>
        <p:spPr/>
        <p:txBody>
          <a:bodyPr/>
          <a:lstStyle/>
          <a:p>
            <a:pPr eaLnBrk="1" hangingPunct="1"/>
            <a:r>
              <a:rPr lang="en-US" altLang="zh-CN" sz="4400" smtClean="0"/>
              <a:t>Core::Basic::Classes</a:t>
            </a:r>
          </a:p>
        </p:txBody>
      </p:sp>
      <p:pic>
        <p:nvPicPr>
          <p:cNvPr id="3686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908050"/>
            <a:ext cx="6337300" cy="573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7122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2D1552D-2288-4BF7-982E-F96852332862}" type="slidenum">
              <a:rPr lang="en-US" altLang="zh-CN" sz="1200" b="0" smtClean="0">
                <a:solidFill>
                  <a:srgbClr val="4D4D4D"/>
                </a:solidFill>
                <a:latin typeface="Arial" charset="0"/>
              </a:rPr>
              <a:pPr eaLnBrk="1" hangingPunct="1"/>
              <a:t>3</a:t>
            </a:fld>
            <a:r>
              <a:rPr lang="en-US" altLang="zh-CN" sz="1200" b="0" smtClean="0">
                <a:solidFill>
                  <a:srgbClr val="4D4D4D"/>
                </a:solidFill>
                <a:latin typeface="Arial" charset="0"/>
              </a:rPr>
              <a:t>-</a:t>
            </a:r>
          </a:p>
        </p:txBody>
      </p:sp>
      <p:sp>
        <p:nvSpPr>
          <p:cNvPr id="5123" name="Rectangle 2"/>
          <p:cNvSpPr>
            <a:spLocks noGrp="1" noChangeArrowheads="1"/>
          </p:cNvSpPr>
          <p:nvPr>
            <p:ph type="title"/>
          </p:nvPr>
        </p:nvSpPr>
        <p:spPr/>
        <p:txBody>
          <a:bodyPr/>
          <a:lstStyle/>
          <a:p>
            <a:pPr eaLnBrk="1" hangingPunct="1"/>
            <a:r>
              <a:rPr lang="zh-CN" altLang="en-US" sz="4400" smtClean="0"/>
              <a:t>学习路线图</a:t>
            </a:r>
            <a:endParaRPr lang="en-US" altLang="zh-CN" sz="4400" smtClean="0"/>
          </a:p>
        </p:txBody>
      </p:sp>
      <p:grpSp>
        <p:nvGrpSpPr>
          <p:cNvPr id="5124" name="Group 3"/>
          <p:cNvGrpSpPr>
            <a:grpSpLocks/>
          </p:cNvGrpSpPr>
          <p:nvPr/>
        </p:nvGrpSpPr>
        <p:grpSpPr bwMode="auto">
          <a:xfrm>
            <a:off x="179388" y="1557338"/>
            <a:ext cx="8785225" cy="3960812"/>
            <a:chOff x="113" y="980"/>
            <a:chExt cx="5534" cy="2495"/>
          </a:xfrm>
        </p:grpSpPr>
        <p:sp>
          <p:nvSpPr>
            <p:cNvPr id="5126" name="Rectangle 4"/>
            <p:cNvSpPr>
              <a:spLocks noChangeArrowheads="1"/>
            </p:cNvSpPr>
            <p:nvPr/>
          </p:nvSpPr>
          <p:spPr bwMode="auto">
            <a:xfrm>
              <a:off x="113" y="980"/>
              <a:ext cx="5534" cy="2495"/>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40967" name="Rectangle 5"/>
            <p:cNvSpPr>
              <a:spLocks noChangeArrowheads="1"/>
            </p:cNvSpPr>
            <p:nvPr/>
          </p:nvSpPr>
          <p:spPr bwMode="auto">
            <a:xfrm>
              <a:off x="158" y="1298"/>
              <a:ext cx="453" cy="317"/>
            </a:xfrm>
            <a:prstGeom prst="rect">
              <a:avLst/>
            </a:prstGeom>
            <a:solidFill>
              <a:schemeClr val="bg1">
                <a:lumMod val="50000"/>
              </a:schemeClr>
            </a:solidFill>
            <a:ln w="9525">
              <a:solidFill>
                <a:schemeClr val="tx1"/>
              </a:solidFill>
              <a:miter lim="800000"/>
              <a:headEnd/>
              <a:tailEnd/>
            </a:ln>
          </p:spPr>
          <p:txBody>
            <a:bodyPr wrap="none" anchor="ctr"/>
            <a:lstStyle/>
            <a:p>
              <a:pPr algn="ctr">
                <a:defRPr/>
              </a:pPr>
              <a:r>
                <a:rPr lang="en-US" altLang="zh-CN" u="sng">
                  <a:solidFill>
                    <a:srgbClr val="660066"/>
                  </a:solidFill>
                  <a:latin typeface="Monotype Corsiva" pitchFamily="66" charset="0"/>
                </a:rPr>
                <a:t>OO</a:t>
              </a:r>
            </a:p>
          </p:txBody>
        </p:sp>
        <p:sp>
          <p:nvSpPr>
            <p:cNvPr id="5128" name="Rectangle 6"/>
            <p:cNvSpPr>
              <a:spLocks noChangeArrowheads="1"/>
            </p:cNvSpPr>
            <p:nvPr/>
          </p:nvSpPr>
          <p:spPr bwMode="auto">
            <a:xfrm>
              <a:off x="158" y="1978"/>
              <a:ext cx="453" cy="317"/>
            </a:xfrm>
            <a:prstGeom prst="rect">
              <a:avLst/>
            </a:prstGeom>
            <a:solidFill>
              <a:srgbClr val="99CCFF"/>
            </a:solidFill>
            <a:ln w="9525">
              <a:solidFill>
                <a:srgbClr val="666699"/>
              </a:solidFill>
              <a:miter lim="800000"/>
              <a:headEnd/>
              <a:tailEnd/>
            </a:ln>
          </p:spPr>
          <p:txBody>
            <a:bodyPr wrap="none" anchor="ctr"/>
            <a:lstStyle/>
            <a:p>
              <a:pPr algn="ctr"/>
              <a:r>
                <a:rPr lang="en-US" altLang="zh-CN" b="0">
                  <a:solidFill>
                    <a:srgbClr val="660066"/>
                  </a:solidFill>
                  <a:latin typeface="Monotype Corsiva" pitchFamily="66" charset="0"/>
                </a:rPr>
                <a:t>UML</a:t>
              </a:r>
            </a:p>
          </p:txBody>
        </p:sp>
        <p:grpSp>
          <p:nvGrpSpPr>
            <p:cNvPr id="5129" name="Group 7"/>
            <p:cNvGrpSpPr>
              <a:grpSpLocks/>
            </p:cNvGrpSpPr>
            <p:nvPr/>
          </p:nvGrpSpPr>
          <p:grpSpPr bwMode="auto">
            <a:xfrm>
              <a:off x="1473" y="1615"/>
              <a:ext cx="1089" cy="540"/>
              <a:chOff x="1413" y="3657"/>
              <a:chExt cx="1089" cy="540"/>
            </a:xfrm>
          </p:grpSpPr>
          <p:sp>
            <p:nvSpPr>
              <p:cNvPr id="5168" name="Rectangle 8"/>
              <p:cNvSpPr>
                <a:spLocks noChangeArrowheads="1"/>
              </p:cNvSpPr>
              <p:nvPr/>
            </p:nvSpPr>
            <p:spPr bwMode="auto">
              <a:xfrm>
                <a:off x="1565" y="3657"/>
                <a:ext cx="635" cy="454"/>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 y="3748"/>
                <a:ext cx="1089" cy="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5130" name="AutoShape 10"/>
            <p:cNvCxnSpPr>
              <a:cxnSpLocks noChangeShapeType="1"/>
              <a:stCxn id="40967" idx="3"/>
              <a:endCxn id="5157" idx="1"/>
            </p:cNvCxnSpPr>
            <p:nvPr/>
          </p:nvCxnSpPr>
          <p:spPr bwMode="auto">
            <a:xfrm>
              <a:off x="611" y="1457"/>
              <a:ext cx="207" cy="38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1" name="AutoShape 11"/>
            <p:cNvCxnSpPr>
              <a:cxnSpLocks noChangeShapeType="1"/>
              <a:stCxn id="5128" idx="3"/>
              <a:endCxn id="5157" idx="1"/>
            </p:cNvCxnSpPr>
            <p:nvPr/>
          </p:nvCxnSpPr>
          <p:spPr bwMode="auto">
            <a:xfrm flipV="1">
              <a:off x="611" y="1842"/>
              <a:ext cx="207" cy="295"/>
            </a:xfrm>
            <a:prstGeom prst="curvedConnector3">
              <a:avLst>
                <a:gd name="adj1" fmla="val 49759"/>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2" name="AutoShape 12"/>
            <p:cNvCxnSpPr>
              <a:cxnSpLocks noChangeShapeType="1"/>
              <a:stCxn id="5157" idx="3"/>
              <a:endCxn id="5168" idx="1"/>
            </p:cNvCxnSpPr>
            <p:nvPr/>
          </p:nvCxnSpPr>
          <p:spPr bwMode="auto">
            <a:xfrm>
              <a:off x="1453" y="1842"/>
              <a:ext cx="172"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cxnSp>
          <p:nvCxnSpPr>
            <p:cNvPr id="5133" name="AutoShape 13"/>
            <p:cNvCxnSpPr>
              <a:cxnSpLocks noChangeShapeType="1"/>
              <a:stCxn id="5165" idx="3"/>
              <a:endCxn id="5159" idx="1"/>
            </p:cNvCxnSpPr>
            <p:nvPr/>
          </p:nvCxnSpPr>
          <p:spPr bwMode="auto">
            <a:xfrm flipV="1">
              <a:off x="3244" y="1841"/>
              <a:ext cx="433" cy="1"/>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104" name="Text Box 14"/>
            <p:cNvSpPr txBox="1">
              <a:spLocks noChangeArrowheads="1"/>
            </p:cNvSpPr>
            <p:nvPr/>
          </p:nvSpPr>
          <p:spPr bwMode="auto">
            <a:xfrm>
              <a:off x="3153" y="1595"/>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OOP</a:t>
              </a:r>
            </a:p>
          </p:txBody>
        </p:sp>
        <p:sp>
          <p:nvSpPr>
            <p:cNvPr id="105" name="Text Box 15"/>
            <p:cNvSpPr txBox="1">
              <a:spLocks noChangeArrowheads="1"/>
            </p:cNvSpPr>
            <p:nvPr/>
          </p:nvSpPr>
          <p:spPr bwMode="auto">
            <a:xfrm>
              <a:off x="3153" y="1781"/>
              <a:ext cx="635" cy="288"/>
            </a:xfrm>
            <a:prstGeom prst="rect">
              <a:avLst/>
            </a:prstGeom>
            <a:noFill/>
            <a:ln w="9525">
              <a:noFill/>
              <a:miter lim="800000"/>
              <a:headEnd/>
              <a:tailEnd/>
            </a:ln>
            <a:effectLst/>
          </p:spPr>
          <p:txBody>
            <a:bodyPr>
              <a:spAutoFit/>
            </a:bodyPr>
            <a:lstStyle/>
            <a:p>
              <a:pPr algn="ctr">
                <a:spcBef>
                  <a:spcPct val="50000"/>
                </a:spcBef>
                <a:defRPr/>
              </a:pPr>
              <a:r>
                <a:rPr lang="en-US" altLang="zh-CN">
                  <a:solidFill>
                    <a:srgbClr val="FF6600"/>
                  </a:solidFill>
                  <a:effectLst>
                    <a:outerShdw blurRad="38100" dist="38100" dir="2700000" algn="tl">
                      <a:srgbClr val="C0C0C0"/>
                    </a:outerShdw>
                  </a:effectLst>
                </a:rPr>
                <a:t>DP</a:t>
              </a:r>
            </a:p>
          </p:txBody>
        </p:sp>
        <p:sp>
          <p:nvSpPr>
            <p:cNvPr id="106" name="Text Box 16"/>
            <p:cNvSpPr txBox="1">
              <a:spLocks noChangeArrowheads="1"/>
            </p:cNvSpPr>
            <p:nvPr/>
          </p:nvSpPr>
          <p:spPr bwMode="auto">
            <a:xfrm>
              <a:off x="2064" y="2477"/>
              <a:ext cx="1406" cy="231"/>
            </a:xfrm>
            <a:prstGeom prst="rect">
              <a:avLst/>
            </a:prstGeom>
            <a:noFill/>
            <a:ln w="9525">
              <a:noFill/>
              <a:miter lim="800000"/>
              <a:headEnd/>
              <a:tailEnd/>
            </a:ln>
            <a:effectLst/>
          </p:spPr>
          <p:txBody>
            <a:bodyPr>
              <a:spAutoFit/>
            </a:bodyPr>
            <a:lstStyle/>
            <a:p>
              <a:pPr algn="ctr">
                <a:spcBef>
                  <a:spcPct val="50000"/>
                </a:spcBef>
                <a:defRPr/>
              </a:pPr>
              <a:r>
                <a:rPr lang="en-US" altLang="zh-CN" sz="1800">
                  <a:solidFill>
                    <a:srgbClr val="336699"/>
                  </a:solidFill>
                  <a:effectLst>
                    <a:outerShdw blurRad="38100" dist="38100" dir="2700000" algn="tl">
                      <a:srgbClr val="C0C0C0"/>
                    </a:outerShdw>
                  </a:effectLst>
                  <a:latin typeface="Times New Roman"/>
                </a:rPr>
                <a:t>…</a:t>
              </a:r>
              <a:r>
                <a:rPr lang="en-US" altLang="zh-CN" sz="1800">
                  <a:solidFill>
                    <a:srgbClr val="336699"/>
                  </a:solidFill>
                  <a:effectLst>
                    <a:outerShdw blurRad="38100" dist="38100" dir="2700000" algn="tl">
                      <a:srgbClr val="C0C0C0"/>
                    </a:outerShdw>
                  </a:effectLst>
                </a:rPr>
                <a:t> Case-Study </a:t>
              </a:r>
              <a:r>
                <a:rPr lang="en-US" altLang="zh-CN" sz="1800">
                  <a:solidFill>
                    <a:srgbClr val="336699"/>
                  </a:solidFill>
                  <a:effectLst>
                    <a:outerShdw blurRad="38100" dist="38100" dir="2700000" algn="tl">
                      <a:srgbClr val="C0C0C0"/>
                    </a:outerShdw>
                  </a:effectLst>
                  <a:latin typeface="Times New Roman"/>
                </a:rPr>
                <a:t>…</a:t>
              </a:r>
              <a:endParaRPr lang="en-US" altLang="zh-CN" sz="1800">
                <a:solidFill>
                  <a:srgbClr val="336699"/>
                </a:solidFill>
                <a:effectLst>
                  <a:outerShdw blurRad="38100" dist="38100" dir="2700000" algn="tl">
                    <a:srgbClr val="C0C0C0"/>
                  </a:outerShdw>
                </a:effectLst>
              </a:endParaRPr>
            </a:p>
          </p:txBody>
        </p:sp>
        <p:sp>
          <p:nvSpPr>
            <p:cNvPr id="5137" name="Freeform 17"/>
            <p:cNvSpPr>
              <a:spLocks/>
            </p:cNvSpPr>
            <p:nvPr/>
          </p:nvSpPr>
          <p:spPr bwMode="auto">
            <a:xfrm>
              <a:off x="250" y="2447"/>
              <a:ext cx="4808" cy="212"/>
            </a:xfrm>
            <a:custGeom>
              <a:avLst/>
              <a:gdLst>
                <a:gd name="T0" fmla="*/ 0 w 4650"/>
                <a:gd name="T1" fmla="*/ 166 h 212"/>
                <a:gd name="T2" fmla="*/ 831 w 4650"/>
                <a:gd name="T3" fmla="*/ 30 h 212"/>
                <a:gd name="T4" fmla="*/ 4878 w 4650"/>
                <a:gd name="T5" fmla="*/ 30 h 212"/>
                <a:gd name="T6" fmla="*/ 5655 w 4650"/>
                <a:gd name="T7" fmla="*/ 212 h 212"/>
                <a:gd name="T8" fmla="*/ 0 60000 65536"/>
                <a:gd name="T9" fmla="*/ 0 60000 65536"/>
                <a:gd name="T10" fmla="*/ 0 60000 65536"/>
                <a:gd name="T11" fmla="*/ 0 60000 65536"/>
                <a:gd name="T12" fmla="*/ 0 w 4650"/>
                <a:gd name="T13" fmla="*/ 0 h 212"/>
                <a:gd name="T14" fmla="*/ 4650 w 4650"/>
                <a:gd name="T15" fmla="*/ 212 h 212"/>
              </a:gdLst>
              <a:ahLst/>
              <a:cxnLst>
                <a:cxn ang="T8">
                  <a:pos x="T0" y="T1"/>
                </a:cxn>
                <a:cxn ang="T9">
                  <a:pos x="T2" y="T3"/>
                </a:cxn>
                <a:cxn ang="T10">
                  <a:pos x="T4" y="T5"/>
                </a:cxn>
                <a:cxn ang="T11">
                  <a:pos x="T6" y="T7"/>
                </a:cxn>
              </a:cxnLst>
              <a:rect l="T12" t="T13" r="T14" b="T15"/>
              <a:pathLst>
                <a:path w="4650" h="212">
                  <a:moveTo>
                    <a:pt x="0" y="166"/>
                  </a:moveTo>
                  <a:cubicBezTo>
                    <a:pt x="7" y="109"/>
                    <a:pt x="15" y="53"/>
                    <a:pt x="680" y="30"/>
                  </a:cubicBezTo>
                  <a:cubicBezTo>
                    <a:pt x="1345" y="7"/>
                    <a:pt x="3334" y="0"/>
                    <a:pt x="3992" y="30"/>
                  </a:cubicBezTo>
                  <a:cubicBezTo>
                    <a:pt x="4650" y="60"/>
                    <a:pt x="4521" y="182"/>
                    <a:pt x="4627" y="212"/>
                  </a:cubicBezTo>
                </a:path>
              </a:pathLst>
            </a:custGeom>
            <a:noFill/>
            <a:ln w="25400">
              <a:solidFill>
                <a:schemeClr val="hlink"/>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cxnSp>
          <p:nvCxnSpPr>
            <p:cNvPr id="5138" name="AutoShape 18"/>
            <p:cNvCxnSpPr>
              <a:cxnSpLocks noChangeShapeType="1"/>
              <a:endCxn id="5144" idx="0"/>
            </p:cNvCxnSpPr>
            <p:nvPr/>
          </p:nvCxnSpPr>
          <p:spPr bwMode="auto">
            <a:xfrm>
              <a:off x="5219" y="2108"/>
              <a:ext cx="88" cy="505"/>
            </a:xfrm>
            <a:prstGeom prst="curvedConnector2">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109" name="Text Box 19"/>
            <p:cNvSpPr txBox="1">
              <a:spLocks noChangeArrowheads="1"/>
            </p:cNvSpPr>
            <p:nvPr/>
          </p:nvSpPr>
          <p:spPr bwMode="auto">
            <a:xfrm>
              <a:off x="1384" y="2795"/>
              <a:ext cx="2631" cy="365"/>
            </a:xfrm>
            <a:prstGeom prst="rect">
              <a:avLst/>
            </a:prstGeom>
            <a:noFill/>
            <a:ln w="9525">
              <a:noFill/>
              <a:miter lim="800000"/>
              <a:headEnd/>
              <a:tailEnd/>
            </a:ln>
            <a:effectLst/>
          </p:spPr>
          <p:txBody>
            <a:bodyPr>
              <a:spAutoFit/>
            </a:bodyPr>
            <a:lstStyle/>
            <a:p>
              <a:pPr algn="ctr">
                <a:spcBef>
                  <a:spcPct val="50000"/>
                </a:spcBef>
                <a:defRPr/>
              </a:pPr>
              <a:r>
                <a:rPr lang="zh-CN" altLang="en-US" sz="3200" u="sng">
                  <a:solidFill>
                    <a:srgbClr val="660066"/>
                  </a:solidFill>
                  <a:effectLst>
                    <a:outerShdw blurRad="38100" dist="38100" dir="2700000" algn="tl">
                      <a:srgbClr val="C0C0C0"/>
                    </a:outerShdw>
                  </a:effectLst>
                  <a:ea typeface="隶书" pitchFamily="49" charset="-122"/>
                </a:rPr>
                <a:t>学 习 路 线 图</a:t>
              </a:r>
            </a:p>
          </p:txBody>
        </p:sp>
        <p:grpSp>
          <p:nvGrpSpPr>
            <p:cNvPr id="5140" name="Group 20"/>
            <p:cNvGrpSpPr>
              <a:grpSpLocks/>
            </p:cNvGrpSpPr>
            <p:nvPr/>
          </p:nvGrpSpPr>
          <p:grpSpPr bwMode="auto">
            <a:xfrm>
              <a:off x="2381" y="1343"/>
              <a:ext cx="908" cy="998"/>
              <a:chOff x="2154" y="1253"/>
              <a:chExt cx="908" cy="998"/>
            </a:xfrm>
          </p:grpSpPr>
          <p:sp>
            <p:nvSpPr>
              <p:cNvPr id="5165" name="Rectangle 21"/>
              <p:cNvSpPr>
                <a:spLocks noChangeArrowheads="1"/>
              </p:cNvSpPr>
              <p:nvPr/>
            </p:nvSpPr>
            <p:spPr bwMode="auto">
              <a:xfrm>
                <a:off x="2200" y="1253"/>
                <a:ext cx="817" cy="9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6" name="Picture 2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0" y="1705"/>
                <a:ext cx="86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167"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4" y="1253"/>
                <a:ext cx="8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grpSp>
          <p:nvGrpSpPr>
            <p:cNvPr id="5141" name="Group 24"/>
            <p:cNvGrpSpPr>
              <a:grpSpLocks/>
            </p:cNvGrpSpPr>
            <p:nvPr/>
          </p:nvGrpSpPr>
          <p:grpSpPr bwMode="auto">
            <a:xfrm>
              <a:off x="3676" y="1242"/>
              <a:ext cx="1543" cy="1198"/>
              <a:chOff x="3560" y="1152"/>
              <a:chExt cx="1543" cy="1198"/>
            </a:xfrm>
          </p:grpSpPr>
          <p:sp>
            <p:nvSpPr>
              <p:cNvPr id="5159" name="Rectangle 25"/>
              <p:cNvSpPr>
                <a:spLocks noChangeArrowheads="1"/>
              </p:cNvSpPr>
              <p:nvPr/>
            </p:nvSpPr>
            <p:spPr bwMode="auto">
              <a:xfrm>
                <a:off x="3561" y="1152"/>
                <a:ext cx="1542" cy="1198"/>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60" name="Picture 2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0" y="1207"/>
                <a:ext cx="544"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1" name="Picture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32" y="1797"/>
                <a:ext cx="77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2" name="Picture 28"/>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059" y="1253"/>
                <a:ext cx="544"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3"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59" y="1194"/>
                <a:ext cx="544"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64" name="Picture 30"/>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561" y="1797"/>
                <a:ext cx="816"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cxnSp>
          <p:nvCxnSpPr>
            <p:cNvPr id="5142" name="AutoShape 31"/>
            <p:cNvCxnSpPr>
              <a:cxnSpLocks noChangeShapeType="1"/>
              <a:stCxn id="5168" idx="3"/>
              <a:endCxn id="5165" idx="1"/>
            </p:cNvCxnSpPr>
            <p:nvPr/>
          </p:nvCxnSpPr>
          <p:spPr bwMode="auto">
            <a:xfrm>
              <a:off x="2260" y="1842"/>
              <a:ext cx="167" cy="0"/>
            </a:xfrm>
            <a:prstGeom prst="straightConnector1">
              <a:avLst/>
            </a:prstGeom>
            <a:noFill/>
            <a:ln w="19050">
              <a:solidFill>
                <a:srgbClr val="800000"/>
              </a:solidFill>
              <a:miter lim="800000"/>
              <a:headEnd/>
              <a:tailEnd type="stealth" w="lg" len="lg"/>
            </a:ln>
            <a:extLst>
              <a:ext uri="{909E8E84-426E-40DD-AFC4-6F175D3DCCD1}">
                <a14:hiddenFill xmlns:a14="http://schemas.microsoft.com/office/drawing/2010/main">
                  <a:noFill/>
                </a14:hiddenFill>
              </a:ext>
            </a:extLst>
          </p:spPr>
        </p:cxnSp>
        <p:sp>
          <p:nvSpPr>
            <p:cNvPr id="5143" name="Line 32"/>
            <p:cNvSpPr>
              <a:spLocks noChangeShapeType="1"/>
            </p:cNvSpPr>
            <p:nvPr/>
          </p:nvSpPr>
          <p:spPr bwMode="auto">
            <a:xfrm>
              <a:off x="3788" y="1842"/>
              <a:ext cx="1406" cy="0"/>
            </a:xfrm>
            <a:prstGeom prst="line">
              <a:avLst/>
            </a:prstGeom>
            <a:noFill/>
            <a:ln w="25400" cap="rnd">
              <a:solidFill>
                <a:srgbClr val="008080"/>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44" name="Rectangle 33"/>
            <p:cNvSpPr>
              <a:spLocks noChangeArrowheads="1"/>
            </p:cNvSpPr>
            <p:nvPr/>
          </p:nvSpPr>
          <p:spPr bwMode="auto">
            <a:xfrm>
              <a:off x="5012" y="2613"/>
              <a:ext cx="590" cy="499"/>
            </a:xfrm>
            <a:prstGeom prst="rect">
              <a:avLst/>
            </a:prstGeom>
            <a:solidFill>
              <a:srgbClr val="99CCFF"/>
            </a:solidFill>
            <a:ln w="9525">
              <a:solidFill>
                <a:srgbClr val="666699"/>
              </a:solidFill>
              <a:miter lim="800000"/>
              <a:headEnd/>
              <a:tailEnd/>
            </a:ln>
          </p:spPr>
          <p:txBody>
            <a:bodyPr wrap="none" anchor="ctr"/>
            <a:lstStyle/>
            <a:p>
              <a:pPr algn="ctr">
                <a:lnSpc>
                  <a:spcPct val="50000"/>
                </a:lnSpc>
              </a:pP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r>
                <a:rPr lang="en-US" altLang="zh-CN" b="0"/>
                <a:t/>
              </a:r>
              <a:br>
                <a:rPr lang="en-US" altLang="zh-CN" b="0"/>
              </a:br>
              <a:r>
                <a:rPr lang="en-US" altLang="zh-CN" b="0">
                  <a:latin typeface="Times New Roman" pitchFamily="18" charset="0"/>
                </a:rPr>
                <a:t>……</a:t>
              </a:r>
              <a:endParaRPr lang="en-US" altLang="zh-CN" b="0"/>
            </a:p>
          </p:txBody>
        </p:sp>
        <p:grpSp>
          <p:nvGrpSpPr>
            <p:cNvPr id="5145" name="Group 34"/>
            <p:cNvGrpSpPr>
              <a:grpSpLocks/>
            </p:cNvGrpSpPr>
            <p:nvPr/>
          </p:nvGrpSpPr>
          <p:grpSpPr bwMode="auto">
            <a:xfrm>
              <a:off x="784" y="1615"/>
              <a:ext cx="952" cy="454"/>
              <a:chOff x="784" y="1615"/>
              <a:chExt cx="952" cy="454"/>
            </a:xfrm>
          </p:grpSpPr>
          <p:sp>
            <p:nvSpPr>
              <p:cNvPr id="5157" name="Rectangle 35"/>
              <p:cNvSpPr>
                <a:spLocks noChangeArrowheads="1"/>
              </p:cNvSpPr>
              <p:nvPr/>
            </p:nvSpPr>
            <p:spPr bwMode="auto">
              <a:xfrm>
                <a:off x="818" y="1615"/>
                <a:ext cx="635" cy="454"/>
              </a:xfrm>
              <a:prstGeom prst="rect">
                <a:avLst/>
              </a:prstGeom>
              <a:solidFill>
                <a:srgbClr val="99CCFF"/>
              </a:solidFill>
              <a:ln w="9525">
                <a:solidFill>
                  <a:srgbClr val="666699"/>
                </a:solidFill>
                <a:miter lim="800000"/>
                <a:headEnd/>
                <a:tailEnd/>
              </a:ln>
            </p:spPr>
            <p:txBody>
              <a:bodyPr wrap="none" anchor="ctr"/>
              <a:lstStyle/>
              <a:p>
                <a:endParaRPr lang="zh-CN" altLang="en-US"/>
              </a:p>
            </p:txBody>
          </p:sp>
          <p:pic>
            <p:nvPicPr>
              <p:cNvPr id="5158" name="Picture 36"/>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84" y="1657"/>
                <a:ext cx="952"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46" name="Group 37"/>
            <p:cNvGrpSpPr>
              <a:grpSpLocks/>
            </p:cNvGrpSpPr>
            <p:nvPr/>
          </p:nvGrpSpPr>
          <p:grpSpPr bwMode="auto">
            <a:xfrm>
              <a:off x="113" y="1117"/>
              <a:ext cx="5262" cy="1649"/>
              <a:chOff x="113" y="1117"/>
              <a:chExt cx="5262" cy="1649"/>
            </a:xfrm>
          </p:grpSpPr>
          <p:sp>
            <p:nvSpPr>
              <p:cNvPr id="117" name="Text Box 38"/>
              <p:cNvSpPr txBox="1">
                <a:spLocks noChangeArrowheads="1"/>
              </p:cNvSpPr>
              <p:nvPr/>
            </p:nvSpPr>
            <p:spPr bwMode="auto">
              <a:xfrm>
                <a:off x="113"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1</a:t>
                </a:r>
              </a:p>
            </p:txBody>
          </p:sp>
          <p:sp>
            <p:nvSpPr>
              <p:cNvPr id="118" name="Text Box 39"/>
              <p:cNvSpPr txBox="1">
                <a:spLocks noChangeArrowheads="1"/>
              </p:cNvSpPr>
              <p:nvPr/>
            </p:nvSpPr>
            <p:spPr bwMode="auto">
              <a:xfrm>
                <a:off x="113" y="182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2</a:t>
                </a:r>
              </a:p>
            </p:txBody>
          </p:sp>
          <p:sp>
            <p:nvSpPr>
              <p:cNvPr id="119" name="Text Box 40"/>
              <p:cNvSpPr txBox="1">
                <a:spLocks noChangeArrowheads="1"/>
              </p:cNvSpPr>
              <p:nvPr/>
            </p:nvSpPr>
            <p:spPr bwMode="auto">
              <a:xfrm>
                <a:off x="884" y="1480"/>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FF0000"/>
                    </a:solidFill>
                    <a:effectLst>
                      <a:outerShdw blurRad="38100" dist="38100" dir="2700000" algn="tl">
                        <a:srgbClr val="C0C0C0"/>
                      </a:outerShdw>
                    </a:effectLst>
                  </a:rPr>
                  <a:t>3</a:t>
                </a:r>
              </a:p>
            </p:txBody>
          </p:sp>
          <p:sp>
            <p:nvSpPr>
              <p:cNvPr id="120" name="Text Box 41"/>
              <p:cNvSpPr txBox="1">
                <a:spLocks noChangeArrowheads="1"/>
              </p:cNvSpPr>
              <p:nvPr/>
            </p:nvSpPr>
            <p:spPr bwMode="auto">
              <a:xfrm>
                <a:off x="1701" y="1464"/>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chemeClr val="hlink"/>
                    </a:solidFill>
                    <a:effectLst>
                      <a:outerShdw blurRad="38100" dist="38100" dir="2700000" algn="tl">
                        <a:srgbClr val="C0C0C0"/>
                      </a:outerShdw>
                    </a:effectLst>
                  </a:rPr>
                  <a:t>4</a:t>
                </a:r>
              </a:p>
            </p:txBody>
          </p:sp>
          <p:sp>
            <p:nvSpPr>
              <p:cNvPr id="121" name="Text Box 42"/>
              <p:cNvSpPr txBox="1">
                <a:spLocks noChangeArrowheads="1"/>
              </p:cNvSpPr>
              <p:nvPr/>
            </p:nvSpPr>
            <p:spPr bwMode="auto">
              <a:xfrm>
                <a:off x="2472" y="1162"/>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5</a:t>
                </a:r>
              </a:p>
            </p:txBody>
          </p:sp>
          <p:sp>
            <p:nvSpPr>
              <p:cNvPr id="122" name="Text Box 43"/>
              <p:cNvSpPr txBox="1">
                <a:spLocks noChangeArrowheads="1"/>
              </p:cNvSpPr>
              <p:nvPr/>
            </p:nvSpPr>
            <p:spPr bwMode="auto">
              <a:xfrm>
                <a:off x="3334" y="137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6</a:t>
                </a:r>
              </a:p>
            </p:txBody>
          </p:sp>
          <p:sp>
            <p:nvSpPr>
              <p:cNvPr id="123" name="Text Box 44"/>
              <p:cNvSpPr txBox="1">
                <a:spLocks noChangeArrowheads="1"/>
              </p:cNvSpPr>
              <p:nvPr/>
            </p:nvSpPr>
            <p:spPr bwMode="auto">
              <a:xfrm>
                <a:off x="3334" y="1963"/>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7</a:t>
                </a:r>
              </a:p>
            </p:txBody>
          </p:sp>
          <p:sp>
            <p:nvSpPr>
              <p:cNvPr id="124" name="Text Box 45"/>
              <p:cNvSpPr txBox="1">
                <a:spLocks noChangeArrowheads="1"/>
              </p:cNvSpPr>
              <p:nvPr/>
            </p:nvSpPr>
            <p:spPr bwMode="auto">
              <a:xfrm>
                <a:off x="3833" y="1117"/>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8</a:t>
                </a:r>
              </a:p>
            </p:txBody>
          </p:sp>
          <p:sp>
            <p:nvSpPr>
              <p:cNvPr id="125" name="Text Box 46"/>
              <p:cNvSpPr txBox="1">
                <a:spLocks noChangeArrowheads="1"/>
              </p:cNvSpPr>
              <p:nvPr/>
            </p:nvSpPr>
            <p:spPr bwMode="auto">
              <a:xfrm>
                <a:off x="3833" y="2251"/>
                <a:ext cx="226" cy="288"/>
              </a:xfrm>
              <a:prstGeom prst="rect">
                <a:avLst/>
              </a:prstGeom>
              <a:noFill/>
              <a:ln w="9525">
                <a:noFill/>
                <a:miter lim="800000"/>
                <a:headEnd/>
                <a:tailEnd/>
              </a:ln>
              <a:effectLst/>
            </p:spPr>
            <p:txBody>
              <a:bodyPr>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spcBef>
                    <a:spcPct val="50000"/>
                  </a:spcBef>
                  <a:defRPr/>
                </a:pPr>
                <a:r>
                  <a:rPr lang="en-US" altLang="zh-CN" smtClean="0">
                    <a:solidFill>
                      <a:srgbClr val="A50021"/>
                    </a:solidFill>
                    <a:effectLst>
                      <a:outerShdw blurRad="38100" dist="38100" dir="2700000" algn="tl">
                        <a:srgbClr val="C0C0C0"/>
                      </a:outerShdw>
                    </a:effectLst>
                  </a:rPr>
                  <a:t>9</a:t>
                </a:r>
              </a:p>
            </p:txBody>
          </p:sp>
          <p:sp>
            <p:nvSpPr>
              <p:cNvPr id="126" name="Text Box 47"/>
              <p:cNvSpPr txBox="1">
                <a:spLocks noChangeArrowheads="1"/>
              </p:cNvSpPr>
              <p:nvPr/>
            </p:nvSpPr>
            <p:spPr bwMode="auto">
              <a:xfrm>
                <a:off x="5012" y="2478"/>
                <a:ext cx="363" cy="288"/>
              </a:xfrm>
              <a:prstGeom prst="rect">
                <a:avLst/>
              </a:prstGeom>
              <a:noFill/>
              <a:ln w="9525">
                <a:noFill/>
                <a:miter lim="800000"/>
                <a:headEnd/>
                <a:tailEnd/>
              </a:ln>
              <a:effectLst/>
            </p:spPr>
            <p:txBody>
              <a:bodyPr>
                <a:spAutoFit/>
              </a:bodyPr>
              <a:lstStyle/>
              <a:p>
                <a:pPr>
                  <a:spcBef>
                    <a:spcPct val="50000"/>
                  </a:spcBef>
                  <a:defRPr/>
                </a:pPr>
                <a:r>
                  <a:rPr lang="en-US" altLang="zh-CN">
                    <a:solidFill>
                      <a:srgbClr val="A50021"/>
                    </a:solidFill>
                    <a:effectLst>
                      <a:outerShdw blurRad="38100" dist="38100" dir="2700000" algn="tl">
                        <a:srgbClr val="C0C0C0"/>
                      </a:outerShdw>
                    </a:effectLst>
                  </a:rPr>
                  <a:t>10</a:t>
                </a:r>
              </a:p>
            </p:txBody>
          </p:sp>
        </p:grpSp>
      </p:grpSp>
      <p:sp>
        <p:nvSpPr>
          <p:cNvPr id="367653" name="Rectangle 37"/>
          <p:cNvSpPr>
            <a:spLocks noChangeArrowheads="1"/>
          </p:cNvSpPr>
          <p:nvPr/>
        </p:nvSpPr>
        <p:spPr bwMode="auto">
          <a:xfrm>
            <a:off x="257175" y="3143250"/>
            <a:ext cx="720725" cy="504825"/>
          </a:xfrm>
          <a:prstGeom prst="rect">
            <a:avLst/>
          </a:prstGeom>
          <a:noFill/>
          <a:ln w="254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7653"/>
                                        </p:tgtEl>
                                        <p:attrNameLst>
                                          <p:attrName>style.visibility</p:attrName>
                                        </p:attrNameLst>
                                      </p:cBhvr>
                                      <p:to>
                                        <p:strVal val="visible"/>
                                      </p:to>
                                    </p:set>
                                    <p:animEffect transition="in" filter="dissolve">
                                      <p:cBhvr>
                                        <p:cTn id="7" dur="500"/>
                                        <p:tgtEl>
                                          <p:spTgt spid="36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53"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UML</a:t>
            </a:r>
            <a:r>
              <a:rPr lang="zh-CN" altLang="en-US" dirty="0" smtClean="0"/>
              <a:t>上层结构</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30</a:t>
            </a:fld>
            <a:r>
              <a:rPr lang="en-US" altLang="zh-CN" smtClean="0"/>
              <a:t>-</a:t>
            </a:r>
            <a:endParaRPr lang="en-US" altLang="zh-CN"/>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8634" y="1124744"/>
            <a:ext cx="7348708"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3705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788A348-9F53-4570-9135-D9734A69FAF5}" type="slidenum">
              <a:rPr lang="en-US" altLang="zh-CN" sz="1200" b="0" smtClean="0">
                <a:solidFill>
                  <a:srgbClr val="4D4D4D"/>
                </a:solidFill>
                <a:latin typeface="Arial" charset="0"/>
              </a:rPr>
              <a:pPr eaLnBrk="1" hangingPunct="1"/>
              <a:t>31</a:t>
            </a:fld>
            <a:r>
              <a:rPr lang="en-US" altLang="zh-CN" sz="1200" b="0" smtClean="0">
                <a:solidFill>
                  <a:srgbClr val="4D4D4D"/>
                </a:solidFill>
                <a:latin typeface="Arial" charset="0"/>
              </a:rPr>
              <a:t>-</a:t>
            </a:r>
          </a:p>
        </p:txBody>
      </p:sp>
      <p:sp>
        <p:nvSpPr>
          <p:cNvPr id="31747" name="Rectangle 2"/>
          <p:cNvSpPr>
            <a:spLocks noGrp="1" noChangeArrowheads="1"/>
          </p:cNvSpPr>
          <p:nvPr>
            <p:ph type="title"/>
          </p:nvPr>
        </p:nvSpPr>
        <p:spPr/>
        <p:txBody>
          <a:bodyPr/>
          <a:lstStyle/>
          <a:p>
            <a:pPr eaLnBrk="1" hangingPunct="1"/>
            <a:r>
              <a:rPr lang="en-US" altLang="zh-CN" sz="4400" smtClean="0"/>
              <a:t>UML</a:t>
            </a:r>
            <a:r>
              <a:rPr lang="zh-CN" altLang="en-US" sz="4400" smtClean="0"/>
              <a:t>是基于</a:t>
            </a:r>
            <a:r>
              <a:rPr lang="en-US" altLang="zh-CN" sz="4400" smtClean="0"/>
              <a:t>MOF</a:t>
            </a:r>
            <a:r>
              <a:rPr lang="zh-CN" altLang="en-US" sz="4400" smtClean="0"/>
              <a:t>四层模型</a:t>
            </a:r>
            <a:endParaRPr lang="en-US" altLang="zh-CN" sz="4400" smtClean="0"/>
          </a:p>
        </p:txBody>
      </p:sp>
      <p:sp>
        <p:nvSpPr>
          <p:cNvPr id="31748" name="Rectangle 3"/>
          <p:cNvSpPr>
            <a:spLocks noGrp="1" noChangeArrowheads="1"/>
          </p:cNvSpPr>
          <p:nvPr>
            <p:ph type="body" idx="1"/>
          </p:nvPr>
        </p:nvSpPr>
        <p:spPr/>
        <p:txBody>
          <a:bodyPr/>
          <a:lstStyle/>
          <a:p>
            <a:pPr eaLnBrk="1" hangingPunct="1">
              <a:lnSpc>
                <a:spcPct val="90000"/>
              </a:lnSpc>
            </a:pPr>
            <a:r>
              <a:rPr lang="zh-CN" altLang="en-US" sz="2800" smtClean="0"/>
              <a:t>元元模型层</a:t>
            </a:r>
            <a:r>
              <a:rPr lang="en-US" altLang="zh-CN" sz="2800" smtClean="0"/>
              <a:t>(M3)</a:t>
            </a:r>
          </a:p>
          <a:p>
            <a:pPr lvl="1" eaLnBrk="1" hangingPunct="1">
              <a:lnSpc>
                <a:spcPct val="90000"/>
              </a:lnSpc>
            </a:pPr>
            <a:r>
              <a:rPr lang="zh-CN" altLang="en-US" sz="2400" smtClean="0"/>
              <a:t>包含了定义建模语言所需的元素</a:t>
            </a:r>
            <a:r>
              <a:rPr lang="en-US" altLang="zh-CN" sz="2400" smtClean="0"/>
              <a:t>(UML</a:t>
            </a:r>
            <a:r>
              <a:rPr lang="zh-CN" altLang="en-US" sz="2400" smtClean="0"/>
              <a:t>基础结构</a:t>
            </a:r>
            <a:r>
              <a:rPr lang="en-US" altLang="zh-CN" sz="2400" smtClean="0"/>
              <a:t>)</a:t>
            </a:r>
          </a:p>
          <a:p>
            <a:pPr lvl="1" eaLnBrk="1" hangingPunct="1">
              <a:lnSpc>
                <a:spcPct val="90000"/>
              </a:lnSpc>
            </a:pPr>
            <a:r>
              <a:rPr lang="en-US" altLang="zh-CN" sz="2400" smtClean="0"/>
              <a:t>MetaClass, MetaAttribute, MetaOperation</a:t>
            </a:r>
            <a:endParaRPr lang="zh-CN" altLang="en-US" sz="2400" smtClean="0"/>
          </a:p>
          <a:p>
            <a:pPr eaLnBrk="1" hangingPunct="1">
              <a:lnSpc>
                <a:spcPct val="90000"/>
              </a:lnSpc>
            </a:pPr>
            <a:r>
              <a:rPr lang="zh-CN" altLang="en-US" sz="2800" smtClean="0"/>
              <a:t>元模型层</a:t>
            </a:r>
            <a:r>
              <a:rPr lang="en-US" altLang="zh-CN" sz="2800" smtClean="0"/>
              <a:t>(M2)</a:t>
            </a:r>
          </a:p>
          <a:p>
            <a:pPr lvl="1" eaLnBrk="1" hangingPunct="1">
              <a:lnSpc>
                <a:spcPct val="90000"/>
              </a:lnSpc>
            </a:pPr>
            <a:r>
              <a:rPr lang="zh-CN" altLang="en-US" sz="2400" smtClean="0"/>
              <a:t>定义了一种建模语言的结构和语法</a:t>
            </a:r>
            <a:r>
              <a:rPr lang="en-US" altLang="zh-CN" sz="2400" smtClean="0"/>
              <a:t>(UML</a:t>
            </a:r>
            <a:r>
              <a:rPr lang="zh-CN" altLang="en-US" sz="2400" smtClean="0"/>
              <a:t>上层结构</a:t>
            </a:r>
            <a:r>
              <a:rPr lang="en-US" altLang="zh-CN" sz="2400" smtClean="0"/>
              <a:t>)</a:t>
            </a:r>
          </a:p>
          <a:p>
            <a:pPr lvl="1" eaLnBrk="1" hangingPunct="1">
              <a:lnSpc>
                <a:spcPct val="90000"/>
              </a:lnSpc>
            </a:pPr>
            <a:r>
              <a:rPr lang="zh-CN" altLang="en-US" sz="2400" smtClean="0"/>
              <a:t>如</a:t>
            </a:r>
            <a:r>
              <a:rPr lang="en-US" altLang="zh-CN" sz="2400" smtClean="0"/>
              <a:t>UML: Class, Attribute, Operation</a:t>
            </a:r>
          </a:p>
          <a:p>
            <a:pPr eaLnBrk="1" hangingPunct="1">
              <a:lnSpc>
                <a:spcPct val="90000"/>
              </a:lnSpc>
            </a:pPr>
            <a:r>
              <a:rPr lang="zh-CN" altLang="en-US" sz="2800" smtClean="0"/>
              <a:t>模型层</a:t>
            </a:r>
            <a:r>
              <a:rPr lang="en-US" altLang="zh-CN" sz="2800" smtClean="0"/>
              <a:t>(M1)</a:t>
            </a:r>
          </a:p>
          <a:p>
            <a:pPr lvl="1" eaLnBrk="1" hangingPunct="1">
              <a:lnSpc>
                <a:spcPct val="90000"/>
              </a:lnSpc>
            </a:pPr>
            <a:r>
              <a:rPr lang="zh-CN" altLang="en-US" sz="2400" smtClean="0"/>
              <a:t>定义了一个具体的系统的模型</a:t>
            </a:r>
          </a:p>
          <a:p>
            <a:pPr lvl="1" eaLnBrk="1" hangingPunct="1">
              <a:lnSpc>
                <a:spcPct val="90000"/>
              </a:lnSpc>
            </a:pPr>
            <a:r>
              <a:rPr lang="zh-CN" altLang="en-US" sz="2400" smtClean="0"/>
              <a:t>如采用</a:t>
            </a:r>
            <a:r>
              <a:rPr lang="en-US" altLang="zh-CN" sz="2400" smtClean="0"/>
              <a:t>UML</a:t>
            </a:r>
            <a:r>
              <a:rPr lang="zh-CN" altLang="en-US" sz="2400" smtClean="0"/>
              <a:t>表示的某系统模型</a:t>
            </a:r>
          </a:p>
          <a:p>
            <a:pPr eaLnBrk="1" hangingPunct="1">
              <a:lnSpc>
                <a:spcPct val="90000"/>
              </a:lnSpc>
            </a:pPr>
            <a:r>
              <a:rPr lang="zh-CN" altLang="en-US" sz="2800" smtClean="0"/>
              <a:t>运行时</a:t>
            </a:r>
            <a:r>
              <a:rPr lang="en-US" altLang="zh-CN" sz="2800" smtClean="0"/>
              <a:t>(M0)</a:t>
            </a:r>
          </a:p>
          <a:p>
            <a:pPr lvl="1" eaLnBrk="1" hangingPunct="1">
              <a:lnSpc>
                <a:spcPct val="90000"/>
              </a:lnSpc>
            </a:pPr>
            <a:r>
              <a:rPr lang="zh-CN" altLang="en-US" sz="2400" smtClean="0"/>
              <a:t>包含了一个模型的对象在运行时的状态等</a:t>
            </a:r>
          </a:p>
          <a:p>
            <a:pPr lvl="1" eaLnBrk="1" hangingPunct="1">
              <a:lnSpc>
                <a:spcPct val="90000"/>
              </a:lnSpc>
            </a:pPr>
            <a:r>
              <a:rPr lang="zh-CN" altLang="en-US" sz="2400" smtClean="0"/>
              <a:t>如某系统运行时的对象和数据模型</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smtClean="0"/>
              <a:t>四层元模型结构实例</a:t>
            </a:r>
          </a:p>
        </p:txBody>
      </p:sp>
      <p:sp>
        <p:nvSpPr>
          <p:cNvPr id="3277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C592CBB-9172-42D7-8C72-A8E80EC4961B}" type="slidenum">
              <a:rPr lang="en-US" altLang="zh-CN" sz="1200" b="0" smtClean="0">
                <a:solidFill>
                  <a:srgbClr val="4D4D4D"/>
                </a:solidFill>
                <a:latin typeface="Arial" charset="0"/>
              </a:rPr>
              <a:pPr eaLnBrk="1" hangingPunct="1"/>
              <a:t>32</a:t>
            </a:fld>
            <a:r>
              <a:rPr lang="en-US" altLang="zh-CN" sz="1200" b="0" smtClean="0">
                <a:solidFill>
                  <a:srgbClr val="4D4D4D"/>
                </a:solidFill>
                <a:latin typeface="Arial" charset="0"/>
              </a:rPr>
              <a:t>-</a:t>
            </a:r>
          </a:p>
        </p:txBody>
      </p:sp>
      <p:pic>
        <p:nvPicPr>
          <p:cNvPr id="3277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020763"/>
            <a:ext cx="7572375" cy="519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7F96731-C899-4EFA-9447-5ABDFF9BA6F3}" type="slidenum">
              <a:rPr lang="en-US" altLang="zh-CN" sz="1200" b="0" smtClean="0">
                <a:solidFill>
                  <a:srgbClr val="4D4D4D"/>
                </a:solidFill>
                <a:latin typeface="Arial" charset="0"/>
              </a:rPr>
              <a:pPr eaLnBrk="1" hangingPunct="1"/>
              <a:t>33</a:t>
            </a:fld>
            <a:r>
              <a:rPr lang="en-US" altLang="zh-CN" sz="1200" b="0" smtClean="0">
                <a:solidFill>
                  <a:srgbClr val="4D4D4D"/>
                </a:solidFill>
                <a:latin typeface="Arial" charset="0"/>
              </a:rPr>
              <a:t>-</a:t>
            </a:r>
          </a:p>
        </p:txBody>
      </p:sp>
      <p:sp>
        <p:nvSpPr>
          <p:cNvPr id="3789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37603"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en-US" altLang="zh-CN" dirty="0" smtClean="0">
                <a:solidFill>
                  <a:srgbClr val="4D4D4D"/>
                </a:solidFill>
              </a:rPr>
              <a:t>the UML</a:t>
            </a:r>
          </a:p>
          <a:p>
            <a:pPr eaLnBrk="1" hangingPunct="1">
              <a:defRPr/>
            </a:pPr>
            <a:r>
              <a:rPr lang="en-US" altLang="zh-CN" dirty="0" smtClean="0"/>
              <a:t>UML</a:t>
            </a:r>
            <a:r>
              <a:rPr lang="zh-CN" altLang="en-US" dirty="0" smtClean="0"/>
              <a:t>基础结构</a:t>
            </a:r>
          </a:p>
          <a:p>
            <a:pPr eaLnBrk="1" hangingPunct="1">
              <a:defRPr/>
            </a:pPr>
            <a:r>
              <a:rPr lang="en-US" altLang="zh-CN" dirty="0" smtClean="0">
                <a:solidFill>
                  <a:schemeClr val="hlink"/>
                </a:solidFill>
                <a:effectLst>
                  <a:outerShdw blurRad="38100" dist="38100" dir="2700000" algn="tl">
                    <a:srgbClr val="C0C0C0"/>
                  </a:outerShdw>
                </a:effectLst>
              </a:rPr>
              <a:t>UML</a:t>
            </a:r>
            <a:r>
              <a:rPr lang="zh-CN" altLang="en-US" dirty="0">
                <a:solidFill>
                  <a:schemeClr val="hlink"/>
                </a:solidFill>
                <a:effectLst>
                  <a:outerShdw blurRad="38100" dist="38100" dir="2700000" algn="tl">
                    <a:srgbClr val="C0C0C0"/>
                  </a:outerShdw>
                </a:effectLst>
              </a:rPr>
              <a:t>概念</a:t>
            </a:r>
            <a:r>
              <a:rPr lang="zh-CN" altLang="en-US" dirty="0" smtClean="0">
                <a:solidFill>
                  <a:schemeClr val="hlink"/>
                </a:solidFill>
                <a:effectLst>
                  <a:outerShdw blurRad="38100" dist="38100" dir="2700000" algn="tl">
                    <a:srgbClr val="C0C0C0"/>
                  </a:outerShdw>
                </a:effectLst>
              </a:rPr>
              <a:t>模型</a:t>
            </a:r>
            <a:endParaRPr lang="en-US" altLang="zh-CN" dirty="0" smtClean="0">
              <a:solidFill>
                <a:schemeClr val="hlink"/>
              </a:solidFill>
              <a:effectLst>
                <a:outerShdw blurRad="38100" dist="38100" dir="2700000" algn="tl">
                  <a:srgbClr val="C0C0C0"/>
                </a:outerShdw>
              </a:effectLst>
            </a:endParaRPr>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4AD6A4F-991F-43B0-8F0F-5AE2A48478C4}" type="slidenum">
              <a:rPr lang="en-US" altLang="zh-CN" sz="1200" b="0" smtClean="0">
                <a:solidFill>
                  <a:srgbClr val="4D4D4D"/>
                </a:solidFill>
                <a:latin typeface="Arial" charset="0"/>
              </a:rPr>
              <a:pPr eaLnBrk="1" hangingPunct="1"/>
              <a:t>34</a:t>
            </a:fld>
            <a:r>
              <a:rPr lang="en-US" altLang="zh-CN" sz="1200" b="0" smtClean="0">
                <a:solidFill>
                  <a:srgbClr val="4D4D4D"/>
                </a:solidFill>
                <a:latin typeface="Arial" charset="0"/>
              </a:rPr>
              <a:t>-</a:t>
            </a:r>
          </a:p>
        </p:txBody>
      </p:sp>
      <p:sp>
        <p:nvSpPr>
          <p:cNvPr id="38915" name="Rectangle 2"/>
          <p:cNvSpPr>
            <a:spLocks noGrp="1" noChangeArrowheads="1"/>
          </p:cNvSpPr>
          <p:nvPr>
            <p:ph type="title"/>
          </p:nvPr>
        </p:nvSpPr>
        <p:spPr/>
        <p:txBody>
          <a:bodyPr/>
          <a:lstStyle/>
          <a:p>
            <a:pPr eaLnBrk="1" hangingPunct="1"/>
            <a:r>
              <a:rPr lang="en-US" altLang="zh-CN" smtClean="0"/>
              <a:t>UML2</a:t>
            </a:r>
            <a:r>
              <a:rPr lang="zh-CN" altLang="en-US" smtClean="0"/>
              <a:t>上层结构</a:t>
            </a:r>
          </a:p>
        </p:txBody>
      </p:sp>
      <p:sp>
        <p:nvSpPr>
          <p:cNvPr id="38916" name="Rectangle 3"/>
          <p:cNvSpPr>
            <a:spLocks noChangeArrowheads="1"/>
          </p:cNvSpPr>
          <p:nvPr/>
        </p:nvSpPr>
        <p:spPr bwMode="auto">
          <a:xfrm>
            <a:off x="3160713" y="1701800"/>
            <a:ext cx="2476500"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en-US" altLang="zh-CN">
                <a:solidFill>
                  <a:srgbClr val="660066"/>
                </a:solidFill>
                <a:latin typeface="Arial" charset="0"/>
              </a:rPr>
              <a:t>UML</a:t>
            </a:r>
            <a:r>
              <a:rPr kumimoji="0" lang="zh-CN" altLang="en-US">
                <a:solidFill>
                  <a:srgbClr val="660066"/>
                </a:solidFill>
                <a:latin typeface="Arial" charset="0"/>
              </a:rPr>
              <a:t>上层结构</a:t>
            </a:r>
            <a:r>
              <a:rPr kumimoji="0" lang="en-US" altLang="zh-CN">
                <a:solidFill>
                  <a:srgbClr val="660066"/>
                </a:solidFill>
                <a:latin typeface="Arial" charset="0"/>
              </a:rPr>
              <a:t/>
            </a:r>
            <a:br>
              <a:rPr kumimoji="0" lang="en-US" altLang="zh-CN">
                <a:solidFill>
                  <a:srgbClr val="660066"/>
                </a:solidFill>
                <a:latin typeface="Arial" charset="0"/>
              </a:rPr>
            </a:br>
            <a:r>
              <a:rPr kumimoji="0" lang="en-US" altLang="zh-CN" sz="1600">
                <a:solidFill>
                  <a:srgbClr val="660066"/>
                </a:solidFill>
                <a:latin typeface="Arial" charset="0"/>
              </a:rPr>
              <a:t>Superstructure</a:t>
            </a:r>
          </a:p>
        </p:txBody>
      </p:sp>
      <p:sp>
        <p:nvSpPr>
          <p:cNvPr id="38917" name="Rectangle 4"/>
          <p:cNvSpPr>
            <a:spLocks noChangeArrowheads="1"/>
          </p:cNvSpPr>
          <p:nvPr/>
        </p:nvSpPr>
        <p:spPr bwMode="auto">
          <a:xfrm>
            <a:off x="1042988" y="3357563"/>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构造块</a:t>
            </a:r>
          </a:p>
          <a:p>
            <a:pPr algn="ctr" eaLnBrk="0" hangingPunct="0"/>
            <a:r>
              <a:rPr kumimoji="0" lang="en-US" altLang="zh-CN" sz="1400">
                <a:solidFill>
                  <a:srgbClr val="660066"/>
                </a:solidFill>
                <a:latin typeface="Arial" charset="0"/>
              </a:rPr>
              <a:t>building blocks</a:t>
            </a:r>
          </a:p>
        </p:txBody>
      </p:sp>
      <p:sp>
        <p:nvSpPr>
          <p:cNvPr id="38918" name="Rectangle 5"/>
          <p:cNvSpPr>
            <a:spLocks noChangeArrowheads="1"/>
          </p:cNvSpPr>
          <p:nvPr/>
        </p:nvSpPr>
        <p:spPr bwMode="auto">
          <a:xfrm>
            <a:off x="3419475" y="3357563"/>
            <a:ext cx="1944688"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通用机制</a:t>
            </a:r>
          </a:p>
          <a:p>
            <a:pPr algn="ctr" eaLnBrk="0" hangingPunct="0"/>
            <a:r>
              <a:rPr kumimoji="0" lang="en-US" altLang="zh-CN" sz="1400">
                <a:solidFill>
                  <a:srgbClr val="660066"/>
                </a:solidFill>
                <a:latin typeface="Arial" charset="0"/>
              </a:rPr>
              <a:t>common mechanisms</a:t>
            </a:r>
          </a:p>
        </p:txBody>
      </p:sp>
      <p:sp>
        <p:nvSpPr>
          <p:cNvPr id="38919" name="Rectangle 6"/>
          <p:cNvSpPr>
            <a:spLocks noChangeArrowheads="1"/>
          </p:cNvSpPr>
          <p:nvPr/>
        </p:nvSpPr>
        <p:spPr bwMode="auto">
          <a:xfrm>
            <a:off x="5795963" y="3357563"/>
            <a:ext cx="1944687" cy="720725"/>
          </a:xfrm>
          <a:prstGeom prst="rect">
            <a:avLst/>
          </a:prstGeom>
          <a:solidFill>
            <a:srgbClr val="99CC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rgbClr val="660066"/>
                </a:solidFill>
                <a:latin typeface="Arial" charset="0"/>
              </a:rPr>
              <a:t>构架</a:t>
            </a:r>
          </a:p>
          <a:p>
            <a:pPr algn="ctr" eaLnBrk="0" hangingPunct="0"/>
            <a:r>
              <a:rPr kumimoji="0" lang="en-US" altLang="zh-CN" sz="1400">
                <a:solidFill>
                  <a:srgbClr val="660066"/>
                </a:solidFill>
                <a:latin typeface="Arial" charset="0"/>
              </a:rPr>
              <a:t>architecture</a:t>
            </a:r>
          </a:p>
        </p:txBody>
      </p:sp>
      <p:cxnSp>
        <p:nvCxnSpPr>
          <p:cNvPr id="38920" name="AutoShape 7"/>
          <p:cNvCxnSpPr>
            <a:cxnSpLocks noChangeShapeType="1"/>
            <a:stCxn id="38916" idx="2"/>
            <a:endCxn id="38917" idx="0"/>
          </p:cNvCxnSpPr>
          <p:nvPr/>
        </p:nvCxnSpPr>
        <p:spPr bwMode="auto">
          <a:xfrm rot="5400000">
            <a:off x="2749550" y="1698625"/>
            <a:ext cx="915988" cy="2382838"/>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38921" name="AutoShape 8"/>
          <p:cNvCxnSpPr>
            <a:cxnSpLocks noChangeShapeType="1"/>
            <a:stCxn id="38916" idx="2"/>
            <a:endCxn id="38918" idx="0"/>
          </p:cNvCxnSpPr>
          <p:nvPr/>
        </p:nvCxnSpPr>
        <p:spPr bwMode="auto">
          <a:xfrm flipH="1">
            <a:off x="4392613" y="2432050"/>
            <a:ext cx="6350" cy="915988"/>
          </a:xfrm>
          <a:prstGeom prst="straightConnector1">
            <a:avLst/>
          </a:prstGeom>
          <a:noFill/>
          <a:ln w="28575">
            <a:solidFill>
              <a:schemeClr val="folHlink"/>
            </a:solidFill>
            <a:round/>
            <a:headEnd type="none" w="sm" len="sm"/>
            <a:tailEnd type="triangle" w="lg" len="lg"/>
          </a:ln>
          <a:extLst>
            <a:ext uri="{909E8E84-426E-40DD-AFC4-6F175D3DCCD1}">
              <a14:hiddenFill xmlns:a14="http://schemas.microsoft.com/office/drawing/2010/main">
                <a:noFill/>
              </a14:hiddenFill>
            </a:ext>
          </a:extLst>
        </p:spPr>
      </p:cxnSp>
      <p:cxnSp>
        <p:nvCxnSpPr>
          <p:cNvPr id="38922" name="AutoShape 9"/>
          <p:cNvCxnSpPr>
            <a:cxnSpLocks noChangeShapeType="1"/>
            <a:stCxn id="38916" idx="2"/>
            <a:endCxn id="38919" idx="0"/>
          </p:cNvCxnSpPr>
          <p:nvPr/>
        </p:nvCxnSpPr>
        <p:spPr bwMode="auto">
          <a:xfrm rot="16200000" flipH="1">
            <a:off x="5126038" y="1704975"/>
            <a:ext cx="915988" cy="2370137"/>
          </a:xfrm>
          <a:prstGeom prst="bentConnector3">
            <a:avLst>
              <a:gd name="adj1" fmla="val 4991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38923" name="AutoShape 10"/>
          <p:cNvSpPr>
            <a:spLocks noChangeArrowheads="1"/>
          </p:cNvSpPr>
          <p:nvPr/>
        </p:nvSpPr>
        <p:spPr bwMode="auto">
          <a:xfrm>
            <a:off x="323850" y="4510088"/>
            <a:ext cx="3600450" cy="358775"/>
          </a:xfrm>
          <a:prstGeom prst="wedgeRectCallout">
            <a:avLst>
              <a:gd name="adj1" fmla="val -4852"/>
              <a:gd name="adj2" fmla="val -165931"/>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基本</a:t>
            </a:r>
            <a:r>
              <a:rPr kumimoji="0" lang="en-US" altLang="zh-CN" sz="2000">
                <a:solidFill>
                  <a:srgbClr val="FF3300"/>
                </a:solidFill>
                <a:latin typeface="Arial" charset="0"/>
              </a:rPr>
              <a:t>UML</a:t>
            </a:r>
            <a:r>
              <a:rPr kumimoji="0" lang="zh-CN" altLang="en-US" sz="2000">
                <a:solidFill>
                  <a:srgbClr val="FF3300"/>
                </a:solidFill>
                <a:latin typeface="Arial" charset="0"/>
              </a:rPr>
              <a:t>建模元素、关系和图</a:t>
            </a:r>
          </a:p>
        </p:txBody>
      </p:sp>
      <p:sp>
        <p:nvSpPr>
          <p:cNvPr id="38924" name="AutoShape 11"/>
          <p:cNvSpPr>
            <a:spLocks noChangeArrowheads="1"/>
          </p:cNvSpPr>
          <p:nvPr/>
        </p:nvSpPr>
        <p:spPr bwMode="auto">
          <a:xfrm>
            <a:off x="2195513" y="4868863"/>
            <a:ext cx="3600450" cy="360362"/>
          </a:xfrm>
          <a:prstGeom prst="wedgeRectCallout">
            <a:avLst>
              <a:gd name="adj1" fmla="val 9963"/>
              <a:gd name="adj2" fmla="val -264977"/>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达到特定目标的通用</a:t>
            </a:r>
            <a:r>
              <a:rPr kumimoji="0" lang="en-US" altLang="zh-CN" sz="2000">
                <a:solidFill>
                  <a:srgbClr val="FF3300"/>
                </a:solidFill>
                <a:latin typeface="Arial" charset="0"/>
              </a:rPr>
              <a:t>UML</a:t>
            </a:r>
            <a:r>
              <a:rPr kumimoji="0" lang="zh-CN" altLang="en-US" sz="2000">
                <a:solidFill>
                  <a:srgbClr val="FF3300"/>
                </a:solidFill>
                <a:latin typeface="Arial" charset="0"/>
              </a:rPr>
              <a:t>方法</a:t>
            </a:r>
          </a:p>
        </p:txBody>
      </p:sp>
      <p:sp>
        <p:nvSpPr>
          <p:cNvPr id="38925" name="AutoShape 12"/>
          <p:cNvSpPr>
            <a:spLocks noChangeArrowheads="1"/>
          </p:cNvSpPr>
          <p:nvPr/>
        </p:nvSpPr>
        <p:spPr bwMode="auto">
          <a:xfrm>
            <a:off x="4859338" y="5229225"/>
            <a:ext cx="2663825" cy="360363"/>
          </a:xfrm>
          <a:prstGeom prst="wedgeRectCallout">
            <a:avLst>
              <a:gd name="adj1" fmla="val 22347"/>
              <a:gd name="adj2" fmla="val -368500"/>
            </a:avLst>
          </a:prstGeom>
          <a:noFill/>
          <a:ln w="12700" cap="rnd">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eaLnBrk="0" hangingPunct="0"/>
            <a:r>
              <a:rPr kumimoji="0" lang="zh-CN" altLang="en-US" sz="2000">
                <a:solidFill>
                  <a:srgbClr val="FF3300"/>
                </a:solidFill>
                <a:latin typeface="Arial" charset="0"/>
              </a:rPr>
              <a:t>系统构架的</a:t>
            </a:r>
            <a:r>
              <a:rPr kumimoji="0" lang="en-US" altLang="zh-CN" sz="2000">
                <a:solidFill>
                  <a:srgbClr val="FF3300"/>
                </a:solidFill>
                <a:latin typeface="Arial" charset="0"/>
              </a:rPr>
              <a:t>UML</a:t>
            </a:r>
            <a:r>
              <a:rPr kumimoji="0" lang="zh-CN" altLang="en-US" sz="2000">
                <a:solidFill>
                  <a:srgbClr val="FF3300"/>
                </a:solidFill>
                <a:latin typeface="Arial" charset="0"/>
              </a:rPr>
              <a:t>视图</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212CCE8-FD07-4301-A10A-11B48E16AE7F}" type="slidenum">
              <a:rPr lang="en-US" altLang="zh-CN" sz="1200" b="0" smtClean="0">
                <a:solidFill>
                  <a:srgbClr val="4D4D4D"/>
                </a:solidFill>
                <a:latin typeface="Arial" charset="0"/>
              </a:rPr>
              <a:pPr eaLnBrk="1" hangingPunct="1"/>
              <a:t>35</a:t>
            </a:fld>
            <a:r>
              <a:rPr lang="en-US" altLang="zh-CN" sz="1200" b="0" smtClean="0">
                <a:solidFill>
                  <a:srgbClr val="4D4D4D"/>
                </a:solidFill>
                <a:latin typeface="Arial" charset="0"/>
              </a:rPr>
              <a:t>-</a:t>
            </a:r>
          </a:p>
        </p:txBody>
      </p:sp>
      <p:sp>
        <p:nvSpPr>
          <p:cNvPr id="39939" name="Rectangle 2"/>
          <p:cNvSpPr>
            <a:spLocks noGrp="1" noChangeArrowheads="1"/>
          </p:cNvSpPr>
          <p:nvPr>
            <p:ph type="title"/>
          </p:nvPr>
        </p:nvSpPr>
        <p:spPr/>
        <p:txBody>
          <a:bodyPr/>
          <a:lstStyle/>
          <a:p>
            <a:pPr eaLnBrk="1" hangingPunct="1"/>
            <a:r>
              <a:rPr lang="zh-CN" altLang="en-US" sz="4400" smtClean="0"/>
              <a:t>构造块</a:t>
            </a:r>
            <a:endParaRPr lang="en-US" altLang="zh-CN" sz="4400" smtClean="0"/>
          </a:p>
        </p:txBody>
      </p:sp>
      <p:sp>
        <p:nvSpPr>
          <p:cNvPr id="39940" name="Rectangle 3"/>
          <p:cNvSpPr>
            <a:spLocks noGrp="1" noChangeArrowheads="1"/>
          </p:cNvSpPr>
          <p:nvPr>
            <p:ph type="body" idx="1"/>
          </p:nvPr>
        </p:nvSpPr>
        <p:spPr/>
        <p:txBody>
          <a:bodyPr/>
          <a:lstStyle/>
          <a:p>
            <a:pPr eaLnBrk="1" hangingPunct="1">
              <a:lnSpc>
                <a:spcPct val="90000"/>
              </a:lnSpc>
            </a:pPr>
            <a:r>
              <a:rPr lang="zh-CN" altLang="en-US" smtClean="0"/>
              <a:t>构造块</a:t>
            </a:r>
            <a:r>
              <a:rPr lang="en-US" altLang="zh-CN" smtClean="0"/>
              <a:t>(building blocks)</a:t>
            </a:r>
            <a:endParaRPr lang="zh-CN" altLang="en-US" smtClean="0"/>
          </a:p>
          <a:p>
            <a:pPr lvl="1" eaLnBrk="1" hangingPunct="1">
              <a:lnSpc>
                <a:spcPct val="90000"/>
              </a:lnSpc>
            </a:pPr>
            <a:r>
              <a:rPr lang="zh-CN" altLang="en-US" smtClean="0"/>
              <a:t>事物</a:t>
            </a:r>
            <a:r>
              <a:rPr lang="en-US" altLang="zh-CN" smtClean="0"/>
              <a:t>(things)</a:t>
            </a:r>
            <a:endParaRPr lang="zh-CN" altLang="en-US" smtClean="0"/>
          </a:p>
          <a:p>
            <a:pPr lvl="2" eaLnBrk="1" hangingPunct="1">
              <a:lnSpc>
                <a:spcPct val="90000"/>
              </a:lnSpc>
            </a:pPr>
            <a:r>
              <a:rPr lang="zh-CN" altLang="en-US" smtClean="0"/>
              <a:t>结构、行为、分组、注释</a:t>
            </a:r>
            <a:endParaRPr lang="en-US" altLang="zh-CN" smtClean="0"/>
          </a:p>
          <a:p>
            <a:pPr lvl="1" eaLnBrk="1" hangingPunct="1">
              <a:lnSpc>
                <a:spcPct val="90000"/>
              </a:lnSpc>
            </a:pPr>
            <a:r>
              <a:rPr lang="zh-CN" altLang="en-US" smtClean="0"/>
              <a:t>关系</a:t>
            </a:r>
            <a:r>
              <a:rPr lang="en-US" altLang="zh-CN" smtClean="0"/>
              <a:t>(relationships)</a:t>
            </a:r>
            <a:endParaRPr lang="zh-CN" altLang="en-US" smtClean="0"/>
          </a:p>
          <a:p>
            <a:pPr lvl="2" eaLnBrk="1" hangingPunct="1">
              <a:lnSpc>
                <a:spcPct val="90000"/>
              </a:lnSpc>
            </a:pPr>
            <a:r>
              <a:rPr lang="zh-CN" altLang="en-US" smtClean="0"/>
              <a:t>依赖、关联、泛化、实现</a:t>
            </a:r>
            <a:endParaRPr lang="en-US" altLang="zh-CN" smtClean="0"/>
          </a:p>
          <a:p>
            <a:pPr lvl="1" eaLnBrk="1" hangingPunct="1">
              <a:lnSpc>
                <a:spcPct val="90000"/>
              </a:lnSpc>
            </a:pPr>
            <a:r>
              <a:rPr lang="zh-CN" altLang="en-US" smtClean="0"/>
              <a:t>图</a:t>
            </a:r>
            <a:r>
              <a:rPr lang="en-US" altLang="zh-CN" smtClean="0"/>
              <a:t>(diagram)</a:t>
            </a:r>
            <a:endParaRPr lang="zh-CN" altLang="en-US" smtClean="0"/>
          </a:p>
          <a:p>
            <a:pPr lvl="2" eaLnBrk="1" hangingPunct="1">
              <a:lnSpc>
                <a:spcPct val="90000"/>
              </a:lnSpc>
            </a:pPr>
            <a:r>
              <a:rPr lang="zh-CN" altLang="en-US" smtClean="0"/>
              <a:t>静态</a:t>
            </a:r>
            <a:r>
              <a:rPr lang="en-US" altLang="zh-CN" smtClean="0"/>
              <a:t>(7</a:t>
            </a:r>
            <a:r>
              <a:rPr lang="zh-CN" altLang="en-US" smtClean="0"/>
              <a:t>种</a:t>
            </a:r>
            <a:r>
              <a:rPr lang="en-US" altLang="zh-CN" smtClean="0"/>
              <a:t>)</a:t>
            </a:r>
            <a:r>
              <a:rPr lang="zh-CN" altLang="en-US" smtClean="0"/>
              <a:t>：类图、对象图、构件图、部署图、</a:t>
            </a:r>
            <a:r>
              <a:rPr lang="zh-CN" altLang="en-US" smtClean="0">
                <a:solidFill>
                  <a:schemeClr val="folHlink"/>
                </a:solidFill>
              </a:rPr>
              <a:t>包图</a:t>
            </a:r>
            <a:r>
              <a:rPr lang="zh-CN" altLang="en-US" smtClean="0"/>
              <a:t>、</a:t>
            </a:r>
            <a:r>
              <a:rPr lang="zh-CN" altLang="en-US" smtClean="0">
                <a:solidFill>
                  <a:schemeClr val="folHlink"/>
                </a:solidFill>
              </a:rPr>
              <a:t>组合结构图、外廓图</a:t>
            </a:r>
            <a:endParaRPr lang="en-US" altLang="zh-CN" smtClean="0">
              <a:solidFill>
                <a:schemeClr val="folHlink"/>
              </a:solidFill>
            </a:endParaRPr>
          </a:p>
          <a:p>
            <a:pPr lvl="2" eaLnBrk="1" hangingPunct="1">
              <a:lnSpc>
                <a:spcPct val="90000"/>
              </a:lnSpc>
            </a:pPr>
            <a:r>
              <a:rPr lang="zh-CN" altLang="en-US" smtClean="0"/>
              <a:t>动态</a:t>
            </a:r>
            <a:r>
              <a:rPr lang="en-US" altLang="zh-CN" smtClean="0"/>
              <a:t>(7</a:t>
            </a:r>
            <a:r>
              <a:rPr lang="zh-CN" altLang="en-US" smtClean="0"/>
              <a:t>种</a:t>
            </a:r>
            <a:r>
              <a:rPr lang="en-US" altLang="zh-CN" smtClean="0"/>
              <a:t>)</a:t>
            </a:r>
            <a:r>
              <a:rPr lang="zh-CN" altLang="en-US" smtClean="0"/>
              <a:t>：顺序图、</a:t>
            </a:r>
            <a:r>
              <a:rPr lang="zh-CN" altLang="en-US" smtClean="0">
                <a:solidFill>
                  <a:srgbClr val="336600"/>
                </a:solidFill>
              </a:rPr>
              <a:t>通信图</a:t>
            </a:r>
            <a:r>
              <a:rPr lang="zh-CN" altLang="en-US" smtClean="0"/>
              <a:t>、</a:t>
            </a:r>
            <a:r>
              <a:rPr lang="zh-CN" altLang="en-US" smtClean="0">
                <a:solidFill>
                  <a:schemeClr val="folHlink"/>
                </a:solidFill>
              </a:rPr>
              <a:t>时间图</a:t>
            </a:r>
            <a:r>
              <a:rPr lang="zh-CN" altLang="en-US" smtClean="0"/>
              <a:t>、</a:t>
            </a:r>
            <a:r>
              <a:rPr lang="zh-CN" altLang="en-US" smtClean="0">
                <a:solidFill>
                  <a:schemeClr val="folHlink"/>
                </a:solidFill>
              </a:rPr>
              <a:t>交互纵览图</a:t>
            </a:r>
            <a:r>
              <a:rPr lang="zh-CN" altLang="en-US" smtClean="0"/>
              <a:t>、活动图、</a:t>
            </a:r>
            <a:r>
              <a:rPr lang="zh-CN" altLang="en-US" smtClean="0">
                <a:solidFill>
                  <a:srgbClr val="336600"/>
                </a:solidFill>
              </a:rPr>
              <a:t>状态机图</a:t>
            </a:r>
            <a:r>
              <a:rPr lang="zh-CN" altLang="en-US" smtClean="0"/>
              <a:t>、用例图</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F56E66F-044D-4CA1-9B0F-BFA87D368BED}" type="slidenum">
              <a:rPr lang="en-US" altLang="zh-CN" sz="1200" b="0" smtClean="0">
                <a:solidFill>
                  <a:srgbClr val="4D4D4D"/>
                </a:solidFill>
                <a:latin typeface="Arial" charset="0"/>
              </a:rPr>
              <a:pPr eaLnBrk="1" hangingPunct="1"/>
              <a:t>36</a:t>
            </a:fld>
            <a:r>
              <a:rPr lang="en-US" altLang="zh-CN" sz="1200" b="0" smtClean="0">
                <a:solidFill>
                  <a:srgbClr val="4D4D4D"/>
                </a:solidFill>
                <a:latin typeface="Arial" charset="0"/>
              </a:rPr>
              <a:t>-</a:t>
            </a:r>
          </a:p>
        </p:txBody>
      </p:sp>
      <p:sp>
        <p:nvSpPr>
          <p:cNvPr id="40963" name="Rectangle 2"/>
          <p:cNvSpPr>
            <a:spLocks noGrp="1" noChangeArrowheads="1"/>
          </p:cNvSpPr>
          <p:nvPr>
            <p:ph type="title"/>
          </p:nvPr>
        </p:nvSpPr>
        <p:spPr/>
        <p:txBody>
          <a:bodyPr/>
          <a:lstStyle/>
          <a:p>
            <a:pPr eaLnBrk="1" hangingPunct="1"/>
            <a:r>
              <a:rPr lang="zh-CN" altLang="en-US" sz="4400" dirty="0" smtClean="0"/>
              <a:t>事物</a:t>
            </a:r>
            <a:r>
              <a:rPr lang="en-US" altLang="zh-CN" sz="4400" dirty="0" smtClean="0"/>
              <a:t>(things)</a:t>
            </a:r>
          </a:p>
        </p:txBody>
      </p:sp>
      <p:sp>
        <p:nvSpPr>
          <p:cNvPr id="40964" name="Rectangle 3"/>
          <p:cNvSpPr>
            <a:spLocks noGrp="1" noChangeArrowheads="1"/>
          </p:cNvSpPr>
          <p:nvPr>
            <p:ph type="body" idx="1"/>
          </p:nvPr>
        </p:nvSpPr>
        <p:spPr/>
        <p:txBody>
          <a:bodyPr/>
          <a:lstStyle/>
          <a:p>
            <a:pPr eaLnBrk="1" hangingPunct="1">
              <a:lnSpc>
                <a:spcPct val="90000"/>
              </a:lnSpc>
            </a:pPr>
            <a:r>
              <a:rPr lang="zh-CN" altLang="en-US" dirty="0" smtClean="0"/>
              <a:t>结构</a:t>
            </a:r>
            <a:r>
              <a:rPr lang="en-US" altLang="zh-CN" dirty="0" smtClean="0"/>
              <a:t>(structural)</a:t>
            </a:r>
            <a:r>
              <a:rPr lang="zh-CN" altLang="en-US" dirty="0" smtClean="0"/>
              <a:t>事物：</a:t>
            </a:r>
            <a:r>
              <a:rPr lang="en-US" altLang="zh-CN" dirty="0" smtClean="0"/>
              <a:t>UML</a:t>
            </a:r>
            <a:r>
              <a:rPr lang="zh-CN" altLang="en-US" dirty="0" smtClean="0"/>
              <a:t>模型中的名词</a:t>
            </a:r>
            <a:endParaRPr lang="en-US" altLang="zh-CN" dirty="0" smtClean="0"/>
          </a:p>
          <a:p>
            <a:pPr lvl="1" eaLnBrk="1" hangingPunct="1">
              <a:lnSpc>
                <a:spcPct val="90000"/>
              </a:lnSpc>
            </a:pPr>
            <a:r>
              <a:rPr lang="zh-CN" altLang="en-US" dirty="0" smtClean="0"/>
              <a:t>模型的静态部分</a:t>
            </a:r>
            <a:endParaRPr lang="en-US" altLang="zh-CN" dirty="0" smtClean="0"/>
          </a:p>
          <a:p>
            <a:pPr lvl="1" eaLnBrk="1" hangingPunct="1">
              <a:lnSpc>
                <a:spcPct val="90000"/>
              </a:lnSpc>
            </a:pPr>
            <a:r>
              <a:rPr lang="zh-CN" altLang="en-US" dirty="0" smtClean="0"/>
              <a:t>用于描述概念元素或物理元素</a:t>
            </a:r>
            <a:endParaRPr lang="en-US" altLang="zh-CN" dirty="0" smtClean="0"/>
          </a:p>
          <a:p>
            <a:pPr lvl="1" eaLnBrk="1" hangingPunct="1">
              <a:lnSpc>
                <a:spcPct val="90000"/>
              </a:lnSpc>
            </a:pPr>
            <a:r>
              <a:rPr lang="zh-CN" altLang="en-US" dirty="0" smtClean="0"/>
              <a:t>常见的结构事物</a:t>
            </a:r>
          </a:p>
          <a:p>
            <a:pPr lvl="2" eaLnBrk="1" hangingPunct="1">
              <a:lnSpc>
                <a:spcPct val="90000"/>
              </a:lnSpc>
            </a:pPr>
            <a:r>
              <a:rPr lang="zh-CN" altLang="en-US" dirty="0" smtClean="0"/>
              <a:t>类、接口</a:t>
            </a:r>
            <a:endParaRPr kumimoji="0" lang="zh-CN" altLang="en-US" dirty="0" smtClean="0"/>
          </a:p>
          <a:p>
            <a:pPr lvl="2" eaLnBrk="1" hangingPunct="1">
              <a:lnSpc>
                <a:spcPct val="90000"/>
              </a:lnSpc>
            </a:pPr>
            <a:r>
              <a:rPr lang="zh-CN" altLang="en-US" dirty="0" smtClean="0"/>
              <a:t>用例、协作</a:t>
            </a:r>
          </a:p>
          <a:p>
            <a:pPr lvl="2" eaLnBrk="1" hangingPunct="1">
              <a:lnSpc>
                <a:spcPct val="90000"/>
              </a:lnSpc>
            </a:pPr>
            <a:r>
              <a:rPr kumimoji="0" lang="zh-CN" altLang="en-US" dirty="0" smtClean="0"/>
              <a:t>构件、工件、节点</a:t>
            </a:r>
            <a:endParaRPr kumimoji="0" lang="en-US" altLang="zh-CN" dirty="0" smtClean="0"/>
          </a:p>
          <a:p>
            <a:pPr eaLnBrk="1" hangingPunct="1">
              <a:lnSpc>
                <a:spcPct val="90000"/>
              </a:lnSpc>
            </a:pPr>
            <a:endParaRPr kumimoji="0" lang="zh-CN" alt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事物</a:t>
            </a:r>
            <a:r>
              <a:rPr lang="en-US" altLang="zh-CN" dirty="0" smtClean="0"/>
              <a:t>(</a:t>
            </a:r>
            <a:r>
              <a:rPr lang="zh-CN" altLang="en-US" dirty="0" smtClean="0"/>
              <a:t>续</a:t>
            </a:r>
            <a:r>
              <a:rPr lang="en-US" altLang="zh-CN" dirty="0" smtClean="0"/>
              <a:t>)</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zh-CN" altLang="en-US" dirty="0"/>
              <a:t>行为</a:t>
            </a:r>
            <a:r>
              <a:rPr lang="en-US" altLang="zh-CN" dirty="0"/>
              <a:t>(behavioral)</a:t>
            </a:r>
            <a:r>
              <a:rPr lang="zh-CN" altLang="en-US" dirty="0" smtClean="0"/>
              <a:t>事物：</a:t>
            </a:r>
            <a:r>
              <a:rPr lang="en-US" altLang="zh-CN" dirty="0" smtClean="0"/>
              <a:t>UML</a:t>
            </a:r>
            <a:r>
              <a:rPr lang="zh-CN" altLang="en-US" dirty="0"/>
              <a:t>模型</a:t>
            </a:r>
            <a:r>
              <a:rPr lang="zh-CN" altLang="en-US" dirty="0" smtClean="0"/>
              <a:t>中的动词，表示跨越时间和空间的行为</a:t>
            </a:r>
            <a:endParaRPr lang="zh-CN" altLang="en-US" dirty="0"/>
          </a:p>
          <a:p>
            <a:pPr lvl="1" eaLnBrk="1" hangingPunct="1">
              <a:lnSpc>
                <a:spcPct val="90000"/>
              </a:lnSpc>
            </a:pPr>
            <a:r>
              <a:rPr lang="zh-CN" altLang="en-US" dirty="0"/>
              <a:t>交互、状态机、活动</a:t>
            </a:r>
            <a:endParaRPr lang="en-US" altLang="zh-CN" dirty="0"/>
          </a:p>
          <a:p>
            <a:pPr eaLnBrk="1" hangingPunct="1">
              <a:lnSpc>
                <a:spcPct val="90000"/>
              </a:lnSpc>
            </a:pPr>
            <a:r>
              <a:rPr kumimoji="0" lang="zh-CN" altLang="en-US" dirty="0"/>
              <a:t>分组</a:t>
            </a:r>
            <a:r>
              <a:rPr kumimoji="0" lang="en-US" altLang="zh-CN" dirty="0"/>
              <a:t>(grouping)</a:t>
            </a:r>
            <a:r>
              <a:rPr lang="zh-CN" altLang="en-US" dirty="0" smtClean="0"/>
              <a:t>事物：用于将模型元素组织在一起</a:t>
            </a:r>
            <a:endParaRPr kumimoji="0" lang="zh-CN" altLang="en-US" dirty="0"/>
          </a:p>
          <a:p>
            <a:pPr lvl="1" eaLnBrk="1" hangingPunct="1">
              <a:lnSpc>
                <a:spcPct val="90000"/>
              </a:lnSpc>
            </a:pPr>
            <a:r>
              <a:rPr kumimoji="0" lang="zh-CN" altLang="en-US" dirty="0"/>
              <a:t>包</a:t>
            </a:r>
            <a:r>
              <a:rPr kumimoji="0" lang="en-US" altLang="zh-CN" dirty="0"/>
              <a:t>(</a:t>
            </a:r>
            <a:r>
              <a:rPr kumimoji="0" lang="zh-CN" altLang="en-US" dirty="0"/>
              <a:t>、框架、模型、子系统</a:t>
            </a:r>
            <a:r>
              <a:rPr kumimoji="0" lang="en-US" altLang="zh-CN" dirty="0"/>
              <a:t>…)</a:t>
            </a:r>
          </a:p>
          <a:p>
            <a:pPr eaLnBrk="1" hangingPunct="1">
              <a:lnSpc>
                <a:spcPct val="90000"/>
              </a:lnSpc>
            </a:pPr>
            <a:r>
              <a:rPr kumimoji="0" lang="zh-CN" altLang="en-US" dirty="0"/>
              <a:t>注释</a:t>
            </a:r>
            <a:r>
              <a:rPr kumimoji="0" lang="en-US" altLang="zh-CN" dirty="0"/>
              <a:t>(</a:t>
            </a:r>
            <a:r>
              <a:rPr kumimoji="0" lang="en-US" altLang="zh-CN" dirty="0" err="1"/>
              <a:t>annotational</a:t>
            </a:r>
            <a:r>
              <a:rPr kumimoji="0" lang="en-US" altLang="zh-CN" dirty="0"/>
              <a:t>)</a:t>
            </a:r>
            <a:r>
              <a:rPr kumimoji="0" lang="zh-CN" altLang="en-US" dirty="0" smtClean="0"/>
              <a:t>事物：用来描述、说明或标注模型中的任何元素</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37</a:t>
            </a:fld>
            <a:r>
              <a:rPr lang="en-US" altLang="zh-CN" smtClean="0"/>
              <a:t>-</a:t>
            </a:r>
            <a:endParaRPr lang="en-US" altLang="zh-CN"/>
          </a:p>
        </p:txBody>
      </p:sp>
    </p:spTree>
    <p:extLst>
      <p:ext uri="{BB962C8B-B14F-4D97-AF65-F5344CB8AC3E}">
        <p14:creationId xmlns:p14="http://schemas.microsoft.com/office/powerpoint/2010/main" val="2107983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5E10C69-61BA-4B80-97A2-00821FDDB180}" type="slidenum">
              <a:rPr lang="en-US" altLang="zh-CN" sz="1200" b="0" smtClean="0">
                <a:solidFill>
                  <a:srgbClr val="4D4D4D"/>
                </a:solidFill>
                <a:latin typeface="Arial" charset="0"/>
              </a:rPr>
              <a:pPr eaLnBrk="1" hangingPunct="1"/>
              <a:t>38</a:t>
            </a:fld>
            <a:r>
              <a:rPr lang="en-US" altLang="zh-CN" sz="1200" b="0" smtClean="0">
                <a:solidFill>
                  <a:srgbClr val="4D4D4D"/>
                </a:solidFill>
                <a:latin typeface="Arial" charset="0"/>
              </a:rPr>
              <a:t>-</a:t>
            </a:r>
          </a:p>
        </p:txBody>
      </p:sp>
      <p:sp>
        <p:nvSpPr>
          <p:cNvPr id="41987" name="Rectangle 2"/>
          <p:cNvSpPr>
            <a:spLocks noGrp="1" noChangeArrowheads="1"/>
          </p:cNvSpPr>
          <p:nvPr>
            <p:ph type="title"/>
          </p:nvPr>
        </p:nvSpPr>
        <p:spPr/>
        <p:txBody>
          <a:bodyPr/>
          <a:lstStyle/>
          <a:p>
            <a:pPr eaLnBrk="1" hangingPunct="1"/>
            <a:r>
              <a:rPr lang="zh-CN" altLang="en-US" sz="4400" smtClean="0"/>
              <a:t>关系</a:t>
            </a:r>
          </a:p>
        </p:txBody>
      </p:sp>
      <p:sp>
        <p:nvSpPr>
          <p:cNvPr id="543747" name="Rectangle 3"/>
          <p:cNvSpPr>
            <a:spLocks noChangeArrowheads="1"/>
          </p:cNvSpPr>
          <p:nvPr/>
        </p:nvSpPr>
        <p:spPr bwMode="auto">
          <a:xfrm>
            <a:off x="3275013" y="1773238"/>
            <a:ext cx="1944687" cy="720725"/>
          </a:xfrm>
          <a:prstGeom prst="rect">
            <a:avLst/>
          </a:prstGeom>
          <a:solidFill>
            <a:srgbClr val="99CCFF"/>
          </a:solidFill>
          <a:ln w="19050">
            <a:solidFill>
              <a:schemeClr val="folHlink"/>
            </a:solidFill>
            <a:miter lim="800000"/>
            <a:headEnd type="none" w="sm" len="sm"/>
            <a:tailEnd type="none" w="sm" len="sm"/>
          </a:ln>
          <a:effectLst/>
        </p:spPr>
        <p:txBody>
          <a:bodyPr wrap="none" anchor="ctr"/>
          <a:lstStyle/>
          <a:p>
            <a:pPr algn="ctr" eaLnBrk="0" hangingPunct="0">
              <a:defRPr/>
            </a:pPr>
            <a:r>
              <a:rPr kumimoji="0" lang="zh-CN" altLang="en-US" sz="2800">
                <a:solidFill>
                  <a:srgbClr val="660066"/>
                </a:solidFill>
                <a:effectLst>
                  <a:outerShdw blurRad="38100" dist="38100" dir="2700000" algn="tl">
                    <a:srgbClr val="000000"/>
                  </a:outerShdw>
                </a:effectLst>
                <a:latin typeface="Arial" charset="0"/>
                <a:ea typeface="宋体" pitchFamily="2" charset="-122"/>
              </a:rPr>
              <a:t>关系</a:t>
            </a:r>
          </a:p>
          <a:p>
            <a:pPr algn="ctr" eaLnBrk="0" hangingPunct="0">
              <a:defRPr/>
            </a:pPr>
            <a:r>
              <a:rPr kumimoji="0" lang="en-US" altLang="zh-CN" sz="1800">
                <a:solidFill>
                  <a:srgbClr val="660066"/>
                </a:solidFill>
                <a:effectLst>
                  <a:outerShdw blurRad="38100" dist="38100" dir="2700000" algn="tl">
                    <a:srgbClr val="000000"/>
                  </a:outerShdw>
                </a:effectLst>
                <a:latin typeface="Arial" charset="0"/>
                <a:ea typeface="宋体" pitchFamily="2" charset="-122"/>
              </a:rPr>
              <a:t>relationships</a:t>
            </a:r>
          </a:p>
        </p:txBody>
      </p:sp>
      <p:cxnSp>
        <p:nvCxnSpPr>
          <p:cNvPr id="41989" name="AutoShape 4"/>
          <p:cNvCxnSpPr>
            <a:cxnSpLocks noChangeShapeType="1"/>
            <a:stCxn id="543747" idx="2"/>
            <a:endCxn id="543753" idx="0"/>
          </p:cNvCxnSpPr>
          <p:nvPr/>
        </p:nvCxnSpPr>
        <p:spPr bwMode="auto">
          <a:xfrm rot="5400000">
            <a:off x="2414588" y="1709738"/>
            <a:ext cx="1039812" cy="2627312"/>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41990" name="AutoShape 5"/>
          <p:cNvCxnSpPr>
            <a:cxnSpLocks noChangeShapeType="1"/>
            <a:stCxn id="543747" idx="2"/>
            <a:endCxn id="543756" idx="0"/>
          </p:cNvCxnSpPr>
          <p:nvPr/>
        </p:nvCxnSpPr>
        <p:spPr bwMode="auto">
          <a:xfrm rot="16200000" flipH="1">
            <a:off x="5275263" y="1476375"/>
            <a:ext cx="1039812" cy="3094038"/>
          </a:xfrm>
          <a:prstGeom prst="bentConnector3">
            <a:avLst>
              <a:gd name="adj1" fmla="val 49468"/>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41991" name="Line 6"/>
          <p:cNvSpPr>
            <a:spLocks noChangeShapeType="1"/>
          </p:cNvSpPr>
          <p:nvPr/>
        </p:nvSpPr>
        <p:spPr bwMode="auto">
          <a:xfrm>
            <a:off x="2641600" y="3602038"/>
            <a:ext cx="1362075" cy="1587"/>
          </a:xfrm>
          <a:prstGeom prst="line">
            <a:avLst/>
          </a:prstGeom>
          <a:noFill/>
          <a:ln w="25400">
            <a:solidFill>
              <a:schemeClr val="folHlink"/>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1992" name="Line 7"/>
          <p:cNvSpPr>
            <a:spLocks noChangeShapeType="1"/>
          </p:cNvSpPr>
          <p:nvPr/>
        </p:nvSpPr>
        <p:spPr bwMode="auto">
          <a:xfrm flipV="1">
            <a:off x="973138" y="3614738"/>
            <a:ext cx="1366837" cy="1587"/>
          </a:xfrm>
          <a:prstGeom prst="line">
            <a:avLst/>
          </a:prstGeom>
          <a:noFill/>
          <a:ln w="25400">
            <a:solidFill>
              <a:schemeClr val="folHlink"/>
            </a:solidFill>
            <a:prstDash val="dash"/>
            <a:round/>
            <a:headEnd type="none" w="sm" len="sm"/>
            <a:tailEnd type="arrow" w="lg" len="lg"/>
          </a:ln>
          <a:extLst>
            <a:ext uri="{909E8E84-426E-40DD-AFC4-6F175D3DCCD1}">
              <a14:hiddenFill xmlns:a14="http://schemas.microsoft.com/office/drawing/2010/main">
                <a:noFill/>
              </a14:hiddenFill>
            </a:ext>
          </a:extLst>
        </p:spPr>
        <p:txBody>
          <a:bodyPr wrap="none"/>
          <a:lstStyle/>
          <a:p>
            <a:endParaRPr lang="zh-CN" altLang="en-US"/>
          </a:p>
        </p:txBody>
      </p:sp>
      <p:sp>
        <p:nvSpPr>
          <p:cNvPr id="41993" name="AutoShape 8"/>
          <p:cNvSpPr>
            <a:spLocks noChangeArrowheads="1"/>
          </p:cNvSpPr>
          <p:nvPr/>
        </p:nvSpPr>
        <p:spPr bwMode="auto">
          <a:xfrm>
            <a:off x="4716463" y="3500438"/>
            <a:ext cx="1441450" cy="257175"/>
          </a:xfrm>
          <a:prstGeom prst="rightArrow">
            <a:avLst>
              <a:gd name="adj1" fmla="val 0"/>
              <a:gd name="adj2" fmla="val 140227"/>
            </a:avLst>
          </a:prstGeom>
          <a:noFill/>
          <a:ln w="25400">
            <a:solidFill>
              <a:schemeClr val="fo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753" name="Rectangle 9"/>
          <p:cNvSpPr>
            <a:spLocks noChangeArrowheads="1"/>
          </p:cNvSpPr>
          <p:nvPr/>
        </p:nvSpPr>
        <p:spPr bwMode="auto">
          <a:xfrm>
            <a:off x="1044575" y="3543300"/>
            <a:ext cx="1150938" cy="8223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依赖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dependency</a:t>
            </a: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endParaRPr kumimoji="0" lang="en-US" altLang="zh-CN" sz="1800">
              <a:solidFill>
                <a:srgbClr val="660066"/>
              </a:solidFill>
              <a:effectLst>
                <a:outerShdw blurRad="38100" dist="38100" dir="2700000" algn="tl">
                  <a:srgbClr val="C0C0C0"/>
                </a:outerShdw>
              </a:effectLst>
              <a:latin typeface="Arial" charset="0"/>
              <a:ea typeface="宋体" pitchFamily="2" charset="-122"/>
            </a:endParaRPr>
          </a:p>
        </p:txBody>
      </p:sp>
      <p:sp>
        <p:nvSpPr>
          <p:cNvPr id="543754" name="Rectangle 10"/>
          <p:cNvSpPr>
            <a:spLocks noChangeArrowheads="1"/>
          </p:cNvSpPr>
          <p:nvPr/>
        </p:nvSpPr>
        <p:spPr bwMode="auto">
          <a:xfrm>
            <a:off x="2771775" y="3557588"/>
            <a:ext cx="1150938" cy="533400"/>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关联</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association</a:t>
            </a:r>
          </a:p>
        </p:txBody>
      </p:sp>
      <p:sp>
        <p:nvSpPr>
          <p:cNvPr id="543755" name="Rectangle 11"/>
          <p:cNvSpPr>
            <a:spLocks noChangeArrowheads="1"/>
          </p:cNvSpPr>
          <p:nvPr/>
        </p:nvSpPr>
        <p:spPr bwMode="auto">
          <a:xfrm>
            <a:off x="4787900" y="3557588"/>
            <a:ext cx="1133475" cy="5429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泛化</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generalization</a:t>
            </a:r>
          </a:p>
        </p:txBody>
      </p:sp>
      <p:sp>
        <p:nvSpPr>
          <p:cNvPr id="543756" name="Rectangle 12"/>
          <p:cNvSpPr>
            <a:spLocks noChangeArrowheads="1"/>
          </p:cNvSpPr>
          <p:nvPr/>
        </p:nvSpPr>
        <p:spPr bwMode="auto">
          <a:xfrm>
            <a:off x="6804025" y="3543300"/>
            <a:ext cx="1074738" cy="606425"/>
          </a:xfrm>
          <a:prstGeom prst="rect">
            <a:avLst/>
          </a:prstGeom>
          <a:noFill/>
          <a:ln w="12700">
            <a:noFill/>
            <a:miter lim="800000"/>
            <a:headEnd type="none" w="sm" len="sm"/>
            <a:tailEnd type="none" w="sm" len="sm"/>
          </a:ln>
          <a:effectLst/>
        </p:spPr>
        <p:txBody>
          <a:bodyPr wrap="none" anchor="ctr"/>
          <a:lstStyle/>
          <a:p>
            <a:pPr algn="ctr" eaLnBrk="0" hangingPunct="0">
              <a:defRPr/>
            </a:pPr>
            <a:endParaRPr kumimoji="0" lang="zh-CN" altLang="en-US">
              <a:solidFill>
                <a:srgbClr val="660066"/>
              </a:solidFill>
              <a:effectLst>
                <a:outerShdw blurRad="38100" dist="38100" dir="2700000" algn="tl">
                  <a:srgbClr val="C0C0C0"/>
                </a:outerShdw>
              </a:effectLst>
              <a:latin typeface="Arial" charset="0"/>
              <a:ea typeface="宋体" pitchFamily="2" charset="-122"/>
            </a:endParaRPr>
          </a:p>
          <a:p>
            <a:pPr algn="ctr" eaLnBrk="0" hangingPunct="0">
              <a:defRPr/>
            </a:pPr>
            <a:r>
              <a:rPr kumimoji="0" lang="zh-CN" altLang="en-US">
                <a:solidFill>
                  <a:srgbClr val="660066"/>
                </a:solidFill>
                <a:effectLst>
                  <a:outerShdw blurRad="38100" dist="38100" dir="2700000" algn="tl">
                    <a:srgbClr val="C0C0C0"/>
                  </a:outerShdw>
                </a:effectLst>
                <a:latin typeface="Arial" charset="0"/>
                <a:ea typeface="宋体" pitchFamily="2" charset="-122"/>
              </a:rPr>
              <a:t>实现</a:t>
            </a:r>
          </a:p>
          <a:p>
            <a:pPr algn="ctr" eaLnBrk="0" hangingPunct="0">
              <a:defRPr/>
            </a:pPr>
            <a:r>
              <a:rPr kumimoji="0" lang="en-US" altLang="zh-CN" sz="1800">
                <a:solidFill>
                  <a:srgbClr val="660066"/>
                </a:solidFill>
                <a:effectLst>
                  <a:outerShdw blurRad="38100" dist="38100" dir="2700000" algn="tl">
                    <a:srgbClr val="C0C0C0"/>
                  </a:outerShdw>
                </a:effectLst>
                <a:latin typeface="Arial" charset="0"/>
                <a:ea typeface="宋体" pitchFamily="2" charset="-122"/>
              </a:rPr>
              <a:t>realization</a:t>
            </a:r>
          </a:p>
        </p:txBody>
      </p:sp>
      <p:cxnSp>
        <p:nvCxnSpPr>
          <p:cNvPr id="41998" name="AutoShape 13"/>
          <p:cNvCxnSpPr>
            <a:cxnSpLocks noChangeShapeType="1"/>
            <a:stCxn id="543747" idx="2"/>
            <a:endCxn id="543754" idx="0"/>
          </p:cNvCxnSpPr>
          <p:nvPr/>
        </p:nvCxnSpPr>
        <p:spPr bwMode="auto">
          <a:xfrm rot="5400000">
            <a:off x="3271044" y="2580482"/>
            <a:ext cx="1054100" cy="900112"/>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41999" name="AutoShape 14"/>
          <p:cNvCxnSpPr>
            <a:cxnSpLocks noChangeShapeType="1"/>
            <a:stCxn id="543747" idx="2"/>
            <a:endCxn id="543755" idx="0"/>
          </p:cNvCxnSpPr>
          <p:nvPr/>
        </p:nvCxnSpPr>
        <p:spPr bwMode="auto">
          <a:xfrm rot="16200000" flipH="1">
            <a:off x="4274344" y="2477294"/>
            <a:ext cx="1054100" cy="1106488"/>
          </a:xfrm>
          <a:prstGeom prst="bentConnector3">
            <a:avLst>
              <a:gd name="adj1" fmla="val 49546"/>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grpSp>
        <p:nvGrpSpPr>
          <p:cNvPr id="42000" name="Group 15"/>
          <p:cNvGrpSpPr>
            <a:grpSpLocks/>
          </p:cNvGrpSpPr>
          <p:nvPr/>
        </p:nvGrpSpPr>
        <p:grpSpPr bwMode="auto">
          <a:xfrm>
            <a:off x="6659563" y="3502025"/>
            <a:ext cx="1441450" cy="287338"/>
            <a:chOff x="3243" y="2976"/>
            <a:chExt cx="908" cy="181"/>
          </a:xfrm>
        </p:grpSpPr>
        <p:sp>
          <p:nvSpPr>
            <p:cNvPr id="42001" name="AutoShape 16"/>
            <p:cNvSpPr>
              <a:spLocks noChangeArrowheads="1"/>
            </p:cNvSpPr>
            <p:nvPr/>
          </p:nvSpPr>
          <p:spPr bwMode="auto">
            <a:xfrm rot="5400000">
              <a:off x="3969" y="2976"/>
              <a:ext cx="181" cy="182"/>
            </a:xfrm>
            <a:prstGeom prst="flowChartExtra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p>
              <a:pPr algn="r"/>
              <a:endParaRPr lang="zh-CN" altLang="en-US" b="0"/>
            </a:p>
          </p:txBody>
        </p:sp>
        <p:cxnSp>
          <p:nvCxnSpPr>
            <p:cNvPr id="42002" name="AutoShape 17"/>
            <p:cNvCxnSpPr>
              <a:cxnSpLocks noChangeShapeType="1"/>
              <a:stCxn id="42001" idx="2"/>
            </p:cNvCxnSpPr>
            <p:nvPr/>
          </p:nvCxnSpPr>
          <p:spPr bwMode="auto">
            <a:xfrm flipH="1">
              <a:off x="3243" y="3066"/>
              <a:ext cx="727" cy="1"/>
            </a:xfrm>
            <a:prstGeom prst="straightConnector1">
              <a:avLst/>
            </a:prstGeom>
            <a:noFill/>
            <a:ln w="25400">
              <a:solidFill>
                <a:schemeClr val="folHlink"/>
              </a:solidFill>
              <a:prstDash val="dash"/>
              <a:miter lim="800000"/>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290DA7E-9A34-4560-9739-397A12C1F5D2}" type="slidenum">
              <a:rPr lang="en-US" altLang="zh-CN" sz="1200" b="0" smtClean="0">
                <a:solidFill>
                  <a:srgbClr val="4D4D4D"/>
                </a:solidFill>
                <a:latin typeface="Arial" charset="0"/>
              </a:rPr>
              <a:pPr eaLnBrk="1" hangingPunct="1"/>
              <a:t>39</a:t>
            </a:fld>
            <a:r>
              <a:rPr lang="en-US" altLang="zh-CN" sz="1200" b="0" smtClean="0">
                <a:solidFill>
                  <a:srgbClr val="4D4D4D"/>
                </a:solidFill>
                <a:latin typeface="Arial" charset="0"/>
              </a:rPr>
              <a:t>-</a:t>
            </a:r>
          </a:p>
        </p:txBody>
      </p:sp>
      <p:sp>
        <p:nvSpPr>
          <p:cNvPr id="43011" name="Rectangle 2"/>
          <p:cNvSpPr>
            <a:spLocks noGrp="1" noChangeArrowheads="1"/>
          </p:cNvSpPr>
          <p:nvPr>
            <p:ph type="title"/>
          </p:nvPr>
        </p:nvSpPr>
        <p:spPr/>
        <p:txBody>
          <a:bodyPr/>
          <a:lstStyle/>
          <a:p>
            <a:pPr eaLnBrk="1" hangingPunct="1"/>
            <a:r>
              <a:rPr lang="zh-CN" altLang="en-US" sz="4400" smtClean="0"/>
              <a:t>通用机制</a:t>
            </a:r>
            <a:endParaRPr lang="en-US" altLang="zh-CN" sz="4400" smtClean="0"/>
          </a:p>
        </p:txBody>
      </p:sp>
      <p:sp>
        <p:nvSpPr>
          <p:cNvPr id="43012" name="Rectangle 3"/>
          <p:cNvSpPr>
            <a:spLocks noGrp="1" noChangeArrowheads="1"/>
          </p:cNvSpPr>
          <p:nvPr>
            <p:ph type="body" idx="1"/>
          </p:nvPr>
        </p:nvSpPr>
        <p:spPr/>
        <p:txBody>
          <a:bodyPr/>
          <a:lstStyle/>
          <a:p>
            <a:pPr eaLnBrk="1" hangingPunct="1">
              <a:lnSpc>
                <a:spcPct val="90000"/>
              </a:lnSpc>
            </a:pPr>
            <a:r>
              <a:rPr lang="zh-CN" altLang="en-US" dirty="0" smtClean="0"/>
              <a:t>规格说明</a:t>
            </a:r>
            <a:r>
              <a:rPr lang="en-US" altLang="zh-CN" dirty="0" smtClean="0"/>
              <a:t>(Specifications)</a:t>
            </a:r>
          </a:p>
          <a:p>
            <a:pPr lvl="1" eaLnBrk="1" hangingPunct="1">
              <a:lnSpc>
                <a:spcPct val="90000"/>
              </a:lnSpc>
            </a:pPr>
            <a:r>
              <a:rPr lang="zh-CN" altLang="en-US" dirty="0" smtClean="0"/>
              <a:t>文本维度的模型描述</a:t>
            </a:r>
          </a:p>
          <a:p>
            <a:pPr eaLnBrk="1" hangingPunct="1">
              <a:lnSpc>
                <a:spcPct val="90000"/>
              </a:lnSpc>
            </a:pPr>
            <a:r>
              <a:rPr lang="zh-CN" altLang="en-US" dirty="0" smtClean="0"/>
              <a:t>修饰</a:t>
            </a:r>
            <a:r>
              <a:rPr lang="en-US" altLang="zh-CN" dirty="0" smtClean="0"/>
              <a:t>(Adornments)</a:t>
            </a:r>
          </a:p>
          <a:p>
            <a:pPr lvl="1" eaLnBrk="1" hangingPunct="1">
              <a:lnSpc>
                <a:spcPct val="90000"/>
              </a:lnSpc>
            </a:pPr>
            <a:r>
              <a:rPr lang="zh-CN" altLang="en-US" dirty="0" smtClean="0"/>
              <a:t>描述建模元素的细节信息</a:t>
            </a:r>
            <a:endParaRPr lang="en-US" altLang="zh-CN" dirty="0" smtClean="0"/>
          </a:p>
          <a:p>
            <a:pPr eaLnBrk="1" hangingPunct="1">
              <a:lnSpc>
                <a:spcPct val="90000"/>
              </a:lnSpc>
            </a:pPr>
            <a:r>
              <a:rPr lang="zh-CN" altLang="en-US" dirty="0" smtClean="0"/>
              <a:t>通用划分</a:t>
            </a:r>
            <a:r>
              <a:rPr lang="en-US" altLang="zh-CN" dirty="0" smtClean="0"/>
              <a:t>(Common Divisions)</a:t>
            </a:r>
          </a:p>
          <a:p>
            <a:pPr lvl="1" eaLnBrk="1" hangingPunct="1">
              <a:lnSpc>
                <a:spcPct val="90000"/>
              </a:lnSpc>
            </a:pPr>
            <a:r>
              <a:rPr kumimoji="0" lang="zh-CN" altLang="en-US" dirty="0" smtClean="0"/>
              <a:t>建模时对事物的划分方法</a:t>
            </a:r>
            <a:endParaRPr kumimoji="0" lang="en-US" altLang="zh-CN" dirty="0" smtClean="0"/>
          </a:p>
          <a:p>
            <a:pPr eaLnBrk="1" hangingPunct="1">
              <a:lnSpc>
                <a:spcPct val="90000"/>
              </a:lnSpc>
            </a:pPr>
            <a:r>
              <a:rPr lang="zh-CN" altLang="en-US" dirty="0" smtClean="0"/>
              <a:t>扩展机制</a:t>
            </a:r>
            <a:r>
              <a:rPr lang="en-US" altLang="zh-CN" dirty="0" smtClean="0"/>
              <a:t>(E</a:t>
            </a:r>
            <a:r>
              <a:rPr lang="zh-CN" altLang="zh-CN" dirty="0" smtClean="0"/>
              <a:t>xtensibility </a:t>
            </a:r>
            <a:r>
              <a:rPr lang="zh-CN" altLang="en-US" dirty="0" smtClean="0"/>
              <a:t>M</a:t>
            </a:r>
            <a:r>
              <a:rPr lang="zh-CN" altLang="zh-CN" dirty="0" smtClean="0"/>
              <a:t>echanisms</a:t>
            </a:r>
            <a:r>
              <a:rPr lang="en-US" altLang="zh-CN" dirty="0" smtClean="0"/>
              <a:t>)</a:t>
            </a:r>
          </a:p>
          <a:p>
            <a:pPr lvl="1" eaLnBrk="1" hangingPunct="1">
              <a:lnSpc>
                <a:spcPct val="90000"/>
              </a:lnSpc>
            </a:pPr>
            <a:r>
              <a:rPr lang="zh-CN" altLang="en-US" dirty="0" smtClean="0"/>
              <a:t>构造型、约束、标记值</a:t>
            </a:r>
            <a:endParaRPr lang="en-US" altLang="zh-CN"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0331BF2-1D5D-4EF2-8748-58A2AE196DDE}" type="slidenum">
              <a:rPr lang="en-US" altLang="zh-CN" sz="1200" b="0" smtClean="0">
                <a:solidFill>
                  <a:srgbClr val="4D4D4D"/>
                </a:solidFill>
                <a:latin typeface="Arial" charset="0"/>
              </a:rPr>
              <a:pPr eaLnBrk="1" hangingPunct="1"/>
              <a:t>4</a:t>
            </a:fld>
            <a:r>
              <a:rPr lang="en-US" altLang="zh-CN" sz="1200" b="0" smtClean="0">
                <a:solidFill>
                  <a:srgbClr val="4D4D4D"/>
                </a:solidFill>
                <a:latin typeface="Arial" charset="0"/>
              </a:rPr>
              <a:t>-</a:t>
            </a:r>
          </a:p>
        </p:txBody>
      </p:sp>
      <p:sp>
        <p:nvSpPr>
          <p:cNvPr id="6147"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6148" name="Rectangle 3"/>
          <p:cNvSpPr>
            <a:spLocks noGrp="1" noChangeArrowheads="1"/>
          </p:cNvSpPr>
          <p:nvPr>
            <p:ph type="body" idx="1"/>
          </p:nvPr>
        </p:nvSpPr>
        <p:spPr/>
        <p:txBody>
          <a:bodyPr/>
          <a:lstStyle/>
          <a:p>
            <a:pPr eaLnBrk="1" hangingPunct="1"/>
            <a:r>
              <a:rPr lang="zh-CN" altLang="en-US" dirty="0" smtClean="0"/>
              <a:t>可视化建模</a:t>
            </a:r>
          </a:p>
          <a:p>
            <a:pPr eaLnBrk="1" hangingPunct="1"/>
            <a:r>
              <a:rPr lang="en-US" altLang="zh-CN" dirty="0" smtClean="0"/>
              <a:t>the UML</a:t>
            </a:r>
          </a:p>
          <a:p>
            <a:pPr eaLnBrk="1" hangingPunct="1"/>
            <a:r>
              <a:rPr lang="en-US" altLang="zh-CN" dirty="0" smtClean="0"/>
              <a:t>UML</a:t>
            </a:r>
            <a:r>
              <a:rPr lang="zh-CN" altLang="en-US" dirty="0" smtClean="0"/>
              <a:t>基础结构</a:t>
            </a:r>
          </a:p>
          <a:p>
            <a:pPr eaLnBrk="1" hangingPunct="1"/>
            <a:r>
              <a:rPr lang="en-US" altLang="zh-CN" dirty="0" smtClean="0"/>
              <a:t>UML</a:t>
            </a:r>
            <a:r>
              <a:rPr lang="zh-CN" altLang="en-US" dirty="0" smtClean="0"/>
              <a:t>概念模型</a:t>
            </a:r>
            <a:endParaRPr lang="en-US" altLang="zh-CN" dirty="0" smtClean="0"/>
          </a:p>
          <a:p>
            <a:pPr eaLnBrk="1" hangingPunct="1"/>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D61C93D-DFDD-45EE-92EC-CC5A275FCBE4}" type="slidenum">
              <a:rPr lang="en-US" altLang="zh-CN" sz="1200" b="0" smtClean="0">
                <a:solidFill>
                  <a:srgbClr val="4D4D4D"/>
                </a:solidFill>
                <a:latin typeface="Arial" charset="0"/>
              </a:rPr>
              <a:pPr eaLnBrk="1" hangingPunct="1"/>
              <a:t>40</a:t>
            </a:fld>
            <a:r>
              <a:rPr lang="en-US" altLang="zh-CN" sz="1200" b="0" smtClean="0">
                <a:solidFill>
                  <a:srgbClr val="4D4D4D"/>
                </a:solidFill>
                <a:latin typeface="Arial" charset="0"/>
              </a:rPr>
              <a:t>-</a:t>
            </a:r>
          </a:p>
        </p:txBody>
      </p:sp>
      <p:sp>
        <p:nvSpPr>
          <p:cNvPr id="44035" name="Rectangle 2"/>
          <p:cNvSpPr>
            <a:spLocks noGrp="1" noChangeArrowheads="1"/>
          </p:cNvSpPr>
          <p:nvPr>
            <p:ph type="title"/>
          </p:nvPr>
        </p:nvSpPr>
        <p:spPr/>
        <p:txBody>
          <a:bodyPr/>
          <a:lstStyle/>
          <a:p>
            <a:pPr eaLnBrk="1" hangingPunct="1"/>
            <a:r>
              <a:rPr lang="zh-CN" altLang="en-US" smtClean="0"/>
              <a:t>规格说明</a:t>
            </a:r>
            <a:r>
              <a:rPr lang="en-US" altLang="zh-CN" smtClean="0"/>
              <a:t>(Specifications)</a:t>
            </a:r>
            <a:endParaRPr lang="zh-CN" altLang="en-US" smtClean="0"/>
          </a:p>
        </p:txBody>
      </p:sp>
      <p:sp>
        <p:nvSpPr>
          <p:cNvPr id="44036" name="Rectangle 3"/>
          <p:cNvSpPr>
            <a:spLocks noGrp="1" noChangeArrowheads="1"/>
          </p:cNvSpPr>
          <p:nvPr>
            <p:ph type="body" idx="1"/>
          </p:nvPr>
        </p:nvSpPr>
        <p:spPr/>
        <p:txBody>
          <a:bodyPr/>
          <a:lstStyle/>
          <a:p>
            <a:pPr eaLnBrk="1" hangingPunct="1"/>
            <a:r>
              <a:rPr kumimoji="0" lang="en-US" altLang="zh-CN" sz="3200" smtClean="0">
                <a:solidFill>
                  <a:srgbClr val="000000"/>
                </a:solidFill>
              </a:rPr>
              <a:t>UML</a:t>
            </a:r>
            <a:r>
              <a:rPr kumimoji="0" lang="zh-CN" altLang="en-US" sz="3200" smtClean="0">
                <a:solidFill>
                  <a:srgbClr val="000000"/>
                </a:solidFill>
              </a:rPr>
              <a:t>模型至少具有两种维度：</a:t>
            </a:r>
          </a:p>
          <a:p>
            <a:pPr lvl="1" eaLnBrk="1" hangingPunct="1"/>
            <a:r>
              <a:rPr kumimoji="0" lang="zh-CN" altLang="en-US" sz="2800" smtClean="0">
                <a:solidFill>
                  <a:srgbClr val="000000"/>
                </a:solidFill>
              </a:rPr>
              <a:t>图形维度：使用图和图标可视化模型</a:t>
            </a:r>
          </a:p>
          <a:p>
            <a:pPr lvl="1" eaLnBrk="1" hangingPunct="1"/>
            <a:r>
              <a:rPr kumimoji="0" lang="zh-CN" altLang="en-US" sz="2800" smtClean="0">
                <a:solidFill>
                  <a:srgbClr val="000000"/>
                </a:solidFill>
              </a:rPr>
              <a:t>文本维度：各种建模元素的规格说明</a:t>
            </a:r>
          </a:p>
          <a:p>
            <a:pPr eaLnBrk="1" hangingPunct="1"/>
            <a:r>
              <a:rPr kumimoji="0" lang="zh-CN" altLang="en-US" sz="3200" smtClean="0">
                <a:solidFill>
                  <a:srgbClr val="000000"/>
                </a:solidFill>
              </a:rPr>
              <a:t>规格说明</a:t>
            </a:r>
          </a:p>
          <a:p>
            <a:pPr lvl="1" eaLnBrk="1" hangingPunct="1"/>
            <a:r>
              <a:rPr kumimoji="0" lang="zh-CN" altLang="en-US" sz="2800" smtClean="0">
                <a:solidFill>
                  <a:srgbClr val="000000"/>
                </a:solidFill>
              </a:rPr>
              <a:t>模型元素的特征和语义的文本描述</a:t>
            </a:r>
          </a:p>
          <a:p>
            <a:pPr lvl="1" eaLnBrk="1" hangingPunct="1"/>
            <a:r>
              <a:rPr kumimoji="0" lang="zh-CN" altLang="en-US" sz="2800" smtClean="0">
                <a:solidFill>
                  <a:srgbClr val="000000"/>
                </a:solidFill>
              </a:rPr>
              <a:t>形成了承载模型的语义背板（</a:t>
            </a:r>
            <a:r>
              <a:rPr kumimoji="0" lang="en-US" altLang="zh-CN" sz="2800" smtClean="0">
                <a:solidFill>
                  <a:srgbClr val="000000"/>
                </a:solidFill>
              </a:rPr>
              <a:t>semantic backplane</a:t>
            </a:r>
            <a:r>
              <a:rPr kumimoji="0" lang="zh-CN" altLang="en-US" sz="2800" smtClean="0">
                <a:solidFill>
                  <a:srgbClr val="000000"/>
                </a:solidFill>
              </a:rPr>
              <a:t>），赋予模型意义，各种图仅仅是该背板的视图或者可视化投影</a:t>
            </a:r>
          </a:p>
          <a:p>
            <a:pPr lvl="1" eaLnBrk="1" hangingPunct="1"/>
            <a:r>
              <a:rPr kumimoji="0" lang="en-US" altLang="zh-CN" sz="2800" smtClean="0">
                <a:solidFill>
                  <a:srgbClr val="000000"/>
                </a:solidFill>
              </a:rPr>
              <a:t>death by diagram(</a:t>
            </a:r>
            <a:r>
              <a:rPr kumimoji="0" lang="zh-CN" altLang="en-US" sz="2800" smtClean="0">
                <a:solidFill>
                  <a:srgbClr val="000000"/>
                </a:solidFill>
              </a:rPr>
              <a:t>由于图形而死亡</a:t>
            </a:r>
            <a:r>
              <a:rPr kumimoji="0" lang="en-US" altLang="zh-CN" sz="2800" smtClean="0">
                <a:solidFill>
                  <a:srgbClr val="000000"/>
                </a:solidFill>
              </a:rPr>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7DE7ECF-A20C-4C27-A76E-F5B6DB6D8DA3}" type="slidenum">
              <a:rPr lang="en-US" altLang="zh-CN" sz="1200" b="0" smtClean="0">
                <a:solidFill>
                  <a:srgbClr val="4D4D4D"/>
                </a:solidFill>
                <a:latin typeface="Arial" charset="0"/>
              </a:rPr>
              <a:pPr eaLnBrk="1" hangingPunct="1"/>
              <a:t>41</a:t>
            </a:fld>
            <a:r>
              <a:rPr lang="en-US" altLang="zh-CN" sz="1200" b="0" smtClean="0">
                <a:solidFill>
                  <a:srgbClr val="4D4D4D"/>
                </a:solidFill>
                <a:latin typeface="Arial" charset="0"/>
              </a:rPr>
              <a:t>-</a:t>
            </a:r>
          </a:p>
        </p:txBody>
      </p:sp>
      <p:sp>
        <p:nvSpPr>
          <p:cNvPr id="45059" name="Rectangle 2"/>
          <p:cNvSpPr>
            <a:spLocks noGrp="1" noChangeArrowheads="1"/>
          </p:cNvSpPr>
          <p:nvPr>
            <p:ph type="title"/>
          </p:nvPr>
        </p:nvSpPr>
        <p:spPr/>
        <p:txBody>
          <a:bodyPr/>
          <a:lstStyle/>
          <a:p>
            <a:pPr eaLnBrk="1" hangingPunct="1"/>
            <a:r>
              <a:rPr lang="zh-CN" altLang="en-US" smtClean="0"/>
              <a:t>修饰</a:t>
            </a:r>
            <a:r>
              <a:rPr lang="en-US" altLang="zh-CN" smtClean="0"/>
              <a:t>(adornments)</a:t>
            </a:r>
            <a:endParaRPr lang="zh-CN" altLang="en-US" smtClean="0"/>
          </a:p>
        </p:txBody>
      </p:sp>
      <p:sp>
        <p:nvSpPr>
          <p:cNvPr id="45060" name="Rectangle 3"/>
          <p:cNvSpPr>
            <a:spLocks noGrp="1" noChangeArrowheads="1"/>
          </p:cNvSpPr>
          <p:nvPr>
            <p:ph type="body" sz="half" idx="1"/>
          </p:nvPr>
        </p:nvSpPr>
        <p:spPr>
          <a:xfrm>
            <a:off x="755650" y="981075"/>
            <a:ext cx="7920038" cy="2608263"/>
          </a:xfrm>
        </p:spPr>
        <p:txBody>
          <a:bodyPr/>
          <a:lstStyle/>
          <a:p>
            <a:pPr eaLnBrk="1" hangingPunct="1"/>
            <a:r>
              <a:rPr lang="en-US" altLang="zh-CN" sz="3200" smtClean="0">
                <a:solidFill>
                  <a:srgbClr val="000000"/>
                </a:solidFill>
              </a:rPr>
              <a:t>UML</a:t>
            </a:r>
            <a:r>
              <a:rPr lang="zh-CN" altLang="en-US" sz="3200" smtClean="0">
                <a:solidFill>
                  <a:srgbClr val="000000"/>
                </a:solidFill>
              </a:rPr>
              <a:t>表示法中的每一个元素都有一个基本符号，可以把各种修饰细节添加到这些符号上</a:t>
            </a:r>
            <a:endParaRPr kumimoji="0" lang="zh-CN" altLang="en-US" sz="3200" smtClean="0">
              <a:solidFill>
                <a:srgbClr val="000000"/>
              </a:solidFill>
            </a:endParaRPr>
          </a:p>
          <a:p>
            <a:pPr lvl="1" eaLnBrk="1" hangingPunct="1"/>
            <a:r>
              <a:rPr lang="zh-CN" altLang="en-US" sz="2800" smtClean="0">
                <a:solidFill>
                  <a:srgbClr val="000000"/>
                </a:solidFill>
              </a:rPr>
              <a:t>只有在修饰增强了图的整体清晰性和可读性或者突出模型的某些重要特征时，才应该表示那些修饰</a:t>
            </a:r>
          </a:p>
        </p:txBody>
      </p:sp>
      <p:pic>
        <p:nvPicPr>
          <p:cNvPr id="4506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9675" y="3573463"/>
            <a:ext cx="2266950"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45062" name="Rectangle 5"/>
          <p:cNvSpPr>
            <a:spLocks noChangeArrowheads="1"/>
          </p:cNvSpPr>
          <p:nvPr/>
        </p:nvSpPr>
        <p:spPr bwMode="auto">
          <a:xfrm>
            <a:off x="1979613" y="4508500"/>
            <a:ext cx="1058862" cy="431800"/>
          </a:xfrm>
          <a:prstGeom prst="rect">
            <a:avLst/>
          </a:prstGeom>
          <a:noFill/>
          <a:ln w="12700">
            <a:solidFill>
              <a:srgbClr val="333333"/>
            </a:solidFill>
            <a:miter lim="800000"/>
            <a:headEnd type="none" w="sm" len="sm"/>
            <a:tailEnd type="none" w="sm" len="sm"/>
          </a:ln>
          <a:scene3d>
            <a:camera prst="legacyObliqueTopRight"/>
            <a:lightRig rig="legacyFlat3" dir="b"/>
          </a:scene3d>
          <a:sp3d extrusionH="36500" prstMaterial="legacyMatte">
            <a:bevelT w="13500" h="13500" prst="angle"/>
            <a:bevelB w="13500" h="13500" prst="angle"/>
            <a:extrusionClr>
              <a:schemeClr val="tx1"/>
            </a:extrusionClr>
          </a:sp3d>
          <a:extLst>
            <a:ext uri="{909E8E84-426E-40DD-AFC4-6F175D3DCCD1}">
              <a14:hiddenFill xmlns:a14="http://schemas.microsoft.com/office/drawing/2010/main">
                <a:solidFill>
                  <a:srgbClr val="FFFFFF"/>
                </a:solidFill>
              </a14:hiddenFill>
            </a:ext>
          </a:extLst>
        </p:spPr>
        <p:txBody>
          <a:bodyPr wrap="none" anchor="ctr">
            <a:flatTx/>
          </a:bodyPr>
          <a:lstStyle/>
          <a:p>
            <a:pPr algn="ctr" eaLnBrk="0" hangingPunct="0"/>
            <a:r>
              <a:rPr kumimoji="0" lang="en-US" altLang="zh-CN" sz="1800">
                <a:solidFill>
                  <a:srgbClr val="000000"/>
                </a:solidFill>
                <a:latin typeface="Arial" charset="0"/>
              </a:rPr>
              <a:t>Window</a:t>
            </a:r>
          </a:p>
        </p:txBody>
      </p:sp>
      <p:sp>
        <p:nvSpPr>
          <p:cNvPr id="45063" name="AutoShape 6"/>
          <p:cNvSpPr>
            <a:spLocks noChangeArrowheads="1"/>
          </p:cNvSpPr>
          <p:nvPr/>
        </p:nvSpPr>
        <p:spPr bwMode="auto">
          <a:xfrm>
            <a:off x="3573463" y="4437063"/>
            <a:ext cx="976312" cy="485775"/>
          </a:xfrm>
          <a:prstGeom prst="rightArrow">
            <a:avLst>
              <a:gd name="adj1" fmla="val 50000"/>
              <a:gd name="adj2" fmla="val 50245"/>
            </a:avLst>
          </a:prstGeom>
          <a:solidFill>
            <a:srgbClr val="C0C0C0"/>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58F0C70-E61E-4A80-87CF-AD5806FB3D6C}" type="slidenum">
              <a:rPr lang="en-US" altLang="zh-CN" sz="1200" b="0" smtClean="0">
                <a:solidFill>
                  <a:srgbClr val="4D4D4D"/>
                </a:solidFill>
                <a:latin typeface="Arial" charset="0"/>
              </a:rPr>
              <a:pPr eaLnBrk="1" hangingPunct="1"/>
              <a:t>42</a:t>
            </a:fld>
            <a:r>
              <a:rPr lang="en-US" altLang="zh-CN" sz="1200" b="0" smtClean="0">
                <a:solidFill>
                  <a:srgbClr val="4D4D4D"/>
                </a:solidFill>
                <a:latin typeface="Arial" charset="0"/>
              </a:rPr>
              <a:t>-</a:t>
            </a:r>
          </a:p>
        </p:txBody>
      </p:sp>
      <p:sp>
        <p:nvSpPr>
          <p:cNvPr id="46083" name="Rectangle 2"/>
          <p:cNvSpPr>
            <a:spLocks noGrp="1" noChangeArrowheads="1"/>
          </p:cNvSpPr>
          <p:nvPr>
            <p:ph type="title"/>
          </p:nvPr>
        </p:nvSpPr>
        <p:spPr/>
        <p:txBody>
          <a:bodyPr/>
          <a:lstStyle/>
          <a:p>
            <a:pPr eaLnBrk="1" hangingPunct="1"/>
            <a:r>
              <a:rPr lang="zh-CN" altLang="en-US" sz="4400" smtClean="0"/>
              <a:t>通用划分</a:t>
            </a:r>
          </a:p>
        </p:txBody>
      </p:sp>
      <p:sp>
        <p:nvSpPr>
          <p:cNvPr id="46084" name="Rectangle 3"/>
          <p:cNvSpPr>
            <a:spLocks noGrp="1" noChangeArrowheads="1"/>
          </p:cNvSpPr>
          <p:nvPr>
            <p:ph type="body" idx="1"/>
          </p:nvPr>
        </p:nvSpPr>
        <p:spPr/>
        <p:txBody>
          <a:bodyPr/>
          <a:lstStyle/>
          <a:p>
            <a:pPr eaLnBrk="1" hangingPunct="1">
              <a:lnSpc>
                <a:spcPct val="80000"/>
              </a:lnSpc>
            </a:pPr>
            <a:r>
              <a:rPr kumimoji="0" lang="zh-CN" altLang="en-US" smtClean="0"/>
              <a:t>类元</a:t>
            </a:r>
            <a:r>
              <a:rPr kumimoji="0" lang="en-US" altLang="zh-CN" smtClean="0"/>
              <a:t>(classifier)</a:t>
            </a:r>
            <a:r>
              <a:rPr kumimoji="0" lang="zh-CN" altLang="en-US" smtClean="0"/>
              <a:t>和实例的划分</a:t>
            </a:r>
          </a:p>
          <a:p>
            <a:pPr lvl="1" eaLnBrk="1" hangingPunct="1">
              <a:lnSpc>
                <a:spcPct val="80000"/>
              </a:lnSpc>
            </a:pPr>
            <a:r>
              <a:rPr kumimoji="0" lang="zh-CN" altLang="en-US" smtClean="0"/>
              <a:t>类元表示一种</a:t>
            </a:r>
            <a:r>
              <a:rPr lang="zh-CN" altLang="en-US" smtClean="0"/>
              <a:t>抽象</a:t>
            </a:r>
          </a:p>
          <a:p>
            <a:pPr lvl="1" eaLnBrk="1" hangingPunct="1">
              <a:lnSpc>
                <a:spcPct val="80000"/>
              </a:lnSpc>
            </a:pPr>
            <a:r>
              <a:rPr lang="zh-CN" altLang="en-US" smtClean="0"/>
              <a:t>实例则是这种抽象的一个具体表现</a:t>
            </a:r>
          </a:p>
          <a:p>
            <a:pPr lvl="2" eaLnBrk="1" hangingPunct="1">
              <a:lnSpc>
                <a:spcPct val="80000"/>
              </a:lnSpc>
            </a:pPr>
            <a:r>
              <a:rPr kumimoji="0" lang="zh-CN" altLang="en-US" smtClean="0"/>
              <a:t>例：类</a:t>
            </a:r>
            <a:r>
              <a:rPr kumimoji="0" lang="en-US" altLang="zh-CN" smtClean="0"/>
              <a:t>/</a:t>
            </a:r>
            <a:r>
              <a:rPr kumimoji="0" lang="zh-CN" altLang="en-US" smtClean="0"/>
              <a:t>对象、用例</a:t>
            </a:r>
            <a:r>
              <a:rPr kumimoji="0" lang="en-US" altLang="zh-CN" smtClean="0"/>
              <a:t>/</a:t>
            </a:r>
            <a:r>
              <a:rPr kumimoji="0" lang="zh-CN" altLang="en-US" smtClean="0"/>
              <a:t>场景、构件</a:t>
            </a:r>
            <a:r>
              <a:rPr kumimoji="0" lang="en-US" altLang="zh-CN" smtClean="0"/>
              <a:t>/</a:t>
            </a:r>
            <a:r>
              <a:rPr kumimoji="0" lang="zh-CN" altLang="en-US" smtClean="0"/>
              <a:t>构件实例</a:t>
            </a:r>
            <a:r>
              <a:rPr kumimoji="0" lang="en-US" altLang="zh-CN" smtClean="0"/>
              <a:t>…</a:t>
            </a:r>
          </a:p>
          <a:p>
            <a:pPr eaLnBrk="1" hangingPunct="1">
              <a:lnSpc>
                <a:spcPct val="80000"/>
              </a:lnSpc>
            </a:pPr>
            <a:r>
              <a:rPr lang="zh-CN" altLang="en-US" smtClean="0"/>
              <a:t>接口和实现的分离</a:t>
            </a:r>
            <a:endParaRPr lang="en-US" altLang="zh-CN" smtClean="0"/>
          </a:p>
          <a:p>
            <a:pPr lvl="1" eaLnBrk="1" hangingPunct="1">
              <a:lnSpc>
                <a:spcPct val="80000"/>
              </a:lnSpc>
            </a:pPr>
            <a:r>
              <a:rPr lang="zh-CN" altLang="en-US" smtClean="0"/>
              <a:t>接口声明行为的契约</a:t>
            </a:r>
            <a:r>
              <a:rPr lang="en-US" altLang="zh-CN" smtClean="0"/>
              <a:t>(</a:t>
            </a:r>
            <a:r>
              <a:rPr lang="zh-CN" altLang="en-US" smtClean="0"/>
              <a:t>做什么</a:t>
            </a:r>
            <a:r>
              <a:rPr lang="en-US" altLang="zh-CN" smtClean="0"/>
              <a:t>)</a:t>
            </a:r>
          </a:p>
          <a:p>
            <a:pPr lvl="1" eaLnBrk="1" hangingPunct="1">
              <a:lnSpc>
                <a:spcPct val="80000"/>
              </a:lnSpc>
            </a:pPr>
            <a:r>
              <a:rPr lang="zh-CN" altLang="en-US" smtClean="0"/>
              <a:t>实现表示对该契约的具体实现细节</a:t>
            </a:r>
            <a:r>
              <a:rPr lang="en-US" altLang="zh-CN" smtClean="0"/>
              <a:t>(</a:t>
            </a:r>
            <a:r>
              <a:rPr lang="zh-CN" altLang="en-US" smtClean="0"/>
              <a:t>如何做</a:t>
            </a:r>
            <a:r>
              <a:rPr lang="en-US" altLang="zh-CN" smtClean="0"/>
              <a:t>)</a:t>
            </a:r>
          </a:p>
          <a:p>
            <a:pPr lvl="2" eaLnBrk="1" hangingPunct="1">
              <a:lnSpc>
                <a:spcPct val="80000"/>
              </a:lnSpc>
            </a:pPr>
            <a:r>
              <a:rPr lang="zh-CN" altLang="en-US" smtClean="0"/>
              <a:t>例：接口</a:t>
            </a:r>
            <a:r>
              <a:rPr lang="en-US" altLang="zh-CN" smtClean="0"/>
              <a:t>/</a:t>
            </a:r>
            <a:r>
              <a:rPr lang="zh-CN" altLang="en-US" smtClean="0"/>
              <a:t>子系统、用例</a:t>
            </a:r>
            <a:r>
              <a:rPr lang="en-US" altLang="zh-CN" smtClean="0"/>
              <a:t>/</a:t>
            </a:r>
            <a:r>
              <a:rPr lang="zh-CN" altLang="en-US" smtClean="0"/>
              <a:t>用例实现、操作</a:t>
            </a:r>
            <a:r>
              <a:rPr lang="en-US" altLang="zh-CN" smtClean="0"/>
              <a:t>/</a:t>
            </a:r>
            <a:r>
              <a:rPr lang="zh-CN" altLang="en-US" smtClean="0"/>
              <a:t>方法</a:t>
            </a:r>
            <a:r>
              <a:rPr lang="en-US" altLang="zh-CN" smtClean="0"/>
              <a:t>…</a:t>
            </a:r>
            <a:endParaRPr lang="zh-CN" altLang="en-US" smtClean="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9DDF31A-C56F-42DF-995F-1AAB0FB0A3D4}" type="slidenum">
              <a:rPr lang="en-US" altLang="zh-CN" sz="1200" b="0" smtClean="0">
                <a:solidFill>
                  <a:srgbClr val="4D4D4D"/>
                </a:solidFill>
                <a:latin typeface="Arial" charset="0"/>
              </a:rPr>
              <a:pPr eaLnBrk="1" hangingPunct="1"/>
              <a:t>43</a:t>
            </a:fld>
            <a:r>
              <a:rPr lang="en-US" altLang="zh-CN" sz="1200" b="0" smtClean="0">
                <a:solidFill>
                  <a:srgbClr val="4D4D4D"/>
                </a:solidFill>
                <a:latin typeface="Arial" charset="0"/>
              </a:rPr>
              <a:t>-</a:t>
            </a:r>
          </a:p>
        </p:txBody>
      </p:sp>
      <p:sp>
        <p:nvSpPr>
          <p:cNvPr id="47107" name="Rectangle 2"/>
          <p:cNvSpPr>
            <a:spLocks noGrp="1" noChangeArrowheads="1"/>
          </p:cNvSpPr>
          <p:nvPr>
            <p:ph type="title"/>
          </p:nvPr>
        </p:nvSpPr>
        <p:spPr/>
        <p:txBody>
          <a:bodyPr/>
          <a:lstStyle/>
          <a:p>
            <a:pPr eaLnBrk="1" hangingPunct="1"/>
            <a:r>
              <a:rPr lang="zh-CN" altLang="en-US" sz="4400" smtClean="0"/>
              <a:t>通用划分</a:t>
            </a:r>
            <a:r>
              <a:rPr lang="en-US" altLang="zh-CN" sz="4400" smtClean="0"/>
              <a:t>(</a:t>
            </a:r>
            <a:r>
              <a:rPr lang="zh-CN" altLang="en-US" sz="4400" smtClean="0"/>
              <a:t>续</a:t>
            </a:r>
            <a:r>
              <a:rPr lang="en-US" altLang="zh-CN" sz="4400" smtClean="0"/>
              <a:t>)</a:t>
            </a:r>
          </a:p>
        </p:txBody>
      </p:sp>
      <p:sp>
        <p:nvSpPr>
          <p:cNvPr id="47108" name="Rectangle 3"/>
          <p:cNvSpPr>
            <a:spLocks noGrp="1" noChangeArrowheads="1"/>
          </p:cNvSpPr>
          <p:nvPr>
            <p:ph type="body" sz="half" idx="1"/>
          </p:nvPr>
        </p:nvSpPr>
        <p:spPr>
          <a:xfrm>
            <a:off x="755650" y="981075"/>
            <a:ext cx="7920038" cy="3675063"/>
          </a:xfrm>
        </p:spPr>
        <p:txBody>
          <a:bodyPr/>
          <a:lstStyle/>
          <a:p>
            <a:pPr eaLnBrk="1" hangingPunct="1">
              <a:lnSpc>
                <a:spcPct val="90000"/>
              </a:lnSpc>
            </a:pPr>
            <a:r>
              <a:rPr lang="zh-CN" altLang="en-US" sz="3200" smtClean="0">
                <a:solidFill>
                  <a:schemeClr val="folHlink"/>
                </a:solidFill>
              </a:rPr>
              <a:t>类型和角色的分离</a:t>
            </a:r>
            <a:r>
              <a:rPr lang="en-US" altLang="zh-CN" sz="3200" smtClean="0"/>
              <a:t>(UML2</a:t>
            </a:r>
            <a:r>
              <a:rPr lang="zh-CN" altLang="en-US" sz="3200" smtClean="0"/>
              <a:t>新增</a:t>
            </a:r>
            <a:r>
              <a:rPr lang="en-US" altLang="zh-CN" sz="3200" smtClean="0"/>
              <a:t>)</a:t>
            </a:r>
          </a:p>
          <a:p>
            <a:pPr lvl="1" eaLnBrk="1" hangingPunct="1">
              <a:lnSpc>
                <a:spcPct val="90000"/>
              </a:lnSpc>
            </a:pPr>
            <a:r>
              <a:rPr lang="zh-CN" altLang="en-US" sz="2800" smtClean="0"/>
              <a:t>任何作为其它实体结构的一部分实体</a:t>
            </a:r>
            <a:r>
              <a:rPr lang="en-US" altLang="zh-CN" sz="2800" smtClean="0"/>
              <a:t>(</a:t>
            </a:r>
            <a:r>
              <a:rPr lang="zh-CN" altLang="en-US" sz="2800" smtClean="0"/>
              <a:t>如属性</a:t>
            </a:r>
            <a:r>
              <a:rPr lang="en-US" altLang="zh-CN" sz="2800" smtClean="0"/>
              <a:t>)</a:t>
            </a:r>
            <a:r>
              <a:rPr lang="zh-CN" altLang="en-US" sz="2800" smtClean="0"/>
              <a:t>都具有两个方面的特性：</a:t>
            </a:r>
          </a:p>
          <a:p>
            <a:pPr lvl="2" eaLnBrk="1" hangingPunct="1">
              <a:lnSpc>
                <a:spcPct val="90000"/>
              </a:lnSpc>
            </a:pPr>
            <a:r>
              <a:rPr lang="zh-CN" altLang="en-US" sz="2400" smtClean="0"/>
              <a:t>从固有类型派生出来的含义</a:t>
            </a:r>
          </a:p>
          <a:p>
            <a:pPr lvl="2" eaLnBrk="1" hangingPunct="1">
              <a:lnSpc>
                <a:spcPct val="90000"/>
              </a:lnSpc>
            </a:pPr>
            <a:r>
              <a:rPr lang="zh-CN" altLang="en-US" sz="2400" smtClean="0"/>
              <a:t>在语境中的角色派生出来的含义</a:t>
            </a:r>
          </a:p>
          <a:p>
            <a:pPr lvl="1" eaLnBrk="1" hangingPunct="1">
              <a:lnSpc>
                <a:spcPct val="90000"/>
              </a:lnSpc>
            </a:pPr>
            <a:r>
              <a:rPr lang="zh-CN" altLang="en-US" sz="2800" smtClean="0"/>
              <a:t>类型声明了实体的种类</a:t>
            </a:r>
            <a:r>
              <a:rPr lang="en-US" altLang="zh-CN" sz="2800" smtClean="0"/>
              <a:t>(</a:t>
            </a:r>
            <a:r>
              <a:rPr lang="zh-CN" altLang="en-US" sz="2800" smtClean="0"/>
              <a:t>如对象、属性、参数</a:t>
            </a:r>
            <a:r>
              <a:rPr lang="en-US" altLang="zh-CN" sz="2800" smtClean="0"/>
              <a:t>)</a:t>
            </a:r>
          </a:p>
          <a:p>
            <a:pPr lvl="1" eaLnBrk="1" hangingPunct="1">
              <a:lnSpc>
                <a:spcPct val="90000"/>
              </a:lnSpc>
            </a:pPr>
            <a:r>
              <a:rPr lang="zh-CN" altLang="en-US" sz="2800" smtClean="0"/>
              <a:t>角色描述了实体在语境</a:t>
            </a:r>
            <a:r>
              <a:rPr lang="en-US" altLang="zh-CN" sz="2800" smtClean="0"/>
              <a:t>(</a:t>
            </a:r>
            <a:r>
              <a:rPr lang="zh-CN" altLang="en-US" sz="2800" smtClean="0"/>
              <a:t>如类、构件、协作、组合结构</a:t>
            </a:r>
            <a:r>
              <a:rPr lang="en-US" altLang="zh-CN" sz="2800" smtClean="0"/>
              <a:t>)</a:t>
            </a:r>
            <a:r>
              <a:rPr lang="zh-CN" altLang="en-US" sz="2800" smtClean="0"/>
              <a:t>中的含义</a:t>
            </a:r>
          </a:p>
        </p:txBody>
      </p:sp>
      <p:pic>
        <p:nvPicPr>
          <p:cNvPr id="4710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508500"/>
            <a:ext cx="3240087"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B177CC9-4E75-44C2-8D0F-72C51E48F3ED}" type="slidenum">
              <a:rPr lang="en-US" altLang="zh-CN" sz="1200" b="0" smtClean="0">
                <a:solidFill>
                  <a:srgbClr val="4D4D4D"/>
                </a:solidFill>
                <a:latin typeface="Arial" charset="0"/>
              </a:rPr>
              <a:pPr eaLnBrk="1" hangingPunct="1"/>
              <a:t>44</a:t>
            </a:fld>
            <a:r>
              <a:rPr lang="en-US" altLang="zh-CN" sz="1200" b="0" smtClean="0">
                <a:solidFill>
                  <a:srgbClr val="4D4D4D"/>
                </a:solidFill>
                <a:latin typeface="Arial" charset="0"/>
              </a:rPr>
              <a:t>-</a:t>
            </a:r>
          </a:p>
        </p:txBody>
      </p:sp>
      <p:sp>
        <p:nvSpPr>
          <p:cNvPr id="48131" name="Rectangle 2"/>
          <p:cNvSpPr>
            <a:spLocks noGrp="1" noChangeArrowheads="1"/>
          </p:cNvSpPr>
          <p:nvPr>
            <p:ph type="title"/>
          </p:nvPr>
        </p:nvSpPr>
        <p:spPr/>
        <p:txBody>
          <a:bodyPr/>
          <a:lstStyle/>
          <a:p>
            <a:pPr eaLnBrk="1" hangingPunct="1"/>
            <a:r>
              <a:rPr lang="zh-CN" altLang="en-US" smtClean="0"/>
              <a:t>扩展机制</a:t>
            </a:r>
          </a:p>
        </p:txBody>
      </p:sp>
      <p:sp>
        <p:nvSpPr>
          <p:cNvPr id="48132" name="Rectangle 3"/>
          <p:cNvSpPr>
            <a:spLocks noGrp="1" noChangeArrowheads="1"/>
          </p:cNvSpPr>
          <p:nvPr>
            <p:ph type="body" idx="1"/>
          </p:nvPr>
        </p:nvSpPr>
        <p:spPr/>
        <p:txBody>
          <a:bodyPr/>
          <a:lstStyle/>
          <a:p>
            <a:pPr eaLnBrk="1" hangingPunct="1">
              <a:lnSpc>
                <a:spcPct val="90000"/>
              </a:lnSpc>
            </a:pPr>
            <a:r>
              <a:rPr lang="zh-CN" altLang="en-US" sz="3200" smtClean="0"/>
              <a:t>构造型</a:t>
            </a:r>
            <a:r>
              <a:rPr lang="en-US" altLang="zh-CN" sz="3200" smtClean="0"/>
              <a:t>(stereotypes)</a:t>
            </a:r>
          </a:p>
          <a:p>
            <a:pPr lvl="1" eaLnBrk="1" hangingPunct="1">
              <a:lnSpc>
                <a:spcPct val="90000"/>
              </a:lnSpc>
            </a:pPr>
            <a:r>
              <a:rPr lang="zh-CN" altLang="en-US" sz="2800" smtClean="0"/>
              <a:t>基于已有的建模元素引入新的建模元素</a:t>
            </a:r>
          </a:p>
          <a:p>
            <a:pPr eaLnBrk="1" hangingPunct="1">
              <a:lnSpc>
                <a:spcPct val="90000"/>
              </a:lnSpc>
            </a:pPr>
            <a:r>
              <a:rPr lang="zh-CN" altLang="en-US" sz="3200" smtClean="0"/>
              <a:t>标记值</a:t>
            </a:r>
            <a:r>
              <a:rPr lang="en-US" altLang="zh-CN" sz="3200" smtClean="0"/>
              <a:t>(tagged value)</a:t>
            </a:r>
          </a:p>
          <a:p>
            <a:pPr lvl="1" eaLnBrk="1" hangingPunct="1">
              <a:lnSpc>
                <a:spcPct val="90000"/>
              </a:lnSpc>
            </a:pPr>
            <a:r>
              <a:rPr lang="zh-CN" altLang="en-US" sz="2800" smtClean="0"/>
              <a:t>扩展</a:t>
            </a:r>
            <a:r>
              <a:rPr lang="en-US" altLang="zh-CN" sz="2800" smtClean="0"/>
              <a:t>UML</a:t>
            </a:r>
            <a:r>
              <a:rPr lang="zh-CN" altLang="en-US" sz="2800" smtClean="0"/>
              <a:t>构造型的特性，可以用来创建构造型的详述信息</a:t>
            </a:r>
          </a:p>
          <a:p>
            <a:pPr eaLnBrk="1" hangingPunct="1">
              <a:lnSpc>
                <a:spcPct val="90000"/>
              </a:lnSpc>
            </a:pPr>
            <a:r>
              <a:rPr lang="zh-CN" altLang="en-US" sz="3200" smtClean="0"/>
              <a:t>约束</a:t>
            </a:r>
            <a:r>
              <a:rPr lang="en-US" altLang="zh-CN" sz="3200" smtClean="0"/>
              <a:t>(constraint)</a:t>
            </a:r>
          </a:p>
          <a:p>
            <a:pPr lvl="1" eaLnBrk="1" hangingPunct="1">
              <a:lnSpc>
                <a:spcPct val="90000"/>
              </a:lnSpc>
            </a:pPr>
            <a:r>
              <a:rPr lang="zh-CN" altLang="en-US" sz="2800" smtClean="0"/>
              <a:t>扩展</a:t>
            </a:r>
            <a:r>
              <a:rPr lang="en-US" altLang="zh-CN" sz="2800" smtClean="0"/>
              <a:t>UML</a:t>
            </a:r>
            <a:r>
              <a:rPr lang="zh-CN" altLang="en-US" sz="2800" smtClean="0"/>
              <a:t>构造块的语义，可以用来增加新的规则或修改现有的规则</a:t>
            </a:r>
          </a:p>
          <a:p>
            <a:pPr eaLnBrk="1" hangingPunct="1">
              <a:lnSpc>
                <a:spcPct val="90000"/>
              </a:lnSpc>
            </a:pPr>
            <a:r>
              <a:rPr lang="zh-CN" altLang="en-US" sz="3200" smtClean="0"/>
              <a:t>外廓</a:t>
            </a:r>
            <a:r>
              <a:rPr lang="en-US" altLang="zh-CN" sz="3200" smtClean="0"/>
              <a:t>(profile)</a:t>
            </a:r>
          </a:p>
          <a:p>
            <a:pPr lvl="1" eaLnBrk="1" hangingPunct="1">
              <a:lnSpc>
                <a:spcPct val="90000"/>
              </a:lnSpc>
            </a:pPr>
            <a:r>
              <a:rPr lang="zh-CN" altLang="en-US" sz="2800" smtClean="0"/>
              <a:t>提供了一组预定义的构造型、标记值、约束和基类，以用于特定领域的建模</a:t>
            </a:r>
            <a:endParaRPr lang="en-US" altLang="zh-CN" sz="280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7899135-6D5F-468E-B3F9-69F137CEF7E7}" type="slidenum">
              <a:rPr lang="en-US" altLang="zh-CN" sz="1200" b="0" smtClean="0">
                <a:solidFill>
                  <a:srgbClr val="4D4D4D"/>
                </a:solidFill>
                <a:latin typeface="Arial" charset="0"/>
              </a:rPr>
              <a:pPr eaLnBrk="1" hangingPunct="1"/>
              <a:t>45</a:t>
            </a:fld>
            <a:r>
              <a:rPr lang="en-US" altLang="zh-CN" sz="1200" b="0" smtClean="0">
                <a:solidFill>
                  <a:srgbClr val="4D4D4D"/>
                </a:solidFill>
                <a:latin typeface="Arial" charset="0"/>
              </a:rPr>
              <a:t>-</a:t>
            </a:r>
          </a:p>
        </p:txBody>
      </p:sp>
      <p:sp>
        <p:nvSpPr>
          <p:cNvPr id="49155" name="Rectangle 2"/>
          <p:cNvSpPr>
            <a:spLocks noGrp="1" noChangeArrowheads="1"/>
          </p:cNvSpPr>
          <p:nvPr>
            <p:ph type="title"/>
          </p:nvPr>
        </p:nvSpPr>
        <p:spPr/>
        <p:txBody>
          <a:bodyPr/>
          <a:lstStyle/>
          <a:p>
            <a:pPr eaLnBrk="1" hangingPunct="1"/>
            <a:r>
              <a:rPr lang="zh-CN" altLang="en-US" sz="4400" smtClean="0"/>
              <a:t>示例：扩展机制</a:t>
            </a:r>
            <a:endParaRPr lang="en-US" altLang="zh-CN" sz="4400" smtClean="0"/>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024063"/>
            <a:ext cx="2808287" cy="2773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7" name="Group 4"/>
          <p:cNvGrpSpPr>
            <a:grpSpLocks/>
          </p:cNvGrpSpPr>
          <p:nvPr/>
        </p:nvGrpSpPr>
        <p:grpSpPr bwMode="auto">
          <a:xfrm>
            <a:off x="4500563" y="2024063"/>
            <a:ext cx="3097212" cy="1033462"/>
            <a:chOff x="2880" y="1117"/>
            <a:chExt cx="1951" cy="651"/>
          </a:xfrm>
        </p:grpSpPr>
        <p:pic>
          <p:nvPicPr>
            <p:cNvPr id="491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 y="1117"/>
              <a:ext cx="1270" cy="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2" name="Line 6"/>
            <p:cNvSpPr>
              <a:spLocks noChangeShapeType="1"/>
            </p:cNvSpPr>
            <p:nvPr/>
          </p:nvSpPr>
          <p:spPr bwMode="auto">
            <a:xfrm>
              <a:off x="2880" y="1344"/>
              <a:ext cx="726" cy="0"/>
            </a:xfrm>
            <a:prstGeom prst="line">
              <a:avLst/>
            </a:prstGeom>
            <a:noFill/>
            <a:ln w="25400">
              <a:solidFill>
                <a:srgbClr val="9933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9158" name="Group 7"/>
          <p:cNvGrpSpPr>
            <a:grpSpLocks/>
          </p:cNvGrpSpPr>
          <p:nvPr/>
        </p:nvGrpSpPr>
        <p:grpSpPr bwMode="auto">
          <a:xfrm>
            <a:off x="2987675" y="3487738"/>
            <a:ext cx="3816350" cy="446087"/>
            <a:chOff x="1882" y="2197"/>
            <a:chExt cx="2404" cy="281"/>
          </a:xfrm>
        </p:grpSpPr>
        <p:sp>
          <p:nvSpPr>
            <p:cNvPr id="49159" name="Line 8"/>
            <p:cNvSpPr>
              <a:spLocks noChangeShapeType="1"/>
            </p:cNvSpPr>
            <p:nvPr/>
          </p:nvSpPr>
          <p:spPr bwMode="auto">
            <a:xfrm>
              <a:off x="1882" y="2319"/>
              <a:ext cx="1452" cy="0"/>
            </a:xfrm>
            <a:prstGeom prst="line">
              <a:avLst/>
            </a:prstGeom>
            <a:noFill/>
            <a:ln w="25400">
              <a:solidFill>
                <a:srgbClr val="993300"/>
              </a:solidFill>
              <a:prstDash val="dash"/>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pic>
          <p:nvPicPr>
            <p:cNvPr id="4916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8" y="2197"/>
              <a:ext cx="998"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5EDC6ED-BFEE-456E-9354-1497E7D758C5}" type="slidenum">
              <a:rPr lang="en-US" altLang="zh-CN" sz="1200" b="0" smtClean="0">
                <a:solidFill>
                  <a:srgbClr val="4D4D4D"/>
                </a:solidFill>
                <a:latin typeface="Arial" charset="0"/>
              </a:rPr>
              <a:pPr eaLnBrk="1" hangingPunct="1"/>
              <a:t>46</a:t>
            </a:fld>
            <a:r>
              <a:rPr lang="en-US" altLang="zh-CN" sz="1200" b="0" smtClean="0">
                <a:solidFill>
                  <a:srgbClr val="4D4D4D"/>
                </a:solidFill>
                <a:latin typeface="Arial" charset="0"/>
              </a:rPr>
              <a:t>-</a:t>
            </a:r>
          </a:p>
        </p:txBody>
      </p:sp>
      <p:sp>
        <p:nvSpPr>
          <p:cNvPr id="50179" name="Rectangle 2"/>
          <p:cNvSpPr>
            <a:spLocks noGrp="1" noChangeArrowheads="1"/>
          </p:cNvSpPr>
          <p:nvPr>
            <p:ph type="title"/>
          </p:nvPr>
        </p:nvSpPr>
        <p:spPr/>
        <p:txBody>
          <a:bodyPr/>
          <a:lstStyle/>
          <a:p>
            <a:pPr eaLnBrk="1" hangingPunct="1"/>
            <a:r>
              <a:rPr lang="zh-CN" altLang="en-US" smtClean="0"/>
              <a:t>构造型</a:t>
            </a:r>
            <a:r>
              <a:rPr lang="en-US" altLang="zh-CN" smtClean="0"/>
              <a:t>(stereotypes)</a:t>
            </a:r>
            <a:endParaRPr lang="zh-CN" altLang="en-US" smtClean="0"/>
          </a:p>
        </p:txBody>
      </p:sp>
      <p:sp>
        <p:nvSpPr>
          <p:cNvPr id="552963" name="Rectangle 3"/>
          <p:cNvSpPr>
            <a:spLocks noGrp="1" noChangeArrowheads="1"/>
          </p:cNvSpPr>
          <p:nvPr>
            <p:ph type="body" idx="1"/>
          </p:nvPr>
        </p:nvSpPr>
        <p:spPr/>
        <p:txBody>
          <a:bodyPr/>
          <a:lstStyle/>
          <a:p>
            <a:pPr eaLnBrk="1" hangingPunct="1">
              <a:defRPr/>
            </a:pPr>
            <a:r>
              <a:rPr lang="zh-CN" altLang="en-US" smtClean="0">
                <a:solidFill>
                  <a:srgbClr val="FF0000"/>
                </a:solidFill>
                <a:effectLst>
                  <a:outerShdw blurRad="38100" dist="38100" dir="2700000" algn="tl">
                    <a:srgbClr val="C0C0C0"/>
                  </a:outerShdw>
                </a:effectLst>
              </a:rPr>
              <a:t>构造型</a:t>
            </a:r>
            <a:r>
              <a:rPr lang="en-US" altLang="zh-CN" smtClean="0"/>
              <a:t>(stereotypes</a:t>
            </a:r>
            <a:r>
              <a:rPr lang="zh-CN" altLang="en-US" smtClean="0"/>
              <a:t>，衍型</a:t>
            </a:r>
            <a:r>
              <a:rPr lang="en-US" altLang="zh-CN" smtClean="0"/>
              <a:t>)</a:t>
            </a:r>
            <a:endParaRPr lang="zh-CN" altLang="en-US" smtClean="0"/>
          </a:p>
          <a:p>
            <a:pPr lvl="1" eaLnBrk="1" hangingPunct="1">
              <a:defRPr/>
            </a:pPr>
            <a:r>
              <a:rPr lang="zh-CN" altLang="en-US" smtClean="0"/>
              <a:t>根据已有的模型元素定义一个新元素</a:t>
            </a:r>
            <a:endParaRPr lang="en-US" altLang="zh-CN" smtClean="0"/>
          </a:p>
          <a:p>
            <a:pPr lvl="1" eaLnBrk="1" hangingPunct="1">
              <a:defRPr/>
            </a:pPr>
            <a:r>
              <a:rPr lang="zh-CN" altLang="en-US" smtClean="0"/>
              <a:t>建立在</a:t>
            </a:r>
            <a:r>
              <a:rPr lang="en-US" altLang="zh-CN" smtClean="0"/>
              <a:t>UML</a:t>
            </a:r>
            <a:r>
              <a:rPr lang="zh-CN" altLang="en-US" smtClean="0"/>
              <a:t>已定义的模型元素基础上</a:t>
            </a:r>
          </a:p>
          <a:p>
            <a:pPr lvl="1" eaLnBrk="1" hangingPunct="1">
              <a:defRPr/>
            </a:pPr>
            <a:r>
              <a:rPr lang="zh-CN" altLang="en-US" smtClean="0"/>
              <a:t>可以用于所有的</a:t>
            </a:r>
            <a:r>
              <a:rPr lang="en-US" altLang="zh-CN" smtClean="0"/>
              <a:t>UML</a:t>
            </a:r>
            <a:r>
              <a:rPr lang="zh-CN" altLang="en-US" smtClean="0"/>
              <a:t>模型元素，如类、关联、用例、构件等</a:t>
            </a:r>
          </a:p>
          <a:p>
            <a:pPr lvl="1" eaLnBrk="1" hangingPunct="1">
              <a:defRPr/>
            </a:pPr>
            <a:r>
              <a:rPr lang="en-US" altLang="zh-CN" smtClean="0"/>
              <a:t>UML</a:t>
            </a:r>
            <a:r>
              <a:rPr lang="zh-CN" altLang="en-US" smtClean="0"/>
              <a:t>规范提供了一些预定义的构造型</a:t>
            </a:r>
            <a:endParaRPr lang="en-US" altLang="zh-CN" smtClean="0"/>
          </a:p>
          <a:p>
            <a:pPr lvl="1" eaLnBrk="1" hangingPunct="1">
              <a:defRPr/>
            </a:pPr>
            <a:endParaRPr lang="en-US" altLang="zh-CN" smtClean="0"/>
          </a:p>
          <a:p>
            <a:pPr eaLnBrk="1" hangingPunct="1">
              <a:defRPr/>
            </a:pPr>
            <a:endParaRPr lang="zh-CN" altLang="en-US"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57F92D5-F19F-4A7C-B50B-FAC441EB7CBD}" type="slidenum">
              <a:rPr lang="en-US" altLang="zh-CN" sz="1200" b="0" smtClean="0">
                <a:solidFill>
                  <a:srgbClr val="4D4D4D"/>
                </a:solidFill>
                <a:latin typeface="Arial" charset="0"/>
              </a:rPr>
              <a:pPr eaLnBrk="1" hangingPunct="1"/>
              <a:t>47</a:t>
            </a:fld>
            <a:r>
              <a:rPr lang="en-US" altLang="zh-CN" sz="1200" b="0" smtClean="0">
                <a:solidFill>
                  <a:srgbClr val="4D4D4D"/>
                </a:solidFill>
                <a:latin typeface="Arial" charset="0"/>
              </a:rPr>
              <a:t>-</a:t>
            </a:r>
          </a:p>
        </p:txBody>
      </p:sp>
      <p:sp>
        <p:nvSpPr>
          <p:cNvPr id="51203" name="Rectangle 2"/>
          <p:cNvSpPr>
            <a:spLocks noGrp="1" noChangeArrowheads="1"/>
          </p:cNvSpPr>
          <p:nvPr>
            <p:ph type="title"/>
          </p:nvPr>
        </p:nvSpPr>
        <p:spPr/>
        <p:txBody>
          <a:bodyPr/>
          <a:lstStyle/>
          <a:p>
            <a:pPr eaLnBrk="1" hangingPunct="1"/>
            <a:r>
              <a:rPr lang="zh-CN" altLang="en-US" smtClean="0"/>
              <a:t>构造型的几种表现形式</a:t>
            </a:r>
            <a:endParaRPr lang="en-US" altLang="zh-CN" smtClean="0"/>
          </a:p>
        </p:txBody>
      </p:sp>
      <p:pic>
        <p:nvPicPr>
          <p:cNvPr id="5120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8" y="2135188"/>
            <a:ext cx="2695575"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4825" y="1990725"/>
            <a:ext cx="3179763" cy="257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2038" y="1917700"/>
            <a:ext cx="2678112"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700BAAD-0F11-4398-8374-4979B21B92AA}" type="slidenum">
              <a:rPr lang="en-US" altLang="zh-CN" sz="1200" b="0" smtClean="0">
                <a:solidFill>
                  <a:srgbClr val="4D4D4D"/>
                </a:solidFill>
                <a:latin typeface="Arial" charset="0"/>
              </a:rPr>
              <a:pPr eaLnBrk="1" hangingPunct="1"/>
              <a:t>48</a:t>
            </a:fld>
            <a:r>
              <a:rPr lang="en-US" altLang="zh-CN" sz="1200" b="0" smtClean="0">
                <a:solidFill>
                  <a:srgbClr val="4D4D4D"/>
                </a:solidFill>
                <a:latin typeface="Arial" charset="0"/>
              </a:rPr>
              <a:t>-</a:t>
            </a:r>
          </a:p>
        </p:txBody>
      </p:sp>
      <p:sp>
        <p:nvSpPr>
          <p:cNvPr id="52227" name="Rectangle 2"/>
          <p:cNvSpPr>
            <a:spLocks noGrp="1" noChangeArrowheads="1"/>
          </p:cNvSpPr>
          <p:nvPr>
            <p:ph type="title"/>
          </p:nvPr>
        </p:nvSpPr>
        <p:spPr/>
        <p:txBody>
          <a:bodyPr/>
          <a:lstStyle/>
          <a:p>
            <a:pPr eaLnBrk="1" hangingPunct="1"/>
            <a:r>
              <a:rPr lang="zh-CN" altLang="en-US" sz="4400" smtClean="0"/>
              <a:t>外廓</a:t>
            </a:r>
            <a:r>
              <a:rPr lang="en-US" altLang="zh-CN" sz="4400" smtClean="0"/>
              <a:t>(Profile)</a:t>
            </a:r>
          </a:p>
        </p:txBody>
      </p:sp>
      <p:sp>
        <p:nvSpPr>
          <p:cNvPr id="52228" name="Rectangle 3"/>
          <p:cNvSpPr>
            <a:spLocks noGrp="1" noChangeArrowheads="1"/>
          </p:cNvSpPr>
          <p:nvPr>
            <p:ph type="body" idx="1"/>
          </p:nvPr>
        </p:nvSpPr>
        <p:spPr/>
        <p:txBody>
          <a:bodyPr/>
          <a:lstStyle/>
          <a:p>
            <a:pPr eaLnBrk="1" hangingPunct="1"/>
            <a:r>
              <a:rPr lang="zh-CN" altLang="en-US" smtClean="0"/>
              <a:t>外廓</a:t>
            </a:r>
          </a:p>
          <a:p>
            <a:pPr lvl="1" eaLnBrk="1" hangingPunct="1"/>
            <a:r>
              <a:rPr lang="zh-CN" altLang="en-US" smtClean="0"/>
              <a:t>基于</a:t>
            </a:r>
            <a:r>
              <a:rPr lang="en-US" altLang="zh-CN" smtClean="0"/>
              <a:t>UML</a:t>
            </a:r>
            <a:r>
              <a:rPr lang="zh-CN" altLang="en-US" smtClean="0"/>
              <a:t>元素的子集为特定领域定义了</a:t>
            </a:r>
            <a:r>
              <a:rPr lang="en-US" altLang="zh-CN" smtClean="0"/>
              <a:t>UML</a:t>
            </a:r>
            <a:r>
              <a:rPr lang="zh-CN" altLang="en-US" smtClean="0"/>
              <a:t>的一个特定版本，即定义了一组对</a:t>
            </a:r>
            <a:r>
              <a:rPr lang="en-US" altLang="zh-CN" smtClean="0"/>
              <a:t>UML</a:t>
            </a:r>
            <a:r>
              <a:rPr lang="zh-CN" altLang="en-US" smtClean="0"/>
              <a:t>已有模型的扩展和限定机制，以用于某个特定领域</a:t>
            </a:r>
          </a:p>
          <a:p>
            <a:pPr lvl="1" eaLnBrk="1" hangingPunct="1"/>
            <a:r>
              <a:rPr lang="zh-CN" altLang="en-US" smtClean="0"/>
              <a:t>这些扩展和限定机制包括：预定义的构造型、标记值、约束和基类</a:t>
            </a:r>
          </a:p>
          <a:p>
            <a:pPr lvl="1" eaLnBrk="1" hangingPunct="1"/>
            <a:r>
              <a:rPr lang="zh-CN" altLang="en-US" smtClean="0"/>
              <a:t>建立在普通的</a:t>
            </a:r>
            <a:r>
              <a:rPr lang="en-US" altLang="zh-CN" smtClean="0"/>
              <a:t>UML</a:t>
            </a:r>
            <a:r>
              <a:rPr lang="zh-CN" altLang="en-US" smtClean="0"/>
              <a:t>元素基础上，并不代表一种新的语言</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7E1552F-8FB5-474B-A47C-254CAEE33CF0}" type="slidenum">
              <a:rPr lang="en-US" altLang="zh-CN" sz="1200" b="0" smtClean="0">
                <a:solidFill>
                  <a:srgbClr val="4D4D4D"/>
                </a:solidFill>
                <a:latin typeface="Arial" charset="0"/>
              </a:rPr>
              <a:pPr eaLnBrk="1" hangingPunct="1"/>
              <a:t>49</a:t>
            </a:fld>
            <a:r>
              <a:rPr lang="en-US" altLang="zh-CN" sz="1200" b="0" smtClean="0">
                <a:solidFill>
                  <a:srgbClr val="4D4D4D"/>
                </a:solidFill>
                <a:latin typeface="Arial" charset="0"/>
              </a:rPr>
              <a:t>-</a:t>
            </a:r>
          </a:p>
        </p:txBody>
      </p:sp>
      <p:sp>
        <p:nvSpPr>
          <p:cNvPr id="53251" name="Rectangle 2"/>
          <p:cNvSpPr>
            <a:spLocks noGrp="1" noChangeArrowheads="1"/>
          </p:cNvSpPr>
          <p:nvPr>
            <p:ph type="title"/>
          </p:nvPr>
        </p:nvSpPr>
        <p:spPr/>
        <p:txBody>
          <a:bodyPr/>
          <a:lstStyle/>
          <a:p>
            <a:pPr eaLnBrk="1" hangingPunct="1"/>
            <a:r>
              <a:rPr lang="en-US" altLang="zh-CN" sz="4400" smtClean="0"/>
              <a:t>OMG</a:t>
            </a:r>
            <a:r>
              <a:rPr lang="zh-CN" altLang="en-US" sz="4400" smtClean="0"/>
              <a:t>提供的</a:t>
            </a:r>
            <a:r>
              <a:rPr lang="en-US" altLang="zh-CN" sz="4400" smtClean="0"/>
              <a:t>Profile</a:t>
            </a:r>
          </a:p>
        </p:txBody>
      </p:sp>
      <p:sp>
        <p:nvSpPr>
          <p:cNvPr id="53252" name="Rectangle 3"/>
          <p:cNvSpPr>
            <a:spLocks noGrp="1" noChangeArrowheads="1"/>
          </p:cNvSpPr>
          <p:nvPr>
            <p:ph type="body" idx="1"/>
          </p:nvPr>
        </p:nvSpPr>
        <p:spPr/>
        <p:txBody>
          <a:bodyPr/>
          <a:lstStyle/>
          <a:p>
            <a:pPr eaLnBrk="1" hangingPunct="1">
              <a:lnSpc>
                <a:spcPct val="80000"/>
              </a:lnSpc>
            </a:pPr>
            <a:r>
              <a:rPr lang="en-US" altLang="zh-CN" sz="3200" smtClean="0"/>
              <a:t>OMG</a:t>
            </a:r>
            <a:r>
              <a:rPr lang="zh-CN" altLang="en-US" sz="3200" smtClean="0"/>
              <a:t>基于</a:t>
            </a:r>
            <a:r>
              <a:rPr lang="en-US" altLang="zh-CN" sz="3200" smtClean="0"/>
              <a:t>Profile</a:t>
            </a:r>
            <a:r>
              <a:rPr lang="zh-CN" altLang="en-US" sz="3200" smtClean="0"/>
              <a:t>机制扩展</a:t>
            </a:r>
            <a:r>
              <a:rPr lang="en-US" altLang="zh-CN" sz="3200" smtClean="0"/>
              <a:t>UML</a:t>
            </a:r>
            <a:r>
              <a:rPr lang="zh-CN" altLang="en-US" sz="3200" smtClean="0"/>
              <a:t>应用</a:t>
            </a:r>
          </a:p>
          <a:p>
            <a:pPr lvl="1" eaLnBrk="1" hangingPunct="1">
              <a:lnSpc>
                <a:spcPct val="80000"/>
              </a:lnSpc>
            </a:pPr>
            <a:r>
              <a:rPr lang="en-US" altLang="zh-CN" sz="2800" smtClean="0"/>
              <a:t>SoaML (Service oriented architecture Modeling Language) </a:t>
            </a:r>
          </a:p>
          <a:p>
            <a:pPr lvl="1" eaLnBrk="1" hangingPunct="1">
              <a:lnSpc>
                <a:spcPct val="80000"/>
              </a:lnSpc>
            </a:pPr>
            <a:r>
              <a:rPr lang="en-US" altLang="zh-CN" sz="2800" smtClean="0"/>
              <a:t>SysML (OMG Systems Modeling Language)</a:t>
            </a:r>
          </a:p>
          <a:p>
            <a:pPr lvl="1" eaLnBrk="1" hangingPunct="1">
              <a:lnSpc>
                <a:spcPct val="80000"/>
              </a:lnSpc>
            </a:pPr>
            <a:r>
              <a:rPr lang="en-US" altLang="zh-CN" sz="2800" smtClean="0"/>
              <a:t>EAI (UML Profile for Enterprise Application Integration) </a:t>
            </a:r>
          </a:p>
          <a:p>
            <a:pPr lvl="1" eaLnBrk="1" hangingPunct="1">
              <a:lnSpc>
                <a:spcPct val="80000"/>
              </a:lnSpc>
            </a:pPr>
            <a:r>
              <a:rPr lang="en-US" altLang="zh-CN" sz="2800" smtClean="0"/>
              <a:t>MARTE (UML Profile for Modeling and Analysis of Real-time and Embedded Systems)</a:t>
            </a:r>
          </a:p>
          <a:p>
            <a:pPr lvl="1" eaLnBrk="1" hangingPunct="1">
              <a:lnSpc>
                <a:spcPct val="80000"/>
              </a:lnSpc>
            </a:pPr>
            <a:r>
              <a:rPr lang="en-US" altLang="zh-CN" sz="2800" smtClean="0"/>
              <a:t>UML Profile for System on a Chip (SoC)</a:t>
            </a:r>
          </a:p>
          <a:p>
            <a:pPr lvl="1" eaLnBrk="1" hangingPunct="1">
              <a:lnSpc>
                <a:spcPct val="80000"/>
              </a:lnSpc>
            </a:pPr>
            <a:r>
              <a:rPr lang="en-US" altLang="zh-CN" sz="2800" smtClean="0"/>
              <a:t>UML Testing Profile</a:t>
            </a:r>
          </a:p>
          <a:p>
            <a:pPr lvl="1" eaLnBrk="1" hangingPunct="1">
              <a:lnSpc>
                <a:spcPct val="80000"/>
              </a:lnSpc>
            </a:pPr>
            <a:r>
              <a:rPr lang="en-US" altLang="zh-CN" sz="2800" smtClean="0"/>
              <a:t>……</a:t>
            </a:r>
            <a:endParaRPr lang="zh-CN" altLang="en-US" sz="280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BC61E82-345C-44FC-87A9-D0581B56D50D}" type="slidenum">
              <a:rPr lang="en-US" altLang="zh-CN" sz="1200" b="0" smtClean="0">
                <a:solidFill>
                  <a:srgbClr val="4D4D4D"/>
                </a:solidFill>
                <a:latin typeface="Arial" charset="0"/>
              </a:rPr>
              <a:pPr eaLnBrk="1" hangingPunct="1"/>
              <a:t>5</a:t>
            </a:fld>
            <a:r>
              <a:rPr lang="en-US" altLang="zh-CN" sz="1200" b="0" smtClean="0">
                <a:solidFill>
                  <a:srgbClr val="4D4D4D"/>
                </a:solidFill>
                <a:latin typeface="Arial" charset="0"/>
              </a:rPr>
              <a:t>-</a:t>
            </a:r>
          </a:p>
        </p:txBody>
      </p:sp>
      <p:sp>
        <p:nvSpPr>
          <p:cNvPr id="7171"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493571" name="Rectangle 3"/>
          <p:cNvSpPr>
            <a:spLocks noGrp="1" noChangeArrowheads="1"/>
          </p:cNvSpPr>
          <p:nvPr>
            <p:ph type="body" idx="1"/>
          </p:nvPr>
        </p:nvSpPr>
        <p:spPr/>
        <p:txBody>
          <a:bodyPr/>
          <a:lstStyle/>
          <a:p>
            <a:pPr eaLnBrk="1" hangingPunct="1">
              <a:defRPr/>
            </a:pPr>
            <a:r>
              <a:rPr lang="zh-CN" altLang="en-US" dirty="0" smtClean="0">
                <a:solidFill>
                  <a:schemeClr val="hlink"/>
                </a:solidFill>
                <a:effectLst>
                  <a:outerShdw blurRad="38100" dist="38100" dir="2700000" algn="tl">
                    <a:srgbClr val="C0C0C0"/>
                  </a:outerShdw>
                </a:effectLst>
              </a:rPr>
              <a:t>可视化建模</a:t>
            </a:r>
          </a:p>
          <a:p>
            <a:pPr eaLnBrk="1" hangingPunct="1">
              <a:defRPr/>
            </a:pPr>
            <a:r>
              <a:rPr lang="en-US" altLang="zh-CN" dirty="0" smtClean="0"/>
              <a:t>the UML</a:t>
            </a:r>
          </a:p>
          <a:p>
            <a:pPr eaLnBrk="1" hangingPunct="1">
              <a:defRPr/>
            </a:pPr>
            <a:r>
              <a:rPr lang="en-US" altLang="zh-CN" dirty="0" smtClean="0"/>
              <a:t>UML</a:t>
            </a:r>
            <a:r>
              <a:rPr lang="zh-CN" altLang="en-US" dirty="0" smtClean="0"/>
              <a:t>基础结构</a:t>
            </a:r>
            <a:endParaRPr lang="en-US" altLang="zh-CN" dirty="0" smtClean="0"/>
          </a:p>
          <a:p>
            <a:pPr eaLnBrk="1" hangingPunct="1">
              <a:defRPr/>
            </a:pPr>
            <a:r>
              <a:rPr lang="en-US" altLang="zh-CN" dirty="0" smtClean="0"/>
              <a:t>UML</a:t>
            </a:r>
            <a:r>
              <a:rPr lang="zh-CN" altLang="en-US" dirty="0"/>
              <a:t>概念</a:t>
            </a:r>
            <a:r>
              <a:rPr lang="zh-CN" altLang="en-US" dirty="0" smtClean="0"/>
              <a:t>模型</a:t>
            </a:r>
            <a:endParaRPr lang="en-US" altLang="zh-CN" dirty="0" smtClean="0"/>
          </a:p>
          <a:p>
            <a:pPr eaLnBrk="1" hangingPunct="1">
              <a:defRPr/>
            </a:pPr>
            <a:r>
              <a:rPr lang="zh-CN" altLang="en-US" dirty="0" smtClean="0"/>
              <a:t>应用</a:t>
            </a:r>
            <a:r>
              <a:rPr lang="en-US" altLang="zh-CN" dirty="0" smtClean="0"/>
              <a:t>UML2</a:t>
            </a:r>
            <a:r>
              <a:rPr lang="zh-CN" altLang="en-US" dirty="0" smtClean="0"/>
              <a:t>建模</a:t>
            </a:r>
            <a:endParaRPr lang="en-US" altLang="zh-CN"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003BF25-24BD-4328-827A-03C11C0BD435}" type="slidenum">
              <a:rPr lang="en-US" altLang="zh-CN" sz="1200" b="0" smtClean="0">
                <a:solidFill>
                  <a:srgbClr val="4D4D4D"/>
                </a:solidFill>
                <a:latin typeface="Arial" charset="0"/>
              </a:rPr>
              <a:pPr eaLnBrk="1" hangingPunct="1"/>
              <a:t>50</a:t>
            </a:fld>
            <a:r>
              <a:rPr lang="en-US" altLang="zh-CN" sz="1200" b="0" smtClean="0">
                <a:solidFill>
                  <a:srgbClr val="4D4D4D"/>
                </a:solidFill>
                <a:latin typeface="Arial" charset="0"/>
              </a:rPr>
              <a:t>-</a:t>
            </a:r>
          </a:p>
        </p:txBody>
      </p:sp>
      <p:sp>
        <p:nvSpPr>
          <p:cNvPr id="54275" name="Rectangle 2"/>
          <p:cNvSpPr>
            <a:spLocks noGrp="1" noChangeArrowheads="1"/>
          </p:cNvSpPr>
          <p:nvPr>
            <p:ph type="title"/>
          </p:nvPr>
        </p:nvSpPr>
        <p:spPr/>
        <p:txBody>
          <a:bodyPr/>
          <a:lstStyle/>
          <a:p>
            <a:pPr eaLnBrk="1" hangingPunct="1"/>
            <a:r>
              <a:rPr lang="zh-CN" altLang="en-US" sz="4400" smtClean="0"/>
              <a:t>外廓图</a:t>
            </a:r>
            <a:r>
              <a:rPr lang="en-US" altLang="zh-CN" sz="4400" smtClean="0"/>
              <a:t>(Profile Diagram)</a:t>
            </a:r>
          </a:p>
        </p:txBody>
      </p:sp>
      <p:sp>
        <p:nvSpPr>
          <p:cNvPr id="54276" name="Rectangle 3"/>
          <p:cNvSpPr>
            <a:spLocks noGrp="1" noChangeArrowheads="1"/>
          </p:cNvSpPr>
          <p:nvPr>
            <p:ph type="body" idx="1"/>
          </p:nvPr>
        </p:nvSpPr>
        <p:spPr/>
        <p:txBody>
          <a:bodyPr/>
          <a:lstStyle/>
          <a:p>
            <a:pPr eaLnBrk="1" hangingPunct="1">
              <a:lnSpc>
                <a:spcPct val="90000"/>
              </a:lnSpc>
            </a:pPr>
            <a:r>
              <a:rPr lang="en-US" altLang="zh-CN" smtClean="0"/>
              <a:t>UML2.2</a:t>
            </a:r>
            <a:r>
              <a:rPr lang="zh-CN" altLang="en-US" smtClean="0"/>
              <a:t>新增的</a:t>
            </a:r>
            <a:r>
              <a:rPr lang="en-US" altLang="zh-CN" smtClean="0"/>
              <a:t>Profile Diagram</a:t>
            </a:r>
            <a:r>
              <a:rPr lang="zh-CN" altLang="en-US" smtClean="0"/>
              <a:t>专门用于可视化描述外廓以及构造型、标记值、约束等</a:t>
            </a:r>
          </a:p>
          <a:p>
            <a:pPr eaLnBrk="1" hangingPunct="1">
              <a:lnSpc>
                <a:spcPct val="90000"/>
              </a:lnSpc>
            </a:pPr>
            <a:r>
              <a:rPr lang="zh-CN" altLang="en-US" smtClean="0"/>
              <a:t>主要概念</a:t>
            </a:r>
          </a:p>
          <a:p>
            <a:pPr lvl="1" eaLnBrk="1" hangingPunct="1">
              <a:lnSpc>
                <a:spcPct val="90000"/>
              </a:lnSpc>
            </a:pPr>
            <a:r>
              <a:rPr lang="en-US" altLang="zh-CN" smtClean="0"/>
              <a:t>Profile: </a:t>
            </a:r>
            <a:r>
              <a:rPr lang="zh-CN" altLang="en-US" smtClean="0"/>
              <a:t>一个包，代表一个外廓</a:t>
            </a:r>
          </a:p>
          <a:p>
            <a:pPr lvl="1" eaLnBrk="1" hangingPunct="1">
              <a:lnSpc>
                <a:spcPct val="90000"/>
              </a:lnSpc>
            </a:pPr>
            <a:r>
              <a:rPr lang="en-US" altLang="zh-CN" smtClean="0"/>
              <a:t>Stereotype: </a:t>
            </a:r>
            <a:r>
              <a:rPr lang="zh-CN" altLang="en-US" smtClean="0"/>
              <a:t>定义一种针对元类的扩展</a:t>
            </a:r>
          </a:p>
          <a:p>
            <a:pPr lvl="1" eaLnBrk="1" hangingPunct="1">
              <a:lnSpc>
                <a:spcPct val="90000"/>
              </a:lnSpc>
            </a:pPr>
            <a:r>
              <a:rPr lang="en-US" altLang="zh-CN" smtClean="0"/>
              <a:t>Metaclass: </a:t>
            </a:r>
            <a:r>
              <a:rPr lang="zh-CN" altLang="en-US" smtClean="0"/>
              <a:t>可被扩展的元素</a:t>
            </a:r>
          </a:p>
          <a:p>
            <a:pPr lvl="1" eaLnBrk="1" hangingPunct="1">
              <a:lnSpc>
                <a:spcPct val="90000"/>
              </a:lnSpc>
            </a:pPr>
            <a:r>
              <a:rPr lang="en-US" altLang="zh-CN" smtClean="0"/>
              <a:t>Extension: </a:t>
            </a:r>
            <a:r>
              <a:rPr lang="zh-CN" altLang="en-US" smtClean="0"/>
              <a:t>构造型和元类之间的关系</a:t>
            </a:r>
            <a:endParaRPr lang="en-US" altLang="zh-CN" smtClean="0"/>
          </a:p>
          <a:p>
            <a:pPr lvl="1" eaLnBrk="1" hangingPunct="1">
              <a:lnSpc>
                <a:spcPct val="90000"/>
              </a:lnSpc>
            </a:pPr>
            <a:r>
              <a:rPr lang="en-US" altLang="zh-CN" smtClean="0"/>
              <a:t>ProfileApplication: Profile</a:t>
            </a:r>
            <a:r>
              <a:rPr lang="zh-CN" altLang="en-US" smtClean="0"/>
              <a:t>和应用模型之间的关系</a:t>
            </a:r>
            <a:endParaRPr lang="en-US" altLang="zh-CN" smtClean="0"/>
          </a:p>
        </p:txBody>
      </p:sp>
      <p:sp>
        <p:nvSpPr>
          <p:cNvPr id="54277" name="Rectangle 4">
            <a:hlinkClick r:id="" action="ppaction://noaction"/>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查看外廓图元语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FDAFE12-59B5-48BD-978A-C3EDF8E56787}" type="slidenum">
              <a:rPr lang="en-US" altLang="zh-CN" sz="1200" b="0" smtClean="0">
                <a:solidFill>
                  <a:srgbClr val="4D4D4D"/>
                </a:solidFill>
                <a:latin typeface="Arial" charset="0"/>
              </a:rPr>
              <a:pPr eaLnBrk="1" hangingPunct="1"/>
              <a:t>51</a:t>
            </a:fld>
            <a:r>
              <a:rPr lang="en-US" altLang="zh-CN" sz="1200" b="0" smtClean="0">
                <a:solidFill>
                  <a:srgbClr val="4D4D4D"/>
                </a:solidFill>
                <a:latin typeface="Arial" charset="0"/>
              </a:rPr>
              <a:t>-</a:t>
            </a:r>
          </a:p>
        </p:txBody>
      </p:sp>
      <p:sp>
        <p:nvSpPr>
          <p:cNvPr id="115715" name="Rectangle 2"/>
          <p:cNvSpPr>
            <a:spLocks noGrp="1" noChangeArrowheads="1"/>
          </p:cNvSpPr>
          <p:nvPr>
            <p:ph type="title"/>
          </p:nvPr>
        </p:nvSpPr>
        <p:spPr/>
        <p:txBody>
          <a:bodyPr/>
          <a:lstStyle/>
          <a:p>
            <a:pPr eaLnBrk="1" hangingPunct="1"/>
            <a:r>
              <a:rPr lang="zh-CN" altLang="en-US" sz="4400" smtClean="0"/>
              <a:t>外廓图</a:t>
            </a:r>
          </a:p>
        </p:txBody>
      </p:sp>
      <p:sp>
        <p:nvSpPr>
          <p:cNvPr id="115716" name="Rectangle 15">
            <a:hlinkClick r:id="rId2" action="ppaction://hlinksldjump"/>
          </p:cNvPr>
          <p:cNvSpPr>
            <a:spLocks noChangeArrowheads="1"/>
          </p:cNvSpPr>
          <p:nvPr/>
        </p:nvSpPr>
        <p:spPr bwMode="auto">
          <a:xfrm>
            <a:off x="66087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返回外廓图</a:t>
            </a:r>
          </a:p>
        </p:txBody>
      </p:sp>
      <p:pic>
        <p:nvPicPr>
          <p:cNvPr id="115717"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1700808"/>
            <a:ext cx="8485583"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2585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F9FAE15-3C5A-4835-878A-8F9C4C095E32}" type="slidenum">
              <a:rPr lang="en-US" altLang="zh-CN" sz="1200" b="0" smtClean="0">
                <a:solidFill>
                  <a:srgbClr val="4D4D4D"/>
                </a:solidFill>
                <a:latin typeface="Arial" charset="0"/>
              </a:rPr>
              <a:pPr eaLnBrk="1" hangingPunct="1"/>
              <a:t>52</a:t>
            </a:fld>
            <a:r>
              <a:rPr lang="en-US" altLang="zh-CN" sz="1200" b="0" smtClean="0">
                <a:solidFill>
                  <a:srgbClr val="4D4D4D"/>
                </a:solidFill>
                <a:latin typeface="Arial" charset="0"/>
              </a:rPr>
              <a:t>-</a:t>
            </a:r>
          </a:p>
        </p:txBody>
      </p:sp>
      <p:sp>
        <p:nvSpPr>
          <p:cNvPr id="55299" name="Rectangle 2"/>
          <p:cNvSpPr>
            <a:spLocks noGrp="1" noChangeArrowheads="1"/>
          </p:cNvSpPr>
          <p:nvPr>
            <p:ph type="title"/>
          </p:nvPr>
        </p:nvSpPr>
        <p:spPr/>
        <p:txBody>
          <a:bodyPr/>
          <a:lstStyle/>
          <a:p>
            <a:pPr eaLnBrk="1" hangingPunct="1"/>
            <a:r>
              <a:rPr lang="zh-CN" altLang="en-US" sz="4400" smtClean="0"/>
              <a:t>应用</a:t>
            </a:r>
            <a:r>
              <a:rPr lang="en-US" altLang="zh-CN" sz="4400" smtClean="0"/>
              <a:t>Profile Diagram</a:t>
            </a:r>
          </a:p>
        </p:txBody>
      </p:sp>
      <p:pic>
        <p:nvPicPr>
          <p:cNvPr id="558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8525" y="3408363"/>
            <a:ext cx="8137525"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981075"/>
            <a:ext cx="4103688"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58084"/>
                                        </p:tgtEl>
                                        <p:attrNameLst>
                                          <p:attrName>style.visibility</p:attrName>
                                        </p:attrNameLst>
                                      </p:cBhvr>
                                      <p:to>
                                        <p:strVal val="visible"/>
                                      </p:to>
                                    </p:set>
                                    <p:animEffect transition="in" filter="dissolve">
                                      <p:cBhvr>
                                        <p:cTn id="7" dur="500"/>
                                        <p:tgtEl>
                                          <p:spTgt spid="558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50AECCB-CAB9-488D-9B52-F06DB1443EC9}" type="slidenum">
              <a:rPr lang="en-US" altLang="zh-CN" sz="1200" b="0" smtClean="0">
                <a:solidFill>
                  <a:srgbClr val="4D4D4D"/>
                </a:solidFill>
                <a:latin typeface="Arial" charset="0"/>
              </a:rPr>
              <a:pPr eaLnBrk="1" hangingPunct="1"/>
              <a:t>53</a:t>
            </a:fld>
            <a:r>
              <a:rPr lang="en-US" altLang="zh-CN" sz="1200" b="0" smtClean="0">
                <a:solidFill>
                  <a:srgbClr val="4D4D4D"/>
                </a:solidFill>
                <a:latin typeface="Arial" charset="0"/>
              </a:rPr>
              <a:t>-</a:t>
            </a:r>
          </a:p>
        </p:txBody>
      </p:sp>
      <p:sp>
        <p:nvSpPr>
          <p:cNvPr id="56323" name="Rectangle 2"/>
          <p:cNvSpPr>
            <a:spLocks noGrp="1" noChangeArrowheads="1"/>
          </p:cNvSpPr>
          <p:nvPr>
            <p:ph type="title"/>
          </p:nvPr>
        </p:nvSpPr>
        <p:spPr/>
        <p:txBody>
          <a:bodyPr/>
          <a:lstStyle/>
          <a:p>
            <a:pPr eaLnBrk="1" hangingPunct="1"/>
            <a:r>
              <a:rPr lang="zh-CN" altLang="en-US" smtClean="0"/>
              <a:t>构架：</a:t>
            </a:r>
            <a:r>
              <a:rPr lang="en-US" altLang="zh-CN" smtClean="0"/>
              <a:t>4+1</a:t>
            </a:r>
            <a:r>
              <a:rPr lang="zh-CN" altLang="en-US" smtClean="0"/>
              <a:t>视图</a:t>
            </a:r>
            <a:r>
              <a:rPr lang="en-US" altLang="zh-CN" smtClean="0"/>
              <a:t>(from RUP)</a:t>
            </a:r>
            <a:endParaRPr lang="zh-CN" altLang="en-US" smtClean="0"/>
          </a:p>
        </p:txBody>
      </p:sp>
      <p:grpSp>
        <p:nvGrpSpPr>
          <p:cNvPr id="56324" name="Group 3"/>
          <p:cNvGrpSpPr>
            <a:grpSpLocks/>
          </p:cNvGrpSpPr>
          <p:nvPr/>
        </p:nvGrpSpPr>
        <p:grpSpPr bwMode="auto">
          <a:xfrm>
            <a:off x="755650" y="1412875"/>
            <a:ext cx="7848600" cy="4464050"/>
            <a:chOff x="571" y="929"/>
            <a:chExt cx="4668" cy="2592"/>
          </a:xfrm>
        </p:grpSpPr>
        <p:sp>
          <p:nvSpPr>
            <p:cNvPr id="56325" name="Rectangle 4"/>
            <p:cNvSpPr>
              <a:spLocks noChangeArrowheads="1"/>
            </p:cNvSpPr>
            <p:nvPr/>
          </p:nvSpPr>
          <p:spPr bwMode="auto">
            <a:xfrm>
              <a:off x="571" y="929"/>
              <a:ext cx="2253"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6" name="Rectangle 5"/>
            <p:cNvSpPr>
              <a:spLocks noChangeArrowheads="1"/>
            </p:cNvSpPr>
            <p:nvPr/>
          </p:nvSpPr>
          <p:spPr bwMode="auto">
            <a:xfrm>
              <a:off x="571" y="2257"/>
              <a:ext cx="2253"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6327" name="Rectangle 6"/>
            <p:cNvSpPr>
              <a:spLocks noChangeArrowheads="1"/>
            </p:cNvSpPr>
            <p:nvPr/>
          </p:nvSpPr>
          <p:spPr bwMode="auto">
            <a:xfrm>
              <a:off x="2875" y="929"/>
              <a:ext cx="2296" cy="1289"/>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1" name="Rectangle 7"/>
            <p:cNvSpPr>
              <a:spLocks noChangeArrowheads="1"/>
            </p:cNvSpPr>
            <p:nvPr/>
          </p:nvSpPr>
          <p:spPr bwMode="auto">
            <a:xfrm>
              <a:off x="1483" y="2657"/>
              <a:ext cx="1074"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Process View</a:t>
              </a:r>
            </a:p>
          </p:txBody>
        </p:sp>
        <p:sp>
          <p:nvSpPr>
            <p:cNvPr id="56329" name="Rectangle 8"/>
            <p:cNvSpPr>
              <a:spLocks noChangeArrowheads="1"/>
            </p:cNvSpPr>
            <p:nvPr/>
          </p:nvSpPr>
          <p:spPr bwMode="auto">
            <a:xfrm>
              <a:off x="2883" y="2257"/>
              <a:ext cx="2296" cy="1264"/>
            </a:xfrm>
            <a:prstGeom prst="rect">
              <a:avLst/>
            </a:prstGeom>
            <a:solidFill>
              <a:schemeClr val="bg1"/>
            </a:solidFill>
            <a:ln w="38100">
              <a:solidFill>
                <a:schemeClr val="bg2"/>
              </a:solidFill>
              <a:miter lim="800000"/>
              <a:headEnd/>
              <a:tailEnd/>
            </a:ln>
          </p:spPr>
          <p:txBody>
            <a:bodyPr wrap="none" anchor="ctr"/>
            <a:lstStyle/>
            <a:p>
              <a:endParaRPr lang="zh-CN" altLang="en-US"/>
            </a:p>
          </p:txBody>
        </p:sp>
        <p:sp>
          <p:nvSpPr>
            <p:cNvPr id="559113" name="Rectangle 9"/>
            <p:cNvSpPr>
              <a:spLocks noChangeArrowheads="1"/>
            </p:cNvSpPr>
            <p:nvPr/>
          </p:nvSpPr>
          <p:spPr bwMode="auto">
            <a:xfrm>
              <a:off x="3067" y="2657"/>
              <a:ext cx="146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Deployment View</a:t>
              </a:r>
            </a:p>
          </p:txBody>
        </p:sp>
        <p:graphicFrame>
          <p:nvGraphicFramePr>
            <p:cNvPr id="56331" name="Object 10"/>
            <p:cNvGraphicFramePr>
              <a:graphicFrameLocks/>
            </p:cNvGraphicFramePr>
            <p:nvPr/>
          </p:nvGraphicFramePr>
          <p:xfrm>
            <a:off x="4459" y="977"/>
            <a:ext cx="656" cy="516"/>
          </p:xfrm>
          <a:graphic>
            <a:graphicData uri="http://schemas.openxmlformats.org/presentationml/2006/ole">
              <mc:AlternateContent xmlns:mc="http://schemas.openxmlformats.org/markup-compatibility/2006">
                <mc:Choice xmlns:v="urn:schemas-microsoft-com:vml" Requires="v">
                  <p:oleObj spid="_x0000_s56448" name="CorelDRAW" r:id="rId3" imgW="457200" imgH="457200" progId="CorelDraw.Graphic.8">
                    <p:embed/>
                  </p:oleObj>
                </mc:Choice>
                <mc:Fallback>
                  <p:oleObj name="CorelDRAW" r:id="rId3" imgW="457200" imgH="457200" progId="CorelDraw.Graphic.8">
                    <p:embed/>
                    <p:pic>
                      <p:nvPicPr>
                        <p:cNvPr id="0" name="Object 1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 y="977"/>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9115" name="Rectangle 11"/>
            <p:cNvSpPr>
              <a:spLocks noChangeArrowheads="1"/>
            </p:cNvSpPr>
            <p:nvPr/>
          </p:nvSpPr>
          <p:spPr bwMode="auto">
            <a:xfrm>
              <a:off x="1483" y="1313"/>
              <a:ext cx="1015"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Logical View</a:t>
              </a:r>
            </a:p>
          </p:txBody>
        </p:sp>
        <p:graphicFrame>
          <p:nvGraphicFramePr>
            <p:cNvPr id="56333" name="Object 12"/>
            <p:cNvGraphicFramePr>
              <a:graphicFrameLocks/>
            </p:cNvGraphicFramePr>
            <p:nvPr/>
          </p:nvGraphicFramePr>
          <p:xfrm>
            <a:off x="619" y="1025"/>
            <a:ext cx="608" cy="495"/>
          </p:xfrm>
          <a:graphic>
            <a:graphicData uri="http://schemas.openxmlformats.org/presentationml/2006/ole">
              <mc:AlternateContent xmlns:mc="http://schemas.openxmlformats.org/markup-compatibility/2006">
                <mc:Choice xmlns:v="urn:schemas-microsoft-com:vml" Requires="v">
                  <p:oleObj spid="_x0000_s56449" name="CorelDRAW" r:id="rId5" imgW="457200" imgH="457200" progId="CorelDraw.Graphic.8">
                    <p:embed/>
                  </p:oleObj>
                </mc:Choice>
                <mc:Fallback>
                  <p:oleObj name="CorelDRAW" r:id="rId5" imgW="457200" imgH="457200" progId="CorelDraw.Graphic.8">
                    <p:embed/>
                    <p:pic>
                      <p:nvPicPr>
                        <p:cNvPr id="0"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 y="1025"/>
                          <a:ext cx="608" cy="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334" name="Oval 13"/>
            <p:cNvSpPr>
              <a:spLocks noChangeArrowheads="1"/>
            </p:cNvSpPr>
            <p:nvPr/>
          </p:nvSpPr>
          <p:spPr bwMode="auto">
            <a:xfrm>
              <a:off x="2004" y="1601"/>
              <a:ext cx="1783" cy="954"/>
            </a:xfrm>
            <a:prstGeom prst="ellipse">
              <a:avLst/>
            </a:prstGeom>
            <a:solidFill>
              <a:srgbClr val="FFFF99"/>
            </a:solidFill>
            <a:ln w="38100">
              <a:solidFill>
                <a:srgbClr val="5F5F5F"/>
              </a:solidFill>
              <a:round/>
              <a:headEnd/>
              <a:tailEnd/>
            </a:ln>
          </p:spPr>
          <p:txBody>
            <a:bodyPr wrap="none" anchor="ctr"/>
            <a:lstStyle/>
            <a:p>
              <a:endParaRPr lang="zh-CN" altLang="en-US"/>
            </a:p>
          </p:txBody>
        </p:sp>
        <p:sp>
          <p:nvSpPr>
            <p:cNvPr id="559118" name="Rectangle 14"/>
            <p:cNvSpPr>
              <a:spLocks noChangeArrowheads="1"/>
            </p:cNvSpPr>
            <p:nvPr/>
          </p:nvSpPr>
          <p:spPr bwMode="auto">
            <a:xfrm>
              <a:off x="2347" y="2177"/>
              <a:ext cx="114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Use-Case View</a:t>
              </a:r>
            </a:p>
          </p:txBody>
        </p:sp>
        <p:graphicFrame>
          <p:nvGraphicFramePr>
            <p:cNvPr id="56336" name="Object 15"/>
            <p:cNvGraphicFramePr>
              <a:graphicFrameLocks/>
            </p:cNvGraphicFramePr>
            <p:nvPr/>
          </p:nvGraphicFramePr>
          <p:xfrm>
            <a:off x="2587" y="1649"/>
            <a:ext cx="755" cy="468"/>
          </p:xfrm>
          <a:graphic>
            <a:graphicData uri="http://schemas.openxmlformats.org/presentationml/2006/ole">
              <mc:AlternateContent xmlns:mc="http://schemas.openxmlformats.org/markup-compatibility/2006">
                <mc:Choice xmlns:v="urn:schemas-microsoft-com:vml" Requires="v">
                  <p:oleObj spid="_x0000_s56450" name="CorelDRAW" r:id="rId7" imgW="914400" imgH="914400" progId="CorelDraw.Graphic.8">
                    <p:embed/>
                  </p:oleObj>
                </mc:Choice>
                <mc:Fallback>
                  <p:oleObj name="CorelDRAW" r:id="rId7" imgW="914400" imgH="914400" progId="CorelDraw.Graphic.8">
                    <p:embed/>
                    <p:pic>
                      <p:nvPicPr>
                        <p:cNvPr id="0" name="Object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87" y="1649"/>
                          <a:ext cx="755" cy="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9120" name="Rectangle 16"/>
            <p:cNvSpPr>
              <a:spLocks noChangeArrowheads="1"/>
            </p:cNvSpPr>
            <p:nvPr/>
          </p:nvSpPr>
          <p:spPr bwMode="auto">
            <a:xfrm>
              <a:off x="3067" y="1313"/>
              <a:ext cx="1591" cy="213"/>
            </a:xfrm>
            <a:prstGeom prst="rect">
              <a:avLst/>
            </a:prstGeom>
            <a:noFill/>
            <a:ln w="9525">
              <a:noFill/>
              <a:miter lim="800000"/>
              <a:headEnd/>
              <a:tailEnd/>
            </a:ln>
            <a:effectLst/>
          </p:spPr>
          <p:txBody>
            <a:bodyPr lIns="92075" tIns="46038" rIns="92075" bIns="46038">
              <a:spAutoFit/>
            </a:bodyPr>
            <a:lstStyle/>
            <a:p>
              <a:pPr eaLnBrk="0" hangingPunct="0">
                <a:defRPr/>
              </a:pPr>
              <a:r>
                <a:rPr kumimoji="0" lang="en-US" altLang="ko-KR" sz="1800">
                  <a:effectLst>
                    <a:outerShdw blurRad="38100" dist="38100" dir="2700000" algn="tl">
                      <a:srgbClr val="C0C0C0"/>
                    </a:outerShdw>
                  </a:effectLst>
                  <a:latin typeface="Arial" charset="0"/>
                  <a:ea typeface="Gulim" pitchFamily="34" charset="-127"/>
                </a:rPr>
                <a:t>Implementation View</a:t>
              </a:r>
            </a:p>
          </p:txBody>
        </p:sp>
        <p:grpSp>
          <p:nvGrpSpPr>
            <p:cNvPr id="56338" name="Group 17"/>
            <p:cNvGrpSpPr>
              <a:grpSpLocks/>
            </p:cNvGrpSpPr>
            <p:nvPr/>
          </p:nvGrpSpPr>
          <p:grpSpPr bwMode="auto">
            <a:xfrm>
              <a:off x="1775" y="1780"/>
              <a:ext cx="775" cy="321"/>
              <a:chOff x="1056" y="755"/>
              <a:chExt cx="775" cy="321"/>
            </a:xfrm>
          </p:grpSpPr>
          <p:sp>
            <p:nvSpPr>
              <p:cNvPr id="56366" name="Rectangle 18"/>
              <p:cNvSpPr>
                <a:spLocks noChangeArrowheads="1"/>
              </p:cNvSpPr>
              <p:nvPr/>
            </p:nvSpPr>
            <p:spPr bwMode="auto">
              <a:xfrm>
                <a:off x="1056" y="755"/>
                <a:ext cx="607"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End-user </a:t>
                </a:r>
              </a:p>
            </p:txBody>
          </p:sp>
          <p:sp>
            <p:nvSpPr>
              <p:cNvPr id="56367" name="Rectangle 19"/>
              <p:cNvSpPr>
                <a:spLocks noChangeArrowheads="1"/>
              </p:cNvSpPr>
              <p:nvPr/>
            </p:nvSpPr>
            <p:spPr bwMode="auto">
              <a:xfrm>
                <a:off x="1056" y="894"/>
                <a:ext cx="775"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Functionality</a:t>
                </a:r>
                <a:endParaRPr kumimoji="0" lang="en-US" altLang="ko-KR" sz="1400" i="1">
                  <a:latin typeface="Arial" charset="0"/>
                  <a:ea typeface="Gulim" pitchFamily="34" charset="-127"/>
                </a:endParaRPr>
              </a:p>
            </p:txBody>
          </p:sp>
        </p:grpSp>
        <p:sp>
          <p:nvSpPr>
            <p:cNvPr id="56339" name="Rectangle 20"/>
            <p:cNvSpPr>
              <a:spLocks noChangeArrowheads="1"/>
            </p:cNvSpPr>
            <p:nvPr/>
          </p:nvSpPr>
          <p:spPr bwMode="auto">
            <a:xfrm>
              <a:off x="3959" y="1841"/>
              <a:ext cx="1280"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Programmers</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Software management</a:t>
              </a:r>
              <a:r>
                <a:rPr kumimoji="0" lang="en-US" altLang="ko-KR" sz="1600">
                  <a:solidFill>
                    <a:schemeClr val="bg2"/>
                  </a:solidFill>
                  <a:latin typeface="Arial" charset="0"/>
                  <a:ea typeface="Gulim" pitchFamily="34" charset="-127"/>
                </a:rPr>
                <a:t> </a:t>
              </a:r>
            </a:p>
          </p:txBody>
        </p:sp>
        <p:grpSp>
          <p:nvGrpSpPr>
            <p:cNvPr id="56340" name="Group 21"/>
            <p:cNvGrpSpPr>
              <a:grpSpLocks/>
            </p:cNvGrpSpPr>
            <p:nvPr/>
          </p:nvGrpSpPr>
          <p:grpSpPr bwMode="auto">
            <a:xfrm>
              <a:off x="571" y="2897"/>
              <a:ext cx="1077" cy="573"/>
              <a:chOff x="1680" y="2832"/>
              <a:chExt cx="1077" cy="573"/>
            </a:xfrm>
          </p:grpSpPr>
          <p:sp>
            <p:nvSpPr>
              <p:cNvPr id="56364" name="Rectangle 22"/>
              <p:cNvSpPr>
                <a:spLocks noChangeArrowheads="1"/>
              </p:cNvSpPr>
              <p:nvPr/>
            </p:nvSpPr>
            <p:spPr bwMode="auto">
              <a:xfrm>
                <a:off x="1680" y="2976"/>
                <a:ext cx="766"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i="1">
                    <a:solidFill>
                      <a:schemeClr val="bg2"/>
                    </a:solidFill>
                    <a:latin typeface="Arial" charset="0"/>
                    <a:ea typeface="Gulim" pitchFamily="34" charset="-127"/>
                  </a:rPr>
                  <a:t>Performance</a:t>
                </a:r>
              </a:p>
              <a:p>
                <a:pPr defTabSz="1014413" eaLnBrk="0" hangingPunct="0"/>
                <a:r>
                  <a:rPr kumimoji="0" lang="en-US" altLang="ko-KR" sz="1400" i="1">
                    <a:solidFill>
                      <a:schemeClr val="bg2"/>
                    </a:solidFill>
                    <a:latin typeface="Arial" charset="0"/>
                    <a:ea typeface="Gulim" pitchFamily="34" charset="-127"/>
                  </a:rPr>
                  <a:t>Scalability</a:t>
                </a:r>
              </a:p>
              <a:p>
                <a:pPr defTabSz="1014413" eaLnBrk="0" hangingPunct="0"/>
                <a:r>
                  <a:rPr kumimoji="0" lang="en-US" altLang="ko-KR" sz="1400" i="1">
                    <a:solidFill>
                      <a:schemeClr val="bg2"/>
                    </a:solidFill>
                    <a:latin typeface="Arial" charset="0"/>
                    <a:ea typeface="Gulim" pitchFamily="34" charset="-127"/>
                  </a:rPr>
                  <a:t>Throughput</a:t>
                </a:r>
                <a:r>
                  <a:rPr kumimoji="0" lang="en-US" altLang="ko-KR" sz="1400">
                    <a:solidFill>
                      <a:schemeClr val="bg2"/>
                    </a:solidFill>
                    <a:latin typeface="Arial" charset="0"/>
                    <a:ea typeface="Gulim" pitchFamily="34" charset="-127"/>
                  </a:rPr>
                  <a:t> </a:t>
                </a:r>
              </a:p>
            </p:txBody>
          </p:sp>
          <p:sp>
            <p:nvSpPr>
              <p:cNvPr id="56365" name="Rectangle 23"/>
              <p:cNvSpPr>
                <a:spLocks noChangeArrowheads="1"/>
              </p:cNvSpPr>
              <p:nvPr/>
            </p:nvSpPr>
            <p:spPr bwMode="auto">
              <a:xfrm>
                <a:off x="1680" y="2832"/>
                <a:ext cx="107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defTabSz="1014413" eaLnBrk="0" hangingPunct="0"/>
                <a:r>
                  <a:rPr kumimoji="0" lang="en-US" altLang="ko-KR" sz="1400">
                    <a:solidFill>
                      <a:srgbClr val="FF3300"/>
                    </a:solidFill>
                    <a:latin typeface="Arial" charset="0"/>
                    <a:ea typeface="Gulim" pitchFamily="34" charset="-127"/>
                  </a:rPr>
                  <a:t>System integrators</a:t>
                </a:r>
              </a:p>
            </p:txBody>
          </p:sp>
        </p:grpSp>
        <p:sp>
          <p:nvSpPr>
            <p:cNvPr id="56341" name="Rectangle 24"/>
            <p:cNvSpPr>
              <a:spLocks noChangeArrowheads="1"/>
            </p:cNvSpPr>
            <p:nvPr/>
          </p:nvSpPr>
          <p:spPr bwMode="auto">
            <a:xfrm>
              <a:off x="3547" y="3041"/>
              <a:ext cx="1617"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00" tIns="50800" rIns="101600" bIns="50800">
              <a:spAutoFit/>
            </a:bodyPr>
            <a:lstStyle/>
            <a:p>
              <a:pPr algn="r" defTabSz="1014413" eaLnBrk="0" hangingPunct="0"/>
              <a:r>
                <a:rPr kumimoji="0" lang="en-US" altLang="ko-KR" sz="1400" i="1">
                  <a:solidFill>
                    <a:schemeClr val="bg2"/>
                  </a:solidFill>
                  <a:latin typeface="Arial" charset="0"/>
                  <a:ea typeface="Gulim" pitchFamily="34" charset="-127"/>
                </a:rPr>
                <a:t>System topology</a:t>
              </a:r>
              <a:r>
                <a:rPr kumimoji="0" lang="en-US" altLang="ko-KR" sz="1400">
                  <a:solidFill>
                    <a:schemeClr val="bg2"/>
                  </a:solidFill>
                  <a:latin typeface="Arial" charset="0"/>
                  <a:ea typeface="Gulim" pitchFamily="34" charset="-127"/>
                </a:rPr>
                <a:t> </a:t>
              </a:r>
            </a:p>
            <a:p>
              <a:pPr algn="r" defTabSz="1014413" eaLnBrk="0" hangingPunct="0"/>
              <a:r>
                <a:rPr kumimoji="0" lang="en-US" altLang="ko-KR" sz="1400" i="1">
                  <a:solidFill>
                    <a:schemeClr val="bg2"/>
                  </a:solidFill>
                  <a:latin typeface="Arial" charset="0"/>
                  <a:ea typeface="Gulim" pitchFamily="34" charset="-127"/>
                </a:rPr>
                <a:t>Delivery, installation</a:t>
              </a:r>
            </a:p>
            <a:p>
              <a:pPr algn="r" defTabSz="1014413" eaLnBrk="0" hangingPunct="0"/>
              <a:r>
                <a:rPr kumimoji="0" lang="en-US" altLang="ko-KR" sz="1400" i="1">
                  <a:solidFill>
                    <a:schemeClr val="bg2"/>
                  </a:solidFill>
                  <a:latin typeface="Arial" charset="0"/>
                  <a:ea typeface="Gulim" pitchFamily="34" charset="-127"/>
                </a:rPr>
                <a:t>communication</a:t>
              </a:r>
              <a:endParaRPr kumimoji="0" lang="en-US" altLang="ko-KR" sz="1400" i="1">
                <a:solidFill>
                  <a:srgbClr val="FE9B03"/>
                </a:solidFill>
                <a:latin typeface="Arial" charset="0"/>
                <a:ea typeface="Gulim" pitchFamily="34" charset="-127"/>
              </a:endParaRPr>
            </a:p>
          </p:txBody>
        </p:sp>
        <p:sp>
          <p:nvSpPr>
            <p:cNvPr id="56342" name="Rectangle 25"/>
            <p:cNvSpPr>
              <a:spLocks noChangeArrowheads="1"/>
            </p:cNvSpPr>
            <p:nvPr/>
          </p:nvSpPr>
          <p:spPr bwMode="auto">
            <a:xfrm>
              <a:off x="3997" y="2897"/>
              <a:ext cx="1123"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p>
              <a:pPr algn="r" defTabSz="1014413" eaLnBrk="0" hangingPunct="0"/>
              <a:r>
                <a:rPr kumimoji="0" lang="en-US" altLang="ko-KR" sz="1400">
                  <a:solidFill>
                    <a:srgbClr val="FF3300"/>
                  </a:solidFill>
                  <a:latin typeface="Arial" charset="0"/>
                  <a:ea typeface="Gulim" pitchFamily="34" charset="-127"/>
                </a:rPr>
                <a:t>System engineering</a:t>
              </a:r>
            </a:p>
          </p:txBody>
        </p:sp>
        <p:graphicFrame>
          <p:nvGraphicFramePr>
            <p:cNvPr id="56343" name="Object 26"/>
            <p:cNvGraphicFramePr>
              <a:graphicFrameLocks/>
            </p:cNvGraphicFramePr>
            <p:nvPr/>
          </p:nvGraphicFramePr>
          <p:xfrm>
            <a:off x="619" y="2321"/>
            <a:ext cx="656" cy="516"/>
          </p:xfrm>
          <a:graphic>
            <a:graphicData uri="http://schemas.openxmlformats.org/presentationml/2006/ole">
              <mc:AlternateContent xmlns:mc="http://schemas.openxmlformats.org/markup-compatibility/2006">
                <mc:Choice xmlns:v="urn:schemas-microsoft-com:vml" Requires="v">
                  <p:oleObj spid="_x0000_s56451" name="CorelDRAW" r:id="rId9" imgW="457200" imgH="457200" progId="CorelDraw.Graphic.8">
                    <p:embed/>
                  </p:oleObj>
                </mc:Choice>
                <mc:Fallback>
                  <p:oleObj name="CorelDRAW" r:id="rId9" imgW="457200" imgH="457200" progId="CorelDraw.Graphic.8">
                    <p:embed/>
                    <p:pic>
                      <p:nvPicPr>
                        <p:cNvPr id="0" name="Object 2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 y="2321"/>
                          <a:ext cx="656" cy="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6344" name="Group 27"/>
            <p:cNvGrpSpPr>
              <a:grpSpLocks/>
            </p:cNvGrpSpPr>
            <p:nvPr/>
          </p:nvGrpSpPr>
          <p:grpSpPr bwMode="auto">
            <a:xfrm>
              <a:off x="4457" y="2370"/>
              <a:ext cx="437" cy="485"/>
              <a:chOff x="5185" y="1876"/>
              <a:chExt cx="437" cy="485"/>
            </a:xfrm>
          </p:grpSpPr>
          <p:sp>
            <p:nvSpPr>
              <p:cNvPr id="56346" name="Rectangle 28"/>
              <p:cNvSpPr>
                <a:spLocks noChangeArrowheads="1"/>
              </p:cNvSpPr>
              <p:nvPr/>
            </p:nvSpPr>
            <p:spPr bwMode="auto">
              <a:xfrm>
                <a:off x="5185" y="1897"/>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47" name="Freeform 29"/>
              <p:cNvSpPr>
                <a:spLocks/>
              </p:cNvSpPr>
              <p:nvPr/>
            </p:nvSpPr>
            <p:spPr bwMode="auto">
              <a:xfrm>
                <a:off x="5185" y="1876"/>
                <a:ext cx="142" cy="21"/>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8" name="Freeform 30"/>
              <p:cNvSpPr>
                <a:spLocks/>
              </p:cNvSpPr>
              <p:nvPr/>
            </p:nvSpPr>
            <p:spPr bwMode="auto">
              <a:xfrm>
                <a:off x="5287" y="1876"/>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2"/>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49" name="Rectangle 31"/>
              <p:cNvSpPr>
                <a:spLocks noChangeArrowheads="1"/>
              </p:cNvSpPr>
              <p:nvPr/>
            </p:nvSpPr>
            <p:spPr bwMode="auto">
              <a:xfrm>
                <a:off x="5480" y="1924"/>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0" name="Freeform 32"/>
              <p:cNvSpPr>
                <a:spLocks/>
              </p:cNvSpPr>
              <p:nvPr/>
            </p:nvSpPr>
            <p:spPr bwMode="auto">
              <a:xfrm>
                <a:off x="5480" y="1902"/>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1" name="Freeform 33"/>
              <p:cNvSpPr>
                <a:spLocks/>
              </p:cNvSpPr>
              <p:nvPr/>
            </p:nvSpPr>
            <p:spPr bwMode="auto">
              <a:xfrm>
                <a:off x="5582" y="1902"/>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chemeClr val="bg2"/>
              </a:solidFill>
              <a:ln w="0">
                <a:solidFill>
                  <a:schemeClr val="folHlink"/>
                </a:solidFill>
                <a:round/>
                <a:headEnd/>
                <a:tailEnd/>
              </a:ln>
            </p:spPr>
            <p:txBody>
              <a:bodyPr/>
              <a:lstStyle/>
              <a:p>
                <a:endParaRPr lang="zh-CN" altLang="en-US"/>
              </a:p>
            </p:txBody>
          </p:sp>
          <p:sp>
            <p:nvSpPr>
              <p:cNvPr id="56352" name="Line 34"/>
              <p:cNvSpPr>
                <a:spLocks noChangeShapeType="1"/>
              </p:cNvSpPr>
              <p:nvPr/>
            </p:nvSpPr>
            <p:spPr bwMode="auto">
              <a:xfrm>
                <a:off x="5307" y="1940"/>
                <a:ext cx="173" cy="2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3" name="Rectangle 35"/>
              <p:cNvSpPr>
                <a:spLocks noChangeArrowheads="1"/>
              </p:cNvSpPr>
              <p:nvPr/>
            </p:nvSpPr>
            <p:spPr bwMode="auto">
              <a:xfrm>
                <a:off x="5185" y="2096"/>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4" name="Freeform 36"/>
              <p:cNvSpPr>
                <a:spLocks/>
              </p:cNvSpPr>
              <p:nvPr/>
            </p:nvSpPr>
            <p:spPr bwMode="auto">
              <a:xfrm>
                <a:off x="5185" y="2074"/>
                <a:ext cx="142" cy="22"/>
              </a:xfrm>
              <a:custGeom>
                <a:avLst/>
                <a:gdLst>
                  <a:gd name="T0" fmla="*/ 0 w 691"/>
                  <a:gd name="T1" fmla="*/ 0 h 96"/>
                  <a:gd name="T2" fmla="*/ 0 w 691"/>
                  <a:gd name="T3" fmla="*/ 0 h 96"/>
                  <a:gd name="T4" fmla="*/ 0 w 691"/>
                  <a:gd name="T5" fmla="*/ 0 h 96"/>
                  <a:gd name="T6" fmla="*/ 0 w 691"/>
                  <a:gd name="T7" fmla="*/ 0 h 96"/>
                  <a:gd name="T8" fmla="*/ 0 w 691"/>
                  <a:gd name="T9" fmla="*/ 0 h 96"/>
                  <a:gd name="T10" fmla="*/ 0 60000 65536"/>
                  <a:gd name="T11" fmla="*/ 0 60000 65536"/>
                  <a:gd name="T12" fmla="*/ 0 60000 65536"/>
                  <a:gd name="T13" fmla="*/ 0 60000 65536"/>
                  <a:gd name="T14" fmla="*/ 0 60000 65536"/>
                  <a:gd name="T15" fmla="*/ 0 w 691"/>
                  <a:gd name="T16" fmla="*/ 0 h 96"/>
                  <a:gd name="T17" fmla="*/ 691 w 691"/>
                  <a:gd name="T18" fmla="*/ 96 h 96"/>
                </a:gdLst>
                <a:ahLst/>
                <a:cxnLst>
                  <a:cxn ang="T10">
                    <a:pos x="T0" y="T1"/>
                  </a:cxn>
                  <a:cxn ang="T11">
                    <a:pos x="T2" y="T3"/>
                  </a:cxn>
                  <a:cxn ang="T12">
                    <a:pos x="T4" y="T5"/>
                  </a:cxn>
                  <a:cxn ang="T13">
                    <a:pos x="T6" y="T7"/>
                  </a:cxn>
                  <a:cxn ang="T14">
                    <a:pos x="T8" y="T9"/>
                  </a:cxn>
                </a:cxnLst>
                <a:rect l="T15" t="T16" r="T17" b="T18"/>
                <a:pathLst>
                  <a:path w="691" h="96">
                    <a:moveTo>
                      <a:pt x="0" y="96"/>
                    </a:moveTo>
                    <a:lnTo>
                      <a:pt x="276" y="0"/>
                    </a:lnTo>
                    <a:lnTo>
                      <a:pt x="691" y="0"/>
                    </a:lnTo>
                    <a:lnTo>
                      <a:pt x="495" y="96"/>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5" name="Freeform 37"/>
              <p:cNvSpPr>
                <a:spLocks/>
              </p:cNvSpPr>
              <p:nvPr/>
            </p:nvSpPr>
            <p:spPr bwMode="auto">
              <a:xfrm>
                <a:off x="5287" y="2074"/>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6"/>
                    </a:moveTo>
                    <a:lnTo>
                      <a:pt x="196" y="0"/>
                    </a:lnTo>
                    <a:lnTo>
                      <a:pt x="196" y="433"/>
                    </a:lnTo>
                    <a:lnTo>
                      <a:pt x="0" y="577"/>
                    </a:lnTo>
                    <a:lnTo>
                      <a:pt x="0" y="96"/>
                    </a:lnTo>
                    <a:close/>
                  </a:path>
                </a:pathLst>
              </a:custGeom>
              <a:solidFill>
                <a:srgbClr val="7F7F7F"/>
              </a:solidFill>
              <a:ln w="0">
                <a:solidFill>
                  <a:schemeClr val="folHlink"/>
                </a:solidFill>
                <a:round/>
                <a:headEnd/>
                <a:tailEnd/>
              </a:ln>
            </p:spPr>
            <p:txBody>
              <a:bodyPr/>
              <a:lstStyle/>
              <a:p>
                <a:endParaRPr lang="zh-CN" altLang="en-US"/>
              </a:p>
            </p:txBody>
          </p:sp>
          <p:sp>
            <p:nvSpPr>
              <p:cNvPr id="56356" name="Line 38"/>
              <p:cNvSpPr>
                <a:spLocks noChangeShapeType="1"/>
              </p:cNvSpPr>
              <p:nvPr/>
            </p:nvSpPr>
            <p:spPr bwMode="auto">
              <a:xfrm flipV="1">
                <a:off x="5307" y="1966"/>
                <a:ext cx="173" cy="172"/>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6357" name="Rectangle 39"/>
              <p:cNvSpPr>
                <a:spLocks noChangeArrowheads="1"/>
              </p:cNvSpPr>
              <p:nvPr/>
            </p:nvSpPr>
            <p:spPr bwMode="auto">
              <a:xfrm>
                <a:off x="5480" y="2149"/>
                <a:ext cx="102" cy="106"/>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58" name="Freeform 40"/>
              <p:cNvSpPr>
                <a:spLocks/>
              </p:cNvSpPr>
              <p:nvPr/>
            </p:nvSpPr>
            <p:spPr bwMode="auto">
              <a:xfrm>
                <a:off x="5480" y="2127"/>
                <a:ext cx="142" cy="22"/>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59" name="Freeform 41"/>
              <p:cNvSpPr>
                <a:spLocks/>
              </p:cNvSpPr>
              <p:nvPr/>
            </p:nvSpPr>
            <p:spPr bwMode="auto">
              <a:xfrm>
                <a:off x="5582" y="2127"/>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chemeClr val="bg2"/>
              </a:solidFill>
              <a:ln w="0">
                <a:solidFill>
                  <a:schemeClr val="folHlink"/>
                </a:solidFill>
                <a:round/>
                <a:headEnd/>
                <a:tailEnd/>
              </a:ln>
            </p:spPr>
            <p:txBody>
              <a:bodyPr/>
              <a:lstStyle/>
              <a:p>
                <a:endParaRPr lang="zh-CN" altLang="en-US"/>
              </a:p>
            </p:txBody>
          </p:sp>
          <p:sp>
            <p:nvSpPr>
              <p:cNvPr id="56360" name="Rectangle 42"/>
              <p:cNvSpPr>
                <a:spLocks noChangeArrowheads="1"/>
              </p:cNvSpPr>
              <p:nvPr/>
            </p:nvSpPr>
            <p:spPr bwMode="auto">
              <a:xfrm>
                <a:off x="5185" y="2254"/>
                <a:ext cx="102" cy="107"/>
              </a:xfrm>
              <a:prstGeom prst="rect">
                <a:avLst/>
              </a:prstGeom>
              <a:solidFill>
                <a:schemeClr val="bg2"/>
              </a:solidFill>
              <a:ln w="0">
                <a:solidFill>
                  <a:schemeClr val="folHlink"/>
                </a:solidFill>
                <a:miter lim="800000"/>
                <a:headEnd/>
                <a:tailEnd/>
              </a:ln>
            </p:spPr>
            <p:txBody>
              <a:bodyPr/>
              <a:lstStyle/>
              <a:p>
                <a:endParaRPr lang="zh-CN" altLang="en-US"/>
              </a:p>
            </p:txBody>
          </p:sp>
          <p:sp>
            <p:nvSpPr>
              <p:cNvPr id="56361" name="Freeform 43"/>
              <p:cNvSpPr>
                <a:spLocks/>
              </p:cNvSpPr>
              <p:nvPr/>
            </p:nvSpPr>
            <p:spPr bwMode="auto">
              <a:xfrm>
                <a:off x="5185" y="2233"/>
                <a:ext cx="142" cy="21"/>
              </a:xfrm>
              <a:custGeom>
                <a:avLst/>
                <a:gdLst>
                  <a:gd name="T0" fmla="*/ 0 w 691"/>
                  <a:gd name="T1" fmla="*/ 0 h 97"/>
                  <a:gd name="T2" fmla="*/ 0 w 691"/>
                  <a:gd name="T3" fmla="*/ 0 h 97"/>
                  <a:gd name="T4" fmla="*/ 0 w 691"/>
                  <a:gd name="T5" fmla="*/ 0 h 97"/>
                  <a:gd name="T6" fmla="*/ 0 w 691"/>
                  <a:gd name="T7" fmla="*/ 0 h 97"/>
                  <a:gd name="T8" fmla="*/ 0 w 691"/>
                  <a:gd name="T9" fmla="*/ 0 h 97"/>
                  <a:gd name="T10" fmla="*/ 0 60000 65536"/>
                  <a:gd name="T11" fmla="*/ 0 60000 65536"/>
                  <a:gd name="T12" fmla="*/ 0 60000 65536"/>
                  <a:gd name="T13" fmla="*/ 0 60000 65536"/>
                  <a:gd name="T14" fmla="*/ 0 60000 65536"/>
                  <a:gd name="T15" fmla="*/ 0 w 691"/>
                  <a:gd name="T16" fmla="*/ 0 h 97"/>
                  <a:gd name="T17" fmla="*/ 691 w 691"/>
                  <a:gd name="T18" fmla="*/ 97 h 97"/>
                </a:gdLst>
                <a:ahLst/>
                <a:cxnLst>
                  <a:cxn ang="T10">
                    <a:pos x="T0" y="T1"/>
                  </a:cxn>
                  <a:cxn ang="T11">
                    <a:pos x="T2" y="T3"/>
                  </a:cxn>
                  <a:cxn ang="T12">
                    <a:pos x="T4" y="T5"/>
                  </a:cxn>
                  <a:cxn ang="T13">
                    <a:pos x="T6" y="T7"/>
                  </a:cxn>
                  <a:cxn ang="T14">
                    <a:pos x="T8" y="T9"/>
                  </a:cxn>
                </a:cxnLst>
                <a:rect l="T15" t="T16" r="T17" b="T18"/>
                <a:pathLst>
                  <a:path w="691" h="97">
                    <a:moveTo>
                      <a:pt x="0" y="97"/>
                    </a:moveTo>
                    <a:lnTo>
                      <a:pt x="276" y="0"/>
                    </a:lnTo>
                    <a:lnTo>
                      <a:pt x="691" y="0"/>
                    </a:lnTo>
                    <a:lnTo>
                      <a:pt x="495" y="9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2" name="Freeform 44"/>
              <p:cNvSpPr>
                <a:spLocks/>
              </p:cNvSpPr>
              <p:nvPr/>
            </p:nvSpPr>
            <p:spPr bwMode="auto">
              <a:xfrm>
                <a:off x="5287" y="2233"/>
                <a:ext cx="40" cy="128"/>
              </a:xfrm>
              <a:custGeom>
                <a:avLst/>
                <a:gdLst>
                  <a:gd name="T0" fmla="*/ 0 w 196"/>
                  <a:gd name="T1" fmla="*/ 0 h 577"/>
                  <a:gd name="T2" fmla="*/ 0 w 196"/>
                  <a:gd name="T3" fmla="*/ 0 h 577"/>
                  <a:gd name="T4" fmla="*/ 0 w 196"/>
                  <a:gd name="T5" fmla="*/ 0 h 577"/>
                  <a:gd name="T6" fmla="*/ 0 w 196"/>
                  <a:gd name="T7" fmla="*/ 0 h 577"/>
                  <a:gd name="T8" fmla="*/ 0 w 196"/>
                  <a:gd name="T9" fmla="*/ 0 h 577"/>
                  <a:gd name="T10" fmla="*/ 0 60000 65536"/>
                  <a:gd name="T11" fmla="*/ 0 60000 65536"/>
                  <a:gd name="T12" fmla="*/ 0 60000 65536"/>
                  <a:gd name="T13" fmla="*/ 0 60000 65536"/>
                  <a:gd name="T14" fmla="*/ 0 60000 65536"/>
                  <a:gd name="T15" fmla="*/ 0 w 196"/>
                  <a:gd name="T16" fmla="*/ 0 h 577"/>
                  <a:gd name="T17" fmla="*/ 196 w 196"/>
                  <a:gd name="T18" fmla="*/ 577 h 577"/>
                </a:gdLst>
                <a:ahLst/>
                <a:cxnLst>
                  <a:cxn ang="T10">
                    <a:pos x="T0" y="T1"/>
                  </a:cxn>
                  <a:cxn ang="T11">
                    <a:pos x="T2" y="T3"/>
                  </a:cxn>
                  <a:cxn ang="T12">
                    <a:pos x="T4" y="T5"/>
                  </a:cxn>
                  <a:cxn ang="T13">
                    <a:pos x="T6" y="T7"/>
                  </a:cxn>
                  <a:cxn ang="T14">
                    <a:pos x="T8" y="T9"/>
                  </a:cxn>
                </a:cxnLst>
                <a:rect l="T15" t="T16" r="T17" b="T18"/>
                <a:pathLst>
                  <a:path w="196" h="577">
                    <a:moveTo>
                      <a:pt x="0" y="97"/>
                    </a:moveTo>
                    <a:lnTo>
                      <a:pt x="196" y="0"/>
                    </a:lnTo>
                    <a:lnTo>
                      <a:pt x="196" y="433"/>
                    </a:lnTo>
                    <a:lnTo>
                      <a:pt x="0" y="577"/>
                    </a:lnTo>
                    <a:lnTo>
                      <a:pt x="0" y="97"/>
                    </a:lnTo>
                    <a:close/>
                  </a:path>
                </a:pathLst>
              </a:custGeom>
              <a:solidFill>
                <a:srgbClr val="7F7F7F"/>
              </a:solidFill>
              <a:ln w="0">
                <a:solidFill>
                  <a:schemeClr val="folHlink"/>
                </a:solidFill>
                <a:round/>
                <a:headEnd/>
                <a:tailEnd/>
              </a:ln>
            </p:spPr>
            <p:txBody>
              <a:bodyPr/>
              <a:lstStyle/>
              <a:p>
                <a:endParaRPr lang="zh-CN" altLang="en-US"/>
              </a:p>
            </p:txBody>
          </p:sp>
          <p:sp>
            <p:nvSpPr>
              <p:cNvPr id="56363" name="Line 45"/>
              <p:cNvSpPr>
                <a:spLocks noChangeShapeType="1"/>
              </p:cNvSpPr>
              <p:nvPr/>
            </p:nvSpPr>
            <p:spPr bwMode="auto">
              <a:xfrm flipV="1">
                <a:off x="5307" y="2191"/>
                <a:ext cx="173" cy="106"/>
              </a:xfrm>
              <a:prstGeom prst="line">
                <a:avLst/>
              </a:prstGeom>
              <a:noFill/>
              <a:ln w="0">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6345" name="Rectangle 46"/>
            <p:cNvSpPr>
              <a:spLocks noChangeArrowheads="1"/>
            </p:cNvSpPr>
            <p:nvPr/>
          </p:nvSpPr>
          <p:spPr bwMode="auto">
            <a:xfrm>
              <a:off x="571" y="1841"/>
              <a:ext cx="1091"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5748" tIns="47874" rIns="95748" bIns="47874">
              <a:spAutoFit/>
            </a:bodyPr>
            <a:lstStyle/>
            <a:p>
              <a:pPr defTabSz="955675" eaLnBrk="0" hangingPunct="0"/>
              <a:r>
                <a:rPr kumimoji="0" lang="en-US" altLang="zh-CN" sz="1400">
                  <a:solidFill>
                    <a:srgbClr val="FF3300"/>
                  </a:solidFill>
                  <a:latin typeface="Arial" charset="0"/>
                  <a:ea typeface="Gulim" pitchFamily="34" charset="-127"/>
                </a:rPr>
                <a:t>Analysts/Designers</a:t>
              </a:r>
            </a:p>
            <a:p>
              <a:pPr defTabSz="955675" eaLnBrk="0" hangingPunct="0"/>
              <a:r>
                <a:rPr kumimoji="0" lang="en-US" altLang="zh-CN" sz="1400" i="1">
                  <a:solidFill>
                    <a:schemeClr val="bg2"/>
                  </a:solidFill>
                  <a:latin typeface="Arial" charset="0"/>
                </a:rPr>
                <a:t>Structure</a:t>
              </a:r>
              <a:r>
                <a:rPr kumimoji="0" lang="en-US" altLang="zh-CN" sz="1400">
                  <a:solidFill>
                    <a:schemeClr val="hlink"/>
                  </a:solidFill>
                  <a:latin typeface="Arial" charset="0"/>
                </a:rPr>
                <a:t> </a:t>
              </a:r>
              <a:endParaRPr kumimoji="0" lang="en-US" altLang="zh-CN" sz="1400">
                <a:solidFill>
                  <a:srgbClr val="000000"/>
                </a:solidFill>
                <a:latin typeface="Arial" charset="0"/>
              </a:endParaRPr>
            </a:p>
          </p:txBody>
        </p:sp>
      </p:grpSp>
    </p:spTree>
  </p:cSld>
  <p:clrMapOvr>
    <a:masterClrMapping/>
  </p:clrMapOvr>
  <p:transition>
    <p:plus/>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9903D9B-681B-4921-924F-6C596A0A5408}" type="slidenum">
              <a:rPr lang="en-US" altLang="zh-CN" sz="1200" b="0" smtClean="0">
                <a:solidFill>
                  <a:srgbClr val="4D4D4D"/>
                </a:solidFill>
                <a:latin typeface="Arial" charset="0"/>
              </a:rPr>
              <a:pPr eaLnBrk="1" hangingPunct="1"/>
              <a:t>54</a:t>
            </a:fld>
            <a:r>
              <a:rPr lang="en-US" altLang="zh-CN" sz="1200" b="0" smtClean="0">
                <a:solidFill>
                  <a:srgbClr val="4D4D4D"/>
                </a:solidFill>
                <a:latin typeface="Arial" charset="0"/>
              </a:rPr>
              <a:t>-</a:t>
            </a:r>
          </a:p>
        </p:txBody>
      </p:sp>
      <p:sp>
        <p:nvSpPr>
          <p:cNvPr id="57347" name="Rectangle 2"/>
          <p:cNvSpPr>
            <a:spLocks noGrp="1" noChangeArrowheads="1"/>
          </p:cNvSpPr>
          <p:nvPr>
            <p:ph type="title"/>
          </p:nvPr>
        </p:nvSpPr>
        <p:spPr/>
        <p:txBody>
          <a:bodyPr/>
          <a:lstStyle/>
          <a:p>
            <a:pPr eaLnBrk="1" hangingPunct="1"/>
            <a:r>
              <a:rPr lang="en-US" altLang="zh-CN" smtClean="0"/>
              <a:t>4+1</a:t>
            </a:r>
            <a:r>
              <a:rPr lang="zh-CN" altLang="en-US" smtClean="0"/>
              <a:t>视图</a:t>
            </a:r>
            <a:r>
              <a:rPr lang="en-US" altLang="zh-CN" smtClean="0"/>
              <a:t>(</a:t>
            </a:r>
            <a:r>
              <a:rPr lang="zh-CN" altLang="en-US" smtClean="0"/>
              <a:t>续</a:t>
            </a:r>
            <a:r>
              <a:rPr lang="en-US" altLang="zh-CN" smtClean="0"/>
              <a:t>)</a:t>
            </a:r>
          </a:p>
        </p:txBody>
      </p:sp>
      <p:sp>
        <p:nvSpPr>
          <p:cNvPr id="57348" name="Rectangle 3"/>
          <p:cNvSpPr>
            <a:spLocks noGrp="1" noChangeArrowheads="1"/>
          </p:cNvSpPr>
          <p:nvPr>
            <p:ph type="body" idx="1"/>
          </p:nvPr>
        </p:nvSpPr>
        <p:spPr/>
        <p:txBody>
          <a:bodyPr/>
          <a:lstStyle/>
          <a:p>
            <a:pPr eaLnBrk="1" hangingPunct="1">
              <a:lnSpc>
                <a:spcPct val="90000"/>
              </a:lnSpc>
            </a:pPr>
            <a:r>
              <a:rPr lang="zh-CN" altLang="en-US" sz="3200" dirty="0" smtClean="0"/>
              <a:t>用例视图（</a:t>
            </a:r>
            <a:r>
              <a:rPr lang="en-US" altLang="zh-CN" sz="3200" dirty="0" smtClean="0"/>
              <a:t>Use Case View</a:t>
            </a:r>
            <a:r>
              <a:rPr lang="zh-CN" altLang="en-US" sz="3200" dirty="0" smtClean="0"/>
              <a:t>）</a:t>
            </a:r>
            <a:endParaRPr lang="en-US" altLang="zh-CN" sz="3200" dirty="0" smtClean="0"/>
          </a:p>
          <a:p>
            <a:pPr lvl="1" eaLnBrk="1" hangingPunct="1">
              <a:lnSpc>
                <a:spcPct val="90000"/>
              </a:lnSpc>
            </a:pPr>
            <a:r>
              <a:rPr lang="en-US" altLang="zh-CN" sz="2800" dirty="0" smtClean="0"/>
              <a:t>End-user: Functionality</a:t>
            </a:r>
          </a:p>
          <a:p>
            <a:pPr lvl="1" eaLnBrk="1" hangingPunct="1">
              <a:lnSpc>
                <a:spcPct val="90000"/>
              </a:lnSpc>
            </a:pPr>
            <a:r>
              <a:rPr lang="zh-CN" altLang="en-US" sz="2800" dirty="0" smtClean="0"/>
              <a:t>这些视图由用例视图所统一，它描述项目干系人（</a:t>
            </a:r>
            <a:r>
              <a:rPr lang="en-US" altLang="zh-CN" sz="2800" dirty="0" smtClean="0"/>
              <a:t>stakeholder</a:t>
            </a:r>
            <a:r>
              <a:rPr lang="zh-CN" altLang="en-US" sz="2800" dirty="0" smtClean="0"/>
              <a:t>）的需求；所有其他视图都是从用例视图派生而来，该视图把系统的基本需求捕获为用例并提供构造其他视图的基础</a:t>
            </a:r>
          </a:p>
          <a:p>
            <a:pPr eaLnBrk="1" hangingPunct="1">
              <a:lnSpc>
                <a:spcPct val="90000"/>
              </a:lnSpc>
            </a:pPr>
            <a:r>
              <a:rPr lang="zh-CN" altLang="en-US" sz="3200" dirty="0" smtClean="0"/>
              <a:t>逻辑视图（</a:t>
            </a:r>
            <a:r>
              <a:rPr lang="en-US" altLang="zh-CN" sz="3200" dirty="0" smtClean="0"/>
              <a:t>Logical View </a:t>
            </a:r>
            <a:r>
              <a:rPr lang="zh-CN" altLang="en-US" sz="3200" dirty="0" smtClean="0"/>
              <a:t>）</a:t>
            </a:r>
            <a:endParaRPr lang="en-US" altLang="zh-CN" sz="3200" dirty="0" smtClean="0"/>
          </a:p>
          <a:p>
            <a:pPr lvl="1" eaLnBrk="1" hangingPunct="1">
              <a:lnSpc>
                <a:spcPct val="90000"/>
              </a:lnSpc>
            </a:pPr>
            <a:r>
              <a:rPr lang="en-US" altLang="zh-CN" sz="2800" dirty="0" smtClean="0"/>
              <a:t>Analysts/Designers: Structure</a:t>
            </a:r>
          </a:p>
          <a:p>
            <a:pPr lvl="1" eaLnBrk="1" hangingPunct="1">
              <a:lnSpc>
                <a:spcPct val="90000"/>
              </a:lnSpc>
            </a:pPr>
            <a:r>
              <a:rPr lang="zh-CN" altLang="en-US" sz="2800" dirty="0" smtClean="0"/>
              <a:t>系统功能和词汇；描述问题域的词汇，作为类和对象的集合。重点是展示对象和类是如何组成系统、实现所需系统行为的</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5D984BE-C585-495F-A845-6D0E7549F503}" type="slidenum">
              <a:rPr lang="en-US" altLang="zh-CN" sz="1200" b="0" smtClean="0">
                <a:solidFill>
                  <a:srgbClr val="4D4D4D"/>
                </a:solidFill>
                <a:latin typeface="Arial" charset="0"/>
              </a:rPr>
              <a:pPr eaLnBrk="1" hangingPunct="1"/>
              <a:t>55</a:t>
            </a:fld>
            <a:r>
              <a:rPr lang="en-US" altLang="zh-CN" sz="1200" b="0" smtClean="0">
                <a:solidFill>
                  <a:srgbClr val="4D4D4D"/>
                </a:solidFill>
                <a:latin typeface="Arial" charset="0"/>
              </a:rPr>
              <a:t>-</a:t>
            </a:r>
          </a:p>
        </p:txBody>
      </p:sp>
      <p:sp>
        <p:nvSpPr>
          <p:cNvPr id="58371" name="Rectangle 2"/>
          <p:cNvSpPr>
            <a:spLocks noGrp="1" noChangeArrowheads="1"/>
          </p:cNvSpPr>
          <p:nvPr>
            <p:ph type="title"/>
          </p:nvPr>
        </p:nvSpPr>
        <p:spPr/>
        <p:txBody>
          <a:bodyPr/>
          <a:lstStyle/>
          <a:p>
            <a:pPr eaLnBrk="1" hangingPunct="1"/>
            <a:r>
              <a:rPr lang="en-US" altLang="zh-CN" smtClean="0"/>
              <a:t>4+1</a:t>
            </a:r>
            <a:r>
              <a:rPr lang="zh-CN" altLang="en-US" smtClean="0"/>
              <a:t>视图</a:t>
            </a:r>
            <a:r>
              <a:rPr lang="en-US" altLang="zh-CN" smtClean="0"/>
              <a:t>(</a:t>
            </a:r>
            <a:r>
              <a:rPr lang="zh-CN" altLang="en-US" smtClean="0"/>
              <a:t>续</a:t>
            </a:r>
            <a:r>
              <a:rPr lang="en-US" altLang="zh-CN" smtClean="0"/>
              <a:t>)</a:t>
            </a:r>
          </a:p>
        </p:txBody>
      </p:sp>
      <p:sp>
        <p:nvSpPr>
          <p:cNvPr id="58372" name="Rectangle 3"/>
          <p:cNvSpPr>
            <a:spLocks noGrp="1" noChangeArrowheads="1"/>
          </p:cNvSpPr>
          <p:nvPr>
            <p:ph type="body" idx="1"/>
          </p:nvPr>
        </p:nvSpPr>
        <p:spPr/>
        <p:txBody>
          <a:bodyPr/>
          <a:lstStyle/>
          <a:p>
            <a:pPr eaLnBrk="1" hangingPunct="1"/>
            <a:r>
              <a:rPr lang="zh-CN" altLang="en-US" sz="2000" dirty="0"/>
              <a:t>进程</a:t>
            </a:r>
            <a:r>
              <a:rPr lang="zh-CN" altLang="en-US" sz="2000" dirty="0" smtClean="0"/>
              <a:t>视图（</a:t>
            </a:r>
            <a:r>
              <a:rPr lang="en-US" altLang="zh-CN" sz="2000" dirty="0" smtClean="0"/>
              <a:t>Process View </a:t>
            </a:r>
            <a:r>
              <a:rPr lang="zh-CN" altLang="en-US" sz="2000" dirty="0" smtClean="0"/>
              <a:t>）</a:t>
            </a:r>
            <a:endParaRPr lang="en-US" altLang="zh-CN" sz="2000" dirty="0" smtClean="0"/>
          </a:p>
          <a:p>
            <a:pPr lvl="1" eaLnBrk="1" hangingPunct="1"/>
            <a:r>
              <a:rPr lang="en-US" altLang="zh-CN" sz="1800" dirty="0" smtClean="0"/>
              <a:t>System integrators: Performance, Scalability, Throughput</a:t>
            </a:r>
          </a:p>
          <a:p>
            <a:pPr lvl="1" eaLnBrk="1" hangingPunct="1"/>
            <a:r>
              <a:rPr lang="zh-CN" altLang="en-US" sz="1800" dirty="0" smtClean="0"/>
              <a:t>系统性能、可伸缩性和吞吐量；建模在我们系统中的可执行线程和进程作为活动类。其实，它是逻辑视图面向进程的变体，包含所有相同的制品</a:t>
            </a:r>
          </a:p>
          <a:p>
            <a:pPr eaLnBrk="1" hangingPunct="1"/>
            <a:r>
              <a:rPr lang="zh-CN" altLang="en-US" sz="2000" dirty="0" smtClean="0"/>
              <a:t>实现视图（</a:t>
            </a:r>
            <a:r>
              <a:rPr lang="en-US" altLang="zh-CN" sz="2000" dirty="0" smtClean="0"/>
              <a:t>Implementation View</a:t>
            </a:r>
            <a:r>
              <a:rPr lang="zh-CN" altLang="en-US" sz="2000" dirty="0" smtClean="0"/>
              <a:t>）</a:t>
            </a:r>
            <a:endParaRPr lang="en-US" altLang="zh-CN" sz="2000" dirty="0" smtClean="0"/>
          </a:p>
          <a:p>
            <a:pPr lvl="1" eaLnBrk="1" hangingPunct="1"/>
            <a:r>
              <a:rPr lang="en-US" altLang="zh-CN" sz="1800" dirty="0" smtClean="0"/>
              <a:t>Programmers: Software Management</a:t>
            </a:r>
          </a:p>
          <a:p>
            <a:pPr lvl="1" eaLnBrk="1" hangingPunct="1"/>
            <a:r>
              <a:rPr lang="zh-CN" altLang="en-US" sz="1800" dirty="0" smtClean="0"/>
              <a:t>系统组装和配置管理；对组成基于系统的物理代码的文件和组件进行建模。它同样展示出组件之间的依赖，展示一组组件的配置管理以定义系统的版本</a:t>
            </a:r>
          </a:p>
          <a:p>
            <a:pPr eaLnBrk="1" hangingPunct="1"/>
            <a:r>
              <a:rPr lang="zh-CN" altLang="en-US" sz="2000" dirty="0" smtClean="0"/>
              <a:t>部署视图（</a:t>
            </a:r>
            <a:r>
              <a:rPr lang="en-US" altLang="zh-CN" sz="2000" dirty="0" smtClean="0"/>
              <a:t>Deployment View </a:t>
            </a:r>
            <a:r>
              <a:rPr lang="zh-CN" altLang="en-US" sz="2000" dirty="0" smtClean="0"/>
              <a:t>）</a:t>
            </a:r>
            <a:endParaRPr lang="en-US" altLang="zh-CN" sz="2000" dirty="0" smtClean="0"/>
          </a:p>
          <a:p>
            <a:pPr lvl="1" eaLnBrk="1" hangingPunct="1"/>
            <a:r>
              <a:rPr lang="en-US" altLang="zh-CN" sz="1800" dirty="0" smtClean="0"/>
              <a:t>System engineering: System Topology, Delivery, Installation, Communication</a:t>
            </a:r>
          </a:p>
          <a:p>
            <a:pPr lvl="1" eaLnBrk="1" hangingPunct="1"/>
            <a:r>
              <a:rPr lang="zh-CN" altLang="en-US" sz="1800" dirty="0" smtClean="0"/>
              <a:t>系统的拓扑结构、分布、移交和安装；建模把组件物理地部署到一组物理的、可计算节点上，如计算机和外设上。它允许你建模横跨分布式系统节点上的组件的分布</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B51F376-BA67-4040-AA66-D9102B715183}" type="slidenum">
              <a:rPr lang="en-US" altLang="zh-CN" sz="1200" b="0" smtClean="0">
                <a:solidFill>
                  <a:srgbClr val="4D4D4D"/>
                </a:solidFill>
                <a:latin typeface="Arial" charset="0"/>
              </a:rPr>
              <a:pPr eaLnBrk="1" hangingPunct="1"/>
              <a:t>56</a:t>
            </a:fld>
            <a:r>
              <a:rPr lang="en-US" altLang="zh-CN" sz="1200" b="0" smtClean="0">
                <a:solidFill>
                  <a:srgbClr val="4D4D4D"/>
                </a:solidFill>
                <a:latin typeface="Arial" charset="0"/>
              </a:rPr>
              <a:t>-</a:t>
            </a:r>
          </a:p>
        </p:txBody>
      </p:sp>
      <p:sp>
        <p:nvSpPr>
          <p:cNvPr id="59395" name="Rectangle 2"/>
          <p:cNvSpPr>
            <a:spLocks noGrp="1" noChangeArrowheads="1"/>
          </p:cNvSpPr>
          <p:nvPr>
            <p:ph type="title"/>
          </p:nvPr>
        </p:nvSpPr>
        <p:spPr/>
        <p:txBody>
          <a:bodyPr/>
          <a:lstStyle/>
          <a:p>
            <a:pPr eaLnBrk="1" hangingPunct="1"/>
            <a:r>
              <a:rPr lang="zh-CN" altLang="en-US" smtClean="0"/>
              <a:t>文档化构架</a:t>
            </a:r>
          </a:p>
        </p:txBody>
      </p:sp>
      <p:grpSp>
        <p:nvGrpSpPr>
          <p:cNvPr id="59396" name="Group 3"/>
          <p:cNvGrpSpPr>
            <a:grpSpLocks/>
          </p:cNvGrpSpPr>
          <p:nvPr/>
        </p:nvGrpSpPr>
        <p:grpSpPr bwMode="auto">
          <a:xfrm>
            <a:off x="1154113" y="3444875"/>
            <a:ext cx="1109662" cy="979488"/>
            <a:chOff x="816" y="2496"/>
            <a:chExt cx="699" cy="617"/>
          </a:xfrm>
        </p:grpSpPr>
        <p:grpSp>
          <p:nvGrpSpPr>
            <p:cNvPr id="59478" name="Group 4"/>
            <p:cNvGrpSpPr>
              <a:grpSpLocks/>
            </p:cNvGrpSpPr>
            <p:nvPr/>
          </p:nvGrpSpPr>
          <p:grpSpPr bwMode="auto">
            <a:xfrm>
              <a:off x="882" y="2496"/>
              <a:ext cx="628" cy="376"/>
              <a:chOff x="1302" y="2304"/>
              <a:chExt cx="628" cy="376"/>
            </a:xfrm>
          </p:grpSpPr>
          <p:sp>
            <p:nvSpPr>
              <p:cNvPr id="59480" name="Line 5"/>
              <p:cNvSpPr>
                <a:spLocks noChangeAspect="1" noChangeShapeType="1"/>
              </p:cNvSpPr>
              <p:nvPr/>
            </p:nvSpPr>
            <p:spPr bwMode="auto">
              <a:xfrm>
                <a:off x="1429" y="2507"/>
                <a:ext cx="111" cy="77"/>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1" name="Rectangle 6"/>
              <p:cNvSpPr>
                <a:spLocks noChangeAspect="1" noChangeArrowheads="1"/>
              </p:cNvSpPr>
              <p:nvPr/>
            </p:nvSpPr>
            <p:spPr bwMode="auto">
              <a:xfrm>
                <a:off x="1320" y="2387"/>
                <a:ext cx="96" cy="82"/>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82" name="Rectangle 7"/>
              <p:cNvSpPr>
                <a:spLocks noChangeAspect="1" noChangeArrowheads="1"/>
              </p:cNvSpPr>
              <p:nvPr/>
            </p:nvSpPr>
            <p:spPr bwMode="auto">
              <a:xfrm>
                <a:off x="1320" y="2387"/>
                <a:ext cx="96"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83" name="Line 8"/>
              <p:cNvSpPr>
                <a:spLocks noChangeAspect="1" noChangeShapeType="1"/>
              </p:cNvSpPr>
              <p:nvPr/>
            </p:nvSpPr>
            <p:spPr bwMode="auto">
              <a:xfrm>
                <a:off x="1320" y="2416"/>
                <a:ext cx="96" cy="2"/>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4" name="Line 9"/>
              <p:cNvSpPr>
                <a:spLocks noChangeAspect="1" noChangeShapeType="1"/>
              </p:cNvSpPr>
              <p:nvPr/>
            </p:nvSpPr>
            <p:spPr bwMode="auto">
              <a:xfrm>
                <a:off x="1320" y="2436"/>
                <a:ext cx="96"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5" name="Rectangle 10"/>
              <p:cNvSpPr>
                <a:spLocks noChangeAspect="1" noChangeArrowheads="1"/>
              </p:cNvSpPr>
              <p:nvPr/>
            </p:nvSpPr>
            <p:spPr bwMode="auto">
              <a:xfrm>
                <a:off x="1831" y="2542"/>
                <a:ext cx="99" cy="82"/>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86" name="Rectangle 11"/>
              <p:cNvSpPr>
                <a:spLocks noChangeAspect="1" noChangeArrowheads="1"/>
              </p:cNvSpPr>
              <p:nvPr/>
            </p:nvSpPr>
            <p:spPr bwMode="auto">
              <a:xfrm>
                <a:off x="1831" y="2542"/>
                <a:ext cx="99"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87" name="Line 12"/>
              <p:cNvSpPr>
                <a:spLocks noChangeAspect="1" noChangeShapeType="1"/>
              </p:cNvSpPr>
              <p:nvPr/>
            </p:nvSpPr>
            <p:spPr bwMode="auto">
              <a:xfrm>
                <a:off x="1831" y="2571"/>
                <a:ext cx="99"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8" name="Line 13"/>
              <p:cNvSpPr>
                <a:spLocks noChangeAspect="1" noChangeShapeType="1"/>
              </p:cNvSpPr>
              <p:nvPr/>
            </p:nvSpPr>
            <p:spPr bwMode="auto">
              <a:xfrm>
                <a:off x="1831" y="2591"/>
                <a:ext cx="99"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89" name="Rectangle 14"/>
              <p:cNvSpPr>
                <a:spLocks noChangeAspect="1" noChangeArrowheads="1"/>
              </p:cNvSpPr>
              <p:nvPr/>
            </p:nvSpPr>
            <p:spPr bwMode="auto">
              <a:xfrm>
                <a:off x="1558" y="2598"/>
                <a:ext cx="96" cy="82"/>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90" name="Rectangle 15"/>
              <p:cNvSpPr>
                <a:spLocks noChangeAspect="1" noChangeArrowheads="1"/>
              </p:cNvSpPr>
              <p:nvPr/>
            </p:nvSpPr>
            <p:spPr bwMode="auto">
              <a:xfrm>
                <a:off x="1558" y="2598"/>
                <a:ext cx="96"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1" name="Line 16"/>
              <p:cNvSpPr>
                <a:spLocks noChangeAspect="1" noChangeShapeType="1"/>
              </p:cNvSpPr>
              <p:nvPr/>
            </p:nvSpPr>
            <p:spPr bwMode="auto">
              <a:xfrm>
                <a:off x="1558" y="2627"/>
                <a:ext cx="96"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2" name="Line 17"/>
              <p:cNvSpPr>
                <a:spLocks noChangeAspect="1" noChangeShapeType="1"/>
              </p:cNvSpPr>
              <p:nvPr/>
            </p:nvSpPr>
            <p:spPr bwMode="auto">
              <a:xfrm>
                <a:off x="1558" y="2647"/>
                <a:ext cx="96"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3" name="Rectangle 18"/>
              <p:cNvSpPr>
                <a:spLocks noChangeAspect="1" noChangeArrowheads="1"/>
              </p:cNvSpPr>
              <p:nvPr/>
            </p:nvSpPr>
            <p:spPr bwMode="auto">
              <a:xfrm>
                <a:off x="1628" y="2324"/>
                <a:ext cx="99" cy="82"/>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94" name="Rectangle 19"/>
              <p:cNvSpPr>
                <a:spLocks noChangeAspect="1" noChangeArrowheads="1"/>
              </p:cNvSpPr>
              <p:nvPr/>
            </p:nvSpPr>
            <p:spPr bwMode="auto">
              <a:xfrm>
                <a:off x="1628" y="2324"/>
                <a:ext cx="99"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95" name="Line 20"/>
              <p:cNvSpPr>
                <a:spLocks noChangeAspect="1" noChangeShapeType="1"/>
              </p:cNvSpPr>
              <p:nvPr/>
            </p:nvSpPr>
            <p:spPr bwMode="auto">
              <a:xfrm>
                <a:off x="1628" y="2353"/>
                <a:ext cx="99"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6" name="Line 21"/>
              <p:cNvSpPr>
                <a:spLocks noChangeAspect="1" noChangeShapeType="1"/>
              </p:cNvSpPr>
              <p:nvPr/>
            </p:nvSpPr>
            <p:spPr bwMode="auto">
              <a:xfrm>
                <a:off x="1628" y="2371"/>
                <a:ext cx="99"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7" name="Line 22"/>
              <p:cNvSpPr>
                <a:spLocks noChangeAspect="1" noChangeShapeType="1"/>
              </p:cNvSpPr>
              <p:nvPr/>
            </p:nvSpPr>
            <p:spPr bwMode="auto">
              <a:xfrm flipV="1">
                <a:off x="1425" y="2346"/>
                <a:ext cx="165" cy="60"/>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8" name="Line 23"/>
              <p:cNvSpPr>
                <a:spLocks noChangeAspect="1" noChangeShapeType="1"/>
              </p:cNvSpPr>
              <p:nvPr/>
            </p:nvSpPr>
            <p:spPr bwMode="auto">
              <a:xfrm flipH="1">
                <a:off x="1613" y="2419"/>
                <a:ext cx="32" cy="150"/>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99" name="Line 24"/>
              <p:cNvSpPr>
                <a:spLocks noChangeAspect="1" noChangeShapeType="1"/>
              </p:cNvSpPr>
              <p:nvPr/>
            </p:nvSpPr>
            <p:spPr bwMode="auto">
              <a:xfrm>
                <a:off x="1413" y="2490"/>
                <a:ext cx="110" cy="79"/>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0" name="Line 25"/>
              <p:cNvSpPr>
                <a:spLocks noChangeAspect="1" noChangeShapeType="1"/>
              </p:cNvSpPr>
              <p:nvPr/>
            </p:nvSpPr>
            <p:spPr bwMode="auto">
              <a:xfrm flipV="1">
                <a:off x="1675" y="2571"/>
                <a:ext cx="125" cy="53"/>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1" name="Rectangle 26"/>
              <p:cNvSpPr>
                <a:spLocks noChangeAspect="1" noChangeArrowheads="1"/>
              </p:cNvSpPr>
              <p:nvPr/>
            </p:nvSpPr>
            <p:spPr bwMode="auto">
              <a:xfrm>
                <a:off x="1302" y="2371"/>
                <a:ext cx="96" cy="83"/>
              </a:xfrm>
              <a:prstGeom prst="rect">
                <a:avLst/>
              </a:prstGeom>
              <a:solidFill>
                <a:srgbClr val="669999"/>
              </a:solidFill>
              <a:ln w="9525">
                <a:solidFill>
                  <a:schemeClr val="bg2"/>
                </a:solidFill>
                <a:miter lim="800000"/>
                <a:headEnd/>
                <a:tailEnd/>
              </a:ln>
            </p:spPr>
            <p:txBody>
              <a:bodyPr/>
              <a:lstStyle/>
              <a:p>
                <a:endParaRPr lang="zh-CN" altLang="en-US"/>
              </a:p>
            </p:txBody>
          </p:sp>
          <p:sp>
            <p:nvSpPr>
              <p:cNvPr id="59502" name="Rectangle 27"/>
              <p:cNvSpPr>
                <a:spLocks noChangeAspect="1" noChangeArrowheads="1"/>
              </p:cNvSpPr>
              <p:nvPr/>
            </p:nvSpPr>
            <p:spPr bwMode="auto">
              <a:xfrm>
                <a:off x="1302" y="2371"/>
                <a:ext cx="96" cy="83"/>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03" name="Line 28"/>
              <p:cNvSpPr>
                <a:spLocks noChangeAspect="1" noChangeShapeType="1"/>
              </p:cNvSpPr>
              <p:nvPr/>
            </p:nvSpPr>
            <p:spPr bwMode="auto">
              <a:xfrm>
                <a:off x="1302" y="2401"/>
                <a:ext cx="96" cy="2"/>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4" name="Line 29"/>
              <p:cNvSpPr>
                <a:spLocks noChangeAspect="1" noChangeShapeType="1"/>
              </p:cNvSpPr>
              <p:nvPr/>
            </p:nvSpPr>
            <p:spPr bwMode="auto">
              <a:xfrm>
                <a:off x="1302" y="2419"/>
                <a:ext cx="96" cy="2"/>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5" name="Rectangle 30"/>
              <p:cNvSpPr>
                <a:spLocks noChangeAspect="1" noChangeArrowheads="1"/>
              </p:cNvSpPr>
              <p:nvPr/>
            </p:nvSpPr>
            <p:spPr bwMode="auto">
              <a:xfrm>
                <a:off x="1815" y="2524"/>
                <a:ext cx="98" cy="82"/>
              </a:xfrm>
              <a:prstGeom prst="rect">
                <a:avLst/>
              </a:prstGeom>
              <a:solidFill>
                <a:srgbClr val="669999"/>
              </a:solidFill>
              <a:ln w="9525">
                <a:solidFill>
                  <a:schemeClr val="bg2"/>
                </a:solidFill>
                <a:miter lim="800000"/>
                <a:headEnd/>
                <a:tailEnd/>
              </a:ln>
            </p:spPr>
            <p:txBody>
              <a:bodyPr/>
              <a:lstStyle/>
              <a:p>
                <a:endParaRPr lang="zh-CN" altLang="en-US"/>
              </a:p>
            </p:txBody>
          </p:sp>
          <p:sp>
            <p:nvSpPr>
              <p:cNvPr id="59506" name="Rectangle 31"/>
              <p:cNvSpPr>
                <a:spLocks noChangeAspect="1" noChangeArrowheads="1"/>
              </p:cNvSpPr>
              <p:nvPr/>
            </p:nvSpPr>
            <p:spPr bwMode="auto">
              <a:xfrm>
                <a:off x="1815" y="2524"/>
                <a:ext cx="98"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07" name="Line 32"/>
              <p:cNvSpPr>
                <a:spLocks noChangeAspect="1" noChangeShapeType="1"/>
              </p:cNvSpPr>
              <p:nvPr/>
            </p:nvSpPr>
            <p:spPr bwMode="auto">
              <a:xfrm>
                <a:off x="1815" y="2556"/>
                <a:ext cx="98"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8" name="Line 33"/>
              <p:cNvSpPr>
                <a:spLocks noChangeAspect="1" noChangeShapeType="1"/>
              </p:cNvSpPr>
              <p:nvPr/>
            </p:nvSpPr>
            <p:spPr bwMode="auto">
              <a:xfrm>
                <a:off x="1815" y="2571"/>
                <a:ext cx="98"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09" name="Rectangle 34"/>
              <p:cNvSpPr>
                <a:spLocks noChangeAspect="1" noChangeArrowheads="1"/>
              </p:cNvSpPr>
              <p:nvPr/>
            </p:nvSpPr>
            <p:spPr bwMode="auto">
              <a:xfrm>
                <a:off x="1540" y="2580"/>
                <a:ext cx="97" cy="82"/>
              </a:xfrm>
              <a:prstGeom prst="rect">
                <a:avLst/>
              </a:prstGeom>
              <a:solidFill>
                <a:srgbClr val="669999"/>
              </a:solidFill>
              <a:ln w="9525">
                <a:solidFill>
                  <a:schemeClr val="bg2"/>
                </a:solidFill>
                <a:miter lim="800000"/>
                <a:headEnd/>
                <a:tailEnd/>
              </a:ln>
            </p:spPr>
            <p:txBody>
              <a:bodyPr/>
              <a:lstStyle/>
              <a:p>
                <a:endParaRPr lang="zh-CN" altLang="en-US"/>
              </a:p>
            </p:txBody>
          </p:sp>
          <p:sp>
            <p:nvSpPr>
              <p:cNvPr id="59510" name="Rectangle 35"/>
              <p:cNvSpPr>
                <a:spLocks noChangeAspect="1" noChangeArrowheads="1"/>
              </p:cNvSpPr>
              <p:nvPr/>
            </p:nvSpPr>
            <p:spPr bwMode="auto">
              <a:xfrm>
                <a:off x="1540" y="2580"/>
                <a:ext cx="97" cy="82"/>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11" name="Line 36"/>
              <p:cNvSpPr>
                <a:spLocks noChangeAspect="1" noChangeShapeType="1"/>
              </p:cNvSpPr>
              <p:nvPr/>
            </p:nvSpPr>
            <p:spPr bwMode="auto">
              <a:xfrm>
                <a:off x="1540" y="2609"/>
                <a:ext cx="97"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12" name="Line 37"/>
              <p:cNvSpPr>
                <a:spLocks noChangeAspect="1" noChangeShapeType="1"/>
              </p:cNvSpPr>
              <p:nvPr/>
            </p:nvSpPr>
            <p:spPr bwMode="auto">
              <a:xfrm>
                <a:off x="1540" y="2627"/>
                <a:ext cx="97"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13" name="Rectangle 38"/>
              <p:cNvSpPr>
                <a:spLocks noChangeAspect="1" noChangeArrowheads="1"/>
              </p:cNvSpPr>
              <p:nvPr/>
            </p:nvSpPr>
            <p:spPr bwMode="auto">
              <a:xfrm>
                <a:off x="1610" y="2304"/>
                <a:ext cx="100" cy="83"/>
              </a:xfrm>
              <a:prstGeom prst="rect">
                <a:avLst/>
              </a:prstGeom>
              <a:solidFill>
                <a:srgbClr val="669999"/>
              </a:solidFill>
              <a:ln w="9525">
                <a:solidFill>
                  <a:schemeClr val="bg2"/>
                </a:solidFill>
                <a:miter lim="800000"/>
                <a:headEnd/>
                <a:tailEnd/>
              </a:ln>
            </p:spPr>
            <p:txBody>
              <a:bodyPr/>
              <a:lstStyle/>
              <a:p>
                <a:endParaRPr lang="zh-CN" altLang="en-US"/>
              </a:p>
            </p:txBody>
          </p:sp>
          <p:sp>
            <p:nvSpPr>
              <p:cNvPr id="59514" name="Rectangle 39"/>
              <p:cNvSpPr>
                <a:spLocks noChangeAspect="1" noChangeArrowheads="1"/>
              </p:cNvSpPr>
              <p:nvPr/>
            </p:nvSpPr>
            <p:spPr bwMode="auto">
              <a:xfrm>
                <a:off x="1610" y="2304"/>
                <a:ext cx="100" cy="83"/>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515" name="Line 40"/>
              <p:cNvSpPr>
                <a:spLocks noChangeAspect="1" noChangeShapeType="1"/>
              </p:cNvSpPr>
              <p:nvPr/>
            </p:nvSpPr>
            <p:spPr bwMode="auto">
              <a:xfrm>
                <a:off x="1610" y="2336"/>
                <a:ext cx="100"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516" name="Line 41"/>
              <p:cNvSpPr>
                <a:spLocks noChangeAspect="1" noChangeShapeType="1"/>
              </p:cNvSpPr>
              <p:nvPr/>
            </p:nvSpPr>
            <p:spPr bwMode="auto">
              <a:xfrm>
                <a:off x="1610" y="2353"/>
                <a:ext cx="100" cy="1"/>
              </a:xfrm>
              <a:prstGeom prst="line">
                <a:avLst/>
              </a:prstGeom>
              <a:noFill/>
              <a:ln w="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9479" name="Text Box 42"/>
            <p:cNvSpPr txBox="1">
              <a:spLocks noChangeArrowheads="1"/>
            </p:cNvSpPr>
            <p:nvPr/>
          </p:nvSpPr>
          <p:spPr bwMode="auto">
            <a:xfrm>
              <a:off x="816" y="2930"/>
              <a:ext cx="699"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kumimoji="0" lang="en-US" altLang="zh-CN" sz="1200">
                  <a:latin typeface="Times New Roman" pitchFamily="18" charset="0"/>
                </a:rPr>
                <a:t>Design Model</a:t>
              </a:r>
            </a:p>
          </p:txBody>
        </p:sp>
      </p:grpSp>
      <p:grpSp>
        <p:nvGrpSpPr>
          <p:cNvPr id="59397" name="Group 43"/>
          <p:cNvGrpSpPr>
            <a:grpSpLocks/>
          </p:cNvGrpSpPr>
          <p:nvPr/>
        </p:nvGrpSpPr>
        <p:grpSpPr bwMode="auto">
          <a:xfrm>
            <a:off x="6716713" y="3476625"/>
            <a:ext cx="1457325" cy="917575"/>
            <a:chOff x="4368" y="2736"/>
            <a:chExt cx="918" cy="578"/>
          </a:xfrm>
        </p:grpSpPr>
        <p:pic>
          <p:nvPicPr>
            <p:cNvPr id="59476" name="Picture 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2" y="2736"/>
              <a:ext cx="622" cy="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77" name="Text Box 45"/>
            <p:cNvSpPr txBox="1">
              <a:spLocks noChangeArrowheads="1"/>
            </p:cNvSpPr>
            <p:nvPr/>
          </p:nvSpPr>
          <p:spPr bwMode="auto">
            <a:xfrm>
              <a:off x="4368" y="3131"/>
              <a:ext cx="91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kumimoji="0" lang="en-US" altLang="zh-CN" sz="1200">
                  <a:latin typeface="Times New Roman" pitchFamily="18" charset="0"/>
                </a:rPr>
                <a:t>Deployment Model</a:t>
              </a:r>
            </a:p>
          </p:txBody>
        </p:sp>
      </p:grpSp>
      <p:grpSp>
        <p:nvGrpSpPr>
          <p:cNvPr id="59398" name="Group 46"/>
          <p:cNvGrpSpPr>
            <a:grpSpLocks/>
          </p:cNvGrpSpPr>
          <p:nvPr/>
        </p:nvGrpSpPr>
        <p:grpSpPr bwMode="auto">
          <a:xfrm>
            <a:off x="5116513" y="1754188"/>
            <a:ext cx="1711325" cy="979487"/>
            <a:chOff x="3216" y="1632"/>
            <a:chExt cx="1078" cy="617"/>
          </a:xfrm>
        </p:grpSpPr>
        <p:grpSp>
          <p:nvGrpSpPr>
            <p:cNvPr id="59405" name="Group 47"/>
            <p:cNvGrpSpPr>
              <a:grpSpLocks/>
            </p:cNvGrpSpPr>
            <p:nvPr/>
          </p:nvGrpSpPr>
          <p:grpSpPr bwMode="auto">
            <a:xfrm>
              <a:off x="3457" y="1632"/>
              <a:ext cx="668" cy="418"/>
              <a:chOff x="1438" y="1488"/>
              <a:chExt cx="668" cy="418"/>
            </a:xfrm>
          </p:grpSpPr>
          <p:sp>
            <p:nvSpPr>
              <p:cNvPr id="59407" name="Line 48"/>
              <p:cNvSpPr>
                <a:spLocks noChangeAspect="1" noChangeShapeType="1"/>
              </p:cNvSpPr>
              <p:nvPr/>
            </p:nvSpPr>
            <p:spPr bwMode="auto">
              <a:xfrm>
                <a:off x="1600" y="1708"/>
                <a:ext cx="105" cy="78"/>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8" name="Rectangle 49"/>
              <p:cNvSpPr>
                <a:spLocks noChangeAspect="1" noChangeArrowheads="1"/>
              </p:cNvSpPr>
              <p:nvPr/>
            </p:nvSpPr>
            <p:spPr bwMode="auto">
              <a:xfrm>
                <a:off x="2008" y="1683"/>
                <a:ext cx="98" cy="87"/>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09" name="Rectangle 50"/>
              <p:cNvSpPr>
                <a:spLocks noChangeAspect="1" noChangeArrowheads="1"/>
              </p:cNvSpPr>
              <p:nvPr/>
            </p:nvSpPr>
            <p:spPr bwMode="auto">
              <a:xfrm>
                <a:off x="2008" y="1683"/>
                <a:ext cx="98" cy="8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0" name="Freeform 51"/>
              <p:cNvSpPr>
                <a:spLocks noChangeAspect="1"/>
              </p:cNvSpPr>
              <p:nvPr/>
            </p:nvSpPr>
            <p:spPr bwMode="auto">
              <a:xfrm>
                <a:off x="1976" y="1717"/>
                <a:ext cx="68" cy="13"/>
              </a:xfrm>
              <a:custGeom>
                <a:avLst/>
                <a:gdLst>
                  <a:gd name="T0" fmla="*/ 95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377 w 45"/>
                  <a:gd name="T15" fmla="*/ 56 h 9"/>
                  <a:gd name="T16" fmla="*/ 1478 w 45"/>
                  <a:gd name="T17" fmla="*/ 56 h 9"/>
                  <a:gd name="T18" fmla="*/ 1541 w 45"/>
                  <a:gd name="T19" fmla="*/ 56 h 9"/>
                  <a:gd name="T20" fmla="*/ 1591 w 45"/>
                  <a:gd name="T21" fmla="*/ 56 h 9"/>
                  <a:gd name="T22" fmla="*/ 1694 w 45"/>
                  <a:gd name="T23" fmla="*/ 56 h 9"/>
                  <a:gd name="T24" fmla="*/ 1763 w 45"/>
                  <a:gd name="T25" fmla="*/ 56 h 9"/>
                  <a:gd name="T26" fmla="*/ 1763 w 45"/>
                  <a:gd name="T27" fmla="*/ 117 h 9"/>
                  <a:gd name="T28" fmla="*/ 1859 w 45"/>
                  <a:gd name="T29" fmla="*/ 117 h 9"/>
                  <a:gd name="T30" fmla="*/ 1859 w 45"/>
                  <a:gd name="T31" fmla="*/ 169 h 9"/>
                  <a:gd name="T32" fmla="*/ 1859 w 45"/>
                  <a:gd name="T33" fmla="*/ 183 h 9"/>
                  <a:gd name="T34" fmla="*/ 1763 w 45"/>
                  <a:gd name="T35" fmla="*/ 183 h 9"/>
                  <a:gd name="T36" fmla="*/ 1694 w 45"/>
                  <a:gd name="T37" fmla="*/ 183 h 9"/>
                  <a:gd name="T38" fmla="*/ 1591 w 45"/>
                  <a:gd name="T39" fmla="*/ 183 h 9"/>
                  <a:gd name="T40" fmla="*/ 1591 w 45"/>
                  <a:gd name="T41" fmla="*/ 244 h 9"/>
                  <a:gd name="T42" fmla="*/ 1541 w 45"/>
                  <a:gd name="T43" fmla="*/ 244 h 9"/>
                  <a:gd name="T44" fmla="*/ 1478 w 45"/>
                  <a:gd name="T45" fmla="*/ 244 h 9"/>
                  <a:gd name="T46" fmla="*/ 1377 w 45"/>
                  <a:gd name="T47" fmla="*/ 244 h 9"/>
                  <a:gd name="T48" fmla="*/ 1309 w 45"/>
                  <a:gd name="T49" fmla="*/ 244 h 9"/>
                  <a:gd name="T50" fmla="*/ 1230 w 45"/>
                  <a:gd name="T51" fmla="*/ 244 h 9"/>
                  <a:gd name="T52" fmla="*/ 1135 w 45"/>
                  <a:gd name="T53" fmla="*/ 244 h 9"/>
                  <a:gd name="T54" fmla="*/ 1053 w 45"/>
                  <a:gd name="T55" fmla="*/ 244 h 9"/>
                  <a:gd name="T56" fmla="*/ 978 w 45"/>
                  <a:gd name="T57" fmla="*/ 244 h 9"/>
                  <a:gd name="T58" fmla="*/ 957 w 45"/>
                  <a:gd name="T59" fmla="*/ 244 h 9"/>
                  <a:gd name="T60" fmla="*/ 866 w 45"/>
                  <a:gd name="T61" fmla="*/ 244 h 9"/>
                  <a:gd name="T62" fmla="*/ 787 w 45"/>
                  <a:gd name="T63" fmla="*/ 244 h 9"/>
                  <a:gd name="T64" fmla="*/ 697 w 45"/>
                  <a:gd name="T65" fmla="*/ 244 h 9"/>
                  <a:gd name="T66" fmla="*/ 633 w 45"/>
                  <a:gd name="T67" fmla="*/ 244 h 9"/>
                  <a:gd name="T68" fmla="*/ 539 w 45"/>
                  <a:gd name="T69" fmla="*/ 244 h 9"/>
                  <a:gd name="T70" fmla="*/ 461 w 45"/>
                  <a:gd name="T71" fmla="*/ 244 h 9"/>
                  <a:gd name="T72" fmla="*/ 379 w 45"/>
                  <a:gd name="T73" fmla="*/ 244 h 9"/>
                  <a:gd name="T74" fmla="*/ 305 w 45"/>
                  <a:gd name="T75" fmla="*/ 244 h 9"/>
                  <a:gd name="T76" fmla="*/ 251 w 45"/>
                  <a:gd name="T77" fmla="*/ 183 h 9"/>
                  <a:gd name="T78" fmla="*/ 166 w 45"/>
                  <a:gd name="T79" fmla="*/ 183 h 9"/>
                  <a:gd name="T80" fmla="*/ 94 w 45"/>
                  <a:gd name="T81" fmla="*/ 183 h 9"/>
                  <a:gd name="T82" fmla="*/ 94 w 45"/>
                  <a:gd name="T83" fmla="*/ 169 h 9"/>
                  <a:gd name="T84" fmla="*/ 0 w 45"/>
                  <a:gd name="T85" fmla="*/ 169 h 9"/>
                  <a:gd name="T86" fmla="*/ 0 w 45"/>
                  <a:gd name="T87" fmla="*/ 117 h 9"/>
                  <a:gd name="T88" fmla="*/ 94 w 45"/>
                  <a:gd name="T89" fmla="*/ 117 h 9"/>
                  <a:gd name="T90" fmla="*/ 166 w 45"/>
                  <a:gd name="T91" fmla="*/ 117 h 9"/>
                  <a:gd name="T92" fmla="*/ 166 w 45"/>
                  <a:gd name="T93" fmla="*/ 56 h 9"/>
                  <a:gd name="T94" fmla="*/ 251 w 45"/>
                  <a:gd name="T95" fmla="*/ 56 h 9"/>
                  <a:gd name="T96" fmla="*/ 305 w 45"/>
                  <a:gd name="T97" fmla="*/ 56 h 9"/>
                  <a:gd name="T98" fmla="*/ 379 w 45"/>
                  <a:gd name="T99" fmla="*/ 56 h 9"/>
                  <a:gd name="T100" fmla="*/ 461 w 45"/>
                  <a:gd name="T101" fmla="*/ 56 h 9"/>
                  <a:gd name="T102" fmla="*/ 539 w 45"/>
                  <a:gd name="T103" fmla="*/ 0 h 9"/>
                  <a:gd name="T104" fmla="*/ 633 w 45"/>
                  <a:gd name="T105" fmla="*/ 0 h 9"/>
                  <a:gd name="T106" fmla="*/ 697 w 45"/>
                  <a:gd name="T107" fmla="*/ 0 h 9"/>
                  <a:gd name="T108" fmla="*/ 787 w 45"/>
                  <a:gd name="T109" fmla="*/ 0 h 9"/>
                  <a:gd name="T110" fmla="*/ 866 w 45"/>
                  <a:gd name="T111" fmla="*/ 0 h 9"/>
                  <a:gd name="T112" fmla="*/ 95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3" y="0"/>
                    </a:moveTo>
                    <a:lnTo>
                      <a:pt x="24" y="0"/>
                    </a:lnTo>
                    <a:lnTo>
                      <a:pt x="26" y="0"/>
                    </a:lnTo>
                    <a:lnTo>
                      <a:pt x="28" y="0"/>
                    </a:lnTo>
                    <a:lnTo>
                      <a:pt x="30" y="0"/>
                    </a:lnTo>
                    <a:lnTo>
                      <a:pt x="32" y="0"/>
                    </a:lnTo>
                    <a:lnTo>
                      <a:pt x="34" y="0"/>
                    </a:lnTo>
                    <a:lnTo>
                      <a:pt x="34" y="2"/>
                    </a:lnTo>
                    <a:lnTo>
                      <a:pt x="36" y="2"/>
                    </a:lnTo>
                    <a:lnTo>
                      <a:pt x="38" y="2"/>
                    </a:lnTo>
                    <a:lnTo>
                      <a:pt x="39" y="2"/>
                    </a:lnTo>
                    <a:lnTo>
                      <a:pt x="41" y="2"/>
                    </a:lnTo>
                    <a:lnTo>
                      <a:pt x="43" y="2"/>
                    </a:lnTo>
                    <a:lnTo>
                      <a:pt x="43" y="4"/>
                    </a:lnTo>
                    <a:lnTo>
                      <a:pt x="45" y="4"/>
                    </a:lnTo>
                    <a:lnTo>
                      <a:pt x="45" y="6"/>
                    </a:lnTo>
                    <a:lnTo>
                      <a:pt x="45" y="7"/>
                    </a:lnTo>
                    <a:lnTo>
                      <a:pt x="43" y="7"/>
                    </a:lnTo>
                    <a:lnTo>
                      <a:pt x="41" y="7"/>
                    </a:lnTo>
                    <a:lnTo>
                      <a:pt x="39" y="7"/>
                    </a:lnTo>
                    <a:lnTo>
                      <a:pt x="39" y="9"/>
                    </a:lnTo>
                    <a:lnTo>
                      <a:pt x="38" y="9"/>
                    </a:lnTo>
                    <a:lnTo>
                      <a:pt x="36" y="9"/>
                    </a:lnTo>
                    <a:lnTo>
                      <a:pt x="34" y="9"/>
                    </a:lnTo>
                    <a:lnTo>
                      <a:pt x="32" y="9"/>
                    </a:lnTo>
                    <a:lnTo>
                      <a:pt x="30" y="9"/>
                    </a:lnTo>
                    <a:lnTo>
                      <a:pt x="28" y="9"/>
                    </a:lnTo>
                    <a:lnTo>
                      <a:pt x="26" y="9"/>
                    </a:lnTo>
                    <a:lnTo>
                      <a:pt x="24" y="9"/>
                    </a:lnTo>
                    <a:lnTo>
                      <a:pt x="23" y="9"/>
                    </a:lnTo>
                    <a:lnTo>
                      <a:pt x="21" y="9"/>
                    </a:lnTo>
                    <a:lnTo>
                      <a:pt x="19" y="9"/>
                    </a:lnTo>
                    <a:lnTo>
                      <a:pt x="17" y="9"/>
                    </a:lnTo>
                    <a:lnTo>
                      <a:pt x="15" y="9"/>
                    </a:lnTo>
                    <a:lnTo>
                      <a:pt x="13" y="9"/>
                    </a:lnTo>
                    <a:lnTo>
                      <a:pt x="11" y="9"/>
                    </a:lnTo>
                    <a:lnTo>
                      <a:pt x="9" y="9"/>
                    </a:lnTo>
                    <a:lnTo>
                      <a:pt x="7" y="9"/>
                    </a:lnTo>
                    <a:lnTo>
                      <a:pt x="6" y="7"/>
                    </a:lnTo>
                    <a:lnTo>
                      <a:pt x="4" y="7"/>
                    </a:lnTo>
                    <a:lnTo>
                      <a:pt x="2" y="7"/>
                    </a:lnTo>
                    <a:lnTo>
                      <a:pt x="2" y="6"/>
                    </a:lnTo>
                    <a:lnTo>
                      <a:pt x="0" y="6"/>
                    </a:lnTo>
                    <a:lnTo>
                      <a:pt x="0" y="4"/>
                    </a:lnTo>
                    <a:lnTo>
                      <a:pt x="2" y="4"/>
                    </a:lnTo>
                    <a:lnTo>
                      <a:pt x="4" y="4"/>
                    </a:lnTo>
                    <a:lnTo>
                      <a:pt x="4" y="2"/>
                    </a:lnTo>
                    <a:lnTo>
                      <a:pt x="6" y="2"/>
                    </a:lnTo>
                    <a:lnTo>
                      <a:pt x="7" y="2"/>
                    </a:lnTo>
                    <a:lnTo>
                      <a:pt x="9" y="2"/>
                    </a:lnTo>
                    <a:lnTo>
                      <a:pt x="11" y="2"/>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zh-CN" altLang="en-US"/>
              </a:p>
            </p:txBody>
          </p:sp>
          <p:sp>
            <p:nvSpPr>
              <p:cNvPr id="59411" name="Freeform 52"/>
              <p:cNvSpPr>
                <a:spLocks noChangeAspect="1"/>
              </p:cNvSpPr>
              <p:nvPr/>
            </p:nvSpPr>
            <p:spPr bwMode="auto">
              <a:xfrm>
                <a:off x="1976" y="1717"/>
                <a:ext cx="68" cy="13"/>
              </a:xfrm>
              <a:custGeom>
                <a:avLst/>
                <a:gdLst>
                  <a:gd name="T0" fmla="*/ 957 w 45"/>
                  <a:gd name="T1" fmla="*/ 0 h 9"/>
                  <a:gd name="T2" fmla="*/ 1309 w 45"/>
                  <a:gd name="T3" fmla="*/ 0 h 9"/>
                  <a:gd name="T4" fmla="*/ 1591 w 45"/>
                  <a:gd name="T5" fmla="*/ 56 h 9"/>
                  <a:gd name="T6" fmla="*/ 1763 w 45"/>
                  <a:gd name="T7" fmla="*/ 117 h 9"/>
                  <a:gd name="T8" fmla="*/ 1859 w 45"/>
                  <a:gd name="T9" fmla="*/ 169 h 9"/>
                  <a:gd name="T10" fmla="*/ 1763 w 45"/>
                  <a:gd name="T11" fmla="*/ 183 h 9"/>
                  <a:gd name="T12" fmla="*/ 1591 w 45"/>
                  <a:gd name="T13" fmla="*/ 244 h 9"/>
                  <a:gd name="T14" fmla="*/ 1309 w 45"/>
                  <a:gd name="T15" fmla="*/ 244 h 9"/>
                  <a:gd name="T16" fmla="*/ 957 w 45"/>
                  <a:gd name="T17" fmla="*/ 244 h 9"/>
                  <a:gd name="T18" fmla="*/ 633 w 45"/>
                  <a:gd name="T19" fmla="*/ 244 h 9"/>
                  <a:gd name="T20" fmla="*/ 305 w 45"/>
                  <a:gd name="T21" fmla="*/ 244 h 9"/>
                  <a:gd name="T22" fmla="*/ 94 w 45"/>
                  <a:gd name="T23" fmla="*/ 183 h 9"/>
                  <a:gd name="T24" fmla="*/ 0 w 45"/>
                  <a:gd name="T25" fmla="*/ 169 h 9"/>
                  <a:gd name="T26" fmla="*/ 94 w 45"/>
                  <a:gd name="T27" fmla="*/ 117 h 9"/>
                  <a:gd name="T28" fmla="*/ 305 w 45"/>
                  <a:gd name="T29" fmla="*/ 56 h 9"/>
                  <a:gd name="T30" fmla="*/ 633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2" y="0"/>
                    </a:lnTo>
                    <a:lnTo>
                      <a:pt x="39" y="2"/>
                    </a:lnTo>
                    <a:lnTo>
                      <a:pt x="43" y="4"/>
                    </a:lnTo>
                    <a:lnTo>
                      <a:pt x="45" y="6"/>
                    </a:lnTo>
                    <a:lnTo>
                      <a:pt x="43" y="7"/>
                    </a:lnTo>
                    <a:lnTo>
                      <a:pt x="39" y="9"/>
                    </a:lnTo>
                    <a:lnTo>
                      <a:pt x="32" y="9"/>
                    </a:lnTo>
                    <a:lnTo>
                      <a:pt x="23" y="9"/>
                    </a:lnTo>
                    <a:lnTo>
                      <a:pt x="15" y="9"/>
                    </a:lnTo>
                    <a:lnTo>
                      <a:pt x="7" y="9"/>
                    </a:lnTo>
                    <a:lnTo>
                      <a:pt x="2" y="7"/>
                    </a:lnTo>
                    <a:lnTo>
                      <a:pt x="0" y="6"/>
                    </a:lnTo>
                    <a:lnTo>
                      <a:pt x="2" y="4"/>
                    </a:lnTo>
                    <a:lnTo>
                      <a:pt x="7" y="2"/>
                    </a:lnTo>
                    <a:lnTo>
                      <a:pt x="15"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2" name="Freeform 53"/>
              <p:cNvSpPr>
                <a:spLocks noChangeAspect="1"/>
              </p:cNvSpPr>
              <p:nvPr/>
            </p:nvSpPr>
            <p:spPr bwMode="auto">
              <a:xfrm>
                <a:off x="1976" y="1745"/>
                <a:ext cx="68" cy="14"/>
              </a:xfrm>
              <a:custGeom>
                <a:avLst/>
                <a:gdLst>
                  <a:gd name="T0" fmla="*/ 95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377 w 45"/>
                  <a:gd name="T15" fmla="*/ 73 h 9"/>
                  <a:gd name="T16" fmla="*/ 1478 w 45"/>
                  <a:gd name="T17" fmla="*/ 73 h 9"/>
                  <a:gd name="T18" fmla="*/ 1541 w 45"/>
                  <a:gd name="T19" fmla="*/ 73 h 9"/>
                  <a:gd name="T20" fmla="*/ 1591 w 45"/>
                  <a:gd name="T21" fmla="*/ 73 h 9"/>
                  <a:gd name="T22" fmla="*/ 1694 w 45"/>
                  <a:gd name="T23" fmla="*/ 73 h 9"/>
                  <a:gd name="T24" fmla="*/ 1763 w 45"/>
                  <a:gd name="T25" fmla="*/ 73 h 9"/>
                  <a:gd name="T26" fmla="*/ 1763 w 45"/>
                  <a:gd name="T27" fmla="*/ 177 h 9"/>
                  <a:gd name="T28" fmla="*/ 1859 w 45"/>
                  <a:gd name="T29" fmla="*/ 177 h 9"/>
                  <a:gd name="T30" fmla="*/ 1859 w 45"/>
                  <a:gd name="T31" fmla="*/ 275 h 9"/>
                  <a:gd name="T32" fmla="*/ 1859 w 45"/>
                  <a:gd name="T33" fmla="*/ 361 h 9"/>
                  <a:gd name="T34" fmla="*/ 1763 w 45"/>
                  <a:gd name="T35" fmla="*/ 361 h 9"/>
                  <a:gd name="T36" fmla="*/ 1694 w 45"/>
                  <a:gd name="T37" fmla="*/ 361 h 9"/>
                  <a:gd name="T38" fmla="*/ 1591 w 45"/>
                  <a:gd name="T39" fmla="*/ 482 h 9"/>
                  <a:gd name="T40" fmla="*/ 1541 w 45"/>
                  <a:gd name="T41" fmla="*/ 482 h 9"/>
                  <a:gd name="T42" fmla="*/ 1478 w 45"/>
                  <a:gd name="T43" fmla="*/ 482 h 9"/>
                  <a:gd name="T44" fmla="*/ 1377 w 45"/>
                  <a:gd name="T45" fmla="*/ 482 h 9"/>
                  <a:gd name="T46" fmla="*/ 1309 w 45"/>
                  <a:gd name="T47" fmla="*/ 482 h 9"/>
                  <a:gd name="T48" fmla="*/ 1230 w 45"/>
                  <a:gd name="T49" fmla="*/ 482 h 9"/>
                  <a:gd name="T50" fmla="*/ 1135 w 45"/>
                  <a:gd name="T51" fmla="*/ 482 h 9"/>
                  <a:gd name="T52" fmla="*/ 1053 w 45"/>
                  <a:gd name="T53" fmla="*/ 482 h 9"/>
                  <a:gd name="T54" fmla="*/ 978 w 45"/>
                  <a:gd name="T55" fmla="*/ 482 h 9"/>
                  <a:gd name="T56" fmla="*/ 957 w 45"/>
                  <a:gd name="T57" fmla="*/ 482 h 9"/>
                  <a:gd name="T58" fmla="*/ 866 w 45"/>
                  <a:gd name="T59" fmla="*/ 482 h 9"/>
                  <a:gd name="T60" fmla="*/ 787 w 45"/>
                  <a:gd name="T61" fmla="*/ 482 h 9"/>
                  <a:gd name="T62" fmla="*/ 697 w 45"/>
                  <a:gd name="T63" fmla="*/ 482 h 9"/>
                  <a:gd name="T64" fmla="*/ 633 w 45"/>
                  <a:gd name="T65" fmla="*/ 482 h 9"/>
                  <a:gd name="T66" fmla="*/ 539 w 45"/>
                  <a:gd name="T67" fmla="*/ 482 h 9"/>
                  <a:gd name="T68" fmla="*/ 461 w 45"/>
                  <a:gd name="T69" fmla="*/ 482 h 9"/>
                  <a:gd name="T70" fmla="*/ 379 w 45"/>
                  <a:gd name="T71" fmla="*/ 482 h 9"/>
                  <a:gd name="T72" fmla="*/ 305 w 45"/>
                  <a:gd name="T73" fmla="*/ 482 h 9"/>
                  <a:gd name="T74" fmla="*/ 251 w 45"/>
                  <a:gd name="T75" fmla="*/ 482 h 9"/>
                  <a:gd name="T76" fmla="*/ 251 w 45"/>
                  <a:gd name="T77" fmla="*/ 361 h 9"/>
                  <a:gd name="T78" fmla="*/ 166 w 45"/>
                  <a:gd name="T79" fmla="*/ 361 h 9"/>
                  <a:gd name="T80" fmla="*/ 94 w 45"/>
                  <a:gd name="T81" fmla="*/ 361 h 9"/>
                  <a:gd name="T82" fmla="*/ 94 w 45"/>
                  <a:gd name="T83" fmla="*/ 275 h 9"/>
                  <a:gd name="T84" fmla="*/ 0 w 45"/>
                  <a:gd name="T85" fmla="*/ 275 h 9"/>
                  <a:gd name="T86" fmla="*/ 0 w 45"/>
                  <a:gd name="T87" fmla="*/ 177 h 9"/>
                  <a:gd name="T88" fmla="*/ 94 w 45"/>
                  <a:gd name="T89" fmla="*/ 177 h 9"/>
                  <a:gd name="T90" fmla="*/ 166 w 45"/>
                  <a:gd name="T91" fmla="*/ 177 h 9"/>
                  <a:gd name="T92" fmla="*/ 166 w 45"/>
                  <a:gd name="T93" fmla="*/ 73 h 9"/>
                  <a:gd name="T94" fmla="*/ 251 w 45"/>
                  <a:gd name="T95" fmla="*/ 73 h 9"/>
                  <a:gd name="T96" fmla="*/ 305 w 45"/>
                  <a:gd name="T97" fmla="*/ 73 h 9"/>
                  <a:gd name="T98" fmla="*/ 379 w 45"/>
                  <a:gd name="T99" fmla="*/ 73 h 9"/>
                  <a:gd name="T100" fmla="*/ 461 w 45"/>
                  <a:gd name="T101" fmla="*/ 73 h 9"/>
                  <a:gd name="T102" fmla="*/ 539 w 45"/>
                  <a:gd name="T103" fmla="*/ 0 h 9"/>
                  <a:gd name="T104" fmla="*/ 633 w 45"/>
                  <a:gd name="T105" fmla="*/ 0 h 9"/>
                  <a:gd name="T106" fmla="*/ 697 w 45"/>
                  <a:gd name="T107" fmla="*/ 0 h 9"/>
                  <a:gd name="T108" fmla="*/ 787 w 45"/>
                  <a:gd name="T109" fmla="*/ 0 h 9"/>
                  <a:gd name="T110" fmla="*/ 866 w 45"/>
                  <a:gd name="T111" fmla="*/ 0 h 9"/>
                  <a:gd name="T112" fmla="*/ 95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3" y="0"/>
                    </a:moveTo>
                    <a:lnTo>
                      <a:pt x="24" y="0"/>
                    </a:lnTo>
                    <a:lnTo>
                      <a:pt x="26" y="0"/>
                    </a:lnTo>
                    <a:lnTo>
                      <a:pt x="28" y="0"/>
                    </a:lnTo>
                    <a:lnTo>
                      <a:pt x="30" y="0"/>
                    </a:lnTo>
                    <a:lnTo>
                      <a:pt x="32" y="0"/>
                    </a:lnTo>
                    <a:lnTo>
                      <a:pt x="34" y="0"/>
                    </a:lnTo>
                    <a:lnTo>
                      <a:pt x="34" y="1"/>
                    </a:lnTo>
                    <a:lnTo>
                      <a:pt x="36" y="1"/>
                    </a:lnTo>
                    <a:lnTo>
                      <a:pt x="38" y="1"/>
                    </a:lnTo>
                    <a:lnTo>
                      <a:pt x="39" y="1"/>
                    </a:lnTo>
                    <a:lnTo>
                      <a:pt x="41" y="1"/>
                    </a:lnTo>
                    <a:lnTo>
                      <a:pt x="43" y="1"/>
                    </a:lnTo>
                    <a:lnTo>
                      <a:pt x="43" y="3"/>
                    </a:lnTo>
                    <a:lnTo>
                      <a:pt x="45" y="3"/>
                    </a:lnTo>
                    <a:lnTo>
                      <a:pt x="45" y="5"/>
                    </a:lnTo>
                    <a:lnTo>
                      <a:pt x="45" y="7"/>
                    </a:lnTo>
                    <a:lnTo>
                      <a:pt x="43" y="7"/>
                    </a:lnTo>
                    <a:lnTo>
                      <a:pt x="41" y="7"/>
                    </a:lnTo>
                    <a:lnTo>
                      <a:pt x="39" y="9"/>
                    </a:lnTo>
                    <a:lnTo>
                      <a:pt x="38" y="9"/>
                    </a:lnTo>
                    <a:lnTo>
                      <a:pt x="36" y="9"/>
                    </a:lnTo>
                    <a:lnTo>
                      <a:pt x="34" y="9"/>
                    </a:lnTo>
                    <a:lnTo>
                      <a:pt x="32" y="9"/>
                    </a:lnTo>
                    <a:lnTo>
                      <a:pt x="30" y="9"/>
                    </a:lnTo>
                    <a:lnTo>
                      <a:pt x="28" y="9"/>
                    </a:lnTo>
                    <a:lnTo>
                      <a:pt x="26" y="9"/>
                    </a:lnTo>
                    <a:lnTo>
                      <a:pt x="24" y="9"/>
                    </a:lnTo>
                    <a:lnTo>
                      <a:pt x="23" y="9"/>
                    </a:lnTo>
                    <a:lnTo>
                      <a:pt x="21" y="9"/>
                    </a:lnTo>
                    <a:lnTo>
                      <a:pt x="19" y="9"/>
                    </a:lnTo>
                    <a:lnTo>
                      <a:pt x="17" y="9"/>
                    </a:lnTo>
                    <a:lnTo>
                      <a:pt x="15" y="9"/>
                    </a:lnTo>
                    <a:lnTo>
                      <a:pt x="13" y="9"/>
                    </a:lnTo>
                    <a:lnTo>
                      <a:pt x="11" y="9"/>
                    </a:lnTo>
                    <a:lnTo>
                      <a:pt x="9" y="9"/>
                    </a:lnTo>
                    <a:lnTo>
                      <a:pt x="7" y="9"/>
                    </a:lnTo>
                    <a:lnTo>
                      <a:pt x="6" y="9"/>
                    </a:lnTo>
                    <a:lnTo>
                      <a:pt x="6" y="7"/>
                    </a:lnTo>
                    <a:lnTo>
                      <a:pt x="4" y="7"/>
                    </a:lnTo>
                    <a:lnTo>
                      <a:pt x="2" y="7"/>
                    </a:lnTo>
                    <a:lnTo>
                      <a:pt x="2" y="5"/>
                    </a:lnTo>
                    <a:lnTo>
                      <a:pt x="0" y="5"/>
                    </a:lnTo>
                    <a:lnTo>
                      <a:pt x="0" y="3"/>
                    </a:lnTo>
                    <a:lnTo>
                      <a:pt x="2" y="3"/>
                    </a:lnTo>
                    <a:lnTo>
                      <a:pt x="4" y="3"/>
                    </a:lnTo>
                    <a:lnTo>
                      <a:pt x="4" y="1"/>
                    </a:lnTo>
                    <a:lnTo>
                      <a:pt x="6" y="1"/>
                    </a:lnTo>
                    <a:lnTo>
                      <a:pt x="7" y="1"/>
                    </a:lnTo>
                    <a:lnTo>
                      <a:pt x="9" y="1"/>
                    </a:lnTo>
                    <a:lnTo>
                      <a:pt x="11" y="1"/>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zh-CN" altLang="en-US"/>
              </a:p>
            </p:txBody>
          </p:sp>
          <p:sp>
            <p:nvSpPr>
              <p:cNvPr id="59413" name="Freeform 54"/>
              <p:cNvSpPr>
                <a:spLocks noChangeAspect="1"/>
              </p:cNvSpPr>
              <p:nvPr/>
            </p:nvSpPr>
            <p:spPr bwMode="auto">
              <a:xfrm>
                <a:off x="1976" y="1745"/>
                <a:ext cx="68" cy="14"/>
              </a:xfrm>
              <a:custGeom>
                <a:avLst/>
                <a:gdLst>
                  <a:gd name="T0" fmla="*/ 957 w 45"/>
                  <a:gd name="T1" fmla="*/ 0 h 9"/>
                  <a:gd name="T2" fmla="*/ 1309 w 45"/>
                  <a:gd name="T3" fmla="*/ 0 h 9"/>
                  <a:gd name="T4" fmla="*/ 1591 w 45"/>
                  <a:gd name="T5" fmla="*/ 73 h 9"/>
                  <a:gd name="T6" fmla="*/ 1763 w 45"/>
                  <a:gd name="T7" fmla="*/ 177 h 9"/>
                  <a:gd name="T8" fmla="*/ 1859 w 45"/>
                  <a:gd name="T9" fmla="*/ 275 h 9"/>
                  <a:gd name="T10" fmla="*/ 1763 w 45"/>
                  <a:gd name="T11" fmla="*/ 361 h 9"/>
                  <a:gd name="T12" fmla="*/ 1591 w 45"/>
                  <a:gd name="T13" fmla="*/ 482 h 9"/>
                  <a:gd name="T14" fmla="*/ 1309 w 45"/>
                  <a:gd name="T15" fmla="*/ 482 h 9"/>
                  <a:gd name="T16" fmla="*/ 957 w 45"/>
                  <a:gd name="T17" fmla="*/ 482 h 9"/>
                  <a:gd name="T18" fmla="*/ 633 w 45"/>
                  <a:gd name="T19" fmla="*/ 482 h 9"/>
                  <a:gd name="T20" fmla="*/ 305 w 45"/>
                  <a:gd name="T21" fmla="*/ 482 h 9"/>
                  <a:gd name="T22" fmla="*/ 94 w 45"/>
                  <a:gd name="T23" fmla="*/ 361 h 9"/>
                  <a:gd name="T24" fmla="*/ 0 w 45"/>
                  <a:gd name="T25" fmla="*/ 275 h 9"/>
                  <a:gd name="T26" fmla="*/ 94 w 45"/>
                  <a:gd name="T27" fmla="*/ 177 h 9"/>
                  <a:gd name="T28" fmla="*/ 305 w 45"/>
                  <a:gd name="T29" fmla="*/ 73 h 9"/>
                  <a:gd name="T30" fmla="*/ 633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2" y="0"/>
                    </a:lnTo>
                    <a:lnTo>
                      <a:pt x="39" y="1"/>
                    </a:lnTo>
                    <a:lnTo>
                      <a:pt x="43" y="3"/>
                    </a:lnTo>
                    <a:lnTo>
                      <a:pt x="45" y="5"/>
                    </a:lnTo>
                    <a:lnTo>
                      <a:pt x="43" y="7"/>
                    </a:lnTo>
                    <a:lnTo>
                      <a:pt x="39" y="9"/>
                    </a:lnTo>
                    <a:lnTo>
                      <a:pt x="32" y="9"/>
                    </a:lnTo>
                    <a:lnTo>
                      <a:pt x="23" y="9"/>
                    </a:lnTo>
                    <a:lnTo>
                      <a:pt x="15" y="9"/>
                    </a:lnTo>
                    <a:lnTo>
                      <a:pt x="7" y="9"/>
                    </a:lnTo>
                    <a:lnTo>
                      <a:pt x="2" y="7"/>
                    </a:lnTo>
                    <a:lnTo>
                      <a:pt x="0" y="5"/>
                    </a:lnTo>
                    <a:lnTo>
                      <a:pt x="2" y="3"/>
                    </a:lnTo>
                    <a:lnTo>
                      <a:pt x="7" y="1"/>
                    </a:lnTo>
                    <a:lnTo>
                      <a:pt x="15"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4" name="Rectangle 55"/>
              <p:cNvSpPr>
                <a:spLocks noChangeAspect="1" noChangeArrowheads="1"/>
              </p:cNvSpPr>
              <p:nvPr/>
            </p:nvSpPr>
            <p:spPr bwMode="auto">
              <a:xfrm>
                <a:off x="1985" y="1694"/>
                <a:ext cx="50" cy="14"/>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15" name="Rectangle 56"/>
              <p:cNvSpPr>
                <a:spLocks noChangeAspect="1" noChangeArrowheads="1"/>
              </p:cNvSpPr>
              <p:nvPr/>
            </p:nvSpPr>
            <p:spPr bwMode="auto">
              <a:xfrm>
                <a:off x="1985" y="1694"/>
                <a:ext cx="50" cy="14"/>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6" name="Rectangle 57"/>
              <p:cNvSpPr>
                <a:spLocks noChangeAspect="1" noChangeArrowheads="1"/>
              </p:cNvSpPr>
              <p:nvPr/>
            </p:nvSpPr>
            <p:spPr bwMode="auto">
              <a:xfrm>
                <a:off x="1817" y="1506"/>
                <a:ext cx="97" cy="87"/>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17" name="Rectangle 58"/>
              <p:cNvSpPr>
                <a:spLocks noChangeAspect="1" noChangeArrowheads="1"/>
              </p:cNvSpPr>
              <p:nvPr/>
            </p:nvSpPr>
            <p:spPr bwMode="auto">
              <a:xfrm>
                <a:off x="1817" y="1506"/>
                <a:ext cx="97" cy="8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18" name="Freeform 59"/>
              <p:cNvSpPr>
                <a:spLocks noChangeAspect="1"/>
              </p:cNvSpPr>
              <p:nvPr/>
            </p:nvSpPr>
            <p:spPr bwMode="auto">
              <a:xfrm>
                <a:off x="1785" y="1543"/>
                <a:ext cx="68" cy="13"/>
              </a:xfrm>
              <a:custGeom>
                <a:avLst/>
                <a:gdLst>
                  <a:gd name="T0" fmla="*/ 95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478 w 45"/>
                  <a:gd name="T15" fmla="*/ 0 h 9"/>
                  <a:gd name="T16" fmla="*/ 1541 w 45"/>
                  <a:gd name="T17" fmla="*/ 0 h 9"/>
                  <a:gd name="T18" fmla="*/ 1591 w 45"/>
                  <a:gd name="T19" fmla="*/ 0 h 9"/>
                  <a:gd name="T20" fmla="*/ 1694 w 45"/>
                  <a:gd name="T21" fmla="*/ 56 h 9"/>
                  <a:gd name="T22" fmla="*/ 1763 w 45"/>
                  <a:gd name="T23" fmla="*/ 56 h 9"/>
                  <a:gd name="T24" fmla="*/ 1859 w 45"/>
                  <a:gd name="T25" fmla="*/ 56 h 9"/>
                  <a:gd name="T26" fmla="*/ 1859 w 45"/>
                  <a:gd name="T27" fmla="*/ 81 h 9"/>
                  <a:gd name="T28" fmla="*/ 1859 w 45"/>
                  <a:gd name="T29" fmla="*/ 127 h 9"/>
                  <a:gd name="T30" fmla="*/ 1763 w 45"/>
                  <a:gd name="T31" fmla="*/ 127 h 9"/>
                  <a:gd name="T32" fmla="*/ 1694 w 45"/>
                  <a:gd name="T33" fmla="*/ 127 h 9"/>
                  <a:gd name="T34" fmla="*/ 1694 w 45"/>
                  <a:gd name="T35" fmla="*/ 183 h 9"/>
                  <a:gd name="T36" fmla="*/ 1591 w 45"/>
                  <a:gd name="T37" fmla="*/ 183 h 9"/>
                  <a:gd name="T38" fmla="*/ 1541 w 45"/>
                  <a:gd name="T39" fmla="*/ 183 h 9"/>
                  <a:gd name="T40" fmla="*/ 1478 w 45"/>
                  <a:gd name="T41" fmla="*/ 183 h 9"/>
                  <a:gd name="T42" fmla="*/ 1377 w 45"/>
                  <a:gd name="T43" fmla="*/ 183 h 9"/>
                  <a:gd name="T44" fmla="*/ 1309 w 45"/>
                  <a:gd name="T45" fmla="*/ 183 h 9"/>
                  <a:gd name="T46" fmla="*/ 1309 w 45"/>
                  <a:gd name="T47" fmla="*/ 244 h 9"/>
                  <a:gd name="T48" fmla="*/ 1230 w 45"/>
                  <a:gd name="T49" fmla="*/ 244 h 9"/>
                  <a:gd name="T50" fmla="*/ 1135 w 45"/>
                  <a:gd name="T51" fmla="*/ 244 h 9"/>
                  <a:gd name="T52" fmla="*/ 1053 w 45"/>
                  <a:gd name="T53" fmla="*/ 244 h 9"/>
                  <a:gd name="T54" fmla="*/ 978 w 45"/>
                  <a:gd name="T55" fmla="*/ 244 h 9"/>
                  <a:gd name="T56" fmla="*/ 957 w 45"/>
                  <a:gd name="T57" fmla="*/ 244 h 9"/>
                  <a:gd name="T58" fmla="*/ 866 w 45"/>
                  <a:gd name="T59" fmla="*/ 244 h 9"/>
                  <a:gd name="T60" fmla="*/ 787 w 45"/>
                  <a:gd name="T61" fmla="*/ 244 h 9"/>
                  <a:gd name="T62" fmla="*/ 697 w 45"/>
                  <a:gd name="T63" fmla="*/ 244 h 9"/>
                  <a:gd name="T64" fmla="*/ 633 w 45"/>
                  <a:gd name="T65" fmla="*/ 244 h 9"/>
                  <a:gd name="T66" fmla="*/ 539 w 45"/>
                  <a:gd name="T67" fmla="*/ 244 h 9"/>
                  <a:gd name="T68" fmla="*/ 539 w 45"/>
                  <a:gd name="T69" fmla="*/ 183 h 9"/>
                  <a:gd name="T70" fmla="*/ 461 w 45"/>
                  <a:gd name="T71" fmla="*/ 183 h 9"/>
                  <a:gd name="T72" fmla="*/ 379 w 45"/>
                  <a:gd name="T73" fmla="*/ 183 h 9"/>
                  <a:gd name="T74" fmla="*/ 305 w 45"/>
                  <a:gd name="T75" fmla="*/ 183 h 9"/>
                  <a:gd name="T76" fmla="*/ 251 w 45"/>
                  <a:gd name="T77" fmla="*/ 183 h 9"/>
                  <a:gd name="T78" fmla="*/ 166 w 45"/>
                  <a:gd name="T79" fmla="*/ 183 h 9"/>
                  <a:gd name="T80" fmla="*/ 166 w 45"/>
                  <a:gd name="T81" fmla="*/ 127 h 9"/>
                  <a:gd name="T82" fmla="*/ 94 w 45"/>
                  <a:gd name="T83" fmla="*/ 127 h 9"/>
                  <a:gd name="T84" fmla="*/ 0 w 45"/>
                  <a:gd name="T85" fmla="*/ 127 h 9"/>
                  <a:gd name="T86" fmla="*/ 0 w 45"/>
                  <a:gd name="T87" fmla="*/ 81 h 9"/>
                  <a:gd name="T88" fmla="*/ 0 w 45"/>
                  <a:gd name="T89" fmla="*/ 56 h 9"/>
                  <a:gd name="T90" fmla="*/ 94 w 45"/>
                  <a:gd name="T91" fmla="*/ 56 h 9"/>
                  <a:gd name="T92" fmla="*/ 166 w 45"/>
                  <a:gd name="T93" fmla="*/ 56 h 9"/>
                  <a:gd name="T94" fmla="*/ 251 w 45"/>
                  <a:gd name="T95" fmla="*/ 0 h 9"/>
                  <a:gd name="T96" fmla="*/ 305 w 45"/>
                  <a:gd name="T97" fmla="*/ 0 h 9"/>
                  <a:gd name="T98" fmla="*/ 379 w 45"/>
                  <a:gd name="T99" fmla="*/ 0 h 9"/>
                  <a:gd name="T100" fmla="*/ 461 w 45"/>
                  <a:gd name="T101" fmla="*/ 0 h 9"/>
                  <a:gd name="T102" fmla="*/ 539 w 45"/>
                  <a:gd name="T103" fmla="*/ 0 h 9"/>
                  <a:gd name="T104" fmla="*/ 633 w 45"/>
                  <a:gd name="T105" fmla="*/ 0 h 9"/>
                  <a:gd name="T106" fmla="*/ 697 w 45"/>
                  <a:gd name="T107" fmla="*/ 0 h 9"/>
                  <a:gd name="T108" fmla="*/ 787 w 45"/>
                  <a:gd name="T109" fmla="*/ 0 h 9"/>
                  <a:gd name="T110" fmla="*/ 866 w 45"/>
                  <a:gd name="T111" fmla="*/ 0 h 9"/>
                  <a:gd name="T112" fmla="*/ 95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3" y="0"/>
                    </a:moveTo>
                    <a:lnTo>
                      <a:pt x="24" y="0"/>
                    </a:lnTo>
                    <a:lnTo>
                      <a:pt x="26" y="0"/>
                    </a:lnTo>
                    <a:lnTo>
                      <a:pt x="28" y="0"/>
                    </a:lnTo>
                    <a:lnTo>
                      <a:pt x="30" y="0"/>
                    </a:lnTo>
                    <a:lnTo>
                      <a:pt x="32" y="0"/>
                    </a:lnTo>
                    <a:lnTo>
                      <a:pt x="34" y="0"/>
                    </a:lnTo>
                    <a:lnTo>
                      <a:pt x="36" y="0"/>
                    </a:lnTo>
                    <a:lnTo>
                      <a:pt x="38" y="0"/>
                    </a:lnTo>
                    <a:lnTo>
                      <a:pt x="39" y="0"/>
                    </a:lnTo>
                    <a:lnTo>
                      <a:pt x="41" y="2"/>
                    </a:lnTo>
                    <a:lnTo>
                      <a:pt x="43" y="2"/>
                    </a:lnTo>
                    <a:lnTo>
                      <a:pt x="45" y="2"/>
                    </a:lnTo>
                    <a:lnTo>
                      <a:pt x="45" y="3"/>
                    </a:lnTo>
                    <a:lnTo>
                      <a:pt x="45" y="5"/>
                    </a:lnTo>
                    <a:lnTo>
                      <a:pt x="43" y="5"/>
                    </a:lnTo>
                    <a:lnTo>
                      <a:pt x="41" y="5"/>
                    </a:lnTo>
                    <a:lnTo>
                      <a:pt x="41" y="7"/>
                    </a:lnTo>
                    <a:lnTo>
                      <a:pt x="39" y="7"/>
                    </a:lnTo>
                    <a:lnTo>
                      <a:pt x="38" y="7"/>
                    </a:lnTo>
                    <a:lnTo>
                      <a:pt x="36" y="7"/>
                    </a:lnTo>
                    <a:lnTo>
                      <a:pt x="34" y="7"/>
                    </a:lnTo>
                    <a:lnTo>
                      <a:pt x="32" y="7"/>
                    </a:lnTo>
                    <a:lnTo>
                      <a:pt x="32" y="9"/>
                    </a:lnTo>
                    <a:lnTo>
                      <a:pt x="30" y="9"/>
                    </a:lnTo>
                    <a:lnTo>
                      <a:pt x="28" y="9"/>
                    </a:lnTo>
                    <a:lnTo>
                      <a:pt x="26" y="9"/>
                    </a:lnTo>
                    <a:lnTo>
                      <a:pt x="24" y="9"/>
                    </a:lnTo>
                    <a:lnTo>
                      <a:pt x="23" y="9"/>
                    </a:lnTo>
                    <a:lnTo>
                      <a:pt x="21" y="9"/>
                    </a:lnTo>
                    <a:lnTo>
                      <a:pt x="19" y="9"/>
                    </a:lnTo>
                    <a:lnTo>
                      <a:pt x="17" y="9"/>
                    </a:lnTo>
                    <a:lnTo>
                      <a:pt x="15" y="9"/>
                    </a:lnTo>
                    <a:lnTo>
                      <a:pt x="13" y="9"/>
                    </a:lnTo>
                    <a:lnTo>
                      <a:pt x="13" y="7"/>
                    </a:lnTo>
                    <a:lnTo>
                      <a:pt x="11" y="7"/>
                    </a:lnTo>
                    <a:lnTo>
                      <a:pt x="9" y="7"/>
                    </a:lnTo>
                    <a:lnTo>
                      <a:pt x="7" y="7"/>
                    </a:lnTo>
                    <a:lnTo>
                      <a:pt x="6" y="7"/>
                    </a:lnTo>
                    <a:lnTo>
                      <a:pt x="4" y="7"/>
                    </a:lnTo>
                    <a:lnTo>
                      <a:pt x="4" y="5"/>
                    </a:lnTo>
                    <a:lnTo>
                      <a:pt x="2" y="5"/>
                    </a:lnTo>
                    <a:lnTo>
                      <a:pt x="0" y="5"/>
                    </a:lnTo>
                    <a:lnTo>
                      <a:pt x="0" y="3"/>
                    </a:lnTo>
                    <a:lnTo>
                      <a:pt x="0" y="2"/>
                    </a:lnTo>
                    <a:lnTo>
                      <a:pt x="2" y="2"/>
                    </a:lnTo>
                    <a:lnTo>
                      <a:pt x="4" y="2"/>
                    </a:lnTo>
                    <a:lnTo>
                      <a:pt x="6" y="0"/>
                    </a:lnTo>
                    <a:lnTo>
                      <a:pt x="7" y="0"/>
                    </a:lnTo>
                    <a:lnTo>
                      <a:pt x="9" y="0"/>
                    </a:lnTo>
                    <a:lnTo>
                      <a:pt x="11" y="0"/>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zh-CN" altLang="en-US"/>
              </a:p>
            </p:txBody>
          </p:sp>
          <p:sp>
            <p:nvSpPr>
              <p:cNvPr id="59419" name="Freeform 60"/>
              <p:cNvSpPr>
                <a:spLocks noChangeAspect="1"/>
              </p:cNvSpPr>
              <p:nvPr/>
            </p:nvSpPr>
            <p:spPr bwMode="auto">
              <a:xfrm>
                <a:off x="1785" y="1543"/>
                <a:ext cx="68" cy="13"/>
              </a:xfrm>
              <a:custGeom>
                <a:avLst/>
                <a:gdLst>
                  <a:gd name="T0" fmla="*/ 957 w 45"/>
                  <a:gd name="T1" fmla="*/ 0 h 9"/>
                  <a:gd name="T2" fmla="*/ 1309 w 45"/>
                  <a:gd name="T3" fmla="*/ 0 h 9"/>
                  <a:gd name="T4" fmla="*/ 1591 w 45"/>
                  <a:gd name="T5" fmla="*/ 0 h 9"/>
                  <a:gd name="T6" fmla="*/ 1763 w 45"/>
                  <a:gd name="T7" fmla="*/ 56 h 9"/>
                  <a:gd name="T8" fmla="*/ 1859 w 45"/>
                  <a:gd name="T9" fmla="*/ 81 h 9"/>
                  <a:gd name="T10" fmla="*/ 1763 w 45"/>
                  <a:gd name="T11" fmla="*/ 127 h 9"/>
                  <a:gd name="T12" fmla="*/ 1591 w 45"/>
                  <a:gd name="T13" fmla="*/ 183 h 9"/>
                  <a:gd name="T14" fmla="*/ 1309 w 45"/>
                  <a:gd name="T15" fmla="*/ 244 h 9"/>
                  <a:gd name="T16" fmla="*/ 957 w 45"/>
                  <a:gd name="T17" fmla="*/ 244 h 9"/>
                  <a:gd name="T18" fmla="*/ 539 w 45"/>
                  <a:gd name="T19" fmla="*/ 244 h 9"/>
                  <a:gd name="T20" fmla="*/ 305 w 45"/>
                  <a:gd name="T21" fmla="*/ 183 h 9"/>
                  <a:gd name="T22" fmla="*/ 94 w 45"/>
                  <a:gd name="T23" fmla="*/ 127 h 9"/>
                  <a:gd name="T24" fmla="*/ 0 w 45"/>
                  <a:gd name="T25" fmla="*/ 81 h 9"/>
                  <a:gd name="T26" fmla="*/ 94 w 45"/>
                  <a:gd name="T27" fmla="*/ 56 h 9"/>
                  <a:gd name="T28" fmla="*/ 305 w 45"/>
                  <a:gd name="T29" fmla="*/ 0 h 9"/>
                  <a:gd name="T30" fmla="*/ 539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2" y="0"/>
                    </a:lnTo>
                    <a:lnTo>
                      <a:pt x="39" y="0"/>
                    </a:lnTo>
                    <a:lnTo>
                      <a:pt x="43" y="2"/>
                    </a:lnTo>
                    <a:lnTo>
                      <a:pt x="45" y="3"/>
                    </a:lnTo>
                    <a:lnTo>
                      <a:pt x="43" y="5"/>
                    </a:lnTo>
                    <a:lnTo>
                      <a:pt x="39" y="7"/>
                    </a:lnTo>
                    <a:lnTo>
                      <a:pt x="32" y="9"/>
                    </a:lnTo>
                    <a:lnTo>
                      <a:pt x="23" y="9"/>
                    </a:lnTo>
                    <a:lnTo>
                      <a:pt x="13" y="9"/>
                    </a:lnTo>
                    <a:lnTo>
                      <a:pt x="7" y="7"/>
                    </a:lnTo>
                    <a:lnTo>
                      <a:pt x="2" y="5"/>
                    </a:lnTo>
                    <a:lnTo>
                      <a:pt x="0" y="3"/>
                    </a:lnTo>
                    <a:lnTo>
                      <a:pt x="2" y="2"/>
                    </a:lnTo>
                    <a:lnTo>
                      <a:pt x="7" y="0"/>
                    </a:lnTo>
                    <a:lnTo>
                      <a:pt x="13"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0" name="Freeform 61"/>
              <p:cNvSpPr>
                <a:spLocks noChangeAspect="1"/>
              </p:cNvSpPr>
              <p:nvPr/>
            </p:nvSpPr>
            <p:spPr bwMode="auto">
              <a:xfrm>
                <a:off x="1785" y="1570"/>
                <a:ext cx="68" cy="15"/>
              </a:xfrm>
              <a:custGeom>
                <a:avLst/>
                <a:gdLst>
                  <a:gd name="T0" fmla="*/ 957 w 45"/>
                  <a:gd name="T1" fmla="*/ 0 h 10"/>
                  <a:gd name="T2" fmla="*/ 978 w 45"/>
                  <a:gd name="T3" fmla="*/ 0 h 10"/>
                  <a:gd name="T4" fmla="*/ 1053 w 45"/>
                  <a:gd name="T5" fmla="*/ 0 h 10"/>
                  <a:gd name="T6" fmla="*/ 1135 w 45"/>
                  <a:gd name="T7" fmla="*/ 0 h 10"/>
                  <a:gd name="T8" fmla="*/ 1230 w 45"/>
                  <a:gd name="T9" fmla="*/ 0 h 10"/>
                  <a:gd name="T10" fmla="*/ 1309 w 45"/>
                  <a:gd name="T11" fmla="*/ 0 h 10"/>
                  <a:gd name="T12" fmla="*/ 1377 w 45"/>
                  <a:gd name="T13" fmla="*/ 0 h 10"/>
                  <a:gd name="T14" fmla="*/ 1478 w 45"/>
                  <a:gd name="T15" fmla="*/ 0 h 10"/>
                  <a:gd name="T16" fmla="*/ 1541 w 45"/>
                  <a:gd name="T17" fmla="*/ 0 h 10"/>
                  <a:gd name="T18" fmla="*/ 1591 w 45"/>
                  <a:gd name="T19" fmla="*/ 0 h 10"/>
                  <a:gd name="T20" fmla="*/ 1591 w 45"/>
                  <a:gd name="T21" fmla="*/ 69 h 10"/>
                  <a:gd name="T22" fmla="*/ 1694 w 45"/>
                  <a:gd name="T23" fmla="*/ 69 h 10"/>
                  <a:gd name="T24" fmla="*/ 1763 w 45"/>
                  <a:gd name="T25" fmla="*/ 69 h 10"/>
                  <a:gd name="T26" fmla="*/ 1859 w 45"/>
                  <a:gd name="T27" fmla="*/ 69 h 10"/>
                  <a:gd name="T28" fmla="*/ 1859 w 45"/>
                  <a:gd name="T29" fmla="*/ 156 h 10"/>
                  <a:gd name="T30" fmla="*/ 1859 w 45"/>
                  <a:gd name="T31" fmla="*/ 234 h 10"/>
                  <a:gd name="T32" fmla="*/ 1763 w 45"/>
                  <a:gd name="T33" fmla="*/ 234 h 10"/>
                  <a:gd name="T34" fmla="*/ 1694 w 45"/>
                  <a:gd name="T35" fmla="*/ 234 h 10"/>
                  <a:gd name="T36" fmla="*/ 1694 w 45"/>
                  <a:gd name="T37" fmla="*/ 305 h 10"/>
                  <a:gd name="T38" fmla="*/ 1591 w 45"/>
                  <a:gd name="T39" fmla="*/ 305 h 10"/>
                  <a:gd name="T40" fmla="*/ 1541 w 45"/>
                  <a:gd name="T41" fmla="*/ 305 h 10"/>
                  <a:gd name="T42" fmla="*/ 1478 w 45"/>
                  <a:gd name="T43" fmla="*/ 305 h 10"/>
                  <a:gd name="T44" fmla="*/ 1377 w 45"/>
                  <a:gd name="T45" fmla="*/ 305 h 10"/>
                  <a:gd name="T46" fmla="*/ 1309 w 45"/>
                  <a:gd name="T47" fmla="*/ 305 h 10"/>
                  <a:gd name="T48" fmla="*/ 1309 w 45"/>
                  <a:gd name="T49" fmla="*/ 380 h 10"/>
                  <a:gd name="T50" fmla="*/ 1230 w 45"/>
                  <a:gd name="T51" fmla="*/ 380 h 10"/>
                  <a:gd name="T52" fmla="*/ 1135 w 45"/>
                  <a:gd name="T53" fmla="*/ 380 h 10"/>
                  <a:gd name="T54" fmla="*/ 1053 w 45"/>
                  <a:gd name="T55" fmla="*/ 380 h 10"/>
                  <a:gd name="T56" fmla="*/ 978 w 45"/>
                  <a:gd name="T57" fmla="*/ 380 h 10"/>
                  <a:gd name="T58" fmla="*/ 957 w 45"/>
                  <a:gd name="T59" fmla="*/ 380 h 10"/>
                  <a:gd name="T60" fmla="*/ 866 w 45"/>
                  <a:gd name="T61" fmla="*/ 380 h 10"/>
                  <a:gd name="T62" fmla="*/ 787 w 45"/>
                  <a:gd name="T63" fmla="*/ 380 h 10"/>
                  <a:gd name="T64" fmla="*/ 697 w 45"/>
                  <a:gd name="T65" fmla="*/ 380 h 10"/>
                  <a:gd name="T66" fmla="*/ 633 w 45"/>
                  <a:gd name="T67" fmla="*/ 380 h 10"/>
                  <a:gd name="T68" fmla="*/ 539 w 45"/>
                  <a:gd name="T69" fmla="*/ 380 h 10"/>
                  <a:gd name="T70" fmla="*/ 539 w 45"/>
                  <a:gd name="T71" fmla="*/ 305 h 10"/>
                  <a:gd name="T72" fmla="*/ 461 w 45"/>
                  <a:gd name="T73" fmla="*/ 305 h 10"/>
                  <a:gd name="T74" fmla="*/ 379 w 45"/>
                  <a:gd name="T75" fmla="*/ 305 h 10"/>
                  <a:gd name="T76" fmla="*/ 305 w 45"/>
                  <a:gd name="T77" fmla="*/ 305 h 10"/>
                  <a:gd name="T78" fmla="*/ 251 w 45"/>
                  <a:gd name="T79" fmla="*/ 305 h 10"/>
                  <a:gd name="T80" fmla="*/ 166 w 45"/>
                  <a:gd name="T81" fmla="*/ 305 h 10"/>
                  <a:gd name="T82" fmla="*/ 166 w 45"/>
                  <a:gd name="T83" fmla="*/ 234 h 10"/>
                  <a:gd name="T84" fmla="*/ 94 w 45"/>
                  <a:gd name="T85" fmla="*/ 234 h 10"/>
                  <a:gd name="T86" fmla="*/ 0 w 45"/>
                  <a:gd name="T87" fmla="*/ 234 h 10"/>
                  <a:gd name="T88" fmla="*/ 0 w 45"/>
                  <a:gd name="T89" fmla="*/ 156 h 10"/>
                  <a:gd name="T90" fmla="*/ 94 w 45"/>
                  <a:gd name="T91" fmla="*/ 69 h 10"/>
                  <a:gd name="T92" fmla="*/ 166 w 45"/>
                  <a:gd name="T93" fmla="*/ 69 h 10"/>
                  <a:gd name="T94" fmla="*/ 251 w 45"/>
                  <a:gd name="T95" fmla="*/ 69 h 10"/>
                  <a:gd name="T96" fmla="*/ 251 w 45"/>
                  <a:gd name="T97" fmla="*/ 0 h 10"/>
                  <a:gd name="T98" fmla="*/ 305 w 45"/>
                  <a:gd name="T99" fmla="*/ 0 h 10"/>
                  <a:gd name="T100" fmla="*/ 379 w 45"/>
                  <a:gd name="T101" fmla="*/ 0 h 10"/>
                  <a:gd name="T102" fmla="*/ 461 w 45"/>
                  <a:gd name="T103" fmla="*/ 0 h 10"/>
                  <a:gd name="T104" fmla="*/ 539 w 45"/>
                  <a:gd name="T105" fmla="*/ 0 h 10"/>
                  <a:gd name="T106" fmla="*/ 633 w 45"/>
                  <a:gd name="T107" fmla="*/ 0 h 10"/>
                  <a:gd name="T108" fmla="*/ 697 w 45"/>
                  <a:gd name="T109" fmla="*/ 0 h 10"/>
                  <a:gd name="T110" fmla="*/ 787 w 45"/>
                  <a:gd name="T111" fmla="*/ 0 h 10"/>
                  <a:gd name="T112" fmla="*/ 866 w 45"/>
                  <a:gd name="T113" fmla="*/ 0 h 10"/>
                  <a:gd name="T114" fmla="*/ 957 w 45"/>
                  <a:gd name="T115" fmla="*/ 0 h 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5"/>
                  <a:gd name="T175" fmla="*/ 0 h 10"/>
                  <a:gd name="T176" fmla="*/ 45 w 45"/>
                  <a:gd name="T177" fmla="*/ 10 h 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5" h="10">
                    <a:moveTo>
                      <a:pt x="23" y="0"/>
                    </a:moveTo>
                    <a:lnTo>
                      <a:pt x="24" y="0"/>
                    </a:lnTo>
                    <a:lnTo>
                      <a:pt x="26" y="0"/>
                    </a:lnTo>
                    <a:lnTo>
                      <a:pt x="28" y="0"/>
                    </a:lnTo>
                    <a:lnTo>
                      <a:pt x="30" y="0"/>
                    </a:lnTo>
                    <a:lnTo>
                      <a:pt x="32" y="0"/>
                    </a:lnTo>
                    <a:lnTo>
                      <a:pt x="34" y="0"/>
                    </a:lnTo>
                    <a:lnTo>
                      <a:pt x="36" y="0"/>
                    </a:lnTo>
                    <a:lnTo>
                      <a:pt x="38" y="0"/>
                    </a:lnTo>
                    <a:lnTo>
                      <a:pt x="39" y="0"/>
                    </a:lnTo>
                    <a:lnTo>
                      <a:pt x="39" y="2"/>
                    </a:lnTo>
                    <a:lnTo>
                      <a:pt x="41" y="2"/>
                    </a:lnTo>
                    <a:lnTo>
                      <a:pt x="43" y="2"/>
                    </a:lnTo>
                    <a:lnTo>
                      <a:pt x="45" y="2"/>
                    </a:lnTo>
                    <a:lnTo>
                      <a:pt x="45" y="4"/>
                    </a:lnTo>
                    <a:lnTo>
                      <a:pt x="45" y="6"/>
                    </a:lnTo>
                    <a:lnTo>
                      <a:pt x="43" y="6"/>
                    </a:lnTo>
                    <a:lnTo>
                      <a:pt x="41" y="6"/>
                    </a:lnTo>
                    <a:lnTo>
                      <a:pt x="41" y="8"/>
                    </a:lnTo>
                    <a:lnTo>
                      <a:pt x="39" y="8"/>
                    </a:lnTo>
                    <a:lnTo>
                      <a:pt x="38" y="8"/>
                    </a:lnTo>
                    <a:lnTo>
                      <a:pt x="36" y="8"/>
                    </a:lnTo>
                    <a:lnTo>
                      <a:pt x="34" y="8"/>
                    </a:lnTo>
                    <a:lnTo>
                      <a:pt x="32" y="8"/>
                    </a:lnTo>
                    <a:lnTo>
                      <a:pt x="32" y="10"/>
                    </a:lnTo>
                    <a:lnTo>
                      <a:pt x="30" y="10"/>
                    </a:lnTo>
                    <a:lnTo>
                      <a:pt x="28" y="10"/>
                    </a:lnTo>
                    <a:lnTo>
                      <a:pt x="26" y="10"/>
                    </a:lnTo>
                    <a:lnTo>
                      <a:pt x="24" y="10"/>
                    </a:lnTo>
                    <a:lnTo>
                      <a:pt x="23" y="10"/>
                    </a:lnTo>
                    <a:lnTo>
                      <a:pt x="21" y="10"/>
                    </a:lnTo>
                    <a:lnTo>
                      <a:pt x="19" y="10"/>
                    </a:lnTo>
                    <a:lnTo>
                      <a:pt x="17" y="10"/>
                    </a:lnTo>
                    <a:lnTo>
                      <a:pt x="15" y="10"/>
                    </a:lnTo>
                    <a:lnTo>
                      <a:pt x="13" y="10"/>
                    </a:lnTo>
                    <a:lnTo>
                      <a:pt x="13" y="8"/>
                    </a:lnTo>
                    <a:lnTo>
                      <a:pt x="11" y="8"/>
                    </a:lnTo>
                    <a:lnTo>
                      <a:pt x="9" y="8"/>
                    </a:lnTo>
                    <a:lnTo>
                      <a:pt x="7" y="8"/>
                    </a:lnTo>
                    <a:lnTo>
                      <a:pt x="6" y="8"/>
                    </a:lnTo>
                    <a:lnTo>
                      <a:pt x="4" y="8"/>
                    </a:lnTo>
                    <a:lnTo>
                      <a:pt x="4" y="6"/>
                    </a:lnTo>
                    <a:lnTo>
                      <a:pt x="2" y="6"/>
                    </a:lnTo>
                    <a:lnTo>
                      <a:pt x="0" y="6"/>
                    </a:lnTo>
                    <a:lnTo>
                      <a:pt x="0" y="4"/>
                    </a:lnTo>
                    <a:lnTo>
                      <a:pt x="2" y="2"/>
                    </a:lnTo>
                    <a:lnTo>
                      <a:pt x="4" y="2"/>
                    </a:lnTo>
                    <a:lnTo>
                      <a:pt x="6" y="2"/>
                    </a:lnTo>
                    <a:lnTo>
                      <a:pt x="6" y="0"/>
                    </a:lnTo>
                    <a:lnTo>
                      <a:pt x="7" y="0"/>
                    </a:lnTo>
                    <a:lnTo>
                      <a:pt x="9" y="0"/>
                    </a:lnTo>
                    <a:lnTo>
                      <a:pt x="11" y="0"/>
                    </a:lnTo>
                    <a:lnTo>
                      <a:pt x="13" y="0"/>
                    </a:lnTo>
                    <a:lnTo>
                      <a:pt x="15" y="0"/>
                    </a:lnTo>
                    <a:lnTo>
                      <a:pt x="17" y="0"/>
                    </a:lnTo>
                    <a:lnTo>
                      <a:pt x="19" y="0"/>
                    </a:lnTo>
                    <a:lnTo>
                      <a:pt x="21" y="0"/>
                    </a:lnTo>
                    <a:lnTo>
                      <a:pt x="23" y="0"/>
                    </a:lnTo>
                    <a:close/>
                  </a:path>
                </a:pathLst>
              </a:custGeom>
              <a:solidFill>
                <a:srgbClr val="CCCCCC"/>
              </a:solidFill>
              <a:ln w="9525">
                <a:solidFill>
                  <a:schemeClr val="bg2"/>
                </a:solidFill>
                <a:round/>
                <a:headEnd/>
                <a:tailEnd/>
              </a:ln>
            </p:spPr>
            <p:txBody>
              <a:bodyPr/>
              <a:lstStyle/>
              <a:p>
                <a:endParaRPr lang="zh-CN" altLang="en-US"/>
              </a:p>
            </p:txBody>
          </p:sp>
          <p:sp>
            <p:nvSpPr>
              <p:cNvPr id="59421" name="Freeform 62"/>
              <p:cNvSpPr>
                <a:spLocks noChangeAspect="1"/>
              </p:cNvSpPr>
              <p:nvPr/>
            </p:nvSpPr>
            <p:spPr bwMode="auto">
              <a:xfrm>
                <a:off x="1785" y="1570"/>
                <a:ext cx="68" cy="15"/>
              </a:xfrm>
              <a:custGeom>
                <a:avLst/>
                <a:gdLst>
                  <a:gd name="T0" fmla="*/ 957 w 45"/>
                  <a:gd name="T1" fmla="*/ 0 h 10"/>
                  <a:gd name="T2" fmla="*/ 1309 w 45"/>
                  <a:gd name="T3" fmla="*/ 0 h 10"/>
                  <a:gd name="T4" fmla="*/ 1591 w 45"/>
                  <a:gd name="T5" fmla="*/ 0 h 10"/>
                  <a:gd name="T6" fmla="*/ 1763 w 45"/>
                  <a:gd name="T7" fmla="*/ 69 h 10"/>
                  <a:gd name="T8" fmla="*/ 1859 w 45"/>
                  <a:gd name="T9" fmla="*/ 156 h 10"/>
                  <a:gd name="T10" fmla="*/ 1763 w 45"/>
                  <a:gd name="T11" fmla="*/ 234 h 10"/>
                  <a:gd name="T12" fmla="*/ 1591 w 45"/>
                  <a:gd name="T13" fmla="*/ 305 h 10"/>
                  <a:gd name="T14" fmla="*/ 1309 w 45"/>
                  <a:gd name="T15" fmla="*/ 380 h 10"/>
                  <a:gd name="T16" fmla="*/ 957 w 45"/>
                  <a:gd name="T17" fmla="*/ 380 h 10"/>
                  <a:gd name="T18" fmla="*/ 539 w 45"/>
                  <a:gd name="T19" fmla="*/ 380 h 10"/>
                  <a:gd name="T20" fmla="*/ 305 w 45"/>
                  <a:gd name="T21" fmla="*/ 305 h 10"/>
                  <a:gd name="T22" fmla="*/ 94 w 45"/>
                  <a:gd name="T23" fmla="*/ 234 h 10"/>
                  <a:gd name="T24" fmla="*/ 0 w 45"/>
                  <a:gd name="T25" fmla="*/ 156 h 10"/>
                  <a:gd name="T26" fmla="*/ 94 w 45"/>
                  <a:gd name="T27" fmla="*/ 69 h 10"/>
                  <a:gd name="T28" fmla="*/ 305 w 45"/>
                  <a:gd name="T29" fmla="*/ 0 h 10"/>
                  <a:gd name="T30" fmla="*/ 539 w 45"/>
                  <a:gd name="T31" fmla="*/ 0 h 10"/>
                  <a:gd name="T32" fmla="*/ 957 w 4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0"/>
                  <a:gd name="T53" fmla="*/ 45 w 4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0">
                    <a:moveTo>
                      <a:pt x="23" y="0"/>
                    </a:moveTo>
                    <a:lnTo>
                      <a:pt x="32" y="0"/>
                    </a:lnTo>
                    <a:lnTo>
                      <a:pt x="39" y="0"/>
                    </a:lnTo>
                    <a:lnTo>
                      <a:pt x="43" y="2"/>
                    </a:lnTo>
                    <a:lnTo>
                      <a:pt x="45" y="4"/>
                    </a:lnTo>
                    <a:lnTo>
                      <a:pt x="43" y="6"/>
                    </a:lnTo>
                    <a:lnTo>
                      <a:pt x="39" y="8"/>
                    </a:lnTo>
                    <a:lnTo>
                      <a:pt x="32" y="10"/>
                    </a:lnTo>
                    <a:lnTo>
                      <a:pt x="23" y="10"/>
                    </a:lnTo>
                    <a:lnTo>
                      <a:pt x="13" y="10"/>
                    </a:lnTo>
                    <a:lnTo>
                      <a:pt x="7" y="8"/>
                    </a:lnTo>
                    <a:lnTo>
                      <a:pt x="2" y="6"/>
                    </a:lnTo>
                    <a:lnTo>
                      <a:pt x="0" y="4"/>
                    </a:lnTo>
                    <a:lnTo>
                      <a:pt x="2" y="2"/>
                    </a:lnTo>
                    <a:lnTo>
                      <a:pt x="7" y="0"/>
                    </a:lnTo>
                    <a:lnTo>
                      <a:pt x="13"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2" name="Rectangle 63"/>
              <p:cNvSpPr>
                <a:spLocks noChangeAspect="1" noChangeArrowheads="1"/>
              </p:cNvSpPr>
              <p:nvPr/>
            </p:nvSpPr>
            <p:spPr bwMode="auto">
              <a:xfrm>
                <a:off x="1791" y="1517"/>
                <a:ext cx="53" cy="13"/>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23" name="Rectangle 64"/>
              <p:cNvSpPr>
                <a:spLocks noChangeAspect="1" noChangeArrowheads="1"/>
              </p:cNvSpPr>
              <p:nvPr/>
            </p:nvSpPr>
            <p:spPr bwMode="auto">
              <a:xfrm>
                <a:off x="1791" y="1517"/>
                <a:ext cx="53" cy="13"/>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4" name="Rectangle 65"/>
              <p:cNvSpPr>
                <a:spLocks noChangeAspect="1" noChangeArrowheads="1"/>
              </p:cNvSpPr>
              <p:nvPr/>
            </p:nvSpPr>
            <p:spPr bwMode="auto">
              <a:xfrm>
                <a:off x="1485" y="1596"/>
                <a:ext cx="97" cy="84"/>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25" name="Rectangle 66"/>
              <p:cNvSpPr>
                <a:spLocks noChangeAspect="1" noChangeArrowheads="1"/>
              </p:cNvSpPr>
              <p:nvPr/>
            </p:nvSpPr>
            <p:spPr bwMode="auto">
              <a:xfrm>
                <a:off x="1485" y="1596"/>
                <a:ext cx="97" cy="84"/>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6" name="Freeform 67"/>
              <p:cNvSpPr>
                <a:spLocks noChangeAspect="1"/>
              </p:cNvSpPr>
              <p:nvPr/>
            </p:nvSpPr>
            <p:spPr bwMode="auto">
              <a:xfrm>
                <a:off x="1455" y="1629"/>
                <a:ext cx="68" cy="15"/>
              </a:xfrm>
              <a:custGeom>
                <a:avLst/>
                <a:gdLst>
                  <a:gd name="T0" fmla="*/ 907 w 45"/>
                  <a:gd name="T1" fmla="*/ 0 h 10"/>
                  <a:gd name="T2" fmla="*/ 978 w 45"/>
                  <a:gd name="T3" fmla="*/ 0 h 10"/>
                  <a:gd name="T4" fmla="*/ 1053 w 45"/>
                  <a:gd name="T5" fmla="*/ 0 h 10"/>
                  <a:gd name="T6" fmla="*/ 1135 w 45"/>
                  <a:gd name="T7" fmla="*/ 0 h 10"/>
                  <a:gd name="T8" fmla="*/ 1230 w 45"/>
                  <a:gd name="T9" fmla="*/ 0 h 10"/>
                  <a:gd name="T10" fmla="*/ 1309 w 45"/>
                  <a:gd name="T11" fmla="*/ 0 h 10"/>
                  <a:gd name="T12" fmla="*/ 1377 w 45"/>
                  <a:gd name="T13" fmla="*/ 0 h 10"/>
                  <a:gd name="T14" fmla="*/ 1478 w 45"/>
                  <a:gd name="T15" fmla="*/ 0 h 10"/>
                  <a:gd name="T16" fmla="*/ 1520 w 45"/>
                  <a:gd name="T17" fmla="*/ 0 h 10"/>
                  <a:gd name="T18" fmla="*/ 1591 w 45"/>
                  <a:gd name="T19" fmla="*/ 69 h 10"/>
                  <a:gd name="T20" fmla="*/ 1694 w 45"/>
                  <a:gd name="T21" fmla="*/ 69 h 10"/>
                  <a:gd name="T22" fmla="*/ 1763 w 45"/>
                  <a:gd name="T23" fmla="*/ 69 h 10"/>
                  <a:gd name="T24" fmla="*/ 1763 w 45"/>
                  <a:gd name="T25" fmla="*/ 156 h 10"/>
                  <a:gd name="T26" fmla="*/ 1859 w 45"/>
                  <a:gd name="T27" fmla="*/ 156 h 10"/>
                  <a:gd name="T28" fmla="*/ 1859 w 45"/>
                  <a:gd name="T29" fmla="*/ 234 h 10"/>
                  <a:gd name="T30" fmla="*/ 1763 w 45"/>
                  <a:gd name="T31" fmla="*/ 234 h 10"/>
                  <a:gd name="T32" fmla="*/ 1694 w 45"/>
                  <a:gd name="T33" fmla="*/ 305 h 10"/>
                  <a:gd name="T34" fmla="*/ 1591 w 45"/>
                  <a:gd name="T35" fmla="*/ 305 h 10"/>
                  <a:gd name="T36" fmla="*/ 1520 w 45"/>
                  <a:gd name="T37" fmla="*/ 305 h 10"/>
                  <a:gd name="T38" fmla="*/ 1478 w 45"/>
                  <a:gd name="T39" fmla="*/ 305 h 10"/>
                  <a:gd name="T40" fmla="*/ 1377 w 45"/>
                  <a:gd name="T41" fmla="*/ 380 h 10"/>
                  <a:gd name="T42" fmla="*/ 1309 w 45"/>
                  <a:gd name="T43" fmla="*/ 380 h 10"/>
                  <a:gd name="T44" fmla="*/ 1230 w 45"/>
                  <a:gd name="T45" fmla="*/ 380 h 10"/>
                  <a:gd name="T46" fmla="*/ 1135 w 45"/>
                  <a:gd name="T47" fmla="*/ 380 h 10"/>
                  <a:gd name="T48" fmla="*/ 1053 w 45"/>
                  <a:gd name="T49" fmla="*/ 380 h 10"/>
                  <a:gd name="T50" fmla="*/ 978 w 45"/>
                  <a:gd name="T51" fmla="*/ 380 h 10"/>
                  <a:gd name="T52" fmla="*/ 907 w 45"/>
                  <a:gd name="T53" fmla="*/ 380 h 10"/>
                  <a:gd name="T54" fmla="*/ 814 w 45"/>
                  <a:gd name="T55" fmla="*/ 380 h 10"/>
                  <a:gd name="T56" fmla="*/ 787 w 45"/>
                  <a:gd name="T57" fmla="*/ 380 h 10"/>
                  <a:gd name="T58" fmla="*/ 697 w 45"/>
                  <a:gd name="T59" fmla="*/ 380 h 10"/>
                  <a:gd name="T60" fmla="*/ 633 w 45"/>
                  <a:gd name="T61" fmla="*/ 380 h 10"/>
                  <a:gd name="T62" fmla="*/ 539 w 45"/>
                  <a:gd name="T63" fmla="*/ 380 h 10"/>
                  <a:gd name="T64" fmla="*/ 461 w 45"/>
                  <a:gd name="T65" fmla="*/ 380 h 10"/>
                  <a:gd name="T66" fmla="*/ 379 w 45"/>
                  <a:gd name="T67" fmla="*/ 305 h 10"/>
                  <a:gd name="T68" fmla="*/ 305 w 45"/>
                  <a:gd name="T69" fmla="*/ 305 h 10"/>
                  <a:gd name="T70" fmla="*/ 215 w 45"/>
                  <a:gd name="T71" fmla="*/ 305 h 10"/>
                  <a:gd name="T72" fmla="*/ 166 w 45"/>
                  <a:gd name="T73" fmla="*/ 305 h 10"/>
                  <a:gd name="T74" fmla="*/ 94 w 45"/>
                  <a:gd name="T75" fmla="*/ 305 h 10"/>
                  <a:gd name="T76" fmla="*/ 94 w 45"/>
                  <a:gd name="T77" fmla="*/ 234 h 10"/>
                  <a:gd name="T78" fmla="*/ 0 w 45"/>
                  <a:gd name="T79" fmla="*/ 234 h 10"/>
                  <a:gd name="T80" fmla="*/ 0 w 45"/>
                  <a:gd name="T81" fmla="*/ 156 h 10"/>
                  <a:gd name="T82" fmla="*/ 94 w 45"/>
                  <a:gd name="T83" fmla="*/ 69 h 10"/>
                  <a:gd name="T84" fmla="*/ 166 w 45"/>
                  <a:gd name="T85" fmla="*/ 69 h 10"/>
                  <a:gd name="T86" fmla="*/ 215 w 45"/>
                  <a:gd name="T87" fmla="*/ 69 h 10"/>
                  <a:gd name="T88" fmla="*/ 215 w 45"/>
                  <a:gd name="T89" fmla="*/ 0 h 10"/>
                  <a:gd name="T90" fmla="*/ 305 w 45"/>
                  <a:gd name="T91" fmla="*/ 0 h 10"/>
                  <a:gd name="T92" fmla="*/ 379 w 45"/>
                  <a:gd name="T93" fmla="*/ 0 h 10"/>
                  <a:gd name="T94" fmla="*/ 461 w 45"/>
                  <a:gd name="T95" fmla="*/ 0 h 10"/>
                  <a:gd name="T96" fmla="*/ 539 w 45"/>
                  <a:gd name="T97" fmla="*/ 0 h 10"/>
                  <a:gd name="T98" fmla="*/ 633 w 45"/>
                  <a:gd name="T99" fmla="*/ 0 h 10"/>
                  <a:gd name="T100" fmla="*/ 697 w 45"/>
                  <a:gd name="T101" fmla="*/ 0 h 10"/>
                  <a:gd name="T102" fmla="*/ 787 w 45"/>
                  <a:gd name="T103" fmla="*/ 0 h 10"/>
                  <a:gd name="T104" fmla="*/ 814 w 45"/>
                  <a:gd name="T105" fmla="*/ 0 h 10"/>
                  <a:gd name="T106" fmla="*/ 907 w 45"/>
                  <a:gd name="T107" fmla="*/ 0 h 1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10"/>
                  <a:gd name="T164" fmla="*/ 45 w 45"/>
                  <a:gd name="T165" fmla="*/ 10 h 1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10">
                    <a:moveTo>
                      <a:pt x="22" y="0"/>
                    </a:moveTo>
                    <a:lnTo>
                      <a:pt x="24" y="0"/>
                    </a:lnTo>
                    <a:lnTo>
                      <a:pt x="26" y="0"/>
                    </a:lnTo>
                    <a:lnTo>
                      <a:pt x="28" y="0"/>
                    </a:lnTo>
                    <a:lnTo>
                      <a:pt x="30" y="0"/>
                    </a:lnTo>
                    <a:lnTo>
                      <a:pt x="32" y="0"/>
                    </a:lnTo>
                    <a:lnTo>
                      <a:pt x="34" y="0"/>
                    </a:lnTo>
                    <a:lnTo>
                      <a:pt x="36" y="0"/>
                    </a:lnTo>
                    <a:lnTo>
                      <a:pt x="37" y="0"/>
                    </a:lnTo>
                    <a:lnTo>
                      <a:pt x="39" y="2"/>
                    </a:lnTo>
                    <a:lnTo>
                      <a:pt x="41" y="2"/>
                    </a:lnTo>
                    <a:lnTo>
                      <a:pt x="43" y="2"/>
                    </a:lnTo>
                    <a:lnTo>
                      <a:pt x="43" y="4"/>
                    </a:lnTo>
                    <a:lnTo>
                      <a:pt x="45" y="4"/>
                    </a:lnTo>
                    <a:lnTo>
                      <a:pt x="45" y="6"/>
                    </a:lnTo>
                    <a:lnTo>
                      <a:pt x="43" y="6"/>
                    </a:lnTo>
                    <a:lnTo>
                      <a:pt x="41" y="8"/>
                    </a:lnTo>
                    <a:lnTo>
                      <a:pt x="39" y="8"/>
                    </a:lnTo>
                    <a:lnTo>
                      <a:pt x="37" y="8"/>
                    </a:lnTo>
                    <a:lnTo>
                      <a:pt x="36" y="8"/>
                    </a:lnTo>
                    <a:lnTo>
                      <a:pt x="34" y="10"/>
                    </a:lnTo>
                    <a:lnTo>
                      <a:pt x="32" y="10"/>
                    </a:lnTo>
                    <a:lnTo>
                      <a:pt x="30" y="10"/>
                    </a:lnTo>
                    <a:lnTo>
                      <a:pt x="28" y="10"/>
                    </a:lnTo>
                    <a:lnTo>
                      <a:pt x="26" y="10"/>
                    </a:lnTo>
                    <a:lnTo>
                      <a:pt x="24" y="10"/>
                    </a:lnTo>
                    <a:lnTo>
                      <a:pt x="22" y="10"/>
                    </a:lnTo>
                    <a:lnTo>
                      <a:pt x="20" y="10"/>
                    </a:lnTo>
                    <a:lnTo>
                      <a:pt x="19" y="10"/>
                    </a:lnTo>
                    <a:lnTo>
                      <a:pt x="17" y="10"/>
                    </a:lnTo>
                    <a:lnTo>
                      <a:pt x="15" y="10"/>
                    </a:lnTo>
                    <a:lnTo>
                      <a:pt x="13" y="10"/>
                    </a:lnTo>
                    <a:lnTo>
                      <a:pt x="11" y="10"/>
                    </a:lnTo>
                    <a:lnTo>
                      <a:pt x="9" y="8"/>
                    </a:lnTo>
                    <a:lnTo>
                      <a:pt x="7" y="8"/>
                    </a:lnTo>
                    <a:lnTo>
                      <a:pt x="5" y="8"/>
                    </a:lnTo>
                    <a:lnTo>
                      <a:pt x="4" y="8"/>
                    </a:lnTo>
                    <a:lnTo>
                      <a:pt x="2" y="8"/>
                    </a:lnTo>
                    <a:lnTo>
                      <a:pt x="2" y="6"/>
                    </a:lnTo>
                    <a:lnTo>
                      <a:pt x="0" y="6"/>
                    </a:lnTo>
                    <a:lnTo>
                      <a:pt x="0" y="4"/>
                    </a:lnTo>
                    <a:lnTo>
                      <a:pt x="2" y="2"/>
                    </a:lnTo>
                    <a:lnTo>
                      <a:pt x="4" y="2"/>
                    </a:lnTo>
                    <a:lnTo>
                      <a:pt x="5" y="2"/>
                    </a:lnTo>
                    <a:lnTo>
                      <a:pt x="5" y="0"/>
                    </a:lnTo>
                    <a:lnTo>
                      <a:pt x="7" y="0"/>
                    </a:lnTo>
                    <a:lnTo>
                      <a:pt x="9" y="0"/>
                    </a:lnTo>
                    <a:lnTo>
                      <a:pt x="11" y="0"/>
                    </a:lnTo>
                    <a:lnTo>
                      <a:pt x="13" y="0"/>
                    </a:lnTo>
                    <a:lnTo>
                      <a:pt x="15" y="0"/>
                    </a:lnTo>
                    <a:lnTo>
                      <a:pt x="17" y="0"/>
                    </a:lnTo>
                    <a:lnTo>
                      <a:pt x="19" y="0"/>
                    </a:lnTo>
                    <a:lnTo>
                      <a:pt x="20" y="0"/>
                    </a:lnTo>
                    <a:lnTo>
                      <a:pt x="22" y="0"/>
                    </a:lnTo>
                    <a:close/>
                  </a:path>
                </a:pathLst>
              </a:custGeom>
              <a:solidFill>
                <a:srgbClr val="CCCCCC"/>
              </a:solidFill>
              <a:ln w="9525">
                <a:solidFill>
                  <a:schemeClr val="bg2"/>
                </a:solidFill>
                <a:round/>
                <a:headEnd/>
                <a:tailEnd/>
              </a:ln>
            </p:spPr>
            <p:txBody>
              <a:bodyPr/>
              <a:lstStyle/>
              <a:p>
                <a:endParaRPr lang="zh-CN" altLang="en-US"/>
              </a:p>
            </p:txBody>
          </p:sp>
          <p:sp>
            <p:nvSpPr>
              <p:cNvPr id="59427" name="Freeform 68"/>
              <p:cNvSpPr>
                <a:spLocks noChangeAspect="1"/>
              </p:cNvSpPr>
              <p:nvPr/>
            </p:nvSpPr>
            <p:spPr bwMode="auto">
              <a:xfrm>
                <a:off x="1455" y="1629"/>
                <a:ext cx="68" cy="15"/>
              </a:xfrm>
              <a:custGeom>
                <a:avLst/>
                <a:gdLst>
                  <a:gd name="T0" fmla="*/ 907 w 45"/>
                  <a:gd name="T1" fmla="*/ 0 h 10"/>
                  <a:gd name="T2" fmla="*/ 1309 w 45"/>
                  <a:gd name="T3" fmla="*/ 0 h 10"/>
                  <a:gd name="T4" fmla="*/ 1520 w 45"/>
                  <a:gd name="T5" fmla="*/ 0 h 10"/>
                  <a:gd name="T6" fmla="*/ 1763 w 45"/>
                  <a:gd name="T7" fmla="*/ 69 h 10"/>
                  <a:gd name="T8" fmla="*/ 1859 w 45"/>
                  <a:gd name="T9" fmla="*/ 156 h 10"/>
                  <a:gd name="T10" fmla="*/ 1763 w 45"/>
                  <a:gd name="T11" fmla="*/ 234 h 10"/>
                  <a:gd name="T12" fmla="*/ 1520 w 45"/>
                  <a:gd name="T13" fmla="*/ 305 h 10"/>
                  <a:gd name="T14" fmla="*/ 1309 w 45"/>
                  <a:gd name="T15" fmla="*/ 380 h 10"/>
                  <a:gd name="T16" fmla="*/ 907 w 45"/>
                  <a:gd name="T17" fmla="*/ 380 h 10"/>
                  <a:gd name="T18" fmla="*/ 539 w 45"/>
                  <a:gd name="T19" fmla="*/ 380 h 10"/>
                  <a:gd name="T20" fmla="*/ 215 w 45"/>
                  <a:gd name="T21" fmla="*/ 305 h 10"/>
                  <a:gd name="T22" fmla="*/ 94 w 45"/>
                  <a:gd name="T23" fmla="*/ 234 h 10"/>
                  <a:gd name="T24" fmla="*/ 0 w 45"/>
                  <a:gd name="T25" fmla="*/ 156 h 10"/>
                  <a:gd name="T26" fmla="*/ 94 w 45"/>
                  <a:gd name="T27" fmla="*/ 69 h 10"/>
                  <a:gd name="T28" fmla="*/ 215 w 45"/>
                  <a:gd name="T29" fmla="*/ 0 h 10"/>
                  <a:gd name="T30" fmla="*/ 539 w 45"/>
                  <a:gd name="T31" fmla="*/ 0 h 10"/>
                  <a:gd name="T32" fmla="*/ 907 w 4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0"/>
                  <a:gd name="T53" fmla="*/ 45 w 4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0">
                    <a:moveTo>
                      <a:pt x="22" y="0"/>
                    </a:moveTo>
                    <a:lnTo>
                      <a:pt x="32" y="0"/>
                    </a:lnTo>
                    <a:lnTo>
                      <a:pt x="37" y="0"/>
                    </a:lnTo>
                    <a:lnTo>
                      <a:pt x="43" y="2"/>
                    </a:lnTo>
                    <a:lnTo>
                      <a:pt x="45" y="4"/>
                    </a:lnTo>
                    <a:lnTo>
                      <a:pt x="43" y="6"/>
                    </a:lnTo>
                    <a:lnTo>
                      <a:pt x="37" y="8"/>
                    </a:lnTo>
                    <a:lnTo>
                      <a:pt x="32" y="10"/>
                    </a:lnTo>
                    <a:lnTo>
                      <a:pt x="22" y="10"/>
                    </a:lnTo>
                    <a:lnTo>
                      <a:pt x="13" y="10"/>
                    </a:lnTo>
                    <a:lnTo>
                      <a:pt x="5" y="8"/>
                    </a:lnTo>
                    <a:lnTo>
                      <a:pt x="2" y="6"/>
                    </a:lnTo>
                    <a:lnTo>
                      <a:pt x="0" y="4"/>
                    </a:lnTo>
                    <a:lnTo>
                      <a:pt x="2" y="2"/>
                    </a:lnTo>
                    <a:lnTo>
                      <a:pt x="5" y="0"/>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28" name="Freeform 69"/>
              <p:cNvSpPr>
                <a:spLocks noChangeAspect="1"/>
              </p:cNvSpPr>
              <p:nvPr/>
            </p:nvSpPr>
            <p:spPr bwMode="auto">
              <a:xfrm>
                <a:off x="1455" y="1658"/>
                <a:ext cx="68" cy="13"/>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478 w 45"/>
                  <a:gd name="T15" fmla="*/ 0 h 9"/>
                  <a:gd name="T16" fmla="*/ 1520 w 45"/>
                  <a:gd name="T17" fmla="*/ 0 h 9"/>
                  <a:gd name="T18" fmla="*/ 1591 w 45"/>
                  <a:gd name="T19" fmla="*/ 56 h 9"/>
                  <a:gd name="T20" fmla="*/ 1694 w 45"/>
                  <a:gd name="T21" fmla="*/ 56 h 9"/>
                  <a:gd name="T22" fmla="*/ 1763 w 45"/>
                  <a:gd name="T23" fmla="*/ 56 h 9"/>
                  <a:gd name="T24" fmla="*/ 1763 w 45"/>
                  <a:gd name="T25" fmla="*/ 117 h 9"/>
                  <a:gd name="T26" fmla="*/ 1859 w 45"/>
                  <a:gd name="T27" fmla="*/ 117 h 9"/>
                  <a:gd name="T28" fmla="*/ 1859 w 45"/>
                  <a:gd name="T29" fmla="*/ 169 h 9"/>
                  <a:gd name="T30" fmla="*/ 1763 w 45"/>
                  <a:gd name="T31" fmla="*/ 169 h 9"/>
                  <a:gd name="T32" fmla="*/ 1694 w 45"/>
                  <a:gd name="T33" fmla="*/ 183 h 9"/>
                  <a:gd name="T34" fmla="*/ 1591 w 45"/>
                  <a:gd name="T35" fmla="*/ 183 h 9"/>
                  <a:gd name="T36" fmla="*/ 1520 w 45"/>
                  <a:gd name="T37" fmla="*/ 183 h 9"/>
                  <a:gd name="T38" fmla="*/ 1478 w 45"/>
                  <a:gd name="T39" fmla="*/ 183 h 9"/>
                  <a:gd name="T40" fmla="*/ 1377 w 45"/>
                  <a:gd name="T41" fmla="*/ 244 h 9"/>
                  <a:gd name="T42" fmla="*/ 1309 w 45"/>
                  <a:gd name="T43" fmla="*/ 244 h 9"/>
                  <a:gd name="T44" fmla="*/ 1230 w 45"/>
                  <a:gd name="T45" fmla="*/ 244 h 9"/>
                  <a:gd name="T46" fmla="*/ 1135 w 45"/>
                  <a:gd name="T47" fmla="*/ 244 h 9"/>
                  <a:gd name="T48" fmla="*/ 1053 w 45"/>
                  <a:gd name="T49" fmla="*/ 244 h 9"/>
                  <a:gd name="T50" fmla="*/ 978 w 45"/>
                  <a:gd name="T51" fmla="*/ 244 h 9"/>
                  <a:gd name="T52" fmla="*/ 907 w 45"/>
                  <a:gd name="T53" fmla="*/ 244 h 9"/>
                  <a:gd name="T54" fmla="*/ 814 w 45"/>
                  <a:gd name="T55" fmla="*/ 244 h 9"/>
                  <a:gd name="T56" fmla="*/ 787 w 45"/>
                  <a:gd name="T57" fmla="*/ 244 h 9"/>
                  <a:gd name="T58" fmla="*/ 697 w 45"/>
                  <a:gd name="T59" fmla="*/ 244 h 9"/>
                  <a:gd name="T60" fmla="*/ 633 w 45"/>
                  <a:gd name="T61" fmla="*/ 244 h 9"/>
                  <a:gd name="T62" fmla="*/ 539 w 45"/>
                  <a:gd name="T63" fmla="*/ 244 h 9"/>
                  <a:gd name="T64" fmla="*/ 461 w 45"/>
                  <a:gd name="T65" fmla="*/ 244 h 9"/>
                  <a:gd name="T66" fmla="*/ 379 w 45"/>
                  <a:gd name="T67" fmla="*/ 183 h 9"/>
                  <a:gd name="T68" fmla="*/ 305 w 45"/>
                  <a:gd name="T69" fmla="*/ 183 h 9"/>
                  <a:gd name="T70" fmla="*/ 215 w 45"/>
                  <a:gd name="T71" fmla="*/ 183 h 9"/>
                  <a:gd name="T72" fmla="*/ 166 w 45"/>
                  <a:gd name="T73" fmla="*/ 183 h 9"/>
                  <a:gd name="T74" fmla="*/ 94 w 45"/>
                  <a:gd name="T75" fmla="*/ 183 h 9"/>
                  <a:gd name="T76" fmla="*/ 94 w 45"/>
                  <a:gd name="T77" fmla="*/ 169 h 9"/>
                  <a:gd name="T78" fmla="*/ 0 w 45"/>
                  <a:gd name="T79" fmla="*/ 169 h 9"/>
                  <a:gd name="T80" fmla="*/ 0 w 45"/>
                  <a:gd name="T81" fmla="*/ 117 h 9"/>
                  <a:gd name="T82" fmla="*/ 94 w 45"/>
                  <a:gd name="T83" fmla="*/ 56 h 9"/>
                  <a:gd name="T84" fmla="*/ 166 w 45"/>
                  <a:gd name="T85" fmla="*/ 56 h 9"/>
                  <a:gd name="T86" fmla="*/ 215 w 45"/>
                  <a:gd name="T87" fmla="*/ 56 h 9"/>
                  <a:gd name="T88" fmla="*/ 215 w 45"/>
                  <a:gd name="T89" fmla="*/ 0 h 9"/>
                  <a:gd name="T90" fmla="*/ 305 w 45"/>
                  <a:gd name="T91" fmla="*/ 0 h 9"/>
                  <a:gd name="T92" fmla="*/ 379 w 45"/>
                  <a:gd name="T93" fmla="*/ 0 h 9"/>
                  <a:gd name="T94" fmla="*/ 461 w 45"/>
                  <a:gd name="T95" fmla="*/ 0 h 9"/>
                  <a:gd name="T96" fmla="*/ 539 w 45"/>
                  <a:gd name="T97" fmla="*/ 0 h 9"/>
                  <a:gd name="T98" fmla="*/ 633 w 45"/>
                  <a:gd name="T99" fmla="*/ 0 h 9"/>
                  <a:gd name="T100" fmla="*/ 697 w 45"/>
                  <a:gd name="T101" fmla="*/ 0 h 9"/>
                  <a:gd name="T102" fmla="*/ 787 w 45"/>
                  <a:gd name="T103" fmla="*/ 0 h 9"/>
                  <a:gd name="T104" fmla="*/ 814 w 45"/>
                  <a:gd name="T105" fmla="*/ 0 h 9"/>
                  <a:gd name="T106" fmla="*/ 907 w 45"/>
                  <a:gd name="T107" fmla="*/ 0 h 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9"/>
                  <a:gd name="T164" fmla="*/ 45 w 45"/>
                  <a:gd name="T165" fmla="*/ 9 h 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9">
                    <a:moveTo>
                      <a:pt x="22" y="0"/>
                    </a:moveTo>
                    <a:lnTo>
                      <a:pt x="24" y="0"/>
                    </a:lnTo>
                    <a:lnTo>
                      <a:pt x="26" y="0"/>
                    </a:lnTo>
                    <a:lnTo>
                      <a:pt x="28" y="0"/>
                    </a:lnTo>
                    <a:lnTo>
                      <a:pt x="30" y="0"/>
                    </a:lnTo>
                    <a:lnTo>
                      <a:pt x="32" y="0"/>
                    </a:lnTo>
                    <a:lnTo>
                      <a:pt x="34" y="0"/>
                    </a:lnTo>
                    <a:lnTo>
                      <a:pt x="36" y="0"/>
                    </a:lnTo>
                    <a:lnTo>
                      <a:pt x="37" y="0"/>
                    </a:lnTo>
                    <a:lnTo>
                      <a:pt x="39" y="2"/>
                    </a:lnTo>
                    <a:lnTo>
                      <a:pt x="41" y="2"/>
                    </a:lnTo>
                    <a:lnTo>
                      <a:pt x="43" y="2"/>
                    </a:lnTo>
                    <a:lnTo>
                      <a:pt x="43" y="4"/>
                    </a:lnTo>
                    <a:lnTo>
                      <a:pt x="45" y="4"/>
                    </a:lnTo>
                    <a:lnTo>
                      <a:pt x="45" y="6"/>
                    </a:lnTo>
                    <a:lnTo>
                      <a:pt x="43" y="6"/>
                    </a:lnTo>
                    <a:lnTo>
                      <a:pt x="41" y="7"/>
                    </a:lnTo>
                    <a:lnTo>
                      <a:pt x="39" y="7"/>
                    </a:lnTo>
                    <a:lnTo>
                      <a:pt x="37" y="7"/>
                    </a:lnTo>
                    <a:lnTo>
                      <a:pt x="36" y="7"/>
                    </a:lnTo>
                    <a:lnTo>
                      <a:pt x="34" y="9"/>
                    </a:lnTo>
                    <a:lnTo>
                      <a:pt x="32" y="9"/>
                    </a:lnTo>
                    <a:lnTo>
                      <a:pt x="30" y="9"/>
                    </a:lnTo>
                    <a:lnTo>
                      <a:pt x="28" y="9"/>
                    </a:lnTo>
                    <a:lnTo>
                      <a:pt x="26" y="9"/>
                    </a:lnTo>
                    <a:lnTo>
                      <a:pt x="24" y="9"/>
                    </a:lnTo>
                    <a:lnTo>
                      <a:pt x="22" y="9"/>
                    </a:lnTo>
                    <a:lnTo>
                      <a:pt x="20" y="9"/>
                    </a:lnTo>
                    <a:lnTo>
                      <a:pt x="19" y="9"/>
                    </a:lnTo>
                    <a:lnTo>
                      <a:pt x="17" y="9"/>
                    </a:lnTo>
                    <a:lnTo>
                      <a:pt x="15" y="9"/>
                    </a:lnTo>
                    <a:lnTo>
                      <a:pt x="13" y="9"/>
                    </a:lnTo>
                    <a:lnTo>
                      <a:pt x="11" y="9"/>
                    </a:lnTo>
                    <a:lnTo>
                      <a:pt x="9" y="7"/>
                    </a:lnTo>
                    <a:lnTo>
                      <a:pt x="7" y="7"/>
                    </a:lnTo>
                    <a:lnTo>
                      <a:pt x="5" y="7"/>
                    </a:lnTo>
                    <a:lnTo>
                      <a:pt x="4" y="7"/>
                    </a:lnTo>
                    <a:lnTo>
                      <a:pt x="2" y="7"/>
                    </a:lnTo>
                    <a:lnTo>
                      <a:pt x="2" y="6"/>
                    </a:lnTo>
                    <a:lnTo>
                      <a:pt x="0" y="6"/>
                    </a:lnTo>
                    <a:lnTo>
                      <a:pt x="0" y="4"/>
                    </a:lnTo>
                    <a:lnTo>
                      <a:pt x="2" y="2"/>
                    </a:lnTo>
                    <a:lnTo>
                      <a:pt x="4" y="2"/>
                    </a:lnTo>
                    <a:lnTo>
                      <a:pt x="5" y="2"/>
                    </a:lnTo>
                    <a:lnTo>
                      <a:pt x="5" y="0"/>
                    </a:lnTo>
                    <a:lnTo>
                      <a:pt x="7" y="0"/>
                    </a:lnTo>
                    <a:lnTo>
                      <a:pt x="9" y="0"/>
                    </a:lnTo>
                    <a:lnTo>
                      <a:pt x="11" y="0"/>
                    </a:lnTo>
                    <a:lnTo>
                      <a:pt x="13" y="0"/>
                    </a:lnTo>
                    <a:lnTo>
                      <a:pt x="15" y="0"/>
                    </a:lnTo>
                    <a:lnTo>
                      <a:pt x="17" y="0"/>
                    </a:lnTo>
                    <a:lnTo>
                      <a:pt x="19" y="0"/>
                    </a:lnTo>
                    <a:lnTo>
                      <a:pt x="20" y="0"/>
                    </a:lnTo>
                    <a:lnTo>
                      <a:pt x="22" y="0"/>
                    </a:lnTo>
                    <a:close/>
                  </a:path>
                </a:pathLst>
              </a:custGeom>
              <a:solidFill>
                <a:srgbClr val="CCCCCC"/>
              </a:solidFill>
              <a:ln w="9525">
                <a:solidFill>
                  <a:schemeClr val="bg2"/>
                </a:solidFill>
                <a:round/>
                <a:headEnd/>
                <a:tailEnd/>
              </a:ln>
            </p:spPr>
            <p:txBody>
              <a:bodyPr/>
              <a:lstStyle/>
              <a:p>
                <a:endParaRPr lang="zh-CN" altLang="en-US"/>
              </a:p>
            </p:txBody>
          </p:sp>
          <p:sp>
            <p:nvSpPr>
              <p:cNvPr id="59429" name="Freeform 70"/>
              <p:cNvSpPr>
                <a:spLocks noChangeAspect="1"/>
              </p:cNvSpPr>
              <p:nvPr/>
            </p:nvSpPr>
            <p:spPr bwMode="auto">
              <a:xfrm>
                <a:off x="1455" y="1658"/>
                <a:ext cx="68" cy="13"/>
              </a:xfrm>
              <a:custGeom>
                <a:avLst/>
                <a:gdLst>
                  <a:gd name="T0" fmla="*/ 907 w 45"/>
                  <a:gd name="T1" fmla="*/ 0 h 9"/>
                  <a:gd name="T2" fmla="*/ 1309 w 45"/>
                  <a:gd name="T3" fmla="*/ 0 h 9"/>
                  <a:gd name="T4" fmla="*/ 1520 w 45"/>
                  <a:gd name="T5" fmla="*/ 0 h 9"/>
                  <a:gd name="T6" fmla="*/ 1763 w 45"/>
                  <a:gd name="T7" fmla="*/ 56 h 9"/>
                  <a:gd name="T8" fmla="*/ 1859 w 45"/>
                  <a:gd name="T9" fmla="*/ 117 h 9"/>
                  <a:gd name="T10" fmla="*/ 1763 w 45"/>
                  <a:gd name="T11" fmla="*/ 169 h 9"/>
                  <a:gd name="T12" fmla="*/ 1520 w 45"/>
                  <a:gd name="T13" fmla="*/ 183 h 9"/>
                  <a:gd name="T14" fmla="*/ 1309 w 45"/>
                  <a:gd name="T15" fmla="*/ 244 h 9"/>
                  <a:gd name="T16" fmla="*/ 907 w 45"/>
                  <a:gd name="T17" fmla="*/ 244 h 9"/>
                  <a:gd name="T18" fmla="*/ 539 w 45"/>
                  <a:gd name="T19" fmla="*/ 244 h 9"/>
                  <a:gd name="T20" fmla="*/ 215 w 45"/>
                  <a:gd name="T21" fmla="*/ 183 h 9"/>
                  <a:gd name="T22" fmla="*/ 94 w 45"/>
                  <a:gd name="T23" fmla="*/ 169 h 9"/>
                  <a:gd name="T24" fmla="*/ 0 w 45"/>
                  <a:gd name="T25" fmla="*/ 117 h 9"/>
                  <a:gd name="T26" fmla="*/ 94 w 45"/>
                  <a:gd name="T27" fmla="*/ 56 h 9"/>
                  <a:gd name="T28" fmla="*/ 215 w 45"/>
                  <a:gd name="T29" fmla="*/ 0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2" y="0"/>
                    </a:lnTo>
                    <a:lnTo>
                      <a:pt x="37" y="0"/>
                    </a:lnTo>
                    <a:lnTo>
                      <a:pt x="43" y="2"/>
                    </a:lnTo>
                    <a:lnTo>
                      <a:pt x="45" y="4"/>
                    </a:lnTo>
                    <a:lnTo>
                      <a:pt x="43" y="6"/>
                    </a:lnTo>
                    <a:lnTo>
                      <a:pt x="37" y="7"/>
                    </a:lnTo>
                    <a:lnTo>
                      <a:pt x="32" y="9"/>
                    </a:lnTo>
                    <a:lnTo>
                      <a:pt x="22" y="9"/>
                    </a:lnTo>
                    <a:lnTo>
                      <a:pt x="13" y="9"/>
                    </a:lnTo>
                    <a:lnTo>
                      <a:pt x="5" y="7"/>
                    </a:lnTo>
                    <a:lnTo>
                      <a:pt x="2" y="6"/>
                    </a:lnTo>
                    <a:lnTo>
                      <a:pt x="0" y="4"/>
                    </a:lnTo>
                    <a:lnTo>
                      <a:pt x="2" y="2"/>
                    </a:lnTo>
                    <a:lnTo>
                      <a:pt x="5" y="0"/>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0" name="Rectangle 71"/>
              <p:cNvSpPr>
                <a:spLocks noChangeAspect="1" noChangeArrowheads="1"/>
              </p:cNvSpPr>
              <p:nvPr/>
            </p:nvSpPr>
            <p:spPr bwMode="auto">
              <a:xfrm>
                <a:off x="1461" y="1605"/>
                <a:ext cx="53" cy="16"/>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31" name="Rectangle 72"/>
              <p:cNvSpPr>
                <a:spLocks noChangeAspect="1" noChangeArrowheads="1"/>
              </p:cNvSpPr>
              <p:nvPr/>
            </p:nvSpPr>
            <p:spPr bwMode="auto">
              <a:xfrm>
                <a:off x="1461" y="1605"/>
                <a:ext cx="53" cy="16"/>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2" name="Rectangle 73"/>
              <p:cNvSpPr>
                <a:spLocks noChangeAspect="1" noChangeArrowheads="1"/>
              </p:cNvSpPr>
              <p:nvPr/>
            </p:nvSpPr>
            <p:spPr bwMode="auto">
              <a:xfrm>
                <a:off x="1727" y="1818"/>
                <a:ext cx="97" cy="88"/>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33" name="Rectangle 74"/>
              <p:cNvSpPr>
                <a:spLocks noChangeAspect="1" noChangeArrowheads="1"/>
              </p:cNvSpPr>
              <p:nvPr/>
            </p:nvSpPr>
            <p:spPr bwMode="auto">
              <a:xfrm>
                <a:off x="1727" y="1818"/>
                <a:ext cx="97" cy="88"/>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4" name="Freeform 75"/>
              <p:cNvSpPr>
                <a:spLocks noChangeAspect="1"/>
              </p:cNvSpPr>
              <p:nvPr/>
            </p:nvSpPr>
            <p:spPr bwMode="auto">
              <a:xfrm>
                <a:off x="1697" y="1851"/>
                <a:ext cx="68" cy="16"/>
              </a:xfrm>
              <a:custGeom>
                <a:avLst/>
                <a:gdLst>
                  <a:gd name="T0" fmla="*/ 907 w 45"/>
                  <a:gd name="T1" fmla="*/ 0 h 10"/>
                  <a:gd name="T2" fmla="*/ 978 w 45"/>
                  <a:gd name="T3" fmla="*/ 0 h 10"/>
                  <a:gd name="T4" fmla="*/ 1053 w 45"/>
                  <a:gd name="T5" fmla="*/ 0 h 10"/>
                  <a:gd name="T6" fmla="*/ 1135 w 45"/>
                  <a:gd name="T7" fmla="*/ 0 h 10"/>
                  <a:gd name="T8" fmla="*/ 1230 w 45"/>
                  <a:gd name="T9" fmla="*/ 0 h 10"/>
                  <a:gd name="T10" fmla="*/ 1309 w 45"/>
                  <a:gd name="T11" fmla="*/ 0 h 10"/>
                  <a:gd name="T12" fmla="*/ 1377 w 45"/>
                  <a:gd name="T13" fmla="*/ 0 h 10"/>
                  <a:gd name="T14" fmla="*/ 1446 w 45"/>
                  <a:gd name="T15" fmla="*/ 0 h 10"/>
                  <a:gd name="T16" fmla="*/ 1520 w 45"/>
                  <a:gd name="T17" fmla="*/ 138 h 10"/>
                  <a:gd name="T18" fmla="*/ 1591 w 45"/>
                  <a:gd name="T19" fmla="*/ 138 h 10"/>
                  <a:gd name="T20" fmla="*/ 1694 w 45"/>
                  <a:gd name="T21" fmla="*/ 138 h 10"/>
                  <a:gd name="T22" fmla="*/ 1763 w 45"/>
                  <a:gd name="T23" fmla="*/ 138 h 10"/>
                  <a:gd name="T24" fmla="*/ 1763 w 45"/>
                  <a:gd name="T25" fmla="*/ 274 h 10"/>
                  <a:gd name="T26" fmla="*/ 1859 w 45"/>
                  <a:gd name="T27" fmla="*/ 274 h 10"/>
                  <a:gd name="T28" fmla="*/ 1859 w 45"/>
                  <a:gd name="T29" fmla="*/ 438 h 10"/>
                  <a:gd name="T30" fmla="*/ 1763 w 45"/>
                  <a:gd name="T31" fmla="*/ 438 h 10"/>
                  <a:gd name="T32" fmla="*/ 1763 w 45"/>
                  <a:gd name="T33" fmla="*/ 566 h 10"/>
                  <a:gd name="T34" fmla="*/ 1694 w 45"/>
                  <a:gd name="T35" fmla="*/ 566 h 10"/>
                  <a:gd name="T36" fmla="*/ 1591 w 45"/>
                  <a:gd name="T37" fmla="*/ 566 h 10"/>
                  <a:gd name="T38" fmla="*/ 1520 w 45"/>
                  <a:gd name="T39" fmla="*/ 566 h 10"/>
                  <a:gd name="T40" fmla="*/ 1446 w 45"/>
                  <a:gd name="T41" fmla="*/ 701 h 10"/>
                  <a:gd name="T42" fmla="*/ 1377 w 45"/>
                  <a:gd name="T43" fmla="*/ 701 h 10"/>
                  <a:gd name="T44" fmla="*/ 1309 w 45"/>
                  <a:gd name="T45" fmla="*/ 701 h 10"/>
                  <a:gd name="T46" fmla="*/ 1230 w 45"/>
                  <a:gd name="T47" fmla="*/ 701 h 10"/>
                  <a:gd name="T48" fmla="*/ 1135 w 45"/>
                  <a:gd name="T49" fmla="*/ 701 h 10"/>
                  <a:gd name="T50" fmla="*/ 1053 w 45"/>
                  <a:gd name="T51" fmla="*/ 701 h 10"/>
                  <a:gd name="T52" fmla="*/ 978 w 45"/>
                  <a:gd name="T53" fmla="*/ 701 h 10"/>
                  <a:gd name="T54" fmla="*/ 907 w 45"/>
                  <a:gd name="T55" fmla="*/ 701 h 10"/>
                  <a:gd name="T56" fmla="*/ 814 w 45"/>
                  <a:gd name="T57" fmla="*/ 701 h 10"/>
                  <a:gd name="T58" fmla="*/ 742 w 45"/>
                  <a:gd name="T59" fmla="*/ 701 h 10"/>
                  <a:gd name="T60" fmla="*/ 697 w 45"/>
                  <a:gd name="T61" fmla="*/ 701 h 10"/>
                  <a:gd name="T62" fmla="*/ 633 w 45"/>
                  <a:gd name="T63" fmla="*/ 701 h 10"/>
                  <a:gd name="T64" fmla="*/ 539 w 45"/>
                  <a:gd name="T65" fmla="*/ 701 h 10"/>
                  <a:gd name="T66" fmla="*/ 461 w 45"/>
                  <a:gd name="T67" fmla="*/ 701 h 10"/>
                  <a:gd name="T68" fmla="*/ 379 w 45"/>
                  <a:gd name="T69" fmla="*/ 701 h 10"/>
                  <a:gd name="T70" fmla="*/ 305 w 45"/>
                  <a:gd name="T71" fmla="*/ 566 h 10"/>
                  <a:gd name="T72" fmla="*/ 215 w 45"/>
                  <a:gd name="T73" fmla="*/ 566 h 10"/>
                  <a:gd name="T74" fmla="*/ 142 w 45"/>
                  <a:gd name="T75" fmla="*/ 566 h 10"/>
                  <a:gd name="T76" fmla="*/ 94 w 45"/>
                  <a:gd name="T77" fmla="*/ 566 h 10"/>
                  <a:gd name="T78" fmla="*/ 94 w 45"/>
                  <a:gd name="T79" fmla="*/ 438 h 10"/>
                  <a:gd name="T80" fmla="*/ 0 w 45"/>
                  <a:gd name="T81" fmla="*/ 438 h 10"/>
                  <a:gd name="T82" fmla="*/ 0 w 45"/>
                  <a:gd name="T83" fmla="*/ 274 h 10"/>
                  <a:gd name="T84" fmla="*/ 94 w 45"/>
                  <a:gd name="T85" fmla="*/ 274 h 10"/>
                  <a:gd name="T86" fmla="*/ 94 w 45"/>
                  <a:gd name="T87" fmla="*/ 138 h 10"/>
                  <a:gd name="T88" fmla="*/ 142 w 45"/>
                  <a:gd name="T89" fmla="*/ 138 h 10"/>
                  <a:gd name="T90" fmla="*/ 215 w 45"/>
                  <a:gd name="T91" fmla="*/ 138 h 10"/>
                  <a:gd name="T92" fmla="*/ 305 w 45"/>
                  <a:gd name="T93" fmla="*/ 138 h 10"/>
                  <a:gd name="T94" fmla="*/ 379 w 45"/>
                  <a:gd name="T95" fmla="*/ 0 h 10"/>
                  <a:gd name="T96" fmla="*/ 461 w 45"/>
                  <a:gd name="T97" fmla="*/ 0 h 10"/>
                  <a:gd name="T98" fmla="*/ 539 w 45"/>
                  <a:gd name="T99" fmla="*/ 0 h 10"/>
                  <a:gd name="T100" fmla="*/ 633 w 45"/>
                  <a:gd name="T101" fmla="*/ 0 h 10"/>
                  <a:gd name="T102" fmla="*/ 697 w 45"/>
                  <a:gd name="T103" fmla="*/ 0 h 10"/>
                  <a:gd name="T104" fmla="*/ 742 w 45"/>
                  <a:gd name="T105" fmla="*/ 0 h 10"/>
                  <a:gd name="T106" fmla="*/ 814 w 45"/>
                  <a:gd name="T107" fmla="*/ 0 h 10"/>
                  <a:gd name="T108" fmla="*/ 907 w 45"/>
                  <a:gd name="T109" fmla="*/ 0 h 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5"/>
                  <a:gd name="T166" fmla="*/ 0 h 10"/>
                  <a:gd name="T167" fmla="*/ 45 w 45"/>
                  <a:gd name="T168" fmla="*/ 10 h 1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5" h="10">
                    <a:moveTo>
                      <a:pt x="22" y="0"/>
                    </a:moveTo>
                    <a:lnTo>
                      <a:pt x="24" y="0"/>
                    </a:lnTo>
                    <a:lnTo>
                      <a:pt x="26" y="0"/>
                    </a:lnTo>
                    <a:lnTo>
                      <a:pt x="28" y="0"/>
                    </a:lnTo>
                    <a:lnTo>
                      <a:pt x="30" y="0"/>
                    </a:lnTo>
                    <a:lnTo>
                      <a:pt x="32" y="0"/>
                    </a:lnTo>
                    <a:lnTo>
                      <a:pt x="34" y="0"/>
                    </a:lnTo>
                    <a:lnTo>
                      <a:pt x="35" y="0"/>
                    </a:lnTo>
                    <a:lnTo>
                      <a:pt x="37" y="2"/>
                    </a:lnTo>
                    <a:lnTo>
                      <a:pt x="39" y="2"/>
                    </a:lnTo>
                    <a:lnTo>
                      <a:pt x="41" y="2"/>
                    </a:lnTo>
                    <a:lnTo>
                      <a:pt x="43" y="2"/>
                    </a:lnTo>
                    <a:lnTo>
                      <a:pt x="43" y="4"/>
                    </a:lnTo>
                    <a:lnTo>
                      <a:pt x="45" y="4"/>
                    </a:lnTo>
                    <a:lnTo>
                      <a:pt x="45" y="6"/>
                    </a:lnTo>
                    <a:lnTo>
                      <a:pt x="43" y="6"/>
                    </a:lnTo>
                    <a:lnTo>
                      <a:pt x="43" y="8"/>
                    </a:lnTo>
                    <a:lnTo>
                      <a:pt x="41" y="8"/>
                    </a:lnTo>
                    <a:lnTo>
                      <a:pt x="39" y="8"/>
                    </a:lnTo>
                    <a:lnTo>
                      <a:pt x="37" y="8"/>
                    </a:lnTo>
                    <a:lnTo>
                      <a:pt x="35" y="10"/>
                    </a:lnTo>
                    <a:lnTo>
                      <a:pt x="34" y="10"/>
                    </a:lnTo>
                    <a:lnTo>
                      <a:pt x="32" y="10"/>
                    </a:lnTo>
                    <a:lnTo>
                      <a:pt x="30" y="10"/>
                    </a:lnTo>
                    <a:lnTo>
                      <a:pt x="28" y="10"/>
                    </a:lnTo>
                    <a:lnTo>
                      <a:pt x="26" y="10"/>
                    </a:lnTo>
                    <a:lnTo>
                      <a:pt x="24" y="10"/>
                    </a:lnTo>
                    <a:lnTo>
                      <a:pt x="22" y="10"/>
                    </a:lnTo>
                    <a:lnTo>
                      <a:pt x="20" y="10"/>
                    </a:lnTo>
                    <a:lnTo>
                      <a:pt x="18" y="10"/>
                    </a:lnTo>
                    <a:lnTo>
                      <a:pt x="17" y="10"/>
                    </a:lnTo>
                    <a:lnTo>
                      <a:pt x="15" y="10"/>
                    </a:lnTo>
                    <a:lnTo>
                      <a:pt x="13" y="10"/>
                    </a:lnTo>
                    <a:lnTo>
                      <a:pt x="11" y="10"/>
                    </a:lnTo>
                    <a:lnTo>
                      <a:pt x="9" y="10"/>
                    </a:lnTo>
                    <a:lnTo>
                      <a:pt x="7" y="8"/>
                    </a:lnTo>
                    <a:lnTo>
                      <a:pt x="5" y="8"/>
                    </a:lnTo>
                    <a:lnTo>
                      <a:pt x="3" y="8"/>
                    </a:lnTo>
                    <a:lnTo>
                      <a:pt x="2" y="8"/>
                    </a:lnTo>
                    <a:lnTo>
                      <a:pt x="2" y="6"/>
                    </a:lnTo>
                    <a:lnTo>
                      <a:pt x="0" y="6"/>
                    </a:lnTo>
                    <a:lnTo>
                      <a:pt x="0" y="4"/>
                    </a:lnTo>
                    <a:lnTo>
                      <a:pt x="2" y="4"/>
                    </a:lnTo>
                    <a:lnTo>
                      <a:pt x="2" y="2"/>
                    </a:lnTo>
                    <a:lnTo>
                      <a:pt x="3" y="2"/>
                    </a:lnTo>
                    <a:lnTo>
                      <a:pt x="5" y="2"/>
                    </a:lnTo>
                    <a:lnTo>
                      <a:pt x="7" y="2"/>
                    </a:lnTo>
                    <a:lnTo>
                      <a:pt x="9" y="0"/>
                    </a:lnTo>
                    <a:lnTo>
                      <a:pt x="11" y="0"/>
                    </a:lnTo>
                    <a:lnTo>
                      <a:pt x="13" y="0"/>
                    </a:lnTo>
                    <a:lnTo>
                      <a:pt x="15" y="0"/>
                    </a:lnTo>
                    <a:lnTo>
                      <a:pt x="17" y="0"/>
                    </a:lnTo>
                    <a:lnTo>
                      <a:pt x="18" y="0"/>
                    </a:lnTo>
                    <a:lnTo>
                      <a:pt x="20" y="0"/>
                    </a:lnTo>
                    <a:lnTo>
                      <a:pt x="22" y="0"/>
                    </a:lnTo>
                    <a:close/>
                  </a:path>
                </a:pathLst>
              </a:custGeom>
              <a:solidFill>
                <a:srgbClr val="CCCCCC"/>
              </a:solidFill>
              <a:ln w="9525">
                <a:solidFill>
                  <a:schemeClr val="bg2"/>
                </a:solidFill>
                <a:round/>
                <a:headEnd/>
                <a:tailEnd/>
              </a:ln>
            </p:spPr>
            <p:txBody>
              <a:bodyPr/>
              <a:lstStyle/>
              <a:p>
                <a:endParaRPr lang="zh-CN" altLang="en-US"/>
              </a:p>
            </p:txBody>
          </p:sp>
          <p:sp>
            <p:nvSpPr>
              <p:cNvPr id="59435" name="Freeform 76"/>
              <p:cNvSpPr>
                <a:spLocks noChangeAspect="1"/>
              </p:cNvSpPr>
              <p:nvPr/>
            </p:nvSpPr>
            <p:spPr bwMode="auto">
              <a:xfrm>
                <a:off x="1697" y="1851"/>
                <a:ext cx="68" cy="16"/>
              </a:xfrm>
              <a:custGeom>
                <a:avLst/>
                <a:gdLst>
                  <a:gd name="T0" fmla="*/ 907 w 45"/>
                  <a:gd name="T1" fmla="*/ 0 h 10"/>
                  <a:gd name="T2" fmla="*/ 1309 w 45"/>
                  <a:gd name="T3" fmla="*/ 0 h 10"/>
                  <a:gd name="T4" fmla="*/ 1520 w 45"/>
                  <a:gd name="T5" fmla="*/ 138 h 10"/>
                  <a:gd name="T6" fmla="*/ 1763 w 45"/>
                  <a:gd name="T7" fmla="*/ 138 h 10"/>
                  <a:gd name="T8" fmla="*/ 1859 w 45"/>
                  <a:gd name="T9" fmla="*/ 438 h 10"/>
                  <a:gd name="T10" fmla="*/ 1763 w 45"/>
                  <a:gd name="T11" fmla="*/ 566 h 10"/>
                  <a:gd name="T12" fmla="*/ 1520 w 45"/>
                  <a:gd name="T13" fmla="*/ 566 h 10"/>
                  <a:gd name="T14" fmla="*/ 1309 w 45"/>
                  <a:gd name="T15" fmla="*/ 701 h 10"/>
                  <a:gd name="T16" fmla="*/ 907 w 45"/>
                  <a:gd name="T17" fmla="*/ 701 h 10"/>
                  <a:gd name="T18" fmla="*/ 539 w 45"/>
                  <a:gd name="T19" fmla="*/ 701 h 10"/>
                  <a:gd name="T20" fmla="*/ 215 w 45"/>
                  <a:gd name="T21" fmla="*/ 566 h 10"/>
                  <a:gd name="T22" fmla="*/ 94 w 45"/>
                  <a:gd name="T23" fmla="*/ 566 h 10"/>
                  <a:gd name="T24" fmla="*/ 0 w 45"/>
                  <a:gd name="T25" fmla="*/ 438 h 10"/>
                  <a:gd name="T26" fmla="*/ 94 w 45"/>
                  <a:gd name="T27" fmla="*/ 138 h 10"/>
                  <a:gd name="T28" fmla="*/ 215 w 45"/>
                  <a:gd name="T29" fmla="*/ 138 h 10"/>
                  <a:gd name="T30" fmla="*/ 539 w 45"/>
                  <a:gd name="T31" fmla="*/ 0 h 10"/>
                  <a:gd name="T32" fmla="*/ 907 w 4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0"/>
                  <a:gd name="T53" fmla="*/ 45 w 4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0">
                    <a:moveTo>
                      <a:pt x="22" y="0"/>
                    </a:moveTo>
                    <a:lnTo>
                      <a:pt x="32" y="0"/>
                    </a:lnTo>
                    <a:lnTo>
                      <a:pt x="37" y="2"/>
                    </a:lnTo>
                    <a:lnTo>
                      <a:pt x="43" y="2"/>
                    </a:lnTo>
                    <a:lnTo>
                      <a:pt x="45" y="6"/>
                    </a:lnTo>
                    <a:lnTo>
                      <a:pt x="43" y="8"/>
                    </a:lnTo>
                    <a:lnTo>
                      <a:pt x="37" y="8"/>
                    </a:lnTo>
                    <a:lnTo>
                      <a:pt x="32" y="10"/>
                    </a:lnTo>
                    <a:lnTo>
                      <a:pt x="22" y="10"/>
                    </a:lnTo>
                    <a:lnTo>
                      <a:pt x="13" y="10"/>
                    </a:lnTo>
                    <a:lnTo>
                      <a:pt x="5" y="8"/>
                    </a:lnTo>
                    <a:lnTo>
                      <a:pt x="2" y="8"/>
                    </a:lnTo>
                    <a:lnTo>
                      <a:pt x="0" y="6"/>
                    </a:lnTo>
                    <a:lnTo>
                      <a:pt x="2" y="2"/>
                    </a:lnTo>
                    <a:lnTo>
                      <a:pt x="5" y="2"/>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6" name="Freeform 77"/>
              <p:cNvSpPr>
                <a:spLocks noChangeAspect="1"/>
              </p:cNvSpPr>
              <p:nvPr/>
            </p:nvSpPr>
            <p:spPr bwMode="auto">
              <a:xfrm>
                <a:off x="1697" y="1880"/>
                <a:ext cx="68" cy="14"/>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7 w 45"/>
                  <a:gd name="T13" fmla="*/ 0 h 9"/>
                  <a:gd name="T14" fmla="*/ 1446 w 45"/>
                  <a:gd name="T15" fmla="*/ 0 h 9"/>
                  <a:gd name="T16" fmla="*/ 1520 w 45"/>
                  <a:gd name="T17" fmla="*/ 114 h 9"/>
                  <a:gd name="T18" fmla="*/ 1591 w 45"/>
                  <a:gd name="T19" fmla="*/ 114 h 9"/>
                  <a:gd name="T20" fmla="*/ 1694 w 45"/>
                  <a:gd name="T21" fmla="*/ 114 h 9"/>
                  <a:gd name="T22" fmla="*/ 1763 w 45"/>
                  <a:gd name="T23" fmla="*/ 114 h 9"/>
                  <a:gd name="T24" fmla="*/ 1763 w 45"/>
                  <a:gd name="T25" fmla="*/ 199 h 9"/>
                  <a:gd name="T26" fmla="*/ 1859 w 45"/>
                  <a:gd name="T27" fmla="*/ 199 h 9"/>
                  <a:gd name="T28" fmla="*/ 1859 w 45"/>
                  <a:gd name="T29" fmla="*/ 275 h 9"/>
                  <a:gd name="T30" fmla="*/ 1763 w 45"/>
                  <a:gd name="T31" fmla="*/ 275 h 9"/>
                  <a:gd name="T32" fmla="*/ 1763 w 45"/>
                  <a:gd name="T33" fmla="*/ 361 h 9"/>
                  <a:gd name="T34" fmla="*/ 1694 w 45"/>
                  <a:gd name="T35" fmla="*/ 361 h 9"/>
                  <a:gd name="T36" fmla="*/ 1591 w 45"/>
                  <a:gd name="T37" fmla="*/ 361 h 9"/>
                  <a:gd name="T38" fmla="*/ 1520 w 45"/>
                  <a:gd name="T39" fmla="*/ 361 h 9"/>
                  <a:gd name="T40" fmla="*/ 1520 w 45"/>
                  <a:gd name="T41" fmla="*/ 482 h 9"/>
                  <a:gd name="T42" fmla="*/ 1446 w 45"/>
                  <a:gd name="T43" fmla="*/ 482 h 9"/>
                  <a:gd name="T44" fmla="*/ 1377 w 45"/>
                  <a:gd name="T45" fmla="*/ 482 h 9"/>
                  <a:gd name="T46" fmla="*/ 1309 w 45"/>
                  <a:gd name="T47" fmla="*/ 482 h 9"/>
                  <a:gd name="T48" fmla="*/ 1230 w 45"/>
                  <a:gd name="T49" fmla="*/ 482 h 9"/>
                  <a:gd name="T50" fmla="*/ 1135 w 45"/>
                  <a:gd name="T51" fmla="*/ 482 h 9"/>
                  <a:gd name="T52" fmla="*/ 1053 w 45"/>
                  <a:gd name="T53" fmla="*/ 482 h 9"/>
                  <a:gd name="T54" fmla="*/ 978 w 45"/>
                  <a:gd name="T55" fmla="*/ 482 h 9"/>
                  <a:gd name="T56" fmla="*/ 907 w 45"/>
                  <a:gd name="T57" fmla="*/ 482 h 9"/>
                  <a:gd name="T58" fmla="*/ 814 w 45"/>
                  <a:gd name="T59" fmla="*/ 482 h 9"/>
                  <a:gd name="T60" fmla="*/ 742 w 45"/>
                  <a:gd name="T61" fmla="*/ 482 h 9"/>
                  <a:gd name="T62" fmla="*/ 697 w 45"/>
                  <a:gd name="T63" fmla="*/ 482 h 9"/>
                  <a:gd name="T64" fmla="*/ 633 w 45"/>
                  <a:gd name="T65" fmla="*/ 482 h 9"/>
                  <a:gd name="T66" fmla="*/ 539 w 45"/>
                  <a:gd name="T67" fmla="*/ 482 h 9"/>
                  <a:gd name="T68" fmla="*/ 461 w 45"/>
                  <a:gd name="T69" fmla="*/ 482 h 9"/>
                  <a:gd name="T70" fmla="*/ 379 w 45"/>
                  <a:gd name="T71" fmla="*/ 482 h 9"/>
                  <a:gd name="T72" fmla="*/ 305 w 45"/>
                  <a:gd name="T73" fmla="*/ 482 h 9"/>
                  <a:gd name="T74" fmla="*/ 305 w 45"/>
                  <a:gd name="T75" fmla="*/ 361 h 9"/>
                  <a:gd name="T76" fmla="*/ 215 w 45"/>
                  <a:gd name="T77" fmla="*/ 361 h 9"/>
                  <a:gd name="T78" fmla="*/ 142 w 45"/>
                  <a:gd name="T79" fmla="*/ 361 h 9"/>
                  <a:gd name="T80" fmla="*/ 94 w 45"/>
                  <a:gd name="T81" fmla="*/ 361 h 9"/>
                  <a:gd name="T82" fmla="*/ 94 w 45"/>
                  <a:gd name="T83" fmla="*/ 275 h 9"/>
                  <a:gd name="T84" fmla="*/ 0 w 45"/>
                  <a:gd name="T85" fmla="*/ 275 h 9"/>
                  <a:gd name="T86" fmla="*/ 0 w 45"/>
                  <a:gd name="T87" fmla="*/ 199 h 9"/>
                  <a:gd name="T88" fmla="*/ 94 w 45"/>
                  <a:gd name="T89" fmla="*/ 199 h 9"/>
                  <a:gd name="T90" fmla="*/ 94 w 45"/>
                  <a:gd name="T91" fmla="*/ 114 h 9"/>
                  <a:gd name="T92" fmla="*/ 142 w 45"/>
                  <a:gd name="T93" fmla="*/ 114 h 9"/>
                  <a:gd name="T94" fmla="*/ 215 w 45"/>
                  <a:gd name="T95" fmla="*/ 114 h 9"/>
                  <a:gd name="T96" fmla="*/ 305 w 45"/>
                  <a:gd name="T97" fmla="*/ 114 h 9"/>
                  <a:gd name="T98" fmla="*/ 379 w 45"/>
                  <a:gd name="T99" fmla="*/ 0 h 9"/>
                  <a:gd name="T100" fmla="*/ 461 w 45"/>
                  <a:gd name="T101" fmla="*/ 0 h 9"/>
                  <a:gd name="T102" fmla="*/ 539 w 45"/>
                  <a:gd name="T103" fmla="*/ 0 h 9"/>
                  <a:gd name="T104" fmla="*/ 633 w 45"/>
                  <a:gd name="T105" fmla="*/ 0 h 9"/>
                  <a:gd name="T106" fmla="*/ 697 w 45"/>
                  <a:gd name="T107" fmla="*/ 0 h 9"/>
                  <a:gd name="T108" fmla="*/ 742 w 45"/>
                  <a:gd name="T109" fmla="*/ 0 h 9"/>
                  <a:gd name="T110" fmla="*/ 814 w 45"/>
                  <a:gd name="T111" fmla="*/ 0 h 9"/>
                  <a:gd name="T112" fmla="*/ 90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2" y="0"/>
                    </a:moveTo>
                    <a:lnTo>
                      <a:pt x="24" y="0"/>
                    </a:lnTo>
                    <a:lnTo>
                      <a:pt x="26" y="0"/>
                    </a:lnTo>
                    <a:lnTo>
                      <a:pt x="28" y="0"/>
                    </a:lnTo>
                    <a:lnTo>
                      <a:pt x="30" y="0"/>
                    </a:lnTo>
                    <a:lnTo>
                      <a:pt x="32" y="0"/>
                    </a:lnTo>
                    <a:lnTo>
                      <a:pt x="34" y="0"/>
                    </a:lnTo>
                    <a:lnTo>
                      <a:pt x="35" y="0"/>
                    </a:lnTo>
                    <a:lnTo>
                      <a:pt x="37" y="2"/>
                    </a:lnTo>
                    <a:lnTo>
                      <a:pt x="39" y="2"/>
                    </a:lnTo>
                    <a:lnTo>
                      <a:pt x="41" y="2"/>
                    </a:lnTo>
                    <a:lnTo>
                      <a:pt x="43" y="2"/>
                    </a:lnTo>
                    <a:lnTo>
                      <a:pt x="43" y="4"/>
                    </a:lnTo>
                    <a:lnTo>
                      <a:pt x="45" y="4"/>
                    </a:lnTo>
                    <a:lnTo>
                      <a:pt x="45" y="5"/>
                    </a:lnTo>
                    <a:lnTo>
                      <a:pt x="43" y="5"/>
                    </a:lnTo>
                    <a:lnTo>
                      <a:pt x="43" y="7"/>
                    </a:lnTo>
                    <a:lnTo>
                      <a:pt x="41" y="7"/>
                    </a:lnTo>
                    <a:lnTo>
                      <a:pt x="39" y="7"/>
                    </a:lnTo>
                    <a:lnTo>
                      <a:pt x="37" y="7"/>
                    </a:lnTo>
                    <a:lnTo>
                      <a:pt x="37" y="9"/>
                    </a:lnTo>
                    <a:lnTo>
                      <a:pt x="35" y="9"/>
                    </a:lnTo>
                    <a:lnTo>
                      <a:pt x="34" y="9"/>
                    </a:lnTo>
                    <a:lnTo>
                      <a:pt x="32" y="9"/>
                    </a:lnTo>
                    <a:lnTo>
                      <a:pt x="30" y="9"/>
                    </a:lnTo>
                    <a:lnTo>
                      <a:pt x="28" y="9"/>
                    </a:lnTo>
                    <a:lnTo>
                      <a:pt x="26" y="9"/>
                    </a:lnTo>
                    <a:lnTo>
                      <a:pt x="24" y="9"/>
                    </a:lnTo>
                    <a:lnTo>
                      <a:pt x="22" y="9"/>
                    </a:lnTo>
                    <a:lnTo>
                      <a:pt x="20" y="9"/>
                    </a:lnTo>
                    <a:lnTo>
                      <a:pt x="18" y="9"/>
                    </a:lnTo>
                    <a:lnTo>
                      <a:pt x="17" y="9"/>
                    </a:lnTo>
                    <a:lnTo>
                      <a:pt x="15" y="9"/>
                    </a:lnTo>
                    <a:lnTo>
                      <a:pt x="13" y="9"/>
                    </a:lnTo>
                    <a:lnTo>
                      <a:pt x="11" y="9"/>
                    </a:lnTo>
                    <a:lnTo>
                      <a:pt x="9" y="9"/>
                    </a:lnTo>
                    <a:lnTo>
                      <a:pt x="7" y="9"/>
                    </a:lnTo>
                    <a:lnTo>
                      <a:pt x="7" y="7"/>
                    </a:lnTo>
                    <a:lnTo>
                      <a:pt x="5" y="7"/>
                    </a:lnTo>
                    <a:lnTo>
                      <a:pt x="3" y="7"/>
                    </a:lnTo>
                    <a:lnTo>
                      <a:pt x="2" y="7"/>
                    </a:lnTo>
                    <a:lnTo>
                      <a:pt x="2" y="5"/>
                    </a:lnTo>
                    <a:lnTo>
                      <a:pt x="0" y="5"/>
                    </a:lnTo>
                    <a:lnTo>
                      <a:pt x="0" y="4"/>
                    </a:lnTo>
                    <a:lnTo>
                      <a:pt x="2" y="4"/>
                    </a:lnTo>
                    <a:lnTo>
                      <a:pt x="2" y="2"/>
                    </a:lnTo>
                    <a:lnTo>
                      <a:pt x="3" y="2"/>
                    </a:lnTo>
                    <a:lnTo>
                      <a:pt x="5" y="2"/>
                    </a:lnTo>
                    <a:lnTo>
                      <a:pt x="7" y="2"/>
                    </a:lnTo>
                    <a:lnTo>
                      <a:pt x="9" y="0"/>
                    </a:lnTo>
                    <a:lnTo>
                      <a:pt x="11" y="0"/>
                    </a:lnTo>
                    <a:lnTo>
                      <a:pt x="13" y="0"/>
                    </a:lnTo>
                    <a:lnTo>
                      <a:pt x="15" y="0"/>
                    </a:lnTo>
                    <a:lnTo>
                      <a:pt x="17" y="0"/>
                    </a:lnTo>
                    <a:lnTo>
                      <a:pt x="18" y="0"/>
                    </a:lnTo>
                    <a:lnTo>
                      <a:pt x="20" y="0"/>
                    </a:lnTo>
                    <a:lnTo>
                      <a:pt x="22" y="0"/>
                    </a:lnTo>
                    <a:close/>
                  </a:path>
                </a:pathLst>
              </a:custGeom>
              <a:solidFill>
                <a:srgbClr val="CCCCCC"/>
              </a:solidFill>
              <a:ln w="9525">
                <a:solidFill>
                  <a:schemeClr val="bg2"/>
                </a:solidFill>
                <a:round/>
                <a:headEnd/>
                <a:tailEnd/>
              </a:ln>
            </p:spPr>
            <p:txBody>
              <a:bodyPr/>
              <a:lstStyle/>
              <a:p>
                <a:endParaRPr lang="zh-CN" altLang="en-US"/>
              </a:p>
            </p:txBody>
          </p:sp>
          <p:sp>
            <p:nvSpPr>
              <p:cNvPr id="59437" name="Freeform 78"/>
              <p:cNvSpPr>
                <a:spLocks noChangeAspect="1"/>
              </p:cNvSpPr>
              <p:nvPr/>
            </p:nvSpPr>
            <p:spPr bwMode="auto">
              <a:xfrm>
                <a:off x="1697" y="1880"/>
                <a:ext cx="68" cy="14"/>
              </a:xfrm>
              <a:custGeom>
                <a:avLst/>
                <a:gdLst>
                  <a:gd name="T0" fmla="*/ 907 w 45"/>
                  <a:gd name="T1" fmla="*/ 0 h 9"/>
                  <a:gd name="T2" fmla="*/ 1309 w 45"/>
                  <a:gd name="T3" fmla="*/ 0 h 9"/>
                  <a:gd name="T4" fmla="*/ 1520 w 45"/>
                  <a:gd name="T5" fmla="*/ 114 h 9"/>
                  <a:gd name="T6" fmla="*/ 1763 w 45"/>
                  <a:gd name="T7" fmla="*/ 199 h 9"/>
                  <a:gd name="T8" fmla="*/ 1859 w 45"/>
                  <a:gd name="T9" fmla="*/ 275 h 9"/>
                  <a:gd name="T10" fmla="*/ 1763 w 45"/>
                  <a:gd name="T11" fmla="*/ 361 h 9"/>
                  <a:gd name="T12" fmla="*/ 1520 w 45"/>
                  <a:gd name="T13" fmla="*/ 361 h 9"/>
                  <a:gd name="T14" fmla="*/ 1309 w 45"/>
                  <a:gd name="T15" fmla="*/ 482 h 9"/>
                  <a:gd name="T16" fmla="*/ 907 w 45"/>
                  <a:gd name="T17" fmla="*/ 482 h 9"/>
                  <a:gd name="T18" fmla="*/ 539 w 45"/>
                  <a:gd name="T19" fmla="*/ 482 h 9"/>
                  <a:gd name="T20" fmla="*/ 215 w 45"/>
                  <a:gd name="T21" fmla="*/ 361 h 9"/>
                  <a:gd name="T22" fmla="*/ 94 w 45"/>
                  <a:gd name="T23" fmla="*/ 361 h 9"/>
                  <a:gd name="T24" fmla="*/ 0 w 45"/>
                  <a:gd name="T25" fmla="*/ 275 h 9"/>
                  <a:gd name="T26" fmla="*/ 94 w 45"/>
                  <a:gd name="T27" fmla="*/ 199 h 9"/>
                  <a:gd name="T28" fmla="*/ 215 w 45"/>
                  <a:gd name="T29" fmla="*/ 114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2" y="0"/>
                    </a:lnTo>
                    <a:lnTo>
                      <a:pt x="37" y="2"/>
                    </a:lnTo>
                    <a:lnTo>
                      <a:pt x="43" y="4"/>
                    </a:lnTo>
                    <a:lnTo>
                      <a:pt x="45" y="5"/>
                    </a:lnTo>
                    <a:lnTo>
                      <a:pt x="43" y="7"/>
                    </a:lnTo>
                    <a:lnTo>
                      <a:pt x="37" y="7"/>
                    </a:lnTo>
                    <a:lnTo>
                      <a:pt x="32" y="9"/>
                    </a:lnTo>
                    <a:lnTo>
                      <a:pt x="22" y="9"/>
                    </a:lnTo>
                    <a:lnTo>
                      <a:pt x="13" y="9"/>
                    </a:lnTo>
                    <a:lnTo>
                      <a:pt x="5" y="7"/>
                    </a:lnTo>
                    <a:lnTo>
                      <a:pt x="2" y="7"/>
                    </a:lnTo>
                    <a:lnTo>
                      <a:pt x="0" y="5"/>
                    </a:lnTo>
                    <a:lnTo>
                      <a:pt x="2" y="4"/>
                    </a:lnTo>
                    <a:lnTo>
                      <a:pt x="5" y="2"/>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38" name="Rectangle 79"/>
              <p:cNvSpPr>
                <a:spLocks noChangeAspect="1" noChangeArrowheads="1"/>
              </p:cNvSpPr>
              <p:nvPr/>
            </p:nvSpPr>
            <p:spPr bwMode="auto">
              <a:xfrm>
                <a:off x="1702" y="1827"/>
                <a:ext cx="54" cy="17"/>
              </a:xfrm>
              <a:prstGeom prst="rect">
                <a:avLst/>
              </a:prstGeom>
              <a:solidFill>
                <a:srgbClr val="CCCCCC"/>
              </a:solidFill>
              <a:ln w="9525">
                <a:solidFill>
                  <a:schemeClr val="bg2"/>
                </a:solidFill>
                <a:miter lim="800000"/>
                <a:headEnd/>
                <a:tailEnd/>
              </a:ln>
            </p:spPr>
            <p:txBody>
              <a:bodyPr/>
              <a:lstStyle/>
              <a:p>
                <a:endParaRPr lang="zh-CN" altLang="en-US"/>
              </a:p>
            </p:txBody>
          </p:sp>
          <p:sp>
            <p:nvSpPr>
              <p:cNvPr id="59439" name="Rectangle 80"/>
              <p:cNvSpPr>
                <a:spLocks noChangeAspect="1" noChangeArrowheads="1"/>
              </p:cNvSpPr>
              <p:nvPr/>
            </p:nvSpPr>
            <p:spPr bwMode="auto">
              <a:xfrm>
                <a:off x="1702" y="1827"/>
                <a:ext cx="54" cy="1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40" name="Line 81"/>
              <p:cNvSpPr>
                <a:spLocks noChangeAspect="1" noChangeShapeType="1"/>
              </p:cNvSpPr>
              <p:nvPr/>
            </p:nvSpPr>
            <p:spPr bwMode="auto">
              <a:xfrm flipV="1">
                <a:off x="1594" y="1539"/>
                <a:ext cx="162" cy="63"/>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1" name="Line 82"/>
              <p:cNvSpPr>
                <a:spLocks noChangeAspect="1" noChangeShapeType="1"/>
              </p:cNvSpPr>
              <p:nvPr/>
            </p:nvSpPr>
            <p:spPr bwMode="auto">
              <a:xfrm flipH="1">
                <a:off x="1779" y="1615"/>
                <a:ext cx="35" cy="158"/>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2" name="Line 83"/>
              <p:cNvSpPr>
                <a:spLocks noChangeAspect="1" noChangeShapeType="1"/>
              </p:cNvSpPr>
              <p:nvPr/>
            </p:nvSpPr>
            <p:spPr bwMode="auto">
              <a:xfrm>
                <a:off x="1582" y="1691"/>
                <a:ext cx="109" cy="82"/>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3" name="Line 84"/>
              <p:cNvSpPr>
                <a:spLocks noChangeAspect="1" noChangeShapeType="1"/>
              </p:cNvSpPr>
              <p:nvPr/>
            </p:nvSpPr>
            <p:spPr bwMode="auto">
              <a:xfrm flipV="1">
                <a:off x="1839" y="1776"/>
                <a:ext cx="125" cy="56"/>
              </a:xfrm>
              <a:prstGeom prst="line">
                <a:avLst/>
              </a:prstGeom>
              <a:noFill/>
              <a:ln w="63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44" name="Rectangle 85"/>
              <p:cNvSpPr>
                <a:spLocks noChangeAspect="1" noChangeArrowheads="1"/>
              </p:cNvSpPr>
              <p:nvPr/>
            </p:nvSpPr>
            <p:spPr bwMode="auto">
              <a:xfrm>
                <a:off x="1992" y="1667"/>
                <a:ext cx="97" cy="86"/>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45" name="Rectangle 86"/>
              <p:cNvSpPr>
                <a:spLocks noChangeAspect="1" noChangeArrowheads="1"/>
              </p:cNvSpPr>
              <p:nvPr/>
            </p:nvSpPr>
            <p:spPr bwMode="auto">
              <a:xfrm>
                <a:off x="1992" y="1667"/>
                <a:ext cx="97" cy="86"/>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46" name="Freeform 87"/>
              <p:cNvSpPr>
                <a:spLocks noChangeAspect="1"/>
              </p:cNvSpPr>
              <p:nvPr/>
            </p:nvSpPr>
            <p:spPr bwMode="auto">
              <a:xfrm>
                <a:off x="1962" y="1700"/>
                <a:ext cx="68" cy="14"/>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1 w 45"/>
                  <a:gd name="T13" fmla="*/ 114 h 9"/>
                  <a:gd name="T14" fmla="*/ 1446 w 45"/>
                  <a:gd name="T15" fmla="*/ 114 h 9"/>
                  <a:gd name="T16" fmla="*/ 1520 w 45"/>
                  <a:gd name="T17" fmla="*/ 114 h 9"/>
                  <a:gd name="T18" fmla="*/ 1591 w 45"/>
                  <a:gd name="T19" fmla="*/ 114 h 9"/>
                  <a:gd name="T20" fmla="*/ 1694 w 45"/>
                  <a:gd name="T21" fmla="*/ 114 h 9"/>
                  <a:gd name="T22" fmla="*/ 1763 w 45"/>
                  <a:gd name="T23" fmla="*/ 199 h 9"/>
                  <a:gd name="T24" fmla="*/ 1859 w 45"/>
                  <a:gd name="T25" fmla="*/ 199 h 9"/>
                  <a:gd name="T26" fmla="*/ 1859 w 45"/>
                  <a:gd name="T27" fmla="*/ 275 h 9"/>
                  <a:gd name="T28" fmla="*/ 1763 w 45"/>
                  <a:gd name="T29" fmla="*/ 361 h 9"/>
                  <a:gd name="T30" fmla="*/ 1694 w 45"/>
                  <a:gd name="T31" fmla="*/ 361 h 9"/>
                  <a:gd name="T32" fmla="*/ 1591 w 45"/>
                  <a:gd name="T33" fmla="*/ 361 h 9"/>
                  <a:gd name="T34" fmla="*/ 1591 w 45"/>
                  <a:gd name="T35" fmla="*/ 482 h 9"/>
                  <a:gd name="T36" fmla="*/ 1520 w 45"/>
                  <a:gd name="T37" fmla="*/ 482 h 9"/>
                  <a:gd name="T38" fmla="*/ 1446 w 45"/>
                  <a:gd name="T39" fmla="*/ 482 h 9"/>
                  <a:gd name="T40" fmla="*/ 1371 w 45"/>
                  <a:gd name="T41" fmla="*/ 482 h 9"/>
                  <a:gd name="T42" fmla="*/ 1309 w 45"/>
                  <a:gd name="T43" fmla="*/ 482 h 9"/>
                  <a:gd name="T44" fmla="*/ 1230 w 45"/>
                  <a:gd name="T45" fmla="*/ 482 h 9"/>
                  <a:gd name="T46" fmla="*/ 1135 w 45"/>
                  <a:gd name="T47" fmla="*/ 482 h 9"/>
                  <a:gd name="T48" fmla="*/ 1053 w 45"/>
                  <a:gd name="T49" fmla="*/ 482 h 9"/>
                  <a:gd name="T50" fmla="*/ 978 w 45"/>
                  <a:gd name="T51" fmla="*/ 482 h 9"/>
                  <a:gd name="T52" fmla="*/ 907 w 45"/>
                  <a:gd name="T53" fmla="*/ 482 h 9"/>
                  <a:gd name="T54" fmla="*/ 814 w 45"/>
                  <a:gd name="T55" fmla="*/ 482 h 9"/>
                  <a:gd name="T56" fmla="*/ 742 w 45"/>
                  <a:gd name="T57" fmla="*/ 482 h 9"/>
                  <a:gd name="T58" fmla="*/ 647 w 45"/>
                  <a:gd name="T59" fmla="*/ 482 h 9"/>
                  <a:gd name="T60" fmla="*/ 633 w 45"/>
                  <a:gd name="T61" fmla="*/ 482 h 9"/>
                  <a:gd name="T62" fmla="*/ 539 w 45"/>
                  <a:gd name="T63" fmla="*/ 482 h 9"/>
                  <a:gd name="T64" fmla="*/ 461 w 45"/>
                  <a:gd name="T65" fmla="*/ 482 h 9"/>
                  <a:gd name="T66" fmla="*/ 379 w 45"/>
                  <a:gd name="T67" fmla="*/ 482 h 9"/>
                  <a:gd name="T68" fmla="*/ 305 w 45"/>
                  <a:gd name="T69" fmla="*/ 482 h 9"/>
                  <a:gd name="T70" fmla="*/ 215 w 45"/>
                  <a:gd name="T71" fmla="*/ 482 h 9"/>
                  <a:gd name="T72" fmla="*/ 215 w 45"/>
                  <a:gd name="T73" fmla="*/ 361 h 9"/>
                  <a:gd name="T74" fmla="*/ 142 w 45"/>
                  <a:gd name="T75" fmla="*/ 361 h 9"/>
                  <a:gd name="T76" fmla="*/ 62 w 45"/>
                  <a:gd name="T77" fmla="*/ 361 h 9"/>
                  <a:gd name="T78" fmla="*/ 0 w 45"/>
                  <a:gd name="T79" fmla="*/ 361 h 9"/>
                  <a:gd name="T80" fmla="*/ 0 w 45"/>
                  <a:gd name="T81" fmla="*/ 275 h 9"/>
                  <a:gd name="T82" fmla="*/ 0 w 45"/>
                  <a:gd name="T83" fmla="*/ 199 h 9"/>
                  <a:gd name="T84" fmla="*/ 62 w 45"/>
                  <a:gd name="T85" fmla="*/ 199 h 9"/>
                  <a:gd name="T86" fmla="*/ 142 w 45"/>
                  <a:gd name="T87" fmla="*/ 114 h 9"/>
                  <a:gd name="T88" fmla="*/ 215 w 45"/>
                  <a:gd name="T89" fmla="*/ 114 h 9"/>
                  <a:gd name="T90" fmla="*/ 305 w 45"/>
                  <a:gd name="T91" fmla="*/ 114 h 9"/>
                  <a:gd name="T92" fmla="*/ 379 w 45"/>
                  <a:gd name="T93" fmla="*/ 114 h 9"/>
                  <a:gd name="T94" fmla="*/ 461 w 45"/>
                  <a:gd name="T95" fmla="*/ 114 h 9"/>
                  <a:gd name="T96" fmla="*/ 539 w 45"/>
                  <a:gd name="T97" fmla="*/ 0 h 9"/>
                  <a:gd name="T98" fmla="*/ 633 w 45"/>
                  <a:gd name="T99" fmla="*/ 0 h 9"/>
                  <a:gd name="T100" fmla="*/ 647 w 45"/>
                  <a:gd name="T101" fmla="*/ 0 h 9"/>
                  <a:gd name="T102" fmla="*/ 742 w 45"/>
                  <a:gd name="T103" fmla="*/ 0 h 9"/>
                  <a:gd name="T104" fmla="*/ 814 w 45"/>
                  <a:gd name="T105" fmla="*/ 0 h 9"/>
                  <a:gd name="T106" fmla="*/ 907 w 45"/>
                  <a:gd name="T107" fmla="*/ 0 h 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9"/>
                  <a:gd name="T164" fmla="*/ 45 w 45"/>
                  <a:gd name="T165" fmla="*/ 9 h 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9">
                    <a:moveTo>
                      <a:pt x="22" y="0"/>
                    </a:moveTo>
                    <a:lnTo>
                      <a:pt x="24" y="0"/>
                    </a:lnTo>
                    <a:lnTo>
                      <a:pt x="26" y="0"/>
                    </a:lnTo>
                    <a:lnTo>
                      <a:pt x="28" y="0"/>
                    </a:lnTo>
                    <a:lnTo>
                      <a:pt x="30" y="0"/>
                    </a:lnTo>
                    <a:lnTo>
                      <a:pt x="32" y="0"/>
                    </a:lnTo>
                    <a:lnTo>
                      <a:pt x="33" y="2"/>
                    </a:lnTo>
                    <a:lnTo>
                      <a:pt x="35" y="2"/>
                    </a:lnTo>
                    <a:lnTo>
                      <a:pt x="37" y="2"/>
                    </a:lnTo>
                    <a:lnTo>
                      <a:pt x="39" y="2"/>
                    </a:lnTo>
                    <a:lnTo>
                      <a:pt x="41" y="2"/>
                    </a:lnTo>
                    <a:lnTo>
                      <a:pt x="43" y="4"/>
                    </a:lnTo>
                    <a:lnTo>
                      <a:pt x="45" y="4"/>
                    </a:lnTo>
                    <a:lnTo>
                      <a:pt x="45" y="5"/>
                    </a:lnTo>
                    <a:lnTo>
                      <a:pt x="43" y="7"/>
                    </a:lnTo>
                    <a:lnTo>
                      <a:pt x="41" y="7"/>
                    </a:lnTo>
                    <a:lnTo>
                      <a:pt x="39" y="7"/>
                    </a:lnTo>
                    <a:lnTo>
                      <a:pt x="39" y="9"/>
                    </a:lnTo>
                    <a:lnTo>
                      <a:pt x="37" y="9"/>
                    </a:lnTo>
                    <a:lnTo>
                      <a:pt x="35" y="9"/>
                    </a:lnTo>
                    <a:lnTo>
                      <a:pt x="33" y="9"/>
                    </a:lnTo>
                    <a:lnTo>
                      <a:pt x="32" y="9"/>
                    </a:lnTo>
                    <a:lnTo>
                      <a:pt x="30" y="9"/>
                    </a:lnTo>
                    <a:lnTo>
                      <a:pt x="28" y="9"/>
                    </a:lnTo>
                    <a:lnTo>
                      <a:pt x="26" y="9"/>
                    </a:lnTo>
                    <a:lnTo>
                      <a:pt x="24" y="9"/>
                    </a:lnTo>
                    <a:lnTo>
                      <a:pt x="22" y="9"/>
                    </a:lnTo>
                    <a:lnTo>
                      <a:pt x="20" y="9"/>
                    </a:lnTo>
                    <a:lnTo>
                      <a:pt x="18" y="9"/>
                    </a:lnTo>
                    <a:lnTo>
                      <a:pt x="16" y="9"/>
                    </a:lnTo>
                    <a:lnTo>
                      <a:pt x="15" y="9"/>
                    </a:lnTo>
                    <a:lnTo>
                      <a:pt x="13" y="9"/>
                    </a:lnTo>
                    <a:lnTo>
                      <a:pt x="11" y="9"/>
                    </a:lnTo>
                    <a:lnTo>
                      <a:pt x="9" y="9"/>
                    </a:lnTo>
                    <a:lnTo>
                      <a:pt x="7" y="9"/>
                    </a:lnTo>
                    <a:lnTo>
                      <a:pt x="5" y="9"/>
                    </a:lnTo>
                    <a:lnTo>
                      <a:pt x="5" y="7"/>
                    </a:lnTo>
                    <a:lnTo>
                      <a:pt x="3" y="7"/>
                    </a:lnTo>
                    <a:lnTo>
                      <a:pt x="1" y="7"/>
                    </a:lnTo>
                    <a:lnTo>
                      <a:pt x="0" y="7"/>
                    </a:lnTo>
                    <a:lnTo>
                      <a:pt x="0" y="5"/>
                    </a:lnTo>
                    <a:lnTo>
                      <a:pt x="0" y="4"/>
                    </a:lnTo>
                    <a:lnTo>
                      <a:pt x="1" y="4"/>
                    </a:lnTo>
                    <a:lnTo>
                      <a:pt x="3" y="2"/>
                    </a:lnTo>
                    <a:lnTo>
                      <a:pt x="5" y="2"/>
                    </a:lnTo>
                    <a:lnTo>
                      <a:pt x="7" y="2"/>
                    </a:lnTo>
                    <a:lnTo>
                      <a:pt x="9" y="2"/>
                    </a:lnTo>
                    <a:lnTo>
                      <a:pt x="11" y="2"/>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zh-CN" altLang="en-US"/>
              </a:p>
            </p:txBody>
          </p:sp>
          <p:sp>
            <p:nvSpPr>
              <p:cNvPr id="59447" name="Freeform 88"/>
              <p:cNvSpPr>
                <a:spLocks noChangeAspect="1"/>
              </p:cNvSpPr>
              <p:nvPr/>
            </p:nvSpPr>
            <p:spPr bwMode="auto">
              <a:xfrm>
                <a:off x="1962" y="1700"/>
                <a:ext cx="68" cy="14"/>
              </a:xfrm>
              <a:custGeom>
                <a:avLst/>
                <a:gdLst>
                  <a:gd name="T0" fmla="*/ 907 w 45"/>
                  <a:gd name="T1" fmla="*/ 0 h 9"/>
                  <a:gd name="T2" fmla="*/ 1309 w 45"/>
                  <a:gd name="T3" fmla="*/ 0 h 9"/>
                  <a:gd name="T4" fmla="*/ 1520 w 45"/>
                  <a:gd name="T5" fmla="*/ 114 h 9"/>
                  <a:gd name="T6" fmla="*/ 1763 w 45"/>
                  <a:gd name="T7" fmla="*/ 199 h 9"/>
                  <a:gd name="T8" fmla="*/ 1859 w 45"/>
                  <a:gd name="T9" fmla="*/ 275 h 9"/>
                  <a:gd name="T10" fmla="*/ 1763 w 45"/>
                  <a:gd name="T11" fmla="*/ 361 h 9"/>
                  <a:gd name="T12" fmla="*/ 1520 w 45"/>
                  <a:gd name="T13" fmla="*/ 482 h 9"/>
                  <a:gd name="T14" fmla="*/ 1309 w 45"/>
                  <a:gd name="T15" fmla="*/ 482 h 9"/>
                  <a:gd name="T16" fmla="*/ 907 w 45"/>
                  <a:gd name="T17" fmla="*/ 482 h 9"/>
                  <a:gd name="T18" fmla="*/ 539 w 45"/>
                  <a:gd name="T19" fmla="*/ 482 h 9"/>
                  <a:gd name="T20" fmla="*/ 215 w 45"/>
                  <a:gd name="T21" fmla="*/ 482 h 9"/>
                  <a:gd name="T22" fmla="*/ 62 w 45"/>
                  <a:gd name="T23" fmla="*/ 361 h 9"/>
                  <a:gd name="T24" fmla="*/ 0 w 45"/>
                  <a:gd name="T25" fmla="*/ 275 h 9"/>
                  <a:gd name="T26" fmla="*/ 62 w 45"/>
                  <a:gd name="T27" fmla="*/ 199 h 9"/>
                  <a:gd name="T28" fmla="*/ 215 w 45"/>
                  <a:gd name="T29" fmla="*/ 114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2" y="0"/>
                    </a:lnTo>
                    <a:lnTo>
                      <a:pt x="37" y="2"/>
                    </a:lnTo>
                    <a:lnTo>
                      <a:pt x="43" y="4"/>
                    </a:lnTo>
                    <a:lnTo>
                      <a:pt x="45" y="5"/>
                    </a:lnTo>
                    <a:lnTo>
                      <a:pt x="43" y="7"/>
                    </a:lnTo>
                    <a:lnTo>
                      <a:pt x="37" y="9"/>
                    </a:lnTo>
                    <a:lnTo>
                      <a:pt x="32" y="9"/>
                    </a:lnTo>
                    <a:lnTo>
                      <a:pt x="22" y="9"/>
                    </a:lnTo>
                    <a:lnTo>
                      <a:pt x="13" y="9"/>
                    </a:lnTo>
                    <a:lnTo>
                      <a:pt x="5" y="9"/>
                    </a:lnTo>
                    <a:lnTo>
                      <a:pt x="1" y="7"/>
                    </a:lnTo>
                    <a:lnTo>
                      <a:pt x="0" y="5"/>
                    </a:lnTo>
                    <a:lnTo>
                      <a:pt x="1" y="4"/>
                    </a:lnTo>
                    <a:lnTo>
                      <a:pt x="5" y="2"/>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48" name="Freeform 89"/>
              <p:cNvSpPr>
                <a:spLocks noChangeAspect="1"/>
              </p:cNvSpPr>
              <p:nvPr/>
            </p:nvSpPr>
            <p:spPr bwMode="auto">
              <a:xfrm>
                <a:off x="1962" y="1727"/>
                <a:ext cx="68" cy="15"/>
              </a:xfrm>
              <a:custGeom>
                <a:avLst/>
                <a:gdLst>
                  <a:gd name="T0" fmla="*/ 907 w 45"/>
                  <a:gd name="T1" fmla="*/ 0 h 10"/>
                  <a:gd name="T2" fmla="*/ 978 w 45"/>
                  <a:gd name="T3" fmla="*/ 0 h 10"/>
                  <a:gd name="T4" fmla="*/ 1053 w 45"/>
                  <a:gd name="T5" fmla="*/ 0 h 10"/>
                  <a:gd name="T6" fmla="*/ 1135 w 45"/>
                  <a:gd name="T7" fmla="*/ 0 h 10"/>
                  <a:gd name="T8" fmla="*/ 1230 w 45"/>
                  <a:gd name="T9" fmla="*/ 0 h 10"/>
                  <a:gd name="T10" fmla="*/ 1309 w 45"/>
                  <a:gd name="T11" fmla="*/ 0 h 10"/>
                  <a:gd name="T12" fmla="*/ 1309 w 45"/>
                  <a:gd name="T13" fmla="*/ 69 h 10"/>
                  <a:gd name="T14" fmla="*/ 1371 w 45"/>
                  <a:gd name="T15" fmla="*/ 69 h 10"/>
                  <a:gd name="T16" fmla="*/ 1446 w 45"/>
                  <a:gd name="T17" fmla="*/ 69 h 10"/>
                  <a:gd name="T18" fmla="*/ 1520 w 45"/>
                  <a:gd name="T19" fmla="*/ 69 h 10"/>
                  <a:gd name="T20" fmla="*/ 1591 w 45"/>
                  <a:gd name="T21" fmla="*/ 69 h 10"/>
                  <a:gd name="T22" fmla="*/ 1694 w 45"/>
                  <a:gd name="T23" fmla="*/ 69 h 10"/>
                  <a:gd name="T24" fmla="*/ 1694 w 45"/>
                  <a:gd name="T25" fmla="*/ 156 h 10"/>
                  <a:gd name="T26" fmla="*/ 1763 w 45"/>
                  <a:gd name="T27" fmla="*/ 156 h 10"/>
                  <a:gd name="T28" fmla="*/ 1859 w 45"/>
                  <a:gd name="T29" fmla="*/ 156 h 10"/>
                  <a:gd name="T30" fmla="*/ 1859 w 45"/>
                  <a:gd name="T31" fmla="*/ 234 h 10"/>
                  <a:gd name="T32" fmla="*/ 1763 w 45"/>
                  <a:gd name="T33" fmla="*/ 305 h 10"/>
                  <a:gd name="T34" fmla="*/ 1694 w 45"/>
                  <a:gd name="T35" fmla="*/ 305 h 10"/>
                  <a:gd name="T36" fmla="*/ 1591 w 45"/>
                  <a:gd name="T37" fmla="*/ 305 h 10"/>
                  <a:gd name="T38" fmla="*/ 1591 w 45"/>
                  <a:gd name="T39" fmla="*/ 380 h 10"/>
                  <a:gd name="T40" fmla="*/ 1520 w 45"/>
                  <a:gd name="T41" fmla="*/ 380 h 10"/>
                  <a:gd name="T42" fmla="*/ 1446 w 45"/>
                  <a:gd name="T43" fmla="*/ 380 h 10"/>
                  <a:gd name="T44" fmla="*/ 1371 w 45"/>
                  <a:gd name="T45" fmla="*/ 380 h 10"/>
                  <a:gd name="T46" fmla="*/ 1309 w 45"/>
                  <a:gd name="T47" fmla="*/ 380 h 10"/>
                  <a:gd name="T48" fmla="*/ 1230 w 45"/>
                  <a:gd name="T49" fmla="*/ 380 h 10"/>
                  <a:gd name="T50" fmla="*/ 1135 w 45"/>
                  <a:gd name="T51" fmla="*/ 380 h 10"/>
                  <a:gd name="T52" fmla="*/ 1053 w 45"/>
                  <a:gd name="T53" fmla="*/ 380 h 10"/>
                  <a:gd name="T54" fmla="*/ 978 w 45"/>
                  <a:gd name="T55" fmla="*/ 380 h 10"/>
                  <a:gd name="T56" fmla="*/ 907 w 45"/>
                  <a:gd name="T57" fmla="*/ 380 h 10"/>
                  <a:gd name="T58" fmla="*/ 814 w 45"/>
                  <a:gd name="T59" fmla="*/ 380 h 10"/>
                  <a:gd name="T60" fmla="*/ 742 w 45"/>
                  <a:gd name="T61" fmla="*/ 380 h 10"/>
                  <a:gd name="T62" fmla="*/ 647 w 45"/>
                  <a:gd name="T63" fmla="*/ 380 h 10"/>
                  <a:gd name="T64" fmla="*/ 633 w 45"/>
                  <a:gd name="T65" fmla="*/ 380 h 10"/>
                  <a:gd name="T66" fmla="*/ 539 w 45"/>
                  <a:gd name="T67" fmla="*/ 380 h 10"/>
                  <a:gd name="T68" fmla="*/ 461 w 45"/>
                  <a:gd name="T69" fmla="*/ 380 h 10"/>
                  <a:gd name="T70" fmla="*/ 379 w 45"/>
                  <a:gd name="T71" fmla="*/ 380 h 10"/>
                  <a:gd name="T72" fmla="*/ 305 w 45"/>
                  <a:gd name="T73" fmla="*/ 380 h 10"/>
                  <a:gd name="T74" fmla="*/ 215 w 45"/>
                  <a:gd name="T75" fmla="*/ 380 h 10"/>
                  <a:gd name="T76" fmla="*/ 215 w 45"/>
                  <a:gd name="T77" fmla="*/ 305 h 10"/>
                  <a:gd name="T78" fmla="*/ 142 w 45"/>
                  <a:gd name="T79" fmla="*/ 305 h 10"/>
                  <a:gd name="T80" fmla="*/ 62 w 45"/>
                  <a:gd name="T81" fmla="*/ 305 h 10"/>
                  <a:gd name="T82" fmla="*/ 0 w 45"/>
                  <a:gd name="T83" fmla="*/ 305 h 10"/>
                  <a:gd name="T84" fmla="*/ 0 w 45"/>
                  <a:gd name="T85" fmla="*/ 234 h 10"/>
                  <a:gd name="T86" fmla="*/ 0 w 45"/>
                  <a:gd name="T87" fmla="*/ 156 h 10"/>
                  <a:gd name="T88" fmla="*/ 62 w 45"/>
                  <a:gd name="T89" fmla="*/ 156 h 10"/>
                  <a:gd name="T90" fmla="*/ 142 w 45"/>
                  <a:gd name="T91" fmla="*/ 156 h 10"/>
                  <a:gd name="T92" fmla="*/ 142 w 45"/>
                  <a:gd name="T93" fmla="*/ 69 h 10"/>
                  <a:gd name="T94" fmla="*/ 215 w 45"/>
                  <a:gd name="T95" fmla="*/ 69 h 10"/>
                  <a:gd name="T96" fmla="*/ 305 w 45"/>
                  <a:gd name="T97" fmla="*/ 69 h 10"/>
                  <a:gd name="T98" fmla="*/ 379 w 45"/>
                  <a:gd name="T99" fmla="*/ 69 h 10"/>
                  <a:gd name="T100" fmla="*/ 461 w 45"/>
                  <a:gd name="T101" fmla="*/ 69 h 10"/>
                  <a:gd name="T102" fmla="*/ 539 w 45"/>
                  <a:gd name="T103" fmla="*/ 69 h 10"/>
                  <a:gd name="T104" fmla="*/ 539 w 45"/>
                  <a:gd name="T105" fmla="*/ 0 h 10"/>
                  <a:gd name="T106" fmla="*/ 633 w 45"/>
                  <a:gd name="T107" fmla="*/ 0 h 10"/>
                  <a:gd name="T108" fmla="*/ 647 w 45"/>
                  <a:gd name="T109" fmla="*/ 0 h 10"/>
                  <a:gd name="T110" fmla="*/ 742 w 45"/>
                  <a:gd name="T111" fmla="*/ 0 h 10"/>
                  <a:gd name="T112" fmla="*/ 814 w 45"/>
                  <a:gd name="T113" fmla="*/ 0 h 10"/>
                  <a:gd name="T114" fmla="*/ 907 w 45"/>
                  <a:gd name="T115" fmla="*/ 0 h 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5"/>
                  <a:gd name="T175" fmla="*/ 0 h 10"/>
                  <a:gd name="T176" fmla="*/ 45 w 45"/>
                  <a:gd name="T177" fmla="*/ 10 h 10"/>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5" h="10">
                    <a:moveTo>
                      <a:pt x="22" y="0"/>
                    </a:moveTo>
                    <a:lnTo>
                      <a:pt x="24" y="0"/>
                    </a:lnTo>
                    <a:lnTo>
                      <a:pt x="26" y="0"/>
                    </a:lnTo>
                    <a:lnTo>
                      <a:pt x="28" y="0"/>
                    </a:lnTo>
                    <a:lnTo>
                      <a:pt x="30" y="0"/>
                    </a:lnTo>
                    <a:lnTo>
                      <a:pt x="32" y="0"/>
                    </a:lnTo>
                    <a:lnTo>
                      <a:pt x="32" y="2"/>
                    </a:lnTo>
                    <a:lnTo>
                      <a:pt x="33" y="2"/>
                    </a:lnTo>
                    <a:lnTo>
                      <a:pt x="35" y="2"/>
                    </a:lnTo>
                    <a:lnTo>
                      <a:pt x="37" y="2"/>
                    </a:lnTo>
                    <a:lnTo>
                      <a:pt x="39" y="2"/>
                    </a:lnTo>
                    <a:lnTo>
                      <a:pt x="41" y="2"/>
                    </a:lnTo>
                    <a:lnTo>
                      <a:pt x="41" y="4"/>
                    </a:lnTo>
                    <a:lnTo>
                      <a:pt x="43" y="4"/>
                    </a:lnTo>
                    <a:lnTo>
                      <a:pt x="45" y="4"/>
                    </a:lnTo>
                    <a:lnTo>
                      <a:pt x="45" y="6"/>
                    </a:lnTo>
                    <a:lnTo>
                      <a:pt x="43" y="8"/>
                    </a:lnTo>
                    <a:lnTo>
                      <a:pt x="41" y="8"/>
                    </a:lnTo>
                    <a:lnTo>
                      <a:pt x="39" y="8"/>
                    </a:lnTo>
                    <a:lnTo>
                      <a:pt x="39" y="10"/>
                    </a:lnTo>
                    <a:lnTo>
                      <a:pt x="37" y="10"/>
                    </a:lnTo>
                    <a:lnTo>
                      <a:pt x="35" y="10"/>
                    </a:lnTo>
                    <a:lnTo>
                      <a:pt x="33" y="10"/>
                    </a:lnTo>
                    <a:lnTo>
                      <a:pt x="32" y="10"/>
                    </a:lnTo>
                    <a:lnTo>
                      <a:pt x="30" y="10"/>
                    </a:lnTo>
                    <a:lnTo>
                      <a:pt x="28" y="10"/>
                    </a:lnTo>
                    <a:lnTo>
                      <a:pt x="26" y="10"/>
                    </a:lnTo>
                    <a:lnTo>
                      <a:pt x="24" y="10"/>
                    </a:lnTo>
                    <a:lnTo>
                      <a:pt x="22" y="10"/>
                    </a:lnTo>
                    <a:lnTo>
                      <a:pt x="20" y="10"/>
                    </a:lnTo>
                    <a:lnTo>
                      <a:pt x="18" y="10"/>
                    </a:lnTo>
                    <a:lnTo>
                      <a:pt x="16" y="10"/>
                    </a:lnTo>
                    <a:lnTo>
                      <a:pt x="15" y="10"/>
                    </a:lnTo>
                    <a:lnTo>
                      <a:pt x="13" y="10"/>
                    </a:lnTo>
                    <a:lnTo>
                      <a:pt x="11" y="10"/>
                    </a:lnTo>
                    <a:lnTo>
                      <a:pt x="9" y="10"/>
                    </a:lnTo>
                    <a:lnTo>
                      <a:pt x="7" y="10"/>
                    </a:lnTo>
                    <a:lnTo>
                      <a:pt x="5" y="10"/>
                    </a:lnTo>
                    <a:lnTo>
                      <a:pt x="5" y="8"/>
                    </a:lnTo>
                    <a:lnTo>
                      <a:pt x="3" y="8"/>
                    </a:lnTo>
                    <a:lnTo>
                      <a:pt x="1" y="8"/>
                    </a:lnTo>
                    <a:lnTo>
                      <a:pt x="0" y="8"/>
                    </a:lnTo>
                    <a:lnTo>
                      <a:pt x="0" y="6"/>
                    </a:lnTo>
                    <a:lnTo>
                      <a:pt x="0" y="4"/>
                    </a:lnTo>
                    <a:lnTo>
                      <a:pt x="1" y="4"/>
                    </a:lnTo>
                    <a:lnTo>
                      <a:pt x="3" y="4"/>
                    </a:lnTo>
                    <a:lnTo>
                      <a:pt x="3" y="2"/>
                    </a:lnTo>
                    <a:lnTo>
                      <a:pt x="5" y="2"/>
                    </a:lnTo>
                    <a:lnTo>
                      <a:pt x="7" y="2"/>
                    </a:lnTo>
                    <a:lnTo>
                      <a:pt x="9" y="2"/>
                    </a:lnTo>
                    <a:lnTo>
                      <a:pt x="11" y="2"/>
                    </a:lnTo>
                    <a:lnTo>
                      <a:pt x="13" y="2"/>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zh-CN" altLang="en-US"/>
              </a:p>
            </p:txBody>
          </p:sp>
          <p:sp>
            <p:nvSpPr>
              <p:cNvPr id="59449" name="Freeform 90"/>
              <p:cNvSpPr>
                <a:spLocks noChangeAspect="1"/>
              </p:cNvSpPr>
              <p:nvPr/>
            </p:nvSpPr>
            <p:spPr bwMode="auto">
              <a:xfrm>
                <a:off x="1962" y="1727"/>
                <a:ext cx="68" cy="15"/>
              </a:xfrm>
              <a:custGeom>
                <a:avLst/>
                <a:gdLst>
                  <a:gd name="T0" fmla="*/ 907 w 45"/>
                  <a:gd name="T1" fmla="*/ 0 h 10"/>
                  <a:gd name="T2" fmla="*/ 1309 w 45"/>
                  <a:gd name="T3" fmla="*/ 0 h 10"/>
                  <a:gd name="T4" fmla="*/ 1520 w 45"/>
                  <a:gd name="T5" fmla="*/ 69 h 10"/>
                  <a:gd name="T6" fmla="*/ 1763 w 45"/>
                  <a:gd name="T7" fmla="*/ 156 h 10"/>
                  <a:gd name="T8" fmla="*/ 1859 w 45"/>
                  <a:gd name="T9" fmla="*/ 234 h 10"/>
                  <a:gd name="T10" fmla="*/ 1763 w 45"/>
                  <a:gd name="T11" fmla="*/ 305 h 10"/>
                  <a:gd name="T12" fmla="*/ 1520 w 45"/>
                  <a:gd name="T13" fmla="*/ 380 h 10"/>
                  <a:gd name="T14" fmla="*/ 1309 w 45"/>
                  <a:gd name="T15" fmla="*/ 380 h 10"/>
                  <a:gd name="T16" fmla="*/ 907 w 45"/>
                  <a:gd name="T17" fmla="*/ 380 h 10"/>
                  <a:gd name="T18" fmla="*/ 539 w 45"/>
                  <a:gd name="T19" fmla="*/ 380 h 10"/>
                  <a:gd name="T20" fmla="*/ 215 w 45"/>
                  <a:gd name="T21" fmla="*/ 380 h 10"/>
                  <a:gd name="T22" fmla="*/ 62 w 45"/>
                  <a:gd name="T23" fmla="*/ 305 h 10"/>
                  <a:gd name="T24" fmla="*/ 0 w 45"/>
                  <a:gd name="T25" fmla="*/ 234 h 10"/>
                  <a:gd name="T26" fmla="*/ 62 w 45"/>
                  <a:gd name="T27" fmla="*/ 156 h 10"/>
                  <a:gd name="T28" fmla="*/ 215 w 45"/>
                  <a:gd name="T29" fmla="*/ 69 h 10"/>
                  <a:gd name="T30" fmla="*/ 539 w 45"/>
                  <a:gd name="T31" fmla="*/ 0 h 10"/>
                  <a:gd name="T32" fmla="*/ 907 w 45"/>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10"/>
                  <a:gd name="T53" fmla="*/ 45 w 45"/>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10">
                    <a:moveTo>
                      <a:pt x="22" y="0"/>
                    </a:moveTo>
                    <a:lnTo>
                      <a:pt x="32" y="0"/>
                    </a:lnTo>
                    <a:lnTo>
                      <a:pt x="37" y="2"/>
                    </a:lnTo>
                    <a:lnTo>
                      <a:pt x="43" y="4"/>
                    </a:lnTo>
                    <a:lnTo>
                      <a:pt x="45" y="6"/>
                    </a:lnTo>
                    <a:lnTo>
                      <a:pt x="43" y="8"/>
                    </a:lnTo>
                    <a:lnTo>
                      <a:pt x="37" y="10"/>
                    </a:lnTo>
                    <a:lnTo>
                      <a:pt x="32" y="10"/>
                    </a:lnTo>
                    <a:lnTo>
                      <a:pt x="22" y="10"/>
                    </a:lnTo>
                    <a:lnTo>
                      <a:pt x="13" y="10"/>
                    </a:lnTo>
                    <a:lnTo>
                      <a:pt x="5" y="10"/>
                    </a:lnTo>
                    <a:lnTo>
                      <a:pt x="1" y="8"/>
                    </a:lnTo>
                    <a:lnTo>
                      <a:pt x="0" y="6"/>
                    </a:lnTo>
                    <a:lnTo>
                      <a:pt x="1" y="4"/>
                    </a:lnTo>
                    <a:lnTo>
                      <a:pt x="5" y="2"/>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0" name="Rectangle 91"/>
              <p:cNvSpPr>
                <a:spLocks noChangeAspect="1" noChangeArrowheads="1"/>
              </p:cNvSpPr>
              <p:nvPr/>
            </p:nvSpPr>
            <p:spPr bwMode="auto">
              <a:xfrm>
                <a:off x="1967" y="1677"/>
                <a:ext cx="54" cy="14"/>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51" name="Rectangle 92"/>
              <p:cNvSpPr>
                <a:spLocks noChangeAspect="1" noChangeArrowheads="1"/>
              </p:cNvSpPr>
              <p:nvPr/>
            </p:nvSpPr>
            <p:spPr bwMode="auto">
              <a:xfrm>
                <a:off x="1967" y="1677"/>
                <a:ext cx="54" cy="14"/>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2" name="Rectangle 93"/>
              <p:cNvSpPr>
                <a:spLocks noChangeAspect="1" noChangeArrowheads="1"/>
              </p:cNvSpPr>
              <p:nvPr/>
            </p:nvSpPr>
            <p:spPr bwMode="auto">
              <a:xfrm>
                <a:off x="1802" y="1488"/>
                <a:ext cx="96" cy="88"/>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53" name="Rectangle 94"/>
              <p:cNvSpPr>
                <a:spLocks noChangeAspect="1" noChangeArrowheads="1"/>
              </p:cNvSpPr>
              <p:nvPr/>
            </p:nvSpPr>
            <p:spPr bwMode="auto">
              <a:xfrm>
                <a:off x="1802" y="1488"/>
                <a:ext cx="96" cy="88"/>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4" name="Freeform 95"/>
              <p:cNvSpPr>
                <a:spLocks noChangeAspect="1"/>
              </p:cNvSpPr>
              <p:nvPr/>
            </p:nvSpPr>
            <p:spPr bwMode="auto">
              <a:xfrm>
                <a:off x="1771" y="1526"/>
                <a:ext cx="68" cy="13"/>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1 w 45"/>
                  <a:gd name="T13" fmla="*/ 0 h 9"/>
                  <a:gd name="T14" fmla="*/ 1446 w 45"/>
                  <a:gd name="T15" fmla="*/ 0 h 9"/>
                  <a:gd name="T16" fmla="*/ 1520 w 45"/>
                  <a:gd name="T17" fmla="*/ 0 h 9"/>
                  <a:gd name="T18" fmla="*/ 1591 w 45"/>
                  <a:gd name="T19" fmla="*/ 0 h 9"/>
                  <a:gd name="T20" fmla="*/ 1591 w 45"/>
                  <a:gd name="T21" fmla="*/ 1 h 9"/>
                  <a:gd name="T22" fmla="*/ 1694 w 45"/>
                  <a:gd name="T23" fmla="*/ 1 h 9"/>
                  <a:gd name="T24" fmla="*/ 1763 w 45"/>
                  <a:gd name="T25" fmla="*/ 1 h 9"/>
                  <a:gd name="T26" fmla="*/ 1763 w 45"/>
                  <a:gd name="T27" fmla="*/ 81 h 9"/>
                  <a:gd name="T28" fmla="*/ 1859 w 45"/>
                  <a:gd name="T29" fmla="*/ 81 h 9"/>
                  <a:gd name="T30" fmla="*/ 1859 w 45"/>
                  <a:gd name="T31" fmla="*/ 127 h 9"/>
                  <a:gd name="T32" fmla="*/ 1763 w 45"/>
                  <a:gd name="T33" fmla="*/ 127 h 9"/>
                  <a:gd name="T34" fmla="*/ 1694 w 45"/>
                  <a:gd name="T35" fmla="*/ 127 h 9"/>
                  <a:gd name="T36" fmla="*/ 1694 w 45"/>
                  <a:gd name="T37" fmla="*/ 183 h 9"/>
                  <a:gd name="T38" fmla="*/ 1591 w 45"/>
                  <a:gd name="T39" fmla="*/ 183 h 9"/>
                  <a:gd name="T40" fmla="*/ 1520 w 45"/>
                  <a:gd name="T41" fmla="*/ 183 h 9"/>
                  <a:gd name="T42" fmla="*/ 1446 w 45"/>
                  <a:gd name="T43" fmla="*/ 183 h 9"/>
                  <a:gd name="T44" fmla="*/ 1371 w 45"/>
                  <a:gd name="T45" fmla="*/ 183 h 9"/>
                  <a:gd name="T46" fmla="*/ 1309 w 45"/>
                  <a:gd name="T47" fmla="*/ 183 h 9"/>
                  <a:gd name="T48" fmla="*/ 1309 w 45"/>
                  <a:gd name="T49" fmla="*/ 244 h 9"/>
                  <a:gd name="T50" fmla="*/ 1230 w 45"/>
                  <a:gd name="T51" fmla="*/ 244 h 9"/>
                  <a:gd name="T52" fmla="*/ 1135 w 45"/>
                  <a:gd name="T53" fmla="*/ 244 h 9"/>
                  <a:gd name="T54" fmla="*/ 1053 w 45"/>
                  <a:gd name="T55" fmla="*/ 244 h 9"/>
                  <a:gd name="T56" fmla="*/ 978 w 45"/>
                  <a:gd name="T57" fmla="*/ 244 h 9"/>
                  <a:gd name="T58" fmla="*/ 907 w 45"/>
                  <a:gd name="T59" fmla="*/ 244 h 9"/>
                  <a:gd name="T60" fmla="*/ 814 w 45"/>
                  <a:gd name="T61" fmla="*/ 244 h 9"/>
                  <a:gd name="T62" fmla="*/ 742 w 45"/>
                  <a:gd name="T63" fmla="*/ 244 h 9"/>
                  <a:gd name="T64" fmla="*/ 647 w 45"/>
                  <a:gd name="T65" fmla="*/ 244 h 9"/>
                  <a:gd name="T66" fmla="*/ 633 w 45"/>
                  <a:gd name="T67" fmla="*/ 244 h 9"/>
                  <a:gd name="T68" fmla="*/ 539 w 45"/>
                  <a:gd name="T69" fmla="*/ 244 h 9"/>
                  <a:gd name="T70" fmla="*/ 461 w 45"/>
                  <a:gd name="T71" fmla="*/ 183 h 9"/>
                  <a:gd name="T72" fmla="*/ 379 w 45"/>
                  <a:gd name="T73" fmla="*/ 183 h 9"/>
                  <a:gd name="T74" fmla="*/ 305 w 45"/>
                  <a:gd name="T75" fmla="*/ 183 h 9"/>
                  <a:gd name="T76" fmla="*/ 215 w 45"/>
                  <a:gd name="T77" fmla="*/ 183 h 9"/>
                  <a:gd name="T78" fmla="*/ 142 w 45"/>
                  <a:gd name="T79" fmla="*/ 183 h 9"/>
                  <a:gd name="T80" fmla="*/ 62 w 45"/>
                  <a:gd name="T81" fmla="*/ 183 h 9"/>
                  <a:gd name="T82" fmla="*/ 62 w 45"/>
                  <a:gd name="T83" fmla="*/ 127 h 9"/>
                  <a:gd name="T84" fmla="*/ 0 w 45"/>
                  <a:gd name="T85" fmla="*/ 127 h 9"/>
                  <a:gd name="T86" fmla="*/ 0 w 45"/>
                  <a:gd name="T87" fmla="*/ 81 h 9"/>
                  <a:gd name="T88" fmla="*/ 0 w 45"/>
                  <a:gd name="T89" fmla="*/ 1 h 9"/>
                  <a:gd name="T90" fmla="*/ 62 w 45"/>
                  <a:gd name="T91" fmla="*/ 1 h 9"/>
                  <a:gd name="T92" fmla="*/ 142 w 45"/>
                  <a:gd name="T93" fmla="*/ 1 h 9"/>
                  <a:gd name="T94" fmla="*/ 215 w 45"/>
                  <a:gd name="T95" fmla="*/ 1 h 9"/>
                  <a:gd name="T96" fmla="*/ 215 w 45"/>
                  <a:gd name="T97" fmla="*/ 0 h 9"/>
                  <a:gd name="T98" fmla="*/ 305 w 45"/>
                  <a:gd name="T99" fmla="*/ 0 h 9"/>
                  <a:gd name="T100" fmla="*/ 379 w 45"/>
                  <a:gd name="T101" fmla="*/ 0 h 9"/>
                  <a:gd name="T102" fmla="*/ 461 w 45"/>
                  <a:gd name="T103" fmla="*/ 0 h 9"/>
                  <a:gd name="T104" fmla="*/ 539 w 45"/>
                  <a:gd name="T105" fmla="*/ 0 h 9"/>
                  <a:gd name="T106" fmla="*/ 633 w 45"/>
                  <a:gd name="T107" fmla="*/ 0 h 9"/>
                  <a:gd name="T108" fmla="*/ 647 w 45"/>
                  <a:gd name="T109" fmla="*/ 0 h 9"/>
                  <a:gd name="T110" fmla="*/ 742 w 45"/>
                  <a:gd name="T111" fmla="*/ 0 h 9"/>
                  <a:gd name="T112" fmla="*/ 814 w 45"/>
                  <a:gd name="T113" fmla="*/ 0 h 9"/>
                  <a:gd name="T114" fmla="*/ 907 w 45"/>
                  <a:gd name="T115" fmla="*/ 0 h 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5"/>
                  <a:gd name="T175" fmla="*/ 0 h 9"/>
                  <a:gd name="T176" fmla="*/ 45 w 45"/>
                  <a:gd name="T177" fmla="*/ 9 h 9"/>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5" h="9">
                    <a:moveTo>
                      <a:pt x="22" y="0"/>
                    </a:moveTo>
                    <a:lnTo>
                      <a:pt x="24" y="0"/>
                    </a:lnTo>
                    <a:lnTo>
                      <a:pt x="26" y="0"/>
                    </a:lnTo>
                    <a:lnTo>
                      <a:pt x="28" y="0"/>
                    </a:lnTo>
                    <a:lnTo>
                      <a:pt x="30" y="0"/>
                    </a:lnTo>
                    <a:lnTo>
                      <a:pt x="32" y="0"/>
                    </a:lnTo>
                    <a:lnTo>
                      <a:pt x="33" y="0"/>
                    </a:lnTo>
                    <a:lnTo>
                      <a:pt x="35" y="0"/>
                    </a:lnTo>
                    <a:lnTo>
                      <a:pt x="37" y="0"/>
                    </a:lnTo>
                    <a:lnTo>
                      <a:pt x="39" y="0"/>
                    </a:lnTo>
                    <a:lnTo>
                      <a:pt x="39" y="1"/>
                    </a:lnTo>
                    <a:lnTo>
                      <a:pt x="41" y="1"/>
                    </a:lnTo>
                    <a:lnTo>
                      <a:pt x="43" y="1"/>
                    </a:lnTo>
                    <a:lnTo>
                      <a:pt x="43" y="3"/>
                    </a:lnTo>
                    <a:lnTo>
                      <a:pt x="45" y="3"/>
                    </a:lnTo>
                    <a:lnTo>
                      <a:pt x="45" y="5"/>
                    </a:lnTo>
                    <a:lnTo>
                      <a:pt x="43" y="5"/>
                    </a:lnTo>
                    <a:lnTo>
                      <a:pt x="41" y="5"/>
                    </a:lnTo>
                    <a:lnTo>
                      <a:pt x="41" y="7"/>
                    </a:lnTo>
                    <a:lnTo>
                      <a:pt x="39" y="7"/>
                    </a:lnTo>
                    <a:lnTo>
                      <a:pt x="37" y="7"/>
                    </a:lnTo>
                    <a:lnTo>
                      <a:pt x="35" y="7"/>
                    </a:lnTo>
                    <a:lnTo>
                      <a:pt x="33" y="7"/>
                    </a:lnTo>
                    <a:lnTo>
                      <a:pt x="32" y="7"/>
                    </a:lnTo>
                    <a:lnTo>
                      <a:pt x="32" y="9"/>
                    </a:lnTo>
                    <a:lnTo>
                      <a:pt x="30" y="9"/>
                    </a:lnTo>
                    <a:lnTo>
                      <a:pt x="28" y="9"/>
                    </a:lnTo>
                    <a:lnTo>
                      <a:pt x="26" y="9"/>
                    </a:lnTo>
                    <a:lnTo>
                      <a:pt x="24" y="9"/>
                    </a:lnTo>
                    <a:lnTo>
                      <a:pt x="22" y="9"/>
                    </a:lnTo>
                    <a:lnTo>
                      <a:pt x="20" y="9"/>
                    </a:lnTo>
                    <a:lnTo>
                      <a:pt x="18" y="9"/>
                    </a:lnTo>
                    <a:lnTo>
                      <a:pt x="16" y="9"/>
                    </a:lnTo>
                    <a:lnTo>
                      <a:pt x="15" y="9"/>
                    </a:lnTo>
                    <a:lnTo>
                      <a:pt x="13" y="9"/>
                    </a:lnTo>
                    <a:lnTo>
                      <a:pt x="11" y="7"/>
                    </a:lnTo>
                    <a:lnTo>
                      <a:pt x="9" y="7"/>
                    </a:lnTo>
                    <a:lnTo>
                      <a:pt x="7" y="7"/>
                    </a:lnTo>
                    <a:lnTo>
                      <a:pt x="5" y="7"/>
                    </a:lnTo>
                    <a:lnTo>
                      <a:pt x="3" y="7"/>
                    </a:lnTo>
                    <a:lnTo>
                      <a:pt x="1" y="7"/>
                    </a:lnTo>
                    <a:lnTo>
                      <a:pt x="1" y="5"/>
                    </a:lnTo>
                    <a:lnTo>
                      <a:pt x="0" y="5"/>
                    </a:lnTo>
                    <a:lnTo>
                      <a:pt x="0" y="3"/>
                    </a:lnTo>
                    <a:lnTo>
                      <a:pt x="0" y="1"/>
                    </a:lnTo>
                    <a:lnTo>
                      <a:pt x="1" y="1"/>
                    </a:lnTo>
                    <a:lnTo>
                      <a:pt x="3" y="1"/>
                    </a:lnTo>
                    <a:lnTo>
                      <a:pt x="5" y="1"/>
                    </a:lnTo>
                    <a:lnTo>
                      <a:pt x="5" y="0"/>
                    </a:lnTo>
                    <a:lnTo>
                      <a:pt x="7" y="0"/>
                    </a:lnTo>
                    <a:lnTo>
                      <a:pt x="9" y="0"/>
                    </a:lnTo>
                    <a:lnTo>
                      <a:pt x="11" y="0"/>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zh-CN" altLang="en-US"/>
              </a:p>
            </p:txBody>
          </p:sp>
          <p:sp>
            <p:nvSpPr>
              <p:cNvPr id="59455" name="Freeform 96"/>
              <p:cNvSpPr>
                <a:spLocks noChangeAspect="1"/>
              </p:cNvSpPr>
              <p:nvPr/>
            </p:nvSpPr>
            <p:spPr bwMode="auto">
              <a:xfrm>
                <a:off x="1771" y="1526"/>
                <a:ext cx="68" cy="13"/>
              </a:xfrm>
              <a:custGeom>
                <a:avLst/>
                <a:gdLst>
                  <a:gd name="T0" fmla="*/ 907 w 45"/>
                  <a:gd name="T1" fmla="*/ 0 h 9"/>
                  <a:gd name="T2" fmla="*/ 1230 w 45"/>
                  <a:gd name="T3" fmla="*/ 0 h 9"/>
                  <a:gd name="T4" fmla="*/ 1520 w 45"/>
                  <a:gd name="T5" fmla="*/ 0 h 9"/>
                  <a:gd name="T6" fmla="*/ 1763 w 45"/>
                  <a:gd name="T7" fmla="*/ 1 h 9"/>
                  <a:gd name="T8" fmla="*/ 1859 w 45"/>
                  <a:gd name="T9" fmla="*/ 81 h 9"/>
                  <a:gd name="T10" fmla="*/ 1763 w 45"/>
                  <a:gd name="T11" fmla="*/ 127 h 9"/>
                  <a:gd name="T12" fmla="*/ 1520 w 45"/>
                  <a:gd name="T13" fmla="*/ 183 h 9"/>
                  <a:gd name="T14" fmla="*/ 1230 w 45"/>
                  <a:gd name="T15" fmla="*/ 244 h 9"/>
                  <a:gd name="T16" fmla="*/ 907 w 45"/>
                  <a:gd name="T17" fmla="*/ 244 h 9"/>
                  <a:gd name="T18" fmla="*/ 539 w 45"/>
                  <a:gd name="T19" fmla="*/ 244 h 9"/>
                  <a:gd name="T20" fmla="*/ 215 w 45"/>
                  <a:gd name="T21" fmla="*/ 183 h 9"/>
                  <a:gd name="T22" fmla="*/ 62 w 45"/>
                  <a:gd name="T23" fmla="*/ 127 h 9"/>
                  <a:gd name="T24" fmla="*/ 0 w 45"/>
                  <a:gd name="T25" fmla="*/ 81 h 9"/>
                  <a:gd name="T26" fmla="*/ 62 w 45"/>
                  <a:gd name="T27" fmla="*/ 1 h 9"/>
                  <a:gd name="T28" fmla="*/ 215 w 45"/>
                  <a:gd name="T29" fmla="*/ 0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0" y="0"/>
                    </a:lnTo>
                    <a:lnTo>
                      <a:pt x="37" y="0"/>
                    </a:lnTo>
                    <a:lnTo>
                      <a:pt x="43" y="1"/>
                    </a:lnTo>
                    <a:lnTo>
                      <a:pt x="45" y="3"/>
                    </a:lnTo>
                    <a:lnTo>
                      <a:pt x="43" y="5"/>
                    </a:lnTo>
                    <a:lnTo>
                      <a:pt x="37" y="7"/>
                    </a:lnTo>
                    <a:lnTo>
                      <a:pt x="30" y="9"/>
                    </a:lnTo>
                    <a:lnTo>
                      <a:pt x="22" y="9"/>
                    </a:lnTo>
                    <a:lnTo>
                      <a:pt x="13" y="9"/>
                    </a:lnTo>
                    <a:lnTo>
                      <a:pt x="5" y="7"/>
                    </a:lnTo>
                    <a:lnTo>
                      <a:pt x="1" y="5"/>
                    </a:lnTo>
                    <a:lnTo>
                      <a:pt x="0" y="3"/>
                    </a:lnTo>
                    <a:lnTo>
                      <a:pt x="1" y="1"/>
                    </a:lnTo>
                    <a:lnTo>
                      <a:pt x="5" y="0"/>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6" name="Freeform 97"/>
              <p:cNvSpPr>
                <a:spLocks noChangeAspect="1"/>
              </p:cNvSpPr>
              <p:nvPr/>
            </p:nvSpPr>
            <p:spPr bwMode="auto">
              <a:xfrm>
                <a:off x="1771" y="1553"/>
                <a:ext cx="68" cy="14"/>
              </a:xfrm>
              <a:custGeom>
                <a:avLst/>
                <a:gdLst>
                  <a:gd name="T0" fmla="*/ 907 w 45"/>
                  <a:gd name="T1" fmla="*/ 0 h 9"/>
                  <a:gd name="T2" fmla="*/ 978 w 45"/>
                  <a:gd name="T3" fmla="*/ 0 h 9"/>
                  <a:gd name="T4" fmla="*/ 1053 w 45"/>
                  <a:gd name="T5" fmla="*/ 0 h 9"/>
                  <a:gd name="T6" fmla="*/ 1135 w 45"/>
                  <a:gd name="T7" fmla="*/ 0 h 9"/>
                  <a:gd name="T8" fmla="*/ 1230 w 45"/>
                  <a:gd name="T9" fmla="*/ 0 h 9"/>
                  <a:gd name="T10" fmla="*/ 1309 w 45"/>
                  <a:gd name="T11" fmla="*/ 0 h 9"/>
                  <a:gd name="T12" fmla="*/ 1371 w 45"/>
                  <a:gd name="T13" fmla="*/ 0 h 9"/>
                  <a:gd name="T14" fmla="*/ 1446 w 45"/>
                  <a:gd name="T15" fmla="*/ 0 h 9"/>
                  <a:gd name="T16" fmla="*/ 1520 w 45"/>
                  <a:gd name="T17" fmla="*/ 0 h 9"/>
                  <a:gd name="T18" fmla="*/ 1591 w 45"/>
                  <a:gd name="T19" fmla="*/ 114 h 9"/>
                  <a:gd name="T20" fmla="*/ 1694 w 45"/>
                  <a:gd name="T21" fmla="*/ 114 h 9"/>
                  <a:gd name="T22" fmla="*/ 1763 w 45"/>
                  <a:gd name="T23" fmla="*/ 114 h 9"/>
                  <a:gd name="T24" fmla="*/ 1763 w 45"/>
                  <a:gd name="T25" fmla="*/ 199 h 9"/>
                  <a:gd name="T26" fmla="*/ 1859 w 45"/>
                  <a:gd name="T27" fmla="*/ 199 h 9"/>
                  <a:gd name="T28" fmla="*/ 1859 w 45"/>
                  <a:gd name="T29" fmla="*/ 310 h 9"/>
                  <a:gd name="T30" fmla="*/ 1763 w 45"/>
                  <a:gd name="T31" fmla="*/ 310 h 9"/>
                  <a:gd name="T32" fmla="*/ 1694 w 45"/>
                  <a:gd name="T33" fmla="*/ 310 h 9"/>
                  <a:gd name="T34" fmla="*/ 1694 w 45"/>
                  <a:gd name="T35" fmla="*/ 428 h 9"/>
                  <a:gd name="T36" fmla="*/ 1591 w 45"/>
                  <a:gd name="T37" fmla="*/ 428 h 9"/>
                  <a:gd name="T38" fmla="*/ 1520 w 45"/>
                  <a:gd name="T39" fmla="*/ 428 h 9"/>
                  <a:gd name="T40" fmla="*/ 1446 w 45"/>
                  <a:gd name="T41" fmla="*/ 428 h 9"/>
                  <a:gd name="T42" fmla="*/ 1371 w 45"/>
                  <a:gd name="T43" fmla="*/ 428 h 9"/>
                  <a:gd name="T44" fmla="*/ 1309 w 45"/>
                  <a:gd name="T45" fmla="*/ 482 h 9"/>
                  <a:gd name="T46" fmla="*/ 1230 w 45"/>
                  <a:gd name="T47" fmla="*/ 482 h 9"/>
                  <a:gd name="T48" fmla="*/ 1135 w 45"/>
                  <a:gd name="T49" fmla="*/ 482 h 9"/>
                  <a:gd name="T50" fmla="*/ 1053 w 45"/>
                  <a:gd name="T51" fmla="*/ 482 h 9"/>
                  <a:gd name="T52" fmla="*/ 978 w 45"/>
                  <a:gd name="T53" fmla="*/ 482 h 9"/>
                  <a:gd name="T54" fmla="*/ 907 w 45"/>
                  <a:gd name="T55" fmla="*/ 482 h 9"/>
                  <a:gd name="T56" fmla="*/ 814 w 45"/>
                  <a:gd name="T57" fmla="*/ 482 h 9"/>
                  <a:gd name="T58" fmla="*/ 742 w 45"/>
                  <a:gd name="T59" fmla="*/ 482 h 9"/>
                  <a:gd name="T60" fmla="*/ 647 w 45"/>
                  <a:gd name="T61" fmla="*/ 482 h 9"/>
                  <a:gd name="T62" fmla="*/ 633 w 45"/>
                  <a:gd name="T63" fmla="*/ 482 h 9"/>
                  <a:gd name="T64" fmla="*/ 539 w 45"/>
                  <a:gd name="T65" fmla="*/ 482 h 9"/>
                  <a:gd name="T66" fmla="*/ 461 w 45"/>
                  <a:gd name="T67" fmla="*/ 482 h 9"/>
                  <a:gd name="T68" fmla="*/ 461 w 45"/>
                  <a:gd name="T69" fmla="*/ 428 h 9"/>
                  <a:gd name="T70" fmla="*/ 379 w 45"/>
                  <a:gd name="T71" fmla="*/ 428 h 9"/>
                  <a:gd name="T72" fmla="*/ 305 w 45"/>
                  <a:gd name="T73" fmla="*/ 428 h 9"/>
                  <a:gd name="T74" fmla="*/ 215 w 45"/>
                  <a:gd name="T75" fmla="*/ 428 h 9"/>
                  <a:gd name="T76" fmla="*/ 142 w 45"/>
                  <a:gd name="T77" fmla="*/ 428 h 9"/>
                  <a:gd name="T78" fmla="*/ 62 w 45"/>
                  <a:gd name="T79" fmla="*/ 428 h 9"/>
                  <a:gd name="T80" fmla="*/ 62 w 45"/>
                  <a:gd name="T81" fmla="*/ 310 h 9"/>
                  <a:gd name="T82" fmla="*/ 0 w 45"/>
                  <a:gd name="T83" fmla="*/ 310 h 9"/>
                  <a:gd name="T84" fmla="*/ 0 w 45"/>
                  <a:gd name="T85" fmla="*/ 199 h 9"/>
                  <a:gd name="T86" fmla="*/ 0 w 45"/>
                  <a:gd name="T87" fmla="*/ 114 h 9"/>
                  <a:gd name="T88" fmla="*/ 62 w 45"/>
                  <a:gd name="T89" fmla="*/ 114 h 9"/>
                  <a:gd name="T90" fmla="*/ 142 w 45"/>
                  <a:gd name="T91" fmla="*/ 114 h 9"/>
                  <a:gd name="T92" fmla="*/ 215 w 45"/>
                  <a:gd name="T93" fmla="*/ 114 h 9"/>
                  <a:gd name="T94" fmla="*/ 215 w 45"/>
                  <a:gd name="T95" fmla="*/ 0 h 9"/>
                  <a:gd name="T96" fmla="*/ 305 w 45"/>
                  <a:gd name="T97" fmla="*/ 0 h 9"/>
                  <a:gd name="T98" fmla="*/ 379 w 45"/>
                  <a:gd name="T99" fmla="*/ 0 h 9"/>
                  <a:gd name="T100" fmla="*/ 461 w 45"/>
                  <a:gd name="T101" fmla="*/ 0 h 9"/>
                  <a:gd name="T102" fmla="*/ 539 w 45"/>
                  <a:gd name="T103" fmla="*/ 0 h 9"/>
                  <a:gd name="T104" fmla="*/ 633 w 45"/>
                  <a:gd name="T105" fmla="*/ 0 h 9"/>
                  <a:gd name="T106" fmla="*/ 647 w 45"/>
                  <a:gd name="T107" fmla="*/ 0 h 9"/>
                  <a:gd name="T108" fmla="*/ 742 w 45"/>
                  <a:gd name="T109" fmla="*/ 0 h 9"/>
                  <a:gd name="T110" fmla="*/ 814 w 45"/>
                  <a:gd name="T111" fmla="*/ 0 h 9"/>
                  <a:gd name="T112" fmla="*/ 907 w 45"/>
                  <a:gd name="T113" fmla="*/ 0 h 9"/>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5"/>
                  <a:gd name="T172" fmla="*/ 0 h 9"/>
                  <a:gd name="T173" fmla="*/ 45 w 45"/>
                  <a:gd name="T174" fmla="*/ 9 h 9"/>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5" h="9">
                    <a:moveTo>
                      <a:pt x="22" y="0"/>
                    </a:moveTo>
                    <a:lnTo>
                      <a:pt x="24" y="0"/>
                    </a:lnTo>
                    <a:lnTo>
                      <a:pt x="26" y="0"/>
                    </a:lnTo>
                    <a:lnTo>
                      <a:pt x="28" y="0"/>
                    </a:lnTo>
                    <a:lnTo>
                      <a:pt x="30" y="0"/>
                    </a:lnTo>
                    <a:lnTo>
                      <a:pt x="32" y="0"/>
                    </a:lnTo>
                    <a:lnTo>
                      <a:pt x="33" y="0"/>
                    </a:lnTo>
                    <a:lnTo>
                      <a:pt x="35" y="0"/>
                    </a:lnTo>
                    <a:lnTo>
                      <a:pt x="37" y="0"/>
                    </a:lnTo>
                    <a:lnTo>
                      <a:pt x="39" y="2"/>
                    </a:lnTo>
                    <a:lnTo>
                      <a:pt x="41" y="2"/>
                    </a:lnTo>
                    <a:lnTo>
                      <a:pt x="43" y="2"/>
                    </a:lnTo>
                    <a:lnTo>
                      <a:pt x="43" y="4"/>
                    </a:lnTo>
                    <a:lnTo>
                      <a:pt x="45" y="4"/>
                    </a:lnTo>
                    <a:lnTo>
                      <a:pt x="45" y="6"/>
                    </a:lnTo>
                    <a:lnTo>
                      <a:pt x="43" y="6"/>
                    </a:lnTo>
                    <a:lnTo>
                      <a:pt x="41" y="6"/>
                    </a:lnTo>
                    <a:lnTo>
                      <a:pt x="41" y="8"/>
                    </a:lnTo>
                    <a:lnTo>
                      <a:pt x="39" y="8"/>
                    </a:lnTo>
                    <a:lnTo>
                      <a:pt x="37" y="8"/>
                    </a:lnTo>
                    <a:lnTo>
                      <a:pt x="35" y="8"/>
                    </a:lnTo>
                    <a:lnTo>
                      <a:pt x="33" y="8"/>
                    </a:lnTo>
                    <a:lnTo>
                      <a:pt x="32" y="9"/>
                    </a:lnTo>
                    <a:lnTo>
                      <a:pt x="30" y="9"/>
                    </a:lnTo>
                    <a:lnTo>
                      <a:pt x="28" y="9"/>
                    </a:lnTo>
                    <a:lnTo>
                      <a:pt x="26" y="9"/>
                    </a:lnTo>
                    <a:lnTo>
                      <a:pt x="24" y="9"/>
                    </a:lnTo>
                    <a:lnTo>
                      <a:pt x="22" y="9"/>
                    </a:lnTo>
                    <a:lnTo>
                      <a:pt x="20" y="9"/>
                    </a:lnTo>
                    <a:lnTo>
                      <a:pt x="18" y="9"/>
                    </a:lnTo>
                    <a:lnTo>
                      <a:pt x="16" y="9"/>
                    </a:lnTo>
                    <a:lnTo>
                      <a:pt x="15" y="9"/>
                    </a:lnTo>
                    <a:lnTo>
                      <a:pt x="13" y="9"/>
                    </a:lnTo>
                    <a:lnTo>
                      <a:pt x="11" y="9"/>
                    </a:lnTo>
                    <a:lnTo>
                      <a:pt x="11" y="8"/>
                    </a:lnTo>
                    <a:lnTo>
                      <a:pt x="9" y="8"/>
                    </a:lnTo>
                    <a:lnTo>
                      <a:pt x="7" y="8"/>
                    </a:lnTo>
                    <a:lnTo>
                      <a:pt x="5" y="8"/>
                    </a:lnTo>
                    <a:lnTo>
                      <a:pt x="3" y="8"/>
                    </a:lnTo>
                    <a:lnTo>
                      <a:pt x="1" y="8"/>
                    </a:lnTo>
                    <a:lnTo>
                      <a:pt x="1" y="6"/>
                    </a:lnTo>
                    <a:lnTo>
                      <a:pt x="0" y="6"/>
                    </a:lnTo>
                    <a:lnTo>
                      <a:pt x="0" y="4"/>
                    </a:lnTo>
                    <a:lnTo>
                      <a:pt x="0" y="2"/>
                    </a:lnTo>
                    <a:lnTo>
                      <a:pt x="1" y="2"/>
                    </a:lnTo>
                    <a:lnTo>
                      <a:pt x="3" y="2"/>
                    </a:lnTo>
                    <a:lnTo>
                      <a:pt x="5" y="2"/>
                    </a:lnTo>
                    <a:lnTo>
                      <a:pt x="5" y="0"/>
                    </a:lnTo>
                    <a:lnTo>
                      <a:pt x="7" y="0"/>
                    </a:lnTo>
                    <a:lnTo>
                      <a:pt x="9" y="0"/>
                    </a:lnTo>
                    <a:lnTo>
                      <a:pt x="11" y="0"/>
                    </a:lnTo>
                    <a:lnTo>
                      <a:pt x="13" y="0"/>
                    </a:lnTo>
                    <a:lnTo>
                      <a:pt x="15" y="0"/>
                    </a:lnTo>
                    <a:lnTo>
                      <a:pt x="16" y="0"/>
                    </a:lnTo>
                    <a:lnTo>
                      <a:pt x="18" y="0"/>
                    </a:lnTo>
                    <a:lnTo>
                      <a:pt x="20" y="0"/>
                    </a:lnTo>
                    <a:lnTo>
                      <a:pt x="22" y="0"/>
                    </a:lnTo>
                    <a:close/>
                  </a:path>
                </a:pathLst>
              </a:custGeom>
              <a:solidFill>
                <a:srgbClr val="669999"/>
              </a:solidFill>
              <a:ln w="9525">
                <a:solidFill>
                  <a:schemeClr val="bg2"/>
                </a:solidFill>
                <a:round/>
                <a:headEnd/>
                <a:tailEnd/>
              </a:ln>
            </p:spPr>
            <p:txBody>
              <a:bodyPr/>
              <a:lstStyle/>
              <a:p>
                <a:endParaRPr lang="zh-CN" altLang="en-US"/>
              </a:p>
            </p:txBody>
          </p:sp>
          <p:sp>
            <p:nvSpPr>
              <p:cNvPr id="59457" name="Freeform 98"/>
              <p:cNvSpPr>
                <a:spLocks noChangeAspect="1"/>
              </p:cNvSpPr>
              <p:nvPr/>
            </p:nvSpPr>
            <p:spPr bwMode="auto">
              <a:xfrm>
                <a:off x="1771" y="1553"/>
                <a:ext cx="68" cy="14"/>
              </a:xfrm>
              <a:custGeom>
                <a:avLst/>
                <a:gdLst>
                  <a:gd name="T0" fmla="*/ 907 w 45"/>
                  <a:gd name="T1" fmla="*/ 0 h 9"/>
                  <a:gd name="T2" fmla="*/ 1230 w 45"/>
                  <a:gd name="T3" fmla="*/ 0 h 9"/>
                  <a:gd name="T4" fmla="*/ 1520 w 45"/>
                  <a:gd name="T5" fmla="*/ 0 h 9"/>
                  <a:gd name="T6" fmla="*/ 1763 w 45"/>
                  <a:gd name="T7" fmla="*/ 114 h 9"/>
                  <a:gd name="T8" fmla="*/ 1859 w 45"/>
                  <a:gd name="T9" fmla="*/ 199 h 9"/>
                  <a:gd name="T10" fmla="*/ 1763 w 45"/>
                  <a:gd name="T11" fmla="*/ 310 h 9"/>
                  <a:gd name="T12" fmla="*/ 1520 w 45"/>
                  <a:gd name="T13" fmla="*/ 428 h 9"/>
                  <a:gd name="T14" fmla="*/ 1230 w 45"/>
                  <a:gd name="T15" fmla="*/ 482 h 9"/>
                  <a:gd name="T16" fmla="*/ 907 w 45"/>
                  <a:gd name="T17" fmla="*/ 482 h 9"/>
                  <a:gd name="T18" fmla="*/ 539 w 45"/>
                  <a:gd name="T19" fmla="*/ 482 h 9"/>
                  <a:gd name="T20" fmla="*/ 215 w 45"/>
                  <a:gd name="T21" fmla="*/ 428 h 9"/>
                  <a:gd name="T22" fmla="*/ 62 w 45"/>
                  <a:gd name="T23" fmla="*/ 310 h 9"/>
                  <a:gd name="T24" fmla="*/ 0 w 45"/>
                  <a:gd name="T25" fmla="*/ 199 h 9"/>
                  <a:gd name="T26" fmla="*/ 62 w 45"/>
                  <a:gd name="T27" fmla="*/ 114 h 9"/>
                  <a:gd name="T28" fmla="*/ 215 w 45"/>
                  <a:gd name="T29" fmla="*/ 0 h 9"/>
                  <a:gd name="T30" fmla="*/ 539 w 45"/>
                  <a:gd name="T31" fmla="*/ 0 h 9"/>
                  <a:gd name="T32" fmla="*/ 90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2" y="0"/>
                    </a:moveTo>
                    <a:lnTo>
                      <a:pt x="30" y="0"/>
                    </a:lnTo>
                    <a:lnTo>
                      <a:pt x="37" y="0"/>
                    </a:lnTo>
                    <a:lnTo>
                      <a:pt x="43" y="2"/>
                    </a:lnTo>
                    <a:lnTo>
                      <a:pt x="45" y="4"/>
                    </a:lnTo>
                    <a:lnTo>
                      <a:pt x="43" y="6"/>
                    </a:lnTo>
                    <a:lnTo>
                      <a:pt x="37" y="8"/>
                    </a:lnTo>
                    <a:lnTo>
                      <a:pt x="30" y="9"/>
                    </a:lnTo>
                    <a:lnTo>
                      <a:pt x="22" y="9"/>
                    </a:lnTo>
                    <a:lnTo>
                      <a:pt x="13" y="9"/>
                    </a:lnTo>
                    <a:lnTo>
                      <a:pt x="5" y="8"/>
                    </a:lnTo>
                    <a:lnTo>
                      <a:pt x="1" y="6"/>
                    </a:lnTo>
                    <a:lnTo>
                      <a:pt x="0" y="4"/>
                    </a:lnTo>
                    <a:lnTo>
                      <a:pt x="1" y="2"/>
                    </a:lnTo>
                    <a:lnTo>
                      <a:pt x="5" y="0"/>
                    </a:lnTo>
                    <a:lnTo>
                      <a:pt x="13" y="0"/>
                    </a:lnTo>
                    <a:lnTo>
                      <a:pt x="22"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58" name="Rectangle 99"/>
              <p:cNvSpPr>
                <a:spLocks noChangeAspect="1" noChangeArrowheads="1"/>
              </p:cNvSpPr>
              <p:nvPr/>
            </p:nvSpPr>
            <p:spPr bwMode="auto">
              <a:xfrm>
                <a:off x="1776" y="1500"/>
                <a:ext cx="54" cy="17"/>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59" name="Rectangle 100"/>
              <p:cNvSpPr>
                <a:spLocks noChangeAspect="1" noChangeArrowheads="1"/>
              </p:cNvSpPr>
              <p:nvPr/>
            </p:nvSpPr>
            <p:spPr bwMode="auto">
              <a:xfrm>
                <a:off x="1776" y="1500"/>
                <a:ext cx="54" cy="1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0" name="Rectangle 101"/>
              <p:cNvSpPr>
                <a:spLocks noChangeAspect="1" noChangeArrowheads="1"/>
              </p:cNvSpPr>
              <p:nvPr/>
            </p:nvSpPr>
            <p:spPr bwMode="auto">
              <a:xfrm>
                <a:off x="1468" y="1579"/>
                <a:ext cx="100" cy="85"/>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61" name="Rectangle 102"/>
              <p:cNvSpPr>
                <a:spLocks noChangeAspect="1" noChangeArrowheads="1"/>
              </p:cNvSpPr>
              <p:nvPr/>
            </p:nvSpPr>
            <p:spPr bwMode="auto">
              <a:xfrm>
                <a:off x="1468" y="1579"/>
                <a:ext cx="100" cy="85"/>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2" name="Freeform 103"/>
              <p:cNvSpPr>
                <a:spLocks noChangeAspect="1"/>
              </p:cNvSpPr>
              <p:nvPr/>
            </p:nvSpPr>
            <p:spPr bwMode="auto">
              <a:xfrm>
                <a:off x="1438" y="1612"/>
                <a:ext cx="71" cy="15"/>
              </a:xfrm>
              <a:custGeom>
                <a:avLst/>
                <a:gdLst>
                  <a:gd name="T0" fmla="*/ 973 w 47"/>
                  <a:gd name="T1" fmla="*/ 0 h 10"/>
                  <a:gd name="T2" fmla="*/ 1051 w 47"/>
                  <a:gd name="T3" fmla="*/ 0 h 10"/>
                  <a:gd name="T4" fmla="*/ 1134 w 47"/>
                  <a:gd name="T5" fmla="*/ 0 h 10"/>
                  <a:gd name="T6" fmla="*/ 1230 w 47"/>
                  <a:gd name="T7" fmla="*/ 0 h 10"/>
                  <a:gd name="T8" fmla="*/ 1275 w 47"/>
                  <a:gd name="T9" fmla="*/ 0 h 10"/>
                  <a:gd name="T10" fmla="*/ 1369 w 47"/>
                  <a:gd name="T11" fmla="*/ 0 h 10"/>
                  <a:gd name="T12" fmla="*/ 1438 w 47"/>
                  <a:gd name="T13" fmla="*/ 0 h 10"/>
                  <a:gd name="T14" fmla="*/ 1520 w 47"/>
                  <a:gd name="T15" fmla="*/ 0 h 10"/>
                  <a:gd name="T16" fmla="*/ 1588 w 47"/>
                  <a:gd name="T17" fmla="*/ 0 h 10"/>
                  <a:gd name="T18" fmla="*/ 1588 w 47"/>
                  <a:gd name="T19" fmla="*/ 69 h 10"/>
                  <a:gd name="T20" fmla="*/ 1693 w 47"/>
                  <a:gd name="T21" fmla="*/ 69 h 10"/>
                  <a:gd name="T22" fmla="*/ 1761 w 47"/>
                  <a:gd name="T23" fmla="*/ 69 h 10"/>
                  <a:gd name="T24" fmla="*/ 1858 w 47"/>
                  <a:gd name="T25" fmla="*/ 69 h 10"/>
                  <a:gd name="T26" fmla="*/ 1858 w 47"/>
                  <a:gd name="T27" fmla="*/ 156 h 10"/>
                  <a:gd name="T28" fmla="*/ 1926 w 47"/>
                  <a:gd name="T29" fmla="*/ 156 h 10"/>
                  <a:gd name="T30" fmla="*/ 1926 w 47"/>
                  <a:gd name="T31" fmla="*/ 234 h 10"/>
                  <a:gd name="T32" fmla="*/ 1858 w 47"/>
                  <a:gd name="T33" fmla="*/ 234 h 10"/>
                  <a:gd name="T34" fmla="*/ 1761 w 47"/>
                  <a:gd name="T35" fmla="*/ 305 h 10"/>
                  <a:gd name="T36" fmla="*/ 1693 w 47"/>
                  <a:gd name="T37" fmla="*/ 305 h 10"/>
                  <a:gd name="T38" fmla="*/ 1588 w 47"/>
                  <a:gd name="T39" fmla="*/ 305 h 10"/>
                  <a:gd name="T40" fmla="*/ 1520 w 47"/>
                  <a:gd name="T41" fmla="*/ 305 h 10"/>
                  <a:gd name="T42" fmla="*/ 1438 w 47"/>
                  <a:gd name="T43" fmla="*/ 380 h 10"/>
                  <a:gd name="T44" fmla="*/ 1369 w 47"/>
                  <a:gd name="T45" fmla="*/ 380 h 10"/>
                  <a:gd name="T46" fmla="*/ 1275 w 47"/>
                  <a:gd name="T47" fmla="*/ 380 h 10"/>
                  <a:gd name="T48" fmla="*/ 1230 w 47"/>
                  <a:gd name="T49" fmla="*/ 380 h 10"/>
                  <a:gd name="T50" fmla="*/ 1134 w 47"/>
                  <a:gd name="T51" fmla="*/ 380 h 10"/>
                  <a:gd name="T52" fmla="*/ 1051 w 47"/>
                  <a:gd name="T53" fmla="*/ 380 h 10"/>
                  <a:gd name="T54" fmla="*/ 973 w 47"/>
                  <a:gd name="T55" fmla="*/ 380 h 10"/>
                  <a:gd name="T56" fmla="*/ 906 w 47"/>
                  <a:gd name="T57" fmla="*/ 380 h 10"/>
                  <a:gd name="T58" fmla="*/ 814 w 47"/>
                  <a:gd name="T59" fmla="*/ 380 h 10"/>
                  <a:gd name="T60" fmla="*/ 742 w 47"/>
                  <a:gd name="T61" fmla="*/ 380 h 10"/>
                  <a:gd name="T62" fmla="*/ 644 w 47"/>
                  <a:gd name="T63" fmla="*/ 380 h 10"/>
                  <a:gd name="T64" fmla="*/ 630 w 47"/>
                  <a:gd name="T65" fmla="*/ 380 h 10"/>
                  <a:gd name="T66" fmla="*/ 539 w 47"/>
                  <a:gd name="T67" fmla="*/ 380 h 10"/>
                  <a:gd name="T68" fmla="*/ 461 w 47"/>
                  <a:gd name="T69" fmla="*/ 380 h 10"/>
                  <a:gd name="T70" fmla="*/ 379 w 47"/>
                  <a:gd name="T71" fmla="*/ 305 h 10"/>
                  <a:gd name="T72" fmla="*/ 305 w 47"/>
                  <a:gd name="T73" fmla="*/ 305 h 10"/>
                  <a:gd name="T74" fmla="*/ 215 w 47"/>
                  <a:gd name="T75" fmla="*/ 305 h 10"/>
                  <a:gd name="T76" fmla="*/ 142 w 47"/>
                  <a:gd name="T77" fmla="*/ 305 h 10"/>
                  <a:gd name="T78" fmla="*/ 62 w 47"/>
                  <a:gd name="T79" fmla="*/ 234 h 10"/>
                  <a:gd name="T80" fmla="*/ 0 w 47"/>
                  <a:gd name="T81" fmla="*/ 156 h 10"/>
                  <a:gd name="T82" fmla="*/ 62 w 47"/>
                  <a:gd name="T83" fmla="*/ 156 h 10"/>
                  <a:gd name="T84" fmla="*/ 62 w 47"/>
                  <a:gd name="T85" fmla="*/ 69 h 10"/>
                  <a:gd name="T86" fmla="*/ 142 w 47"/>
                  <a:gd name="T87" fmla="*/ 69 h 10"/>
                  <a:gd name="T88" fmla="*/ 215 w 47"/>
                  <a:gd name="T89" fmla="*/ 69 h 10"/>
                  <a:gd name="T90" fmla="*/ 305 w 47"/>
                  <a:gd name="T91" fmla="*/ 69 h 10"/>
                  <a:gd name="T92" fmla="*/ 305 w 47"/>
                  <a:gd name="T93" fmla="*/ 0 h 10"/>
                  <a:gd name="T94" fmla="*/ 379 w 47"/>
                  <a:gd name="T95" fmla="*/ 0 h 10"/>
                  <a:gd name="T96" fmla="*/ 461 w 47"/>
                  <a:gd name="T97" fmla="*/ 0 h 10"/>
                  <a:gd name="T98" fmla="*/ 539 w 47"/>
                  <a:gd name="T99" fmla="*/ 0 h 10"/>
                  <a:gd name="T100" fmla="*/ 630 w 47"/>
                  <a:gd name="T101" fmla="*/ 0 h 10"/>
                  <a:gd name="T102" fmla="*/ 644 w 47"/>
                  <a:gd name="T103" fmla="*/ 0 h 10"/>
                  <a:gd name="T104" fmla="*/ 742 w 47"/>
                  <a:gd name="T105" fmla="*/ 0 h 10"/>
                  <a:gd name="T106" fmla="*/ 814 w 47"/>
                  <a:gd name="T107" fmla="*/ 0 h 10"/>
                  <a:gd name="T108" fmla="*/ 906 w 47"/>
                  <a:gd name="T109" fmla="*/ 0 h 10"/>
                  <a:gd name="T110" fmla="*/ 973 w 47"/>
                  <a:gd name="T111" fmla="*/ 0 h 1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
                  <a:gd name="T169" fmla="*/ 0 h 10"/>
                  <a:gd name="T170" fmla="*/ 47 w 47"/>
                  <a:gd name="T171" fmla="*/ 10 h 10"/>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 h="10">
                    <a:moveTo>
                      <a:pt x="24" y="0"/>
                    </a:moveTo>
                    <a:lnTo>
                      <a:pt x="26" y="0"/>
                    </a:lnTo>
                    <a:lnTo>
                      <a:pt x="28" y="0"/>
                    </a:lnTo>
                    <a:lnTo>
                      <a:pt x="30" y="0"/>
                    </a:lnTo>
                    <a:lnTo>
                      <a:pt x="31" y="0"/>
                    </a:lnTo>
                    <a:lnTo>
                      <a:pt x="33" y="0"/>
                    </a:lnTo>
                    <a:lnTo>
                      <a:pt x="35" y="0"/>
                    </a:lnTo>
                    <a:lnTo>
                      <a:pt x="37" y="0"/>
                    </a:lnTo>
                    <a:lnTo>
                      <a:pt x="39" y="0"/>
                    </a:lnTo>
                    <a:lnTo>
                      <a:pt x="39" y="2"/>
                    </a:lnTo>
                    <a:lnTo>
                      <a:pt x="41" y="2"/>
                    </a:lnTo>
                    <a:lnTo>
                      <a:pt x="43" y="2"/>
                    </a:lnTo>
                    <a:lnTo>
                      <a:pt x="45" y="2"/>
                    </a:lnTo>
                    <a:lnTo>
                      <a:pt x="45" y="4"/>
                    </a:lnTo>
                    <a:lnTo>
                      <a:pt x="47" y="4"/>
                    </a:lnTo>
                    <a:lnTo>
                      <a:pt x="47" y="6"/>
                    </a:lnTo>
                    <a:lnTo>
                      <a:pt x="45" y="6"/>
                    </a:lnTo>
                    <a:lnTo>
                      <a:pt x="43" y="8"/>
                    </a:lnTo>
                    <a:lnTo>
                      <a:pt x="41" y="8"/>
                    </a:lnTo>
                    <a:lnTo>
                      <a:pt x="39" y="8"/>
                    </a:lnTo>
                    <a:lnTo>
                      <a:pt x="37" y="8"/>
                    </a:lnTo>
                    <a:lnTo>
                      <a:pt x="35" y="10"/>
                    </a:lnTo>
                    <a:lnTo>
                      <a:pt x="33" y="10"/>
                    </a:lnTo>
                    <a:lnTo>
                      <a:pt x="31" y="10"/>
                    </a:lnTo>
                    <a:lnTo>
                      <a:pt x="30" y="10"/>
                    </a:lnTo>
                    <a:lnTo>
                      <a:pt x="28" y="10"/>
                    </a:lnTo>
                    <a:lnTo>
                      <a:pt x="26" y="10"/>
                    </a:lnTo>
                    <a:lnTo>
                      <a:pt x="24" y="10"/>
                    </a:lnTo>
                    <a:lnTo>
                      <a:pt x="22" y="10"/>
                    </a:lnTo>
                    <a:lnTo>
                      <a:pt x="20" y="10"/>
                    </a:lnTo>
                    <a:lnTo>
                      <a:pt x="18" y="10"/>
                    </a:lnTo>
                    <a:lnTo>
                      <a:pt x="16" y="10"/>
                    </a:lnTo>
                    <a:lnTo>
                      <a:pt x="15" y="10"/>
                    </a:lnTo>
                    <a:lnTo>
                      <a:pt x="13" y="10"/>
                    </a:lnTo>
                    <a:lnTo>
                      <a:pt x="11" y="10"/>
                    </a:lnTo>
                    <a:lnTo>
                      <a:pt x="9" y="8"/>
                    </a:lnTo>
                    <a:lnTo>
                      <a:pt x="7" y="8"/>
                    </a:lnTo>
                    <a:lnTo>
                      <a:pt x="5" y="8"/>
                    </a:lnTo>
                    <a:lnTo>
                      <a:pt x="3" y="8"/>
                    </a:lnTo>
                    <a:lnTo>
                      <a:pt x="1" y="6"/>
                    </a:lnTo>
                    <a:lnTo>
                      <a:pt x="0" y="4"/>
                    </a:lnTo>
                    <a:lnTo>
                      <a:pt x="1" y="4"/>
                    </a:lnTo>
                    <a:lnTo>
                      <a:pt x="1" y="2"/>
                    </a:lnTo>
                    <a:lnTo>
                      <a:pt x="3" y="2"/>
                    </a:lnTo>
                    <a:lnTo>
                      <a:pt x="5" y="2"/>
                    </a:lnTo>
                    <a:lnTo>
                      <a:pt x="7" y="2"/>
                    </a:lnTo>
                    <a:lnTo>
                      <a:pt x="7" y="0"/>
                    </a:lnTo>
                    <a:lnTo>
                      <a:pt x="9" y="0"/>
                    </a:lnTo>
                    <a:lnTo>
                      <a:pt x="11" y="0"/>
                    </a:lnTo>
                    <a:lnTo>
                      <a:pt x="13" y="0"/>
                    </a:lnTo>
                    <a:lnTo>
                      <a:pt x="15" y="0"/>
                    </a:lnTo>
                    <a:lnTo>
                      <a:pt x="16" y="0"/>
                    </a:lnTo>
                    <a:lnTo>
                      <a:pt x="18" y="0"/>
                    </a:lnTo>
                    <a:lnTo>
                      <a:pt x="20" y="0"/>
                    </a:lnTo>
                    <a:lnTo>
                      <a:pt x="22" y="0"/>
                    </a:lnTo>
                    <a:lnTo>
                      <a:pt x="24" y="0"/>
                    </a:lnTo>
                    <a:close/>
                  </a:path>
                </a:pathLst>
              </a:custGeom>
              <a:solidFill>
                <a:srgbClr val="669999"/>
              </a:solidFill>
              <a:ln w="9525">
                <a:solidFill>
                  <a:schemeClr val="bg2"/>
                </a:solidFill>
                <a:round/>
                <a:headEnd/>
                <a:tailEnd/>
              </a:ln>
            </p:spPr>
            <p:txBody>
              <a:bodyPr/>
              <a:lstStyle/>
              <a:p>
                <a:endParaRPr lang="zh-CN" altLang="en-US"/>
              </a:p>
            </p:txBody>
          </p:sp>
          <p:sp>
            <p:nvSpPr>
              <p:cNvPr id="59463" name="Freeform 104"/>
              <p:cNvSpPr>
                <a:spLocks noChangeAspect="1"/>
              </p:cNvSpPr>
              <p:nvPr/>
            </p:nvSpPr>
            <p:spPr bwMode="auto">
              <a:xfrm>
                <a:off x="1438" y="1612"/>
                <a:ext cx="71" cy="15"/>
              </a:xfrm>
              <a:custGeom>
                <a:avLst/>
                <a:gdLst>
                  <a:gd name="T0" fmla="*/ 973 w 47"/>
                  <a:gd name="T1" fmla="*/ 0 h 10"/>
                  <a:gd name="T2" fmla="*/ 1275 w 47"/>
                  <a:gd name="T3" fmla="*/ 0 h 10"/>
                  <a:gd name="T4" fmla="*/ 1588 w 47"/>
                  <a:gd name="T5" fmla="*/ 69 h 10"/>
                  <a:gd name="T6" fmla="*/ 1858 w 47"/>
                  <a:gd name="T7" fmla="*/ 69 h 10"/>
                  <a:gd name="T8" fmla="*/ 1926 w 47"/>
                  <a:gd name="T9" fmla="*/ 156 h 10"/>
                  <a:gd name="T10" fmla="*/ 1858 w 47"/>
                  <a:gd name="T11" fmla="*/ 234 h 10"/>
                  <a:gd name="T12" fmla="*/ 1588 w 47"/>
                  <a:gd name="T13" fmla="*/ 305 h 10"/>
                  <a:gd name="T14" fmla="*/ 1275 w 47"/>
                  <a:gd name="T15" fmla="*/ 380 h 10"/>
                  <a:gd name="T16" fmla="*/ 973 w 47"/>
                  <a:gd name="T17" fmla="*/ 380 h 10"/>
                  <a:gd name="T18" fmla="*/ 630 w 47"/>
                  <a:gd name="T19" fmla="*/ 380 h 10"/>
                  <a:gd name="T20" fmla="*/ 305 w 47"/>
                  <a:gd name="T21" fmla="*/ 305 h 10"/>
                  <a:gd name="T22" fmla="*/ 62 w 47"/>
                  <a:gd name="T23" fmla="*/ 234 h 10"/>
                  <a:gd name="T24" fmla="*/ 0 w 47"/>
                  <a:gd name="T25" fmla="*/ 156 h 10"/>
                  <a:gd name="T26" fmla="*/ 62 w 47"/>
                  <a:gd name="T27" fmla="*/ 69 h 10"/>
                  <a:gd name="T28" fmla="*/ 305 w 47"/>
                  <a:gd name="T29" fmla="*/ 69 h 10"/>
                  <a:gd name="T30" fmla="*/ 630 w 47"/>
                  <a:gd name="T31" fmla="*/ 0 h 10"/>
                  <a:gd name="T32" fmla="*/ 973 w 47"/>
                  <a:gd name="T33" fmla="*/ 0 h 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10"/>
                  <a:gd name="T53" fmla="*/ 47 w 47"/>
                  <a:gd name="T54" fmla="*/ 10 h 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10">
                    <a:moveTo>
                      <a:pt x="24" y="0"/>
                    </a:moveTo>
                    <a:lnTo>
                      <a:pt x="31" y="0"/>
                    </a:lnTo>
                    <a:lnTo>
                      <a:pt x="39" y="2"/>
                    </a:lnTo>
                    <a:lnTo>
                      <a:pt x="45" y="2"/>
                    </a:lnTo>
                    <a:lnTo>
                      <a:pt x="47" y="4"/>
                    </a:lnTo>
                    <a:lnTo>
                      <a:pt x="45" y="6"/>
                    </a:lnTo>
                    <a:lnTo>
                      <a:pt x="39" y="8"/>
                    </a:lnTo>
                    <a:lnTo>
                      <a:pt x="31" y="10"/>
                    </a:lnTo>
                    <a:lnTo>
                      <a:pt x="24" y="10"/>
                    </a:lnTo>
                    <a:lnTo>
                      <a:pt x="15" y="10"/>
                    </a:lnTo>
                    <a:lnTo>
                      <a:pt x="7" y="8"/>
                    </a:lnTo>
                    <a:lnTo>
                      <a:pt x="1" y="6"/>
                    </a:lnTo>
                    <a:lnTo>
                      <a:pt x="0" y="4"/>
                    </a:lnTo>
                    <a:lnTo>
                      <a:pt x="1" y="2"/>
                    </a:lnTo>
                    <a:lnTo>
                      <a:pt x="7" y="2"/>
                    </a:lnTo>
                    <a:lnTo>
                      <a:pt x="15" y="0"/>
                    </a:lnTo>
                    <a:lnTo>
                      <a:pt x="24"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4" name="Freeform 105"/>
              <p:cNvSpPr>
                <a:spLocks noChangeAspect="1"/>
              </p:cNvSpPr>
              <p:nvPr/>
            </p:nvSpPr>
            <p:spPr bwMode="auto">
              <a:xfrm>
                <a:off x="1438" y="1641"/>
                <a:ext cx="71" cy="14"/>
              </a:xfrm>
              <a:custGeom>
                <a:avLst/>
                <a:gdLst>
                  <a:gd name="T0" fmla="*/ 973 w 47"/>
                  <a:gd name="T1" fmla="*/ 0 h 9"/>
                  <a:gd name="T2" fmla="*/ 1051 w 47"/>
                  <a:gd name="T3" fmla="*/ 0 h 9"/>
                  <a:gd name="T4" fmla="*/ 1134 w 47"/>
                  <a:gd name="T5" fmla="*/ 0 h 9"/>
                  <a:gd name="T6" fmla="*/ 1230 w 47"/>
                  <a:gd name="T7" fmla="*/ 0 h 9"/>
                  <a:gd name="T8" fmla="*/ 1275 w 47"/>
                  <a:gd name="T9" fmla="*/ 0 h 9"/>
                  <a:gd name="T10" fmla="*/ 1369 w 47"/>
                  <a:gd name="T11" fmla="*/ 0 h 9"/>
                  <a:gd name="T12" fmla="*/ 1438 w 47"/>
                  <a:gd name="T13" fmla="*/ 0 h 9"/>
                  <a:gd name="T14" fmla="*/ 1520 w 47"/>
                  <a:gd name="T15" fmla="*/ 0 h 9"/>
                  <a:gd name="T16" fmla="*/ 1588 w 47"/>
                  <a:gd name="T17" fmla="*/ 0 h 9"/>
                  <a:gd name="T18" fmla="*/ 1588 w 47"/>
                  <a:gd name="T19" fmla="*/ 114 h 9"/>
                  <a:gd name="T20" fmla="*/ 1693 w 47"/>
                  <a:gd name="T21" fmla="*/ 114 h 9"/>
                  <a:gd name="T22" fmla="*/ 1761 w 47"/>
                  <a:gd name="T23" fmla="*/ 114 h 9"/>
                  <a:gd name="T24" fmla="*/ 1858 w 47"/>
                  <a:gd name="T25" fmla="*/ 114 h 9"/>
                  <a:gd name="T26" fmla="*/ 1858 w 47"/>
                  <a:gd name="T27" fmla="*/ 199 h 9"/>
                  <a:gd name="T28" fmla="*/ 1926 w 47"/>
                  <a:gd name="T29" fmla="*/ 199 h 9"/>
                  <a:gd name="T30" fmla="*/ 1926 w 47"/>
                  <a:gd name="T31" fmla="*/ 275 h 9"/>
                  <a:gd name="T32" fmla="*/ 1858 w 47"/>
                  <a:gd name="T33" fmla="*/ 275 h 9"/>
                  <a:gd name="T34" fmla="*/ 1761 w 47"/>
                  <a:gd name="T35" fmla="*/ 361 h 9"/>
                  <a:gd name="T36" fmla="*/ 1693 w 47"/>
                  <a:gd name="T37" fmla="*/ 361 h 9"/>
                  <a:gd name="T38" fmla="*/ 1588 w 47"/>
                  <a:gd name="T39" fmla="*/ 361 h 9"/>
                  <a:gd name="T40" fmla="*/ 1520 w 47"/>
                  <a:gd name="T41" fmla="*/ 361 h 9"/>
                  <a:gd name="T42" fmla="*/ 1438 w 47"/>
                  <a:gd name="T43" fmla="*/ 482 h 9"/>
                  <a:gd name="T44" fmla="*/ 1369 w 47"/>
                  <a:gd name="T45" fmla="*/ 482 h 9"/>
                  <a:gd name="T46" fmla="*/ 1275 w 47"/>
                  <a:gd name="T47" fmla="*/ 482 h 9"/>
                  <a:gd name="T48" fmla="*/ 1230 w 47"/>
                  <a:gd name="T49" fmla="*/ 482 h 9"/>
                  <a:gd name="T50" fmla="*/ 1134 w 47"/>
                  <a:gd name="T51" fmla="*/ 482 h 9"/>
                  <a:gd name="T52" fmla="*/ 1051 w 47"/>
                  <a:gd name="T53" fmla="*/ 482 h 9"/>
                  <a:gd name="T54" fmla="*/ 973 w 47"/>
                  <a:gd name="T55" fmla="*/ 482 h 9"/>
                  <a:gd name="T56" fmla="*/ 906 w 47"/>
                  <a:gd name="T57" fmla="*/ 482 h 9"/>
                  <a:gd name="T58" fmla="*/ 814 w 47"/>
                  <a:gd name="T59" fmla="*/ 482 h 9"/>
                  <a:gd name="T60" fmla="*/ 742 w 47"/>
                  <a:gd name="T61" fmla="*/ 482 h 9"/>
                  <a:gd name="T62" fmla="*/ 644 w 47"/>
                  <a:gd name="T63" fmla="*/ 482 h 9"/>
                  <a:gd name="T64" fmla="*/ 630 w 47"/>
                  <a:gd name="T65" fmla="*/ 482 h 9"/>
                  <a:gd name="T66" fmla="*/ 539 w 47"/>
                  <a:gd name="T67" fmla="*/ 482 h 9"/>
                  <a:gd name="T68" fmla="*/ 461 w 47"/>
                  <a:gd name="T69" fmla="*/ 482 h 9"/>
                  <a:gd name="T70" fmla="*/ 379 w 47"/>
                  <a:gd name="T71" fmla="*/ 361 h 9"/>
                  <a:gd name="T72" fmla="*/ 305 w 47"/>
                  <a:gd name="T73" fmla="*/ 361 h 9"/>
                  <a:gd name="T74" fmla="*/ 215 w 47"/>
                  <a:gd name="T75" fmla="*/ 361 h 9"/>
                  <a:gd name="T76" fmla="*/ 142 w 47"/>
                  <a:gd name="T77" fmla="*/ 361 h 9"/>
                  <a:gd name="T78" fmla="*/ 62 w 47"/>
                  <a:gd name="T79" fmla="*/ 275 h 9"/>
                  <a:gd name="T80" fmla="*/ 0 w 47"/>
                  <a:gd name="T81" fmla="*/ 199 h 9"/>
                  <a:gd name="T82" fmla="*/ 62 w 47"/>
                  <a:gd name="T83" fmla="*/ 199 h 9"/>
                  <a:gd name="T84" fmla="*/ 62 w 47"/>
                  <a:gd name="T85" fmla="*/ 114 h 9"/>
                  <a:gd name="T86" fmla="*/ 142 w 47"/>
                  <a:gd name="T87" fmla="*/ 114 h 9"/>
                  <a:gd name="T88" fmla="*/ 215 w 47"/>
                  <a:gd name="T89" fmla="*/ 114 h 9"/>
                  <a:gd name="T90" fmla="*/ 305 w 47"/>
                  <a:gd name="T91" fmla="*/ 114 h 9"/>
                  <a:gd name="T92" fmla="*/ 305 w 47"/>
                  <a:gd name="T93" fmla="*/ 0 h 9"/>
                  <a:gd name="T94" fmla="*/ 379 w 47"/>
                  <a:gd name="T95" fmla="*/ 0 h 9"/>
                  <a:gd name="T96" fmla="*/ 461 w 47"/>
                  <a:gd name="T97" fmla="*/ 0 h 9"/>
                  <a:gd name="T98" fmla="*/ 539 w 47"/>
                  <a:gd name="T99" fmla="*/ 0 h 9"/>
                  <a:gd name="T100" fmla="*/ 630 w 47"/>
                  <a:gd name="T101" fmla="*/ 0 h 9"/>
                  <a:gd name="T102" fmla="*/ 644 w 47"/>
                  <a:gd name="T103" fmla="*/ 0 h 9"/>
                  <a:gd name="T104" fmla="*/ 742 w 47"/>
                  <a:gd name="T105" fmla="*/ 0 h 9"/>
                  <a:gd name="T106" fmla="*/ 814 w 47"/>
                  <a:gd name="T107" fmla="*/ 0 h 9"/>
                  <a:gd name="T108" fmla="*/ 906 w 47"/>
                  <a:gd name="T109" fmla="*/ 0 h 9"/>
                  <a:gd name="T110" fmla="*/ 973 w 47"/>
                  <a:gd name="T111" fmla="*/ 0 h 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47"/>
                  <a:gd name="T169" fmla="*/ 0 h 9"/>
                  <a:gd name="T170" fmla="*/ 47 w 47"/>
                  <a:gd name="T171" fmla="*/ 9 h 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47" h="9">
                    <a:moveTo>
                      <a:pt x="24" y="0"/>
                    </a:moveTo>
                    <a:lnTo>
                      <a:pt x="26" y="0"/>
                    </a:lnTo>
                    <a:lnTo>
                      <a:pt x="28" y="0"/>
                    </a:lnTo>
                    <a:lnTo>
                      <a:pt x="30" y="0"/>
                    </a:lnTo>
                    <a:lnTo>
                      <a:pt x="31" y="0"/>
                    </a:lnTo>
                    <a:lnTo>
                      <a:pt x="33" y="0"/>
                    </a:lnTo>
                    <a:lnTo>
                      <a:pt x="35" y="0"/>
                    </a:lnTo>
                    <a:lnTo>
                      <a:pt x="37" y="0"/>
                    </a:lnTo>
                    <a:lnTo>
                      <a:pt x="39" y="0"/>
                    </a:lnTo>
                    <a:lnTo>
                      <a:pt x="39" y="2"/>
                    </a:lnTo>
                    <a:lnTo>
                      <a:pt x="41" y="2"/>
                    </a:lnTo>
                    <a:lnTo>
                      <a:pt x="43" y="2"/>
                    </a:lnTo>
                    <a:lnTo>
                      <a:pt x="45" y="2"/>
                    </a:lnTo>
                    <a:lnTo>
                      <a:pt x="45" y="4"/>
                    </a:lnTo>
                    <a:lnTo>
                      <a:pt x="47" y="4"/>
                    </a:lnTo>
                    <a:lnTo>
                      <a:pt x="47" y="5"/>
                    </a:lnTo>
                    <a:lnTo>
                      <a:pt x="45" y="5"/>
                    </a:lnTo>
                    <a:lnTo>
                      <a:pt x="43" y="7"/>
                    </a:lnTo>
                    <a:lnTo>
                      <a:pt x="41" y="7"/>
                    </a:lnTo>
                    <a:lnTo>
                      <a:pt x="39" y="7"/>
                    </a:lnTo>
                    <a:lnTo>
                      <a:pt x="37" y="7"/>
                    </a:lnTo>
                    <a:lnTo>
                      <a:pt x="35" y="9"/>
                    </a:lnTo>
                    <a:lnTo>
                      <a:pt x="33" y="9"/>
                    </a:lnTo>
                    <a:lnTo>
                      <a:pt x="31" y="9"/>
                    </a:lnTo>
                    <a:lnTo>
                      <a:pt x="30" y="9"/>
                    </a:lnTo>
                    <a:lnTo>
                      <a:pt x="28" y="9"/>
                    </a:lnTo>
                    <a:lnTo>
                      <a:pt x="26" y="9"/>
                    </a:lnTo>
                    <a:lnTo>
                      <a:pt x="24" y="9"/>
                    </a:lnTo>
                    <a:lnTo>
                      <a:pt x="22" y="9"/>
                    </a:lnTo>
                    <a:lnTo>
                      <a:pt x="20" y="9"/>
                    </a:lnTo>
                    <a:lnTo>
                      <a:pt x="18" y="9"/>
                    </a:lnTo>
                    <a:lnTo>
                      <a:pt x="16" y="9"/>
                    </a:lnTo>
                    <a:lnTo>
                      <a:pt x="15" y="9"/>
                    </a:lnTo>
                    <a:lnTo>
                      <a:pt x="13" y="9"/>
                    </a:lnTo>
                    <a:lnTo>
                      <a:pt x="11" y="9"/>
                    </a:lnTo>
                    <a:lnTo>
                      <a:pt x="9" y="7"/>
                    </a:lnTo>
                    <a:lnTo>
                      <a:pt x="7" y="7"/>
                    </a:lnTo>
                    <a:lnTo>
                      <a:pt x="5" y="7"/>
                    </a:lnTo>
                    <a:lnTo>
                      <a:pt x="3" y="7"/>
                    </a:lnTo>
                    <a:lnTo>
                      <a:pt x="1" y="5"/>
                    </a:lnTo>
                    <a:lnTo>
                      <a:pt x="0" y="4"/>
                    </a:lnTo>
                    <a:lnTo>
                      <a:pt x="1" y="4"/>
                    </a:lnTo>
                    <a:lnTo>
                      <a:pt x="1" y="2"/>
                    </a:lnTo>
                    <a:lnTo>
                      <a:pt x="3" y="2"/>
                    </a:lnTo>
                    <a:lnTo>
                      <a:pt x="5" y="2"/>
                    </a:lnTo>
                    <a:lnTo>
                      <a:pt x="7" y="2"/>
                    </a:lnTo>
                    <a:lnTo>
                      <a:pt x="7" y="0"/>
                    </a:lnTo>
                    <a:lnTo>
                      <a:pt x="9" y="0"/>
                    </a:lnTo>
                    <a:lnTo>
                      <a:pt x="11" y="0"/>
                    </a:lnTo>
                    <a:lnTo>
                      <a:pt x="13" y="0"/>
                    </a:lnTo>
                    <a:lnTo>
                      <a:pt x="15" y="0"/>
                    </a:lnTo>
                    <a:lnTo>
                      <a:pt x="16" y="0"/>
                    </a:lnTo>
                    <a:lnTo>
                      <a:pt x="18" y="0"/>
                    </a:lnTo>
                    <a:lnTo>
                      <a:pt x="20" y="0"/>
                    </a:lnTo>
                    <a:lnTo>
                      <a:pt x="22" y="0"/>
                    </a:lnTo>
                    <a:lnTo>
                      <a:pt x="24" y="0"/>
                    </a:lnTo>
                    <a:close/>
                  </a:path>
                </a:pathLst>
              </a:custGeom>
              <a:solidFill>
                <a:srgbClr val="669999"/>
              </a:solidFill>
              <a:ln w="9525">
                <a:solidFill>
                  <a:schemeClr val="bg2"/>
                </a:solidFill>
                <a:round/>
                <a:headEnd/>
                <a:tailEnd/>
              </a:ln>
            </p:spPr>
            <p:txBody>
              <a:bodyPr/>
              <a:lstStyle/>
              <a:p>
                <a:endParaRPr lang="zh-CN" altLang="en-US"/>
              </a:p>
            </p:txBody>
          </p:sp>
          <p:sp>
            <p:nvSpPr>
              <p:cNvPr id="59465" name="Freeform 106"/>
              <p:cNvSpPr>
                <a:spLocks noChangeAspect="1"/>
              </p:cNvSpPr>
              <p:nvPr/>
            </p:nvSpPr>
            <p:spPr bwMode="auto">
              <a:xfrm>
                <a:off x="1438" y="1641"/>
                <a:ext cx="71" cy="14"/>
              </a:xfrm>
              <a:custGeom>
                <a:avLst/>
                <a:gdLst>
                  <a:gd name="T0" fmla="*/ 973 w 47"/>
                  <a:gd name="T1" fmla="*/ 0 h 9"/>
                  <a:gd name="T2" fmla="*/ 1275 w 47"/>
                  <a:gd name="T3" fmla="*/ 0 h 9"/>
                  <a:gd name="T4" fmla="*/ 1588 w 47"/>
                  <a:gd name="T5" fmla="*/ 114 h 9"/>
                  <a:gd name="T6" fmla="*/ 1858 w 47"/>
                  <a:gd name="T7" fmla="*/ 114 h 9"/>
                  <a:gd name="T8" fmla="*/ 1926 w 47"/>
                  <a:gd name="T9" fmla="*/ 199 h 9"/>
                  <a:gd name="T10" fmla="*/ 1858 w 47"/>
                  <a:gd name="T11" fmla="*/ 275 h 9"/>
                  <a:gd name="T12" fmla="*/ 1588 w 47"/>
                  <a:gd name="T13" fmla="*/ 361 h 9"/>
                  <a:gd name="T14" fmla="*/ 1275 w 47"/>
                  <a:gd name="T15" fmla="*/ 482 h 9"/>
                  <a:gd name="T16" fmla="*/ 973 w 47"/>
                  <a:gd name="T17" fmla="*/ 482 h 9"/>
                  <a:gd name="T18" fmla="*/ 630 w 47"/>
                  <a:gd name="T19" fmla="*/ 482 h 9"/>
                  <a:gd name="T20" fmla="*/ 305 w 47"/>
                  <a:gd name="T21" fmla="*/ 361 h 9"/>
                  <a:gd name="T22" fmla="*/ 62 w 47"/>
                  <a:gd name="T23" fmla="*/ 275 h 9"/>
                  <a:gd name="T24" fmla="*/ 0 w 47"/>
                  <a:gd name="T25" fmla="*/ 199 h 9"/>
                  <a:gd name="T26" fmla="*/ 62 w 47"/>
                  <a:gd name="T27" fmla="*/ 114 h 9"/>
                  <a:gd name="T28" fmla="*/ 305 w 47"/>
                  <a:gd name="T29" fmla="*/ 114 h 9"/>
                  <a:gd name="T30" fmla="*/ 630 w 47"/>
                  <a:gd name="T31" fmla="*/ 0 h 9"/>
                  <a:gd name="T32" fmla="*/ 973 w 47"/>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7"/>
                  <a:gd name="T52" fmla="*/ 0 h 9"/>
                  <a:gd name="T53" fmla="*/ 47 w 47"/>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7" h="9">
                    <a:moveTo>
                      <a:pt x="24" y="0"/>
                    </a:moveTo>
                    <a:lnTo>
                      <a:pt x="31" y="0"/>
                    </a:lnTo>
                    <a:lnTo>
                      <a:pt x="39" y="2"/>
                    </a:lnTo>
                    <a:lnTo>
                      <a:pt x="45" y="2"/>
                    </a:lnTo>
                    <a:lnTo>
                      <a:pt x="47" y="4"/>
                    </a:lnTo>
                    <a:lnTo>
                      <a:pt x="45" y="5"/>
                    </a:lnTo>
                    <a:lnTo>
                      <a:pt x="39" y="7"/>
                    </a:lnTo>
                    <a:lnTo>
                      <a:pt x="31" y="9"/>
                    </a:lnTo>
                    <a:lnTo>
                      <a:pt x="24" y="9"/>
                    </a:lnTo>
                    <a:lnTo>
                      <a:pt x="15" y="9"/>
                    </a:lnTo>
                    <a:lnTo>
                      <a:pt x="7" y="7"/>
                    </a:lnTo>
                    <a:lnTo>
                      <a:pt x="1" y="5"/>
                    </a:lnTo>
                    <a:lnTo>
                      <a:pt x="0" y="4"/>
                    </a:lnTo>
                    <a:lnTo>
                      <a:pt x="1" y="2"/>
                    </a:lnTo>
                    <a:lnTo>
                      <a:pt x="7" y="2"/>
                    </a:lnTo>
                    <a:lnTo>
                      <a:pt x="15" y="0"/>
                    </a:lnTo>
                    <a:lnTo>
                      <a:pt x="24"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6" name="Rectangle 107"/>
              <p:cNvSpPr>
                <a:spLocks noChangeAspect="1" noChangeArrowheads="1"/>
              </p:cNvSpPr>
              <p:nvPr/>
            </p:nvSpPr>
            <p:spPr bwMode="auto">
              <a:xfrm>
                <a:off x="1446" y="1588"/>
                <a:ext cx="51" cy="17"/>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67" name="Rectangle 108"/>
              <p:cNvSpPr>
                <a:spLocks noChangeAspect="1" noChangeArrowheads="1"/>
              </p:cNvSpPr>
              <p:nvPr/>
            </p:nvSpPr>
            <p:spPr bwMode="auto">
              <a:xfrm>
                <a:off x="1446" y="1588"/>
                <a:ext cx="51" cy="17"/>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68" name="Rectangle 109"/>
              <p:cNvSpPr>
                <a:spLocks noChangeAspect="1" noChangeArrowheads="1"/>
              </p:cNvSpPr>
              <p:nvPr/>
            </p:nvSpPr>
            <p:spPr bwMode="auto">
              <a:xfrm>
                <a:off x="1711" y="1802"/>
                <a:ext cx="100" cy="86"/>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69" name="Rectangle 110"/>
              <p:cNvSpPr>
                <a:spLocks noChangeAspect="1" noChangeArrowheads="1"/>
              </p:cNvSpPr>
              <p:nvPr/>
            </p:nvSpPr>
            <p:spPr bwMode="auto">
              <a:xfrm>
                <a:off x="1711" y="1802"/>
                <a:ext cx="100" cy="86"/>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70" name="Freeform 111"/>
              <p:cNvSpPr>
                <a:spLocks noChangeAspect="1"/>
              </p:cNvSpPr>
              <p:nvPr/>
            </p:nvSpPr>
            <p:spPr bwMode="auto">
              <a:xfrm>
                <a:off x="1682" y="1835"/>
                <a:ext cx="68" cy="13"/>
              </a:xfrm>
              <a:custGeom>
                <a:avLst/>
                <a:gdLst>
                  <a:gd name="T0" fmla="*/ 957 w 45"/>
                  <a:gd name="T1" fmla="*/ 0 h 9"/>
                  <a:gd name="T2" fmla="*/ 1020 w 45"/>
                  <a:gd name="T3" fmla="*/ 0 h 9"/>
                  <a:gd name="T4" fmla="*/ 1121 w 45"/>
                  <a:gd name="T5" fmla="*/ 0 h 9"/>
                  <a:gd name="T6" fmla="*/ 1135 w 45"/>
                  <a:gd name="T7" fmla="*/ 0 h 9"/>
                  <a:gd name="T8" fmla="*/ 1230 w 45"/>
                  <a:gd name="T9" fmla="*/ 0 h 9"/>
                  <a:gd name="T10" fmla="*/ 1309 w 45"/>
                  <a:gd name="T11" fmla="*/ 0 h 9"/>
                  <a:gd name="T12" fmla="*/ 1377 w 45"/>
                  <a:gd name="T13" fmla="*/ 0 h 9"/>
                  <a:gd name="T14" fmla="*/ 1478 w 45"/>
                  <a:gd name="T15" fmla="*/ 56 h 9"/>
                  <a:gd name="T16" fmla="*/ 1541 w 45"/>
                  <a:gd name="T17" fmla="*/ 56 h 9"/>
                  <a:gd name="T18" fmla="*/ 1649 w 45"/>
                  <a:gd name="T19" fmla="*/ 56 h 9"/>
                  <a:gd name="T20" fmla="*/ 1715 w 45"/>
                  <a:gd name="T21" fmla="*/ 56 h 9"/>
                  <a:gd name="T22" fmla="*/ 1797 w 45"/>
                  <a:gd name="T23" fmla="*/ 117 h 9"/>
                  <a:gd name="T24" fmla="*/ 1859 w 45"/>
                  <a:gd name="T25" fmla="*/ 117 h 9"/>
                  <a:gd name="T26" fmla="*/ 1859 w 45"/>
                  <a:gd name="T27" fmla="*/ 169 h 9"/>
                  <a:gd name="T28" fmla="*/ 1797 w 45"/>
                  <a:gd name="T29" fmla="*/ 169 h 9"/>
                  <a:gd name="T30" fmla="*/ 1797 w 45"/>
                  <a:gd name="T31" fmla="*/ 225 h 9"/>
                  <a:gd name="T32" fmla="*/ 1715 w 45"/>
                  <a:gd name="T33" fmla="*/ 225 h 9"/>
                  <a:gd name="T34" fmla="*/ 1649 w 45"/>
                  <a:gd name="T35" fmla="*/ 225 h 9"/>
                  <a:gd name="T36" fmla="*/ 1541 w 45"/>
                  <a:gd name="T37" fmla="*/ 225 h 9"/>
                  <a:gd name="T38" fmla="*/ 1478 w 45"/>
                  <a:gd name="T39" fmla="*/ 244 h 9"/>
                  <a:gd name="T40" fmla="*/ 1377 w 45"/>
                  <a:gd name="T41" fmla="*/ 244 h 9"/>
                  <a:gd name="T42" fmla="*/ 1309 w 45"/>
                  <a:gd name="T43" fmla="*/ 244 h 9"/>
                  <a:gd name="T44" fmla="*/ 1230 w 45"/>
                  <a:gd name="T45" fmla="*/ 244 h 9"/>
                  <a:gd name="T46" fmla="*/ 1135 w 45"/>
                  <a:gd name="T47" fmla="*/ 244 h 9"/>
                  <a:gd name="T48" fmla="*/ 1121 w 45"/>
                  <a:gd name="T49" fmla="*/ 244 h 9"/>
                  <a:gd name="T50" fmla="*/ 1020 w 45"/>
                  <a:gd name="T51" fmla="*/ 244 h 9"/>
                  <a:gd name="T52" fmla="*/ 957 w 45"/>
                  <a:gd name="T53" fmla="*/ 244 h 9"/>
                  <a:gd name="T54" fmla="*/ 866 w 45"/>
                  <a:gd name="T55" fmla="*/ 244 h 9"/>
                  <a:gd name="T56" fmla="*/ 787 w 45"/>
                  <a:gd name="T57" fmla="*/ 244 h 9"/>
                  <a:gd name="T58" fmla="*/ 697 w 45"/>
                  <a:gd name="T59" fmla="*/ 244 h 9"/>
                  <a:gd name="T60" fmla="*/ 633 w 45"/>
                  <a:gd name="T61" fmla="*/ 244 h 9"/>
                  <a:gd name="T62" fmla="*/ 539 w 45"/>
                  <a:gd name="T63" fmla="*/ 244 h 9"/>
                  <a:gd name="T64" fmla="*/ 491 w 45"/>
                  <a:gd name="T65" fmla="*/ 244 h 9"/>
                  <a:gd name="T66" fmla="*/ 419 w 45"/>
                  <a:gd name="T67" fmla="*/ 244 h 9"/>
                  <a:gd name="T68" fmla="*/ 325 w 45"/>
                  <a:gd name="T69" fmla="*/ 244 h 9"/>
                  <a:gd name="T70" fmla="*/ 325 w 45"/>
                  <a:gd name="T71" fmla="*/ 225 h 9"/>
                  <a:gd name="T72" fmla="*/ 251 w 45"/>
                  <a:gd name="T73" fmla="*/ 225 h 9"/>
                  <a:gd name="T74" fmla="*/ 166 w 45"/>
                  <a:gd name="T75" fmla="*/ 225 h 9"/>
                  <a:gd name="T76" fmla="*/ 94 w 45"/>
                  <a:gd name="T77" fmla="*/ 225 h 9"/>
                  <a:gd name="T78" fmla="*/ 0 w 45"/>
                  <a:gd name="T79" fmla="*/ 169 h 9"/>
                  <a:gd name="T80" fmla="*/ 0 w 45"/>
                  <a:gd name="T81" fmla="*/ 117 h 9"/>
                  <a:gd name="T82" fmla="*/ 94 w 45"/>
                  <a:gd name="T83" fmla="*/ 117 h 9"/>
                  <a:gd name="T84" fmla="*/ 94 w 45"/>
                  <a:gd name="T85" fmla="*/ 56 h 9"/>
                  <a:gd name="T86" fmla="*/ 166 w 45"/>
                  <a:gd name="T87" fmla="*/ 56 h 9"/>
                  <a:gd name="T88" fmla="*/ 251 w 45"/>
                  <a:gd name="T89" fmla="*/ 56 h 9"/>
                  <a:gd name="T90" fmla="*/ 325 w 45"/>
                  <a:gd name="T91" fmla="*/ 56 h 9"/>
                  <a:gd name="T92" fmla="*/ 419 w 45"/>
                  <a:gd name="T93" fmla="*/ 0 h 9"/>
                  <a:gd name="T94" fmla="*/ 491 w 45"/>
                  <a:gd name="T95" fmla="*/ 0 h 9"/>
                  <a:gd name="T96" fmla="*/ 539 w 45"/>
                  <a:gd name="T97" fmla="*/ 0 h 9"/>
                  <a:gd name="T98" fmla="*/ 633 w 45"/>
                  <a:gd name="T99" fmla="*/ 0 h 9"/>
                  <a:gd name="T100" fmla="*/ 697 w 45"/>
                  <a:gd name="T101" fmla="*/ 0 h 9"/>
                  <a:gd name="T102" fmla="*/ 787 w 45"/>
                  <a:gd name="T103" fmla="*/ 0 h 9"/>
                  <a:gd name="T104" fmla="*/ 866 w 45"/>
                  <a:gd name="T105" fmla="*/ 0 h 9"/>
                  <a:gd name="T106" fmla="*/ 957 w 45"/>
                  <a:gd name="T107" fmla="*/ 0 h 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9"/>
                  <a:gd name="T164" fmla="*/ 45 w 45"/>
                  <a:gd name="T165" fmla="*/ 9 h 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9">
                    <a:moveTo>
                      <a:pt x="23" y="0"/>
                    </a:moveTo>
                    <a:lnTo>
                      <a:pt x="25" y="0"/>
                    </a:lnTo>
                    <a:lnTo>
                      <a:pt x="27" y="0"/>
                    </a:lnTo>
                    <a:lnTo>
                      <a:pt x="28" y="0"/>
                    </a:lnTo>
                    <a:lnTo>
                      <a:pt x="30" y="0"/>
                    </a:lnTo>
                    <a:lnTo>
                      <a:pt x="32" y="0"/>
                    </a:lnTo>
                    <a:lnTo>
                      <a:pt x="34" y="0"/>
                    </a:lnTo>
                    <a:lnTo>
                      <a:pt x="36" y="2"/>
                    </a:lnTo>
                    <a:lnTo>
                      <a:pt x="38" y="2"/>
                    </a:lnTo>
                    <a:lnTo>
                      <a:pt x="40" y="2"/>
                    </a:lnTo>
                    <a:lnTo>
                      <a:pt x="42" y="2"/>
                    </a:lnTo>
                    <a:lnTo>
                      <a:pt x="44" y="4"/>
                    </a:lnTo>
                    <a:lnTo>
                      <a:pt x="45" y="4"/>
                    </a:lnTo>
                    <a:lnTo>
                      <a:pt x="45" y="6"/>
                    </a:lnTo>
                    <a:lnTo>
                      <a:pt x="44" y="6"/>
                    </a:lnTo>
                    <a:lnTo>
                      <a:pt x="44" y="8"/>
                    </a:lnTo>
                    <a:lnTo>
                      <a:pt x="42" y="8"/>
                    </a:lnTo>
                    <a:lnTo>
                      <a:pt x="40" y="8"/>
                    </a:lnTo>
                    <a:lnTo>
                      <a:pt x="38" y="8"/>
                    </a:lnTo>
                    <a:lnTo>
                      <a:pt x="36" y="9"/>
                    </a:lnTo>
                    <a:lnTo>
                      <a:pt x="34" y="9"/>
                    </a:lnTo>
                    <a:lnTo>
                      <a:pt x="32" y="9"/>
                    </a:lnTo>
                    <a:lnTo>
                      <a:pt x="30" y="9"/>
                    </a:lnTo>
                    <a:lnTo>
                      <a:pt x="28" y="9"/>
                    </a:lnTo>
                    <a:lnTo>
                      <a:pt x="27" y="9"/>
                    </a:lnTo>
                    <a:lnTo>
                      <a:pt x="25" y="9"/>
                    </a:lnTo>
                    <a:lnTo>
                      <a:pt x="23" y="9"/>
                    </a:lnTo>
                    <a:lnTo>
                      <a:pt x="21" y="9"/>
                    </a:lnTo>
                    <a:lnTo>
                      <a:pt x="19" y="9"/>
                    </a:lnTo>
                    <a:lnTo>
                      <a:pt x="17" y="9"/>
                    </a:lnTo>
                    <a:lnTo>
                      <a:pt x="15" y="9"/>
                    </a:lnTo>
                    <a:lnTo>
                      <a:pt x="13" y="9"/>
                    </a:lnTo>
                    <a:lnTo>
                      <a:pt x="12" y="9"/>
                    </a:lnTo>
                    <a:lnTo>
                      <a:pt x="10" y="9"/>
                    </a:lnTo>
                    <a:lnTo>
                      <a:pt x="8" y="9"/>
                    </a:lnTo>
                    <a:lnTo>
                      <a:pt x="8" y="8"/>
                    </a:lnTo>
                    <a:lnTo>
                      <a:pt x="6" y="8"/>
                    </a:lnTo>
                    <a:lnTo>
                      <a:pt x="4" y="8"/>
                    </a:lnTo>
                    <a:lnTo>
                      <a:pt x="2" y="8"/>
                    </a:lnTo>
                    <a:lnTo>
                      <a:pt x="0" y="6"/>
                    </a:lnTo>
                    <a:lnTo>
                      <a:pt x="0" y="4"/>
                    </a:lnTo>
                    <a:lnTo>
                      <a:pt x="2" y="4"/>
                    </a:lnTo>
                    <a:lnTo>
                      <a:pt x="2" y="2"/>
                    </a:lnTo>
                    <a:lnTo>
                      <a:pt x="4" y="2"/>
                    </a:lnTo>
                    <a:lnTo>
                      <a:pt x="6" y="2"/>
                    </a:lnTo>
                    <a:lnTo>
                      <a:pt x="8" y="2"/>
                    </a:lnTo>
                    <a:lnTo>
                      <a:pt x="10" y="0"/>
                    </a:lnTo>
                    <a:lnTo>
                      <a:pt x="12" y="0"/>
                    </a:lnTo>
                    <a:lnTo>
                      <a:pt x="13" y="0"/>
                    </a:lnTo>
                    <a:lnTo>
                      <a:pt x="15" y="0"/>
                    </a:lnTo>
                    <a:lnTo>
                      <a:pt x="17" y="0"/>
                    </a:lnTo>
                    <a:lnTo>
                      <a:pt x="19" y="0"/>
                    </a:lnTo>
                    <a:lnTo>
                      <a:pt x="21" y="0"/>
                    </a:lnTo>
                    <a:lnTo>
                      <a:pt x="23" y="0"/>
                    </a:lnTo>
                    <a:close/>
                  </a:path>
                </a:pathLst>
              </a:custGeom>
              <a:solidFill>
                <a:srgbClr val="669999"/>
              </a:solidFill>
              <a:ln w="9525">
                <a:solidFill>
                  <a:schemeClr val="bg2"/>
                </a:solidFill>
                <a:round/>
                <a:headEnd/>
                <a:tailEnd/>
              </a:ln>
            </p:spPr>
            <p:txBody>
              <a:bodyPr/>
              <a:lstStyle/>
              <a:p>
                <a:endParaRPr lang="zh-CN" altLang="en-US"/>
              </a:p>
            </p:txBody>
          </p:sp>
          <p:sp>
            <p:nvSpPr>
              <p:cNvPr id="59471" name="Freeform 112"/>
              <p:cNvSpPr>
                <a:spLocks noChangeAspect="1"/>
              </p:cNvSpPr>
              <p:nvPr/>
            </p:nvSpPr>
            <p:spPr bwMode="auto">
              <a:xfrm>
                <a:off x="1682" y="1835"/>
                <a:ext cx="68" cy="13"/>
              </a:xfrm>
              <a:custGeom>
                <a:avLst/>
                <a:gdLst>
                  <a:gd name="T0" fmla="*/ 957 w 45"/>
                  <a:gd name="T1" fmla="*/ 0 h 9"/>
                  <a:gd name="T2" fmla="*/ 1230 w 45"/>
                  <a:gd name="T3" fmla="*/ 0 h 9"/>
                  <a:gd name="T4" fmla="*/ 1541 w 45"/>
                  <a:gd name="T5" fmla="*/ 56 h 9"/>
                  <a:gd name="T6" fmla="*/ 1797 w 45"/>
                  <a:gd name="T7" fmla="*/ 117 h 9"/>
                  <a:gd name="T8" fmla="*/ 1859 w 45"/>
                  <a:gd name="T9" fmla="*/ 169 h 9"/>
                  <a:gd name="T10" fmla="*/ 1797 w 45"/>
                  <a:gd name="T11" fmla="*/ 225 h 9"/>
                  <a:gd name="T12" fmla="*/ 1541 w 45"/>
                  <a:gd name="T13" fmla="*/ 225 h 9"/>
                  <a:gd name="T14" fmla="*/ 1230 w 45"/>
                  <a:gd name="T15" fmla="*/ 244 h 9"/>
                  <a:gd name="T16" fmla="*/ 957 w 45"/>
                  <a:gd name="T17" fmla="*/ 244 h 9"/>
                  <a:gd name="T18" fmla="*/ 539 w 45"/>
                  <a:gd name="T19" fmla="*/ 244 h 9"/>
                  <a:gd name="T20" fmla="*/ 251 w 45"/>
                  <a:gd name="T21" fmla="*/ 225 h 9"/>
                  <a:gd name="T22" fmla="*/ 94 w 45"/>
                  <a:gd name="T23" fmla="*/ 225 h 9"/>
                  <a:gd name="T24" fmla="*/ 0 w 45"/>
                  <a:gd name="T25" fmla="*/ 169 h 9"/>
                  <a:gd name="T26" fmla="*/ 94 w 45"/>
                  <a:gd name="T27" fmla="*/ 117 h 9"/>
                  <a:gd name="T28" fmla="*/ 251 w 45"/>
                  <a:gd name="T29" fmla="*/ 56 h 9"/>
                  <a:gd name="T30" fmla="*/ 539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0" y="0"/>
                    </a:lnTo>
                    <a:lnTo>
                      <a:pt x="38" y="2"/>
                    </a:lnTo>
                    <a:lnTo>
                      <a:pt x="44" y="4"/>
                    </a:lnTo>
                    <a:lnTo>
                      <a:pt x="45" y="6"/>
                    </a:lnTo>
                    <a:lnTo>
                      <a:pt x="44" y="8"/>
                    </a:lnTo>
                    <a:lnTo>
                      <a:pt x="38" y="8"/>
                    </a:lnTo>
                    <a:lnTo>
                      <a:pt x="30" y="9"/>
                    </a:lnTo>
                    <a:lnTo>
                      <a:pt x="23" y="9"/>
                    </a:lnTo>
                    <a:lnTo>
                      <a:pt x="13" y="9"/>
                    </a:lnTo>
                    <a:lnTo>
                      <a:pt x="6" y="8"/>
                    </a:lnTo>
                    <a:lnTo>
                      <a:pt x="2" y="8"/>
                    </a:lnTo>
                    <a:lnTo>
                      <a:pt x="0" y="6"/>
                    </a:lnTo>
                    <a:lnTo>
                      <a:pt x="2" y="4"/>
                    </a:lnTo>
                    <a:lnTo>
                      <a:pt x="6" y="2"/>
                    </a:lnTo>
                    <a:lnTo>
                      <a:pt x="13"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72" name="Freeform 113"/>
              <p:cNvSpPr>
                <a:spLocks noChangeAspect="1"/>
              </p:cNvSpPr>
              <p:nvPr/>
            </p:nvSpPr>
            <p:spPr bwMode="auto">
              <a:xfrm>
                <a:off x="1682" y="1864"/>
                <a:ext cx="68" cy="13"/>
              </a:xfrm>
              <a:custGeom>
                <a:avLst/>
                <a:gdLst>
                  <a:gd name="T0" fmla="*/ 957 w 45"/>
                  <a:gd name="T1" fmla="*/ 0 h 9"/>
                  <a:gd name="T2" fmla="*/ 1020 w 45"/>
                  <a:gd name="T3" fmla="*/ 0 h 9"/>
                  <a:gd name="T4" fmla="*/ 1121 w 45"/>
                  <a:gd name="T5" fmla="*/ 0 h 9"/>
                  <a:gd name="T6" fmla="*/ 1135 w 45"/>
                  <a:gd name="T7" fmla="*/ 0 h 9"/>
                  <a:gd name="T8" fmla="*/ 1230 w 45"/>
                  <a:gd name="T9" fmla="*/ 0 h 9"/>
                  <a:gd name="T10" fmla="*/ 1309 w 45"/>
                  <a:gd name="T11" fmla="*/ 0 h 9"/>
                  <a:gd name="T12" fmla="*/ 1377 w 45"/>
                  <a:gd name="T13" fmla="*/ 0 h 9"/>
                  <a:gd name="T14" fmla="*/ 1478 w 45"/>
                  <a:gd name="T15" fmla="*/ 56 h 9"/>
                  <a:gd name="T16" fmla="*/ 1541 w 45"/>
                  <a:gd name="T17" fmla="*/ 56 h 9"/>
                  <a:gd name="T18" fmla="*/ 1649 w 45"/>
                  <a:gd name="T19" fmla="*/ 56 h 9"/>
                  <a:gd name="T20" fmla="*/ 1715 w 45"/>
                  <a:gd name="T21" fmla="*/ 56 h 9"/>
                  <a:gd name="T22" fmla="*/ 1797 w 45"/>
                  <a:gd name="T23" fmla="*/ 81 h 9"/>
                  <a:gd name="T24" fmla="*/ 1859 w 45"/>
                  <a:gd name="T25" fmla="*/ 81 h 9"/>
                  <a:gd name="T26" fmla="*/ 1859 w 45"/>
                  <a:gd name="T27" fmla="*/ 127 h 9"/>
                  <a:gd name="T28" fmla="*/ 1797 w 45"/>
                  <a:gd name="T29" fmla="*/ 127 h 9"/>
                  <a:gd name="T30" fmla="*/ 1797 w 45"/>
                  <a:gd name="T31" fmla="*/ 183 h 9"/>
                  <a:gd name="T32" fmla="*/ 1715 w 45"/>
                  <a:gd name="T33" fmla="*/ 183 h 9"/>
                  <a:gd name="T34" fmla="*/ 1649 w 45"/>
                  <a:gd name="T35" fmla="*/ 183 h 9"/>
                  <a:gd name="T36" fmla="*/ 1541 w 45"/>
                  <a:gd name="T37" fmla="*/ 183 h 9"/>
                  <a:gd name="T38" fmla="*/ 1541 w 45"/>
                  <a:gd name="T39" fmla="*/ 244 h 9"/>
                  <a:gd name="T40" fmla="*/ 1478 w 45"/>
                  <a:gd name="T41" fmla="*/ 244 h 9"/>
                  <a:gd name="T42" fmla="*/ 1377 w 45"/>
                  <a:gd name="T43" fmla="*/ 244 h 9"/>
                  <a:gd name="T44" fmla="*/ 1309 w 45"/>
                  <a:gd name="T45" fmla="*/ 244 h 9"/>
                  <a:gd name="T46" fmla="*/ 1230 w 45"/>
                  <a:gd name="T47" fmla="*/ 244 h 9"/>
                  <a:gd name="T48" fmla="*/ 1135 w 45"/>
                  <a:gd name="T49" fmla="*/ 244 h 9"/>
                  <a:gd name="T50" fmla="*/ 1121 w 45"/>
                  <a:gd name="T51" fmla="*/ 244 h 9"/>
                  <a:gd name="T52" fmla="*/ 1020 w 45"/>
                  <a:gd name="T53" fmla="*/ 244 h 9"/>
                  <a:gd name="T54" fmla="*/ 957 w 45"/>
                  <a:gd name="T55" fmla="*/ 244 h 9"/>
                  <a:gd name="T56" fmla="*/ 866 w 45"/>
                  <a:gd name="T57" fmla="*/ 244 h 9"/>
                  <a:gd name="T58" fmla="*/ 787 w 45"/>
                  <a:gd name="T59" fmla="*/ 244 h 9"/>
                  <a:gd name="T60" fmla="*/ 697 w 45"/>
                  <a:gd name="T61" fmla="*/ 244 h 9"/>
                  <a:gd name="T62" fmla="*/ 633 w 45"/>
                  <a:gd name="T63" fmla="*/ 244 h 9"/>
                  <a:gd name="T64" fmla="*/ 539 w 45"/>
                  <a:gd name="T65" fmla="*/ 244 h 9"/>
                  <a:gd name="T66" fmla="*/ 491 w 45"/>
                  <a:gd name="T67" fmla="*/ 244 h 9"/>
                  <a:gd name="T68" fmla="*/ 419 w 45"/>
                  <a:gd name="T69" fmla="*/ 244 h 9"/>
                  <a:gd name="T70" fmla="*/ 325 w 45"/>
                  <a:gd name="T71" fmla="*/ 244 h 9"/>
                  <a:gd name="T72" fmla="*/ 251 w 45"/>
                  <a:gd name="T73" fmla="*/ 183 h 9"/>
                  <a:gd name="T74" fmla="*/ 166 w 45"/>
                  <a:gd name="T75" fmla="*/ 183 h 9"/>
                  <a:gd name="T76" fmla="*/ 94 w 45"/>
                  <a:gd name="T77" fmla="*/ 183 h 9"/>
                  <a:gd name="T78" fmla="*/ 0 w 45"/>
                  <a:gd name="T79" fmla="*/ 127 h 9"/>
                  <a:gd name="T80" fmla="*/ 0 w 45"/>
                  <a:gd name="T81" fmla="*/ 81 h 9"/>
                  <a:gd name="T82" fmla="*/ 94 w 45"/>
                  <a:gd name="T83" fmla="*/ 81 h 9"/>
                  <a:gd name="T84" fmla="*/ 94 w 45"/>
                  <a:gd name="T85" fmla="*/ 56 h 9"/>
                  <a:gd name="T86" fmla="*/ 166 w 45"/>
                  <a:gd name="T87" fmla="*/ 56 h 9"/>
                  <a:gd name="T88" fmla="*/ 251 w 45"/>
                  <a:gd name="T89" fmla="*/ 56 h 9"/>
                  <a:gd name="T90" fmla="*/ 325 w 45"/>
                  <a:gd name="T91" fmla="*/ 56 h 9"/>
                  <a:gd name="T92" fmla="*/ 419 w 45"/>
                  <a:gd name="T93" fmla="*/ 0 h 9"/>
                  <a:gd name="T94" fmla="*/ 491 w 45"/>
                  <a:gd name="T95" fmla="*/ 0 h 9"/>
                  <a:gd name="T96" fmla="*/ 539 w 45"/>
                  <a:gd name="T97" fmla="*/ 0 h 9"/>
                  <a:gd name="T98" fmla="*/ 633 w 45"/>
                  <a:gd name="T99" fmla="*/ 0 h 9"/>
                  <a:gd name="T100" fmla="*/ 697 w 45"/>
                  <a:gd name="T101" fmla="*/ 0 h 9"/>
                  <a:gd name="T102" fmla="*/ 787 w 45"/>
                  <a:gd name="T103" fmla="*/ 0 h 9"/>
                  <a:gd name="T104" fmla="*/ 866 w 45"/>
                  <a:gd name="T105" fmla="*/ 0 h 9"/>
                  <a:gd name="T106" fmla="*/ 957 w 45"/>
                  <a:gd name="T107" fmla="*/ 0 h 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5"/>
                  <a:gd name="T163" fmla="*/ 0 h 9"/>
                  <a:gd name="T164" fmla="*/ 45 w 45"/>
                  <a:gd name="T165" fmla="*/ 9 h 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5" h="9">
                    <a:moveTo>
                      <a:pt x="23" y="0"/>
                    </a:moveTo>
                    <a:lnTo>
                      <a:pt x="25" y="0"/>
                    </a:lnTo>
                    <a:lnTo>
                      <a:pt x="27" y="0"/>
                    </a:lnTo>
                    <a:lnTo>
                      <a:pt x="28" y="0"/>
                    </a:lnTo>
                    <a:lnTo>
                      <a:pt x="30" y="0"/>
                    </a:lnTo>
                    <a:lnTo>
                      <a:pt x="32" y="0"/>
                    </a:lnTo>
                    <a:lnTo>
                      <a:pt x="34" y="0"/>
                    </a:lnTo>
                    <a:lnTo>
                      <a:pt x="36" y="2"/>
                    </a:lnTo>
                    <a:lnTo>
                      <a:pt x="38" y="2"/>
                    </a:lnTo>
                    <a:lnTo>
                      <a:pt x="40" y="2"/>
                    </a:lnTo>
                    <a:lnTo>
                      <a:pt x="42" y="2"/>
                    </a:lnTo>
                    <a:lnTo>
                      <a:pt x="44" y="3"/>
                    </a:lnTo>
                    <a:lnTo>
                      <a:pt x="45" y="3"/>
                    </a:lnTo>
                    <a:lnTo>
                      <a:pt x="45" y="5"/>
                    </a:lnTo>
                    <a:lnTo>
                      <a:pt x="44" y="5"/>
                    </a:lnTo>
                    <a:lnTo>
                      <a:pt x="44" y="7"/>
                    </a:lnTo>
                    <a:lnTo>
                      <a:pt x="42" y="7"/>
                    </a:lnTo>
                    <a:lnTo>
                      <a:pt x="40" y="7"/>
                    </a:lnTo>
                    <a:lnTo>
                      <a:pt x="38" y="7"/>
                    </a:lnTo>
                    <a:lnTo>
                      <a:pt x="38" y="9"/>
                    </a:lnTo>
                    <a:lnTo>
                      <a:pt x="36" y="9"/>
                    </a:lnTo>
                    <a:lnTo>
                      <a:pt x="34" y="9"/>
                    </a:lnTo>
                    <a:lnTo>
                      <a:pt x="32" y="9"/>
                    </a:lnTo>
                    <a:lnTo>
                      <a:pt x="30" y="9"/>
                    </a:lnTo>
                    <a:lnTo>
                      <a:pt x="28" y="9"/>
                    </a:lnTo>
                    <a:lnTo>
                      <a:pt x="27" y="9"/>
                    </a:lnTo>
                    <a:lnTo>
                      <a:pt x="25" y="9"/>
                    </a:lnTo>
                    <a:lnTo>
                      <a:pt x="23" y="9"/>
                    </a:lnTo>
                    <a:lnTo>
                      <a:pt x="21" y="9"/>
                    </a:lnTo>
                    <a:lnTo>
                      <a:pt x="19" y="9"/>
                    </a:lnTo>
                    <a:lnTo>
                      <a:pt x="17" y="9"/>
                    </a:lnTo>
                    <a:lnTo>
                      <a:pt x="15" y="9"/>
                    </a:lnTo>
                    <a:lnTo>
                      <a:pt x="13" y="9"/>
                    </a:lnTo>
                    <a:lnTo>
                      <a:pt x="12" y="9"/>
                    </a:lnTo>
                    <a:lnTo>
                      <a:pt x="10" y="9"/>
                    </a:lnTo>
                    <a:lnTo>
                      <a:pt x="8" y="9"/>
                    </a:lnTo>
                    <a:lnTo>
                      <a:pt x="6" y="7"/>
                    </a:lnTo>
                    <a:lnTo>
                      <a:pt x="4" y="7"/>
                    </a:lnTo>
                    <a:lnTo>
                      <a:pt x="2" y="7"/>
                    </a:lnTo>
                    <a:lnTo>
                      <a:pt x="0" y="5"/>
                    </a:lnTo>
                    <a:lnTo>
                      <a:pt x="0" y="3"/>
                    </a:lnTo>
                    <a:lnTo>
                      <a:pt x="2" y="3"/>
                    </a:lnTo>
                    <a:lnTo>
                      <a:pt x="2" y="2"/>
                    </a:lnTo>
                    <a:lnTo>
                      <a:pt x="4" y="2"/>
                    </a:lnTo>
                    <a:lnTo>
                      <a:pt x="6" y="2"/>
                    </a:lnTo>
                    <a:lnTo>
                      <a:pt x="8" y="2"/>
                    </a:lnTo>
                    <a:lnTo>
                      <a:pt x="10" y="0"/>
                    </a:lnTo>
                    <a:lnTo>
                      <a:pt x="12" y="0"/>
                    </a:lnTo>
                    <a:lnTo>
                      <a:pt x="13" y="0"/>
                    </a:lnTo>
                    <a:lnTo>
                      <a:pt x="15" y="0"/>
                    </a:lnTo>
                    <a:lnTo>
                      <a:pt x="17" y="0"/>
                    </a:lnTo>
                    <a:lnTo>
                      <a:pt x="19" y="0"/>
                    </a:lnTo>
                    <a:lnTo>
                      <a:pt x="21" y="0"/>
                    </a:lnTo>
                    <a:lnTo>
                      <a:pt x="23" y="0"/>
                    </a:lnTo>
                    <a:close/>
                  </a:path>
                </a:pathLst>
              </a:custGeom>
              <a:solidFill>
                <a:srgbClr val="669999"/>
              </a:solidFill>
              <a:ln w="9525">
                <a:solidFill>
                  <a:schemeClr val="bg2"/>
                </a:solidFill>
                <a:round/>
                <a:headEnd/>
                <a:tailEnd/>
              </a:ln>
            </p:spPr>
            <p:txBody>
              <a:bodyPr/>
              <a:lstStyle/>
              <a:p>
                <a:endParaRPr lang="zh-CN" altLang="en-US"/>
              </a:p>
            </p:txBody>
          </p:sp>
          <p:sp>
            <p:nvSpPr>
              <p:cNvPr id="59473" name="Freeform 114"/>
              <p:cNvSpPr>
                <a:spLocks noChangeAspect="1"/>
              </p:cNvSpPr>
              <p:nvPr/>
            </p:nvSpPr>
            <p:spPr bwMode="auto">
              <a:xfrm>
                <a:off x="1682" y="1864"/>
                <a:ext cx="68" cy="13"/>
              </a:xfrm>
              <a:custGeom>
                <a:avLst/>
                <a:gdLst>
                  <a:gd name="T0" fmla="*/ 957 w 45"/>
                  <a:gd name="T1" fmla="*/ 0 h 9"/>
                  <a:gd name="T2" fmla="*/ 1230 w 45"/>
                  <a:gd name="T3" fmla="*/ 0 h 9"/>
                  <a:gd name="T4" fmla="*/ 1541 w 45"/>
                  <a:gd name="T5" fmla="*/ 56 h 9"/>
                  <a:gd name="T6" fmla="*/ 1797 w 45"/>
                  <a:gd name="T7" fmla="*/ 81 h 9"/>
                  <a:gd name="T8" fmla="*/ 1859 w 45"/>
                  <a:gd name="T9" fmla="*/ 127 h 9"/>
                  <a:gd name="T10" fmla="*/ 1797 w 45"/>
                  <a:gd name="T11" fmla="*/ 183 h 9"/>
                  <a:gd name="T12" fmla="*/ 1541 w 45"/>
                  <a:gd name="T13" fmla="*/ 183 h 9"/>
                  <a:gd name="T14" fmla="*/ 1230 w 45"/>
                  <a:gd name="T15" fmla="*/ 244 h 9"/>
                  <a:gd name="T16" fmla="*/ 957 w 45"/>
                  <a:gd name="T17" fmla="*/ 244 h 9"/>
                  <a:gd name="T18" fmla="*/ 539 w 45"/>
                  <a:gd name="T19" fmla="*/ 244 h 9"/>
                  <a:gd name="T20" fmla="*/ 251 w 45"/>
                  <a:gd name="T21" fmla="*/ 183 h 9"/>
                  <a:gd name="T22" fmla="*/ 94 w 45"/>
                  <a:gd name="T23" fmla="*/ 183 h 9"/>
                  <a:gd name="T24" fmla="*/ 0 w 45"/>
                  <a:gd name="T25" fmla="*/ 127 h 9"/>
                  <a:gd name="T26" fmla="*/ 94 w 45"/>
                  <a:gd name="T27" fmla="*/ 81 h 9"/>
                  <a:gd name="T28" fmla="*/ 251 w 45"/>
                  <a:gd name="T29" fmla="*/ 56 h 9"/>
                  <a:gd name="T30" fmla="*/ 539 w 45"/>
                  <a:gd name="T31" fmla="*/ 0 h 9"/>
                  <a:gd name="T32" fmla="*/ 957 w 45"/>
                  <a:gd name="T33" fmla="*/ 0 h 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5"/>
                  <a:gd name="T52" fmla="*/ 0 h 9"/>
                  <a:gd name="T53" fmla="*/ 45 w 45"/>
                  <a:gd name="T54" fmla="*/ 9 h 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5" h="9">
                    <a:moveTo>
                      <a:pt x="23" y="0"/>
                    </a:moveTo>
                    <a:lnTo>
                      <a:pt x="30" y="0"/>
                    </a:lnTo>
                    <a:lnTo>
                      <a:pt x="38" y="2"/>
                    </a:lnTo>
                    <a:lnTo>
                      <a:pt x="44" y="3"/>
                    </a:lnTo>
                    <a:lnTo>
                      <a:pt x="45" y="5"/>
                    </a:lnTo>
                    <a:lnTo>
                      <a:pt x="44" y="7"/>
                    </a:lnTo>
                    <a:lnTo>
                      <a:pt x="38" y="7"/>
                    </a:lnTo>
                    <a:lnTo>
                      <a:pt x="30" y="9"/>
                    </a:lnTo>
                    <a:lnTo>
                      <a:pt x="23" y="9"/>
                    </a:lnTo>
                    <a:lnTo>
                      <a:pt x="13" y="9"/>
                    </a:lnTo>
                    <a:lnTo>
                      <a:pt x="6" y="7"/>
                    </a:lnTo>
                    <a:lnTo>
                      <a:pt x="2" y="7"/>
                    </a:lnTo>
                    <a:lnTo>
                      <a:pt x="0" y="5"/>
                    </a:lnTo>
                    <a:lnTo>
                      <a:pt x="2" y="3"/>
                    </a:lnTo>
                    <a:lnTo>
                      <a:pt x="6" y="2"/>
                    </a:lnTo>
                    <a:lnTo>
                      <a:pt x="13" y="0"/>
                    </a:lnTo>
                    <a:lnTo>
                      <a:pt x="23" y="0"/>
                    </a:lnTo>
                  </a:path>
                </a:pathLst>
              </a:custGeom>
              <a:noFill/>
              <a:ln w="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9474" name="Rectangle 115"/>
              <p:cNvSpPr>
                <a:spLocks noChangeAspect="1" noChangeArrowheads="1"/>
              </p:cNvSpPr>
              <p:nvPr/>
            </p:nvSpPr>
            <p:spPr bwMode="auto">
              <a:xfrm>
                <a:off x="1688" y="1809"/>
                <a:ext cx="54" cy="18"/>
              </a:xfrm>
              <a:prstGeom prst="rect">
                <a:avLst/>
              </a:prstGeom>
              <a:solidFill>
                <a:srgbClr val="669999"/>
              </a:solidFill>
              <a:ln w="9525">
                <a:solidFill>
                  <a:schemeClr val="bg2"/>
                </a:solidFill>
                <a:miter lim="800000"/>
                <a:headEnd/>
                <a:tailEnd/>
              </a:ln>
            </p:spPr>
            <p:txBody>
              <a:bodyPr/>
              <a:lstStyle/>
              <a:p>
                <a:endParaRPr lang="zh-CN" altLang="en-US"/>
              </a:p>
            </p:txBody>
          </p:sp>
          <p:sp>
            <p:nvSpPr>
              <p:cNvPr id="59475" name="Rectangle 116"/>
              <p:cNvSpPr>
                <a:spLocks noChangeAspect="1" noChangeArrowheads="1"/>
              </p:cNvSpPr>
              <p:nvPr/>
            </p:nvSpPr>
            <p:spPr bwMode="auto">
              <a:xfrm>
                <a:off x="1688" y="1809"/>
                <a:ext cx="54" cy="18"/>
              </a:xfrm>
              <a:prstGeom prst="rect">
                <a:avLst/>
              </a:prstGeom>
              <a:noFill/>
              <a:ln w="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9406" name="Text Box 117"/>
            <p:cNvSpPr txBox="1">
              <a:spLocks noChangeArrowheads="1"/>
            </p:cNvSpPr>
            <p:nvPr/>
          </p:nvSpPr>
          <p:spPr bwMode="auto">
            <a:xfrm>
              <a:off x="3216" y="2066"/>
              <a:ext cx="1078"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7950" tIns="53975" rIns="107950" bIns="53975">
              <a:spAutoFit/>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r>
                <a:rPr kumimoji="0" lang="en-US" altLang="zh-CN" sz="1200">
                  <a:latin typeface="Times New Roman" pitchFamily="18" charset="0"/>
                </a:rPr>
                <a:t>Implementation Model</a:t>
              </a:r>
            </a:p>
          </p:txBody>
        </p:sp>
      </p:grpSp>
      <p:sp>
        <p:nvSpPr>
          <p:cNvPr id="59399" name="Line 118"/>
          <p:cNvSpPr>
            <a:spLocks noChangeShapeType="1"/>
          </p:cNvSpPr>
          <p:nvPr/>
        </p:nvSpPr>
        <p:spPr bwMode="auto">
          <a:xfrm>
            <a:off x="3516313" y="2820988"/>
            <a:ext cx="838200" cy="914400"/>
          </a:xfrm>
          <a:prstGeom prst="line">
            <a:avLst/>
          </a:prstGeom>
          <a:noFill/>
          <a:ln w="25400">
            <a:solidFill>
              <a:srgbClr val="800000"/>
            </a:solidFill>
            <a:round/>
            <a:headE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59400" name="Line 119"/>
          <p:cNvSpPr>
            <a:spLocks noChangeShapeType="1"/>
          </p:cNvSpPr>
          <p:nvPr/>
        </p:nvSpPr>
        <p:spPr bwMode="auto">
          <a:xfrm flipH="1">
            <a:off x="4964113" y="2744788"/>
            <a:ext cx="914400" cy="990600"/>
          </a:xfrm>
          <a:prstGeom prst="line">
            <a:avLst/>
          </a:prstGeom>
          <a:noFill/>
          <a:ln w="25400">
            <a:solidFill>
              <a:srgbClr val="800000"/>
            </a:solidFill>
            <a:round/>
            <a:headE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pic>
        <p:nvPicPr>
          <p:cNvPr id="59401" name="Picture 1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7113" y="1754188"/>
            <a:ext cx="1395412"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8713" y="3811588"/>
            <a:ext cx="1854200"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3" name="Line 122"/>
          <p:cNvSpPr>
            <a:spLocks noChangeShapeType="1"/>
          </p:cNvSpPr>
          <p:nvPr/>
        </p:nvSpPr>
        <p:spPr bwMode="auto">
          <a:xfrm>
            <a:off x="2373313" y="3659188"/>
            <a:ext cx="1524000" cy="533400"/>
          </a:xfrm>
          <a:prstGeom prst="line">
            <a:avLst/>
          </a:prstGeom>
          <a:noFill/>
          <a:ln w="25400">
            <a:solidFill>
              <a:srgbClr val="800000"/>
            </a:solidFill>
            <a:round/>
            <a:headE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
        <p:nvSpPr>
          <p:cNvPr id="59404" name="Line 123"/>
          <p:cNvSpPr>
            <a:spLocks noChangeShapeType="1"/>
          </p:cNvSpPr>
          <p:nvPr/>
        </p:nvSpPr>
        <p:spPr bwMode="auto">
          <a:xfrm flipH="1">
            <a:off x="5192713" y="3963988"/>
            <a:ext cx="1447800" cy="228600"/>
          </a:xfrm>
          <a:prstGeom prst="line">
            <a:avLst/>
          </a:prstGeom>
          <a:noFill/>
          <a:ln w="25400">
            <a:solidFill>
              <a:srgbClr val="800000"/>
            </a:solidFill>
            <a:round/>
            <a:headEnd/>
            <a:tailEnd type="arrow" w="med" len="med"/>
          </a:ln>
          <a:extLst>
            <a:ext uri="{909E8E84-426E-40DD-AFC4-6F175D3DCCD1}">
              <a14:hiddenFill xmlns:a14="http://schemas.microsoft.com/office/drawing/2010/main">
                <a:noFill/>
              </a14:hiddenFill>
            </a:ext>
          </a:extLst>
        </p:spPr>
        <p:txBody>
          <a:bodyPr wrap="none" lIns="107950" tIns="53975" rIns="107950" bIns="53975" anchor="ctr"/>
          <a:lstStyle/>
          <a:p>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BB36AA1-B0D9-49C4-A9F3-DC5E769B144B}" type="slidenum">
              <a:rPr lang="en-US" altLang="zh-CN" sz="1200" b="0" smtClean="0">
                <a:solidFill>
                  <a:srgbClr val="4D4D4D"/>
                </a:solidFill>
                <a:latin typeface="Arial" charset="0"/>
              </a:rPr>
              <a:pPr eaLnBrk="1" hangingPunct="1"/>
              <a:t>57</a:t>
            </a:fld>
            <a:r>
              <a:rPr lang="en-US" altLang="zh-CN" sz="1200" b="0" smtClean="0">
                <a:solidFill>
                  <a:srgbClr val="4D4D4D"/>
                </a:solidFill>
                <a:latin typeface="Arial" charset="0"/>
              </a:rPr>
              <a:t>-</a:t>
            </a:r>
          </a:p>
        </p:txBody>
      </p:sp>
      <p:sp>
        <p:nvSpPr>
          <p:cNvPr id="60419" name="Rectangle 2"/>
          <p:cNvSpPr>
            <a:spLocks noGrp="1" noChangeArrowheads="1"/>
          </p:cNvSpPr>
          <p:nvPr>
            <p:ph type="title"/>
          </p:nvPr>
        </p:nvSpPr>
        <p:spPr/>
        <p:txBody>
          <a:bodyPr/>
          <a:lstStyle/>
          <a:p>
            <a:pPr eaLnBrk="1" hangingPunct="1"/>
            <a:r>
              <a:rPr lang="zh-CN" altLang="en-US" smtClean="0"/>
              <a:t>内容安排</a:t>
            </a:r>
            <a:endParaRPr lang="en-US" altLang="zh-CN" smtClean="0"/>
          </a:p>
        </p:txBody>
      </p:sp>
      <p:sp>
        <p:nvSpPr>
          <p:cNvPr id="565251" name="Rectangle 3"/>
          <p:cNvSpPr>
            <a:spLocks noGrp="1" noChangeArrowheads="1"/>
          </p:cNvSpPr>
          <p:nvPr>
            <p:ph type="body" idx="1"/>
          </p:nvPr>
        </p:nvSpPr>
        <p:spPr/>
        <p:txBody>
          <a:bodyPr/>
          <a:lstStyle/>
          <a:p>
            <a:pPr eaLnBrk="1" hangingPunct="1">
              <a:defRPr/>
            </a:pPr>
            <a:r>
              <a:rPr lang="zh-CN" altLang="en-US" dirty="0" smtClean="0">
                <a:solidFill>
                  <a:srgbClr val="4D4D4D"/>
                </a:solidFill>
              </a:rPr>
              <a:t>可视化建模</a:t>
            </a:r>
          </a:p>
          <a:p>
            <a:pPr eaLnBrk="1" hangingPunct="1">
              <a:defRPr/>
            </a:pPr>
            <a:r>
              <a:rPr lang="en-US" altLang="zh-CN" dirty="0" smtClean="0">
                <a:solidFill>
                  <a:srgbClr val="4D4D4D"/>
                </a:solidFill>
              </a:rPr>
              <a:t>the UML</a:t>
            </a:r>
          </a:p>
          <a:p>
            <a:pPr eaLnBrk="1" hangingPunct="1">
              <a:defRPr/>
            </a:pPr>
            <a:r>
              <a:rPr lang="en-US" altLang="zh-CN" dirty="0" smtClean="0">
                <a:solidFill>
                  <a:srgbClr val="4D4D4D"/>
                </a:solidFill>
              </a:rPr>
              <a:t>UML</a:t>
            </a:r>
            <a:r>
              <a:rPr lang="zh-CN" altLang="en-US" dirty="0" smtClean="0">
                <a:solidFill>
                  <a:srgbClr val="4D4D4D"/>
                </a:solidFill>
              </a:rPr>
              <a:t>基础结构</a:t>
            </a:r>
          </a:p>
          <a:p>
            <a:pPr eaLnBrk="1" hangingPunct="1">
              <a:defRPr/>
            </a:pPr>
            <a:r>
              <a:rPr lang="en-US" altLang="zh-CN" dirty="0" smtClean="0">
                <a:solidFill>
                  <a:srgbClr val="4D4D4D"/>
                </a:solidFill>
              </a:rPr>
              <a:t>UML</a:t>
            </a:r>
            <a:r>
              <a:rPr lang="zh-CN" altLang="en-US" dirty="0" smtClean="0">
                <a:solidFill>
                  <a:srgbClr val="4D4D4D"/>
                </a:solidFill>
              </a:rPr>
              <a:t>上层结构</a:t>
            </a:r>
          </a:p>
          <a:p>
            <a:pPr eaLnBrk="1" hangingPunct="1">
              <a:defRPr/>
            </a:pPr>
            <a:r>
              <a:rPr lang="zh-CN" altLang="en-US" dirty="0" smtClean="0">
                <a:solidFill>
                  <a:schemeClr val="hlink"/>
                </a:solidFill>
                <a:effectLst>
                  <a:outerShdw blurRad="38100" dist="38100" dir="2700000" algn="tl">
                    <a:srgbClr val="C0C0C0"/>
                  </a:outerShdw>
                </a:effectLst>
              </a:rPr>
              <a:t>应用</a:t>
            </a:r>
            <a:r>
              <a:rPr lang="en-US" altLang="zh-CN" dirty="0" smtClean="0">
                <a:solidFill>
                  <a:schemeClr val="hlink"/>
                </a:solidFill>
                <a:effectLst>
                  <a:outerShdw blurRad="38100" dist="38100" dir="2700000" algn="tl">
                    <a:srgbClr val="C0C0C0"/>
                  </a:outerShdw>
                </a:effectLst>
              </a:rPr>
              <a:t>UML2</a:t>
            </a:r>
            <a:r>
              <a:rPr lang="zh-CN" altLang="en-US" dirty="0" smtClean="0">
                <a:solidFill>
                  <a:schemeClr val="hlink"/>
                </a:solidFill>
                <a:effectLst>
                  <a:outerShdw blurRad="38100" dist="38100" dir="2700000" algn="tl">
                    <a:srgbClr val="C0C0C0"/>
                  </a:outerShdw>
                </a:effectLst>
              </a:rPr>
              <a:t>建模</a:t>
            </a:r>
            <a:endParaRPr lang="en-US" altLang="zh-CN" dirty="0" smtClean="0">
              <a:solidFill>
                <a:schemeClr val="hlink"/>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DC99E53D-4AC2-4927-A437-CDCB4A945CDE}" type="slidenum">
              <a:rPr lang="en-US" altLang="zh-CN" sz="1200" b="0" smtClean="0">
                <a:solidFill>
                  <a:srgbClr val="4D4D4D"/>
                </a:solidFill>
                <a:latin typeface="Arial" charset="0"/>
              </a:rPr>
              <a:pPr eaLnBrk="1" hangingPunct="1"/>
              <a:t>58</a:t>
            </a:fld>
            <a:r>
              <a:rPr lang="en-US" altLang="zh-CN" sz="1200" b="0" smtClean="0">
                <a:solidFill>
                  <a:srgbClr val="4D4D4D"/>
                </a:solidFill>
                <a:latin typeface="Arial" charset="0"/>
              </a:rPr>
              <a:t>-</a:t>
            </a:r>
          </a:p>
        </p:txBody>
      </p:sp>
      <p:sp>
        <p:nvSpPr>
          <p:cNvPr id="61443" name="Rectangle 2"/>
          <p:cNvSpPr>
            <a:spLocks noGrp="1" noChangeArrowheads="1"/>
          </p:cNvSpPr>
          <p:nvPr>
            <p:ph type="title"/>
          </p:nvPr>
        </p:nvSpPr>
        <p:spPr/>
        <p:txBody>
          <a:bodyPr/>
          <a:lstStyle/>
          <a:p>
            <a:pPr eaLnBrk="1" hangingPunct="1"/>
            <a:r>
              <a:rPr lang="en-US" altLang="zh-CN" sz="4400" smtClean="0"/>
              <a:t>UML2.4</a:t>
            </a:r>
            <a:r>
              <a:rPr lang="zh-CN" altLang="en-US" sz="4400" smtClean="0"/>
              <a:t>中的</a:t>
            </a:r>
            <a:r>
              <a:rPr lang="en-US" altLang="zh-CN" sz="4400" smtClean="0"/>
              <a:t>14</a:t>
            </a:r>
            <a:r>
              <a:rPr lang="zh-CN" altLang="en-US" sz="4400" smtClean="0"/>
              <a:t>种图</a:t>
            </a:r>
            <a:endParaRPr lang="en-US" altLang="zh-CN" sz="4400" smtClean="0"/>
          </a:p>
        </p:txBody>
      </p:sp>
      <p:sp>
        <p:nvSpPr>
          <p:cNvPr id="61444" name="Rectangle 3"/>
          <p:cNvSpPr>
            <a:spLocks noChangeArrowheads="1"/>
          </p:cNvSpPr>
          <p:nvPr/>
        </p:nvSpPr>
        <p:spPr bwMode="auto">
          <a:xfrm>
            <a:off x="3492500" y="979488"/>
            <a:ext cx="1800225" cy="649287"/>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en-US" altLang="zh-CN" sz="2800">
                <a:solidFill>
                  <a:schemeClr val="hlink"/>
                </a:solidFill>
                <a:latin typeface="Arial" charset="0"/>
              </a:rPr>
              <a:t>UML2.4-</a:t>
            </a:r>
            <a:r>
              <a:rPr kumimoji="0" lang="zh-CN" altLang="en-US" sz="2800">
                <a:solidFill>
                  <a:schemeClr val="hlink"/>
                </a:solidFill>
                <a:latin typeface="Arial" charset="0"/>
              </a:rPr>
              <a:t>图</a:t>
            </a:r>
          </a:p>
          <a:p>
            <a:pPr algn="ctr" eaLnBrk="0" hangingPunct="0"/>
            <a:r>
              <a:rPr kumimoji="0" lang="en-US" altLang="zh-CN" sz="1200">
                <a:solidFill>
                  <a:schemeClr val="hlink"/>
                </a:solidFill>
                <a:latin typeface="Arial" charset="0"/>
              </a:rPr>
              <a:t>Diagrams</a:t>
            </a:r>
          </a:p>
        </p:txBody>
      </p:sp>
      <p:sp>
        <p:nvSpPr>
          <p:cNvPr id="61445" name="Rectangle 4"/>
          <p:cNvSpPr>
            <a:spLocks noChangeArrowheads="1"/>
          </p:cNvSpPr>
          <p:nvPr/>
        </p:nvSpPr>
        <p:spPr bwMode="auto">
          <a:xfrm>
            <a:off x="901700" y="17732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类图</a:t>
            </a:r>
          </a:p>
          <a:p>
            <a:pPr algn="ctr" eaLnBrk="0" hangingPunct="0"/>
            <a:r>
              <a:rPr kumimoji="0" lang="en-US" altLang="zh-CN" sz="1200">
                <a:solidFill>
                  <a:schemeClr val="hlink"/>
                </a:solidFill>
                <a:latin typeface="Arial" charset="0"/>
              </a:rPr>
              <a:t>Class Diagrams</a:t>
            </a:r>
          </a:p>
        </p:txBody>
      </p:sp>
      <p:sp>
        <p:nvSpPr>
          <p:cNvPr id="61446" name="Rectangle 5"/>
          <p:cNvSpPr>
            <a:spLocks noChangeArrowheads="1"/>
          </p:cNvSpPr>
          <p:nvPr/>
        </p:nvSpPr>
        <p:spPr bwMode="auto">
          <a:xfrm>
            <a:off x="901700" y="24939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对象图</a:t>
            </a:r>
          </a:p>
          <a:p>
            <a:pPr algn="ctr" eaLnBrk="0" hangingPunct="0"/>
            <a:r>
              <a:rPr kumimoji="0" lang="en-US" altLang="zh-CN" sz="1200">
                <a:solidFill>
                  <a:schemeClr val="hlink"/>
                </a:solidFill>
                <a:latin typeface="Arial" charset="0"/>
              </a:rPr>
              <a:t>Object Diagrams</a:t>
            </a:r>
          </a:p>
        </p:txBody>
      </p:sp>
      <p:sp>
        <p:nvSpPr>
          <p:cNvPr id="61447" name="Rectangle 6"/>
          <p:cNvSpPr>
            <a:spLocks noChangeArrowheads="1"/>
          </p:cNvSpPr>
          <p:nvPr/>
        </p:nvSpPr>
        <p:spPr bwMode="auto">
          <a:xfrm>
            <a:off x="901700" y="32131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构件图</a:t>
            </a:r>
          </a:p>
          <a:p>
            <a:pPr algn="ctr" eaLnBrk="0" hangingPunct="0"/>
            <a:r>
              <a:rPr kumimoji="0" lang="en-US" altLang="zh-CN" sz="1200">
                <a:solidFill>
                  <a:schemeClr val="hlink"/>
                </a:solidFill>
                <a:latin typeface="Arial" charset="0"/>
              </a:rPr>
              <a:t>Component Diagrams</a:t>
            </a:r>
          </a:p>
        </p:txBody>
      </p:sp>
      <p:cxnSp>
        <p:nvCxnSpPr>
          <p:cNvPr id="61448" name="AutoShape 7"/>
          <p:cNvCxnSpPr>
            <a:cxnSpLocks noChangeShapeType="1"/>
            <a:stCxn id="61444" idx="2"/>
            <a:endCxn id="61445" idx="3"/>
          </p:cNvCxnSpPr>
          <p:nvPr/>
        </p:nvCxnSpPr>
        <p:spPr bwMode="auto">
          <a:xfrm rot="5400000">
            <a:off x="3699669" y="1369219"/>
            <a:ext cx="42386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61449" name="Rectangle 8"/>
          <p:cNvSpPr>
            <a:spLocks noChangeArrowheads="1"/>
          </p:cNvSpPr>
          <p:nvPr/>
        </p:nvSpPr>
        <p:spPr bwMode="auto">
          <a:xfrm>
            <a:off x="901700" y="39322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部署图</a:t>
            </a:r>
          </a:p>
          <a:p>
            <a:pPr algn="ctr" eaLnBrk="0" hangingPunct="0"/>
            <a:r>
              <a:rPr kumimoji="0" lang="en-US" altLang="zh-CN" sz="1200">
                <a:solidFill>
                  <a:schemeClr val="hlink"/>
                </a:solidFill>
                <a:latin typeface="Arial" charset="0"/>
              </a:rPr>
              <a:t>Deployment Diagrams</a:t>
            </a:r>
          </a:p>
        </p:txBody>
      </p:sp>
      <p:sp>
        <p:nvSpPr>
          <p:cNvPr id="61450" name="Rectangle 9"/>
          <p:cNvSpPr>
            <a:spLocks noChangeArrowheads="1"/>
          </p:cNvSpPr>
          <p:nvPr/>
        </p:nvSpPr>
        <p:spPr bwMode="auto">
          <a:xfrm>
            <a:off x="5365750" y="60198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用例图</a:t>
            </a:r>
          </a:p>
          <a:p>
            <a:pPr algn="ctr" eaLnBrk="0" hangingPunct="0"/>
            <a:r>
              <a:rPr kumimoji="0" lang="en-US" altLang="zh-CN" sz="1200">
                <a:solidFill>
                  <a:schemeClr val="hlink"/>
                </a:solidFill>
                <a:latin typeface="Arial" charset="0"/>
              </a:rPr>
              <a:t>Use Case Diagrams</a:t>
            </a:r>
          </a:p>
        </p:txBody>
      </p:sp>
      <p:sp>
        <p:nvSpPr>
          <p:cNvPr id="61451" name="Rectangle 10"/>
          <p:cNvSpPr>
            <a:spLocks noChangeArrowheads="1"/>
          </p:cNvSpPr>
          <p:nvPr/>
        </p:nvSpPr>
        <p:spPr bwMode="auto">
          <a:xfrm>
            <a:off x="5365750" y="170021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顺序图</a:t>
            </a:r>
          </a:p>
          <a:p>
            <a:pPr algn="ctr" eaLnBrk="0" hangingPunct="0"/>
            <a:r>
              <a:rPr kumimoji="0" lang="en-US" altLang="zh-CN" sz="1200">
                <a:solidFill>
                  <a:schemeClr val="hlink"/>
                </a:solidFill>
                <a:latin typeface="Arial" charset="0"/>
              </a:rPr>
              <a:t>Sequence Diagrams</a:t>
            </a:r>
          </a:p>
        </p:txBody>
      </p:sp>
      <p:sp>
        <p:nvSpPr>
          <p:cNvPr id="61452" name="Rectangle 11"/>
          <p:cNvSpPr>
            <a:spLocks noChangeArrowheads="1"/>
          </p:cNvSpPr>
          <p:nvPr/>
        </p:nvSpPr>
        <p:spPr bwMode="auto">
          <a:xfrm>
            <a:off x="5365750" y="241935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通信图</a:t>
            </a:r>
          </a:p>
          <a:p>
            <a:pPr algn="ctr" eaLnBrk="0" hangingPunct="0"/>
            <a:r>
              <a:rPr kumimoji="0" lang="en-US" altLang="zh-CN" sz="1200">
                <a:solidFill>
                  <a:schemeClr val="hlink"/>
                </a:solidFill>
                <a:latin typeface="Arial" charset="0"/>
              </a:rPr>
              <a:t>Communication Diagrams</a:t>
            </a:r>
          </a:p>
        </p:txBody>
      </p:sp>
      <p:sp>
        <p:nvSpPr>
          <p:cNvPr id="61453" name="Rectangle 12"/>
          <p:cNvSpPr>
            <a:spLocks noChangeArrowheads="1"/>
          </p:cNvSpPr>
          <p:nvPr/>
        </p:nvSpPr>
        <p:spPr bwMode="auto">
          <a:xfrm>
            <a:off x="5365750" y="53006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状态机图</a:t>
            </a:r>
          </a:p>
          <a:p>
            <a:pPr algn="ctr" eaLnBrk="0" hangingPunct="0"/>
            <a:r>
              <a:rPr kumimoji="0" lang="en-US" altLang="zh-CN" sz="1200">
                <a:solidFill>
                  <a:schemeClr val="hlink"/>
                </a:solidFill>
                <a:latin typeface="Arial" charset="0"/>
              </a:rPr>
              <a:t>State Machine Diagrams</a:t>
            </a:r>
          </a:p>
        </p:txBody>
      </p:sp>
      <p:sp>
        <p:nvSpPr>
          <p:cNvPr id="61454" name="Rectangle 13"/>
          <p:cNvSpPr>
            <a:spLocks noChangeArrowheads="1"/>
          </p:cNvSpPr>
          <p:nvPr/>
        </p:nvSpPr>
        <p:spPr bwMode="auto">
          <a:xfrm>
            <a:off x="5365750" y="457993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活动图</a:t>
            </a:r>
          </a:p>
          <a:p>
            <a:pPr algn="ctr" eaLnBrk="0" hangingPunct="0"/>
            <a:r>
              <a:rPr kumimoji="0" lang="en-US" altLang="zh-CN" sz="1200">
                <a:solidFill>
                  <a:schemeClr val="hlink"/>
                </a:solidFill>
                <a:latin typeface="Arial" charset="0"/>
              </a:rPr>
              <a:t>Activity Diagrams</a:t>
            </a:r>
          </a:p>
        </p:txBody>
      </p:sp>
      <p:cxnSp>
        <p:nvCxnSpPr>
          <p:cNvPr id="61455" name="AutoShape 14"/>
          <p:cNvCxnSpPr>
            <a:cxnSpLocks noChangeShapeType="1"/>
            <a:stCxn id="61444" idx="2"/>
            <a:endCxn id="61446" idx="3"/>
          </p:cNvCxnSpPr>
          <p:nvPr/>
        </p:nvCxnSpPr>
        <p:spPr bwMode="auto">
          <a:xfrm rot="5400000">
            <a:off x="3339307" y="1729581"/>
            <a:ext cx="1144588"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6" name="AutoShape 15"/>
          <p:cNvCxnSpPr>
            <a:cxnSpLocks noChangeShapeType="1"/>
            <a:stCxn id="61444" idx="2"/>
            <a:endCxn id="61447" idx="3"/>
          </p:cNvCxnSpPr>
          <p:nvPr/>
        </p:nvCxnSpPr>
        <p:spPr bwMode="auto">
          <a:xfrm rot="5400000">
            <a:off x="2979738" y="2089150"/>
            <a:ext cx="1863725"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7" name="AutoShape 16"/>
          <p:cNvCxnSpPr>
            <a:cxnSpLocks noChangeShapeType="1"/>
            <a:stCxn id="61444" idx="2"/>
            <a:endCxn id="61449" idx="3"/>
          </p:cNvCxnSpPr>
          <p:nvPr/>
        </p:nvCxnSpPr>
        <p:spPr bwMode="auto">
          <a:xfrm rot="5400000">
            <a:off x="2620169" y="2448719"/>
            <a:ext cx="258286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8" name="AutoShape 17"/>
          <p:cNvCxnSpPr>
            <a:cxnSpLocks noChangeShapeType="1"/>
            <a:stCxn id="61444" idx="2"/>
            <a:endCxn id="61450" idx="1"/>
          </p:cNvCxnSpPr>
          <p:nvPr/>
        </p:nvCxnSpPr>
        <p:spPr bwMode="auto">
          <a:xfrm rot="16200000" flipH="1">
            <a:off x="2539206" y="3491707"/>
            <a:ext cx="467042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59" name="AutoShape 18"/>
          <p:cNvCxnSpPr>
            <a:cxnSpLocks noChangeShapeType="1"/>
            <a:stCxn id="61444" idx="2"/>
            <a:endCxn id="61451" idx="1"/>
          </p:cNvCxnSpPr>
          <p:nvPr/>
        </p:nvCxnSpPr>
        <p:spPr bwMode="auto">
          <a:xfrm rot="16200000" flipH="1">
            <a:off x="4699000" y="1331913"/>
            <a:ext cx="350838"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0" name="AutoShape 19"/>
          <p:cNvCxnSpPr>
            <a:cxnSpLocks noChangeShapeType="1"/>
            <a:stCxn id="61444" idx="2"/>
            <a:endCxn id="61452" idx="1"/>
          </p:cNvCxnSpPr>
          <p:nvPr/>
        </p:nvCxnSpPr>
        <p:spPr bwMode="auto">
          <a:xfrm rot="16200000" flipH="1">
            <a:off x="4339431" y="1691482"/>
            <a:ext cx="106997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1" name="AutoShape 20"/>
          <p:cNvCxnSpPr>
            <a:cxnSpLocks noChangeShapeType="1"/>
            <a:stCxn id="61444" idx="2"/>
            <a:endCxn id="61453" idx="1"/>
          </p:cNvCxnSpPr>
          <p:nvPr/>
        </p:nvCxnSpPr>
        <p:spPr bwMode="auto">
          <a:xfrm rot="16200000" flipH="1">
            <a:off x="2898775" y="3132138"/>
            <a:ext cx="3951288"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62" name="AutoShape 21"/>
          <p:cNvCxnSpPr>
            <a:cxnSpLocks noChangeShapeType="1"/>
            <a:stCxn id="61444" idx="2"/>
            <a:endCxn id="61454" idx="1"/>
          </p:cNvCxnSpPr>
          <p:nvPr/>
        </p:nvCxnSpPr>
        <p:spPr bwMode="auto">
          <a:xfrm rot="16200000" flipH="1">
            <a:off x="3259137" y="2771776"/>
            <a:ext cx="3230563"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567318" name="Text Box 22"/>
          <p:cNvSpPr txBox="1">
            <a:spLocks noChangeArrowheads="1"/>
          </p:cNvSpPr>
          <p:nvPr/>
        </p:nvSpPr>
        <p:spPr bwMode="auto">
          <a:xfrm>
            <a:off x="1260475" y="979488"/>
            <a:ext cx="1727200" cy="82232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zh-CN" altLang="en-US">
                <a:effectLst>
                  <a:outerShdw blurRad="38100" dist="38100" dir="2700000" algn="tl">
                    <a:srgbClr val="C0C0C0"/>
                  </a:outerShdw>
                </a:effectLst>
                <a:latin typeface="Arial" charset="0"/>
                <a:ea typeface="宋体" pitchFamily="2" charset="-122"/>
              </a:rPr>
              <a:t>静态模型</a:t>
            </a:r>
            <a:br>
              <a:rPr kumimoji="0" lang="zh-CN" altLang="en-US">
                <a:effectLst>
                  <a:outerShdw blurRad="38100" dist="38100" dir="2700000" algn="tl">
                    <a:srgbClr val="C0C0C0"/>
                  </a:outerShdw>
                </a:effectLst>
                <a:latin typeface="Arial" charset="0"/>
                <a:ea typeface="宋体" pitchFamily="2" charset="-122"/>
              </a:rPr>
            </a:br>
            <a:r>
              <a:rPr kumimoji="0" lang="en-US" altLang="zh-CN">
                <a:effectLst>
                  <a:outerShdw blurRad="38100" dist="38100" dir="2700000" algn="tl">
                    <a:srgbClr val="C0C0C0"/>
                  </a:outerShdw>
                </a:effectLst>
                <a:latin typeface="Arial" charset="0"/>
                <a:ea typeface="宋体" pitchFamily="2" charset="-122"/>
              </a:rPr>
              <a:t>(</a:t>
            </a:r>
            <a:r>
              <a:rPr kumimoji="0" lang="zh-CN" altLang="en-US">
                <a:effectLst>
                  <a:outerShdw blurRad="38100" dist="38100" dir="2700000" algn="tl">
                    <a:srgbClr val="C0C0C0"/>
                  </a:outerShdw>
                </a:effectLst>
                <a:latin typeface="Arial" charset="0"/>
                <a:ea typeface="宋体" pitchFamily="2" charset="-122"/>
              </a:rPr>
              <a:t>系统结构</a:t>
            </a:r>
            <a:r>
              <a:rPr kumimoji="0" lang="en-US" altLang="zh-CN">
                <a:effectLst>
                  <a:outerShdw blurRad="38100" dist="38100" dir="2700000" algn="tl">
                    <a:srgbClr val="C0C0C0"/>
                  </a:outerShdw>
                </a:effectLst>
                <a:latin typeface="Arial" charset="0"/>
                <a:ea typeface="宋体" pitchFamily="2" charset="-122"/>
              </a:rPr>
              <a:t>)</a:t>
            </a:r>
          </a:p>
        </p:txBody>
      </p:sp>
      <p:sp>
        <p:nvSpPr>
          <p:cNvPr id="567319" name="Text Box 23"/>
          <p:cNvSpPr txBox="1">
            <a:spLocks noChangeArrowheads="1"/>
          </p:cNvSpPr>
          <p:nvPr/>
        </p:nvSpPr>
        <p:spPr bwMode="auto">
          <a:xfrm>
            <a:off x="5868988" y="908050"/>
            <a:ext cx="1727200" cy="822325"/>
          </a:xfrm>
          <a:prstGeom prst="rect">
            <a:avLst/>
          </a:prstGeom>
          <a:noFill/>
          <a:ln w="12700">
            <a:noFill/>
            <a:miter lim="800000"/>
            <a:headEnd type="none" w="sm" len="sm"/>
            <a:tailEnd type="none" w="sm" len="sm"/>
          </a:ln>
          <a:effectLst/>
        </p:spPr>
        <p:txBody>
          <a:bodyPr>
            <a:spAutoFit/>
          </a:bodyPr>
          <a:lstStyle/>
          <a:p>
            <a:pPr algn="ctr" eaLnBrk="0" hangingPunct="0">
              <a:spcBef>
                <a:spcPct val="50000"/>
              </a:spcBef>
              <a:defRPr/>
            </a:pPr>
            <a:r>
              <a:rPr kumimoji="0" lang="zh-CN" altLang="en-US">
                <a:effectLst>
                  <a:outerShdw blurRad="38100" dist="38100" dir="2700000" algn="tl">
                    <a:srgbClr val="C0C0C0"/>
                  </a:outerShdw>
                </a:effectLst>
                <a:latin typeface="Arial" charset="0"/>
                <a:ea typeface="宋体" pitchFamily="2" charset="-122"/>
              </a:rPr>
              <a:t>动态模型</a:t>
            </a:r>
            <a:br>
              <a:rPr kumimoji="0" lang="zh-CN" altLang="en-US">
                <a:effectLst>
                  <a:outerShdw blurRad="38100" dist="38100" dir="2700000" algn="tl">
                    <a:srgbClr val="C0C0C0"/>
                  </a:outerShdw>
                </a:effectLst>
                <a:latin typeface="Arial" charset="0"/>
                <a:ea typeface="宋体" pitchFamily="2" charset="-122"/>
              </a:rPr>
            </a:br>
            <a:r>
              <a:rPr kumimoji="0" lang="en-US" altLang="zh-CN">
                <a:effectLst>
                  <a:outerShdw blurRad="38100" dist="38100" dir="2700000" algn="tl">
                    <a:srgbClr val="C0C0C0"/>
                  </a:outerShdw>
                </a:effectLst>
                <a:latin typeface="Arial" charset="0"/>
                <a:ea typeface="宋体" pitchFamily="2" charset="-122"/>
              </a:rPr>
              <a:t>(</a:t>
            </a:r>
            <a:r>
              <a:rPr kumimoji="0" lang="zh-CN" altLang="en-US">
                <a:effectLst>
                  <a:outerShdw blurRad="38100" dist="38100" dir="2700000" algn="tl">
                    <a:srgbClr val="C0C0C0"/>
                  </a:outerShdw>
                </a:effectLst>
                <a:latin typeface="Arial" charset="0"/>
                <a:ea typeface="宋体" pitchFamily="2" charset="-122"/>
              </a:rPr>
              <a:t>系统行为</a:t>
            </a:r>
            <a:r>
              <a:rPr kumimoji="0" lang="en-US" altLang="zh-CN">
                <a:effectLst>
                  <a:outerShdw blurRad="38100" dist="38100" dir="2700000" algn="tl">
                    <a:srgbClr val="C0C0C0"/>
                  </a:outerShdw>
                </a:effectLst>
                <a:latin typeface="Arial" charset="0"/>
                <a:ea typeface="宋体" pitchFamily="2" charset="-122"/>
              </a:rPr>
              <a:t>)</a:t>
            </a:r>
          </a:p>
        </p:txBody>
      </p:sp>
      <p:sp>
        <p:nvSpPr>
          <p:cNvPr id="61465" name="Rectangle 24"/>
          <p:cNvSpPr>
            <a:spLocks noChangeArrowheads="1"/>
          </p:cNvSpPr>
          <p:nvPr/>
        </p:nvSpPr>
        <p:spPr bwMode="auto">
          <a:xfrm>
            <a:off x="901700" y="4652963"/>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包图</a:t>
            </a:r>
          </a:p>
          <a:p>
            <a:pPr algn="ctr" eaLnBrk="0" hangingPunct="0"/>
            <a:r>
              <a:rPr kumimoji="0" lang="en-US" altLang="zh-CN" sz="1200">
                <a:solidFill>
                  <a:schemeClr val="hlink"/>
                </a:solidFill>
                <a:latin typeface="Arial" charset="0"/>
              </a:rPr>
              <a:t>Package Diagrams</a:t>
            </a:r>
          </a:p>
        </p:txBody>
      </p:sp>
      <p:sp>
        <p:nvSpPr>
          <p:cNvPr id="61466" name="Rectangle 25"/>
          <p:cNvSpPr>
            <a:spLocks noChangeArrowheads="1"/>
          </p:cNvSpPr>
          <p:nvPr/>
        </p:nvSpPr>
        <p:spPr bwMode="auto">
          <a:xfrm>
            <a:off x="901700" y="5373688"/>
            <a:ext cx="2519363"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组合结构图</a:t>
            </a:r>
          </a:p>
          <a:p>
            <a:pPr algn="ctr" eaLnBrk="0" hangingPunct="0"/>
            <a:r>
              <a:rPr kumimoji="0" lang="en-US" altLang="zh-CN" sz="1200">
                <a:solidFill>
                  <a:schemeClr val="hlink"/>
                </a:solidFill>
                <a:latin typeface="Arial" charset="0"/>
              </a:rPr>
              <a:t>Composite Structure Diagrams</a:t>
            </a:r>
          </a:p>
        </p:txBody>
      </p:sp>
      <p:sp>
        <p:nvSpPr>
          <p:cNvPr id="61467" name="Rectangle 26"/>
          <p:cNvSpPr>
            <a:spLocks noChangeArrowheads="1"/>
          </p:cNvSpPr>
          <p:nvPr/>
        </p:nvSpPr>
        <p:spPr bwMode="auto">
          <a:xfrm>
            <a:off x="5365750" y="3140075"/>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时间图</a:t>
            </a:r>
          </a:p>
          <a:p>
            <a:pPr algn="ctr" eaLnBrk="0" hangingPunct="0"/>
            <a:r>
              <a:rPr kumimoji="0" lang="en-US" altLang="zh-CN" sz="1200">
                <a:solidFill>
                  <a:schemeClr val="hlink"/>
                </a:solidFill>
                <a:latin typeface="Arial" charset="0"/>
              </a:rPr>
              <a:t>Timing Diagrams</a:t>
            </a:r>
          </a:p>
        </p:txBody>
      </p:sp>
      <p:sp>
        <p:nvSpPr>
          <p:cNvPr id="61468" name="Rectangle 27"/>
          <p:cNvSpPr>
            <a:spLocks noChangeArrowheads="1"/>
          </p:cNvSpPr>
          <p:nvPr/>
        </p:nvSpPr>
        <p:spPr bwMode="auto">
          <a:xfrm>
            <a:off x="5365750" y="3860800"/>
            <a:ext cx="2519363" cy="576263"/>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交互纵览图</a:t>
            </a:r>
          </a:p>
          <a:p>
            <a:pPr algn="ctr" eaLnBrk="0" hangingPunct="0"/>
            <a:r>
              <a:rPr kumimoji="0" lang="en-US" altLang="zh-CN" sz="1200">
                <a:solidFill>
                  <a:schemeClr val="hlink"/>
                </a:solidFill>
                <a:latin typeface="Arial" charset="0"/>
              </a:rPr>
              <a:t>Interaction Overview Diagrams</a:t>
            </a:r>
          </a:p>
        </p:txBody>
      </p:sp>
      <p:cxnSp>
        <p:nvCxnSpPr>
          <p:cNvPr id="61469" name="AutoShape 28"/>
          <p:cNvCxnSpPr>
            <a:cxnSpLocks noChangeShapeType="1"/>
            <a:stCxn id="61444" idx="2"/>
            <a:endCxn id="61467" idx="1"/>
          </p:cNvCxnSpPr>
          <p:nvPr/>
        </p:nvCxnSpPr>
        <p:spPr bwMode="auto">
          <a:xfrm rot="16200000" flipH="1">
            <a:off x="3979069" y="2051844"/>
            <a:ext cx="1790700"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0" name="AutoShape 29"/>
          <p:cNvCxnSpPr>
            <a:cxnSpLocks noChangeShapeType="1"/>
            <a:stCxn id="61444" idx="2"/>
            <a:endCxn id="61468" idx="1"/>
          </p:cNvCxnSpPr>
          <p:nvPr/>
        </p:nvCxnSpPr>
        <p:spPr bwMode="auto">
          <a:xfrm rot="16200000" flipH="1">
            <a:off x="3618706" y="2412207"/>
            <a:ext cx="2511425" cy="963612"/>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1" name="AutoShape 30"/>
          <p:cNvCxnSpPr>
            <a:cxnSpLocks noChangeShapeType="1"/>
            <a:stCxn id="61444" idx="2"/>
            <a:endCxn id="61465" idx="3"/>
          </p:cNvCxnSpPr>
          <p:nvPr/>
        </p:nvCxnSpPr>
        <p:spPr bwMode="auto">
          <a:xfrm rot="5400000">
            <a:off x="2259807" y="2809081"/>
            <a:ext cx="3303588"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cxnSp>
        <p:nvCxnSpPr>
          <p:cNvPr id="61472" name="AutoShape 31"/>
          <p:cNvCxnSpPr>
            <a:cxnSpLocks noChangeShapeType="1"/>
            <a:stCxn id="61444" idx="2"/>
            <a:endCxn id="61466" idx="3"/>
          </p:cNvCxnSpPr>
          <p:nvPr/>
        </p:nvCxnSpPr>
        <p:spPr bwMode="auto">
          <a:xfrm rot="5400000">
            <a:off x="1899444" y="3169444"/>
            <a:ext cx="4024313" cy="962025"/>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
        <p:nvSpPr>
          <p:cNvPr id="61473" name="Rectangle 32"/>
          <p:cNvSpPr>
            <a:spLocks noChangeArrowheads="1"/>
          </p:cNvSpPr>
          <p:nvPr/>
        </p:nvSpPr>
        <p:spPr bwMode="auto">
          <a:xfrm>
            <a:off x="900113" y="6094413"/>
            <a:ext cx="2519362" cy="576262"/>
          </a:xfrm>
          <a:prstGeom prst="rect">
            <a:avLst/>
          </a:prstGeom>
          <a:solidFill>
            <a:srgbClr val="CCFFFF"/>
          </a:solidFill>
          <a:ln w="19050">
            <a:solidFill>
              <a:schemeClr val="folHlink"/>
            </a:solidFill>
            <a:miter lim="800000"/>
            <a:headEnd type="none" w="sm" len="sm"/>
            <a:tailEnd type="none" w="sm" len="sm"/>
          </a:ln>
        </p:spPr>
        <p:txBody>
          <a:bodyPr wrap="none" anchor="ctr"/>
          <a:lstStyle/>
          <a:p>
            <a:pPr algn="ctr" eaLnBrk="0" hangingPunct="0"/>
            <a:r>
              <a:rPr kumimoji="0" lang="zh-CN" altLang="en-US">
                <a:solidFill>
                  <a:schemeClr val="hlink"/>
                </a:solidFill>
                <a:latin typeface="Arial" charset="0"/>
              </a:rPr>
              <a:t>外廓图</a:t>
            </a:r>
          </a:p>
          <a:p>
            <a:pPr algn="ctr" eaLnBrk="0" hangingPunct="0"/>
            <a:r>
              <a:rPr kumimoji="0" lang="en-US" altLang="zh-CN" sz="1200">
                <a:solidFill>
                  <a:schemeClr val="hlink"/>
                </a:solidFill>
                <a:latin typeface="Arial" charset="0"/>
              </a:rPr>
              <a:t>Profile Diagrams</a:t>
            </a:r>
          </a:p>
        </p:txBody>
      </p:sp>
      <p:cxnSp>
        <p:nvCxnSpPr>
          <p:cNvPr id="61474" name="AutoShape 33"/>
          <p:cNvCxnSpPr>
            <a:cxnSpLocks noChangeShapeType="1"/>
            <a:stCxn id="61444" idx="2"/>
            <a:endCxn id="61473" idx="3"/>
          </p:cNvCxnSpPr>
          <p:nvPr/>
        </p:nvCxnSpPr>
        <p:spPr bwMode="auto">
          <a:xfrm rot="5400000">
            <a:off x="1538288" y="3529012"/>
            <a:ext cx="4745038" cy="963613"/>
          </a:xfrm>
          <a:prstGeom prst="bentConnector2">
            <a:avLst/>
          </a:prstGeom>
          <a:noFill/>
          <a:ln w="28575">
            <a:solidFill>
              <a:schemeClr val="folHlink"/>
            </a:solidFill>
            <a:miter lim="800000"/>
            <a:headEnd type="none" w="sm" len="sm"/>
            <a:tailEnd type="triangle" w="lg" len="lg"/>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3D95FB3D-D6CF-4E26-ACE4-D8EA82615EB8}" type="slidenum">
              <a:rPr lang="en-US" altLang="zh-CN" sz="1200" b="0" smtClean="0">
                <a:solidFill>
                  <a:srgbClr val="4D4D4D"/>
                </a:solidFill>
                <a:latin typeface="Arial" charset="0"/>
              </a:rPr>
              <a:pPr eaLnBrk="1" hangingPunct="1"/>
              <a:t>59</a:t>
            </a:fld>
            <a:r>
              <a:rPr lang="en-US" altLang="zh-CN" sz="1200" b="0" smtClean="0">
                <a:solidFill>
                  <a:srgbClr val="4D4D4D"/>
                </a:solidFill>
                <a:latin typeface="Arial" charset="0"/>
              </a:rPr>
              <a:t>-</a:t>
            </a:r>
          </a:p>
        </p:txBody>
      </p:sp>
      <p:sp>
        <p:nvSpPr>
          <p:cNvPr id="62467" name="Rectangle 2"/>
          <p:cNvSpPr>
            <a:spLocks noGrp="1" noChangeArrowheads="1"/>
          </p:cNvSpPr>
          <p:nvPr>
            <p:ph type="title"/>
          </p:nvPr>
        </p:nvSpPr>
        <p:spPr>
          <a:xfrm>
            <a:off x="523875" y="260350"/>
            <a:ext cx="8296275" cy="647700"/>
          </a:xfrm>
        </p:spPr>
        <p:txBody>
          <a:bodyPr/>
          <a:lstStyle/>
          <a:p>
            <a:pPr eaLnBrk="1" hangingPunct="1"/>
            <a:r>
              <a:rPr lang="en-US" altLang="zh-CN" sz="4400" smtClean="0"/>
              <a:t>UML2</a:t>
            </a:r>
            <a:r>
              <a:rPr lang="zh-CN" altLang="en-US" sz="4400" smtClean="0"/>
              <a:t>主要改进</a:t>
            </a:r>
            <a:r>
              <a:rPr lang="en-US" altLang="zh-CN" sz="4400" smtClean="0"/>
              <a:t>(</a:t>
            </a:r>
            <a:r>
              <a:rPr lang="zh-CN" altLang="en-US" sz="4400" smtClean="0"/>
              <a:t>与</a:t>
            </a:r>
            <a:r>
              <a:rPr lang="en-US" altLang="zh-CN" sz="4400" smtClean="0"/>
              <a:t>UML1.x</a:t>
            </a:r>
            <a:r>
              <a:rPr lang="zh-CN" altLang="en-US" sz="4400" smtClean="0"/>
              <a:t>相比</a:t>
            </a:r>
            <a:r>
              <a:rPr lang="en-US" altLang="zh-CN" sz="4400" smtClean="0"/>
              <a:t>)</a:t>
            </a:r>
          </a:p>
        </p:txBody>
      </p:sp>
      <p:sp>
        <p:nvSpPr>
          <p:cNvPr id="62468" name="Rectangle 3"/>
          <p:cNvSpPr>
            <a:spLocks noGrp="1" noChangeArrowheads="1"/>
          </p:cNvSpPr>
          <p:nvPr>
            <p:ph type="body" idx="1"/>
          </p:nvPr>
        </p:nvSpPr>
        <p:spPr/>
        <p:txBody>
          <a:bodyPr/>
          <a:lstStyle/>
          <a:p>
            <a:pPr eaLnBrk="1" hangingPunct="1">
              <a:lnSpc>
                <a:spcPct val="80000"/>
              </a:lnSpc>
            </a:pPr>
            <a:r>
              <a:rPr lang="zh-CN" altLang="en-US" sz="2800" smtClean="0"/>
              <a:t>新增</a:t>
            </a:r>
            <a:r>
              <a:rPr lang="en-US" altLang="zh-CN" sz="2800" smtClean="0"/>
              <a:t>(5</a:t>
            </a:r>
            <a:r>
              <a:rPr lang="zh-CN" altLang="en-US" sz="2800" smtClean="0"/>
              <a:t>种</a:t>
            </a:r>
            <a:r>
              <a:rPr lang="en-US" altLang="zh-CN" sz="2800" smtClean="0"/>
              <a:t>)</a:t>
            </a:r>
          </a:p>
          <a:p>
            <a:pPr lvl="1" eaLnBrk="1" hangingPunct="1">
              <a:lnSpc>
                <a:spcPct val="80000"/>
              </a:lnSpc>
            </a:pPr>
            <a:r>
              <a:rPr lang="zh-CN" altLang="en-US" sz="2400" smtClean="0"/>
              <a:t>包图</a:t>
            </a:r>
            <a:r>
              <a:rPr lang="en-US" altLang="zh-CN" sz="2400" smtClean="0"/>
              <a:t>(Package Diagram)</a:t>
            </a:r>
            <a:endParaRPr lang="zh-CN" altLang="en-US" sz="2400" smtClean="0"/>
          </a:p>
          <a:p>
            <a:pPr lvl="1" eaLnBrk="1" hangingPunct="1">
              <a:lnSpc>
                <a:spcPct val="80000"/>
              </a:lnSpc>
            </a:pPr>
            <a:r>
              <a:rPr lang="zh-CN" altLang="en-US" sz="2400" smtClean="0"/>
              <a:t>组合结构图</a:t>
            </a:r>
            <a:r>
              <a:rPr lang="en-US" altLang="zh-CN" sz="2400" smtClean="0"/>
              <a:t>(Composite Structure Diagram)</a:t>
            </a:r>
            <a:endParaRPr lang="zh-CN" altLang="en-US" sz="2400" smtClean="0"/>
          </a:p>
          <a:p>
            <a:pPr lvl="1" eaLnBrk="1" hangingPunct="1">
              <a:lnSpc>
                <a:spcPct val="80000"/>
              </a:lnSpc>
            </a:pPr>
            <a:r>
              <a:rPr lang="zh-CN" altLang="en-US" sz="2400" smtClean="0"/>
              <a:t>交互纵览图</a:t>
            </a:r>
            <a:r>
              <a:rPr lang="en-US" altLang="zh-CN" sz="2400" smtClean="0"/>
              <a:t>(Interaction Overview Diagram)</a:t>
            </a:r>
            <a:endParaRPr lang="zh-CN" altLang="en-US" sz="2400" smtClean="0"/>
          </a:p>
          <a:p>
            <a:pPr lvl="1" eaLnBrk="1" hangingPunct="1">
              <a:lnSpc>
                <a:spcPct val="80000"/>
              </a:lnSpc>
            </a:pPr>
            <a:r>
              <a:rPr lang="zh-CN" altLang="en-US" sz="2400" smtClean="0"/>
              <a:t>时间图</a:t>
            </a:r>
            <a:r>
              <a:rPr lang="en-US" altLang="zh-CN" sz="2400" smtClean="0"/>
              <a:t>(Timing Diagram)</a:t>
            </a:r>
          </a:p>
          <a:p>
            <a:pPr lvl="1" eaLnBrk="1" hangingPunct="1">
              <a:lnSpc>
                <a:spcPct val="80000"/>
              </a:lnSpc>
            </a:pPr>
            <a:r>
              <a:rPr lang="zh-CN" altLang="en-US" sz="2400" smtClean="0"/>
              <a:t>外廓图</a:t>
            </a:r>
            <a:r>
              <a:rPr lang="en-US" altLang="zh-CN" sz="2400" smtClean="0"/>
              <a:t>(Profile Diagram, UML2.2</a:t>
            </a:r>
            <a:r>
              <a:rPr lang="zh-CN" altLang="en-US" sz="2400" smtClean="0"/>
              <a:t>新增</a:t>
            </a:r>
            <a:r>
              <a:rPr lang="en-US" altLang="zh-CN" sz="2400" smtClean="0"/>
              <a:t>)</a:t>
            </a:r>
          </a:p>
          <a:p>
            <a:pPr eaLnBrk="1" hangingPunct="1">
              <a:lnSpc>
                <a:spcPct val="80000"/>
              </a:lnSpc>
            </a:pPr>
            <a:r>
              <a:rPr lang="zh-CN" altLang="en-US" sz="2800" smtClean="0"/>
              <a:t>改进</a:t>
            </a:r>
            <a:r>
              <a:rPr lang="en-US" altLang="zh-CN" sz="2800" smtClean="0"/>
              <a:t>(3</a:t>
            </a:r>
            <a:r>
              <a:rPr lang="zh-CN" altLang="en-US" sz="2800" smtClean="0"/>
              <a:t>种</a:t>
            </a:r>
            <a:r>
              <a:rPr lang="en-US" altLang="zh-CN" sz="2800" smtClean="0"/>
              <a:t>)</a:t>
            </a:r>
          </a:p>
          <a:p>
            <a:pPr lvl="1" eaLnBrk="1" hangingPunct="1">
              <a:lnSpc>
                <a:spcPct val="80000"/>
              </a:lnSpc>
            </a:pPr>
            <a:r>
              <a:rPr lang="zh-CN" altLang="en-US" sz="2400" smtClean="0"/>
              <a:t>顺序图</a:t>
            </a:r>
            <a:r>
              <a:rPr lang="en-US" altLang="zh-CN" sz="2400" smtClean="0"/>
              <a:t>(Sequence Diagram)</a:t>
            </a:r>
            <a:endParaRPr lang="zh-CN" altLang="en-US" sz="2400" smtClean="0"/>
          </a:p>
          <a:p>
            <a:pPr lvl="1" eaLnBrk="1" hangingPunct="1">
              <a:lnSpc>
                <a:spcPct val="80000"/>
              </a:lnSpc>
            </a:pPr>
            <a:r>
              <a:rPr lang="zh-CN" altLang="en-US" sz="2400" smtClean="0"/>
              <a:t>活动图</a:t>
            </a:r>
            <a:r>
              <a:rPr lang="en-US" altLang="zh-CN" sz="2400" smtClean="0"/>
              <a:t>(Activity Diagram)</a:t>
            </a:r>
            <a:endParaRPr lang="zh-CN" altLang="en-US" sz="2400" smtClean="0"/>
          </a:p>
          <a:p>
            <a:pPr lvl="1" eaLnBrk="1" hangingPunct="1">
              <a:lnSpc>
                <a:spcPct val="80000"/>
              </a:lnSpc>
            </a:pPr>
            <a:r>
              <a:rPr lang="zh-CN" altLang="en-US" sz="2400" smtClean="0"/>
              <a:t>构件图</a:t>
            </a:r>
            <a:r>
              <a:rPr lang="en-US" altLang="zh-CN" sz="2400" smtClean="0"/>
              <a:t>(Component Diagram)</a:t>
            </a:r>
          </a:p>
          <a:p>
            <a:pPr eaLnBrk="1" hangingPunct="1">
              <a:lnSpc>
                <a:spcPct val="80000"/>
              </a:lnSpc>
            </a:pPr>
            <a:r>
              <a:rPr lang="zh-CN" altLang="en-US" sz="2800" smtClean="0"/>
              <a:t>改名</a:t>
            </a:r>
            <a:r>
              <a:rPr lang="en-US" altLang="zh-CN" sz="2800" smtClean="0"/>
              <a:t>(2</a:t>
            </a:r>
            <a:r>
              <a:rPr lang="zh-CN" altLang="en-US" sz="2800" smtClean="0"/>
              <a:t>种</a:t>
            </a:r>
            <a:r>
              <a:rPr lang="en-US" altLang="zh-CN" sz="2800" smtClean="0"/>
              <a:t>)</a:t>
            </a:r>
          </a:p>
          <a:p>
            <a:pPr lvl="1" eaLnBrk="1" hangingPunct="1">
              <a:lnSpc>
                <a:spcPct val="80000"/>
              </a:lnSpc>
            </a:pPr>
            <a:r>
              <a:rPr lang="zh-CN" altLang="en-US" sz="2400" smtClean="0"/>
              <a:t>通信图</a:t>
            </a:r>
            <a:r>
              <a:rPr lang="en-US" altLang="zh-CN" sz="2400" smtClean="0"/>
              <a:t>(Communication Diagram)</a:t>
            </a:r>
          </a:p>
          <a:p>
            <a:pPr lvl="1" eaLnBrk="1" hangingPunct="1">
              <a:lnSpc>
                <a:spcPct val="80000"/>
              </a:lnSpc>
            </a:pPr>
            <a:r>
              <a:rPr lang="zh-CN" altLang="en-US" sz="2400" smtClean="0"/>
              <a:t>状态机图</a:t>
            </a:r>
            <a:r>
              <a:rPr lang="en-US" altLang="zh-CN" sz="2400" smtClean="0"/>
              <a:t>(State Machine Diagram)</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342AB6B-B067-4B3C-80BC-8E84961CDE5F}" type="slidenum">
              <a:rPr lang="en-US" altLang="zh-CN" sz="1200" b="0" smtClean="0">
                <a:solidFill>
                  <a:srgbClr val="4D4D4D"/>
                </a:solidFill>
                <a:latin typeface="Arial" charset="0"/>
              </a:rPr>
              <a:pPr eaLnBrk="1" hangingPunct="1"/>
              <a:t>6</a:t>
            </a:fld>
            <a:r>
              <a:rPr lang="en-US" altLang="zh-CN" sz="1200" b="0" smtClean="0">
                <a:solidFill>
                  <a:srgbClr val="4D4D4D"/>
                </a:solidFill>
                <a:latin typeface="Arial" charset="0"/>
              </a:rPr>
              <a:t>-</a:t>
            </a:r>
          </a:p>
        </p:txBody>
      </p:sp>
      <p:sp>
        <p:nvSpPr>
          <p:cNvPr id="8195" name="Rectangle 2"/>
          <p:cNvSpPr>
            <a:spLocks noGrp="1" noChangeArrowheads="1"/>
          </p:cNvSpPr>
          <p:nvPr>
            <p:ph type="title"/>
          </p:nvPr>
        </p:nvSpPr>
        <p:spPr/>
        <p:txBody>
          <a:bodyPr/>
          <a:lstStyle/>
          <a:p>
            <a:pPr eaLnBrk="1" hangingPunct="1"/>
            <a:r>
              <a:rPr lang="zh-CN" altLang="en-US" smtClean="0"/>
              <a:t>模型</a:t>
            </a:r>
            <a:endParaRPr lang="en-US" altLang="zh-CN" smtClean="0"/>
          </a:p>
        </p:txBody>
      </p:sp>
      <p:sp>
        <p:nvSpPr>
          <p:cNvPr id="8196" name="Rectangle 3"/>
          <p:cNvSpPr>
            <a:spLocks noGrp="1" noChangeArrowheads="1"/>
          </p:cNvSpPr>
          <p:nvPr>
            <p:ph type="body" idx="1"/>
          </p:nvPr>
        </p:nvSpPr>
        <p:spPr/>
        <p:txBody>
          <a:bodyPr/>
          <a:lstStyle/>
          <a:p>
            <a:pPr eaLnBrk="1" hangingPunct="1"/>
            <a:r>
              <a:rPr lang="zh-CN" altLang="en-US" dirty="0" smtClean="0"/>
              <a:t>模式是现实世界的简化</a:t>
            </a:r>
            <a:endParaRPr lang="en-US" altLang="zh-CN" dirty="0" smtClean="0"/>
          </a:p>
        </p:txBody>
      </p:sp>
      <p:pic>
        <p:nvPicPr>
          <p:cNvPr id="81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475" y="1916113"/>
            <a:ext cx="776287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7828666-5AD1-4742-8A0C-66FF0F169200}" type="slidenum">
              <a:rPr lang="en-US" altLang="zh-CN" sz="1200" b="0" smtClean="0">
                <a:solidFill>
                  <a:srgbClr val="4D4D4D"/>
                </a:solidFill>
                <a:latin typeface="Arial" charset="0"/>
              </a:rPr>
              <a:pPr eaLnBrk="1" hangingPunct="1"/>
              <a:t>60</a:t>
            </a:fld>
            <a:r>
              <a:rPr lang="en-US" altLang="zh-CN" sz="1200" b="0" smtClean="0">
                <a:solidFill>
                  <a:srgbClr val="4D4D4D"/>
                </a:solidFill>
                <a:latin typeface="Arial" charset="0"/>
              </a:rPr>
              <a:t>-</a:t>
            </a:r>
          </a:p>
        </p:txBody>
      </p:sp>
      <p:sp>
        <p:nvSpPr>
          <p:cNvPr id="63491" name="Rectangle 2"/>
          <p:cNvSpPr>
            <a:spLocks noGrp="1" noChangeArrowheads="1"/>
          </p:cNvSpPr>
          <p:nvPr>
            <p:ph type="title"/>
          </p:nvPr>
        </p:nvSpPr>
        <p:spPr/>
        <p:txBody>
          <a:bodyPr/>
          <a:lstStyle/>
          <a:p>
            <a:pPr eaLnBrk="1" hangingPunct="1"/>
            <a:r>
              <a:rPr lang="en-US" altLang="zh-CN" sz="4400" smtClean="0"/>
              <a:t>UML2.2 14</a:t>
            </a:r>
            <a:r>
              <a:rPr lang="zh-CN" altLang="en-US" sz="4400" smtClean="0"/>
              <a:t>种图</a:t>
            </a:r>
            <a:r>
              <a:rPr lang="en-US" altLang="zh-CN" sz="4400" smtClean="0"/>
              <a:t>-</a:t>
            </a:r>
            <a:r>
              <a:rPr lang="zh-CN" altLang="en-US" sz="4400" smtClean="0"/>
              <a:t>结构模型</a:t>
            </a:r>
          </a:p>
        </p:txBody>
      </p:sp>
      <p:sp>
        <p:nvSpPr>
          <p:cNvPr id="63492" name="Rectangle 3"/>
          <p:cNvSpPr>
            <a:spLocks noGrp="1" noChangeArrowheads="1"/>
          </p:cNvSpPr>
          <p:nvPr>
            <p:ph type="body" idx="1"/>
          </p:nvPr>
        </p:nvSpPr>
        <p:spPr/>
        <p:txBody>
          <a:bodyPr/>
          <a:lstStyle/>
          <a:p>
            <a:pPr eaLnBrk="1" hangingPunct="1">
              <a:lnSpc>
                <a:spcPct val="80000"/>
              </a:lnSpc>
            </a:pPr>
            <a:r>
              <a:rPr lang="zh-CN" altLang="en-US" sz="2800" smtClean="0"/>
              <a:t>类模型</a:t>
            </a:r>
          </a:p>
          <a:p>
            <a:pPr lvl="1" eaLnBrk="1" hangingPunct="1">
              <a:lnSpc>
                <a:spcPct val="80000"/>
              </a:lnSpc>
            </a:pPr>
            <a:r>
              <a:rPr lang="zh-CN" altLang="en-US" sz="2400" smtClean="0"/>
              <a:t>类图：类、接口以及它们之间的关系</a:t>
            </a:r>
          </a:p>
          <a:p>
            <a:pPr lvl="1" eaLnBrk="1" hangingPunct="1">
              <a:lnSpc>
                <a:spcPct val="80000"/>
              </a:lnSpc>
            </a:pPr>
            <a:r>
              <a:rPr lang="zh-CN" altLang="en-US" sz="2400" smtClean="0"/>
              <a:t>包图：包以及它们之间的依赖关系</a:t>
            </a:r>
          </a:p>
          <a:p>
            <a:pPr lvl="1" eaLnBrk="1" hangingPunct="1">
              <a:lnSpc>
                <a:spcPct val="80000"/>
              </a:lnSpc>
            </a:pPr>
            <a:r>
              <a:rPr lang="zh-CN" altLang="en-US" sz="2400" smtClean="0"/>
              <a:t>对象图：对象以及它们之间的链接关系</a:t>
            </a:r>
          </a:p>
          <a:p>
            <a:pPr eaLnBrk="1" hangingPunct="1">
              <a:lnSpc>
                <a:spcPct val="80000"/>
              </a:lnSpc>
            </a:pPr>
            <a:r>
              <a:rPr lang="zh-CN" altLang="en-US" sz="2800" smtClean="0"/>
              <a:t>构件模型</a:t>
            </a:r>
          </a:p>
          <a:p>
            <a:pPr lvl="1" eaLnBrk="1" hangingPunct="1">
              <a:lnSpc>
                <a:spcPct val="80000"/>
              </a:lnSpc>
            </a:pPr>
            <a:r>
              <a:rPr lang="zh-CN" altLang="en-US" sz="2400" smtClean="0"/>
              <a:t>构件图：构件以及之间的依赖关系</a:t>
            </a:r>
          </a:p>
          <a:p>
            <a:pPr eaLnBrk="1" hangingPunct="1">
              <a:lnSpc>
                <a:spcPct val="80000"/>
              </a:lnSpc>
            </a:pPr>
            <a:r>
              <a:rPr lang="zh-CN" altLang="en-US" sz="2800" smtClean="0"/>
              <a:t>组合结构模型</a:t>
            </a:r>
          </a:p>
          <a:p>
            <a:pPr lvl="1" eaLnBrk="1" hangingPunct="1">
              <a:lnSpc>
                <a:spcPct val="80000"/>
              </a:lnSpc>
            </a:pPr>
            <a:r>
              <a:rPr lang="zh-CN" altLang="en-US" sz="2400" smtClean="0"/>
              <a:t>组合结构图：</a:t>
            </a:r>
            <a:r>
              <a:rPr kumimoji="0" lang="zh-CN" altLang="en-US" sz="2400" smtClean="0"/>
              <a:t>系统某一部分</a:t>
            </a:r>
            <a:r>
              <a:rPr kumimoji="0" lang="en-US" altLang="zh-CN" sz="2400" smtClean="0"/>
              <a:t>(</a:t>
            </a:r>
            <a:r>
              <a:rPr kumimoji="0" lang="zh-CN" altLang="en-US" sz="2400" smtClean="0"/>
              <a:t>组合结构</a:t>
            </a:r>
            <a:r>
              <a:rPr kumimoji="0" lang="en-US" altLang="zh-CN" sz="2400" smtClean="0"/>
              <a:t>)</a:t>
            </a:r>
            <a:r>
              <a:rPr kumimoji="0" lang="zh-CN" altLang="en-US" sz="2400" smtClean="0"/>
              <a:t>的内部结构</a:t>
            </a:r>
            <a:endParaRPr lang="zh-CN" altLang="en-US" sz="2400" smtClean="0"/>
          </a:p>
          <a:p>
            <a:pPr eaLnBrk="1" hangingPunct="1">
              <a:lnSpc>
                <a:spcPct val="80000"/>
              </a:lnSpc>
            </a:pPr>
            <a:r>
              <a:rPr lang="zh-CN" altLang="en-US" sz="2800" smtClean="0"/>
              <a:t>部署模型</a:t>
            </a:r>
          </a:p>
          <a:p>
            <a:pPr lvl="1" eaLnBrk="1" hangingPunct="1">
              <a:lnSpc>
                <a:spcPct val="80000"/>
              </a:lnSpc>
            </a:pPr>
            <a:r>
              <a:rPr lang="zh-CN" altLang="en-US" sz="2400" smtClean="0"/>
              <a:t>部署图：构件在节点上的部署情况</a:t>
            </a:r>
          </a:p>
          <a:p>
            <a:pPr eaLnBrk="1" hangingPunct="1">
              <a:lnSpc>
                <a:spcPct val="80000"/>
              </a:lnSpc>
            </a:pPr>
            <a:r>
              <a:rPr lang="zh-CN" altLang="en-US" sz="2800" smtClean="0"/>
              <a:t>外廓模型</a:t>
            </a:r>
          </a:p>
          <a:p>
            <a:pPr lvl="1" eaLnBrk="1" hangingPunct="1">
              <a:lnSpc>
                <a:spcPct val="80000"/>
              </a:lnSpc>
            </a:pPr>
            <a:r>
              <a:rPr lang="zh-CN" altLang="en-US" sz="2400" smtClean="0"/>
              <a:t>外廓图：外廓以及所包含构造型、标记值、约束和基类等</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5835E42-CE24-445A-87EC-748DBE0408C8}" type="slidenum">
              <a:rPr lang="en-US" altLang="zh-CN" sz="1200" b="0" smtClean="0">
                <a:solidFill>
                  <a:srgbClr val="4D4D4D"/>
                </a:solidFill>
                <a:latin typeface="Arial" charset="0"/>
              </a:rPr>
              <a:pPr eaLnBrk="1" hangingPunct="1"/>
              <a:t>61</a:t>
            </a:fld>
            <a:r>
              <a:rPr lang="en-US" altLang="zh-CN" sz="1200" b="0" smtClean="0">
                <a:solidFill>
                  <a:srgbClr val="4D4D4D"/>
                </a:solidFill>
                <a:latin typeface="Arial" charset="0"/>
              </a:rPr>
              <a:t>-</a:t>
            </a:r>
          </a:p>
        </p:txBody>
      </p:sp>
      <p:sp>
        <p:nvSpPr>
          <p:cNvPr id="64515" name="Rectangle 2"/>
          <p:cNvSpPr>
            <a:spLocks noGrp="1" noChangeArrowheads="1"/>
          </p:cNvSpPr>
          <p:nvPr>
            <p:ph type="title"/>
          </p:nvPr>
        </p:nvSpPr>
        <p:spPr/>
        <p:txBody>
          <a:bodyPr/>
          <a:lstStyle/>
          <a:p>
            <a:pPr eaLnBrk="1" hangingPunct="1"/>
            <a:r>
              <a:rPr lang="en-US" altLang="zh-CN" sz="4400" smtClean="0"/>
              <a:t>UML2.2 14</a:t>
            </a:r>
            <a:r>
              <a:rPr lang="zh-CN" altLang="en-US" sz="4400" smtClean="0"/>
              <a:t>种图</a:t>
            </a:r>
            <a:r>
              <a:rPr lang="en-US" altLang="zh-CN" sz="4400" smtClean="0"/>
              <a:t>-</a:t>
            </a:r>
            <a:r>
              <a:rPr lang="zh-CN" altLang="en-US" sz="4400" smtClean="0"/>
              <a:t>行为模型</a:t>
            </a:r>
          </a:p>
        </p:txBody>
      </p:sp>
      <p:sp>
        <p:nvSpPr>
          <p:cNvPr id="64516" name="Rectangle 3"/>
          <p:cNvSpPr>
            <a:spLocks noGrp="1" noChangeArrowheads="1"/>
          </p:cNvSpPr>
          <p:nvPr>
            <p:ph type="body" idx="1"/>
          </p:nvPr>
        </p:nvSpPr>
        <p:spPr/>
        <p:txBody>
          <a:bodyPr/>
          <a:lstStyle/>
          <a:p>
            <a:pPr eaLnBrk="1" hangingPunct="1">
              <a:lnSpc>
                <a:spcPct val="80000"/>
              </a:lnSpc>
            </a:pPr>
            <a:r>
              <a:rPr lang="zh-CN" altLang="en-US" sz="3200" smtClean="0"/>
              <a:t>活动模型</a:t>
            </a:r>
          </a:p>
          <a:p>
            <a:pPr lvl="1" eaLnBrk="1" hangingPunct="1">
              <a:lnSpc>
                <a:spcPct val="80000"/>
              </a:lnSpc>
            </a:pPr>
            <a:r>
              <a:rPr lang="zh-CN" altLang="en-US" sz="2800" smtClean="0"/>
              <a:t>活动图：动作及活动执行的控制流或数据流</a:t>
            </a:r>
          </a:p>
          <a:p>
            <a:pPr eaLnBrk="1" hangingPunct="1">
              <a:lnSpc>
                <a:spcPct val="80000"/>
              </a:lnSpc>
            </a:pPr>
            <a:r>
              <a:rPr lang="zh-CN" altLang="en-US" sz="3200" smtClean="0"/>
              <a:t>交互模型</a:t>
            </a:r>
          </a:p>
          <a:p>
            <a:pPr lvl="1" eaLnBrk="1" hangingPunct="1">
              <a:lnSpc>
                <a:spcPct val="80000"/>
              </a:lnSpc>
            </a:pPr>
            <a:r>
              <a:rPr lang="zh-CN" altLang="en-US" sz="2800" smtClean="0"/>
              <a:t>顺序图：对象间交互序列的执行顺序</a:t>
            </a:r>
          </a:p>
          <a:p>
            <a:pPr lvl="1" eaLnBrk="1" hangingPunct="1">
              <a:lnSpc>
                <a:spcPct val="80000"/>
              </a:lnSpc>
            </a:pPr>
            <a:r>
              <a:rPr lang="zh-CN" altLang="en-US" sz="2800" smtClean="0"/>
              <a:t>通信图：对象间的协作以及交互序列</a:t>
            </a:r>
          </a:p>
          <a:p>
            <a:pPr lvl="1" eaLnBrk="1" hangingPunct="1">
              <a:lnSpc>
                <a:spcPct val="80000"/>
              </a:lnSpc>
            </a:pPr>
            <a:r>
              <a:rPr lang="zh-CN" altLang="en-US" sz="2800" smtClean="0"/>
              <a:t>时间图：对象交互中真实的时间信息</a:t>
            </a:r>
          </a:p>
          <a:p>
            <a:pPr lvl="1" eaLnBrk="1" hangingPunct="1">
              <a:lnSpc>
                <a:spcPct val="80000"/>
              </a:lnSpc>
            </a:pPr>
            <a:r>
              <a:rPr lang="zh-CN" altLang="en-US" sz="2800" smtClean="0"/>
              <a:t>交互纵览图：多个交互之间的执行顺序</a:t>
            </a:r>
          </a:p>
          <a:p>
            <a:pPr eaLnBrk="1" hangingPunct="1">
              <a:lnSpc>
                <a:spcPct val="80000"/>
              </a:lnSpc>
            </a:pPr>
            <a:r>
              <a:rPr lang="zh-CN" altLang="en-US" sz="3200" smtClean="0"/>
              <a:t>状态机模型</a:t>
            </a:r>
          </a:p>
          <a:p>
            <a:pPr lvl="1" eaLnBrk="1" hangingPunct="1">
              <a:lnSpc>
                <a:spcPct val="80000"/>
              </a:lnSpc>
            </a:pPr>
            <a:r>
              <a:rPr lang="zh-CN" altLang="en-US" sz="2800" smtClean="0"/>
              <a:t>状态机图：对象所经历的状态迁移过程</a:t>
            </a:r>
          </a:p>
          <a:p>
            <a:pPr eaLnBrk="1" hangingPunct="1">
              <a:lnSpc>
                <a:spcPct val="80000"/>
              </a:lnSpc>
            </a:pPr>
            <a:r>
              <a:rPr lang="zh-CN" altLang="en-US" sz="3200" smtClean="0"/>
              <a:t>用例模型</a:t>
            </a:r>
          </a:p>
          <a:p>
            <a:pPr lvl="1" eaLnBrk="1" hangingPunct="1">
              <a:lnSpc>
                <a:spcPct val="80000"/>
              </a:lnSpc>
            </a:pPr>
            <a:r>
              <a:rPr lang="zh-CN" altLang="en-US" sz="2800" smtClean="0"/>
              <a:t>用例图：以外部用户视角描述系统能力</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A3D5CED-4E49-4AFF-A6E2-25961EFD676F}" type="slidenum">
              <a:rPr lang="en-US" altLang="zh-CN" sz="1200" b="0" smtClean="0">
                <a:solidFill>
                  <a:srgbClr val="4D4D4D"/>
                </a:solidFill>
                <a:latin typeface="Arial" charset="0"/>
              </a:rPr>
              <a:pPr eaLnBrk="1" hangingPunct="1"/>
              <a:t>62</a:t>
            </a:fld>
            <a:r>
              <a:rPr lang="en-US" altLang="zh-CN" sz="1200" b="0" smtClean="0">
                <a:solidFill>
                  <a:srgbClr val="4D4D4D"/>
                </a:solidFill>
                <a:latin typeface="Arial" charset="0"/>
              </a:rPr>
              <a:t>-</a:t>
            </a:r>
          </a:p>
        </p:txBody>
      </p:sp>
      <p:sp>
        <p:nvSpPr>
          <p:cNvPr id="65539" name="Rectangle 2"/>
          <p:cNvSpPr>
            <a:spLocks noGrp="1" noChangeArrowheads="1"/>
          </p:cNvSpPr>
          <p:nvPr>
            <p:ph type="title"/>
          </p:nvPr>
        </p:nvSpPr>
        <p:spPr/>
        <p:txBody>
          <a:bodyPr/>
          <a:lstStyle/>
          <a:p>
            <a:pPr eaLnBrk="1" hangingPunct="1"/>
            <a:r>
              <a:rPr lang="en-US" altLang="zh-CN" smtClean="0"/>
              <a:t>UML</a:t>
            </a:r>
            <a:r>
              <a:rPr lang="zh-CN" altLang="en-US" smtClean="0"/>
              <a:t>建模工具</a:t>
            </a:r>
          </a:p>
        </p:txBody>
      </p:sp>
      <p:sp>
        <p:nvSpPr>
          <p:cNvPr id="65540" name="Rectangle 3"/>
          <p:cNvSpPr>
            <a:spLocks noGrp="1" noChangeArrowheads="1"/>
          </p:cNvSpPr>
          <p:nvPr>
            <p:ph type="body" idx="1"/>
          </p:nvPr>
        </p:nvSpPr>
        <p:spPr/>
        <p:txBody>
          <a:bodyPr/>
          <a:lstStyle/>
          <a:p>
            <a:pPr eaLnBrk="1" hangingPunct="1">
              <a:lnSpc>
                <a:spcPct val="90000"/>
              </a:lnSpc>
            </a:pPr>
            <a:r>
              <a:rPr lang="en-US" altLang="zh-CN" sz="3200" smtClean="0"/>
              <a:t>IBM Rational Suite</a:t>
            </a:r>
          </a:p>
          <a:p>
            <a:pPr lvl="1" eaLnBrk="1" hangingPunct="1">
              <a:lnSpc>
                <a:spcPct val="90000"/>
              </a:lnSpc>
            </a:pPr>
            <a:r>
              <a:rPr lang="en-US" altLang="zh-CN" sz="2800" smtClean="0"/>
              <a:t>Rational Rose 2003</a:t>
            </a:r>
          </a:p>
          <a:p>
            <a:pPr lvl="2" eaLnBrk="1" hangingPunct="1">
              <a:lnSpc>
                <a:spcPct val="90000"/>
              </a:lnSpc>
            </a:pPr>
            <a:r>
              <a:rPr lang="zh-CN" altLang="en-US" sz="2400" smtClean="0"/>
              <a:t>经典的</a:t>
            </a:r>
            <a:r>
              <a:rPr lang="en-US" altLang="zh-CN" sz="2400" smtClean="0"/>
              <a:t>UML</a:t>
            </a:r>
            <a:r>
              <a:rPr lang="zh-CN" altLang="en-US" sz="2400" smtClean="0"/>
              <a:t>建模工具，目前仍有广泛的应用</a:t>
            </a:r>
          </a:p>
          <a:p>
            <a:pPr lvl="2" eaLnBrk="1" hangingPunct="1">
              <a:lnSpc>
                <a:spcPct val="90000"/>
              </a:lnSpc>
            </a:pPr>
            <a:r>
              <a:rPr lang="zh-CN" altLang="en-US" sz="2400" smtClean="0"/>
              <a:t>不支持</a:t>
            </a:r>
            <a:r>
              <a:rPr lang="en-US" altLang="zh-CN" sz="2400" smtClean="0"/>
              <a:t>UML2.0</a:t>
            </a:r>
          </a:p>
          <a:p>
            <a:pPr lvl="1" eaLnBrk="1" hangingPunct="1">
              <a:lnSpc>
                <a:spcPct val="90000"/>
              </a:lnSpc>
            </a:pPr>
            <a:r>
              <a:rPr lang="en-US" altLang="zh-CN" sz="2800" smtClean="0"/>
              <a:t>Rational Software Architecture</a:t>
            </a:r>
          </a:p>
          <a:p>
            <a:pPr lvl="2" eaLnBrk="1" hangingPunct="1">
              <a:lnSpc>
                <a:spcPct val="90000"/>
              </a:lnSpc>
            </a:pPr>
            <a:r>
              <a:rPr lang="en-US" altLang="zh-CN" sz="2400" smtClean="0"/>
              <a:t>IBM</a:t>
            </a:r>
            <a:r>
              <a:rPr lang="zh-CN" altLang="en-US" sz="2400" smtClean="0"/>
              <a:t>兼并</a:t>
            </a:r>
            <a:r>
              <a:rPr lang="en-US" altLang="zh-CN" sz="2400" smtClean="0"/>
              <a:t>Rational</a:t>
            </a:r>
            <a:r>
              <a:rPr lang="zh-CN" altLang="en-US" sz="2400" smtClean="0"/>
              <a:t>之后，重新基于</a:t>
            </a:r>
            <a:r>
              <a:rPr lang="en-US" altLang="zh-CN" sz="2400" smtClean="0"/>
              <a:t>Eclipse</a:t>
            </a:r>
            <a:r>
              <a:rPr lang="zh-CN" altLang="en-US" sz="2400" smtClean="0"/>
              <a:t>平台构建的集成开发平台，提供从业务建模、需求分析、设计到系统实现的完整环境</a:t>
            </a:r>
            <a:endParaRPr lang="en-US" altLang="zh-CN" sz="2400" smtClean="0"/>
          </a:p>
          <a:p>
            <a:pPr lvl="1" eaLnBrk="1" hangingPunct="1">
              <a:lnSpc>
                <a:spcPct val="90000"/>
              </a:lnSpc>
            </a:pPr>
            <a:r>
              <a:rPr lang="en-US" altLang="zh-CN" sz="2800" smtClean="0"/>
              <a:t>IBM Rational Rhapsody</a:t>
            </a:r>
          </a:p>
          <a:p>
            <a:pPr lvl="2" eaLnBrk="1" hangingPunct="1">
              <a:lnSpc>
                <a:spcPct val="90000"/>
              </a:lnSpc>
            </a:pPr>
            <a:r>
              <a:rPr lang="en-US" altLang="zh-CN" sz="2400" smtClean="0"/>
              <a:t>IBM</a:t>
            </a:r>
            <a:r>
              <a:rPr lang="zh-CN" altLang="en-US" sz="2400" smtClean="0"/>
              <a:t>兼并另一家</a:t>
            </a:r>
            <a:r>
              <a:rPr lang="en-US" altLang="zh-CN" sz="2400" smtClean="0"/>
              <a:t>UML</a:t>
            </a:r>
            <a:r>
              <a:rPr lang="zh-CN" altLang="en-US" sz="2400" smtClean="0"/>
              <a:t>建模工具后重新发布的产品</a:t>
            </a:r>
          </a:p>
          <a:p>
            <a:pPr lvl="2" eaLnBrk="1" hangingPunct="1">
              <a:lnSpc>
                <a:spcPct val="90000"/>
              </a:lnSpc>
            </a:pPr>
            <a:r>
              <a:rPr lang="zh-CN" altLang="en-US" sz="2400" smtClean="0"/>
              <a:t>主要用于嵌入式领域建模，涉及软硬件等各个层次的模型</a:t>
            </a:r>
            <a:endParaRPr lang="en-US" altLang="zh-CN" sz="24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B85D833-9C75-4D64-8BB4-4258C715BB61}" type="slidenum">
              <a:rPr lang="en-US" altLang="zh-CN" sz="1200" b="0" smtClean="0">
                <a:solidFill>
                  <a:srgbClr val="4D4D4D"/>
                </a:solidFill>
                <a:latin typeface="Arial" charset="0"/>
              </a:rPr>
              <a:pPr eaLnBrk="1" hangingPunct="1"/>
              <a:t>63</a:t>
            </a:fld>
            <a:r>
              <a:rPr lang="en-US" altLang="zh-CN" sz="1200" b="0" smtClean="0">
                <a:solidFill>
                  <a:srgbClr val="4D4D4D"/>
                </a:solidFill>
                <a:latin typeface="Arial" charset="0"/>
              </a:rPr>
              <a:t>-</a:t>
            </a:r>
          </a:p>
        </p:txBody>
      </p:sp>
      <p:sp>
        <p:nvSpPr>
          <p:cNvPr id="66563" name="Rectangle 2"/>
          <p:cNvSpPr>
            <a:spLocks noGrp="1" noChangeArrowheads="1"/>
          </p:cNvSpPr>
          <p:nvPr>
            <p:ph type="title"/>
          </p:nvPr>
        </p:nvSpPr>
        <p:spPr/>
        <p:txBody>
          <a:bodyPr/>
          <a:lstStyle/>
          <a:p>
            <a:pPr eaLnBrk="1" hangingPunct="1"/>
            <a:r>
              <a:rPr lang="en-US" altLang="zh-CN" smtClean="0"/>
              <a:t>UML</a:t>
            </a:r>
            <a:r>
              <a:rPr lang="zh-CN" altLang="en-US" smtClean="0"/>
              <a:t>建模工具</a:t>
            </a:r>
            <a:r>
              <a:rPr lang="en-US" altLang="zh-CN" smtClean="0"/>
              <a:t>(</a:t>
            </a:r>
            <a:r>
              <a:rPr lang="zh-CN" altLang="en-US" smtClean="0"/>
              <a:t>续</a:t>
            </a:r>
            <a:r>
              <a:rPr lang="en-US" altLang="zh-CN" smtClean="0"/>
              <a:t>)</a:t>
            </a:r>
          </a:p>
        </p:txBody>
      </p:sp>
      <p:sp>
        <p:nvSpPr>
          <p:cNvPr id="66564" name="Rectangle 3"/>
          <p:cNvSpPr>
            <a:spLocks noGrp="1" noChangeArrowheads="1"/>
          </p:cNvSpPr>
          <p:nvPr>
            <p:ph type="body" idx="1"/>
          </p:nvPr>
        </p:nvSpPr>
        <p:spPr/>
        <p:txBody>
          <a:bodyPr/>
          <a:lstStyle/>
          <a:p>
            <a:pPr eaLnBrk="1" hangingPunct="1">
              <a:lnSpc>
                <a:spcPct val="90000"/>
              </a:lnSpc>
            </a:pPr>
            <a:r>
              <a:rPr lang="en-US" altLang="zh-CN" sz="3200" dirty="0" smtClean="0">
                <a:solidFill>
                  <a:srgbClr val="FF0000"/>
                </a:solidFill>
              </a:rPr>
              <a:t>Enterprise Architect</a:t>
            </a:r>
          </a:p>
          <a:p>
            <a:pPr eaLnBrk="1" hangingPunct="1">
              <a:lnSpc>
                <a:spcPct val="90000"/>
              </a:lnSpc>
            </a:pPr>
            <a:r>
              <a:rPr lang="en-US" altLang="zh-CN" sz="3200" dirty="0" smtClean="0"/>
              <a:t>Sybase </a:t>
            </a:r>
            <a:r>
              <a:rPr lang="en-US" altLang="zh-CN" sz="3200" dirty="0" err="1" smtClean="0"/>
              <a:t>PowerDesigner</a:t>
            </a:r>
            <a:endParaRPr lang="en-US" altLang="zh-CN" sz="3200" dirty="0" smtClean="0"/>
          </a:p>
          <a:p>
            <a:pPr eaLnBrk="1" hangingPunct="1">
              <a:lnSpc>
                <a:spcPct val="90000"/>
              </a:lnSpc>
            </a:pPr>
            <a:r>
              <a:rPr lang="en-US" altLang="zh-CN" sz="3200" dirty="0" smtClean="0"/>
              <a:t>Microsoft Visio</a:t>
            </a:r>
          </a:p>
          <a:p>
            <a:pPr eaLnBrk="1" hangingPunct="1">
              <a:lnSpc>
                <a:spcPct val="90000"/>
              </a:lnSpc>
            </a:pPr>
            <a:r>
              <a:rPr kumimoji="0" lang="zh-CN" altLang="en-US" sz="3200" dirty="0" smtClean="0"/>
              <a:t>数以百计的各类共享</a:t>
            </a:r>
            <a:r>
              <a:rPr kumimoji="0" lang="en-US" altLang="zh-CN" sz="3200" dirty="0" smtClean="0"/>
              <a:t>/</a:t>
            </a:r>
            <a:r>
              <a:rPr kumimoji="0" lang="zh-CN" altLang="en-US" sz="3200" dirty="0" smtClean="0"/>
              <a:t>开源工具</a:t>
            </a:r>
          </a:p>
          <a:p>
            <a:pPr lvl="1" eaLnBrk="1" hangingPunct="1">
              <a:lnSpc>
                <a:spcPct val="90000"/>
              </a:lnSpc>
            </a:pPr>
            <a:r>
              <a:rPr kumimoji="0" lang="en-US" altLang="zh-CN" sz="2800" dirty="0" err="1" smtClean="0"/>
              <a:t>ArgoUML</a:t>
            </a:r>
            <a:endParaRPr kumimoji="0" lang="en-US" altLang="zh-CN" sz="2800" dirty="0" smtClean="0"/>
          </a:p>
          <a:p>
            <a:pPr lvl="1" eaLnBrk="1" hangingPunct="1">
              <a:lnSpc>
                <a:spcPct val="90000"/>
              </a:lnSpc>
            </a:pPr>
            <a:r>
              <a:rPr kumimoji="0" lang="en-US" altLang="zh-CN" sz="2800" dirty="0" err="1" smtClean="0"/>
              <a:t>StarUML</a:t>
            </a:r>
            <a:endParaRPr kumimoji="0" lang="en-US" altLang="zh-CN" sz="2800" dirty="0" smtClean="0"/>
          </a:p>
          <a:p>
            <a:pPr lvl="1" eaLnBrk="1" hangingPunct="1">
              <a:lnSpc>
                <a:spcPct val="90000"/>
              </a:lnSpc>
            </a:pPr>
            <a:r>
              <a:rPr lang="en-US" altLang="zh-CN" sz="2800" dirty="0" err="1" smtClean="0"/>
              <a:t>Kant&amp;Plato</a:t>
            </a:r>
            <a:endParaRPr kumimoji="0" lang="en-US" altLang="zh-CN" sz="2800" dirty="0"/>
          </a:p>
          <a:p>
            <a:pPr lvl="1" eaLnBrk="1" hangingPunct="1">
              <a:lnSpc>
                <a:spcPct val="90000"/>
              </a:lnSpc>
            </a:pPr>
            <a:r>
              <a:rPr kumimoji="0" lang="en-US" altLang="zh-CN" sz="2800" dirty="0" smtClean="0"/>
              <a:t>……</a:t>
            </a:r>
            <a:endParaRPr lang="en-US" altLang="zh-CN" sz="2800"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F4C293D-3768-4FB5-9312-50AE5840E619}" type="slidenum">
              <a:rPr lang="en-US" altLang="zh-CN" sz="1200" b="0" smtClean="0">
                <a:solidFill>
                  <a:srgbClr val="4D4D4D"/>
                </a:solidFill>
                <a:latin typeface="Arial" charset="0"/>
              </a:rPr>
              <a:pPr eaLnBrk="1" hangingPunct="1"/>
              <a:t>64</a:t>
            </a:fld>
            <a:r>
              <a:rPr lang="en-US" altLang="zh-CN" sz="1200" b="0" smtClean="0">
                <a:solidFill>
                  <a:srgbClr val="4D4D4D"/>
                </a:solidFill>
                <a:latin typeface="Arial" charset="0"/>
              </a:rPr>
              <a:t>-</a:t>
            </a:r>
          </a:p>
        </p:txBody>
      </p:sp>
      <p:sp>
        <p:nvSpPr>
          <p:cNvPr id="67587" name="Rectangle 2"/>
          <p:cNvSpPr>
            <a:spLocks noGrp="1" noChangeArrowheads="1"/>
          </p:cNvSpPr>
          <p:nvPr>
            <p:ph type="title"/>
          </p:nvPr>
        </p:nvSpPr>
        <p:spPr>
          <a:xfrm>
            <a:off x="523875" y="260350"/>
            <a:ext cx="8369300" cy="647700"/>
          </a:xfrm>
        </p:spPr>
        <p:txBody>
          <a:bodyPr/>
          <a:lstStyle/>
          <a:p>
            <a:pPr eaLnBrk="1" hangingPunct="1"/>
            <a:r>
              <a:rPr lang="en-US" altLang="zh-CN" sz="4000" smtClean="0"/>
              <a:t>Rational Software Architecture</a:t>
            </a:r>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981075"/>
            <a:ext cx="7848600"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62FC3A5-35E2-41CA-8014-D98D6EE39A66}" type="slidenum">
              <a:rPr lang="en-US" altLang="zh-CN" sz="1200" b="0" smtClean="0">
                <a:solidFill>
                  <a:srgbClr val="4D4D4D"/>
                </a:solidFill>
                <a:latin typeface="Arial" charset="0"/>
              </a:rPr>
              <a:pPr eaLnBrk="1" hangingPunct="1"/>
              <a:t>65</a:t>
            </a:fld>
            <a:r>
              <a:rPr lang="en-US" altLang="zh-CN" sz="1200" b="0" smtClean="0">
                <a:solidFill>
                  <a:srgbClr val="4D4D4D"/>
                </a:solidFill>
                <a:latin typeface="Arial" charset="0"/>
              </a:rPr>
              <a:t>-</a:t>
            </a:r>
          </a:p>
        </p:txBody>
      </p:sp>
      <p:sp>
        <p:nvSpPr>
          <p:cNvPr id="68611" name="Rectangle 2"/>
          <p:cNvSpPr>
            <a:spLocks noGrp="1" noChangeArrowheads="1"/>
          </p:cNvSpPr>
          <p:nvPr>
            <p:ph type="title"/>
          </p:nvPr>
        </p:nvSpPr>
        <p:spPr/>
        <p:txBody>
          <a:bodyPr/>
          <a:lstStyle/>
          <a:p>
            <a:pPr eaLnBrk="1" hangingPunct="1"/>
            <a:r>
              <a:rPr lang="en-US" altLang="zh-CN" sz="4400" smtClean="0"/>
              <a:t>Rational Rose 2003</a:t>
            </a:r>
            <a:r>
              <a:rPr lang="zh-CN" altLang="en-US" sz="4400" smtClean="0"/>
              <a:t>建模实践</a:t>
            </a:r>
          </a:p>
        </p:txBody>
      </p:sp>
      <p:pic>
        <p:nvPicPr>
          <p:cNvPr id="6861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075" y="1127125"/>
            <a:ext cx="718185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pPr eaLnBrk="1" hangingPunct="1"/>
            <a:r>
              <a:rPr lang="en-US" altLang="zh-CN" smtClean="0"/>
              <a:t>Enterprise Architect 7.5</a:t>
            </a:r>
            <a:endParaRPr lang="zh-CN" altLang="en-US" smtClean="0"/>
          </a:p>
        </p:txBody>
      </p:sp>
      <p:sp>
        <p:nvSpPr>
          <p:cNvPr id="69635" name="内容占位符 2"/>
          <p:cNvSpPr>
            <a:spLocks noGrp="1"/>
          </p:cNvSpPr>
          <p:nvPr>
            <p:ph idx="1"/>
          </p:nvPr>
        </p:nvSpPr>
        <p:spPr/>
        <p:txBody>
          <a:bodyPr/>
          <a:lstStyle/>
          <a:p>
            <a:pPr eaLnBrk="1" hangingPunct="1"/>
            <a:endParaRPr lang="zh-CN" altLang="en-US" smtClean="0"/>
          </a:p>
        </p:txBody>
      </p:sp>
      <p:sp>
        <p:nvSpPr>
          <p:cNvPr id="6963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F15520D-E0B6-4413-BF53-C0FD6311288E}" type="slidenum">
              <a:rPr lang="en-US" altLang="zh-CN" sz="1200" b="0" smtClean="0">
                <a:solidFill>
                  <a:srgbClr val="4D4D4D"/>
                </a:solidFill>
                <a:latin typeface="Arial" charset="0"/>
              </a:rPr>
              <a:pPr eaLnBrk="1" hangingPunct="1"/>
              <a:t>66</a:t>
            </a:fld>
            <a:r>
              <a:rPr lang="en-US" altLang="zh-CN" sz="1200" b="0" smtClean="0">
                <a:solidFill>
                  <a:srgbClr val="4D4D4D"/>
                </a:solidFill>
                <a:latin typeface="Arial" charset="0"/>
              </a:rPr>
              <a:t>-</a:t>
            </a:r>
          </a:p>
        </p:txBody>
      </p:sp>
      <p:pic>
        <p:nvPicPr>
          <p:cNvPr id="6963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813" y="779463"/>
            <a:ext cx="8196262" cy="607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0920EE7-6CB2-4788-AEC1-3913D1E47B6E}" type="slidenum">
              <a:rPr lang="en-US" altLang="zh-CN" sz="1200" b="0" smtClean="0">
                <a:solidFill>
                  <a:srgbClr val="4D4D4D"/>
                </a:solidFill>
                <a:latin typeface="Arial" charset="0"/>
              </a:rPr>
              <a:pPr eaLnBrk="1" hangingPunct="1"/>
              <a:t>67</a:t>
            </a:fld>
            <a:r>
              <a:rPr lang="en-US" altLang="zh-CN" sz="1200" b="0" smtClean="0">
                <a:solidFill>
                  <a:srgbClr val="4D4D4D"/>
                </a:solidFill>
                <a:latin typeface="Arial" charset="0"/>
              </a:rPr>
              <a:t>-</a:t>
            </a:r>
          </a:p>
        </p:txBody>
      </p:sp>
      <p:sp>
        <p:nvSpPr>
          <p:cNvPr id="70659" name="Rectangle 2"/>
          <p:cNvSpPr>
            <a:spLocks noGrp="1" noChangeArrowheads="1"/>
          </p:cNvSpPr>
          <p:nvPr>
            <p:ph type="title"/>
          </p:nvPr>
        </p:nvSpPr>
        <p:spPr/>
        <p:txBody>
          <a:bodyPr/>
          <a:lstStyle/>
          <a:p>
            <a:pPr eaLnBrk="1" hangingPunct="1"/>
            <a:r>
              <a:rPr lang="zh-CN" altLang="en-US" smtClean="0"/>
              <a:t>示例：图书馆管理系统</a:t>
            </a:r>
          </a:p>
        </p:txBody>
      </p:sp>
      <p:sp>
        <p:nvSpPr>
          <p:cNvPr id="70660" name="Rectangle 3"/>
          <p:cNvSpPr>
            <a:spLocks noGrp="1" noChangeArrowheads="1"/>
          </p:cNvSpPr>
          <p:nvPr>
            <p:ph type="body" idx="1"/>
          </p:nvPr>
        </p:nvSpPr>
        <p:spPr/>
        <p:txBody>
          <a:bodyPr/>
          <a:lstStyle/>
          <a:p>
            <a:pPr eaLnBrk="1" hangingPunct="1"/>
            <a:r>
              <a:rPr lang="zh-CN" altLang="en-US" sz="2800" smtClean="0"/>
              <a:t>某图书馆管理系统</a:t>
            </a:r>
            <a:endParaRPr lang="en-US" altLang="zh-CN" sz="2800" smtClean="0"/>
          </a:p>
          <a:p>
            <a:pPr lvl="1" eaLnBrk="1" hangingPunct="1"/>
            <a:r>
              <a:rPr lang="zh-CN" altLang="en-US" sz="2400" smtClean="0"/>
              <a:t>是一个基于</a:t>
            </a:r>
            <a:r>
              <a:rPr lang="en-US" altLang="zh-CN" sz="2400" smtClean="0"/>
              <a:t>Web</a:t>
            </a:r>
            <a:r>
              <a:rPr lang="zh-CN" altLang="en-US" sz="2400" smtClean="0"/>
              <a:t>的计算机应用系统</a:t>
            </a:r>
          </a:p>
          <a:p>
            <a:pPr lvl="1" eaLnBrk="1" hangingPunct="1"/>
            <a:r>
              <a:rPr lang="zh-CN" altLang="en-US" sz="2400" smtClean="0"/>
              <a:t>读者可以查询图书信息以及借阅信息</a:t>
            </a:r>
            <a:endParaRPr lang="en-US" altLang="zh-CN" sz="2400" smtClean="0"/>
          </a:p>
          <a:p>
            <a:pPr lvl="1" eaLnBrk="1" hangingPunct="1"/>
            <a:r>
              <a:rPr lang="zh-CN" altLang="en-US" sz="2400" smtClean="0"/>
              <a:t>读者可以通过系统预约所需的图书</a:t>
            </a:r>
          </a:p>
          <a:p>
            <a:pPr lvl="1" eaLnBrk="1" hangingPunct="1"/>
            <a:r>
              <a:rPr lang="zh-CN" altLang="en-US" sz="2400" smtClean="0"/>
              <a:t>图书馆工作人员利用该系统完成读者的借书、还书业务</a:t>
            </a:r>
            <a:endParaRPr lang="en-US" altLang="zh-CN" sz="2400" smtClean="0"/>
          </a:p>
          <a:p>
            <a:pPr lvl="1" eaLnBrk="1" hangingPunct="1"/>
            <a:r>
              <a:rPr lang="zh-CN" altLang="en-US" sz="2400" smtClean="0"/>
              <a:t>图书馆工作人员可以对图书信息、读者信息等进行维护</a:t>
            </a:r>
          </a:p>
          <a:p>
            <a:pPr lvl="1" eaLnBrk="1" hangingPunct="1"/>
            <a:r>
              <a:rPr lang="zh-CN" altLang="en-US" sz="2400" smtClean="0"/>
              <a:t>对于到期的图书，系统会自动向读者发送催还信息</a:t>
            </a:r>
            <a:endParaRPr lang="en-US" altLang="zh-CN" sz="2400" smtClean="0"/>
          </a:p>
          <a:p>
            <a:pPr lvl="1" eaLnBrk="1" hangingPunct="1"/>
            <a:r>
              <a:rPr lang="zh-CN" altLang="en-US" sz="2400" smtClean="0"/>
              <a:t>管理员会定期进行系统维护</a:t>
            </a:r>
          </a:p>
          <a:p>
            <a:pPr lvl="1" eaLnBrk="1" hangingPunct="1"/>
            <a:r>
              <a:rPr lang="en-US" altLang="zh-CN" sz="2400" smtClean="0"/>
              <a:t>……</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D7058B9-9E75-4670-AE16-5E43A76A933D}" type="slidenum">
              <a:rPr lang="en-US" altLang="zh-CN" sz="1200" b="0" smtClean="0">
                <a:solidFill>
                  <a:srgbClr val="4D4D4D"/>
                </a:solidFill>
                <a:latin typeface="Arial" charset="0"/>
              </a:rPr>
              <a:pPr eaLnBrk="1" hangingPunct="1"/>
              <a:t>68</a:t>
            </a:fld>
            <a:r>
              <a:rPr lang="en-US" altLang="zh-CN" sz="1200" b="0" smtClean="0">
                <a:solidFill>
                  <a:srgbClr val="4D4D4D"/>
                </a:solidFill>
                <a:latin typeface="Arial" charset="0"/>
              </a:rPr>
              <a:t>-</a:t>
            </a:r>
          </a:p>
        </p:txBody>
      </p:sp>
      <p:sp>
        <p:nvSpPr>
          <p:cNvPr id="71683" name="Rectangle 2"/>
          <p:cNvSpPr>
            <a:spLocks noGrp="1" noChangeArrowheads="1"/>
          </p:cNvSpPr>
          <p:nvPr>
            <p:ph type="title"/>
          </p:nvPr>
        </p:nvSpPr>
        <p:spPr/>
        <p:txBody>
          <a:bodyPr/>
          <a:lstStyle/>
          <a:p>
            <a:pPr eaLnBrk="1" hangingPunct="1"/>
            <a:r>
              <a:rPr lang="zh-CN" altLang="en-US" smtClean="0"/>
              <a:t>用例图</a:t>
            </a:r>
          </a:p>
        </p:txBody>
      </p:sp>
      <p:sp>
        <p:nvSpPr>
          <p:cNvPr id="576515" name="Rectangle 3"/>
          <p:cNvSpPr>
            <a:spLocks noGrp="1" noChangeArrowheads="1"/>
          </p:cNvSpPr>
          <p:nvPr>
            <p:ph type="body" idx="1"/>
          </p:nvPr>
        </p:nvSpPr>
        <p:spPr/>
        <p:txBody>
          <a:bodyPr/>
          <a:lstStyle/>
          <a:p>
            <a:pPr eaLnBrk="1" hangingPunct="1">
              <a:lnSpc>
                <a:spcPct val="80000"/>
              </a:lnSpc>
              <a:defRPr/>
            </a:pPr>
            <a:r>
              <a:rPr lang="zh-CN" altLang="en-US" sz="2800" smtClean="0"/>
              <a:t>用例图（</a:t>
            </a:r>
            <a:r>
              <a:rPr lang="en-US" altLang="zh-CN" sz="2800" smtClean="0"/>
              <a:t>Use Case Diagram</a:t>
            </a:r>
            <a:r>
              <a:rPr lang="zh-CN" altLang="en-US" sz="2800" smtClean="0"/>
              <a:t>）是被称为</a:t>
            </a:r>
            <a:r>
              <a:rPr lang="zh-CN" altLang="en-US" sz="2800" smtClean="0">
                <a:solidFill>
                  <a:srgbClr val="FF0000"/>
                </a:solidFill>
                <a:effectLst>
                  <a:outerShdw blurRad="38100" dist="38100" dir="2700000" algn="tl">
                    <a:srgbClr val="C0C0C0"/>
                  </a:outerShdw>
                </a:effectLst>
              </a:rPr>
              <a:t>参与者</a:t>
            </a:r>
            <a:r>
              <a:rPr lang="en-US" altLang="zh-CN" sz="2800" smtClean="0"/>
              <a:t>(Actor)</a:t>
            </a:r>
            <a:r>
              <a:rPr lang="zh-CN" altLang="en-US" sz="2800" smtClean="0"/>
              <a:t>的外部用户所能观察到的</a:t>
            </a:r>
            <a:r>
              <a:rPr lang="zh-CN" altLang="en-US" sz="2800" smtClean="0">
                <a:solidFill>
                  <a:srgbClr val="A50021"/>
                </a:solidFill>
                <a:effectLst>
                  <a:outerShdw blurRad="38100" dist="38100" dir="2700000" algn="tl">
                    <a:srgbClr val="C0C0C0"/>
                  </a:outerShdw>
                </a:effectLst>
              </a:rPr>
              <a:t>系统功能</a:t>
            </a:r>
            <a:r>
              <a:rPr lang="zh-CN" altLang="en-US" sz="2800" smtClean="0"/>
              <a:t>的模型图</a:t>
            </a:r>
          </a:p>
          <a:p>
            <a:pPr lvl="1" eaLnBrk="1" hangingPunct="1">
              <a:lnSpc>
                <a:spcPct val="80000"/>
              </a:lnSpc>
              <a:defRPr/>
            </a:pPr>
            <a:r>
              <a:rPr lang="zh-CN" altLang="en-US" sz="2400" smtClean="0"/>
              <a:t>列出系统中的用例和参与者</a:t>
            </a:r>
          </a:p>
          <a:p>
            <a:pPr lvl="1" eaLnBrk="1" hangingPunct="1">
              <a:lnSpc>
                <a:spcPct val="80000"/>
              </a:lnSpc>
              <a:defRPr/>
            </a:pPr>
            <a:r>
              <a:rPr lang="zh-CN" altLang="en-US" sz="2400" smtClean="0"/>
              <a:t>显示哪个参与者参与了哪个用例的执行</a:t>
            </a:r>
          </a:p>
          <a:p>
            <a:pPr eaLnBrk="1" hangingPunct="1">
              <a:lnSpc>
                <a:spcPct val="80000"/>
              </a:lnSpc>
              <a:defRPr/>
            </a:pPr>
            <a:r>
              <a:rPr kumimoji="0" lang="zh-CN" altLang="en-US" sz="2800" smtClean="0"/>
              <a:t>核心概</a:t>
            </a:r>
            <a:r>
              <a:rPr lang="zh-CN" altLang="en-US" sz="2800" smtClean="0"/>
              <a:t>念</a:t>
            </a:r>
          </a:p>
          <a:p>
            <a:pPr lvl="1" eaLnBrk="1" hangingPunct="1">
              <a:lnSpc>
                <a:spcPct val="80000"/>
              </a:lnSpc>
              <a:defRPr/>
            </a:pPr>
            <a:r>
              <a:rPr lang="zh-CN" altLang="en-US" sz="2400" smtClean="0"/>
              <a:t>用例：系统中的一个功能单元，可以被描述为参与者与系统之间的一次交互作用</a:t>
            </a:r>
          </a:p>
          <a:p>
            <a:pPr lvl="1" eaLnBrk="1" hangingPunct="1">
              <a:lnSpc>
                <a:spcPct val="80000"/>
              </a:lnSpc>
              <a:defRPr/>
            </a:pPr>
            <a:r>
              <a:rPr lang="zh-CN" altLang="en-US" sz="2400" smtClean="0"/>
              <a:t>参与者、参与者泛化</a:t>
            </a:r>
          </a:p>
          <a:p>
            <a:pPr lvl="1" eaLnBrk="1" hangingPunct="1">
              <a:lnSpc>
                <a:spcPct val="80000"/>
              </a:lnSpc>
              <a:defRPr/>
            </a:pPr>
            <a:r>
              <a:rPr lang="zh-CN" altLang="en-US" sz="2400" smtClean="0"/>
              <a:t>用例与参与者之间的关系：关联</a:t>
            </a:r>
          </a:p>
          <a:p>
            <a:pPr lvl="1" eaLnBrk="1" hangingPunct="1">
              <a:lnSpc>
                <a:spcPct val="80000"/>
              </a:lnSpc>
              <a:defRPr/>
            </a:pPr>
            <a:r>
              <a:rPr lang="zh-CN" altLang="en-US" sz="2400" smtClean="0"/>
              <a:t>用例之间关系：扩展、包括、泛化</a:t>
            </a:r>
          </a:p>
          <a:p>
            <a:pPr eaLnBrk="1" hangingPunct="1">
              <a:lnSpc>
                <a:spcPct val="80000"/>
              </a:lnSpc>
              <a:defRPr/>
            </a:pPr>
            <a:r>
              <a:rPr lang="zh-CN" altLang="en-US" sz="2800" smtClean="0"/>
              <a:t>推荐使用场合</a:t>
            </a:r>
          </a:p>
          <a:p>
            <a:pPr lvl="1" eaLnBrk="1" hangingPunct="1">
              <a:lnSpc>
                <a:spcPct val="80000"/>
              </a:lnSpc>
              <a:defRPr/>
            </a:pPr>
            <a:r>
              <a:rPr lang="zh-CN" altLang="en-US" sz="2400" smtClean="0"/>
              <a:t>业务建模、需求获取、定义</a:t>
            </a:r>
          </a:p>
        </p:txBody>
      </p:sp>
      <p:sp>
        <p:nvSpPr>
          <p:cNvPr id="71685" name="Rectangle 4">
            <a:hlinkClick r:id="rId3"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查看用例图元语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32898BE-DC8F-4C5D-AB16-066AB0BE49C9}" type="slidenum">
              <a:rPr lang="en-US" altLang="zh-CN" sz="1200" b="0" smtClean="0">
                <a:solidFill>
                  <a:srgbClr val="4D4D4D"/>
                </a:solidFill>
                <a:latin typeface="Arial" charset="0"/>
              </a:rPr>
              <a:pPr eaLnBrk="1" hangingPunct="1"/>
              <a:t>69</a:t>
            </a:fld>
            <a:r>
              <a:rPr lang="en-US" altLang="zh-CN" sz="1200" b="0" smtClean="0">
                <a:solidFill>
                  <a:srgbClr val="4D4D4D"/>
                </a:solidFill>
                <a:latin typeface="Arial" charset="0"/>
              </a:rPr>
              <a:t>-</a:t>
            </a:r>
          </a:p>
        </p:txBody>
      </p:sp>
      <p:sp>
        <p:nvSpPr>
          <p:cNvPr id="104451" name="Rectangle 2"/>
          <p:cNvSpPr>
            <a:spLocks noGrp="1" noChangeArrowheads="1"/>
          </p:cNvSpPr>
          <p:nvPr>
            <p:ph type="title"/>
          </p:nvPr>
        </p:nvSpPr>
        <p:spPr/>
        <p:txBody>
          <a:bodyPr/>
          <a:lstStyle/>
          <a:p>
            <a:pPr eaLnBrk="1" hangingPunct="1"/>
            <a:r>
              <a:rPr lang="zh-CN" altLang="en-US" smtClean="0"/>
              <a:t>用例图元语</a:t>
            </a:r>
          </a:p>
        </p:txBody>
      </p:sp>
      <p:sp>
        <p:nvSpPr>
          <p:cNvPr id="104452" name="Rectangle 37">
            <a:hlinkClick r:id="rId2"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返回用例图</a:t>
            </a:r>
          </a:p>
        </p:txBody>
      </p:sp>
      <p:pic>
        <p:nvPicPr>
          <p:cNvPr id="1044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857250"/>
            <a:ext cx="820896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0106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02C3C98-C64F-4729-8E0F-83C9DB54D0CC}" type="slidenum">
              <a:rPr lang="en-US" altLang="zh-CN" sz="1200" b="0" smtClean="0">
                <a:solidFill>
                  <a:srgbClr val="4D4D4D"/>
                </a:solidFill>
                <a:latin typeface="Arial" charset="0"/>
              </a:rPr>
              <a:pPr eaLnBrk="1" hangingPunct="1"/>
              <a:t>7</a:t>
            </a:fld>
            <a:r>
              <a:rPr lang="en-US" altLang="zh-CN" sz="1200" b="0" smtClean="0">
                <a:solidFill>
                  <a:srgbClr val="4D4D4D"/>
                </a:solidFill>
                <a:latin typeface="Arial" charset="0"/>
              </a:rPr>
              <a:t>-</a:t>
            </a:r>
          </a:p>
        </p:txBody>
      </p:sp>
      <p:sp>
        <p:nvSpPr>
          <p:cNvPr id="10243" name="Rectangle 2"/>
          <p:cNvSpPr>
            <a:spLocks noGrp="1" noChangeArrowheads="1"/>
          </p:cNvSpPr>
          <p:nvPr>
            <p:ph type="title"/>
          </p:nvPr>
        </p:nvSpPr>
        <p:spPr>
          <a:xfrm>
            <a:off x="523875" y="260350"/>
            <a:ext cx="8369300" cy="647700"/>
          </a:xfrm>
        </p:spPr>
        <p:txBody>
          <a:bodyPr/>
          <a:lstStyle/>
          <a:p>
            <a:pPr eaLnBrk="1" hangingPunct="1"/>
            <a:r>
              <a:rPr lang="zh-CN" altLang="en-US" sz="4400" dirty="0" smtClean="0"/>
              <a:t>模型的重要性</a:t>
            </a:r>
            <a:endParaRPr lang="en-US" altLang="zh-CN" sz="4400" dirty="0" smtClean="0"/>
          </a:p>
        </p:txBody>
      </p:sp>
      <p:pic>
        <p:nvPicPr>
          <p:cNvPr id="102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20" y="2708920"/>
            <a:ext cx="24765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815" y="2719388"/>
            <a:ext cx="2809875"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7669" name="Text Box 5"/>
          <p:cNvSpPr txBox="1">
            <a:spLocks noChangeArrowheads="1"/>
          </p:cNvSpPr>
          <p:nvPr/>
        </p:nvSpPr>
        <p:spPr bwMode="auto">
          <a:xfrm>
            <a:off x="251520" y="4350395"/>
            <a:ext cx="2952750" cy="519112"/>
          </a:xfrm>
          <a:prstGeom prst="rect">
            <a:avLst/>
          </a:prstGeom>
          <a:noFill/>
          <a:ln w="9525">
            <a:noFill/>
            <a:miter lim="800000"/>
            <a:headEnd/>
            <a:tailEnd/>
          </a:ln>
          <a:effectLst/>
        </p:spPr>
        <p:txBody>
          <a:bodyPr>
            <a:spAutoFit/>
          </a:bodyPr>
          <a:lstStyle/>
          <a:p>
            <a:pPr algn="ctr">
              <a:spcBef>
                <a:spcPct val="50000"/>
              </a:spcBef>
              <a:defRPr/>
            </a:pPr>
            <a:r>
              <a:rPr lang="zh-CN" altLang="en-US" sz="2800" dirty="0" smtClean="0">
                <a:solidFill>
                  <a:srgbClr val="000066"/>
                </a:solidFill>
                <a:effectLst>
                  <a:outerShdw blurRad="38100" dist="38100" dir="2700000" algn="tl">
                    <a:srgbClr val="C0C0C0"/>
                  </a:outerShdw>
                </a:effectLst>
                <a:ea typeface="宋体" pitchFamily="2" charset="-122"/>
              </a:rPr>
              <a:t>纸飞机</a:t>
            </a:r>
            <a:endParaRPr lang="en-US" altLang="zh-CN" sz="2800" dirty="0">
              <a:solidFill>
                <a:srgbClr val="000066"/>
              </a:solidFill>
              <a:effectLst>
                <a:outerShdw blurRad="38100" dist="38100" dir="2700000" algn="tl">
                  <a:srgbClr val="C0C0C0"/>
                </a:outerShdw>
              </a:effectLst>
              <a:ea typeface="宋体" pitchFamily="2" charset="-122"/>
            </a:endParaRPr>
          </a:p>
        </p:txBody>
      </p:sp>
      <p:sp>
        <p:nvSpPr>
          <p:cNvPr id="497670" name="Text Box 6"/>
          <p:cNvSpPr txBox="1">
            <a:spLocks noChangeArrowheads="1"/>
          </p:cNvSpPr>
          <p:nvPr/>
        </p:nvSpPr>
        <p:spPr bwMode="auto">
          <a:xfrm>
            <a:off x="5579690" y="4591050"/>
            <a:ext cx="2952750" cy="519113"/>
          </a:xfrm>
          <a:prstGeom prst="rect">
            <a:avLst/>
          </a:prstGeom>
          <a:noFill/>
          <a:ln w="9525">
            <a:noFill/>
            <a:miter lim="800000"/>
            <a:headEnd/>
            <a:tailEnd/>
          </a:ln>
          <a:effectLst/>
        </p:spPr>
        <p:txBody>
          <a:bodyPr>
            <a:spAutoFit/>
          </a:bodyPr>
          <a:lstStyle/>
          <a:p>
            <a:pPr algn="ctr">
              <a:spcBef>
                <a:spcPct val="50000"/>
              </a:spcBef>
              <a:defRPr/>
            </a:pPr>
            <a:r>
              <a:rPr lang="zh-CN" altLang="en-US" sz="2800" dirty="0">
                <a:solidFill>
                  <a:srgbClr val="000066"/>
                </a:solidFill>
                <a:effectLst>
                  <a:outerShdw blurRad="38100" dist="38100" dir="2700000" algn="tl">
                    <a:srgbClr val="C0C0C0"/>
                  </a:outerShdw>
                </a:effectLst>
                <a:ea typeface="宋体" pitchFamily="2" charset="-122"/>
              </a:rPr>
              <a:t>喷气式战斗机</a:t>
            </a:r>
            <a:endParaRPr lang="en-US" altLang="zh-CN" sz="2800" dirty="0">
              <a:solidFill>
                <a:srgbClr val="000066"/>
              </a:solidFill>
              <a:effectLst>
                <a:outerShdw blurRad="38100" dist="38100" dir="2700000" algn="tl">
                  <a:srgbClr val="C0C0C0"/>
                </a:outerShdw>
              </a:effectLst>
              <a:ea typeface="宋体" pitchFamily="2" charset="-122"/>
            </a:endParaRPr>
          </a:p>
        </p:txBody>
      </p:sp>
      <p:sp>
        <p:nvSpPr>
          <p:cNvPr id="10248" name="Line 7"/>
          <p:cNvSpPr>
            <a:spLocks noChangeShapeType="1"/>
          </p:cNvSpPr>
          <p:nvPr/>
        </p:nvSpPr>
        <p:spPr bwMode="auto">
          <a:xfrm>
            <a:off x="541338" y="2589213"/>
            <a:ext cx="7848600" cy="0"/>
          </a:xfrm>
          <a:prstGeom prst="line">
            <a:avLst/>
          </a:prstGeom>
          <a:noFill/>
          <a:ln w="76200">
            <a:solidFill>
              <a:schemeClr val="hlink"/>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497672" name="Text Box 8"/>
          <p:cNvSpPr txBox="1">
            <a:spLocks noChangeArrowheads="1"/>
          </p:cNvSpPr>
          <p:nvPr/>
        </p:nvSpPr>
        <p:spPr bwMode="auto">
          <a:xfrm>
            <a:off x="735013" y="2103665"/>
            <a:ext cx="2036787" cy="457200"/>
          </a:xfrm>
          <a:prstGeom prst="rect">
            <a:avLst/>
          </a:prstGeom>
          <a:noFill/>
          <a:ln w="9525">
            <a:noFill/>
            <a:miter lim="800000"/>
            <a:headEnd/>
            <a:tailEnd/>
          </a:ln>
          <a:effectLst/>
        </p:spPr>
        <p:txBody>
          <a:bodyPr wrap="square">
            <a:spAutoFit/>
          </a:bodyPr>
          <a:lstStyle/>
          <a:p>
            <a:pPr>
              <a:spcBef>
                <a:spcPct val="50000"/>
              </a:spcBef>
              <a:defRPr/>
            </a:pPr>
            <a:r>
              <a:rPr lang="zh-CN" altLang="en-US" dirty="0" smtClean="0">
                <a:solidFill>
                  <a:srgbClr val="FF0000"/>
                </a:solidFill>
                <a:effectLst>
                  <a:outerShdw blurRad="38100" dist="38100" dir="2700000" algn="tl">
                    <a:srgbClr val="C0C0C0"/>
                  </a:outerShdw>
                </a:effectLst>
                <a:ea typeface="宋体" pitchFamily="2" charset="-122"/>
              </a:rPr>
              <a:t>不重要</a:t>
            </a:r>
            <a:endParaRPr lang="en-US" altLang="zh-CN" dirty="0">
              <a:solidFill>
                <a:srgbClr val="FF0000"/>
              </a:solidFill>
              <a:effectLst>
                <a:outerShdw blurRad="38100" dist="38100" dir="2700000" algn="tl">
                  <a:srgbClr val="C0C0C0"/>
                </a:outerShdw>
              </a:effectLst>
              <a:ea typeface="宋体" pitchFamily="2" charset="-122"/>
            </a:endParaRPr>
          </a:p>
        </p:txBody>
      </p:sp>
      <p:sp>
        <p:nvSpPr>
          <p:cNvPr id="497673" name="Text Box 9"/>
          <p:cNvSpPr txBox="1">
            <a:spLocks noChangeArrowheads="1"/>
          </p:cNvSpPr>
          <p:nvPr/>
        </p:nvSpPr>
        <p:spPr bwMode="auto">
          <a:xfrm>
            <a:off x="6804248" y="2060575"/>
            <a:ext cx="1547813" cy="457200"/>
          </a:xfrm>
          <a:prstGeom prst="rect">
            <a:avLst/>
          </a:prstGeom>
          <a:noFill/>
          <a:ln w="9525">
            <a:noFill/>
            <a:miter lim="800000"/>
            <a:headEnd/>
            <a:tailEnd/>
          </a:ln>
          <a:effectLst/>
        </p:spPr>
        <p:txBody>
          <a:bodyPr wrap="square">
            <a:spAutoFit/>
          </a:bodyPr>
          <a:lstStyle/>
          <a:p>
            <a:pPr algn="r">
              <a:spcBef>
                <a:spcPct val="50000"/>
              </a:spcBef>
              <a:defRPr/>
            </a:pPr>
            <a:r>
              <a:rPr lang="zh-CN" altLang="en-US" dirty="0" smtClean="0">
                <a:solidFill>
                  <a:srgbClr val="FF0000"/>
                </a:solidFill>
                <a:effectLst>
                  <a:outerShdw blurRad="38100" dist="38100" dir="2700000" algn="tl">
                    <a:srgbClr val="C0C0C0"/>
                  </a:outerShdw>
                </a:effectLst>
                <a:ea typeface="宋体" pitchFamily="2" charset="-122"/>
              </a:rPr>
              <a:t>非常重要</a:t>
            </a:r>
            <a:endParaRPr lang="en-US" altLang="zh-CN" dirty="0">
              <a:solidFill>
                <a:srgbClr val="FF0000"/>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ED66243-9D99-4C00-AF46-ED66DFA38558}" type="slidenum">
              <a:rPr lang="en-US" altLang="zh-CN" sz="1200" b="0" smtClean="0">
                <a:solidFill>
                  <a:srgbClr val="4D4D4D"/>
                </a:solidFill>
                <a:latin typeface="Arial" charset="0"/>
              </a:rPr>
              <a:pPr eaLnBrk="1" hangingPunct="1"/>
              <a:t>70</a:t>
            </a:fld>
            <a:r>
              <a:rPr lang="en-US" altLang="zh-CN" sz="1200" b="0" smtClean="0">
                <a:solidFill>
                  <a:srgbClr val="4D4D4D"/>
                </a:solidFill>
                <a:latin typeface="Arial" charset="0"/>
              </a:rPr>
              <a:t>-</a:t>
            </a:r>
          </a:p>
        </p:txBody>
      </p:sp>
      <p:sp>
        <p:nvSpPr>
          <p:cNvPr id="72707" name="Rectangle 2"/>
          <p:cNvSpPr>
            <a:spLocks noGrp="1" noChangeArrowheads="1"/>
          </p:cNvSpPr>
          <p:nvPr>
            <p:ph type="title"/>
          </p:nvPr>
        </p:nvSpPr>
        <p:spPr>
          <a:xfrm>
            <a:off x="523875" y="260350"/>
            <a:ext cx="8224838" cy="647700"/>
          </a:xfrm>
        </p:spPr>
        <p:txBody>
          <a:bodyPr/>
          <a:lstStyle/>
          <a:p>
            <a:pPr eaLnBrk="1" hangingPunct="1"/>
            <a:r>
              <a:rPr lang="zh-CN" altLang="en-US" smtClean="0"/>
              <a:t>图书馆管理系统用例图</a:t>
            </a:r>
          </a:p>
        </p:txBody>
      </p:sp>
      <p:pic>
        <p:nvPicPr>
          <p:cNvPr id="7270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1090613"/>
            <a:ext cx="63373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8564" name="Rectangle 4"/>
          <p:cNvSpPr>
            <a:spLocks noChangeArrowheads="1"/>
          </p:cNvSpPr>
          <p:nvPr/>
        </p:nvSpPr>
        <p:spPr bwMode="auto">
          <a:xfrm>
            <a:off x="1604963" y="5530850"/>
            <a:ext cx="6280150" cy="1066800"/>
          </a:xfrm>
          <a:prstGeom prst="rect">
            <a:avLst/>
          </a:prstGeom>
          <a:noFill/>
          <a:ln w="9525">
            <a:noFill/>
            <a:miter lim="800000"/>
            <a:headEnd/>
            <a:tailEnd/>
          </a:ln>
          <a:effectLst/>
        </p:spPr>
        <p:txBody>
          <a:bodyPr wrap="none">
            <a:spAutoFit/>
          </a:bodyPr>
          <a:lstStyle/>
          <a:p>
            <a:pPr algn="ctr">
              <a:defRPr/>
            </a:pPr>
            <a:r>
              <a:rPr lang="zh-CN" altLang="en-US" sz="3200">
                <a:solidFill>
                  <a:schemeClr val="hlink"/>
                </a:solidFill>
                <a:effectLst>
                  <a:outerShdw blurRad="38100" dist="38100" dir="2700000" algn="tl">
                    <a:srgbClr val="C0C0C0"/>
                  </a:outerShdw>
                </a:effectLst>
                <a:ea typeface="宋体" pitchFamily="2" charset="-122"/>
              </a:rPr>
              <a:t>从用例图中我们得到了什么信息？</a:t>
            </a:r>
            <a:br>
              <a:rPr lang="zh-CN" altLang="en-US" sz="3200">
                <a:solidFill>
                  <a:schemeClr val="hlink"/>
                </a:solidFill>
                <a:effectLst>
                  <a:outerShdw blurRad="38100" dist="38100" dir="2700000" algn="tl">
                    <a:srgbClr val="C0C0C0"/>
                  </a:outerShdw>
                </a:effectLst>
                <a:ea typeface="宋体" pitchFamily="2" charset="-122"/>
              </a:rPr>
            </a:br>
            <a:r>
              <a:rPr lang="zh-CN" altLang="en-US" sz="3200">
                <a:solidFill>
                  <a:schemeClr val="hlink"/>
                </a:solidFill>
                <a:effectLst>
                  <a:outerShdw blurRad="38100" dist="38100" dir="2700000" algn="tl">
                    <a:srgbClr val="C0C0C0"/>
                  </a:outerShdw>
                </a:effectLst>
                <a:ea typeface="宋体" pitchFamily="2" charset="-122"/>
              </a:rPr>
              <a:t>得不到什么信息？</a:t>
            </a:r>
            <a:endParaRPr lang="en-US" altLang="zh-CN" sz="3200">
              <a:solidFill>
                <a:schemeClr val="hlink"/>
              </a:solidFill>
              <a:effectLst>
                <a:outerShdw blurRad="38100" dist="38100" dir="2700000" algn="tl">
                  <a:srgbClr val="C0C0C0"/>
                </a:outerShdw>
              </a:effectLst>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dissolve">
                                      <p:cBhvr>
                                        <p:cTn id="7" dur="500"/>
                                        <p:tgtEl>
                                          <p:spTgt spid="578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108BE6D6-490D-4DE9-BE24-E494431961DB}" type="slidenum">
              <a:rPr lang="en-US" altLang="zh-CN" sz="1200" b="0" smtClean="0">
                <a:solidFill>
                  <a:srgbClr val="4D4D4D"/>
                </a:solidFill>
                <a:latin typeface="Arial" charset="0"/>
              </a:rPr>
              <a:pPr eaLnBrk="1" hangingPunct="1"/>
              <a:t>71</a:t>
            </a:fld>
            <a:r>
              <a:rPr lang="en-US" altLang="zh-CN" sz="1200" b="0" smtClean="0">
                <a:solidFill>
                  <a:srgbClr val="4D4D4D"/>
                </a:solidFill>
                <a:latin typeface="Arial" charset="0"/>
              </a:rPr>
              <a:t>-</a:t>
            </a:r>
          </a:p>
        </p:txBody>
      </p:sp>
      <p:sp>
        <p:nvSpPr>
          <p:cNvPr id="73731" name="Rectangle 2"/>
          <p:cNvSpPr>
            <a:spLocks noGrp="1" noChangeArrowheads="1"/>
          </p:cNvSpPr>
          <p:nvPr>
            <p:ph type="title"/>
          </p:nvPr>
        </p:nvSpPr>
        <p:spPr/>
        <p:txBody>
          <a:bodyPr/>
          <a:lstStyle/>
          <a:p>
            <a:pPr eaLnBrk="1" hangingPunct="1"/>
            <a:r>
              <a:rPr lang="zh-CN" altLang="en-US" smtClean="0"/>
              <a:t>“借书”用例文档</a:t>
            </a:r>
          </a:p>
        </p:txBody>
      </p:sp>
      <p:sp>
        <p:nvSpPr>
          <p:cNvPr id="73732" name="Rectangle 3"/>
          <p:cNvSpPr>
            <a:spLocks noChangeArrowheads="1"/>
          </p:cNvSpPr>
          <p:nvPr/>
        </p:nvSpPr>
        <p:spPr bwMode="auto">
          <a:xfrm>
            <a:off x="611188" y="1479550"/>
            <a:ext cx="8064500" cy="386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tabLst>
                <a:tab pos="114300" algn="l"/>
              </a:tabLst>
            </a:pPr>
            <a:r>
              <a:rPr lang="en-US" altLang="zh-CN" sz="3200">
                <a:latin typeface="Arial" charset="0"/>
                <a:ea typeface="楷体_GB2312" pitchFamily="49" charset="-122"/>
                <a:cs typeface="Arial" charset="0"/>
              </a:rPr>
              <a:t>UC01</a:t>
            </a:r>
            <a:r>
              <a:rPr lang="zh-CN" altLang="en-US" sz="3200">
                <a:ea typeface="楷体_GB2312" pitchFamily="49" charset="-122"/>
                <a:cs typeface="Arial" charset="0"/>
              </a:rPr>
              <a:t>：</a:t>
            </a:r>
            <a:r>
              <a:rPr lang="zh-CN" altLang="en-US" sz="3200">
                <a:latin typeface="Times New Roman" pitchFamily="18" charset="0"/>
                <a:ea typeface="楷体_GB2312" pitchFamily="49" charset="-122"/>
                <a:cs typeface="Arial" charset="0"/>
              </a:rPr>
              <a:t>“</a:t>
            </a:r>
            <a:r>
              <a:rPr lang="zh-CN" altLang="en-US" sz="3200">
                <a:latin typeface="Arial" charset="0"/>
                <a:ea typeface="楷体_GB2312" pitchFamily="49" charset="-122"/>
                <a:cs typeface="Arial" charset="0"/>
              </a:rPr>
              <a:t>借书</a:t>
            </a:r>
            <a:r>
              <a:rPr lang="zh-CN" altLang="en-US" sz="3200">
                <a:latin typeface="Times New Roman" pitchFamily="18" charset="0"/>
                <a:ea typeface="楷体_GB2312" pitchFamily="49" charset="-122"/>
                <a:cs typeface="Arial" charset="0"/>
              </a:rPr>
              <a:t>”</a:t>
            </a:r>
            <a:r>
              <a:rPr lang="zh-CN" altLang="en-US" sz="3200">
                <a:ea typeface="楷体_GB2312" pitchFamily="49" charset="-122"/>
                <a:cs typeface="Arial" charset="0"/>
              </a:rPr>
              <a:t>用例文档</a:t>
            </a:r>
            <a:endParaRPr lang="zh-CN" altLang="en-US" sz="3200"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用例名称：借书</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用例标识：</a:t>
            </a:r>
            <a:r>
              <a:rPr lang="en-US" altLang="zh-CN">
                <a:ea typeface="楷体_GB2312" pitchFamily="49" charset="-122"/>
                <a:cs typeface="Arial" charset="0"/>
              </a:rPr>
              <a:t>UC01</a:t>
            </a:r>
            <a:endParaRPr lang="en-US" altLang="zh-CN" b="0">
              <a:latin typeface="Arial"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涉及的参与者：工作人员</a:t>
            </a:r>
          </a:p>
          <a:p>
            <a:pPr eaLnBrk="0" hangingPunct="0">
              <a:buFont typeface="Wingdings" pitchFamily="2" charset="2"/>
              <a:buChar char=""/>
              <a:tabLst>
                <a:tab pos="114300" algn="l"/>
              </a:tabLst>
            </a:pPr>
            <a:r>
              <a:rPr lang="zh-CN" altLang="en-US">
                <a:solidFill>
                  <a:srgbClr val="969696"/>
                </a:solidFill>
                <a:latin typeface="Times New Roman" pitchFamily="18" charset="0"/>
                <a:ea typeface="楷体_GB2312" pitchFamily="49" charset="-122"/>
                <a:cs typeface="Arial" charset="0"/>
              </a:rPr>
              <a:t>涉及的用例：</a:t>
            </a:r>
            <a:r>
              <a:rPr lang="zh-CN" altLang="en-US" b="0">
                <a:solidFill>
                  <a:srgbClr val="969696"/>
                </a:solidFill>
                <a:latin typeface="Times New Roman" pitchFamily="18" charset="0"/>
                <a:ea typeface="楷体_GB2312" pitchFamily="49" charset="-122"/>
                <a:cs typeface="Arial" charset="0"/>
              </a:rPr>
              <a:t>无</a:t>
            </a:r>
            <a:endParaRPr kumimoji="0" lang="en-US" altLang="zh-CN">
              <a:latin typeface="Times New Roman" pitchFamily="18" charset="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描述：</a:t>
            </a:r>
            <a:r>
              <a:rPr lang="zh-CN" altLang="en-US" b="0">
                <a:latin typeface="Times New Roman" pitchFamily="18" charset="0"/>
                <a:ea typeface="楷体_GB2312" pitchFamily="49" charset="-122"/>
                <a:cs typeface="Arial" charset="0"/>
              </a:rPr>
              <a:t>工作人员利用该用例为读者完成借书过程	</a:t>
            </a:r>
            <a:endParaRPr lang="zh-CN" altLang="en-US" b="0">
              <a:ea typeface="楷体_GB2312" pitchFamily="49" charset="-122"/>
              <a:cs typeface="Arial" charset="0"/>
            </a:endParaRPr>
          </a:p>
          <a:p>
            <a:pPr eaLnBrk="0" hangingPunct="0">
              <a:buFont typeface="Wingdings" pitchFamily="2" charset="2"/>
              <a:buChar char=""/>
              <a:tabLst>
                <a:tab pos="114300" algn="l"/>
              </a:tabLst>
            </a:pPr>
            <a:r>
              <a:rPr lang="zh-CN" altLang="en-US">
                <a:latin typeface="Times New Roman" pitchFamily="18" charset="0"/>
                <a:ea typeface="楷体_GB2312" pitchFamily="49" charset="-122"/>
                <a:cs typeface="Arial" charset="0"/>
              </a:rPr>
              <a:t>前置条件：</a:t>
            </a:r>
            <a:r>
              <a:rPr lang="zh-CN" altLang="en-US" b="0">
                <a:latin typeface="Times New Roman" pitchFamily="18" charset="0"/>
                <a:ea typeface="楷体_GB2312" pitchFamily="49" charset="-122"/>
                <a:cs typeface="Arial" charset="0"/>
              </a:rPr>
              <a:t>工作人员必须登录到当前系统</a:t>
            </a:r>
          </a:p>
          <a:p>
            <a:pPr eaLnBrk="0" hangingPunct="0">
              <a:buFont typeface="Wingdings" pitchFamily="2" charset="2"/>
              <a:buChar char=""/>
              <a:tabLst>
                <a:tab pos="114300" algn="l"/>
              </a:tabLst>
            </a:pPr>
            <a:r>
              <a:rPr kumimoji="0" lang="zh-CN" altLang="en-US">
                <a:latin typeface="Times New Roman" pitchFamily="18" charset="0"/>
                <a:ea typeface="楷体_GB2312" pitchFamily="49" charset="-122"/>
                <a:cs typeface="Arial" charset="0"/>
              </a:rPr>
              <a:t>涉众利益：</a:t>
            </a:r>
          </a:p>
          <a:p>
            <a:pPr eaLnBrk="0" hangingPunct="0">
              <a:buFont typeface="Wingdings" pitchFamily="2" charset="2"/>
              <a:buNone/>
              <a:tabLst>
                <a:tab pos="114300" algn="l"/>
              </a:tabLst>
            </a:pPr>
            <a:r>
              <a:rPr kumimoji="0" lang="en-US" altLang="zh-CN" b="0">
                <a:latin typeface="Times New Roman" pitchFamily="18" charset="0"/>
                <a:ea typeface="楷体_GB2312" pitchFamily="49" charset="-122"/>
                <a:cs typeface="Arial" charset="0"/>
              </a:rPr>
              <a:t>		</a:t>
            </a:r>
            <a:r>
              <a:rPr kumimoji="0" lang="zh-CN" altLang="en-US" b="0">
                <a:latin typeface="Times New Roman" pitchFamily="18" charset="0"/>
                <a:ea typeface="楷体_GB2312" pitchFamily="49" charset="-122"/>
                <a:cs typeface="Arial" charset="0"/>
              </a:rPr>
              <a:t>读者：能够方便的找到并借出所需的图书</a:t>
            </a:r>
            <a:endParaRPr kumimoji="0" lang="en-US" altLang="zh-CN" b="0">
              <a:latin typeface="Times New Roman" pitchFamily="18" charset="0"/>
              <a:ea typeface="楷体_GB2312" pitchFamily="49" charset="-122"/>
              <a:cs typeface="Arial" charset="0"/>
            </a:endParaRPr>
          </a:p>
          <a:p>
            <a:pPr eaLnBrk="0" hangingPunct="0">
              <a:buFont typeface="Wingdings" pitchFamily="2" charset="2"/>
              <a:buNone/>
              <a:tabLst>
                <a:tab pos="114300" algn="l"/>
              </a:tabLst>
            </a:pPr>
            <a:r>
              <a:rPr kumimoji="0" lang="zh-CN" altLang="en-US" b="0">
                <a:latin typeface="Times New Roman" pitchFamily="18" charset="0"/>
                <a:ea typeface="楷体_GB2312" pitchFamily="49" charset="-122"/>
                <a:cs typeface="Arial" charset="0"/>
              </a:rPr>
              <a:t>		工作人员：能够快速并准确的完成借书工作</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3A5020F-9C0F-44EA-8392-864F39D00DC4}" type="slidenum">
              <a:rPr lang="en-US" altLang="zh-CN" sz="1200" b="0" smtClean="0">
                <a:solidFill>
                  <a:srgbClr val="4D4D4D"/>
                </a:solidFill>
                <a:latin typeface="Arial" charset="0"/>
              </a:rPr>
              <a:pPr eaLnBrk="1" hangingPunct="1"/>
              <a:t>72</a:t>
            </a:fld>
            <a:r>
              <a:rPr lang="en-US" altLang="zh-CN" sz="1200" b="0" smtClean="0">
                <a:solidFill>
                  <a:srgbClr val="4D4D4D"/>
                </a:solidFill>
                <a:latin typeface="Arial" charset="0"/>
              </a:rPr>
              <a:t>-</a:t>
            </a:r>
          </a:p>
        </p:txBody>
      </p:sp>
      <p:sp>
        <p:nvSpPr>
          <p:cNvPr id="74755" name="Rectangle 2"/>
          <p:cNvSpPr>
            <a:spLocks noGrp="1" noChangeArrowheads="1"/>
          </p:cNvSpPr>
          <p:nvPr>
            <p:ph type="title"/>
          </p:nvPr>
        </p:nvSpPr>
        <p:spPr/>
        <p:txBody>
          <a:bodyPr/>
          <a:lstStyle/>
          <a:p>
            <a:pPr eaLnBrk="1" hangingPunct="1"/>
            <a:r>
              <a:rPr lang="zh-CN" altLang="en-US" smtClean="0"/>
              <a:t>“借书”用例文档</a:t>
            </a:r>
            <a:r>
              <a:rPr lang="en-US" altLang="zh-CN" smtClean="0"/>
              <a:t>(</a:t>
            </a:r>
            <a:r>
              <a:rPr lang="zh-CN" altLang="en-US" smtClean="0"/>
              <a:t>续</a:t>
            </a:r>
            <a:r>
              <a:rPr lang="en-US" altLang="zh-CN" smtClean="0"/>
              <a:t>)</a:t>
            </a:r>
          </a:p>
        </p:txBody>
      </p:sp>
      <p:sp>
        <p:nvSpPr>
          <p:cNvPr id="74756" name="Rectangle 3"/>
          <p:cNvSpPr>
            <a:spLocks noChangeArrowheads="1"/>
          </p:cNvSpPr>
          <p:nvPr/>
        </p:nvSpPr>
        <p:spPr bwMode="auto">
          <a:xfrm>
            <a:off x="611188" y="1254125"/>
            <a:ext cx="8101012"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buFont typeface="Wingdings" pitchFamily="2" charset="2"/>
              <a:buChar char=""/>
              <a:tabLst>
                <a:tab pos="495300" algn="l"/>
              </a:tabLst>
            </a:pPr>
            <a:r>
              <a:rPr lang="zh-CN" altLang="en-US">
                <a:latin typeface="Times New Roman" pitchFamily="18" charset="0"/>
              </a:rPr>
              <a:t>基本事件流：</a:t>
            </a:r>
            <a:r>
              <a:rPr lang="zh-CN" altLang="en-US" u="sng">
                <a:latin typeface="Times New Roman" pitchFamily="18" charset="0"/>
              </a:rPr>
              <a:t>工作人员帮助读者借阅图书</a:t>
            </a:r>
            <a:endParaRPr lang="zh-CN" altLang="en-US" b="0" u="sng"/>
          </a:p>
          <a:p>
            <a:pPr marL="342900" indent="-342900" eaLnBrk="0" hangingPunct="0">
              <a:buFontTx/>
              <a:buAutoNum type="arabicPeriod"/>
              <a:tabLst>
                <a:tab pos="495300" algn="l"/>
              </a:tabLst>
            </a:pPr>
            <a:r>
              <a:rPr lang="zh-CN" altLang="en-US" b="0">
                <a:ea typeface="楷体_GB2312" pitchFamily="49" charset="-122"/>
              </a:rPr>
              <a:t>用例起始于读者带着所要借的图书来到借阅前台；</a:t>
            </a:r>
          </a:p>
          <a:p>
            <a:pPr marL="342900" indent="-342900" eaLnBrk="0" hangingPunct="0">
              <a:buFontTx/>
              <a:buAutoNum type="arabicPeriod"/>
              <a:tabLst>
                <a:tab pos="495300" algn="l"/>
              </a:tabLst>
            </a:pPr>
            <a:r>
              <a:rPr lang="zh-CN" altLang="en-US" b="0">
                <a:ea typeface="楷体_GB2312" pitchFamily="49" charset="-122"/>
              </a:rPr>
              <a:t>工作人员录入读者信息；</a:t>
            </a:r>
          </a:p>
          <a:p>
            <a:pPr marL="342900" indent="-342900" eaLnBrk="0" hangingPunct="0">
              <a:buFontTx/>
              <a:buAutoNum type="arabicPeriod"/>
              <a:tabLst>
                <a:tab pos="495300" algn="l"/>
              </a:tabLst>
            </a:pPr>
            <a:r>
              <a:rPr lang="zh-CN" altLang="en-US" b="0">
                <a:ea typeface="楷体_GB2312" pitchFamily="49" charset="-122"/>
              </a:rPr>
              <a:t>工作人员逐一录入所有的图书信息：</a:t>
            </a:r>
            <a:endParaRPr lang="en-US" altLang="zh-CN" b="0">
              <a:ea typeface="楷体_GB2312" pitchFamily="49" charset="-122"/>
            </a:endParaRPr>
          </a:p>
          <a:p>
            <a:pPr marL="800100" lvl="1" indent="-342900" eaLnBrk="0" hangingPunct="0">
              <a:tabLst>
                <a:tab pos="495300" algn="l"/>
              </a:tabLst>
            </a:pPr>
            <a:r>
              <a:rPr lang="en-US" altLang="zh-CN" b="0">
                <a:ea typeface="楷体_GB2312" pitchFamily="49" charset="-122"/>
              </a:rPr>
              <a:t>* 3.1 </a:t>
            </a:r>
            <a:r>
              <a:rPr lang="zh-CN" altLang="en-US" b="0">
                <a:ea typeface="楷体_GB2312" pitchFamily="49" charset="-122"/>
              </a:rPr>
              <a:t>工作人员录入一本图书信息；</a:t>
            </a:r>
            <a:endParaRPr lang="en-US" altLang="zh-CN" b="0">
              <a:ea typeface="楷体_GB2312" pitchFamily="49" charset="-122"/>
            </a:endParaRPr>
          </a:p>
          <a:p>
            <a:pPr marL="800100" lvl="1" indent="-342900" eaLnBrk="0" hangingPunct="0">
              <a:tabLst>
                <a:tab pos="495300" algn="l"/>
              </a:tabLst>
            </a:pPr>
            <a:r>
              <a:rPr lang="en-US" altLang="zh-CN" b="0">
                <a:ea typeface="楷体_GB2312" pitchFamily="49" charset="-122"/>
              </a:rPr>
              <a:t>* 3.2 </a:t>
            </a:r>
            <a:r>
              <a:rPr lang="zh-CN" altLang="en-US" b="0">
                <a:ea typeface="楷体_GB2312" pitchFamily="49" charset="-122"/>
              </a:rPr>
              <a:t>系统确认该读者可以借阅当前图书；</a:t>
            </a:r>
          </a:p>
          <a:p>
            <a:pPr marL="342900" indent="-342900" eaLnBrk="0" hangingPunct="0">
              <a:buFontTx/>
              <a:buAutoNum type="arabicPeriod"/>
              <a:tabLst>
                <a:tab pos="495300" algn="l"/>
              </a:tabLst>
            </a:pPr>
            <a:r>
              <a:rPr lang="zh-CN" altLang="en-US" b="0">
                <a:ea typeface="楷体_GB2312" pitchFamily="49" charset="-122"/>
              </a:rPr>
              <a:t>工作人员确认本次借阅信息；</a:t>
            </a:r>
          </a:p>
          <a:p>
            <a:pPr marL="342900" indent="-342900" eaLnBrk="0" hangingPunct="0">
              <a:buFontTx/>
              <a:buAutoNum type="arabicPeriod"/>
              <a:tabLst>
                <a:tab pos="495300" algn="l"/>
              </a:tabLst>
            </a:pPr>
            <a:r>
              <a:rPr lang="zh-CN" altLang="en-US" b="0">
                <a:ea typeface="楷体_GB2312" pitchFamily="49" charset="-122"/>
              </a:rPr>
              <a:t>系统记录本次借阅情况。</a:t>
            </a:r>
          </a:p>
          <a:p>
            <a:pPr marL="342900" indent="-342900" eaLnBrk="0" hangingPunct="0">
              <a:buFont typeface="Wingdings" pitchFamily="2" charset="2"/>
              <a:buChar char=""/>
              <a:tabLst>
                <a:tab pos="495300" algn="l"/>
              </a:tabLst>
            </a:pPr>
            <a:r>
              <a:rPr lang="zh-CN" altLang="en-US">
                <a:latin typeface="Times New Roman" pitchFamily="18" charset="0"/>
              </a:rPr>
              <a:t>后置条件：</a:t>
            </a:r>
            <a:r>
              <a:rPr lang="zh-CN" altLang="en-US" b="0">
                <a:latin typeface="Times New Roman" pitchFamily="18" charset="0"/>
                <a:ea typeface="楷体_GB2312" pitchFamily="49" charset="-122"/>
              </a:rPr>
              <a:t>系统将读者借阅信息正确地记录到数据库中</a:t>
            </a:r>
          </a:p>
          <a:p>
            <a:pPr marL="342900" indent="-342900" eaLnBrk="0" hangingPunct="0">
              <a:buFont typeface="Wingdings" pitchFamily="2" charset="2"/>
              <a:buChar char=""/>
              <a:tabLst>
                <a:tab pos="495300" algn="l"/>
              </a:tabLst>
            </a:pPr>
            <a:r>
              <a:rPr lang="zh-CN" altLang="en-US">
                <a:latin typeface="Times New Roman" pitchFamily="18" charset="0"/>
              </a:rPr>
              <a:t>备选事件流</a:t>
            </a:r>
            <a:endParaRPr lang="zh-CN" altLang="en-US" b="0"/>
          </a:p>
          <a:p>
            <a:pPr marL="342900" indent="-342900" eaLnBrk="0" hangingPunct="0">
              <a:tabLst>
                <a:tab pos="495300" algn="l"/>
              </a:tabLst>
            </a:pPr>
            <a:r>
              <a:rPr kumimoji="0" lang="en-US" altLang="zh-CN" b="0">
                <a:latin typeface="Times New Roman" pitchFamily="18" charset="0"/>
                <a:ea typeface="楷体_GB2312" pitchFamily="49" charset="-122"/>
              </a:rPr>
              <a:t>2a. </a:t>
            </a:r>
            <a:r>
              <a:rPr kumimoji="0" lang="zh-CN" altLang="en-US" b="0">
                <a:latin typeface="Times New Roman" pitchFamily="18" charset="0"/>
                <a:ea typeface="楷体_GB2312" pitchFamily="49" charset="-122"/>
              </a:rPr>
              <a:t>读者身份不合法</a:t>
            </a:r>
            <a:endParaRPr kumimoji="0" lang="en-US" altLang="zh-CN" b="0">
              <a:latin typeface="Times New Roman" pitchFamily="18" charset="0"/>
              <a:ea typeface="楷体_GB2312" pitchFamily="49" charset="-122"/>
            </a:endParaRPr>
          </a:p>
          <a:p>
            <a:pPr marL="342900" indent="-342900" eaLnBrk="0" hangingPunct="0">
              <a:tabLst>
                <a:tab pos="495300" algn="l"/>
              </a:tabLst>
            </a:pPr>
            <a:r>
              <a:rPr kumimoji="0" lang="en-US" altLang="zh-CN" b="0">
                <a:latin typeface="Times New Roman" pitchFamily="18" charset="0"/>
                <a:ea typeface="楷体_GB2312" pitchFamily="49" charset="-122"/>
              </a:rPr>
              <a:t>2b. </a:t>
            </a:r>
            <a:r>
              <a:rPr kumimoji="0" lang="zh-CN" altLang="en-US" b="0">
                <a:latin typeface="Times New Roman" pitchFamily="18" charset="0"/>
                <a:ea typeface="楷体_GB2312" pitchFamily="49" charset="-122"/>
              </a:rPr>
              <a:t>读者存在欠费信息，不允许借书</a:t>
            </a:r>
          </a:p>
          <a:p>
            <a:pPr marL="342900" indent="-342900" eaLnBrk="0" hangingPunct="0">
              <a:tabLst>
                <a:tab pos="495300" algn="l"/>
              </a:tabLst>
            </a:pPr>
            <a:r>
              <a:rPr kumimoji="0" lang="en-US" altLang="zh-CN" b="0">
                <a:latin typeface="Times New Roman" pitchFamily="18" charset="0"/>
                <a:ea typeface="楷体_GB2312" pitchFamily="49" charset="-122"/>
              </a:rPr>
              <a:t>3.2a. </a:t>
            </a:r>
            <a:r>
              <a:rPr kumimoji="0" lang="zh-CN" altLang="en-US" b="0">
                <a:latin typeface="Times New Roman" pitchFamily="18" charset="0"/>
                <a:ea typeface="楷体_GB2312" pitchFamily="49" charset="-122"/>
              </a:rPr>
              <a:t>该读者不允许借阅当前图书</a:t>
            </a:r>
            <a:endParaRPr kumimoji="0" lang="en-US" altLang="zh-CN" b="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C22B10C1-A5A0-42DE-A8F4-1B321311B42A}" type="slidenum">
              <a:rPr lang="en-US" altLang="zh-CN" sz="1200" b="0" smtClean="0">
                <a:solidFill>
                  <a:srgbClr val="4D4D4D"/>
                </a:solidFill>
                <a:latin typeface="Arial" charset="0"/>
              </a:rPr>
              <a:pPr eaLnBrk="1" hangingPunct="1"/>
              <a:t>73</a:t>
            </a:fld>
            <a:r>
              <a:rPr lang="en-US" altLang="zh-CN" sz="1200" b="0" smtClean="0">
                <a:solidFill>
                  <a:srgbClr val="4D4D4D"/>
                </a:solidFill>
                <a:latin typeface="Arial" charset="0"/>
              </a:rPr>
              <a:t>-</a:t>
            </a:r>
          </a:p>
        </p:txBody>
      </p:sp>
      <p:sp>
        <p:nvSpPr>
          <p:cNvPr id="75779" name="Rectangle 2"/>
          <p:cNvSpPr>
            <a:spLocks noGrp="1" noChangeArrowheads="1"/>
          </p:cNvSpPr>
          <p:nvPr>
            <p:ph type="title"/>
          </p:nvPr>
        </p:nvSpPr>
        <p:spPr/>
        <p:txBody>
          <a:bodyPr/>
          <a:lstStyle/>
          <a:p>
            <a:pPr eaLnBrk="1" hangingPunct="1"/>
            <a:r>
              <a:rPr lang="zh-CN" altLang="en-US" smtClean="0"/>
              <a:t>“借书”用例文档</a:t>
            </a:r>
            <a:r>
              <a:rPr lang="en-US" altLang="zh-CN" smtClean="0"/>
              <a:t>(</a:t>
            </a:r>
            <a:r>
              <a:rPr lang="zh-CN" altLang="en-US" smtClean="0"/>
              <a:t>续</a:t>
            </a:r>
            <a:r>
              <a:rPr lang="en-US" altLang="zh-CN" smtClean="0"/>
              <a:t>)</a:t>
            </a:r>
          </a:p>
        </p:txBody>
      </p:sp>
      <p:sp>
        <p:nvSpPr>
          <p:cNvPr id="75780" name="Rectangle 3"/>
          <p:cNvSpPr>
            <a:spLocks noChangeArrowheads="1"/>
          </p:cNvSpPr>
          <p:nvPr/>
        </p:nvSpPr>
        <p:spPr bwMode="auto">
          <a:xfrm>
            <a:off x="611188" y="1182688"/>
            <a:ext cx="8353425"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Font typeface="Wingdings" pitchFamily="2" charset="2"/>
              <a:buChar char=""/>
              <a:tabLst>
                <a:tab pos="533400" algn="l"/>
              </a:tabLst>
            </a:pPr>
            <a:r>
              <a:rPr lang="zh-CN" altLang="en-US">
                <a:latin typeface="Times New Roman" pitchFamily="18" charset="0"/>
              </a:rPr>
              <a:t>字段列表：</a:t>
            </a:r>
          </a:p>
          <a:p>
            <a:pPr>
              <a:buFont typeface="Wingdings" pitchFamily="2" charset="2"/>
              <a:buNone/>
              <a:tabLst>
                <a:tab pos="533400" algn="l"/>
              </a:tabLst>
            </a:pPr>
            <a:r>
              <a:rPr lang="en-US" altLang="zh-CN" b="0">
                <a:latin typeface="Times New Roman" pitchFamily="18" charset="0"/>
                <a:ea typeface="楷体_GB2312" pitchFamily="49" charset="-122"/>
              </a:rPr>
              <a:t>5. </a:t>
            </a:r>
            <a:r>
              <a:rPr lang="zh-CN" altLang="en-US" b="0">
                <a:latin typeface="Times New Roman" pitchFamily="18" charset="0"/>
                <a:ea typeface="楷体_GB2312" pitchFamily="49" charset="-122"/>
              </a:rPr>
              <a:t>借阅信息主要包括：读者图书证号、图书编号、借阅日期（默认为当天日期）、借阅天数以及归还日期</a:t>
            </a:r>
            <a:r>
              <a:rPr lang="zh-CN" altLang="en-US">
                <a:latin typeface="Times New Roman" pitchFamily="18" charset="0"/>
              </a:rPr>
              <a:t>。</a:t>
            </a:r>
          </a:p>
          <a:p>
            <a:pPr>
              <a:buFont typeface="Wingdings" pitchFamily="2" charset="2"/>
              <a:buChar char=""/>
              <a:tabLst>
                <a:tab pos="533400" algn="l"/>
              </a:tabLst>
            </a:pPr>
            <a:r>
              <a:rPr lang="zh-CN" altLang="en-US">
                <a:latin typeface="Times New Roman" pitchFamily="18" charset="0"/>
              </a:rPr>
              <a:t>业务规则</a:t>
            </a:r>
          </a:p>
          <a:p>
            <a:pPr>
              <a:buFont typeface="Wingdings" pitchFamily="2" charset="2"/>
              <a:buNone/>
              <a:tabLst>
                <a:tab pos="533400" algn="l"/>
              </a:tabLst>
            </a:pPr>
            <a:r>
              <a:rPr lang="en-US" altLang="zh-CN" b="0">
                <a:latin typeface="Times New Roman" pitchFamily="18" charset="0"/>
                <a:ea typeface="楷体_GB2312" pitchFamily="49" charset="-122"/>
              </a:rPr>
              <a:t>3.2 </a:t>
            </a:r>
            <a:r>
              <a:rPr lang="zh-CN" altLang="en-US" b="0">
                <a:latin typeface="Times New Roman" pitchFamily="18" charset="0"/>
                <a:ea typeface="楷体_GB2312" pitchFamily="49" charset="-122"/>
              </a:rPr>
              <a:t>系统根据当前读者的借阅规则来判断是否可以借阅图书；而借阅规则取决于读者的类型</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如本科生、研究生、老师等</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和图书的类型</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如科技类、文学类、新书等</a:t>
            </a:r>
            <a:r>
              <a:rPr lang="en-US" altLang="zh-CN" b="0">
                <a:latin typeface="Times New Roman" pitchFamily="18" charset="0"/>
                <a:ea typeface="楷体_GB2312" pitchFamily="49" charset="-122"/>
              </a:rPr>
              <a:t>)</a:t>
            </a:r>
            <a:r>
              <a:rPr lang="zh-CN" altLang="en-US" b="0">
                <a:latin typeface="Times New Roman" pitchFamily="18" charset="0"/>
                <a:ea typeface="楷体_GB2312" pitchFamily="49" charset="-122"/>
              </a:rPr>
              <a:t>，并可动态配置</a:t>
            </a:r>
          </a:p>
          <a:p>
            <a:pPr>
              <a:buFont typeface="Wingdings" pitchFamily="2" charset="2"/>
              <a:buChar char=""/>
              <a:tabLst>
                <a:tab pos="533400" algn="l"/>
              </a:tabLst>
            </a:pPr>
            <a:r>
              <a:rPr lang="zh-CN" altLang="en-US">
                <a:latin typeface="Times New Roman" pitchFamily="18" charset="0"/>
              </a:rPr>
              <a:t>非功能需求：</a:t>
            </a:r>
            <a:r>
              <a:rPr lang="zh-CN" altLang="en-US" b="0">
                <a:latin typeface="Times New Roman" pitchFamily="18" charset="0"/>
                <a:ea typeface="楷体_GB2312" pitchFamily="49" charset="-122"/>
              </a:rPr>
              <a:t>无</a:t>
            </a:r>
            <a:endParaRPr lang="zh-CN" altLang="en-US" b="0">
              <a:ea typeface="楷体_GB2312" pitchFamily="49" charset="-122"/>
            </a:endParaRPr>
          </a:p>
          <a:p>
            <a:pPr eaLnBrk="0" hangingPunct="0">
              <a:buFont typeface="Wingdings" pitchFamily="2" charset="2"/>
              <a:buChar char=""/>
              <a:tabLst>
                <a:tab pos="533400" algn="l"/>
              </a:tabLst>
            </a:pPr>
            <a:r>
              <a:rPr lang="zh-CN" altLang="en-US">
                <a:latin typeface="Times New Roman" pitchFamily="18" charset="0"/>
              </a:rPr>
              <a:t>设计约束：</a:t>
            </a:r>
            <a:r>
              <a:rPr lang="zh-CN" altLang="en-US" b="0">
                <a:latin typeface="Times New Roman" pitchFamily="18" charset="0"/>
                <a:ea typeface="楷体_GB2312" pitchFamily="49" charset="-122"/>
              </a:rPr>
              <a:t>无</a:t>
            </a:r>
            <a:endParaRPr lang="zh-CN" altLang="en-US" b="0">
              <a:ea typeface="楷体_GB2312" pitchFamily="49" charset="-122"/>
            </a:endParaRPr>
          </a:p>
          <a:p>
            <a:pPr eaLnBrk="0" hangingPunct="0">
              <a:buFont typeface="Wingdings" pitchFamily="2" charset="2"/>
              <a:buChar char=""/>
              <a:tabLst>
                <a:tab pos="533400" algn="l"/>
              </a:tabLst>
            </a:pPr>
            <a:r>
              <a:rPr lang="zh-CN" altLang="en-US">
                <a:latin typeface="Times New Roman" pitchFamily="18" charset="0"/>
              </a:rPr>
              <a:t>部署约束：</a:t>
            </a:r>
            <a:r>
              <a:rPr lang="zh-CN" altLang="en-US" b="0">
                <a:latin typeface="楷体_GB2312" pitchFamily="49" charset="-122"/>
                <a:ea typeface="楷体_GB2312" pitchFamily="49" charset="-122"/>
              </a:rPr>
              <a:t>无</a:t>
            </a:r>
          </a:p>
          <a:p>
            <a:pPr eaLnBrk="0" hangingPunct="0">
              <a:buFont typeface="Wingdings" pitchFamily="2" charset="2"/>
              <a:buChar char=""/>
              <a:tabLst>
                <a:tab pos="533400" algn="l"/>
              </a:tabLst>
            </a:pPr>
            <a:r>
              <a:rPr lang="zh-CN" altLang="en-US">
                <a:latin typeface="Times New Roman" pitchFamily="18" charset="0"/>
              </a:rPr>
              <a:t>未解决的问题</a:t>
            </a:r>
            <a:endParaRPr lang="zh-CN" altLang="en-US" b="0"/>
          </a:p>
          <a:p>
            <a:pPr eaLnBrk="0" hangingPunct="0">
              <a:buFont typeface="Wingdings" pitchFamily="2" charset="2"/>
              <a:buChar char=""/>
              <a:tabLst>
                <a:tab pos="533400" algn="l"/>
              </a:tabLst>
            </a:pPr>
            <a:r>
              <a:rPr lang="en-US" altLang="zh-CN" b="0">
                <a:latin typeface="Times New Roman" pitchFamily="18" charset="0"/>
                <a:ea typeface="楷体_GB2312" pitchFamily="49" charset="-122"/>
              </a:rPr>
              <a:t>2b. </a:t>
            </a:r>
            <a:r>
              <a:rPr lang="zh-CN" altLang="en-US" b="0">
                <a:latin typeface="Times New Roman" pitchFamily="18" charset="0"/>
                <a:ea typeface="楷体_GB2312" pitchFamily="49" charset="-122"/>
              </a:rPr>
              <a:t>读者存在多少欠费记录时，才不允许借书？</a:t>
            </a:r>
          </a:p>
          <a:p>
            <a:pPr eaLnBrk="0" hangingPunct="0">
              <a:buFont typeface="Wingdings" pitchFamily="2" charset="2"/>
              <a:buChar char=""/>
              <a:tabLst>
                <a:tab pos="533400" algn="l"/>
              </a:tabLst>
            </a:pPr>
            <a:r>
              <a:rPr lang="en-US" altLang="zh-CN" b="0">
                <a:latin typeface="Times New Roman" pitchFamily="18" charset="0"/>
                <a:ea typeface="楷体_GB2312" pitchFamily="49" charset="-122"/>
              </a:rPr>
              <a:t>3.2 </a:t>
            </a:r>
            <a:r>
              <a:rPr lang="zh-CN" altLang="en-US" b="0">
                <a:latin typeface="Times New Roman" pitchFamily="18" charset="0"/>
                <a:ea typeface="楷体_GB2312" pitchFamily="49" charset="-122"/>
              </a:rPr>
              <a:t>借阅规则的具体配置情况需和用户进一步讨论？</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8D2E75C-F6D0-48CC-A4FC-275D487870AD}" type="slidenum">
              <a:rPr lang="en-US" altLang="zh-CN" sz="1200" b="0" smtClean="0">
                <a:solidFill>
                  <a:srgbClr val="4D4D4D"/>
                </a:solidFill>
                <a:latin typeface="Arial" charset="0"/>
              </a:rPr>
              <a:pPr eaLnBrk="1" hangingPunct="1"/>
              <a:t>74</a:t>
            </a:fld>
            <a:r>
              <a:rPr lang="en-US" altLang="zh-CN" sz="1200" b="0" smtClean="0">
                <a:solidFill>
                  <a:srgbClr val="4D4D4D"/>
                </a:solidFill>
                <a:latin typeface="Arial" charset="0"/>
              </a:rPr>
              <a:t>-</a:t>
            </a:r>
          </a:p>
        </p:txBody>
      </p:sp>
      <p:sp>
        <p:nvSpPr>
          <p:cNvPr id="76803" name="Rectangle 2"/>
          <p:cNvSpPr>
            <a:spLocks noGrp="1" noChangeArrowheads="1"/>
          </p:cNvSpPr>
          <p:nvPr>
            <p:ph type="title"/>
          </p:nvPr>
        </p:nvSpPr>
        <p:spPr/>
        <p:txBody>
          <a:bodyPr/>
          <a:lstStyle/>
          <a:p>
            <a:pPr eaLnBrk="1" hangingPunct="1"/>
            <a:r>
              <a:rPr lang="zh-CN" altLang="en-US" smtClean="0"/>
              <a:t>活动图</a:t>
            </a:r>
          </a:p>
        </p:txBody>
      </p:sp>
      <p:sp>
        <p:nvSpPr>
          <p:cNvPr id="76804" name="Rectangle 3"/>
          <p:cNvSpPr>
            <a:spLocks noGrp="1" noChangeArrowheads="1"/>
          </p:cNvSpPr>
          <p:nvPr>
            <p:ph type="body" idx="1"/>
          </p:nvPr>
        </p:nvSpPr>
        <p:spPr/>
        <p:txBody>
          <a:bodyPr/>
          <a:lstStyle/>
          <a:p>
            <a:pPr eaLnBrk="1" hangingPunct="1">
              <a:lnSpc>
                <a:spcPct val="90000"/>
              </a:lnSpc>
            </a:pPr>
            <a:r>
              <a:rPr lang="zh-CN" altLang="en-US" sz="3200" smtClean="0"/>
              <a:t>活动图（</a:t>
            </a:r>
            <a:r>
              <a:rPr lang="en-US" altLang="zh-CN" sz="3200" smtClean="0"/>
              <a:t>Activity Diagram</a:t>
            </a:r>
            <a:r>
              <a:rPr lang="zh-CN" altLang="en-US" sz="3200" smtClean="0"/>
              <a:t>）</a:t>
            </a:r>
          </a:p>
          <a:p>
            <a:pPr lvl="1" eaLnBrk="1" hangingPunct="1">
              <a:lnSpc>
                <a:spcPct val="90000"/>
              </a:lnSpc>
            </a:pPr>
            <a:r>
              <a:rPr lang="zh-CN" altLang="en-US" sz="2800" smtClean="0"/>
              <a:t>通过动作来组织，主要用于描述某一方法、机制或用例的内部行为</a:t>
            </a:r>
          </a:p>
          <a:p>
            <a:pPr eaLnBrk="1" hangingPunct="1">
              <a:lnSpc>
                <a:spcPct val="90000"/>
              </a:lnSpc>
            </a:pPr>
            <a:r>
              <a:rPr lang="zh-CN" altLang="en-US" sz="3200" smtClean="0"/>
              <a:t>核心概念</a:t>
            </a:r>
          </a:p>
          <a:p>
            <a:pPr lvl="1" eaLnBrk="1" hangingPunct="1">
              <a:lnSpc>
                <a:spcPct val="90000"/>
              </a:lnSpc>
            </a:pPr>
            <a:r>
              <a:rPr lang="zh-CN" altLang="en-US" sz="2800" smtClean="0"/>
              <a:t>状态、活动、组合活动、对象</a:t>
            </a:r>
          </a:p>
          <a:p>
            <a:pPr lvl="1" eaLnBrk="1" hangingPunct="1">
              <a:lnSpc>
                <a:spcPct val="90000"/>
              </a:lnSpc>
            </a:pPr>
            <a:r>
              <a:rPr lang="zh-CN" altLang="en-US" sz="2800" smtClean="0"/>
              <a:t>转移、分支</a:t>
            </a:r>
          </a:p>
          <a:p>
            <a:pPr lvl="1" eaLnBrk="1" hangingPunct="1">
              <a:lnSpc>
                <a:spcPct val="90000"/>
              </a:lnSpc>
            </a:pPr>
            <a:r>
              <a:rPr lang="zh-CN" altLang="en-US" sz="2800" smtClean="0"/>
              <a:t>并发、同步</a:t>
            </a:r>
          </a:p>
          <a:p>
            <a:pPr lvl="1" eaLnBrk="1" hangingPunct="1">
              <a:lnSpc>
                <a:spcPct val="90000"/>
              </a:lnSpc>
            </a:pPr>
            <a:r>
              <a:rPr lang="zh-CN" altLang="en-US" sz="2800" smtClean="0"/>
              <a:t>泳道</a:t>
            </a:r>
          </a:p>
          <a:p>
            <a:pPr eaLnBrk="1" hangingPunct="1">
              <a:lnSpc>
                <a:spcPct val="90000"/>
              </a:lnSpc>
            </a:pPr>
            <a:r>
              <a:rPr lang="zh-CN" altLang="en-US" sz="3200" smtClean="0"/>
              <a:t>推荐使用场合</a:t>
            </a:r>
          </a:p>
          <a:p>
            <a:pPr lvl="1" eaLnBrk="1" hangingPunct="1">
              <a:lnSpc>
                <a:spcPct val="90000"/>
              </a:lnSpc>
            </a:pPr>
            <a:r>
              <a:rPr lang="zh-CN" altLang="en-US" sz="2800" smtClean="0"/>
              <a:t>业务建模、需求、类设计</a:t>
            </a:r>
            <a:endParaRPr lang="en-US" altLang="zh-CN" sz="2800" smtClean="0"/>
          </a:p>
        </p:txBody>
      </p:sp>
      <p:sp>
        <p:nvSpPr>
          <p:cNvPr id="76805"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查看活动图元语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957D016-7A8B-476A-AF00-DD1FD93D167A}" type="slidenum">
              <a:rPr lang="en-US" altLang="zh-CN" sz="1200" b="0" smtClean="0">
                <a:solidFill>
                  <a:srgbClr val="4D4D4D"/>
                </a:solidFill>
                <a:latin typeface="Arial" charset="0"/>
              </a:rPr>
              <a:pPr eaLnBrk="1" hangingPunct="1"/>
              <a:t>75</a:t>
            </a:fld>
            <a:r>
              <a:rPr lang="en-US" altLang="zh-CN" sz="1200" b="0" smtClean="0">
                <a:solidFill>
                  <a:srgbClr val="4D4D4D"/>
                </a:solidFill>
                <a:latin typeface="Arial" charset="0"/>
              </a:rPr>
              <a:t>-</a:t>
            </a:r>
          </a:p>
        </p:txBody>
      </p:sp>
      <p:sp>
        <p:nvSpPr>
          <p:cNvPr id="105475" name="Rectangle 2"/>
          <p:cNvSpPr>
            <a:spLocks noGrp="1" noChangeArrowheads="1"/>
          </p:cNvSpPr>
          <p:nvPr>
            <p:ph type="title"/>
          </p:nvPr>
        </p:nvSpPr>
        <p:spPr/>
        <p:txBody>
          <a:bodyPr/>
          <a:lstStyle/>
          <a:p>
            <a:pPr eaLnBrk="1" hangingPunct="1"/>
            <a:r>
              <a:rPr lang="zh-CN" altLang="en-US" sz="4400" smtClean="0"/>
              <a:t>活动图元语</a:t>
            </a:r>
            <a:endParaRPr lang="en-US" altLang="zh-CN" sz="4400" smtClean="0"/>
          </a:p>
        </p:txBody>
      </p:sp>
      <p:sp>
        <p:nvSpPr>
          <p:cNvPr id="105476" name="Rectangle 50">
            <a:hlinkClick r:id="rId2"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返回活动图</a:t>
            </a:r>
          </a:p>
        </p:txBody>
      </p:sp>
      <p:pic>
        <p:nvPicPr>
          <p:cNvPr id="10547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128713"/>
            <a:ext cx="73040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03109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707FC0D8-C753-4434-9E5A-0D32CCBBF6B2}" type="slidenum">
              <a:rPr lang="en-US" altLang="zh-CN" sz="1200" b="0" smtClean="0">
                <a:solidFill>
                  <a:srgbClr val="4D4D4D"/>
                </a:solidFill>
                <a:latin typeface="Arial" charset="0"/>
              </a:rPr>
              <a:pPr eaLnBrk="1" hangingPunct="1"/>
              <a:t>76</a:t>
            </a:fld>
            <a:r>
              <a:rPr lang="en-US" altLang="zh-CN" sz="1200" b="0" smtClean="0">
                <a:solidFill>
                  <a:srgbClr val="4D4D4D"/>
                </a:solidFill>
                <a:latin typeface="Arial" charset="0"/>
              </a:rPr>
              <a:t>-</a:t>
            </a:r>
          </a:p>
        </p:txBody>
      </p:sp>
      <p:sp>
        <p:nvSpPr>
          <p:cNvPr id="77827" name="Rectangle 2"/>
          <p:cNvSpPr>
            <a:spLocks noGrp="1" noChangeArrowheads="1"/>
          </p:cNvSpPr>
          <p:nvPr>
            <p:ph type="title"/>
          </p:nvPr>
        </p:nvSpPr>
        <p:spPr/>
        <p:txBody>
          <a:bodyPr/>
          <a:lstStyle/>
          <a:p>
            <a:pPr eaLnBrk="1" hangingPunct="1"/>
            <a:r>
              <a:rPr lang="zh-CN" altLang="en-US" smtClean="0"/>
              <a:t>“借书”业务的活动图</a:t>
            </a:r>
          </a:p>
        </p:txBody>
      </p:sp>
      <p:pic>
        <p:nvPicPr>
          <p:cNvPr id="7782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895350"/>
            <a:ext cx="7200900" cy="577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15AF1DE-BF05-4AED-9067-A2C7F9331362}" type="slidenum">
              <a:rPr lang="en-US" altLang="zh-CN" sz="1200" b="0" smtClean="0">
                <a:solidFill>
                  <a:srgbClr val="4D4D4D"/>
                </a:solidFill>
                <a:latin typeface="Arial" charset="0"/>
              </a:rPr>
              <a:pPr eaLnBrk="1" hangingPunct="1"/>
              <a:t>77</a:t>
            </a:fld>
            <a:r>
              <a:rPr lang="en-US" altLang="zh-CN" sz="1200" b="0" smtClean="0">
                <a:solidFill>
                  <a:srgbClr val="4D4D4D"/>
                </a:solidFill>
                <a:latin typeface="Arial" charset="0"/>
              </a:rPr>
              <a:t>-</a:t>
            </a:r>
          </a:p>
        </p:txBody>
      </p:sp>
      <p:sp>
        <p:nvSpPr>
          <p:cNvPr id="78851" name="Rectangle 2"/>
          <p:cNvSpPr>
            <a:spLocks noGrp="1" noChangeArrowheads="1"/>
          </p:cNvSpPr>
          <p:nvPr>
            <p:ph type="title"/>
          </p:nvPr>
        </p:nvSpPr>
        <p:spPr/>
        <p:txBody>
          <a:bodyPr/>
          <a:lstStyle/>
          <a:p>
            <a:pPr eaLnBrk="1" hangingPunct="1"/>
            <a:r>
              <a:rPr lang="zh-CN" altLang="en-US" smtClean="0"/>
              <a:t>静态结构图</a:t>
            </a:r>
          </a:p>
        </p:txBody>
      </p:sp>
      <p:sp>
        <p:nvSpPr>
          <p:cNvPr id="78852" name="Rectangle 3"/>
          <p:cNvSpPr>
            <a:spLocks noGrp="1" noChangeArrowheads="1"/>
          </p:cNvSpPr>
          <p:nvPr>
            <p:ph type="body" idx="1"/>
          </p:nvPr>
        </p:nvSpPr>
        <p:spPr/>
        <p:txBody>
          <a:bodyPr/>
          <a:lstStyle/>
          <a:p>
            <a:pPr eaLnBrk="1" hangingPunct="1">
              <a:lnSpc>
                <a:spcPct val="80000"/>
              </a:lnSpc>
            </a:pPr>
            <a:r>
              <a:rPr lang="zh-CN" altLang="en-US" sz="3200" smtClean="0"/>
              <a:t>类图</a:t>
            </a:r>
            <a:r>
              <a:rPr lang="en-US" altLang="zh-CN" sz="3200" smtClean="0"/>
              <a:t>(Class Diagram)</a:t>
            </a:r>
          </a:p>
          <a:p>
            <a:pPr lvl="1" eaLnBrk="1" hangingPunct="1">
              <a:lnSpc>
                <a:spcPct val="80000"/>
              </a:lnSpc>
            </a:pPr>
            <a:r>
              <a:rPr lang="zh-CN" altLang="en-US" sz="2800" smtClean="0"/>
              <a:t>是软件的蓝图，详细描述了系统内各个对象的相关的类，以及这些类之间的静态关系</a:t>
            </a:r>
          </a:p>
          <a:p>
            <a:pPr eaLnBrk="1" hangingPunct="1">
              <a:lnSpc>
                <a:spcPct val="80000"/>
              </a:lnSpc>
            </a:pPr>
            <a:r>
              <a:rPr lang="zh-CN" altLang="en-US" sz="3200" smtClean="0"/>
              <a:t>对象图</a:t>
            </a:r>
            <a:r>
              <a:rPr lang="en-US" altLang="zh-CN" sz="3200" smtClean="0"/>
              <a:t>(Object Diagram)</a:t>
            </a:r>
          </a:p>
          <a:p>
            <a:pPr lvl="1" eaLnBrk="1" hangingPunct="1">
              <a:lnSpc>
                <a:spcPct val="80000"/>
              </a:lnSpc>
            </a:pPr>
            <a:r>
              <a:rPr lang="zh-CN" altLang="en-US" sz="2800" smtClean="0"/>
              <a:t>表示在某一时刻类的对象静态结构和行为</a:t>
            </a:r>
          </a:p>
          <a:p>
            <a:pPr eaLnBrk="1" hangingPunct="1">
              <a:lnSpc>
                <a:spcPct val="80000"/>
              </a:lnSpc>
            </a:pPr>
            <a:r>
              <a:rPr kumimoji="0" lang="zh-CN" altLang="en-US" sz="3200" smtClean="0">
                <a:solidFill>
                  <a:schemeClr val="folHlink"/>
                </a:solidFill>
              </a:rPr>
              <a:t>包图</a:t>
            </a:r>
            <a:r>
              <a:rPr kumimoji="0" lang="en-US" altLang="zh-CN" sz="3200" smtClean="0">
                <a:solidFill>
                  <a:schemeClr val="folHlink"/>
                </a:solidFill>
              </a:rPr>
              <a:t>(Package Diagram)</a:t>
            </a:r>
          </a:p>
          <a:p>
            <a:pPr lvl="1" eaLnBrk="1" hangingPunct="1">
              <a:lnSpc>
                <a:spcPct val="80000"/>
              </a:lnSpc>
            </a:pPr>
            <a:r>
              <a:rPr kumimoji="0" lang="zh-CN" altLang="en-US" sz="2800" smtClean="0"/>
              <a:t>展现有模型本身分解而成的组织单元</a:t>
            </a:r>
            <a:r>
              <a:rPr kumimoji="0" lang="en-US" altLang="zh-CN" sz="2800" smtClean="0"/>
              <a:t>(</a:t>
            </a:r>
            <a:r>
              <a:rPr kumimoji="0" lang="zh-CN" altLang="en-US" sz="2800" smtClean="0"/>
              <a:t>包</a:t>
            </a:r>
            <a:r>
              <a:rPr kumimoji="0" lang="en-US" altLang="zh-CN" sz="2800" smtClean="0"/>
              <a:t>)</a:t>
            </a:r>
            <a:r>
              <a:rPr kumimoji="0" lang="zh-CN" altLang="en-US" sz="2800" smtClean="0"/>
              <a:t>以及它们的依赖关系</a:t>
            </a:r>
            <a:endParaRPr kumimoji="0" lang="en-US" altLang="zh-CN" sz="2800" smtClean="0"/>
          </a:p>
          <a:p>
            <a:pPr eaLnBrk="1" hangingPunct="1">
              <a:lnSpc>
                <a:spcPct val="80000"/>
              </a:lnSpc>
            </a:pPr>
            <a:r>
              <a:rPr kumimoji="0" lang="zh-CN" altLang="en-US" sz="3200" smtClean="0">
                <a:solidFill>
                  <a:schemeClr val="folHlink"/>
                </a:solidFill>
              </a:rPr>
              <a:t>组合结构图</a:t>
            </a:r>
            <a:r>
              <a:rPr kumimoji="0" lang="en-US" altLang="zh-CN" sz="3200" smtClean="0">
                <a:solidFill>
                  <a:schemeClr val="folHlink"/>
                </a:solidFill>
              </a:rPr>
              <a:t>(Composite Structure Diagram)</a:t>
            </a:r>
          </a:p>
          <a:p>
            <a:pPr lvl="1" eaLnBrk="1" hangingPunct="1">
              <a:lnSpc>
                <a:spcPct val="80000"/>
              </a:lnSpc>
            </a:pPr>
            <a:r>
              <a:rPr lang="zh-CN" altLang="en-US" sz="2800" smtClean="0"/>
              <a:t>描述系统中某一部分</a:t>
            </a:r>
            <a:r>
              <a:rPr lang="en-US" altLang="zh-CN" sz="2800" smtClean="0"/>
              <a:t>(</a:t>
            </a:r>
            <a:r>
              <a:rPr lang="zh-CN" altLang="en-US" sz="2800" smtClean="0"/>
              <a:t>组合结构</a:t>
            </a:r>
            <a:r>
              <a:rPr lang="en-US" altLang="zh-CN" sz="2800" smtClean="0"/>
              <a:t>)</a:t>
            </a:r>
            <a:r>
              <a:rPr lang="zh-CN" altLang="en-US" sz="2800" smtClean="0"/>
              <a:t>的内部结构，包括该部分与系统其它部分的交互点</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F617EE25-37A3-4CDF-A842-91408F663E50}" type="slidenum">
              <a:rPr lang="en-US" altLang="zh-CN" sz="1200" b="0" smtClean="0">
                <a:solidFill>
                  <a:srgbClr val="4D4D4D"/>
                </a:solidFill>
                <a:latin typeface="Arial" charset="0"/>
              </a:rPr>
              <a:pPr eaLnBrk="1" hangingPunct="1"/>
              <a:t>78</a:t>
            </a:fld>
            <a:r>
              <a:rPr lang="en-US" altLang="zh-CN" sz="1200" b="0" smtClean="0">
                <a:solidFill>
                  <a:srgbClr val="4D4D4D"/>
                </a:solidFill>
                <a:latin typeface="Arial" charset="0"/>
              </a:rPr>
              <a:t>-</a:t>
            </a:r>
          </a:p>
        </p:txBody>
      </p:sp>
      <p:sp>
        <p:nvSpPr>
          <p:cNvPr id="79875" name="Rectangle 2"/>
          <p:cNvSpPr>
            <a:spLocks noGrp="1" noChangeArrowheads="1"/>
          </p:cNvSpPr>
          <p:nvPr>
            <p:ph type="title"/>
          </p:nvPr>
        </p:nvSpPr>
        <p:spPr/>
        <p:txBody>
          <a:bodyPr/>
          <a:lstStyle/>
          <a:p>
            <a:pPr eaLnBrk="1" hangingPunct="1"/>
            <a:r>
              <a:rPr lang="zh-CN" altLang="en-US" smtClean="0"/>
              <a:t>静态结构图</a:t>
            </a:r>
            <a:r>
              <a:rPr lang="en-US" altLang="zh-CN" smtClean="0"/>
              <a:t>(</a:t>
            </a:r>
            <a:r>
              <a:rPr lang="zh-CN" altLang="en-US" smtClean="0"/>
              <a:t>续</a:t>
            </a:r>
            <a:r>
              <a:rPr lang="en-US" altLang="zh-CN" smtClean="0"/>
              <a:t>)</a:t>
            </a:r>
          </a:p>
        </p:txBody>
      </p:sp>
      <p:sp>
        <p:nvSpPr>
          <p:cNvPr id="79876" name="Rectangle 3"/>
          <p:cNvSpPr>
            <a:spLocks noGrp="1" noChangeArrowheads="1"/>
          </p:cNvSpPr>
          <p:nvPr>
            <p:ph type="body" idx="1"/>
          </p:nvPr>
        </p:nvSpPr>
        <p:spPr/>
        <p:txBody>
          <a:bodyPr/>
          <a:lstStyle/>
          <a:p>
            <a:pPr eaLnBrk="1" hangingPunct="1"/>
            <a:r>
              <a:rPr lang="zh-CN" altLang="en-US" sz="3200" smtClean="0"/>
              <a:t>核心概念</a:t>
            </a:r>
          </a:p>
          <a:p>
            <a:pPr lvl="1" eaLnBrk="1" hangingPunct="1"/>
            <a:r>
              <a:rPr lang="zh-CN" altLang="en-US" sz="2800" smtClean="0"/>
              <a:t>类图：类、接口、依赖、关联、泛化、实现</a:t>
            </a:r>
          </a:p>
          <a:p>
            <a:pPr lvl="1" eaLnBrk="1" hangingPunct="1"/>
            <a:r>
              <a:rPr lang="zh-CN" altLang="en-US" sz="2800" smtClean="0"/>
              <a:t>对象图：对象、链接、多重性</a:t>
            </a:r>
          </a:p>
          <a:p>
            <a:pPr lvl="1" eaLnBrk="1" hangingPunct="1"/>
            <a:r>
              <a:rPr lang="zh-CN" altLang="en-US" sz="2800" smtClean="0"/>
              <a:t>包图：包</a:t>
            </a:r>
            <a:r>
              <a:rPr lang="en-US" altLang="zh-CN" sz="2800" smtClean="0"/>
              <a:t>(</a:t>
            </a:r>
            <a:r>
              <a:rPr lang="zh-CN" altLang="en-US" sz="2800" smtClean="0"/>
              <a:t>、框架、层、子系统</a:t>
            </a:r>
            <a:r>
              <a:rPr lang="en-US" altLang="zh-CN" sz="2800" smtClean="0"/>
              <a:t>) </a:t>
            </a:r>
            <a:r>
              <a:rPr lang="zh-CN" altLang="en-US" sz="2800" smtClean="0"/>
              <a:t>、依赖</a:t>
            </a:r>
          </a:p>
          <a:p>
            <a:pPr lvl="1" eaLnBrk="1" hangingPunct="1"/>
            <a:r>
              <a:rPr lang="zh-CN" altLang="en-US" sz="2800" smtClean="0"/>
              <a:t>组合结构图：组合结构、部件、端口、协议</a:t>
            </a:r>
            <a:endParaRPr lang="en-US" altLang="zh-CN" sz="2800" smtClean="0"/>
          </a:p>
          <a:p>
            <a:pPr eaLnBrk="1" hangingPunct="1"/>
            <a:r>
              <a:rPr lang="zh-CN" altLang="en-US" sz="3200" smtClean="0"/>
              <a:t>推荐使用场合</a:t>
            </a:r>
          </a:p>
          <a:p>
            <a:pPr lvl="1" eaLnBrk="1" hangingPunct="1"/>
            <a:r>
              <a:rPr kumimoji="0" lang="zh-CN" altLang="en-US" sz="2800" smtClean="0"/>
              <a:t>系统静态结构建模的核心模型</a:t>
            </a:r>
            <a:endParaRPr kumimoji="0" lang="en-US" altLang="zh-CN" sz="2800" smtClean="0"/>
          </a:p>
          <a:p>
            <a:pPr lvl="1" eaLnBrk="1" hangingPunct="1"/>
            <a:r>
              <a:rPr lang="zh-CN" altLang="en-US" sz="2800" smtClean="0"/>
              <a:t>业务建模、分析、设计、实现</a:t>
            </a:r>
          </a:p>
        </p:txBody>
      </p:sp>
      <p:sp>
        <p:nvSpPr>
          <p:cNvPr id="79877" name="Rectangle 4">
            <a:hlinkClick r:id="rId2" action="ppaction://hlinksldjump"/>
          </p:cNvPr>
          <p:cNvSpPr>
            <a:spLocks noChangeArrowheads="1"/>
          </p:cNvSpPr>
          <p:nvPr/>
        </p:nvSpPr>
        <p:spPr bwMode="auto">
          <a:xfrm>
            <a:off x="2700338" y="62118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查看静态结构图元语</a:t>
            </a:r>
            <a:endParaRPr lang="en-US" altLang="zh-CN">
              <a:solidFill>
                <a:srgbClr val="777777"/>
              </a:solidFill>
            </a:endParaRPr>
          </a:p>
        </p:txBody>
      </p:sp>
      <p:sp>
        <p:nvSpPr>
          <p:cNvPr id="79878" name="Rectangle 5">
            <a:hlinkClick r:id="rId3" action="ppaction://hlinksldjump"/>
          </p:cNvPr>
          <p:cNvSpPr>
            <a:spLocks noChangeArrowheads="1"/>
          </p:cNvSpPr>
          <p:nvPr/>
        </p:nvSpPr>
        <p:spPr bwMode="auto">
          <a:xfrm>
            <a:off x="5461000" y="62118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查看组合结构图元语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6DFA2AF-6146-4E53-B759-80C40265F65C}" type="slidenum">
              <a:rPr lang="en-US" altLang="zh-CN" sz="1200" b="0" smtClean="0">
                <a:solidFill>
                  <a:srgbClr val="4D4D4D"/>
                </a:solidFill>
                <a:latin typeface="Arial" charset="0"/>
              </a:rPr>
              <a:pPr eaLnBrk="1" hangingPunct="1"/>
              <a:t>79</a:t>
            </a:fld>
            <a:r>
              <a:rPr lang="en-US" altLang="zh-CN" sz="1200" b="0" smtClean="0">
                <a:solidFill>
                  <a:srgbClr val="4D4D4D"/>
                </a:solidFill>
                <a:latin typeface="Arial" charset="0"/>
              </a:rPr>
              <a:t>-</a:t>
            </a:r>
          </a:p>
        </p:txBody>
      </p:sp>
      <p:sp>
        <p:nvSpPr>
          <p:cNvPr id="106499" name="Rectangle 2"/>
          <p:cNvSpPr>
            <a:spLocks noGrp="1" noChangeArrowheads="1"/>
          </p:cNvSpPr>
          <p:nvPr>
            <p:ph type="title"/>
          </p:nvPr>
        </p:nvSpPr>
        <p:spPr/>
        <p:txBody>
          <a:bodyPr/>
          <a:lstStyle/>
          <a:p>
            <a:pPr eaLnBrk="1" hangingPunct="1"/>
            <a:r>
              <a:rPr lang="zh-CN" altLang="en-US" sz="4400" smtClean="0"/>
              <a:t>类图、对象图、包图元语</a:t>
            </a:r>
            <a:endParaRPr lang="en-US" altLang="zh-CN" sz="4400" smtClean="0"/>
          </a:p>
        </p:txBody>
      </p:sp>
      <p:sp>
        <p:nvSpPr>
          <p:cNvPr id="106500" name="Rectangle 40">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返回静态结构图</a:t>
            </a:r>
          </a:p>
        </p:txBody>
      </p:sp>
      <p:pic>
        <p:nvPicPr>
          <p:cNvPr id="10650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8688" y="928688"/>
            <a:ext cx="701675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06651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建模的目的</a:t>
            </a:r>
            <a:endParaRPr lang="zh-CN" altLang="en-US" dirty="0"/>
          </a:p>
        </p:txBody>
      </p:sp>
      <p:sp>
        <p:nvSpPr>
          <p:cNvPr id="3" name="内容占位符 2"/>
          <p:cNvSpPr>
            <a:spLocks noGrp="1"/>
          </p:cNvSpPr>
          <p:nvPr>
            <p:ph idx="1"/>
          </p:nvPr>
        </p:nvSpPr>
        <p:spPr/>
        <p:txBody>
          <a:bodyPr/>
          <a:lstStyle/>
          <a:p>
            <a:r>
              <a:rPr lang="zh-CN" altLang="en-US" dirty="0" smtClean="0"/>
              <a:t>建模的根本目的是为了更好地理解待开发的系统</a:t>
            </a:r>
            <a:endParaRPr lang="en-US" altLang="zh-CN" dirty="0" smtClean="0"/>
          </a:p>
          <a:p>
            <a:pPr lvl="1"/>
            <a:r>
              <a:rPr lang="zh-CN" altLang="en-US" dirty="0" smtClean="0"/>
              <a:t>模型有助于按照所需的样式</a:t>
            </a:r>
            <a:r>
              <a:rPr lang="zh-CN" altLang="en-US" dirty="0" smtClean="0">
                <a:solidFill>
                  <a:srgbClr val="FF0000"/>
                </a:solidFill>
              </a:rPr>
              <a:t>可视化</a:t>
            </a:r>
            <a:r>
              <a:rPr lang="en-US" altLang="zh-CN" dirty="0" smtClean="0">
                <a:solidFill>
                  <a:srgbClr val="FF0000"/>
                </a:solidFill>
              </a:rPr>
              <a:t>(Visualize)</a:t>
            </a:r>
            <a:r>
              <a:rPr lang="zh-CN" altLang="en-US" dirty="0" smtClean="0"/>
              <a:t>目标系统</a:t>
            </a:r>
            <a:endParaRPr lang="en-US" altLang="zh-CN" dirty="0" smtClean="0"/>
          </a:p>
          <a:p>
            <a:pPr lvl="1"/>
            <a:r>
              <a:rPr lang="zh-CN" altLang="en-US" dirty="0" smtClean="0"/>
              <a:t>模型能够</a:t>
            </a:r>
            <a:r>
              <a:rPr lang="zh-CN" altLang="en-US" dirty="0" smtClean="0">
                <a:solidFill>
                  <a:srgbClr val="FF0000"/>
                </a:solidFill>
              </a:rPr>
              <a:t>描述</a:t>
            </a:r>
            <a:r>
              <a:rPr lang="en-US" altLang="zh-CN" dirty="0" smtClean="0">
                <a:solidFill>
                  <a:srgbClr val="FF0000"/>
                </a:solidFill>
              </a:rPr>
              <a:t>(Specify)</a:t>
            </a:r>
            <a:r>
              <a:rPr lang="zh-CN" altLang="en-US" dirty="0" smtClean="0"/>
              <a:t>系统的结构和行为</a:t>
            </a:r>
            <a:endParaRPr lang="en-US" altLang="zh-CN" dirty="0" smtClean="0"/>
          </a:p>
          <a:p>
            <a:pPr lvl="1"/>
            <a:r>
              <a:rPr lang="zh-CN" altLang="en-US" dirty="0" smtClean="0"/>
              <a:t>模型提供</a:t>
            </a:r>
            <a:r>
              <a:rPr lang="zh-CN" altLang="en-US" dirty="0" smtClean="0">
                <a:solidFill>
                  <a:srgbClr val="FF0000"/>
                </a:solidFill>
              </a:rPr>
              <a:t>构造</a:t>
            </a:r>
            <a:r>
              <a:rPr lang="en-US" altLang="zh-CN" dirty="0" smtClean="0">
                <a:solidFill>
                  <a:srgbClr val="FF0000"/>
                </a:solidFill>
              </a:rPr>
              <a:t>(Construct)</a:t>
            </a:r>
            <a:r>
              <a:rPr lang="zh-CN" altLang="en-US" dirty="0" smtClean="0"/>
              <a:t>系统的模板</a:t>
            </a:r>
            <a:endParaRPr lang="en-US" altLang="zh-CN" dirty="0" smtClean="0"/>
          </a:p>
          <a:p>
            <a:pPr lvl="1"/>
            <a:r>
              <a:rPr lang="zh-CN" altLang="en-US" dirty="0" smtClean="0"/>
              <a:t>模型可以</a:t>
            </a:r>
            <a:r>
              <a:rPr lang="zh-CN" altLang="en-US" dirty="0" smtClean="0">
                <a:solidFill>
                  <a:srgbClr val="FF0000"/>
                </a:solidFill>
              </a:rPr>
              <a:t>文档化</a:t>
            </a:r>
            <a:r>
              <a:rPr lang="en-US" altLang="zh-CN" dirty="0" smtClean="0">
                <a:solidFill>
                  <a:srgbClr val="FF0000"/>
                </a:solidFill>
              </a:rPr>
              <a:t>(Document)</a:t>
            </a:r>
            <a:r>
              <a:rPr lang="zh-CN" altLang="en-US" dirty="0" smtClean="0"/>
              <a:t>设计决策</a:t>
            </a:r>
            <a:endParaRPr lang="zh-CN" altLang="en-US" dirty="0"/>
          </a:p>
        </p:txBody>
      </p:sp>
      <p:sp>
        <p:nvSpPr>
          <p:cNvPr id="4" name="灯片编号占位符 3"/>
          <p:cNvSpPr>
            <a:spLocks noGrp="1"/>
          </p:cNvSpPr>
          <p:nvPr>
            <p:ph type="sldNum" sz="quarter" idx="12"/>
          </p:nvPr>
        </p:nvSpPr>
        <p:spPr/>
        <p:txBody>
          <a:bodyPr/>
          <a:lstStyle/>
          <a:p>
            <a:pPr>
              <a:defRPr/>
            </a:pPr>
            <a:r>
              <a:rPr lang="en-US" altLang="zh-CN" smtClean="0"/>
              <a:t>-</a:t>
            </a:r>
            <a:fld id="{D3E9CD17-CB30-40D7-8787-AA294C5FB899}" type="slidenum">
              <a:rPr lang="en-US" altLang="zh-CN" smtClean="0"/>
              <a:pPr>
                <a:defRPr/>
              </a:pPr>
              <a:t>8</a:t>
            </a:fld>
            <a:r>
              <a:rPr lang="en-US" altLang="zh-CN" smtClean="0"/>
              <a:t>-</a:t>
            </a:r>
            <a:endParaRPr lang="en-US" altLang="zh-CN"/>
          </a:p>
        </p:txBody>
      </p:sp>
    </p:spTree>
    <p:extLst>
      <p:ext uri="{BB962C8B-B14F-4D97-AF65-F5344CB8AC3E}">
        <p14:creationId xmlns:p14="http://schemas.microsoft.com/office/powerpoint/2010/main" val="23995227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smtClean="0"/>
              <a:t>组合结构图元语</a:t>
            </a:r>
          </a:p>
        </p:txBody>
      </p:sp>
      <p:sp>
        <p:nvSpPr>
          <p:cNvPr id="10752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884E10D-C0FB-4BE0-8AF2-458735389C30}" type="slidenum">
              <a:rPr lang="en-US" altLang="zh-CN" sz="1200" b="0" smtClean="0">
                <a:solidFill>
                  <a:srgbClr val="4D4D4D"/>
                </a:solidFill>
                <a:latin typeface="Arial" charset="0"/>
              </a:rPr>
              <a:pPr eaLnBrk="1" hangingPunct="1"/>
              <a:t>80</a:t>
            </a:fld>
            <a:r>
              <a:rPr lang="en-US" altLang="zh-CN" sz="1200" b="0" smtClean="0">
                <a:solidFill>
                  <a:srgbClr val="4D4D4D"/>
                </a:solidFill>
                <a:latin typeface="Arial" charset="0"/>
              </a:rPr>
              <a:t>-</a:t>
            </a:r>
          </a:p>
        </p:txBody>
      </p:sp>
      <p:pic>
        <p:nvPicPr>
          <p:cNvPr id="10752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100263"/>
            <a:ext cx="7694613"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Rectangle 36">
            <a:hlinkClick r:id="rId3" action="ppaction://hlinksldjump"/>
          </p:cNvPr>
          <p:cNvSpPr>
            <a:spLocks noChangeArrowheads="1"/>
          </p:cNvSpPr>
          <p:nvPr/>
        </p:nvSpPr>
        <p:spPr bwMode="auto">
          <a:xfrm>
            <a:off x="5999163" y="62372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返回组合结构图</a:t>
            </a:r>
          </a:p>
        </p:txBody>
      </p:sp>
    </p:spTree>
    <p:extLst>
      <p:ext uri="{BB962C8B-B14F-4D97-AF65-F5344CB8AC3E}">
        <p14:creationId xmlns:p14="http://schemas.microsoft.com/office/powerpoint/2010/main" val="358695314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3116A22-F845-4AA0-8FDB-D23B1189C9FD}" type="slidenum">
              <a:rPr lang="en-US" altLang="zh-CN" sz="1200" b="0" smtClean="0">
                <a:solidFill>
                  <a:srgbClr val="4D4D4D"/>
                </a:solidFill>
                <a:latin typeface="Arial" charset="0"/>
              </a:rPr>
              <a:pPr eaLnBrk="1" hangingPunct="1"/>
              <a:t>81</a:t>
            </a:fld>
            <a:r>
              <a:rPr lang="en-US" altLang="zh-CN" sz="1200" b="0" smtClean="0">
                <a:solidFill>
                  <a:srgbClr val="4D4D4D"/>
                </a:solidFill>
                <a:latin typeface="Arial" charset="0"/>
              </a:rPr>
              <a:t>-</a:t>
            </a:r>
          </a:p>
        </p:txBody>
      </p:sp>
      <p:sp>
        <p:nvSpPr>
          <p:cNvPr id="80899" name="Rectangle 2"/>
          <p:cNvSpPr>
            <a:spLocks noGrp="1" noChangeArrowheads="1"/>
          </p:cNvSpPr>
          <p:nvPr>
            <p:ph type="title"/>
          </p:nvPr>
        </p:nvSpPr>
        <p:spPr/>
        <p:txBody>
          <a:bodyPr/>
          <a:lstStyle/>
          <a:p>
            <a:pPr eaLnBrk="1" hangingPunct="1"/>
            <a:r>
              <a:rPr lang="zh-CN" altLang="en-US" sz="4400" smtClean="0"/>
              <a:t>包图展示系统分层结构</a:t>
            </a:r>
          </a:p>
        </p:txBody>
      </p:sp>
      <p:pic>
        <p:nvPicPr>
          <p:cNvPr id="809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925" y="1125538"/>
            <a:ext cx="350043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98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3800" y="1268413"/>
            <a:ext cx="29051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9829" name="AutoShape 5"/>
          <p:cNvSpPr>
            <a:spLocks noChangeArrowheads="1"/>
          </p:cNvSpPr>
          <p:nvPr/>
        </p:nvSpPr>
        <p:spPr bwMode="auto">
          <a:xfrm rot="-2700000">
            <a:off x="5076825" y="4724400"/>
            <a:ext cx="719138" cy="360363"/>
          </a:xfrm>
          <a:prstGeom prst="rightArrow">
            <a:avLst>
              <a:gd name="adj1" fmla="val 50000"/>
              <a:gd name="adj2" fmla="val 49890"/>
            </a:avLst>
          </a:prstGeom>
          <a:noFill/>
          <a:ln w="254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9829"/>
                                        </p:tgtEl>
                                        <p:attrNameLst>
                                          <p:attrName>style.visibility</p:attrName>
                                        </p:attrNameLst>
                                      </p:cBhvr>
                                      <p:to>
                                        <p:strVal val="visible"/>
                                      </p:to>
                                    </p:set>
                                    <p:animEffect transition="in" filter="dissolve">
                                      <p:cBhvr>
                                        <p:cTn id="7" dur="500"/>
                                        <p:tgtEl>
                                          <p:spTgt spid="589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89828"/>
                                        </p:tgtEl>
                                        <p:attrNameLst>
                                          <p:attrName>style.visibility</p:attrName>
                                        </p:attrNameLst>
                                      </p:cBhvr>
                                      <p:to>
                                        <p:strVal val="visible"/>
                                      </p:to>
                                    </p:set>
                                    <p:animEffect transition="in" filter="dissolve">
                                      <p:cBhvr>
                                        <p:cTn id="12" dur="500"/>
                                        <p:tgtEl>
                                          <p:spTgt spid="589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9"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4747E02-13E8-4F94-A6B9-DD9ABCB6E4B6}" type="slidenum">
              <a:rPr lang="en-US" altLang="zh-CN" sz="1200" b="0" smtClean="0">
                <a:solidFill>
                  <a:srgbClr val="4D4D4D"/>
                </a:solidFill>
                <a:latin typeface="Arial" charset="0"/>
              </a:rPr>
              <a:pPr eaLnBrk="1" hangingPunct="1"/>
              <a:t>82</a:t>
            </a:fld>
            <a:r>
              <a:rPr lang="en-US" altLang="zh-CN" sz="1200" b="0" smtClean="0">
                <a:solidFill>
                  <a:srgbClr val="4D4D4D"/>
                </a:solidFill>
                <a:latin typeface="Arial" charset="0"/>
              </a:rPr>
              <a:t>-</a:t>
            </a:r>
          </a:p>
        </p:txBody>
      </p:sp>
      <p:sp>
        <p:nvSpPr>
          <p:cNvPr id="81923" name="Rectangle 2"/>
          <p:cNvSpPr>
            <a:spLocks noGrp="1" noChangeArrowheads="1"/>
          </p:cNvSpPr>
          <p:nvPr>
            <p:ph type="title"/>
          </p:nvPr>
        </p:nvSpPr>
        <p:spPr/>
        <p:txBody>
          <a:bodyPr/>
          <a:lstStyle/>
          <a:p>
            <a:pPr eaLnBrk="1" hangingPunct="1"/>
            <a:r>
              <a:rPr lang="zh-CN" altLang="en-US" smtClean="0"/>
              <a:t>类图展示实体类的静态关系</a:t>
            </a:r>
            <a:endParaRPr lang="en-US" altLang="zh-CN" smtClean="0"/>
          </a:p>
        </p:txBody>
      </p:sp>
      <p:pic>
        <p:nvPicPr>
          <p:cNvPr id="8192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649413"/>
            <a:ext cx="8820150"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A67DFB47-62B4-4487-ABA0-44C6F170EB3B}" type="slidenum">
              <a:rPr lang="en-US" altLang="zh-CN" sz="1200" b="0" smtClean="0">
                <a:solidFill>
                  <a:srgbClr val="4D4D4D"/>
                </a:solidFill>
                <a:latin typeface="Arial" charset="0"/>
              </a:rPr>
              <a:pPr eaLnBrk="1" hangingPunct="1"/>
              <a:t>83</a:t>
            </a:fld>
            <a:r>
              <a:rPr lang="en-US" altLang="zh-CN" sz="1200" b="0" smtClean="0">
                <a:solidFill>
                  <a:srgbClr val="4D4D4D"/>
                </a:solidFill>
                <a:latin typeface="Arial" charset="0"/>
              </a:rPr>
              <a:t>-</a:t>
            </a:r>
          </a:p>
        </p:txBody>
      </p:sp>
      <p:sp>
        <p:nvSpPr>
          <p:cNvPr id="82947" name="Rectangle 2"/>
          <p:cNvSpPr>
            <a:spLocks noGrp="1" noChangeArrowheads="1"/>
          </p:cNvSpPr>
          <p:nvPr>
            <p:ph type="title"/>
          </p:nvPr>
        </p:nvSpPr>
        <p:spPr/>
        <p:txBody>
          <a:bodyPr/>
          <a:lstStyle/>
          <a:p>
            <a:pPr eaLnBrk="1" hangingPunct="1"/>
            <a:r>
              <a:rPr lang="zh-CN" altLang="en-US" sz="4400" smtClean="0"/>
              <a:t>对象图展示我当前借书情况</a:t>
            </a:r>
          </a:p>
        </p:txBody>
      </p:sp>
      <p:pic>
        <p:nvPicPr>
          <p:cNvPr id="8294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268413"/>
            <a:ext cx="8135938"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4D2156E6-0AD1-4990-AA4F-B583A00B9D8B}" type="slidenum">
              <a:rPr lang="en-US" altLang="zh-CN" sz="1200" b="0" smtClean="0">
                <a:solidFill>
                  <a:srgbClr val="4D4D4D"/>
                </a:solidFill>
                <a:latin typeface="Arial" charset="0"/>
              </a:rPr>
              <a:pPr eaLnBrk="1" hangingPunct="1"/>
              <a:t>84</a:t>
            </a:fld>
            <a:r>
              <a:rPr lang="en-US" altLang="zh-CN" sz="1200" b="0" smtClean="0">
                <a:solidFill>
                  <a:srgbClr val="4D4D4D"/>
                </a:solidFill>
                <a:latin typeface="Arial" charset="0"/>
              </a:rPr>
              <a:t>-</a:t>
            </a:r>
          </a:p>
        </p:txBody>
      </p:sp>
      <p:sp>
        <p:nvSpPr>
          <p:cNvPr id="83971" name="Rectangle 2"/>
          <p:cNvSpPr>
            <a:spLocks noGrp="1" noChangeArrowheads="1"/>
          </p:cNvSpPr>
          <p:nvPr>
            <p:ph type="title"/>
          </p:nvPr>
        </p:nvSpPr>
        <p:spPr/>
        <p:txBody>
          <a:bodyPr/>
          <a:lstStyle/>
          <a:p>
            <a:pPr eaLnBrk="1" hangingPunct="1"/>
            <a:r>
              <a:rPr lang="zh-CN" altLang="en-US" sz="4400" smtClean="0"/>
              <a:t>组合结构图展示借书内部结构</a:t>
            </a:r>
            <a:endParaRPr lang="en-US" altLang="zh-CN" sz="4400" smtClean="0"/>
          </a:p>
        </p:txBody>
      </p:sp>
      <p:pic>
        <p:nvPicPr>
          <p:cNvPr id="8397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628775"/>
            <a:ext cx="8424863" cy="373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64747F63-186F-4471-88B1-D66B57703D68}" type="slidenum">
              <a:rPr lang="en-US" altLang="zh-CN" sz="1200" b="0" smtClean="0">
                <a:solidFill>
                  <a:srgbClr val="4D4D4D"/>
                </a:solidFill>
                <a:latin typeface="Arial" charset="0"/>
              </a:rPr>
              <a:pPr eaLnBrk="1" hangingPunct="1"/>
              <a:t>85</a:t>
            </a:fld>
            <a:r>
              <a:rPr lang="en-US" altLang="zh-CN" sz="1200" b="0" smtClean="0">
                <a:solidFill>
                  <a:srgbClr val="4D4D4D"/>
                </a:solidFill>
                <a:latin typeface="Arial" charset="0"/>
              </a:rPr>
              <a:t>-</a:t>
            </a:r>
          </a:p>
        </p:txBody>
      </p:sp>
      <p:sp>
        <p:nvSpPr>
          <p:cNvPr id="84995" name="Rectangle 2"/>
          <p:cNvSpPr>
            <a:spLocks noGrp="1" noChangeArrowheads="1"/>
          </p:cNvSpPr>
          <p:nvPr>
            <p:ph type="title"/>
          </p:nvPr>
        </p:nvSpPr>
        <p:spPr/>
        <p:txBody>
          <a:bodyPr/>
          <a:lstStyle/>
          <a:p>
            <a:pPr eaLnBrk="1" hangingPunct="1"/>
            <a:r>
              <a:rPr lang="zh-CN" altLang="en-US" smtClean="0"/>
              <a:t>顺序图</a:t>
            </a:r>
          </a:p>
        </p:txBody>
      </p:sp>
      <p:sp>
        <p:nvSpPr>
          <p:cNvPr id="84996" name="Rectangle 3"/>
          <p:cNvSpPr>
            <a:spLocks noGrp="1" noChangeArrowheads="1"/>
          </p:cNvSpPr>
          <p:nvPr>
            <p:ph type="body" idx="1"/>
          </p:nvPr>
        </p:nvSpPr>
        <p:spPr/>
        <p:txBody>
          <a:bodyPr/>
          <a:lstStyle/>
          <a:p>
            <a:pPr eaLnBrk="1" hangingPunct="1"/>
            <a:r>
              <a:rPr lang="zh-CN" altLang="en-US" smtClean="0"/>
              <a:t>顺序图（</a:t>
            </a:r>
            <a:r>
              <a:rPr lang="en-US" altLang="zh-CN" smtClean="0"/>
              <a:t>Sequence Diagram</a:t>
            </a:r>
            <a:r>
              <a:rPr lang="zh-CN" altLang="en-US" smtClean="0"/>
              <a:t>）</a:t>
            </a:r>
          </a:p>
          <a:p>
            <a:pPr lvl="1" eaLnBrk="1" hangingPunct="1"/>
            <a:r>
              <a:rPr lang="zh-CN" altLang="en-US" smtClean="0"/>
              <a:t>用于显示对象间的交互活动</a:t>
            </a:r>
          </a:p>
          <a:p>
            <a:pPr lvl="1" eaLnBrk="1" hangingPunct="1"/>
            <a:r>
              <a:rPr lang="zh-CN" altLang="en-US" smtClean="0"/>
              <a:t>关注对象之间消息传送的时间顺序 </a:t>
            </a:r>
          </a:p>
          <a:p>
            <a:pPr eaLnBrk="1" hangingPunct="1"/>
            <a:r>
              <a:rPr lang="zh-CN" altLang="en-US" smtClean="0"/>
              <a:t>核心概念</a:t>
            </a:r>
          </a:p>
          <a:p>
            <a:pPr lvl="1" eaLnBrk="1" hangingPunct="1"/>
            <a:r>
              <a:rPr lang="zh-CN" altLang="en-US" smtClean="0"/>
              <a:t>对象、生命线、激活、交互、消息</a:t>
            </a:r>
          </a:p>
          <a:p>
            <a:pPr lvl="1" eaLnBrk="1" hangingPunct="1"/>
            <a:r>
              <a:rPr lang="zh-CN" altLang="en-US" smtClean="0">
                <a:solidFill>
                  <a:schemeClr val="folHlink"/>
                </a:solidFill>
              </a:rPr>
              <a:t>交互帧</a:t>
            </a:r>
            <a:r>
              <a:rPr lang="en-US" altLang="zh-CN" smtClean="0">
                <a:solidFill>
                  <a:schemeClr val="folHlink"/>
                </a:solidFill>
              </a:rPr>
              <a:t>(Interaction Frame)</a:t>
            </a:r>
          </a:p>
          <a:p>
            <a:pPr eaLnBrk="1" hangingPunct="1"/>
            <a:r>
              <a:rPr lang="zh-CN" altLang="en-US" smtClean="0"/>
              <a:t>推荐使用场合</a:t>
            </a:r>
          </a:p>
          <a:p>
            <a:pPr lvl="1" eaLnBrk="1" hangingPunct="1"/>
            <a:r>
              <a:rPr lang="zh-CN" altLang="en-US" smtClean="0"/>
              <a:t>用例分析、用例设计</a:t>
            </a:r>
            <a:endParaRPr lang="en-US" altLang="zh-CN" smtClean="0"/>
          </a:p>
        </p:txBody>
      </p:sp>
      <p:sp>
        <p:nvSpPr>
          <p:cNvPr id="84997"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查看顺序图元语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A5E4B00-6124-41F5-A513-670443AFFB65}" type="slidenum">
              <a:rPr lang="en-US" altLang="zh-CN" sz="1200" b="0" smtClean="0">
                <a:solidFill>
                  <a:srgbClr val="4D4D4D"/>
                </a:solidFill>
                <a:latin typeface="Arial" charset="0"/>
              </a:rPr>
              <a:pPr eaLnBrk="1" hangingPunct="1"/>
              <a:t>86</a:t>
            </a:fld>
            <a:r>
              <a:rPr lang="en-US" altLang="zh-CN" sz="1200" b="0" smtClean="0">
                <a:solidFill>
                  <a:srgbClr val="4D4D4D"/>
                </a:solidFill>
                <a:latin typeface="Arial" charset="0"/>
              </a:rPr>
              <a:t>-</a:t>
            </a:r>
          </a:p>
        </p:txBody>
      </p:sp>
      <p:sp>
        <p:nvSpPr>
          <p:cNvPr id="108547" name="Rectangle 2"/>
          <p:cNvSpPr>
            <a:spLocks noGrp="1" noChangeArrowheads="1"/>
          </p:cNvSpPr>
          <p:nvPr>
            <p:ph type="title"/>
          </p:nvPr>
        </p:nvSpPr>
        <p:spPr/>
        <p:txBody>
          <a:bodyPr/>
          <a:lstStyle/>
          <a:p>
            <a:pPr eaLnBrk="1" hangingPunct="1"/>
            <a:r>
              <a:rPr lang="zh-CN" altLang="en-US" sz="4400" smtClean="0"/>
              <a:t>顺序图元语</a:t>
            </a:r>
            <a:endParaRPr lang="en-US" altLang="zh-CN" sz="4400" smtClean="0"/>
          </a:p>
        </p:txBody>
      </p:sp>
      <p:sp>
        <p:nvSpPr>
          <p:cNvPr id="108548" name="Rectangle 35">
            <a:hlinkClick r:id="rId2"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返回顺序图</a:t>
            </a:r>
          </a:p>
        </p:txBody>
      </p:sp>
      <p:pic>
        <p:nvPicPr>
          <p:cNvPr id="1085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919163"/>
            <a:ext cx="7570788" cy="543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927328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3C5F762-10BE-4718-AAC5-649A06C1305F}" type="slidenum">
              <a:rPr lang="en-US" altLang="zh-CN" sz="1200" b="0" smtClean="0">
                <a:solidFill>
                  <a:srgbClr val="4D4D4D"/>
                </a:solidFill>
                <a:latin typeface="Arial" charset="0"/>
              </a:rPr>
              <a:pPr eaLnBrk="1" hangingPunct="1"/>
              <a:t>87</a:t>
            </a:fld>
            <a:r>
              <a:rPr lang="en-US" altLang="zh-CN" sz="1200" b="0" smtClean="0">
                <a:solidFill>
                  <a:srgbClr val="4D4D4D"/>
                </a:solidFill>
                <a:latin typeface="Arial" charset="0"/>
              </a:rPr>
              <a:t>-</a:t>
            </a:r>
          </a:p>
        </p:txBody>
      </p:sp>
      <p:sp>
        <p:nvSpPr>
          <p:cNvPr id="86019" name="Rectangle 2"/>
          <p:cNvSpPr>
            <a:spLocks noGrp="1" noChangeArrowheads="1"/>
          </p:cNvSpPr>
          <p:nvPr>
            <p:ph type="title"/>
          </p:nvPr>
        </p:nvSpPr>
        <p:spPr/>
        <p:txBody>
          <a:bodyPr/>
          <a:lstStyle/>
          <a:p>
            <a:pPr eaLnBrk="1" hangingPunct="1"/>
            <a:r>
              <a:rPr lang="zh-CN" altLang="en-US" smtClean="0"/>
              <a:t>“借书”用例实现的顺序图</a:t>
            </a:r>
          </a:p>
        </p:txBody>
      </p:sp>
      <p:pic>
        <p:nvPicPr>
          <p:cNvPr id="8602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011238"/>
            <a:ext cx="7777162" cy="558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2900" name="Oval 4"/>
          <p:cNvSpPr>
            <a:spLocks noChangeArrowheads="1"/>
          </p:cNvSpPr>
          <p:nvPr/>
        </p:nvSpPr>
        <p:spPr bwMode="auto">
          <a:xfrm>
            <a:off x="611188" y="3068638"/>
            <a:ext cx="2016125" cy="503237"/>
          </a:xfrm>
          <a:prstGeom prst="ellipse">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2901" name="Oval 5"/>
          <p:cNvSpPr>
            <a:spLocks noChangeArrowheads="1"/>
          </p:cNvSpPr>
          <p:nvPr/>
        </p:nvSpPr>
        <p:spPr bwMode="auto">
          <a:xfrm>
            <a:off x="4716463" y="3284538"/>
            <a:ext cx="2305050" cy="431800"/>
          </a:xfrm>
          <a:prstGeom prst="ellipse">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2900"/>
                                        </p:tgtEl>
                                        <p:attrNameLst>
                                          <p:attrName>style.visibility</p:attrName>
                                        </p:attrNameLst>
                                      </p:cBhvr>
                                      <p:to>
                                        <p:strVal val="visible"/>
                                      </p:to>
                                    </p:set>
                                    <p:animEffect transition="in" filter="dissolve">
                                      <p:cBhvr>
                                        <p:cTn id="7" dur="500"/>
                                        <p:tgtEl>
                                          <p:spTgt spid="5929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2901"/>
                                        </p:tgtEl>
                                        <p:attrNameLst>
                                          <p:attrName>style.visibility</p:attrName>
                                        </p:attrNameLst>
                                      </p:cBhvr>
                                      <p:to>
                                        <p:strVal val="visible"/>
                                      </p:to>
                                    </p:set>
                                    <p:animEffect transition="in" filter="dissolve">
                                      <p:cBhvr>
                                        <p:cTn id="12" dur="500"/>
                                        <p:tgtEl>
                                          <p:spTgt spid="592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900" grpId="0" animBg="1"/>
      <p:bldP spid="592901"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04FAF78F-1C11-48AD-82FD-1FA0D43F3786}" type="slidenum">
              <a:rPr lang="en-US" altLang="zh-CN" sz="1200" b="0" smtClean="0">
                <a:solidFill>
                  <a:srgbClr val="4D4D4D"/>
                </a:solidFill>
                <a:latin typeface="Arial" charset="0"/>
              </a:rPr>
              <a:pPr eaLnBrk="1" hangingPunct="1"/>
              <a:t>88</a:t>
            </a:fld>
            <a:r>
              <a:rPr lang="en-US" altLang="zh-CN" sz="1200" b="0" smtClean="0">
                <a:solidFill>
                  <a:srgbClr val="4D4D4D"/>
                </a:solidFill>
                <a:latin typeface="Arial" charset="0"/>
              </a:rPr>
              <a:t>-</a:t>
            </a:r>
          </a:p>
        </p:txBody>
      </p:sp>
      <p:sp>
        <p:nvSpPr>
          <p:cNvPr id="87043" name="Rectangle 2"/>
          <p:cNvSpPr>
            <a:spLocks noGrp="1" noChangeArrowheads="1"/>
          </p:cNvSpPr>
          <p:nvPr>
            <p:ph type="title"/>
          </p:nvPr>
        </p:nvSpPr>
        <p:spPr/>
        <p:txBody>
          <a:bodyPr/>
          <a:lstStyle/>
          <a:p>
            <a:pPr eaLnBrk="1" hangingPunct="1"/>
            <a:r>
              <a:rPr lang="zh-CN" altLang="en-US" sz="4400" smtClean="0"/>
              <a:t>“借书”的顺序图</a:t>
            </a:r>
            <a:r>
              <a:rPr lang="en-US" altLang="zh-CN" sz="4400" smtClean="0"/>
              <a:t>(UML2</a:t>
            </a:r>
            <a:r>
              <a:rPr lang="zh-CN" altLang="en-US" sz="4400" smtClean="0"/>
              <a:t>表示</a:t>
            </a:r>
            <a:r>
              <a:rPr lang="en-US" altLang="zh-CN" sz="4400" smtClean="0"/>
              <a:t>)</a:t>
            </a:r>
          </a:p>
        </p:txBody>
      </p:sp>
      <p:pic>
        <p:nvPicPr>
          <p:cNvPr id="8704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196975"/>
            <a:ext cx="8497888"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24" name="Rectangle 4"/>
          <p:cNvSpPr>
            <a:spLocks noChangeArrowheads="1"/>
          </p:cNvSpPr>
          <p:nvPr/>
        </p:nvSpPr>
        <p:spPr bwMode="auto">
          <a:xfrm>
            <a:off x="395288" y="3116263"/>
            <a:ext cx="8064500" cy="143986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3925" name="Rectangle 5"/>
          <p:cNvSpPr>
            <a:spLocks noChangeArrowheads="1"/>
          </p:cNvSpPr>
          <p:nvPr/>
        </p:nvSpPr>
        <p:spPr bwMode="auto">
          <a:xfrm>
            <a:off x="3492500" y="3716338"/>
            <a:ext cx="4895850" cy="64928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93924"/>
                                        </p:tgtEl>
                                        <p:attrNameLst>
                                          <p:attrName>style.visibility</p:attrName>
                                        </p:attrNameLst>
                                      </p:cBhvr>
                                      <p:to>
                                        <p:strVal val="visible"/>
                                      </p:to>
                                    </p:set>
                                    <p:animEffect transition="in" filter="dissolve">
                                      <p:cBhvr>
                                        <p:cTn id="7" dur="500"/>
                                        <p:tgtEl>
                                          <p:spTgt spid="5939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3925"/>
                                        </p:tgtEl>
                                        <p:attrNameLst>
                                          <p:attrName>style.visibility</p:attrName>
                                        </p:attrNameLst>
                                      </p:cBhvr>
                                      <p:to>
                                        <p:strVal val="visible"/>
                                      </p:to>
                                    </p:set>
                                    <p:animEffect transition="in" filter="dissolve">
                                      <p:cBhvr>
                                        <p:cTn id="12" dur="500"/>
                                        <p:tgtEl>
                                          <p:spTgt spid="59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4" grpId="0" animBg="1"/>
      <p:bldP spid="59392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864B7B3-17E8-431E-8ED9-2301367F9C15}" type="slidenum">
              <a:rPr lang="en-US" altLang="zh-CN" sz="1200" b="0" smtClean="0">
                <a:solidFill>
                  <a:srgbClr val="4D4D4D"/>
                </a:solidFill>
                <a:latin typeface="Arial" charset="0"/>
              </a:rPr>
              <a:pPr eaLnBrk="1" hangingPunct="1"/>
              <a:t>89</a:t>
            </a:fld>
            <a:r>
              <a:rPr lang="en-US" altLang="zh-CN" sz="1200" b="0" smtClean="0">
                <a:solidFill>
                  <a:srgbClr val="4D4D4D"/>
                </a:solidFill>
                <a:latin typeface="Arial" charset="0"/>
              </a:rPr>
              <a:t>-</a:t>
            </a:r>
          </a:p>
        </p:txBody>
      </p:sp>
      <p:sp>
        <p:nvSpPr>
          <p:cNvPr id="88067" name="Rectangle 2"/>
          <p:cNvSpPr>
            <a:spLocks noGrp="1" noChangeArrowheads="1"/>
          </p:cNvSpPr>
          <p:nvPr>
            <p:ph type="title"/>
          </p:nvPr>
        </p:nvSpPr>
        <p:spPr/>
        <p:txBody>
          <a:bodyPr/>
          <a:lstStyle/>
          <a:p>
            <a:pPr eaLnBrk="1" hangingPunct="1"/>
            <a:r>
              <a:rPr lang="zh-CN" altLang="en-US" smtClean="0"/>
              <a:t>交互纵览图</a:t>
            </a:r>
          </a:p>
        </p:txBody>
      </p:sp>
      <p:sp>
        <p:nvSpPr>
          <p:cNvPr id="88068" name="Rectangle 3"/>
          <p:cNvSpPr>
            <a:spLocks noGrp="1" noChangeArrowheads="1"/>
          </p:cNvSpPr>
          <p:nvPr>
            <p:ph type="body" idx="1"/>
          </p:nvPr>
        </p:nvSpPr>
        <p:spPr/>
        <p:txBody>
          <a:bodyPr/>
          <a:lstStyle/>
          <a:p>
            <a:pPr eaLnBrk="1" hangingPunct="1"/>
            <a:r>
              <a:rPr lang="zh-CN" altLang="en-US" sz="3200" smtClean="0">
                <a:solidFill>
                  <a:schemeClr val="folHlink"/>
                </a:solidFill>
              </a:rPr>
              <a:t>交互纵览图</a:t>
            </a:r>
            <a:r>
              <a:rPr lang="en-US" altLang="zh-CN" sz="3200" smtClean="0">
                <a:solidFill>
                  <a:schemeClr val="folHlink"/>
                </a:solidFill>
              </a:rPr>
              <a:t>(Interaction Overview Diagram)</a:t>
            </a:r>
            <a:endParaRPr lang="zh-CN" altLang="en-US" sz="3200" smtClean="0">
              <a:solidFill>
                <a:schemeClr val="folHlink"/>
              </a:solidFill>
            </a:endParaRPr>
          </a:p>
          <a:p>
            <a:pPr lvl="1" eaLnBrk="1" hangingPunct="1"/>
            <a:r>
              <a:rPr lang="zh-CN" altLang="en-US" sz="2800" smtClean="0"/>
              <a:t>活动图和顺序图的混合物</a:t>
            </a:r>
            <a:endParaRPr lang="en-US" altLang="zh-CN" sz="2800" smtClean="0"/>
          </a:p>
          <a:p>
            <a:pPr lvl="1" eaLnBrk="1" hangingPunct="1"/>
            <a:r>
              <a:rPr lang="zh-CN" altLang="sv-SE" sz="2800" smtClean="0"/>
              <a:t>直观地表达一组相关顺序图之间的流转逻辑</a:t>
            </a:r>
            <a:endParaRPr lang="zh-CN" altLang="en-US" sz="2800" smtClean="0"/>
          </a:p>
          <a:p>
            <a:pPr eaLnBrk="1" hangingPunct="1"/>
            <a:r>
              <a:rPr lang="zh-CN" altLang="en-US" sz="3200" smtClean="0"/>
              <a:t>核心概念</a:t>
            </a:r>
          </a:p>
          <a:p>
            <a:pPr lvl="1" eaLnBrk="1" hangingPunct="1"/>
            <a:r>
              <a:rPr lang="zh-CN" altLang="en-US" sz="2800" smtClean="0"/>
              <a:t>交互帧</a:t>
            </a:r>
          </a:p>
          <a:p>
            <a:pPr lvl="1" eaLnBrk="1" hangingPunct="1"/>
            <a:r>
              <a:rPr lang="zh-CN" altLang="en-US" sz="2800" smtClean="0"/>
              <a:t>分支、转移 </a:t>
            </a:r>
          </a:p>
          <a:p>
            <a:pPr eaLnBrk="1" hangingPunct="1"/>
            <a:r>
              <a:rPr lang="zh-CN" altLang="en-US" sz="3200" smtClean="0"/>
              <a:t>推荐使用场合</a:t>
            </a:r>
          </a:p>
          <a:p>
            <a:pPr lvl="1" eaLnBrk="1" hangingPunct="1"/>
            <a:r>
              <a:rPr lang="zh-CN" altLang="en-US" sz="2800" smtClean="0"/>
              <a:t>用例分析、用例设计</a:t>
            </a:r>
            <a:endParaRPr lang="en-US" altLang="zh-CN" sz="2800" smtClean="0"/>
          </a:p>
        </p:txBody>
      </p:sp>
      <p:sp>
        <p:nvSpPr>
          <p:cNvPr id="88069" name="Rectangle 4">
            <a:hlinkClick r:id="rId2" action="ppaction://hlinksldjump"/>
          </p:cNvPr>
          <p:cNvSpPr>
            <a:spLocks noChangeArrowheads="1"/>
          </p:cNvSpPr>
          <p:nvPr/>
        </p:nvSpPr>
        <p:spPr bwMode="auto">
          <a:xfrm>
            <a:off x="5435600" y="6211888"/>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查看交互纵览图元语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48ACF52-4735-4757-A87D-24121585F67A}" type="slidenum">
              <a:rPr lang="en-US" altLang="zh-CN" sz="1200" b="0" smtClean="0">
                <a:solidFill>
                  <a:srgbClr val="4D4D4D"/>
                </a:solidFill>
                <a:latin typeface="Arial" charset="0"/>
              </a:rPr>
              <a:pPr eaLnBrk="1" hangingPunct="1"/>
              <a:t>9</a:t>
            </a:fld>
            <a:r>
              <a:rPr lang="en-US" altLang="zh-CN" sz="1200" b="0" smtClean="0">
                <a:solidFill>
                  <a:srgbClr val="4D4D4D"/>
                </a:solidFill>
                <a:latin typeface="Arial" charset="0"/>
              </a:rPr>
              <a:t>-</a:t>
            </a:r>
          </a:p>
        </p:txBody>
      </p:sp>
      <p:sp>
        <p:nvSpPr>
          <p:cNvPr id="13315" name="Rectangle 2"/>
          <p:cNvSpPr>
            <a:spLocks noGrp="1" noChangeArrowheads="1"/>
          </p:cNvSpPr>
          <p:nvPr>
            <p:ph type="title"/>
          </p:nvPr>
        </p:nvSpPr>
        <p:spPr/>
        <p:txBody>
          <a:bodyPr/>
          <a:lstStyle/>
          <a:p>
            <a:pPr eaLnBrk="1" hangingPunct="1"/>
            <a:r>
              <a:rPr lang="zh-CN" altLang="en-US" sz="4400" dirty="0" smtClean="0"/>
              <a:t>建模的基本原则</a:t>
            </a:r>
            <a:endParaRPr lang="en-US" altLang="zh-CN" sz="4400" dirty="0" smtClean="0"/>
          </a:p>
        </p:txBody>
      </p:sp>
      <p:sp>
        <p:nvSpPr>
          <p:cNvPr id="13316" name="Rectangle 3"/>
          <p:cNvSpPr>
            <a:spLocks noGrp="1" noChangeArrowheads="1"/>
          </p:cNvSpPr>
          <p:nvPr>
            <p:ph type="body" idx="1"/>
          </p:nvPr>
        </p:nvSpPr>
        <p:spPr/>
        <p:txBody>
          <a:bodyPr/>
          <a:lstStyle/>
          <a:p>
            <a:pPr eaLnBrk="1" hangingPunct="1"/>
            <a:r>
              <a:rPr lang="zh-CN" altLang="en-US" dirty="0" smtClean="0"/>
              <a:t>建模过程需要遵循的原则</a:t>
            </a:r>
            <a:endParaRPr lang="en-US" altLang="zh-CN" dirty="0" smtClean="0"/>
          </a:p>
          <a:p>
            <a:pPr lvl="1" eaLnBrk="1" hangingPunct="1"/>
            <a:r>
              <a:rPr lang="zh-CN" altLang="en-US" dirty="0" smtClean="0"/>
              <a:t>选择合适的模型</a:t>
            </a:r>
            <a:endParaRPr lang="en-US" altLang="zh-CN" dirty="0" smtClean="0"/>
          </a:p>
          <a:p>
            <a:pPr lvl="1" eaLnBrk="1" hangingPunct="1"/>
            <a:r>
              <a:rPr lang="zh-CN" altLang="en-US" dirty="0" smtClean="0"/>
              <a:t>模型具有不同的精确程度</a:t>
            </a:r>
            <a:endParaRPr lang="en-US" altLang="zh-CN" dirty="0" smtClean="0"/>
          </a:p>
          <a:p>
            <a:pPr lvl="1" eaLnBrk="1" hangingPunct="1"/>
            <a:r>
              <a:rPr lang="zh-CN" altLang="en-US" dirty="0" smtClean="0"/>
              <a:t>最好的模型是与显示相联系的</a:t>
            </a:r>
            <a:endParaRPr lang="en-US" altLang="zh-CN" dirty="0" smtClean="0"/>
          </a:p>
          <a:p>
            <a:pPr lvl="1" eaLnBrk="1" hangingPunct="1"/>
            <a:r>
              <a:rPr lang="zh-CN" altLang="en-US" dirty="0" smtClean="0"/>
              <a:t>单一的模型是不够的</a:t>
            </a:r>
            <a:endParaRPr lang="en-US" altLang="zh-CN" dirty="0" smtClean="0"/>
          </a:p>
          <a:p>
            <a:pPr eaLnBrk="1" hangingPunct="1"/>
            <a:endParaRPr lang="en-US" altLang="zh-CN"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ED86FAEF-539D-477C-942C-19B6C2941E1F}" type="slidenum">
              <a:rPr lang="en-US" altLang="zh-CN" sz="1200" b="0" smtClean="0">
                <a:solidFill>
                  <a:srgbClr val="4D4D4D"/>
                </a:solidFill>
                <a:latin typeface="Arial" charset="0"/>
              </a:rPr>
              <a:pPr eaLnBrk="1" hangingPunct="1"/>
              <a:t>90</a:t>
            </a:fld>
            <a:r>
              <a:rPr lang="en-US" altLang="zh-CN" sz="1200" b="0" smtClean="0">
                <a:solidFill>
                  <a:srgbClr val="4D4D4D"/>
                </a:solidFill>
                <a:latin typeface="Arial" charset="0"/>
              </a:rPr>
              <a:t>-</a:t>
            </a:r>
          </a:p>
        </p:txBody>
      </p:sp>
      <p:sp>
        <p:nvSpPr>
          <p:cNvPr id="110595" name="Rectangle 2"/>
          <p:cNvSpPr>
            <a:spLocks noGrp="1" noChangeArrowheads="1"/>
          </p:cNvSpPr>
          <p:nvPr>
            <p:ph type="title"/>
          </p:nvPr>
        </p:nvSpPr>
        <p:spPr/>
        <p:txBody>
          <a:bodyPr/>
          <a:lstStyle/>
          <a:p>
            <a:pPr eaLnBrk="1" hangingPunct="1"/>
            <a:r>
              <a:rPr lang="zh-CN" altLang="en-US" sz="4400" smtClean="0"/>
              <a:t>交互纵览图元语</a:t>
            </a:r>
          </a:p>
        </p:txBody>
      </p:sp>
      <p:sp>
        <p:nvSpPr>
          <p:cNvPr id="110596" name="Rectangle 52">
            <a:hlinkClick r:id="rId2" action="ppaction://hlinksldjump"/>
          </p:cNvPr>
          <p:cNvSpPr>
            <a:spLocks noChangeArrowheads="1"/>
          </p:cNvSpPr>
          <p:nvPr/>
        </p:nvSpPr>
        <p:spPr bwMode="auto">
          <a:xfrm>
            <a:off x="5826125"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返回交互纵览图</a:t>
            </a:r>
          </a:p>
        </p:txBody>
      </p:sp>
      <p:pic>
        <p:nvPicPr>
          <p:cNvPr id="1105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857374"/>
            <a:ext cx="7781913" cy="344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40857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BF9D552-E395-4C23-99ED-1D97551D9647}" type="slidenum">
              <a:rPr lang="en-US" altLang="zh-CN" sz="1200" b="0" smtClean="0">
                <a:solidFill>
                  <a:srgbClr val="4D4D4D"/>
                </a:solidFill>
                <a:latin typeface="Arial" charset="0"/>
              </a:rPr>
              <a:pPr eaLnBrk="1" hangingPunct="1"/>
              <a:t>91</a:t>
            </a:fld>
            <a:r>
              <a:rPr lang="en-US" altLang="zh-CN" sz="1200" b="0" smtClean="0">
                <a:solidFill>
                  <a:srgbClr val="4D4D4D"/>
                </a:solidFill>
                <a:latin typeface="Arial" charset="0"/>
              </a:rPr>
              <a:t>-</a:t>
            </a:r>
          </a:p>
        </p:txBody>
      </p:sp>
      <p:sp>
        <p:nvSpPr>
          <p:cNvPr id="89091" name="Rectangle 2"/>
          <p:cNvSpPr>
            <a:spLocks noGrp="1" noChangeArrowheads="1"/>
          </p:cNvSpPr>
          <p:nvPr>
            <p:ph type="title"/>
          </p:nvPr>
        </p:nvSpPr>
        <p:spPr/>
        <p:txBody>
          <a:bodyPr/>
          <a:lstStyle/>
          <a:p>
            <a:pPr eaLnBrk="1" hangingPunct="1"/>
            <a:r>
              <a:rPr lang="zh-CN" altLang="en-US" sz="4400" smtClean="0"/>
              <a:t>交互纵览图组织多个顺序图</a:t>
            </a:r>
            <a:endParaRPr lang="en-US" altLang="zh-CN" sz="4400" smtClean="0"/>
          </a:p>
        </p:txBody>
      </p:sp>
      <p:grpSp>
        <p:nvGrpSpPr>
          <p:cNvPr id="89092" name="Group 3"/>
          <p:cNvGrpSpPr>
            <a:grpSpLocks/>
          </p:cNvGrpSpPr>
          <p:nvPr/>
        </p:nvGrpSpPr>
        <p:grpSpPr bwMode="auto">
          <a:xfrm>
            <a:off x="2051050" y="1123950"/>
            <a:ext cx="4608513" cy="5400675"/>
            <a:chOff x="1156" y="708"/>
            <a:chExt cx="2903" cy="3402"/>
          </a:xfrm>
        </p:grpSpPr>
        <p:grpSp>
          <p:nvGrpSpPr>
            <p:cNvPr id="89093" name="Group 4"/>
            <p:cNvGrpSpPr>
              <a:grpSpLocks/>
            </p:cNvGrpSpPr>
            <p:nvPr/>
          </p:nvGrpSpPr>
          <p:grpSpPr bwMode="auto">
            <a:xfrm>
              <a:off x="1156" y="708"/>
              <a:ext cx="2903" cy="3402"/>
              <a:chOff x="1247" y="1203"/>
              <a:chExt cx="2359" cy="2545"/>
            </a:xfrm>
          </p:grpSpPr>
          <p:sp>
            <p:nvSpPr>
              <p:cNvPr id="89127" name="Rectangle 5"/>
              <p:cNvSpPr>
                <a:spLocks noChangeArrowheads="1"/>
              </p:cNvSpPr>
              <p:nvPr/>
            </p:nvSpPr>
            <p:spPr bwMode="auto">
              <a:xfrm>
                <a:off x="1247" y="1207"/>
                <a:ext cx="2359" cy="2541"/>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9128" name="Freeform 6"/>
              <p:cNvSpPr>
                <a:spLocks/>
              </p:cNvSpPr>
              <p:nvPr/>
            </p:nvSpPr>
            <p:spPr bwMode="auto">
              <a:xfrm>
                <a:off x="1247" y="1205"/>
                <a:ext cx="998" cy="225"/>
              </a:xfrm>
              <a:custGeom>
                <a:avLst/>
                <a:gdLst>
                  <a:gd name="T0" fmla="*/ 33606 w 643"/>
                  <a:gd name="T1" fmla="*/ 0 h 157"/>
                  <a:gd name="T2" fmla="*/ 33606 w 643"/>
                  <a:gd name="T3" fmla="*/ 2495 h 157"/>
                  <a:gd name="T4" fmla="*/ 28127 w 643"/>
                  <a:gd name="T5" fmla="*/ 3994 h 157"/>
                  <a:gd name="T6" fmla="*/ 0 w 643"/>
                  <a:gd name="T7" fmla="*/ 399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FF330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9" name="Rectangle 7"/>
              <p:cNvSpPr>
                <a:spLocks noChangeArrowheads="1"/>
              </p:cNvSpPr>
              <p:nvPr/>
            </p:nvSpPr>
            <p:spPr bwMode="auto">
              <a:xfrm>
                <a:off x="1252" y="1203"/>
                <a:ext cx="993"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sv-SE" altLang="zh-CN" sz="2000">
                    <a:solidFill>
                      <a:srgbClr val="000000"/>
                    </a:solidFill>
                    <a:latin typeface="Arial" charset="0"/>
                  </a:rPr>
                  <a:t>sd Overview </a:t>
                </a:r>
                <a:endParaRPr kumimoji="0" lang="en-GB" altLang="zh-CN" sz="2000">
                  <a:solidFill>
                    <a:srgbClr val="000000"/>
                  </a:solidFill>
                  <a:latin typeface="Arial" charset="0"/>
                </a:endParaRPr>
              </a:p>
            </p:txBody>
          </p:sp>
        </p:grpSp>
        <p:sp>
          <p:nvSpPr>
            <p:cNvPr id="89094" name="Oval 8"/>
            <p:cNvSpPr>
              <a:spLocks noChangeArrowheads="1"/>
            </p:cNvSpPr>
            <p:nvPr/>
          </p:nvSpPr>
          <p:spPr bwMode="auto">
            <a:xfrm>
              <a:off x="2541" y="866"/>
              <a:ext cx="182" cy="182"/>
            </a:xfrm>
            <a:prstGeom prst="ellipse">
              <a:avLst/>
            </a:prstGeom>
            <a:solidFill>
              <a:schemeClr val="bg2"/>
            </a:solidFill>
            <a:ln w="9525">
              <a:solidFill>
                <a:srgbClr val="000080"/>
              </a:solidFill>
              <a:round/>
              <a:headEnd/>
              <a:tailEnd/>
            </a:ln>
          </p:spPr>
          <p:txBody>
            <a:bodyPr wrap="none" lIns="90000" tIns="46800" rIns="90000" bIns="46800" anchor="ctr"/>
            <a:lstStyle/>
            <a:p>
              <a:endParaRPr lang="zh-CN" altLang="en-US"/>
            </a:p>
          </p:txBody>
        </p:sp>
        <p:grpSp>
          <p:nvGrpSpPr>
            <p:cNvPr id="89095" name="Group 9"/>
            <p:cNvGrpSpPr>
              <a:grpSpLocks/>
            </p:cNvGrpSpPr>
            <p:nvPr/>
          </p:nvGrpSpPr>
          <p:grpSpPr bwMode="auto">
            <a:xfrm>
              <a:off x="1952" y="1229"/>
              <a:ext cx="1362" cy="477"/>
              <a:chOff x="385" y="1456"/>
              <a:chExt cx="1316" cy="477"/>
            </a:xfrm>
          </p:grpSpPr>
          <p:sp>
            <p:nvSpPr>
              <p:cNvPr id="89123" name="Rectangle 10"/>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r>
                  <a:rPr kumimoji="0" lang="zh-CN" altLang="en-GB" sz="2000">
                    <a:solidFill>
                      <a:srgbClr val="000000"/>
                    </a:solidFill>
                    <a:latin typeface="Arial" charset="0"/>
                  </a:rPr>
                  <a:t>查询图书信息</a:t>
                </a:r>
              </a:p>
            </p:txBody>
          </p:sp>
          <p:grpSp>
            <p:nvGrpSpPr>
              <p:cNvPr id="89124" name="Group 11"/>
              <p:cNvGrpSpPr>
                <a:grpSpLocks/>
              </p:cNvGrpSpPr>
              <p:nvPr/>
            </p:nvGrpSpPr>
            <p:grpSpPr bwMode="auto">
              <a:xfrm>
                <a:off x="385" y="1456"/>
                <a:ext cx="363" cy="250"/>
                <a:chOff x="385" y="1456"/>
                <a:chExt cx="363" cy="250"/>
              </a:xfrm>
            </p:grpSpPr>
            <p:sp>
              <p:nvSpPr>
                <p:cNvPr id="89125" name="Freeform 12"/>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6" name="Rectangle 13"/>
                <p:cNvSpPr>
                  <a:spLocks noChangeArrowheads="1"/>
                </p:cNvSpPr>
                <p:nvPr/>
              </p:nvSpPr>
              <p:spPr bwMode="auto">
                <a:xfrm>
                  <a:off x="385" y="1456"/>
                  <a:ext cx="3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sp>
          <p:nvSpPr>
            <p:cNvPr id="89096" name="Rectangle 14"/>
            <p:cNvSpPr>
              <a:spLocks noChangeArrowheads="1"/>
            </p:cNvSpPr>
            <p:nvPr/>
          </p:nvSpPr>
          <p:spPr bwMode="auto">
            <a:xfrm>
              <a:off x="1663" y="1748"/>
              <a:ext cx="64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没找到</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grpSp>
          <p:nvGrpSpPr>
            <p:cNvPr id="89097" name="Group 15"/>
            <p:cNvGrpSpPr>
              <a:grpSpLocks/>
            </p:cNvGrpSpPr>
            <p:nvPr/>
          </p:nvGrpSpPr>
          <p:grpSpPr bwMode="auto">
            <a:xfrm>
              <a:off x="1473" y="2840"/>
              <a:ext cx="953" cy="409"/>
              <a:chOff x="385" y="1456"/>
              <a:chExt cx="1316" cy="477"/>
            </a:xfrm>
          </p:grpSpPr>
          <p:sp>
            <p:nvSpPr>
              <p:cNvPr id="89119" name="Rectangle 16"/>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r>
                  <a:rPr kumimoji="0" lang="zh-CN" altLang="en-GB" sz="2000">
                    <a:solidFill>
                      <a:srgbClr val="000000"/>
                    </a:solidFill>
                    <a:latin typeface="Arial" charset="0"/>
                  </a:rPr>
                  <a:t>预约图书</a:t>
                </a:r>
              </a:p>
            </p:txBody>
          </p:sp>
          <p:grpSp>
            <p:nvGrpSpPr>
              <p:cNvPr id="89120" name="Group 17"/>
              <p:cNvGrpSpPr>
                <a:grpSpLocks/>
              </p:cNvGrpSpPr>
              <p:nvPr/>
            </p:nvGrpSpPr>
            <p:grpSpPr bwMode="auto">
              <a:xfrm>
                <a:off x="385" y="1456"/>
                <a:ext cx="439" cy="292"/>
                <a:chOff x="385" y="1456"/>
                <a:chExt cx="439" cy="292"/>
              </a:xfrm>
            </p:grpSpPr>
            <p:sp>
              <p:nvSpPr>
                <p:cNvPr id="89121" name="Freeform 18"/>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22" name="Rectangle 19"/>
                <p:cNvSpPr>
                  <a:spLocks noChangeArrowheads="1"/>
                </p:cNvSpPr>
                <p:nvPr/>
              </p:nvSpPr>
              <p:spPr bwMode="auto">
                <a:xfrm>
                  <a:off x="385" y="1456"/>
                  <a:ext cx="439"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sp>
          <p:nvSpPr>
            <p:cNvPr id="89098" name="AutoShape 20"/>
            <p:cNvSpPr>
              <a:spLocks noChangeArrowheads="1"/>
            </p:cNvSpPr>
            <p:nvPr/>
          </p:nvSpPr>
          <p:spPr bwMode="auto">
            <a:xfrm>
              <a:off x="2376" y="1847"/>
              <a:ext cx="499" cy="232"/>
            </a:xfrm>
            <a:prstGeom prst="diamond">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cxnSp>
          <p:nvCxnSpPr>
            <p:cNvPr id="89099" name="AutoShape 21"/>
            <p:cNvCxnSpPr>
              <a:cxnSpLocks noChangeShapeType="1"/>
              <a:stCxn id="89094" idx="4"/>
              <a:endCxn id="89123" idx="0"/>
            </p:cNvCxnSpPr>
            <p:nvPr/>
          </p:nvCxnSpPr>
          <p:spPr bwMode="auto">
            <a:xfrm>
              <a:off x="2632" y="1048"/>
              <a:ext cx="1" cy="205"/>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0" name="AutoShape 22"/>
            <p:cNvCxnSpPr>
              <a:cxnSpLocks noChangeShapeType="1"/>
              <a:stCxn id="89123" idx="2"/>
              <a:endCxn id="89098" idx="0"/>
            </p:cNvCxnSpPr>
            <p:nvPr/>
          </p:nvCxnSpPr>
          <p:spPr bwMode="auto">
            <a:xfrm flipH="1">
              <a:off x="2626" y="1706"/>
              <a:ext cx="7" cy="141"/>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sp>
          <p:nvSpPr>
            <p:cNvPr id="89101" name="AutoShape 23"/>
            <p:cNvSpPr>
              <a:spLocks noChangeArrowheads="1"/>
            </p:cNvSpPr>
            <p:nvPr/>
          </p:nvSpPr>
          <p:spPr bwMode="auto">
            <a:xfrm>
              <a:off x="2381" y="2387"/>
              <a:ext cx="499" cy="232"/>
            </a:xfrm>
            <a:prstGeom prst="diamond">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cxnSp>
          <p:nvCxnSpPr>
            <p:cNvPr id="89102" name="AutoShape 24"/>
            <p:cNvCxnSpPr>
              <a:cxnSpLocks noChangeShapeType="1"/>
              <a:stCxn id="89098" idx="2"/>
              <a:endCxn id="89101" idx="0"/>
            </p:cNvCxnSpPr>
            <p:nvPr/>
          </p:nvCxnSpPr>
          <p:spPr bwMode="auto">
            <a:xfrm>
              <a:off x="2626" y="2079"/>
              <a:ext cx="5" cy="308"/>
            </a:xfrm>
            <a:prstGeom prst="straightConnector1">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grpSp>
          <p:nvGrpSpPr>
            <p:cNvPr id="89103" name="Group 25"/>
            <p:cNvGrpSpPr>
              <a:grpSpLocks/>
            </p:cNvGrpSpPr>
            <p:nvPr/>
          </p:nvGrpSpPr>
          <p:grpSpPr bwMode="auto">
            <a:xfrm>
              <a:off x="3016" y="2840"/>
              <a:ext cx="907" cy="409"/>
              <a:chOff x="385" y="1456"/>
              <a:chExt cx="1316" cy="477"/>
            </a:xfrm>
          </p:grpSpPr>
          <p:sp>
            <p:nvSpPr>
              <p:cNvPr id="89115" name="Rectangle 26"/>
              <p:cNvSpPr>
                <a:spLocks noChangeArrowheads="1"/>
              </p:cNvSpPr>
              <p:nvPr/>
            </p:nvSpPr>
            <p:spPr bwMode="auto">
              <a:xfrm>
                <a:off x="385" y="1480"/>
                <a:ext cx="1316" cy="453"/>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spcBef>
                    <a:spcPct val="50000"/>
                  </a:spcBef>
                </a:pPr>
                <a:r>
                  <a:rPr kumimoji="0" lang="zh-CN" altLang="en-GB" sz="2000">
                    <a:solidFill>
                      <a:srgbClr val="000000"/>
                    </a:solidFill>
                    <a:latin typeface="Arial" charset="0"/>
                  </a:rPr>
                  <a:t>借  书</a:t>
                </a:r>
              </a:p>
            </p:txBody>
          </p:sp>
          <p:grpSp>
            <p:nvGrpSpPr>
              <p:cNvPr id="89116" name="Group 27"/>
              <p:cNvGrpSpPr>
                <a:grpSpLocks/>
              </p:cNvGrpSpPr>
              <p:nvPr/>
            </p:nvGrpSpPr>
            <p:grpSpPr bwMode="auto">
              <a:xfrm>
                <a:off x="385" y="1456"/>
                <a:ext cx="462" cy="292"/>
                <a:chOff x="385" y="1456"/>
                <a:chExt cx="462" cy="292"/>
              </a:xfrm>
            </p:grpSpPr>
            <p:sp>
              <p:nvSpPr>
                <p:cNvPr id="89117" name="Freeform 28"/>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89118" name="Rectangle 29"/>
                <p:cNvSpPr>
                  <a:spLocks noChangeArrowheads="1"/>
                </p:cNvSpPr>
                <p:nvPr/>
              </p:nvSpPr>
              <p:spPr bwMode="auto">
                <a:xfrm>
                  <a:off x="385" y="1456"/>
                  <a:ext cx="46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2000">
                      <a:solidFill>
                        <a:srgbClr val="000000"/>
                      </a:solidFill>
                      <a:latin typeface="Arial" charset="0"/>
                    </a:rPr>
                    <a:t>ref</a:t>
                  </a:r>
                  <a:endParaRPr kumimoji="0" lang="en-GB" altLang="zh-CN" sz="2000">
                    <a:solidFill>
                      <a:srgbClr val="000000"/>
                    </a:solidFill>
                    <a:latin typeface="Arial" charset="0"/>
                  </a:endParaRPr>
                </a:p>
              </p:txBody>
            </p:sp>
          </p:grpSp>
        </p:grpSp>
        <p:grpSp>
          <p:nvGrpSpPr>
            <p:cNvPr id="89104" name="Group 30"/>
            <p:cNvGrpSpPr>
              <a:grpSpLocks/>
            </p:cNvGrpSpPr>
            <p:nvPr/>
          </p:nvGrpSpPr>
          <p:grpSpPr bwMode="auto">
            <a:xfrm>
              <a:off x="2472" y="3793"/>
              <a:ext cx="219" cy="216"/>
              <a:chOff x="5246" y="2352"/>
              <a:chExt cx="142" cy="142"/>
            </a:xfrm>
          </p:grpSpPr>
          <p:sp>
            <p:nvSpPr>
              <p:cNvPr id="89113" name="Oval 31"/>
              <p:cNvSpPr>
                <a:spLocks noChangeArrowheads="1"/>
              </p:cNvSpPr>
              <p:nvPr/>
            </p:nvSpPr>
            <p:spPr bwMode="auto">
              <a:xfrm>
                <a:off x="5266" y="2374"/>
                <a:ext cx="96" cy="96"/>
              </a:xfrm>
              <a:prstGeom prst="ellipse">
                <a:avLst/>
              </a:prstGeom>
              <a:solidFill>
                <a:schemeClr val="tx1"/>
              </a:solidFill>
              <a:ln w="9525">
                <a:solidFill>
                  <a:srgbClr val="000080"/>
                </a:solidFill>
                <a:round/>
                <a:headEnd/>
                <a:tailEnd/>
              </a:ln>
            </p:spPr>
            <p:txBody>
              <a:bodyPr wrap="none" lIns="90000" tIns="46800" rIns="90000" bIns="46800" anchor="ctr"/>
              <a:lstStyle/>
              <a:p>
                <a:endParaRPr lang="zh-CN" altLang="en-US"/>
              </a:p>
            </p:txBody>
          </p:sp>
          <p:sp>
            <p:nvSpPr>
              <p:cNvPr id="89114" name="Oval 32"/>
              <p:cNvSpPr>
                <a:spLocks noChangeArrowheads="1"/>
              </p:cNvSpPr>
              <p:nvPr/>
            </p:nvSpPr>
            <p:spPr bwMode="auto">
              <a:xfrm>
                <a:off x="5246" y="2352"/>
                <a:ext cx="142" cy="142"/>
              </a:xfrm>
              <a:prstGeom prst="ellipse">
                <a:avLst/>
              </a:prstGeom>
              <a:noFill/>
              <a:ln w="9525">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cxnSp>
          <p:nvCxnSpPr>
            <p:cNvPr id="89105" name="AutoShape 33"/>
            <p:cNvCxnSpPr>
              <a:cxnSpLocks noChangeShapeType="1"/>
              <a:stCxn id="89098" idx="1"/>
              <a:endCxn id="89114" idx="2"/>
            </p:cNvCxnSpPr>
            <p:nvPr/>
          </p:nvCxnSpPr>
          <p:spPr bwMode="auto">
            <a:xfrm rot="10800000" flipH="1" flipV="1">
              <a:off x="2376" y="1963"/>
              <a:ext cx="96" cy="1938"/>
            </a:xfrm>
            <a:prstGeom prst="bentConnector3">
              <a:avLst>
                <a:gd name="adj1" fmla="val -1080208"/>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6" name="AutoShape 34"/>
            <p:cNvCxnSpPr>
              <a:cxnSpLocks noChangeShapeType="1"/>
              <a:stCxn id="89101" idx="1"/>
              <a:endCxn id="89119" idx="0"/>
            </p:cNvCxnSpPr>
            <p:nvPr/>
          </p:nvCxnSpPr>
          <p:spPr bwMode="auto">
            <a:xfrm rot="10800000" flipV="1">
              <a:off x="1950" y="2503"/>
              <a:ext cx="431" cy="358"/>
            </a:xfrm>
            <a:prstGeom prst="bentConnector2">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7" name="AutoShape 35"/>
            <p:cNvCxnSpPr>
              <a:cxnSpLocks noChangeShapeType="1"/>
              <a:stCxn id="89101" idx="3"/>
              <a:endCxn id="89115" idx="0"/>
            </p:cNvCxnSpPr>
            <p:nvPr/>
          </p:nvCxnSpPr>
          <p:spPr bwMode="auto">
            <a:xfrm>
              <a:off x="2880" y="2503"/>
              <a:ext cx="590" cy="358"/>
            </a:xfrm>
            <a:prstGeom prst="bentConnector2">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8" name="AutoShape 36"/>
            <p:cNvCxnSpPr>
              <a:cxnSpLocks noChangeShapeType="1"/>
              <a:stCxn id="89119" idx="2"/>
              <a:endCxn id="89114" idx="0"/>
            </p:cNvCxnSpPr>
            <p:nvPr/>
          </p:nvCxnSpPr>
          <p:spPr bwMode="auto">
            <a:xfrm rot="16200000" flipH="1">
              <a:off x="1994" y="3205"/>
              <a:ext cx="544" cy="632"/>
            </a:xfrm>
            <a:prstGeom prst="bentConnector3">
              <a:avLst>
                <a:gd name="adj1" fmla="val 50000"/>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cxnSp>
          <p:nvCxnSpPr>
            <p:cNvPr id="89109" name="AutoShape 37"/>
            <p:cNvCxnSpPr>
              <a:cxnSpLocks noChangeShapeType="1"/>
              <a:stCxn id="89115" idx="2"/>
              <a:endCxn id="89114" idx="0"/>
            </p:cNvCxnSpPr>
            <p:nvPr/>
          </p:nvCxnSpPr>
          <p:spPr bwMode="auto">
            <a:xfrm rot="5400000">
              <a:off x="2754" y="3077"/>
              <a:ext cx="544" cy="888"/>
            </a:xfrm>
            <a:prstGeom prst="bentConnector3">
              <a:avLst>
                <a:gd name="adj1" fmla="val 50000"/>
              </a:avLst>
            </a:prstGeom>
            <a:noFill/>
            <a:ln w="19050">
              <a:solidFill>
                <a:srgbClr val="000080"/>
              </a:solidFill>
              <a:miter lim="800000"/>
              <a:headEnd/>
              <a:tailEnd type="arrow" w="lg" len="lg"/>
            </a:ln>
            <a:extLst>
              <a:ext uri="{909E8E84-426E-40DD-AFC4-6F175D3DCCD1}">
                <a14:hiddenFill xmlns:a14="http://schemas.microsoft.com/office/drawing/2010/main">
                  <a:noFill/>
                </a14:hiddenFill>
              </a:ext>
            </a:extLst>
          </p:spPr>
        </p:cxnSp>
        <p:sp>
          <p:nvSpPr>
            <p:cNvPr id="89110" name="Rectangle 38"/>
            <p:cNvSpPr>
              <a:spLocks noChangeArrowheads="1"/>
            </p:cNvSpPr>
            <p:nvPr/>
          </p:nvSpPr>
          <p:spPr bwMode="auto">
            <a:xfrm>
              <a:off x="2556" y="2024"/>
              <a:ext cx="10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找到所需图书</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sp>
          <p:nvSpPr>
            <p:cNvPr id="89111" name="Rectangle 39"/>
            <p:cNvSpPr>
              <a:spLocks noChangeArrowheads="1"/>
            </p:cNvSpPr>
            <p:nvPr/>
          </p:nvSpPr>
          <p:spPr bwMode="auto">
            <a:xfrm>
              <a:off x="1701" y="2337"/>
              <a:ext cx="7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书已借出</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sp>
          <p:nvSpPr>
            <p:cNvPr id="89112" name="Rectangle 40"/>
            <p:cNvSpPr>
              <a:spLocks noChangeArrowheads="1"/>
            </p:cNvSpPr>
            <p:nvPr/>
          </p:nvSpPr>
          <p:spPr bwMode="auto">
            <a:xfrm>
              <a:off x="2789" y="2337"/>
              <a:ext cx="7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sv-SE" altLang="zh-CN" sz="1800">
                  <a:solidFill>
                    <a:srgbClr val="000000"/>
                  </a:solidFill>
                  <a:latin typeface="Arial" charset="0"/>
                </a:rPr>
                <a:t>[</a:t>
              </a:r>
              <a:r>
                <a:rPr kumimoji="0" lang="zh-CN" altLang="sv-SE" sz="1800">
                  <a:solidFill>
                    <a:srgbClr val="000000"/>
                  </a:solidFill>
                  <a:latin typeface="Arial" charset="0"/>
                </a:rPr>
                <a:t>该书可借</a:t>
              </a:r>
              <a:r>
                <a:rPr kumimoji="0" lang="sv-SE" altLang="zh-CN" sz="1800">
                  <a:solidFill>
                    <a:srgbClr val="000000"/>
                  </a:solidFill>
                  <a:latin typeface="Arial" charset="0"/>
                </a:rPr>
                <a:t>]</a:t>
              </a:r>
              <a:endParaRPr kumimoji="0" lang="en-GB" altLang="zh-CN" sz="1800">
                <a:solidFill>
                  <a:srgbClr val="000000"/>
                </a:solidFill>
                <a:latin typeface="Arial" charset="0"/>
              </a:endParaRPr>
            </a:p>
          </p:txBody>
        </p:sp>
      </p:gr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215DF27-4A2A-4234-BAAE-522F26EDB1F3}" type="slidenum">
              <a:rPr lang="en-US" altLang="zh-CN" sz="1200" b="0" smtClean="0">
                <a:solidFill>
                  <a:srgbClr val="4D4D4D"/>
                </a:solidFill>
                <a:latin typeface="Arial" charset="0"/>
              </a:rPr>
              <a:pPr eaLnBrk="1" hangingPunct="1"/>
              <a:t>92</a:t>
            </a:fld>
            <a:r>
              <a:rPr lang="en-US" altLang="zh-CN" sz="1200" b="0" smtClean="0">
                <a:solidFill>
                  <a:srgbClr val="4D4D4D"/>
                </a:solidFill>
                <a:latin typeface="Arial" charset="0"/>
              </a:rPr>
              <a:t>-</a:t>
            </a:r>
          </a:p>
        </p:txBody>
      </p:sp>
      <p:sp>
        <p:nvSpPr>
          <p:cNvPr id="90115" name="Rectangle 2"/>
          <p:cNvSpPr>
            <a:spLocks noGrp="1" noChangeArrowheads="1"/>
          </p:cNvSpPr>
          <p:nvPr>
            <p:ph type="title"/>
          </p:nvPr>
        </p:nvSpPr>
        <p:spPr/>
        <p:txBody>
          <a:bodyPr/>
          <a:lstStyle/>
          <a:p>
            <a:pPr eaLnBrk="1" hangingPunct="1"/>
            <a:r>
              <a:rPr lang="zh-CN" altLang="en-US" smtClean="0"/>
              <a:t>通信图</a:t>
            </a:r>
          </a:p>
        </p:txBody>
      </p:sp>
      <p:sp>
        <p:nvSpPr>
          <p:cNvPr id="90116" name="Rectangle 3"/>
          <p:cNvSpPr>
            <a:spLocks noGrp="1" noChangeArrowheads="1"/>
          </p:cNvSpPr>
          <p:nvPr>
            <p:ph type="body" idx="1"/>
          </p:nvPr>
        </p:nvSpPr>
        <p:spPr/>
        <p:txBody>
          <a:bodyPr/>
          <a:lstStyle/>
          <a:p>
            <a:pPr eaLnBrk="1" hangingPunct="1">
              <a:lnSpc>
                <a:spcPct val="90000"/>
              </a:lnSpc>
            </a:pPr>
            <a:r>
              <a:rPr lang="zh-CN" altLang="en-US" smtClean="0"/>
              <a:t>通信图</a:t>
            </a:r>
            <a:r>
              <a:rPr lang="en-US" altLang="zh-CN" smtClean="0"/>
              <a:t>(Communication Diagram)</a:t>
            </a:r>
            <a:endParaRPr lang="zh-CN" altLang="en-US" smtClean="0"/>
          </a:p>
          <a:p>
            <a:pPr lvl="1" eaLnBrk="1" hangingPunct="1">
              <a:lnSpc>
                <a:spcPct val="90000"/>
              </a:lnSpc>
            </a:pPr>
            <a:r>
              <a:rPr lang="en-US" altLang="zh-CN" smtClean="0"/>
              <a:t>UML 1.x</a:t>
            </a:r>
            <a:r>
              <a:rPr lang="zh-CN" altLang="en-US" smtClean="0"/>
              <a:t>中称为协作图</a:t>
            </a:r>
            <a:r>
              <a:rPr lang="en-US" altLang="zh-CN" smtClean="0"/>
              <a:t>(Collaboration Diagram)</a:t>
            </a:r>
          </a:p>
          <a:p>
            <a:pPr lvl="1" eaLnBrk="1" hangingPunct="1">
              <a:lnSpc>
                <a:spcPct val="90000"/>
              </a:lnSpc>
            </a:pPr>
            <a:r>
              <a:rPr lang="zh-CN" altLang="en-US" smtClean="0"/>
              <a:t>表示一组对象间关系以及交互活动</a:t>
            </a:r>
          </a:p>
          <a:p>
            <a:pPr eaLnBrk="1" hangingPunct="1">
              <a:lnSpc>
                <a:spcPct val="90000"/>
              </a:lnSpc>
            </a:pPr>
            <a:r>
              <a:rPr kumimoji="0" lang="zh-CN" altLang="en-US" smtClean="0"/>
              <a:t>核心概</a:t>
            </a:r>
            <a:r>
              <a:rPr lang="zh-CN" altLang="en-US" smtClean="0"/>
              <a:t>念</a:t>
            </a:r>
          </a:p>
          <a:p>
            <a:pPr lvl="1" eaLnBrk="1" hangingPunct="1">
              <a:lnSpc>
                <a:spcPct val="90000"/>
              </a:lnSpc>
            </a:pPr>
            <a:r>
              <a:rPr lang="zh-CN" altLang="en-US" smtClean="0"/>
              <a:t>对象、协作角色</a:t>
            </a:r>
          </a:p>
          <a:p>
            <a:pPr lvl="1" eaLnBrk="1" hangingPunct="1">
              <a:lnSpc>
                <a:spcPct val="90000"/>
              </a:lnSpc>
            </a:pPr>
            <a:r>
              <a:rPr lang="zh-CN" altLang="en-US" smtClean="0"/>
              <a:t>协作、交互、消息 </a:t>
            </a:r>
          </a:p>
          <a:p>
            <a:pPr eaLnBrk="1" hangingPunct="1">
              <a:lnSpc>
                <a:spcPct val="90000"/>
              </a:lnSpc>
            </a:pPr>
            <a:r>
              <a:rPr lang="zh-CN" altLang="en-US" smtClean="0"/>
              <a:t>推荐使用场合</a:t>
            </a:r>
          </a:p>
          <a:p>
            <a:pPr lvl="1" eaLnBrk="1" hangingPunct="1">
              <a:lnSpc>
                <a:spcPct val="90000"/>
              </a:lnSpc>
            </a:pPr>
            <a:r>
              <a:rPr lang="zh-CN" altLang="en-US" smtClean="0"/>
              <a:t>用例分析、用例设计</a:t>
            </a:r>
            <a:endParaRPr lang="en-US" altLang="zh-CN" smtClean="0"/>
          </a:p>
        </p:txBody>
      </p:sp>
      <p:sp>
        <p:nvSpPr>
          <p:cNvPr id="90117"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查看通信图元语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8F2BD776-A74B-4817-BAC0-2EA769B53F5D}" type="slidenum">
              <a:rPr lang="en-US" altLang="zh-CN" sz="1200" b="0" smtClean="0">
                <a:solidFill>
                  <a:srgbClr val="4D4D4D"/>
                </a:solidFill>
                <a:latin typeface="Arial" charset="0"/>
              </a:rPr>
              <a:pPr eaLnBrk="1" hangingPunct="1"/>
              <a:t>93</a:t>
            </a:fld>
            <a:r>
              <a:rPr lang="en-US" altLang="zh-CN" sz="1200" b="0" smtClean="0">
                <a:solidFill>
                  <a:srgbClr val="4D4D4D"/>
                </a:solidFill>
                <a:latin typeface="Arial" charset="0"/>
              </a:rPr>
              <a:t>-</a:t>
            </a:r>
          </a:p>
        </p:txBody>
      </p:sp>
      <p:sp>
        <p:nvSpPr>
          <p:cNvPr id="109571" name="Rectangle 2"/>
          <p:cNvSpPr>
            <a:spLocks noGrp="1" noChangeArrowheads="1"/>
          </p:cNvSpPr>
          <p:nvPr>
            <p:ph type="title"/>
          </p:nvPr>
        </p:nvSpPr>
        <p:spPr/>
        <p:txBody>
          <a:bodyPr/>
          <a:lstStyle/>
          <a:p>
            <a:pPr eaLnBrk="1" hangingPunct="1"/>
            <a:r>
              <a:rPr lang="zh-CN" altLang="en-US" sz="4400" smtClean="0"/>
              <a:t>通信图元语</a:t>
            </a:r>
          </a:p>
        </p:txBody>
      </p:sp>
      <p:sp>
        <p:nvSpPr>
          <p:cNvPr id="109572" name="Rectangle 31">
            <a:hlinkClick r:id="rId2"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返回通信图</a:t>
            </a:r>
          </a:p>
        </p:txBody>
      </p:sp>
      <p:pic>
        <p:nvPicPr>
          <p:cNvPr id="10957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1781175"/>
            <a:ext cx="7313612" cy="307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036672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5FF2B989-13FE-41B5-A636-39B86FCA6404}" type="slidenum">
              <a:rPr lang="en-US" altLang="zh-CN" sz="1200" b="0" smtClean="0">
                <a:solidFill>
                  <a:srgbClr val="4D4D4D"/>
                </a:solidFill>
                <a:latin typeface="Arial" charset="0"/>
              </a:rPr>
              <a:pPr eaLnBrk="1" hangingPunct="1"/>
              <a:t>94</a:t>
            </a:fld>
            <a:r>
              <a:rPr lang="en-US" altLang="zh-CN" sz="1200" b="0" smtClean="0">
                <a:solidFill>
                  <a:srgbClr val="4D4D4D"/>
                </a:solidFill>
                <a:latin typeface="Arial" charset="0"/>
              </a:rPr>
              <a:t>-</a:t>
            </a:r>
          </a:p>
        </p:txBody>
      </p:sp>
      <p:sp>
        <p:nvSpPr>
          <p:cNvPr id="91139" name="Rectangle 2"/>
          <p:cNvSpPr>
            <a:spLocks noGrp="1" noChangeArrowheads="1"/>
          </p:cNvSpPr>
          <p:nvPr>
            <p:ph type="title"/>
          </p:nvPr>
        </p:nvSpPr>
        <p:spPr/>
        <p:txBody>
          <a:bodyPr/>
          <a:lstStyle/>
          <a:p>
            <a:pPr eaLnBrk="1" hangingPunct="1"/>
            <a:r>
              <a:rPr lang="zh-CN" altLang="en-US" smtClean="0"/>
              <a:t>“借书”用例实现的通信图</a:t>
            </a:r>
          </a:p>
        </p:txBody>
      </p:sp>
      <p:pic>
        <p:nvPicPr>
          <p:cNvPr id="9114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3" y="1554163"/>
            <a:ext cx="882015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FCED289-ACE3-48ED-B482-E81966EB90A4}" type="slidenum">
              <a:rPr lang="en-US" altLang="zh-CN" sz="1200" b="0" smtClean="0">
                <a:solidFill>
                  <a:srgbClr val="4D4D4D"/>
                </a:solidFill>
                <a:latin typeface="Arial" charset="0"/>
              </a:rPr>
              <a:pPr eaLnBrk="1" hangingPunct="1"/>
              <a:t>95</a:t>
            </a:fld>
            <a:r>
              <a:rPr lang="en-US" altLang="zh-CN" sz="1200" b="0" smtClean="0">
                <a:solidFill>
                  <a:srgbClr val="4D4D4D"/>
                </a:solidFill>
                <a:latin typeface="Arial" charset="0"/>
              </a:rPr>
              <a:t>-</a:t>
            </a:r>
          </a:p>
        </p:txBody>
      </p:sp>
      <p:sp>
        <p:nvSpPr>
          <p:cNvPr id="92163" name="Rectangle 2"/>
          <p:cNvSpPr>
            <a:spLocks noGrp="1" noChangeArrowheads="1"/>
          </p:cNvSpPr>
          <p:nvPr>
            <p:ph type="title"/>
          </p:nvPr>
        </p:nvSpPr>
        <p:spPr/>
        <p:txBody>
          <a:bodyPr/>
          <a:lstStyle/>
          <a:p>
            <a:pPr eaLnBrk="1" hangingPunct="1"/>
            <a:r>
              <a:rPr lang="zh-CN" altLang="en-US" sz="4400" smtClean="0"/>
              <a:t>时间图</a:t>
            </a:r>
          </a:p>
        </p:txBody>
      </p:sp>
      <p:sp>
        <p:nvSpPr>
          <p:cNvPr id="92164" name="Rectangle 3"/>
          <p:cNvSpPr>
            <a:spLocks noGrp="1" noChangeArrowheads="1"/>
          </p:cNvSpPr>
          <p:nvPr>
            <p:ph type="body" idx="1"/>
          </p:nvPr>
        </p:nvSpPr>
        <p:spPr/>
        <p:txBody>
          <a:bodyPr/>
          <a:lstStyle/>
          <a:p>
            <a:pPr eaLnBrk="1" hangingPunct="1"/>
            <a:r>
              <a:rPr lang="zh-CN" altLang="en-US" sz="3200" smtClean="0">
                <a:solidFill>
                  <a:schemeClr val="folHlink"/>
                </a:solidFill>
              </a:rPr>
              <a:t>时间图</a:t>
            </a:r>
            <a:r>
              <a:rPr lang="en-US" altLang="zh-CN" sz="3200" smtClean="0">
                <a:solidFill>
                  <a:schemeClr val="folHlink"/>
                </a:solidFill>
              </a:rPr>
              <a:t>(Timing Diagram)</a:t>
            </a:r>
          </a:p>
          <a:p>
            <a:pPr lvl="1" eaLnBrk="1" hangingPunct="1"/>
            <a:r>
              <a:rPr lang="zh-CN" altLang="en-US" sz="2800" smtClean="0"/>
              <a:t>一种交互图，展现消息跨越不同对象或角色的实际时间信息</a:t>
            </a:r>
            <a:endParaRPr lang="en-US" altLang="zh-CN" sz="2800" smtClean="0"/>
          </a:p>
          <a:p>
            <a:pPr lvl="2" eaLnBrk="1" hangingPunct="1"/>
            <a:r>
              <a:rPr lang="zh-CN" altLang="en-US" sz="2400" smtClean="0"/>
              <a:t>具体描述单个或多个对象状态变化的时间点以及维持特定状态的时间段</a:t>
            </a:r>
          </a:p>
          <a:p>
            <a:pPr lvl="2" eaLnBrk="1" hangingPunct="1"/>
            <a:r>
              <a:rPr lang="zh-CN" altLang="en-US" sz="2400" smtClean="0"/>
              <a:t>顺序图是表示交互的主要手段，可以在顺序图中增加时间约束来表明对象状态变化的时间点以及维持特定状态的时间段</a:t>
            </a:r>
          </a:p>
          <a:p>
            <a:pPr eaLnBrk="1" hangingPunct="1"/>
            <a:r>
              <a:rPr lang="zh-CN" altLang="en-US" sz="3200" smtClean="0"/>
              <a:t>核心概念</a:t>
            </a:r>
          </a:p>
          <a:p>
            <a:pPr lvl="1" eaLnBrk="1" hangingPunct="1"/>
            <a:r>
              <a:rPr lang="zh-CN" altLang="en-US" sz="2800" smtClean="0"/>
              <a:t>时间约束、持续时间约束、生命线</a:t>
            </a:r>
          </a:p>
          <a:p>
            <a:pPr lvl="1" eaLnBrk="1" hangingPunct="1"/>
            <a:r>
              <a:rPr lang="zh-CN" altLang="en-US" sz="2800" smtClean="0"/>
              <a:t>状态、条件、事件</a:t>
            </a:r>
          </a:p>
        </p:txBody>
      </p:sp>
      <p:sp>
        <p:nvSpPr>
          <p:cNvPr id="92165" name="Rectangle 4">
            <a:hlinkClick r:id="rId2" action="ppaction://hlinksldjump"/>
          </p:cNvPr>
          <p:cNvSpPr>
            <a:spLocks noChangeArrowheads="1"/>
          </p:cNvSpPr>
          <p:nvPr/>
        </p:nvSpPr>
        <p:spPr bwMode="auto">
          <a:xfrm>
            <a:off x="6084888" y="621188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查看时间图元语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p:cNvSpPr>
            <a:spLocks noGrp="1"/>
          </p:cNvSpPr>
          <p:nvPr>
            <p:ph type="title"/>
          </p:nvPr>
        </p:nvSpPr>
        <p:spPr/>
        <p:txBody>
          <a:bodyPr/>
          <a:lstStyle/>
          <a:p>
            <a:r>
              <a:rPr lang="zh-CN" altLang="en-US" smtClean="0"/>
              <a:t>时间图元语</a:t>
            </a:r>
          </a:p>
        </p:txBody>
      </p:sp>
      <p:sp>
        <p:nvSpPr>
          <p:cNvPr id="11161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D96632D-0428-4F2A-ABCE-DC671B36A985}" type="slidenum">
              <a:rPr lang="en-US" altLang="zh-CN" sz="1200" b="0" smtClean="0">
                <a:solidFill>
                  <a:srgbClr val="4D4D4D"/>
                </a:solidFill>
                <a:latin typeface="Arial" charset="0"/>
              </a:rPr>
              <a:pPr eaLnBrk="1" hangingPunct="1"/>
              <a:t>96</a:t>
            </a:fld>
            <a:r>
              <a:rPr lang="en-US" altLang="zh-CN" sz="1200" b="0" smtClean="0">
                <a:solidFill>
                  <a:srgbClr val="4D4D4D"/>
                </a:solidFill>
                <a:latin typeface="Arial" charset="0"/>
              </a:rPr>
              <a:t>-</a:t>
            </a:r>
          </a:p>
        </p:txBody>
      </p:sp>
      <p:pic>
        <p:nvPicPr>
          <p:cNvPr id="11162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2066925"/>
            <a:ext cx="769461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1" name="Rectangle 53">
            <a:hlinkClick r:id="rId3" action="ppaction://hlinksldjump"/>
          </p:cNvPr>
          <p:cNvSpPr>
            <a:spLocks noChangeArrowheads="1"/>
          </p:cNvSpPr>
          <p:nvPr/>
        </p:nvSpPr>
        <p:spPr bwMode="auto">
          <a:xfrm>
            <a:off x="6659563" y="62118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返回时间图</a:t>
            </a:r>
          </a:p>
        </p:txBody>
      </p:sp>
    </p:spTree>
    <p:extLst>
      <p:ext uri="{BB962C8B-B14F-4D97-AF65-F5344CB8AC3E}">
        <p14:creationId xmlns:p14="http://schemas.microsoft.com/office/powerpoint/2010/main" val="34685974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95F1D8F5-1421-4F58-BBDF-3D3DC84079A3}" type="slidenum">
              <a:rPr lang="en-US" altLang="zh-CN" sz="1200" b="0" smtClean="0">
                <a:solidFill>
                  <a:srgbClr val="4D4D4D"/>
                </a:solidFill>
                <a:latin typeface="Arial" charset="0"/>
              </a:rPr>
              <a:pPr eaLnBrk="1" hangingPunct="1"/>
              <a:t>97</a:t>
            </a:fld>
            <a:r>
              <a:rPr lang="en-US" altLang="zh-CN" sz="1200" b="0" smtClean="0">
                <a:solidFill>
                  <a:srgbClr val="4D4D4D"/>
                </a:solidFill>
                <a:latin typeface="Arial" charset="0"/>
              </a:rPr>
              <a:t>-</a:t>
            </a:r>
          </a:p>
        </p:txBody>
      </p:sp>
      <p:sp>
        <p:nvSpPr>
          <p:cNvPr id="93187" name="Rectangle 2"/>
          <p:cNvSpPr>
            <a:spLocks noGrp="1" noChangeArrowheads="1"/>
          </p:cNvSpPr>
          <p:nvPr>
            <p:ph type="title"/>
          </p:nvPr>
        </p:nvSpPr>
        <p:spPr/>
        <p:txBody>
          <a:bodyPr/>
          <a:lstStyle/>
          <a:p>
            <a:pPr eaLnBrk="1" hangingPunct="1"/>
            <a:r>
              <a:rPr lang="en-US" altLang="zh-CN" smtClean="0"/>
              <a:t>“</a:t>
            </a:r>
            <a:r>
              <a:rPr lang="zh-CN" altLang="en-US" smtClean="0"/>
              <a:t>打电话”顺序图的时间约束</a:t>
            </a:r>
            <a:endParaRPr lang="en-US" altLang="zh-CN" smtClean="0"/>
          </a:p>
        </p:txBody>
      </p:sp>
      <p:pic>
        <p:nvPicPr>
          <p:cNvPr id="931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23925"/>
            <a:ext cx="8135938" cy="552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
          <p:cNvGrpSpPr>
            <a:grpSpLocks/>
          </p:cNvGrpSpPr>
          <p:nvPr/>
        </p:nvGrpSpPr>
        <p:grpSpPr bwMode="auto">
          <a:xfrm>
            <a:off x="96838" y="2349500"/>
            <a:ext cx="1379537" cy="1911350"/>
            <a:chOff x="61" y="1480"/>
            <a:chExt cx="869" cy="1204"/>
          </a:xfrm>
        </p:grpSpPr>
        <p:sp>
          <p:nvSpPr>
            <p:cNvPr id="93190" name="Line 5"/>
            <p:cNvSpPr>
              <a:spLocks noChangeShapeType="1"/>
            </p:cNvSpPr>
            <p:nvPr/>
          </p:nvSpPr>
          <p:spPr bwMode="auto">
            <a:xfrm>
              <a:off x="431" y="1480"/>
              <a:ext cx="45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3191" name="Line 6"/>
            <p:cNvSpPr>
              <a:spLocks noChangeShapeType="1"/>
            </p:cNvSpPr>
            <p:nvPr/>
          </p:nvSpPr>
          <p:spPr bwMode="auto">
            <a:xfrm>
              <a:off x="431" y="2684"/>
              <a:ext cx="45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0071" name="Rectangle 7"/>
            <p:cNvSpPr>
              <a:spLocks noChangeArrowheads="1"/>
            </p:cNvSpPr>
            <p:nvPr/>
          </p:nvSpPr>
          <p:spPr bwMode="auto">
            <a:xfrm>
              <a:off x="61" y="1979"/>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3193" name="Line 8"/>
            <p:cNvSpPr>
              <a:spLocks noChangeShapeType="1"/>
            </p:cNvSpPr>
            <p:nvPr/>
          </p:nvSpPr>
          <p:spPr bwMode="auto">
            <a:xfrm>
              <a:off x="612" y="2170"/>
              <a:ext cx="0" cy="499"/>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3194" name="Line 9"/>
            <p:cNvSpPr>
              <a:spLocks noChangeShapeType="1"/>
            </p:cNvSpPr>
            <p:nvPr/>
          </p:nvSpPr>
          <p:spPr bwMode="auto">
            <a:xfrm rot="10800000">
              <a:off x="612" y="1490"/>
              <a:ext cx="0" cy="544"/>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215F558A-50E3-43C4-827B-CE3637CE29D6}" type="slidenum">
              <a:rPr lang="en-US" altLang="zh-CN" sz="1200" b="0" smtClean="0">
                <a:solidFill>
                  <a:srgbClr val="4D4D4D"/>
                </a:solidFill>
                <a:latin typeface="Arial" charset="0"/>
              </a:rPr>
              <a:pPr eaLnBrk="1" hangingPunct="1"/>
              <a:t>98</a:t>
            </a:fld>
            <a:r>
              <a:rPr lang="en-US" altLang="zh-CN" sz="1200" b="0" smtClean="0">
                <a:solidFill>
                  <a:srgbClr val="4D4D4D"/>
                </a:solidFill>
                <a:latin typeface="Arial" charset="0"/>
              </a:rPr>
              <a:t>-</a:t>
            </a:r>
          </a:p>
        </p:txBody>
      </p:sp>
      <p:sp>
        <p:nvSpPr>
          <p:cNvPr id="94211" name="Rectangle 2"/>
          <p:cNvSpPr>
            <a:spLocks noGrp="1" noChangeArrowheads="1"/>
          </p:cNvSpPr>
          <p:nvPr>
            <p:ph type="title"/>
          </p:nvPr>
        </p:nvSpPr>
        <p:spPr/>
        <p:txBody>
          <a:bodyPr/>
          <a:lstStyle/>
          <a:p>
            <a:pPr eaLnBrk="1" hangingPunct="1"/>
            <a:r>
              <a:rPr lang="zh-CN" altLang="en-US" sz="4400" smtClean="0"/>
              <a:t>利用时间图描述时间约束</a:t>
            </a:r>
            <a:endParaRPr lang="en-US" altLang="zh-CN" sz="4400" smtClean="0"/>
          </a:p>
        </p:txBody>
      </p:sp>
      <p:grpSp>
        <p:nvGrpSpPr>
          <p:cNvPr id="2" name="Group 3"/>
          <p:cNvGrpSpPr>
            <a:grpSpLocks/>
          </p:cNvGrpSpPr>
          <p:nvPr/>
        </p:nvGrpSpPr>
        <p:grpSpPr bwMode="auto">
          <a:xfrm>
            <a:off x="2989263" y="1846263"/>
            <a:ext cx="1655762" cy="1295400"/>
            <a:chOff x="1837" y="1207"/>
            <a:chExt cx="1043" cy="816"/>
          </a:xfrm>
        </p:grpSpPr>
        <p:sp>
          <p:nvSpPr>
            <p:cNvPr id="94322" name="Line 4"/>
            <p:cNvSpPr>
              <a:spLocks noChangeShapeType="1"/>
            </p:cNvSpPr>
            <p:nvPr/>
          </p:nvSpPr>
          <p:spPr bwMode="auto">
            <a:xfrm rot="5400000">
              <a:off x="2698" y="1389"/>
              <a:ext cx="363"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23" name="Line 5"/>
            <p:cNvSpPr>
              <a:spLocks noChangeShapeType="1"/>
            </p:cNvSpPr>
            <p:nvPr/>
          </p:nvSpPr>
          <p:spPr bwMode="auto">
            <a:xfrm rot="5400000">
              <a:off x="1429" y="1615"/>
              <a:ext cx="816"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094" name="Rectangle 6"/>
            <p:cNvSpPr>
              <a:spLocks noChangeArrowheads="1"/>
            </p:cNvSpPr>
            <p:nvPr/>
          </p:nvSpPr>
          <p:spPr bwMode="auto">
            <a:xfrm>
              <a:off x="1920" y="1207"/>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4325" name="Line 7"/>
            <p:cNvSpPr>
              <a:spLocks noChangeShapeType="1"/>
            </p:cNvSpPr>
            <p:nvPr/>
          </p:nvSpPr>
          <p:spPr bwMode="auto">
            <a:xfrm rot="-5400000">
              <a:off x="2790" y="1253"/>
              <a:ext cx="0" cy="181"/>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326" name="Line 8"/>
            <p:cNvSpPr>
              <a:spLocks noChangeShapeType="1"/>
            </p:cNvSpPr>
            <p:nvPr/>
          </p:nvSpPr>
          <p:spPr bwMode="auto">
            <a:xfrm rot="5400000">
              <a:off x="1928" y="1253"/>
              <a:ext cx="0" cy="181"/>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4213" name="Group 9"/>
          <p:cNvGrpSpPr>
            <a:grpSpLocks/>
          </p:cNvGrpSpPr>
          <p:nvPr/>
        </p:nvGrpSpPr>
        <p:grpSpPr bwMode="auto">
          <a:xfrm>
            <a:off x="538163" y="1125538"/>
            <a:ext cx="8496300" cy="3024187"/>
            <a:chOff x="339" y="709"/>
            <a:chExt cx="5352" cy="1905"/>
          </a:xfrm>
        </p:grpSpPr>
        <p:sp>
          <p:nvSpPr>
            <p:cNvPr id="94276" name="Rectangle 10"/>
            <p:cNvSpPr>
              <a:spLocks noChangeArrowheads="1"/>
            </p:cNvSpPr>
            <p:nvPr/>
          </p:nvSpPr>
          <p:spPr bwMode="auto">
            <a:xfrm>
              <a:off x="340" y="737"/>
              <a:ext cx="4899" cy="1696"/>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endParaRPr kumimoji="0" lang="zh-CN" altLang="en-GB" sz="2000">
                <a:solidFill>
                  <a:srgbClr val="000000"/>
                </a:solidFill>
                <a:latin typeface="Arial" charset="0"/>
              </a:endParaRPr>
            </a:p>
          </p:txBody>
        </p:sp>
        <p:grpSp>
          <p:nvGrpSpPr>
            <p:cNvPr id="94277" name="Group 11"/>
            <p:cNvGrpSpPr>
              <a:grpSpLocks/>
            </p:cNvGrpSpPr>
            <p:nvPr/>
          </p:nvGrpSpPr>
          <p:grpSpPr bwMode="auto">
            <a:xfrm>
              <a:off x="340" y="709"/>
              <a:ext cx="1629" cy="318"/>
              <a:chOff x="385" y="1456"/>
              <a:chExt cx="363" cy="250"/>
            </a:xfrm>
          </p:grpSpPr>
          <p:sp>
            <p:nvSpPr>
              <p:cNvPr id="94320" name="Freeform 12"/>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94321" name="Rectangle 13"/>
              <p:cNvSpPr>
                <a:spLocks noChangeArrowheads="1"/>
              </p:cNvSpPr>
              <p:nvPr/>
            </p:nvSpPr>
            <p:spPr bwMode="auto">
              <a:xfrm>
                <a:off x="385" y="1456"/>
                <a:ext cx="351"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en-GB" altLang="zh-CN" sz="2000">
                    <a:solidFill>
                      <a:srgbClr val="000000"/>
                    </a:solidFill>
                    <a:latin typeface="Arial" charset="0"/>
                  </a:rPr>
                  <a:t>sd User_DialPhone</a:t>
                </a:r>
              </a:p>
            </p:txBody>
          </p:sp>
        </p:grpSp>
        <p:sp>
          <p:nvSpPr>
            <p:cNvPr id="601102" name="Rectangle 14"/>
            <p:cNvSpPr>
              <a:spLocks noChangeArrowheads="1"/>
            </p:cNvSpPr>
            <p:nvPr/>
          </p:nvSpPr>
          <p:spPr bwMode="auto">
            <a:xfrm>
              <a:off x="612" y="2025"/>
              <a:ext cx="444"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Idle</a:t>
              </a:r>
            </a:p>
          </p:txBody>
        </p:sp>
        <p:sp>
          <p:nvSpPr>
            <p:cNvPr id="601103" name="Rectangle 15"/>
            <p:cNvSpPr>
              <a:spLocks noChangeArrowheads="1"/>
            </p:cNvSpPr>
            <p:nvPr/>
          </p:nvSpPr>
          <p:spPr bwMode="auto">
            <a:xfrm>
              <a:off x="612" y="1782"/>
              <a:ext cx="689"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Toned</a:t>
              </a:r>
            </a:p>
          </p:txBody>
        </p:sp>
        <p:sp>
          <p:nvSpPr>
            <p:cNvPr id="601104" name="Rectangle 16"/>
            <p:cNvSpPr>
              <a:spLocks noChangeArrowheads="1"/>
            </p:cNvSpPr>
            <p:nvPr/>
          </p:nvSpPr>
          <p:spPr bwMode="auto">
            <a:xfrm>
              <a:off x="612" y="1526"/>
              <a:ext cx="753"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Dialing</a:t>
              </a:r>
            </a:p>
          </p:txBody>
        </p:sp>
        <p:sp>
          <p:nvSpPr>
            <p:cNvPr id="601105" name="Rectangle 17"/>
            <p:cNvSpPr>
              <a:spLocks noChangeArrowheads="1"/>
            </p:cNvSpPr>
            <p:nvPr/>
          </p:nvSpPr>
          <p:spPr bwMode="auto">
            <a:xfrm>
              <a:off x="612" y="1254"/>
              <a:ext cx="1169"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Connecting</a:t>
              </a:r>
            </a:p>
          </p:txBody>
        </p:sp>
        <p:sp>
          <p:nvSpPr>
            <p:cNvPr id="601106" name="Rectangle 18"/>
            <p:cNvSpPr>
              <a:spLocks noChangeArrowheads="1"/>
            </p:cNvSpPr>
            <p:nvPr/>
          </p:nvSpPr>
          <p:spPr bwMode="auto">
            <a:xfrm>
              <a:off x="612" y="1027"/>
              <a:ext cx="753"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chemeClr val="hlink"/>
                  </a:solidFill>
                  <a:effectLst>
                    <a:outerShdw blurRad="38100" dist="38100" dir="2700000" algn="tl">
                      <a:srgbClr val="C0C0C0"/>
                    </a:outerShdw>
                  </a:effectLst>
                  <a:latin typeface="Arial" charset="0"/>
                  <a:ea typeface="宋体" pitchFamily="2" charset="-122"/>
                </a:rPr>
                <a:t>Calling</a:t>
              </a:r>
            </a:p>
          </p:txBody>
        </p:sp>
        <p:sp>
          <p:nvSpPr>
            <p:cNvPr id="94283" name="Line 19"/>
            <p:cNvSpPr>
              <a:spLocks noChangeShapeType="1"/>
            </p:cNvSpPr>
            <p:nvPr/>
          </p:nvSpPr>
          <p:spPr bwMode="auto">
            <a:xfrm>
              <a:off x="1736"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4" name="Line 20"/>
            <p:cNvSpPr>
              <a:spLocks noChangeShapeType="1"/>
            </p:cNvSpPr>
            <p:nvPr/>
          </p:nvSpPr>
          <p:spPr bwMode="auto">
            <a:xfrm>
              <a:off x="181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5" name="Line 21"/>
            <p:cNvSpPr>
              <a:spLocks noChangeShapeType="1"/>
            </p:cNvSpPr>
            <p:nvPr/>
          </p:nvSpPr>
          <p:spPr bwMode="auto">
            <a:xfrm>
              <a:off x="164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6" name="Line 22"/>
            <p:cNvSpPr>
              <a:spLocks noChangeShapeType="1"/>
            </p:cNvSpPr>
            <p:nvPr/>
          </p:nvSpPr>
          <p:spPr bwMode="auto">
            <a:xfrm>
              <a:off x="190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7" name="Line 23"/>
            <p:cNvSpPr>
              <a:spLocks noChangeShapeType="1"/>
            </p:cNvSpPr>
            <p:nvPr/>
          </p:nvSpPr>
          <p:spPr bwMode="auto">
            <a:xfrm>
              <a:off x="197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8" name="Line 24"/>
            <p:cNvSpPr>
              <a:spLocks noChangeShapeType="1"/>
            </p:cNvSpPr>
            <p:nvPr/>
          </p:nvSpPr>
          <p:spPr bwMode="auto">
            <a:xfrm>
              <a:off x="3833"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89" name="Line 25"/>
            <p:cNvSpPr>
              <a:spLocks noChangeShapeType="1"/>
            </p:cNvSpPr>
            <p:nvPr/>
          </p:nvSpPr>
          <p:spPr bwMode="auto">
            <a:xfrm>
              <a:off x="3934"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0" name="Line 26"/>
            <p:cNvSpPr>
              <a:spLocks noChangeShapeType="1"/>
            </p:cNvSpPr>
            <p:nvPr/>
          </p:nvSpPr>
          <p:spPr bwMode="auto">
            <a:xfrm>
              <a:off x="401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1" name="Line 27"/>
            <p:cNvSpPr>
              <a:spLocks noChangeShapeType="1"/>
            </p:cNvSpPr>
            <p:nvPr/>
          </p:nvSpPr>
          <p:spPr bwMode="auto">
            <a:xfrm>
              <a:off x="4105"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2" name="Line 28"/>
            <p:cNvSpPr>
              <a:spLocks noChangeShapeType="1"/>
            </p:cNvSpPr>
            <p:nvPr/>
          </p:nvSpPr>
          <p:spPr bwMode="auto">
            <a:xfrm>
              <a:off x="1611" y="2206"/>
              <a:ext cx="272"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3" name="Line 29"/>
            <p:cNvSpPr>
              <a:spLocks noChangeShapeType="1"/>
            </p:cNvSpPr>
            <p:nvPr/>
          </p:nvSpPr>
          <p:spPr bwMode="auto">
            <a:xfrm>
              <a:off x="1883" y="1979"/>
              <a:ext cx="544"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4" name="Line 30"/>
            <p:cNvSpPr>
              <a:spLocks noChangeShapeType="1"/>
            </p:cNvSpPr>
            <p:nvPr/>
          </p:nvSpPr>
          <p:spPr bwMode="auto">
            <a:xfrm>
              <a:off x="2427" y="1707"/>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5" name="Line 31"/>
            <p:cNvSpPr>
              <a:spLocks noChangeShapeType="1"/>
            </p:cNvSpPr>
            <p:nvPr/>
          </p:nvSpPr>
          <p:spPr bwMode="auto">
            <a:xfrm>
              <a:off x="2926" y="1435"/>
              <a:ext cx="454"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6" name="Line 32"/>
            <p:cNvSpPr>
              <a:spLocks noChangeShapeType="1"/>
            </p:cNvSpPr>
            <p:nvPr/>
          </p:nvSpPr>
          <p:spPr bwMode="auto">
            <a:xfrm>
              <a:off x="3380" y="1162"/>
              <a:ext cx="861"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97" name="Line 33"/>
            <p:cNvSpPr>
              <a:spLocks noChangeShapeType="1"/>
            </p:cNvSpPr>
            <p:nvPr/>
          </p:nvSpPr>
          <p:spPr bwMode="auto">
            <a:xfrm>
              <a:off x="4240" y="2206"/>
              <a:ext cx="500"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94298" name="AutoShape 34"/>
            <p:cNvCxnSpPr>
              <a:cxnSpLocks noChangeShapeType="1"/>
              <a:stCxn id="94293" idx="0"/>
              <a:endCxn id="94292" idx="1"/>
            </p:cNvCxnSpPr>
            <p:nvPr/>
          </p:nvCxnSpPr>
          <p:spPr bwMode="auto">
            <a:xfrm>
              <a:off x="1883" y="1971"/>
              <a:ext cx="0"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99" name="AutoShape 35"/>
            <p:cNvCxnSpPr>
              <a:cxnSpLocks noChangeShapeType="1"/>
              <a:stCxn id="94294" idx="0"/>
              <a:endCxn id="94293" idx="1"/>
            </p:cNvCxnSpPr>
            <p:nvPr/>
          </p:nvCxnSpPr>
          <p:spPr bwMode="auto">
            <a:xfrm>
              <a:off x="2427" y="1699"/>
              <a:ext cx="0" cy="28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300" name="AutoShape 36"/>
            <p:cNvCxnSpPr>
              <a:cxnSpLocks noChangeShapeType="1"/>
              <a:stCxn id="94295" idx="0"/>
              <a:endCxn id="94294" idx="1"/>
            </p:cNvCxnSpPr>
            <p:nvPr/>
          </p:nvCxnSpPr>
          <p:spPr bwMode="auto">
            <a:xfrm>
              <a:off x="2926" y="1427"/>
              <a:ext cx="0" cy="28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301" name="AutoShape 37"/>
            <p:cNvCxnSpPr>
              <a:cxnSpLocks noChangeShapeType="1"/>
              <a:stCxn id="94296" idx="0"/>
              <a:endCxn id="94295" idx="1"/>
            </p:cNvCxnSpPr>
            <p:nvPr/>
          </p:nvCxnSpPr>
          <p:spPr bwMode="auto">
            <a:xfrm>
              <a:off x="3380" y="1154"/>
              <a:ext cx="0" cy="289"/>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sp>
          <p:nvSpPr>
            <p:cNvPr id="94302" name="Line 38"/>
            <p:cNvSpPr>
              <a:spLocks noChangeShapeType="1"/>
            </p:cNvSpPr>
            <p:nvPr/>
          </p:nvSpPr>
          <p:spPr bwMode="auto">
            <a:xfrm>
              <a:off x="4176"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3" name="Line 39"/>
            <p:cNvSpPr>
              <a:spLocks noChangeShapeType="1"/>
            </p:cNvSpPr>
            <p:nvPr/>
          </p:nvSpPr>
          <p:spPr bwMode="auto">
            <a:xfrm>
              <a:off x="4267"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4" name="Line 40"/>
            <p:cNvSpPr>
              <a:spLocks noChangeShapeType="1"/>
            </p:cNvSpPr>
            <p:nvPr/>
          </p:nvSpPr>
          <p:spPr bwMode="auto">
            <a:xfrm>
              <a:off x="435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5" name="Line 41"/>
            <p:cNvSpPr>
              <a:spLocks noChangeShapeType="1"/>
            </p:cNvSpPr>
            <p:nvPr/>
          </p:nvSpPr>
          <p:spPr bwMode="auto">
            <a:xfrm>
              <a:off x="444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cxnSp>
          <p:nvCxnSpPr>
            <p:cNvPr id="94306" name="AutoShape 42"/>
            <p:cNvCxnSpPr>
              <a:cxnSpLocks noChangeShapeType="1"/>
              <a:stCxn id="94296" idx="1"/>
              <a:endCxn id="94297" idx="0"/>
            </p:cNvCxnSpPr>
            <p:nvPr/>
          </p:nvCxnSpPr>
          <p:spPr bwMode="auto">
            <a:xfrm flipH="1">
              <a:off x="4240" y="1170"/>
              <a:ext cx="1" cy="1028"/>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sp>
          <p:nvSpPr>
            <p:cNvPr id="94307" name="Line 43"/>
            <p:cNvSpPr>
              <a:spLocks noChangeShapeType="1"/>
            </p:cNvSpPr>
            <p:nvPr/>
          </p:nvSpPr>
          <p:spPr bwMode="auto">
            <a:xfrm>
              <a:off x="4538"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8" name="Line 44"/>
            <p:cNvSpPr>
              <a:spLocks noChangeShapeType="1"/>
            </p:cNvSpPr>
            <p:nvPr/>
          </p:nvSpPr>
          <p:spPr bwMode="auto">
            <a:xfrm>
              <a:off x="4629"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09" name="Line 45"/>
            <p:cNvSpPr>
              <a:spLocks noChangeShapeType="1"/>
            </p:cNvSpPr>
            <p:nvPr/>
          </p:nvSpPr>
          <p:spPr bwMode="auto">
            <a:xfrm>
              <a:off x="4720"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10" name="Line 46"/>
            <p:cNvSpPr>
              <a:spLocks noChangeShapeType="1"/>
            </p:cNvSpPr>
            <p:nvPr/>
          </p:nvSpPr>
          <p:spPr bwMode="auto">
            <a:xfrm>
              <a:off x="4810" y="2338"/>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35" name="Rectangle 47"/>
            <p:cNvSpPr>
              <a:spLocks noChangeArrowheads="1"/>
            </p:cNvSpPr>
            <p:nvPr/>
          </p:nvSpPr>
          <p:spPr bwMode="auto">
            <a:xfrm>
              <a:off x="4785" y="2383"/>
              <a:ext cx="906" cy="231"/>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1800">
                  <a:effectLst>
                    <a:outerShdw blurRad="38100" dist="38100" dir="2700000" algn="tl">
                      <a:srgbClr val="C0C0C0"/>
                    </a:outerShdw>
                  </a:effectLst>
                  <a:latin typeface="Arial" charset="0"/>
                  <a:ea typeface="宋体" pitchFamily="2" charset="-122"/>
                </a:rPr>
                <a:t>timing ruler</a:t>
              </a:r>
            </a:p>
          </p:txBody>
        </p:sp>
        <p:sp>
          <p:nvSpPr>
            <p:cNvPr id="94312" name="Line 48"/>
            <p:cNvSpPr>
              <a:spLocks noChangeShapeType="1"/>
            </p:cNvSpPr>
            <p:nvPr/>
          </p:nvSpPr>
          <p:spPr bwMode="auto">
            <a:xfrm>
              <a:off x="1565" y="2342"/>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313" name="Rectangle 49"/>
            <p:cNvSpPr>
              <a:spLocks noChangeArrowheads="1"/>
            </p:cNvSpPr>
            <p:nvPr/>
          </p:nvSpPr>
          <p:spPr bwMode="auto">
            <a:xfrm>
              <a:off x="1655" y="216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Lift</a:t>
              </a:r>
            </a:p>
          </p:txBody>
        </p:sp>
        <p:sp>
          <p:nvSpPr>
            <p:cNvPr id="94314" name="Rectangle 50"/>
            <p:cNvSpPr>
              <a:spLocks noChangeArrowheads="1"/>
            </p:cNvSpPr>
            <p:nvPr/>
          </p:nvSpPr>
          <p:spPr bwMode="auto">
            <a:xfrm>
              <a:off x="2190" y="1934"/>
              <a:ext cx="5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800">
                  <a:latin typeface="Arial" charset="0"/>
                </a:rPr>
                <a:t>Digit</a:t>
              </a:r>
            </a:p>
          </p:txBody>
        </p:sp>
        <p:sp>
          <p:nvSpPr>
            <p:cNvPr id="94315" name="Rectangle 51"/>
            <p:cNvSpPr>
              <a:spLocks noChangeArrowheads="1"/>
            </p:cNvSpPr>
            <p:nvPr/>
          </p:nvSpPr>
          <p:spPr bwMode="auto">
            <a:xfrm>
              <a:off x="2699" y="1661"/>
              <a:ext cx="45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Dial</a:t>
              </a:r>
            </a:p>
          </p:txBody>
        </p:sp>
        <p:sp>
          <p:nvSpPr>
            <p:cNvPr id="94316" name="Rectangle 52"/>
            <p:cNvSpPr>
              <a:spLocks noChangeArrowheads="1"/>
            </p:cNvSpPr>
            <p:nvPr/>
          </p:nvSpPr>
          <p:spPr bwMode="auto">
            <a:xfrm>
              <a:off x="3198" y="1385"/>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spcBef>
                  <a:spcPct val="50000"/>
                </a:spcBef>
              </a:pPr>
              <a:r>
                <a:rPr kumimoji="0" lang="en-GB" altLang="zh-CN" sz="1800">
                  <a:latin typeface="Arial" charset="0"/>
                </a:rPr>
                <a:t>OK</a:t>
              </a:r>
            </a:p>
          </p:txBody>
        </p:sp>
        <p:sp>
          <p:nvSpPr>
            <p:cNvPr id="94317" name="Rectangle 53"/>
            <p:cNvSpPr>
              <a:spLocks noChangeArrowheads="1"/>
            </p:cNvSpPr>
            <p:nvPr/>
          </p:nvSpPr>
          <p:spPr bwMode="auto">
            <a:xfrm>
              <a:off x="3969" y="2156"/>
              <a:ext cx="49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800">
                  <a:latin typeface="Arial" charset="0"/>
                </a:rPr>
                <a:t>Hang</a:t>
              </a:r>
            </a:p>
          </p:txBody>
        </p:sp>
        <p:sp>
          <p:nvSpPr>
            <p:cNvPr id="94318" name="Rectangle 54"/>
            <p:cNvSpPr>
              <a:spLocks noChangeArrowheads="1"/>
            </p:cNvSpPr>
            <p:nvPr/>
          </p:nvSpPr>
          <p:spPr bwMode="auto">
            <a:xfrm>
              <a:off x="2145" y="2266"/>
              <a:ext cx="1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600">
                  <a:latin typeface="Arial" charset="0"/>
                </a:rPr>
                <a:t>… … … … … …</a:t>
              </a:r>
            </a:p>
          </p:txBody>
        </p:sp>
        <p:sp>
          <p:nvSpPr>
            <p:cNvPr id="601143" name="Rectangle 55"/>
            <p:cNvSpPr>
              <a:spLocks noChangeArrowheads="1"/>
            </p:cNvSpPr>
            <p:nvPr/>
          </p:nvSpPr>
          <p:spPr bwMode="auto">
            <a:xfrm rot="16200000">
              <a:off x="85" y="1536"/>
              <a:ext cx="796" cy="288"/>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a:solidFill>
                    <a:srgbClr val="6600CC"/>
                  </a:solidFill>
                  <a:effectLst>
                    <a:outerShdw blurRad="38100" dist="38100" dir="2700000" algn="tl">
                      <a:srgbClr val="C0C0C0"/>
                    </a:outerShdw>
                  </a:effectLst>
                  <a:latin typeface="Arial" charset="0"/>
                  <a:ea typeface="宋体" pitchFamily="2" charset="-122"/>
                </a:rPr>
                <a:t>:Switch</a:t>
              </a:r>
            </a:p>
          </p:txBody>
        </p:sp>
      </p:grpSp>
      <p:grpSp>
        <p:nvGrpSpPr>
          <p:cNvPr id="5" name="Group 56"/>
          <p:cNvGrpSpPr>
            <a:grpSpLocks/>
          </p:cNvGrpSpPr>
          <p:nvPr/>
        </p:nvGrpSpPr>
        <p:grpSpPr bwMode="auto">
          <a:xfrm>
            <a:off x="371475" y="4291013"/>
            <a:ext cx="8161338" cy="1708150"/>
            <a:chOff x="234" y="2703"/>
            <a:chExt cx="5141" cy="1076"/>
          </a:xfrm>
        </p:grpSpPr>
        <p:grpSp>
          <p:nvGrpSpPr>
            <p:cNvPr id="94215" name="Group 57"/>
            <p:cNvGrpSpPr>
              <a:grpSpLocks/>
            </p:cNvGrpSpPr>
            <p:nvPr/>
          </p:nvGrpSpPr>
          <p:grpSpPr bwMode="auto">
            <a:xfrm>
              <a:off x="234" y="2703"/>
              <a:ext cx="5141" cy="999"/>
              <a:chOff x="234" y="2659"/>
              <a:chExt cx="5141" cy="999"/>
            </a:xfrm>
          </p:grpSpPr>
          <p:sp>
            <p:nvSpPr>
              <p:cNvPr id="94236" name="Rectangle 58"/>
              <p:cNvSpPr>
                <a:spLocks noChangeArrowheads="1"/>
              </p:cNvSpPr>
              <p:nvPr/>
            </p:nvSpPr>
            <p:spPr bwMode="auto">
              <a:xfrm>
                <a:off x="249" y="2683"/>
                <a:ext cx="5126" cy="974"/>
              </a:xfrm>
              <a:prstGeom prst="rect">
                <a:avLst/>
              </a:prstGeom>
              <a:noFill/>
              <a:ln w="952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r">
                  <a:spcBef>
                    <a:spcPct val="50000"/>
                  </a:spcBef>
                </a:pPr>
                <a:endParaRPr kumimoji="0" lang="zh-CN" altLang="en-GB" sz="2000">
                  <a:solidFill>
                    <a:srgbClr val="000000"/>
                  </a:solidFill>
                  <a:latin typeface="Arial" charset="0"/>
                </a:endParaRPr>
              </a:p>
            </p:txBody>
          </p:sp>
          <p:grpSp>
            <p:nvGrpSpPr>
              <p:cNvPr id="94237" name="Group 59"/>
              <p:cNvGrpSpPr>
                <a:grpSpLocks/>
              </p:cNvGrpSpPr>
              <p:nvPr/>
            </p:nvGrpSpPr>
            <p:grpSpPr bwMode="auto">
              <a:xfrm>
                <a:off x="249" y="2659"/>
                <a:ext cx="1588" cy="287"/>
                <a:chOff x="385" y="1456"/>
                <a:chExt cx="363" cy="250"/>
              </a:xfrm>
            </p:grpSpPr>
            <p:sp>
              <p:nvSpPr>
                <p:cNvPr id="94274" name="Freeform 60"/>
                <p:cNvSpPr>
                  <a:spLocks/>
                </p:cNvSpPr>
                <p:nvPr/>
              </p:nvSpPr>
              <p:spPr bwMode="auto">
                <a:xfrm>
                  <a:off x="386" y="1480"/>
                  <a:ext cx="362" cy="226"/>
                </a:xfrm>
                <a:custGeom>
                  <a:avLst/>
                  <a:gdLst>
                    <a:gd name="T0" fmla="*/ 4 w 643"/>
                    <a:gd name="T1" fmla="*/ 0 h 157"/>
                    <a:gd name="T2" fmla="*/ 4 w 643"/>
                    <a:gd name="T3" fmla="*/ 2598 h 157"/>
                    <a:gd name="T4" fmla="*/ 3 w 643"/>
                    <a:gd name="T5" fmla="*/ 4164 h 157"/>
                    <a:gd name="T6" fmla="*/ 0 w 643"/>
                    <a:gd name="T7" fmla="*/ 4164 h 157"/>
                    <a:gd name="T8" fmla="*/ 0 60000 65536"/>
                    <a:gd name="T9" fmla="*/ 0 60000 65536"/>
                    <a:gd name="T10" fmla="*/ 0 60000 65536"/>
                    <a:gd name="T11" fmla="*/ 0 60000 65536"/>
                    <a:gd name="T12" fmla="*/ 0 w 643"/>
                    <a:gd name="T13" fmla="*/ 0 h 157"/>
                    <a:gd name="T14" fmla="*/ 643 w 643"/>
                    <a:gd name="T15" fmla="*/ 157 h 157"/>
                  </a:gdLst>
                  <a:ahLst/>
                  <a:cxnLst>
                    <a:cxn ang="T8">
                      <a:pos x="T0" y="T1"/>
                    </a:cxn>
                    <a:cxn ang="T9">
                      <a:pos x="T2" y="T3"/>
                    </a:cxn>
                    <a:cxn ang="T10">
                      <a:pos x="T4" y="T5"/>
                    </a:cxn>
                    <a:cxn ang="T11">
                      <a:pos x="T6" y="T7"/>
                    </a:cxn>
                  </a:cxnLst>
                  <a:rect l="T12" t="T13" r="T14" b="T15"/>
                  <a:pathLst>
                    <a:path w="643" h="157">
                      <a:moveTo>
                        <a:pt x="643" y="0"/>
                      </a:moveTo>
                      <a:lnTo>
                        <a:pt x="643" y="98"/>
                      </a:lnTo>
                      <a:lnTo>
                        <a:pt x="538" y="157"/>
                      </a:lnTo>
                      <a:lnTo>
                        <a:pt x="0" y="157"/>
                      </a:lnTo>
                    </a:path>
                  </a:pathLst>
                </a:custGeom>
                <a:noFill/>
                <a:ln w="9525">
                  <a:solidFill>
                    <a:srgbClr val="000080"/>
                  </a:solidFill>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p>
                  <a:endParaRPr lang="zh-CN" altLang="en-US"/>
                </a:p>
              </p:txBody>
            </p:sp>
            <p:sp>
              <p:nvSpPr>
                <p:cNvPr id="94275" name="Rectangle 61"/>
                <p:cNvSpPr>
                  <a:spLocks noChangeArrowheads="1"/>
                </p:cNvSpPr>
                <p:nvPr/>
              </p:nvSpPr>
              <p:spPr bwMode="auto">
                <a:xfrm>
                  <a:off x="385" y="1456"/>
                  <a:ext cx="36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p>
                  <a:pPr>
                    <a:spcBef>
                      <a:spcPct val="50000"/>
                    </a:spcBef>
                  </a:pPr>
                  <a:r>
                    <a:rPr kumimoji="0" lang="en-GB" altLang="zh-CN" sz="2000">
                      <a:solidFill>
                        <a:srgbClr val="000000"/>
                      </a:solidFill>
                      <a:latin typeface="Arial" charset="0"/>
                    </a:rPr>
                    <a:t>sd User_DialPhone</a:t>
                  </a:r>
                </a:p>
              </p:txBody>
            </p:sp>
          </p:grpSp>
          <p:grpSp>
            <p:nvGrpSpPr>
              <p:cNvPr id="94238" name="Group 62"/>
              <p:cNvGrpSpPr>
                <a:grpSpLocks/>
              </p:cNvGrpSpPr>
              <p:nvPr/>
            </p:nvGrpSpPr>
            <p:grpSpPr bwMode="auto">
              <a:xfrm>
                <a:off x="476" y="3205"/>
                <a:ext cx="4763" cy="258"/>
                <a:chOff x="430" y="3180"/>
                <a:chExt cx="4763" cy="258"/>
              </a:xfrm>
            </p:grpSpPr>
            <p:sp>
              <p:nvSpPr>
                <p:cNvPr id="94246" name="Line 63"/>
                <p:cNvSpPr>
                  <a:spLocks noChangeShapeType="1"/>
                </p:cNvSpPr>
                <p:nvPr/>
              </p:nvSpPr>
              <p:spPr bwMode="auto">
                <a:xfrm>
                  <a:off x="430" y="3203"/>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47" name="Line 64"/>
                <p:cNvSpPr>
                  <a:spLocks noChangeShapeType="1"/>
                </p:cNvSpPr>
                <p:nvPr/>
              </p:nvSpPr>
              <p:spPr bwMode="auto">
                <a:xfrm>
                  <a:off x="430" y="3429"/>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53" name="Rectangle 65"/>
                <p:cNvSpPr>
                  <a:spLocks noChangeArrowheads="1"/>
                </p:cNvSpPr>
                <p:nvPr/>
              </p:nvSpPr>
              <p:spPr bwMode="auto">
                <a:xfrm>
                  <a:off x="476" y="3180"/>
                  <a:ext cx="38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Idle</a:t>
                  </a:r>
                </a:p>
              </p:txBody>
            </p:sp>
            <p:sp>
              <p:nvSpPr>
                <p:cNvPr id="601154" name="Rectangle 66"/>
                <p:cNvSpPr>
                  <a:spLocks noChangeArrowheads="1"/>
                </p:cNvSpPr>
                <p:nvPr/>
              </p:nvSpPr>
              <p:spPr bwMode="auto">
                <a:xfrm>
                  <a:off x="1201" y="3180"/>
                  <a:ext cx="595"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Toned</a:t>
                  </a:r>
                </a:p>
              </p:txBody>
            </p:sp>
            <p:sp>
              <p:nvSpPr>
                <p:cNvPr id="601155" name="Rectangle 67"/>
                <p:cNvSpPr>
                  <a:spLocks noChangeArrowheads="1"/>
                </p:cNvSpPr>
                <p:nvPr/>
              </p:nvSpPr>
              <p:spPr bwMode="auto">
                <a:xfrm>
                  <a:off x="2006" y="3180"/>
                  <a:ext cx="647"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Dialing</a:t>
                  </a:r>
                </a:p>
              </p:txBody>
            </p:sp>
            <p:sp>
              <p:nvSpPr>
                <p:cNvPr id="601156" name="Rectangle 68"/>
                <p:cNvSpPr>
                  <a:spLocks noChangeArrowheads="1"/>
                </p:cNvSpPr>
                <p:nvPr/>
              </p:nvSpPr>
              <p:spPr bwMode="auto">
                <a:xfrm>
                  <a:off x="2698" y="3180"/>
                  <a:ext cx="995"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Connecting</a:t>
                  </a:r>
                </a:p>
              </p:txBody>
            </p:sp>
            <p:sp>
              <p:nvSpPr>
                <p:cNvPr id="601157" name="Rectangle 69"/>
                <p:cNvSpPr>
                  <a:spLocks noChangeArrowheads="1"/>
                </p:cNvSpPr>
                <p:nvPr/>
              </p:nvSpPr>
              <p:spPr bwMode="auto">
                <a:xfrm>
                  <a:off x="3866" y="3180"/>
                  <a:ext cx="647"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Calling</a:t>
                  </a:r>
                </a:p>
              </p:txBody>
            </p:sp>
            <p:sp>
              <p:nvSpPr>
                <p:cNvPr id="94253" name="Line 70"/>
                <p:cNvSpPr>
                  <a:spLocks noChangeShapeType="1"/>
                </p:cNvSpPr>
                <p:nvPr/>
              </p:nvSpPr>
              <p:spPr bwMode="auto">
                <a:xfrm>
                  <a:off x="1247" y="3204"/>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4" name="Line 71"/>
                <p:cNvSpPr>
                  <a:spLocks noChangeShapeType="1"/>
                </p:cNvSpPr>
                <p:nvPr/>
              </p:nvSpPr>
              <p:spPr bwMode="auto">
                <a:xfrm>
                  <a:off x="1247" y="3430"/>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5" name="Line 72"/>
                <p:cNvSpPr>
                  <a:spLocks noChangeShapeType="1"/>
                </p:cNvSpPr>
                <p:nvPr/>
              </p:nvSpPr>
              <p:spPr bwMode="auto">
                <a:xfrm>
                  <a:off x="2063" y="3204"/>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6" name="Line 73"/>
                <p:cNvSpPr>
                  <a:spLocks noChangeShapeType="1"/>
                </p:cNvSpPr>
                <p:nvPr/>
              </p:nvSpPr>
              <p:spPr bwMode="auto">
                <a:xfrm>
                  <a:off x="2063" y="3430"/>
                  <a:ext cx="499"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7" name="Line 74"/>
                <p:cNvSpPr>
                  <a:spLocks noChangeShapeType="1"/>
                </p:cNvSpPr>
                <p:nvPr/>
              </p:nvSpPr>
              <p:spPr bwMode="auto">
                <a:xfrm>
                  <a:off x="2880" y="3203"/>
                  <a:ext cx="635"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8" name="Line 75"/>
                <p:cNvSpPr>
                  <a:spLocks noChangeShapeType="1"/>
                </p:cNvSpPr>
                <p:nvPr/>
              </p:nvSpPr>
              <p:spPr bwMode="auto">
                <a:xfrm>
                  <a:off x="2880" y="3429"/>
                  <a:ext cx="635"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59" name="Line 76"/>
                <p:cNvSpPr>
                  <a:spLocks noChangeShapeType="1"/>
                </p:cNvSpPr>
                <p:nvPr/>
              </p:nvSpPr>
              <p:spPr bwMode="auto">
                <a:xfrm>
                  <a:off x="3787" y="3203"/>
                  <a:ext cx="771"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0" name="Line 77"/>
                <p:cNvSpPr>
                  <a:spLocks noChangeShapeType="1"/>
                </p:cNvSpPr>
                <p:nvPr/>
              </p:nvSpPr>
              <p:spPr bwMode="auto">
                <a:xfrm>
                  <a:off x="3787" y="3429"/>
                  <a:ext cx="771" cy="1"/>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1" name="Line 78"/>
                <p:cNvSpPr>
                  <a:spLocks noChangeShapeType="1"/>
                </p:cNvSpPr>
                <p:nvPr/>
              </p:nvSpPr>
              <p:spPr bwMode="auto">
                <a:xfrm>
                  <a:off x="4785" y="3203"/>
                  <a:ext cx="408" cy="0"/>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62" name="Line 79"/>
                <p:cNvSpPr>
                  <a:spLocks noChangeShapeType="1"/>
                </p:cNvSpPr>
                <p:nvPr/>
              </p:nvSpPr>
              <p:spPr bwMode="auto">
                <a:xfrm>
                  <a:off x="4785" y="3429"/>
                  <a:ext cx="408" cy="1"/>
                </a:xfrm>
                <a:prstGeom prst="line">
                  <a:avLst/>
                </a:prstGeom>
                <a:noFill/>
                <a:ln w="25400">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1168" name="Rectangle 80"/>
                <p:cNvSpPr>
                  <a:spLocks noChangeArrowheads="1"/>
                </p:cNvSpPr>
                <p:nvPr/>
              </p:nvSpPr>
              <p:spPr bwMode="auto">
                <a:xfrm>
                  <a:off x="4785" y="3180"/>
                  <a:ext cx="38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Idle</a:t>
                  </a:r>
                </a:p>
              </p:txBody>
            </p:sp>
            <p:cxnSp>
              <p:nvCxnSpPr>
                <p:cNvPr id="94264" name="AutoShape 81"/>
                <p:cNvCxnSpPr>
                  <a:cxnSpLocks noChangeShapeType="1"/>
                  <a:stCxn id="94246" idx="1"/>
                  <a:endCxn id="94254" idx="0"/>
                </p:cNvCxnSpPr>
                <p:nvPr/>
              </p:nvCxnSpPr>
              <p:spPr bwMode="auto">
                <a:xfrm>
                  <a:off x="929" y="3211"/>
                  <a:ext cx="318" cy="211"/>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5" name="AutoShape 82"/>
                <p:cNvCxnSpPr>
                  <a:cxnSpLocks noChangeShapeType="1"/>
                  <a:stCxn id="94253" idx="0"/>
                  <a:endCxn id="94247" idx="1"/>
                </p:cNvCxnSpPr>
                <p:nvPr/>
              </p:nvCxnSpPr>
              <p:spPr bwMode="auto">
                <a:xfrm flipH="1">
                  <a:off x="929" y="3196"/>
                  <a:ext cx="318" cy="241"/>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6" name="AutoShape 83"/>
                <p:cNvCxnSpPr>
                  <a:cxnSpLocks noChangeShapeType="1"/>
                  <a:stCxn id="94253" idx="1"/>
                  <a:endCxn id="94256" idx="0"/>
                </p:cNvCxnSpPr>
                <p:nvPr/>
              </p:nvCxnSpPr>
              <p:spPr bwMode="auto">
                <a:xfrm>
                  <a:off x="1746" y="3212"/>
                  <a:ext cx="317"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7" name="AutoShape 84"/>
                <p:cNvCxnSpPr>
                  <a:cxnSpLocks noChangeShapeType="1"/>
                  <a:stCxn id="94254" idx="1"/>
                  <a:endCxn id="94255" idx="0"/>
                </p:cNvCxnSpPr>
                <p:nvPr/>
              </p:nvCxnSpPr>
              <p:spPr bwMode="auto">
                <a:xfrm flipV="1">
                  <a:off x="1746" y="3196"/>
                  <a:ext cx="317" cy="242"/>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8" name="AutoShape 85"/>
                <p:cNvCxnSpPr>
                  <a:cxnSpLocks noChangeShapeType="1"/>
                  <a:stCxn id="94255" idx="1"/>
                  <a:endCxn id="94258" idx="0"/>
                </p:cNvCxnSpPr>
                <p:nvPr/>
              </p:nvCxnSpPr>
              <p:spPr bwMode="auto">
                <a:xfrm>
                  <a:off x="2562" y="3212"/>
                  <a:ext cx="318" cy="209"/>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69" name="AutoShape 86"/>
                <p:cNvCxnSpPr>
                  <a:cxnSpLocks noChangeShapeType="1"/>
                  <a:stCxn id="94256" idx="1"/>
                  <a:endCxn id="94257" idx="0"/>
                </p:cNvCxnSpPr>
                <p:nvPr/>
              </p:nvCxnSpPr>
              <p:spPr bwMode="auto">
                <a:xfrm flipV="1">
                  <a:off x="2562" y="3195"/>
                  <a:ext cx="318"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0" name="AutoShape 87"/>
                <p:cNvCxnSpPr>
                  <a:cxnSpLocks noChangeShapeType="1"/>
                  <a:stCxn id="94257" idx="1"/>
                  <a:endCxn id="94260" idx="0"/>
                </p:cNvCxnSpPr>
                <p:nvPr/>
              </p:nvCxnSpPr>
              <p:spPr bwMode="auto">
                <a:xfrm>
                  <a:off x="3515" y="3211"/>
                  <a:ext cx="272"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1" name="AutoShape 88"/>
                <p:cNvCxnSpPr>
                  <a:cxnSpLocks noChangeShapeType="1"/>
                  <a:stCxn id="94258" idx="1"/>
                  <a:endCxn id="94259" idx="0"/>
                </p:cNvCxnSpPr>
                <p:nvPr/>
              </p:nvCxnSpPr>
              <p:spPr bwMode="auto">
                <a:xfrm flipV="1">
                  <a:off x="3515" y="3195"/>
                  <a:ext cx="272" cy="242"/>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2" name="AutoShape 89"/>
                <p:cNvCxnSpPr>
                  <a:cxnSpLocks noChangeShapeType="1"/>
                  <a:stCxn id="94259" idx="1"/>
                  <a:endCxn id="94262" idx="0"/>
                </p:cNvCxnSpPr>
                <p:nvPr/>
              </p:nvCxnSpPr>
              <p:spPr bwMode="auto">
                <a:xfrm>
                  <a:off x="4558" y="3211"/>
                  <a:ext cx="227" cy="210"/>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cxnSp>
              <p:nvCxnSpPr>
                <p:cNvPr id="94273" name="AutoShape 90"/>
                <p:cNvCxnSpPr>
                  <a:cxnSpLocks noChangeShapeType="1"/>
                  <a:stCxn id="94260" idx="1"/>
                  <a:endCxn id="94261" idx="0"/>
                </p:cNvCxnSpPr>
                <p:nvPr/>
              </p:nvCxnSpPr>
              <p:spPr bwMode="auto">
                <a:xfrm flipV="1">
                  <a:off x="4558" y="3195"/>
                  <a:ext cx="227" cy="243"/>
                </a:xfrm>
                <a:prstGeom prst="straightConnector1">
                  <a:avLst/>
                </a:prstGeom>
                <a:noFill/>
                <a:ln w="25400">
                  <a:solidFill>
                    <a:schemeClr val="tx2"/>
                  </a:solidFill>
                  <a:miter lim="800000"/>
                  <a:headEnd/>
                  <a:tailEnd/>
                </a:ln>
                <a:extLst>
                  <a:ext uri="{909E8E84-426E-40DD-AFC4-6F175D3DCCD1}">
                    <a14:hiddenFill xmlns:a14="http://schemas.microsoft.com/office/drawing/2010/main">
                      <a:noFill/>
                    </a14:hiddenFill>
                  </a:ext>
                </a:extLst>
              </p:spPr>
            </p:cxnSp>
          </p:grpSp>
          <p:grpSp>
            <p:nvGrpSpPr>
              <p:cNvPr id="94239" name="Group 91"/>
              <p:cNvGrpSpPr>
                <a:grpSpLocks/>
              </p:cNvGrpSpPr>
              <p:nvPr/>
            </p:nvGrpSpPr>
            <p:grpSpPr bwMode="auto">
              <a:xfrm>
                <a:off x="1137" y="2976"/>
                <a:ext cx="1633" cy="318"/>
                <a:chOff x="1066" y="2976"/>
                <a:chExt cx="1633" cy="318"/>
              </a:xfrm>
            </p:grpSpPr>
            <p:sp>
              <p:nvSpPr>
                <p:cNvPr id="601180" name="Rectangle 92"/>
                <p:cNvSpPr>
                  <a:spLocks noChangeArrowheads="1"/>
                </p:cNvSpPr>
                <p:nvPr/>
              </p:nvSpPr>
              <p:spPr bwMode="auto">
                <a:xfrm>
                  <a:off x="1512" y="2976"/>
                  <a:ext cx="869"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chemeClr val="hlink"/>
                      </a:solidFill>
                      <a:effectLst>
                        <a:outerShdw blurRad="38100" dist="38100" dir="2700000" algn="tl">
                          <a:srgbClr val="C0C0C0"/>
                        </a:outerShdw>
                      </a:effectLst>
                      <a:latin typeface="Arial" charset="0"/>
                      <a:ea typeface="宋体" pitchFamily="2" charset="-122"/>
                    </a:rPr>
                    <a:t>{&lt;=30sec}</a:t>
                  </a:r>
                </a:p>
              </p:txBody>
            </p:sp>
            <p:sp>
              <p:nvSpPr>
                <p:cNvPr id="94242" name="Line 93"/>
                <p:cNvSpPr>
                  <a:spLocks noChangeShapeType="1"/>
                </p:cNvSpPr>
                <p:nvPr/>
              </p:nvSpPr>
              <p:spPr bwMode="auto">
                <a:xfrm rot="-5400000">
                  <a:off x="2495" y="2909"/>
                  <a:ext cx="0" cy="408"/>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43" name="Line 94"/>
                <p:cNvSpPr>
                  <a:spLocks noChangeShapeType="1"/>
                </p:cNvSpPr>
                <p:nvPr/>
              </p:nvSpPr>
              <p:spPr bwMode="auto">
                <a:xfrm rot="5400000">
                  <a:off x="1338" y="2841"/>
                  <a:ext cx="0" cy="544"/>
                </a:xfrm>
                <a:prstGeom prst="line">
                  <a:avLst/>
                </a:prstGeom>
                <a:noFill/>
                <a:ln w="25400">
                  <a:solidFill>
                    <a:srgbClr val="800000"/>
                  </a:solidFill>
                  <a:miter lim="800000"/>
                  <a:headEnd/>
                  <a:tailEnd type="arrow" w="lg" len="med"/>
                </a:ln>
                <a:extLst>
                  <a:ext uri="{909E8E84-426E-40DD-AFC4-6F175D3DCCD1}">
                    <a14:hiddenFill xmlns:a14="http://schemas.microsoft.com/office/drawing/2010/main">
                      <a:noFill/>
                    </a14:hiddenFill>
                  </a:ext>
                </a:extLst>
              </p:spPr>
              <p:txBody>
                <a:bodyPr wrap="none"/>
                <a:lstStyle/>
                <a:p>
                  <a:endParaRPr lang="zh-CN" altLang="en-US"/>
                </a:p>
              </p:txBody>
            </p:sp>
            <p:sp>
              <p:nvSpPr>
                <p:cNvPr id="94244" name="Line 95"/>
                <p:cNvSpPr>
                  <a:spLocks noChangeShapeType="1"/>
                </p:cNvSpPr>
                <p:nvPr/>
              </p:nvSpPr>
              <p:spPr bwMode="auto">
                <a:xfrm rot="5400000">
                  <a:off x="930" y="3112"/>
                  <a:ext cx="272"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45" name="Line 96"/>
                <p:cNvSpPr>
                  <a:spLocks noChangeShapeType="1"/>
                </p:cNvSpPr>
                <p:nvPr/>
              </p:nvSpPr>
              <p:spPr bwMode="auto">
                <a:xfrm rot="5400000">
                  <a:off x="2563" y="3158"/>
                  <a:ext cx="272" cy="0"/>
                </a:xfrm>
                <a:prstGeom prst="line">
                  <a:avLst/>
                </a:prstGeom>
                <a:noFill/>
                <a:ln w="38100">
                  <a:solidFill>
                    <a:srgbClr val="FF66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601185" name="Rectangle 97"/>
              <p:cNvSpPr>
                <a:spLocks noChangeArrowheads="1"/>
              </p:cNvSpPr>
              <p:nvPr/>
            </p:nvSpPr>
            <p:spPr bwMode="auto">
              <a:xfrm rot="16200000">
                <a:off x="18" y="3192"/>
                <a:ext cx="682" cy="250"/>
              </a:xfrm>
              <a:prstGeom prst="rect">
                <a:avLst/>
              </a:prstGeom>
              <a:noFill/>
              <a:ln w="9525">
                <a:noFill/>
                <a:miter lim="800000"/>
                <a:headEnd/>
                <a:tailEnd/>
              </a:ln>
              <a:effectLst/>
            </p:spPr>
            <p:txBody>
              <a:bodyPr wrap="none" lIns="90000" tIns="46800" rIns="90000" bIns="46800">
                <a:spAutoFit/>
              </a:bodyPr>
              <a:lstStyle/>
              <a:p>
                <a:pPr>
                  <a:spcBef>
                    <a:spcPct val="50000"/>
                  </a:spcBef>
                  <a:defRPr/>
                </a:pPr>
                <a:r>
                  <a:rPr kumimoji="0" lang="en-GB" altLang="zh-CN" sz="2000">
                    <a:solidFill>
                      <a:srgbClr val="6600CC"/>
                    </a:solidFill>
                    <a:effectLst>
                      <a:outerShdw blurRad="38100" dist="38100" dir="2700000" algn="tl">
                        <a:srgbClr val="C0C0C0"/>
                      </a:outerShdw>
                    </a:effectLst>
                    <a:latin typeface="Arial" charset="0"/>
                    <a:ea typeface="宋体" pitchFamily="2" charset="-122"/>
                  </a:rPr>
                  <a:t>:Switch</a:t>
                </a:r>
              </a:p>
            </p:txBody>
          </p:sp>
        </p:grpSp>
        <p:grpSp>
          <p:nvGrpSpPr>
            <p:cNvPr id="94216" name="Group 98"/>
            <p:cNvGrpSpPr>
              <a:grpSpLocks/>
            </p:cNvGrpSpPr>
            <p:nvPr/>
          </p:nvGrpSpPr>
          <p:grpSpPr bwMode="auto">
            <a:xfrm>
              <a:off x="476" y="3521"/>
              <a:ext cx="4717" cy="258"/>
              <a:chOff x="476" y="3521"/>
              <a:chExt cx="4717" cy="258"/>
            </a:xfrm>
          </p:grpSpPr>
          <p:sp>
            <p:nvSpPr>
              <p:cNvPr id="94217" name="Line 99"/>
              <p:cNvSpPr>
                <a:spLocks noChangeShapeType="1"/>
              </p:cNvSpPr>
              <p:nvPr/>
            </p:nvSpPr>
            <p:spPr bwMode="auto">
              <a:xfrm>
                <a:off x="647"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18" name="Line 100"/>
              <p:cNvSpPr>
                <a:spLocks noChangeShapeType="1"/>
              </p:cNvSpPr>
              <p:nvPr/>
            </p:nvSpPr>
            <p:spPr bwMode="auto">
              <a:xfrm>
                <a:off x="72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19" name="Line 101"/>
              <p:cNvSpPr>
                <a:spLocks noChangeShapeType="1"/>
              </p:cNvSpPr>
              <p:nvPr/>
            </p:nvSpPr>
            <p:spPr bwMode="auto">
              <a:xfrm>
                <a:off x="556"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0" name="Line 102"/>
              <p:cNvSpPr>
                <a:spLocks noChangeShapeType="1"/>
              </p:cNvSpPr>
              <p:nvPr/>
            </p:nvSpPr>
            <p:spPr bwMode="auto">
              <a:xfrm>
                <a:off x="81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1" name="Line 103"/>
              <p:cNvSpPr>
                <a:spLocks noChangeShapeType="1"/>
              </p:cNvSpPr>
              <p:nvPr/>
            </p:nvSpPr>
            <p:spPr bwMode="auto">
              <a:xfrm>
                <a:off x="889"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2" name="Line 104"/>
              <p:cNvSpPr>
                <a:spLocks noChangeShapeType="1"/>
              </p:cNvSpPr>
              <p:nvPr/>
            </p:nvSpPr>
            <p:spPr bwMode="auto">
              <a:xfrm>
                <a:off x="4216"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3" name="Line 105"/>
              <p:cNvSpPr>
                <a:spLocks noChangeShapeType="1"/>
              </p:cNvSpPr>
              <p:nvPr/>
            </p:nvSpPr>
            <p:spPr bwMode="auto">
              <a:xfrm>
                <a:off x="4317"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4" name="Line 106"/>
              <p:cNvSpPr>
                <a:spLocks noChangeShapeType="1"/>
              </p:cNvSpPr>
              <p:nvPr/>
            </p:nvSpPr>
            <p:spPr bwMode="auto">
              <a:xfrm>
                <a:off x="439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5" name="Line 107"/>
              <p:cNvSpPr>
                <a:spLocks noChangeShapeType="1"/>
              </p:cNvSpPr>
              <p:nvPr/>
            </p:nvSpPr>
            <p:spPr bwMode="auto">
              <a:xfrm>
                <a:off x="4488"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6" name="Line 108"/>
              <p:cNvSpPr>
                <a:spLocks noChangeShapeType="1"/>
              </p:cNvSpPr>
              <p:nvPr/>
            </p:nvSpPr>
            <p:spPr bwMode="auto">
              <a:xfrm>
                <a:off x="4559"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7" name="Line 109"/>
              <p:cNvSpPr>
                <a:spLocks noChangeShapeType="1"/>
              </p:cNvSpPr>
              <p:nvPr/>
            </p:nvSpPr>
            <p:spPr bwMode="auto">
              <a:xfrm>
                <a:off x="4650"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8" name="Line 110"/>
              <p:cNvSpPr>
                <a:spLocks noChangeShapeType="1"/>
              </p:cNvSpPr>
              <p:nvPr/>
            </p:nvSpPr>
            <p:spPr bwMode="auto">
              <a:xfrm>
                <a:off x="474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29" name="Line 111"/>
              <p:cNvSpPr>
                <a:spLocks noChangeShapeType="1"/>
              </p:cNvSpPr>
              <p:nvPr/>
            </p:nvSpPr>
            <p:spPr bwMode="auto">
              <a:xfrm>
                <a:off x="483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0" name="Line 112"/>
              <p:cNvSpPr>
                <a:spLocks noChangeShapeType="1"/>
              </p:cNvSpPr>
              <p:nvPr/>
            </p:nvSpPr>
            <p:spPr bwMode="auto">
              <a:xfrm>
                <a:off x="4921"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1" name="Line 113"/>
              <p:cNvSpPr>
                <a:spLocks noChangeShapeType="1"/>
              </p:cNvSpPr>
              <p:nvPr/>
            </p:nvSpPr>
            <p:spPr bwMode="auto">
              <a:xfrm>
                <a:off x="5012"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2" name="Line 114"/>
              <p:cNvSpPr>
                <a:spLocks noChangeShapeType="1"/>
              </p:cNvSpPr>
              <p:nvPr/>
            </p:nvSpPr>
            <p:spPr bwMode="auto">
              <a:xfrm>
                <a:off x="5103"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3" name="Line 115"/>
              <p:cNvSpPr>
                <a:spLocks noChangeShapeType="1"/>
              </p:cNvSpPr>
              <p:nvPr/>
            </p:nvSpPr>
            <p:spPr bwMode="auto">
              <a:xfrm>
                <a:off x="5193" y="3593"/>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4" name="Line 116"/>
              <p:cNvSpPr>
                <a:spLocks noChangeShapeType="1"/>
              </p:cNvSpPr>
              <p:nvPr/>
            </p:nvSpPr>
            <p:spPr bwMode="auto">
              <a:xfrm>
                <a:off x="476" y="3597"/>
                <a:ext cx="0" cy="18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35" name="Rectangle 117"/>
              <p:cNvSpPr>
                <a:spLocks noChangeArrowheads="1"/>
              </p:cNvSpPr>
              <p:nvPr/>
            </p:nvSpPr>
            <p:spPr bwMode="auto">
              <a:xfrm>
                <a:off x="1782" y="3521"/>
                <a:ext cx="159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p>
                <a:pPr algn="ctr">
                  <a:spcBef>
                    <a:spcPct val="50000"/>
                  </a:spcBef>
                </a:pPr>
                <a:r>
                  <a:rPr kumimoji="0" lang="en-GB" altLang="zh-CN" sz="1600">
                    <a:latin typeface="Arial" charset="0"/>
                  </a:rPr>
                  <a:t>… … … … … …</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1"/>
                </a:solidFill>
                <a:latin typeface="Tahoma" pitchFamily="34" charset="0"/>
                <a:ea typeface="宋体" charset="-122"/>
              </a:defRPr>
            </a:lvl1pPr>
            <a:lvl2pPr marL="742950" indent="-285750" eaLnBrk="0" hangingPunct="0">
              <a:defRPr kumimoji="1" sz="2400" b="1">
                <a:solidFill>
                  <a:schemeClr val="tx1"/>
                </a:solidFill>
                <a:latin typeface="Tahoma" pitchFamily="34" charset="0"/>
                <a:ea typeface="宋体" charset="-122"/>
              </a:defRPr>
            </a:lvl2pPr>
            <a:lvl3pPr marL="1143000" indent="-228600" eaLnBrk="0" hangingPunct="0">
              <a:defRPr kumimoji="1" sz="2400" b="1">
                <a:solidFill>
                  <a:schemeClr val="tx1"/>
                </a:solidFill>
                <a:latin typeface="Tahoma" pitchFamily="34" charset="0"/>
                <a:ea typeface="宋体" charset="-122"/>
              </a:defRPr>
            </a:lvl3pPr>
            <a:lvl4pPr marL="1600200" indent="-228600" eaLnBrk="0" hangingPunct="0">
              <a:defRPr kumimoji="1" sz="2400" b="1">
                <a:solidFill>
                  <a:schemeClr val="tx1"/>
                </a:solidFill>
                <a:latin typeface="Tahoma" pitchFamily="34" charset="0"/>
                <a:ea typeface="宋体" charset="-122"/>
              </a:defRPr>
            </a:lvl4pPr>
            <a:lvl5pPr marL="2057400" indent="-228600" eaLnBrk="0" hangingPunct="0">
              <a:defRPr kumimoji="1" sz="2400" b="1">
                <a:solidFill>
                  <a:schemeClr val="tx1"/>
                </a:solidFill>
                <a:latin typeface="Tahoma" pitchFamily="34" charset="0"/>
                <a:ea typeface="宋体" charset="-122"/>
              </a:defRPr>
            </a:lvl5pPr>
            <a:lvl6pPr marL="2514600" indent="-228600" eaLnBrk="0" fontAlgn="base" hangingPunct="0">
              <a:spcBef>
                <a:spcPct val="0"/>
              </a:spcBef>
              <a:spcAft>
                <a:spcPct val="0"/>
              </a:spcAft>
              <a:defRPr kumimoji="1" sz="2400" b="1">
                <a:solidFill>
                  <a:schemeClr val="tx1"/>
                </a:solidFill>
                <a:latin typeface="Tahoma" pitchFamily="34" charset="0"/>
                <a:ea typeface="宋体" charset="-122"/>
              </a:defRPr>
            </a:lvl6pPr>
            <a:lvl7pPr marL="2971800" indent="-228600" eaLnBrk="0" fontAlgn="base" hangingPunct="0">
              <a:spcBef>
                <a:spcPct val="0"/>
              </a:spcBef>
              <a:spcAft>
                <a:spcPct val="0"/>
              </a:spcAft>
              <a:defRPr kumimoji="1" sz="2400" b="1">
                <a:solidFill>
                  <a:schemeClr val="tx1"/>
                </a:solidFill>
                <a:latin typeface="Tahoma" pitchFamily="34" charset="0"/>
                <a:ea typeface="宋体" charset="-122"/>
              </a:defRPr>
            </a:lvl7pPr>
            <a:lvl8pPr marL="3429000" indent="-228600" eaLnBrk="0" fontAlgn="base" hangingPunct="0">
              <a:spcBef>
                <a:spcPct val="0"/>
              </a:spcBef>
              <a:spcAft>
                <a:spcPct val="0"/>
              </a:spcAft>
              <a:defRPr kumimoji="1" sz="2400" b="1">
                <a:solidFill>
                  <a:schemeClr val="tx1"/>
                </a:solidFill>
                <a:latin typeface="Tahoma" pitchFamily="34" charset="0"/>
                <a:ea typeface="宋体" charset="-122"/>
              </a:defRPr>
            </a:lvl8pPr>
            <a:lvl9pPr marL="3886200" indent="-228600" eaLnBrk="0" fontAlgn="base" hangingPunct="0">
              <a:spcBef>
                <a:spcPct val="0"/>
              </a:spcBef>
              <a:spcAft>
                <a:spcPct val="0"/>
              </a:spcAft>
              <a:defRPr kumimoji="1" sz="2400" b="1">
                <a:solidFill>
                  <a:schemeClr val="tx1"/>
                </a:solidFill>
                <a:latin typeface="Tahoma" pitchFamily="34" charset="0"/>
                <a:ea typeface="宋体" charset="-122"/>
              </a:defRPr>
            </a:lvl9pPr>
          </a:lstStyle>
          <a:p>
            <a:pPr eaLnBrk="1" hangingPunct="1"/>
            <a:r>
              <a:rPr lang="en-US" altLang="zh-CN" sz="1200" b="0" smtClean="0">
                <a:solidFill>
                  <a:srgbClr val="4D4D4D"/>
                </a:solidFill>
                <a:latin typeface="Arial" charset="0"/>
              </a:rPr>
              <a:t>-</a:t>
            </a:r>
            <a:fld id="{B09709C7-09BE-47C3-84DA-FD0C7846CB96}" type="slidenum">
              <a:rPr lang="en-US" altLang="zh-CN" sz="1200" b="0" smtClean="0">
                <a:solidFill>
                  <a:srgbClr val="4D4D4D"/>
                </a:solidFill>
                <a:latin typeface="Arial" charset="0"/>
              </a:rPr>
              <a:pPr eaLnBrk="1" hangingPunct="1"/>
              <a:t>99</a:t>
            </a:fld>
            <a:r>
              <a:rPr lang="en-US" altLang="zh-CN" sz="1200" b="0" smtClean="0">
                <a:solidFill>
                  <a:srgbClr val="4D4D4D"/>
                </a:solidFill>
                <a:latin typeface="Arial" charset="0"/>
              </a:rPr>
              <a:t>-</a:t>
            </a:r>
          </a:p>
        </p:txBody>
      </p:sp>
      <p:sp>
        <p:nvSpPr>
          <p:cNvPr id="95235" name="Rectangle 2"/>
          <p:cNvSpPr>
            <a:spLocks noGrp="1" noChangeArrowheads="1"/>
          </p:cNvSpPr>
          <p:nvPr>
            <p:ph type="title"/>
          </p:nvPr>
        </p:nvSpPr>
        <p:spPr/>
        <p:txBody>
          <a:bodyPr/>
          <a:lstStyle/>
          <a:p>
            <a:pPr eaLnBrk="1" hangingPunct="1"/>
            <a:r>
              <a:rPr lang="zh-CN" altLang="en-US" smtClean="0"/>
              <a:t>状态机图</a:t>
            </a:r>
          </a:p>
        </p:txBody>
      </p:sp>
      <p:sp>
        <p:nvSpPr>
          <p:cNvPr id="95236" name="Rectangle 3"/>
          <p:cNvSpPr>
            <a:spLocks noGrp="1" noChangeArrowheads="1"/>
          </p:cNvSpPr>
          <p:nvPr>
            <p:ph type="body" idx="1"/>
          </p:nvPr>
        </p:nvSpPr>
        <p:spPr/>
        <p:txBody>
          <a:bodyPr/>
          <a:lstStyle/>
          <a:p>
            <a:pPr eaLnBrk="1" hangingPunct="1"/>
            <a:r>
              <a:rPr lang="zh-CN" altLang="en-US" sz="3200" smtClean="0"/>
              <a:t>状态机图</a:t>
            </a:r>
            <a:r>
              <a:rPr lang="en-US" altLang="zh-CN" sz="3200" smtClean="0"/>
              <a:t>(State Machine Diagram)</a:t>
            </a:r>
          </a:p>
          <a:p>
            <a:pPr lvl="1" eaLnBrk="1" hangingPunct="1"/>
            <a:r>
              <a:rPr lang="en-US" altLang="zh-CN" sz="2800" smtClean="0"/>
              <a:t>UML1.x</a:t>
            </a:r>
            <a:r>
              <a:rPr lang="zh-CN" altLang="en-US" sz="2800" smtClean="0"/>
              <a:t>为状态图</a:t>
            </a:r>
            <a:r>
              <a:rPr lang="en-US" altLang="zh-CN" sz="2800" smtClean="0"/>
              <a:t>(Statechart Diagram)</a:t>
            </a:r>
            <a:endParaRPr lang="zh-CN" altLang="en-US" sz="2800" smtClean="0"/>
          </a:p>
          <a:p>
            <a:pPr lvl="1" eaLnBrk="1" hangingPunct="1"/>
            <a:r>
              <a:rPr lang="zh-CN" altLang="en-US" sz="2800" smtClean="0">
                <a:solidFill>
                  <a:srgbClr val="181A36"/>
                </a:solidFill>
              </a:rPr>
              <a:t>利用状态和事件描述对象本身的行为</a:t>
            </a:r>
            <a:endParaRPr lang="zh-CN" altLang="en-US" sz="2800" smtClean="0"/>
          </a:p>
          <a:p>
            <a:pPr eaLnBrk="1" hangingPunct="1"/>
            <a:r>
              <a:rPr lang="zh-CN" altLang="en-US" sz="3200" smtClean="0"/>
              <a:t>主要概念</a:t>
            </a:r>
          </a:p>
          <a:p>
            <a:pPr lvl="1" eaLnBrk="1" hangingPunct="1"/>
            <a:r>
              <a:rPr lang="zh-CN" altLang="en-US" sz="2800" smtClean="0"/>
              <a:t>状态、初态、终态、复合状态</a:t>
            </a:r>
          </a:p>
          <a:p>
            <a:pPr lvl="1" eaLnBrk="1" hangingPunct="1"/>
            <a:r>
              <a:rPr lang="zh-CN" altLang="en-US" sz="2800" smtClean="0"/>
              <a:t>事件、转移、动作</a:t>
            </a:r>
          </a:p>
          <a:p>
            <a:pPr lvl="1" eaLnBrk="1" hangingPunct="1"/>
            <a:r>
              <a:rPr lang="zh-CN" altLang="en-US" sz="2800" smtClean="0"/>
              <a:t>并发 </a:t>
            </a:r>
          </a:p>
          <a:p>
            <a:pPr eaLnBrk="1" hangingPunct="1"/>
            <a:r>
              <a:rPr lang="zh-CN" altLang="en-US" sz="3200" smtClean="0"/>
              <a:t>推荐使用场合</a:t>
            </a:r>
          </a:p>
          <a:p>
            <a:pPr lvl="1" eaLnBrk="1" hangingPunct="1"/>
            <a:r>
              <a:rPr lang="zh-CN" altLang="en-US" sz="2800" smtClean="0"/>
              <a:t>类设计</a:t>
            </a:r>
            <a:endParaRPr lang="en-US" altLang="zh-CN" sz="2800" smtClean="0"/>
          </a:p>
        </p:txBody>
      </p:sp>
      <p:sp>
        <p:nvSpPr>
          <p:cNvPr id="95237" name="Rectangle 4">
            <a:hlinkClick r:id="rId2" action="ppaction://hlinksldjump"/>
          </p:cNvPr>
          <p:cNvSpPr>
            <a:spLocks noChangeArrowheads="1"/>
          </p:cNvSpPr>
          <p:nvPr/>
        </p:nvSpPr>
        <p:spPr bwMode="auto">
          <a:xfrm>
            <a:off x="5795963" y="6211888"/>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rgbClr val="777777"/>
                </a:solidFill>
              </a:rPr>
              <a:t>查看状态机图元语</a:t>
            </a:r>
            <a:endParaRPr lang="en-US" altLang="zh-CN">
              <a:solidFill>
                <a:srgbClr val="777777"/>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模板">
  <a:themeElements>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模板">
      <a:majorFont>
        <a:latin typeface="Tahoma"/>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模板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模板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模板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模板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模板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模板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模板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1097</TotalTime>
  <Words>4794</Words>
  <Application>Microsoft Office PowerPoint</Application>
  <PresentationFormat>全屏显示(4:3)</PresentationFormat>
  <Paragraphs>883</Paragraphs>
  <Slides>109</Slides>
  <Notes>18</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109</vt:i4>
      </vt:variant>
    </vt:vector>
  </HeadingPairs>
  <TitlesOfParts>
    <vt:vector size="112" baseType="lpstr">
      <vt:lpstr>模板</vt:lpstr>
      <vt:lpstr>位图图像</vt:lpstr>
      <vt:lpstr>CorelDRAW</vt:lpstr>
      <vt:lpstr>面向对象分析设计 Object-Oriented Analysis &amp; Design</vt:lpstr>
      <vt:lpstr>第02章 可视化建模基础</vt:lpstr>
      <vt:lpstr>学习路线图</vt:lpstr>
      <vt:lpstr>内容安排</vt:lpstr>
      <vt:lpstr>内容安排</vt:lpstr>
      <vt:lpstr>模型</vt:lpstr>
      <vt:lpstr>模型的重要性</vt:lpstr>
      <vt:lpstr>建模的目的</vt:lpstr>
      <vt:lpstr>建模的基本原则</vt:lpstr>
      <vt:lpstr>选择合适的模型</vt:lpstr>
      <vt:lpstr>模型的精确程度不同</vt:lpstr>
      <vt:lpstr>最好的模型是与现实相联系</vt:lpstr>
      <vt:lpstr>单一的模型是不够的</vt:lpstr>
      <vt:lpstr>内容安排</vt:lpstr>
      <vt:lpstr>The UML</vt:lpstr>
      <vt:lpstr>What Is the UML?</vt:lpstr>
      <vt:lpstr>选择UML</vt:lpstr>
      <vt:lpstr>不选择UML</vt:lpstr>
      <vt:lpstr>UML发展背景</vt:lpstr>
      <vt:lpstr>UML发展历程</vt:lpstr>
      <vt:lpstr>UML现状</vt:lpstr>
      <vt:lpstr>UML的统一</vt:lpstr>
      <vt:lpstr>UML的统一(续)</vt:lpstr>
      <vt:lpstr>内容安排</vt:lpstr>
      <vt:lpstr>UML基础结构和上层结构</vt:lpstr>
      <vt:lpstr>UML基础结构和上层结构</vt:lpstr>
      <vt:lpstr>UML基础结构中的Core包</vt:lpstr>
      <vt:lpstr>Core::Abstractions</vt:lpstr>
      <vt:lpstr>Core::Basic::Classes</vt:lpstr>
      <vt:lpstr>UML上层结构</vt:lpstr>
      <vt:lpstr>UML是基于MOF四层模型</vt:lpstr>
      <vt:lpstr>四层元模型结构实例</vt:lpstr>
      <vt:lpstr>内容安排</vt:lpstr>
      <vt:lpstr>UML2上层结构</vt:lpstr>
      <vt:lpstr>构造块</vt:lpstr>
      <vt:lpstr>事物(things)</vt:lpstr>
      <vt:lpstr>事物(续)</vt:lpstr>
      <vt:lpstr>关系</vt:lpstr>
      <vt:lpstr>通用机制</vt:lpstr>
      <vt:lpstr>规格说明(Specifications)</vt:lpstr>
      <vt:lpstr>修饰(adornments)</vt:lpstr>
      <vt:lpstr>通用划分</vt:lpstr>
      <vt:lpstr>通用划分(续)</vt:lpstr>
      <vt:lpstr>扩展机制</vt:lpstr>
      <vt:lpstr>示例：扩展机制</vt:lpstr>
      <vt:lpstr>构造型(stereotypes)</vt:lpstr>
      <vt:lpstr>构造型的几种表现形式</vt:lpstr>
      <vt:lpstr>外廓(Profile)</vt:lpstr>
      <vt:lpstr>OMG提供的Profile</vt:lpstr>
      <vt:lpstr>外廓图(Profile Diagram)</vt:lpstr>
      <vt:lpstr>外廓图</vt:lpstr>
      <vt:lpstr>应用Profile Diagram</vt:lpstr>
      <vt:lpstr>构架：4+1视图(from RUP)</vt:lpstr>
      <vt:lpstr>4+1视图(续)</vt:lpstr>
      <vt:lpstr>4+1视图(续)</vt:lpstr>
      <vt:lpstr>文档化构架</vt:lpstr>
      <vt:lpstr>内容安排</vt:lpstr>
      <vt:lpstr>UML2.4中的14种图</vt:lpstr>
      <vt:lpstr>UML2主要改进(与UML1.x相比)</vt:lpstr>
      <vt:lpstr>UML2.2 14种图-结构模型</vt:lpstr>
      <vt:lpstr>UML2.2 14种图-行为模型</vt:lpstr>
      <vt:lpstr>UML建模工具</vt:lpstr>
      <vt:lpstr>UML建模工具(续)</vt:lpstr>
      <vt:lpstr>Rational Software Architecture</vt:lpstr>
      <vt:lpstr>Rational Rose 2003建模实践</vt:lpstr>
      <vt:lpstr>Enterprise Architect 7.5</vt:lpstr>
      <vt:lpstr>示例：图书馆管理系统</vt:lpstr>
      <vt:lpstr>用例图</vt:lpstr>
      <vt:lpstr>用例图元语</vt:lpstr>
      <vt:lpstr>图书馆管理系统用例图</vt:lpstr>
      <vt:lpstr>“借书”用例文档</vt:lpstr>
      <vt:lpstr>“借书”用例文档(续)</vt:lpstr>
      <vt:lpstr>“借书”用例文档(续)</vt:lpstr>
      <vt:lpstr>活动图</vt:lpstr>
      <vt:lpstr>活动图元语</vt:lpstr>
      <vt:lpstr>“借书”业务的活动图</vt:lpstr>
      <vt:lpstr>静态结构图</vt:lpstr>
      <vt:lpstr>静态结构图(续)</vt:lpstr>
      <vt:lpstr>类图、对象图、包图元语</vt:lpstr>
      <vt:lpstr>组合结构图元语</vt:lpstr>
      <vt:lpstr>包图展示系统分层结构</vt:lpstr>
      <vt:lpstr>类图展示实体类的静态关系</vt:lpstr>
      <vt:lpstr>对象图展示我当前借书情况</vt:lpstr>
      <vt:lpstr>组合结构图展示借书内部结构</vt:lpstr>
      <vt:lpstr>顺序图</vt:lpstr>
      <vt:lpstr>顺序图元语</vt:lpstr>
      <vt:lpstr>“借书”用例实现的顺序图</vt:lpstr>
      <vt:lpstr>“借书”的顺序图(UML2表示)</vt:lpstr>
      <vt:lpstr>交互纵览图</vt:lpstr>
      <vt:lpstr>交互纵览图元语</vt:lpstr>
      <vt:lpstr>交互纵览图组织多个顺序图</vt:lpstr>
      <vt:lpstr>通信图</vt:lpstr>
      <vt:lpstr>通信图元语</vt:lpstr>
      <vt:lpstr>“借书”用例实现的通信图</vt:lpstr>
      <vt:lpstr>时间图</vt:lpstr>
      <vt:lpstr>时间图元语</vt:lpstr>
      <vt:lpstr>“打电话”顺序图的时间约束</vt:lpstr>
      <vt:lpstr>利用时间图描述时间约束</vt:lpstr>
      <vt:lpstr>状态机图</vt:lpstr>
      <vt:lpstr>状态机图元语</vt:lpstr>
      <vt:lpstr>“图书”类的状态机图</vt:lpstr>
      <vt:lpstr>构件图</vt:lpstr>
      <vt:lpstr>构件图元语</vt:lpstr>
      <vt:lpstr>构件图描述类的实现环境</vt:lpstr>
      <vt:lpstr>构件图(UML2新特性)</vt:lpstr>
      <vt:lpstr>部署图</vt:lpstr>
      <vt:lpstr>部署图元语</vt:lpstr>
      <vt:lpstr>部署图描述系统部署情况</vt:lpstr>
      <vt:lpstr>谢谢</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面向对象分析设计课程讲义</dc:title>
  <dc:creator>thbin</dc:creator>
  <cp:lastModifiedBy>yangwenjing</cp:lastModifiedBy>
  <cp:revision>385</cp:revision>
  <cp:lastPrinted>1601-01-01T00:00:00Z</cp:lastPrinted>
  <dcterms:created xsi:type="dcterms:W3CDTF">2005-09-05T02:45:08Z</dcterms:created>
  <dcterms:modified xsi:type="dcterms:W3CDTF">2013-12-16T08:28:27Z</dcterms:modified>
  <cp:category>UML</cp:category>
</cp:coreProperties>
</file>