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313" r:id="rId10"/>
    <p:sldId id="314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315" r:id="rId35"/>
    <p:sldId id="291" r:id="rId36"/>
    <p:sldId id="316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00"/>
    <a:srgbClr val="333300"/>
    <a:srgbClr val="003300"/>
    <a:srgbClr val="336699"/>
    <a:srgbClr val="0099CC"/>
    <a:srgbClr val="4D4D4D"/>
    <a:srgbClr val="292929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85" autoAdjust="0"/>
  </p:normalViewPr>
  <p:slideViewPr>
    <p:cSldViewPr>
      <p:cViewPr>
        <p:scale>
          <a:sx n="66" d="100"/>
          <a:sy n="66" d="100"/>
        </p:scale>
        <p:origin x="-142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44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44D92B16-DD89-46D0-8FB9-C9C331985D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354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D30AF61B-3253-49EF-8EA4-A9DD0B7E52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2595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883378BE-0EC2-4CCB-98EB-9B2B3C26B5DD}" type="slidenum">
              <a:rPr lang="zh-CN" altLang="en-US" sz="1300" b="0" smtClean="0">
                <a:latin typeface="Arial" charset="0"/>
              </a:rPr>
              <a:pPr eaLnBrk="1" hangingPunct="1"/>
              <a:t>3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72018A71-A467-4816-A42B-7A0015F254CF}" type="slidenum">
              <a:rPr lang="zh-CN" altLang="en-US" sz="1300" b="0" smtClean="0">
                <a:latin typeface="Arial" charset="0"/>
              </a:rPr>
              <a:pPr eaLnBrk="1" hangingPunct="1"/>
              <a:t>49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F89824A0-D090-45D2-A8C0-A19BFD81C1D5}" type="slidenum">
              <a:rPr lang="zh-CN" altLang="en-US" sz="1300" b="0" smtClean="0">
                <a:latin typeface="Arial" charset="0"/>
              </a:rPr>
              <a:pPr eaLnBrk="1" hangingPunct="1"/>
              <a:t>50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注意：该活动图很多细节作了简化，在实际业务建模过程中可以采用分层技术详细描述各业务流程细节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如：在入住、预订之前都需要判定是否有房间，如果没有则直接结束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71149E1E-3A10-404D-A17F-CB72639D53AF}" type="slidenum">
              <a:rPr lang="zh-CN" altLang="en-US" sz="1300" b="0" smtClean="0">
                <a:latin typeface="Arial" charset="0"/>
              </a:rPr>
              <a:pPr eaLnBrk="1" hangingPunct="1"/>
              <a:t>53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1561EE32-A374-4004-B8B2-078B21159320}" type="slidenum">
              <a:rPr lang="zh-CN" altLang="en-US" sz="1300" b="0" smtClean="0">
                <a:latin typeface="Arial" charset="0"/>
              </a:rPr>
              <a:pPr eaLnBrk="1" hangingPunct="1"/>
              <a:t>4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7CD81E70-A7FA-4956-8EF9-8DBDAAE8D16F}" type="slidenum">
              <a:rPr lang="zh-CN" altLang="en-US" sz="1300" b="0" smtClean="0">
                <a:latin typeface="Arial" charset="0"/>
              </a:rPr>
              <a:pPr eaLnBrk="1" hangingPunct="1"/>
              <a:t>5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5936B42A-055D-4501-BC33-CC335F0DF077}" type="slidenum">
              <a:rPr lang="zh-CN" altLang="en-US" sz="1300" b="0" smtClean="0">
                <a:latin typeface="Arial" charset="0"/>
              </a:rPr>
              <a:pPr eaLnBrk="1" hangingPunct="1"/>
              <a:t>9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DB39F1C4-03AE-46FE-962E-4BF9B186DDB3}" type="slidenum">
              <a:rPr lang="zh-CN" altLang="en-US" sz="1300" b="0" smtClean="0">
                <a:latin typeface="Arial" charset="0"/>
              </a:rPr>
              <a:pPr eaLnBrk="1" hangingPunct="1"/>
              <a:t>11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5E248C0A-8A99-4576-98B9-67734EAA825D}" type="slidenum">
              <a:rPr lang="zh-CN" altLang="en-US" sz="1300" b="0" smtClean="0">
                <a:latin typeface="Arial" charset="0"/>
              </a:rPr>
              <a:pPr eaLnBrk="1" hangingPunct="1"/>
              <a:t>13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39127034-3257-420A-969E-6821E9F97201}" type="slidenum">
              <a:rPr lang="zh-CN" altLang="en-US" sz="1300" b="0" smtClean="0">
                <a:latin typeface="Arial" charset="0"/>
              </a:rPr>
              <a:pPr eaLnBrk="1" hangingPunct="1"/>
              <a:t>20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09B8FF0D-D8E8-45CD-8FE1-7821630F6748}" type="slidenum">
              <a:rPr lang="zh-CN" altLang="en-US" sz="1300" b="0" smtClean="0">
                <a:latin typeface="Arial" charset="0"/>
              </a:rPr>
              <a:pPr eaLnBrk="1" hangingPunct="1"/>
              <a:t>44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DE110D40-2E05-452F-BC9A-0A064674957D}" type="slidenum">
              <a:rPr lang="zh-CN" altLang="en-US" sz="1300" b="0" smtClean="0">
                <a:latin typeface="Arial" charset="0"/>
              </a:rPr>
              <a:pPr eaLnBrk="1" hangingPunct="1"/>
              <a:t>48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_sm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3124200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656388"/>
            <a:ext cx="91440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352800" y="6324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endParaRPr kumimoji="0" lang="en-US" altLang="zh-CN" sz="1400" b="0"/>
          </a:p>
        </p:txBody>
      </p:sp>
      <p:pic>
        <p:nvPicPr>
          <p:cNvPr id="7" name="Picture 9" descr="nbl12_1_1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813" y="5948363"/>
            <a:ext cx="18288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565400"/>
            <a:ext cx="7772400" cy="1143000"/>
          </a:xfrm>
        </p:spPr>
        <p:txBody>
          <a:bodyPr/>
          <a:lstStyle>
            <a:lvl1pPr algn="ctr" fontAlgn="ctr">
              <a:defRPr sz="5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60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59B1CDD-137D-4358-9C5A-7F43780131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440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1CF265A2-7CBB-434E-8BC6-57D5A581BD3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25226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60350"/>
            <a:ext cx="2036763" cy="6121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3875" y="260350"/>
            <a:ext cx="5962650" cy="6121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92EC0422-07AE-43D1-ABA7-94B721E8B71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604145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260350"/>
            <a:ext cx="7935913" cy="647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981075"/>
            <a:ext cx="7920038" cy="2624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55650" y="3757613"/>
            <a:ext cx="7920038" cy="26241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229975E6-A9F2-492B-93C2-57C2D759CB7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18822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260350"/>
            <a:ext cx="7935913" cy="647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981075"/>
            <a:ext cx="3883025" cy="5400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1075" y="981075"/>
            <a:ext cx="3884613" cy="5400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02B9877E-AAC3-4617-83A8-138847303DA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6582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3C53F3B8-EBFE-4445-959A-1B2CDDA9072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05415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B9C704C9-5A3E-4931-B6C2-8BD56965915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18381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981075"/>
            <a:ext cx="388302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1075" y="981075"/>
            <a:ext cx="388461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E5B7D794-7F8C-4E69-AFE2-4D3DDBE7A2D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73274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018839F1-3F95-48DE-A96B-6238B84E74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71642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00B5BF6E-A783-41FB-A461-9040AE72D6E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29648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9165AC8F-2199-4CEC-AC49-697EB7E3A2DB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59827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D00CDD71-7979-4214-8D18-AFE18AC2F01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3666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3F9E972A-8CDE-4BF2-BE30-78BC4B886BC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3808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25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1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1216025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2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7150"/>
            <a:ext cx="914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260350"/>
            <a:ext cx="793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981075"/>
            <a:ext cx="7920038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6" name="Rectangle 8"/>
          <p:cNvSpPr>
            <a:spLocks noChangeArrowheads="1"/>
          </p:cNvSpPr>
          <p:nvPr/>
        </p:nvSpPr>
        <p:spPr bwMode="auto">
          <a:xfrm>
            <a:off x="0" y="6656388"/>
            <a:ext cx="91440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005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rgbClr val="4D4D4D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-</a:t>
            </a:r>
            <a:fld id="{B86FFF27-68DA-4532-A033-6DF75C517F4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  <p:pic>
        <p:nvPicPr>
          <p:cNvPr id="1035" name="Picture 14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5734050"/>
            <a:ext cx="827087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5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805488"/>
            <a:ext cx="22479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64" name="Text Box 16"/>
          <p:cNvSpPr txBox="1">
            <a:spLocks noChangeArrowheads="1"/>
          </p:cNvSpPr>
          <p:nvPr userDrawn="1"/>
        </p:nvSpPr>
        <p:spPr bwMode="auto">
          <a:xfrm>
            <a:off x="34925" y="6626225"/>
            <a:ext cx="3203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400" b="0">
                <a:latin typeface="Arial" charset="0"/>
              </a:rPr>
              <a:t>Copyright © thbin@buaa.edu.cn</a:t>
            </a:r>
          </a:p>
        </p:txBody>
      </p:sp>
      <p:sp>
        <p:nvSpPr>
          <p:cNvPr id="130065" name="Text Box 17"/>
          <p:cNvSpPr txBox="1">
            <a:spLocks noChangeArrowheads="1"/>
          </p:cNvSpPr>
          <p:nvPr userDrawn="1"/>
        </p:nvSpPr>
        <p:spPr bwMode="auto">
          <a:xfrm>
            <a:off x="5940425" y="6626225"/>
            <a:ext cx="3203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1400" b="0">
                <a:latin typeface="Arial" charset="0"/>
              </a:rPr>
              <a:t>College of Software, BUAA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80000"/>
        <a:buFont typeface="Wingdings" pitchFamily="2" charset="2"/>
        <a:buChar char="þ"/>
        <a:defRPr kumimoji="1"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u"/>
        <a:defRPr kumimoji="1" sz="32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Ø"/>
        <a:defRPr kumimoji="1"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ü"/>
        <a:defRPr kumimoji="1"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wmf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file:///C:\Program%20Files\Rational\RationalUnifiedProcess.zh_cn\index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32013"/>
            <a:ext cx="9144000" cy="17907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6600" u="sng" dirty="0" smtClean="0">
                <a:solidFill>
                  <a:srgbClr val="A50021"/>
                </a:solidFill>
                <a:latin typeface="华文楷体" pitchFamily="2" charset="-122"/>
                <a:ea typeface="华文楷体" pitchFamily="2" charset="-122"/>
              </a:rPr>
              <a:t>面向对象分析设计</a:t>
            </a:r>
            <a:r>
              <a:rPr lang="zh-CN" altLang="en-US" sz="4800" dirty="0" smtClean="0"/>
              <a:t/>
            </a:r>
            <a:br>
              <a:rPr lang="zh-CN" altLang="en-US" sz="4800" dirty="0" smtClean="0"/>
            </a:br>
            <a:r>
              <a:rPr lang="en-US" altLang="zh-CN" sz="4000" i="1" dirty="0" smtClean="0"/>
              <a:t>Object-Oriented Analysis &amp; Design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0225"/>
            <a:ext cx="6400800" cy="1752600"/>
          </a:xfrm>
        </p:spPr>
        <p:txBody>
          <a:bodyPr/>
          <a:lstStyle/>
          <a:p>
            <a:pPr eaLnBrk="1" hangingPunct="1"/>
            <a:r>
              <a:rPr lang="zh-CN" altLang="en-US" smtClean="0"/>
              <a:t>谭火彬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分析设计过程解析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3C53F3B8-EBFE-4445-959A-1B2CDDA9072E}" type="slidenum">
              <a:rPr lang="en-US" altLang="zh-CN" smtClean="0"/>
              <a:pPr>
                <a:defRPr/>
              </a:pPr>
              <a:t>10</a:t>
            </a:fld>
            <a:r>
              <a:rPr lang="en-US" altLang="zh-CN" smtClean="0"/>
              <a:t>-</a:t>
            </a:r>
            <a:endParaRPr lang="en-US" altLang="zh-CN"/>
          </a:p>
        </p:txBody>
      </p:sp>
      <p:pic>
        <p:nvPicPr>
          <p:cNvPr id="1026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36846"/>
            <a:ext cx="8438680" cy="277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508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2A641E8E-AACA-4EB1-B02A-2C69ED72A249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UML</a:t>
            </a:r>
            <a:r>
              <a:rPr lang="zh-CN" altLang="en-US" dirty="0" smtClean="0"/>
              <a:t>与软件工程过程</a:t>
            </a:r>
            <a:endParaRPr lang="en-US" altLang="zh-CN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UML2</a:t>
            </a:r>
            <a:r>
              <a:rPr lang="zh-CN" altLang="en-US" smtClean="0"/>
              <a:t>提供的</a:t>
            </a:r>
            <a:r>
              <a:rPr lang="en-US" altLang="zh-CN" smtClean="0"/>
              <a:t>5</a:t>
            </a:r>
            <a:r>
              <a:rPr lang="zh-CN" altLang="en-US" smtClean="0"/>
              <a:t>类</a:t>
            </a:r>
            <a:r>
              <a:rPr lang="en-US" altLang="zh-CN" smtClean="0"/>
              <a:t>14</a:t>
            </a:r>
            <a:r>
              <a:rPr lang="zh-CN" altLang="en-US" smtClean="0"/>
              <a:t>种图</a:t>
            </a:r>
          </a:p>
          <a:p>
            <a:pPr eaLnBrk="1" hangingPunct="1"/>
            <a:r>
              <a:rPr lang="en-US" altLang="zh-CN" smtClean="0"/>
              <a:t>UP</a:t>
            </a:r>
            <a:r>
              <a:rPr lang="zh-CN" altLang="en-US" smtClean="0"/>
              <a:t>提供了</a:t>
            </a:r>
            <a:r>
              <a:rPr lang="en-US" altLang="zh-CN" smtClean="0"/>
              <a:t>4</a:t>
            </a:r>
            <a:r>
              <a:rPr lang="zh-CN" altLang="en-US" smtClean="0"/>
              <a:t>个阶段</a:t>
            </a:r>
            <a:r>
              <a:rPr lang="en-US" altLang="zh-CN" smtClean="0"/>
              <a:t>9</a:t>
            </a:r>
            <a:r>
              <a:rPr lang="zh-CN" altLang="en-US" smtClean="0"/>
              <a:t>大工作流的软件工程过程</a:t>
            </a:r>
          </a:p>
          <a:p>
            <a:pPr lvl="1" eaLnBrk="1" hangingPunct="1"/>
            <a:r>
              <a:rPr lang="zh-CN" altLang="en-US" smtClean="0"/>
              <a:t>过程是一种“战术”，而</a:t>
            </a:r>
            <a:r>
              <a:rPr lang="en-US" altLang="zh-CN" smtClean="0"/>
              <a:t>UML</a:t>
            </a:r>
            <a:r>
              <a:rPr lang="zh-CN" altLang="en-US" smtClean="0"/>
              <a:t>则是基本的“作战技能”</a:t>
            </a:r>
          </a:p>
          <a:p>
            <a:pPr lvl="1" eaLnBrk="1" hangingPunct="1"/>
            <a:r>
              <a:rPr kumimoji="0" lang="zh-CN" altLang="en-US" smtClean="0"/>
              <a:t>是一种多对多的关系，没有严格的对应，但有些最佳实践</a:t>
            </a:r>
          </a:p>
          <a:p>
            <a:pPr lvl="1" eaLnBrk="1" hangingPunct="1"/>
            <a:r>
              <a:rPr kumimoji="0" lang="en-US" altLang="zh-CN" smtClean="0"/>
              <a:t>UP</a:t>
            </a:r>
            <a:r>
              <a:rPr kumimoji="0" lang="zh-CN" altLang="en-US" smtClean="0"/>
              <a:t>只是一个模板，每个团队都有自己的特点，根据这个模板定义自己的过程</a:t>
            </a:r>
            <a:endParaRPr kumimoji="0"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4E0DCB09-7622-4903-8E2B-33C84D108D38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根据团队情况分步改进</a:t>
            </a:r>
            <a:endParaRPr lang="en-US" altLang="zh-CN" sz="4400" smtClean="0"/>
          </a:p>
        </p:txBody>
      </p:sp>
      <p:sp>
        <p:nvSpPr>
          <p:cNvPr id="657411" name="Text Box 3"/>
          <p:cNvSpPr txBox="1">
            <a:spLocks noChangeArrowheads="1"/>
          </p:cNvSpPr>
          <p:nvPr/>
        </p:nvSpPr>
        <p:spPr bwMode="auto">
          <a:xfrm>
            <a:off x="755650" y="1985963"/>
            <a:ext cx="6264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buClr>
                <a:srgbClr val="A50021"/>
              </a:buClr>
              <a:buFont typeface="黑体" pitchFamily="2" charset="-122"/>
              <a:buChar char="☆"/>
            </a:pPr>
            <a:r>
              <a:rPr lang="zh-CN" altLang="en-US" sz="32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用例文档</a:t>
            </a:r>
            <a:r>
              <a:rPr lang="en-US" altLang="zh-CN" sz="32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2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需求</a:t>
            </a:r>
            <a:r>
              <a:rPr lang="en-US" altLang="zh-CN" sz="32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sz="32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200">
                <a:solidFill>
                  <a:srgbClr val="000066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 </a:t>
            </a:r>
            <a:r>
              <a:rPr lang="zh-CN" altLang="en-US" sz="3200">
                <a:solidFill>
                  <a:srgbClr val="000066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老方法</a:t>
            </a:r>
            <a:endParaRPr lang="en-US" altLang="zh-CN" sz="3200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57412" name="Text Box 4"/>
          <p:cNvSpPr txBox="1">
            <a:spLocks noChangeArrowheads="1"/>
          </p:cNvSpPr>
          <p:nvPr/>
        </p:nvSpPr>
        <p:spPr bwMode="auto">
          <a:xfrm>
            <a:off x="755650" y="3065463"/>
            <a:ext cx="80645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buClr>
                <a:srgbClr val="A50021"/>
              </a:buClr>
              <a:buFont typeface="黑体" pitchFamily="2" charset="-122"/>
              <a:buChar char="☆"/>
            </a:pPr>
            <a:r>
              <a:rPr lang="zh-CN" altLang="en-US" sz="32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用例文档 </a:t>
            </a:r>
            <a:r>
              <a:rPr lang="en-US" altLang="zh-CN" sz="3200">
                <a:solidFill>
                  <a:srgbClr val="000066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 </a:t>
            </a:r>
            <a:r>
              <a:rPr lang="zh-CN" altLang="en-US" sz="3200">
                <a:solidFill>
                  <a:srgbClr val="000066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类图</a:t>
            </a:r>
            <a:r>
              <a:rPr lang="en-US" altLang="zh-CN" sz="3200">
                <a:solidFill>
                  <a:schemeClr val="hlink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(</a:t>
            </a:r>
            <a:r>
              <a:rPr lang="zh-CN" altLang="en-US" sz="3200">
                <a:solidFill>
                  <a:schemeClr val="hlink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静态分析</a:t>
            </a:r>
            <a:r>
              <a:rPr lang="en-US" altLang="zh-CN" sz="3200">
                <a:solidFill>
                  <a:schemeClr val="hlink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)</a:t>
            </a:r>
            <a:r>
              <a:rPr lang="en-US" altLang="zh-CN" sz="3200">
                <a:solidFill>
                  <a:srgbClr val="000066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  </a:t>
            </a:r>
            <a:r>
              <a:rPr lang="zh-CN" altLang="en-US" sz="3200">
                <a:solidFill>
                  <a:srgbClr val="000066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老方法</a:t>
            </a:r>
            <a:endParaRPr lang="zh-CN" altLang="en-US" sz="3200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57413" name="Text Box 5"/>
          <p:cNvSpPr txBox="1">
            <a:spLocks noChangeArrowheads="1"/>
          </p:cNvSpPr>
          <p:nvPr/>
        </p:nvSpPr>
        <p:spPr bwMode="auto">
          <a:xfrm>
            <a:off x="755650" y="4144963"/>
            <a:ext cx="81359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buClr>
                <a:srgbClr val="A50021"/>
              </a:buClr>
              <a:buFont typeface="黑体" pitchFamily="2" charset="-122"/>
              <a:buChar char="☆"/>
            </a:pPr>
            <a:r>
              <a:rPr lang="zh-CN" altLang="en-US" sz="32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用例文档 </a:t>
            </a:r>
            <a:r>
              <a:rPr lang="en-US" altLang="zh-CN" sz="3200">
                <a:solidFill>
                  <a:srgbClr val="000066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 </a:t>
            </a:r>
            <a:r>
              <a:rPr lang="zh-CN" altLang="en-US" sz="3200">
                <a:solidFill>
                  <a:srgbClr val="000066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类图 </a:t>
            </a:r>
            <a:r>
              <a:rPr lang="en-US" altLang="zh-CN" sz="3200">
                <a:solidFill>
                  <a:srgbClr val="000066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 </a:t>
            </a:r>
            <a:r>
              <a:rPr lang="zh-CN" altLang="en-US" sz="3200">
                <a:solidFill>
                  <a:srgbClr val="000066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顺序图</a:t>
            </a:r>
            <a:r>
              <a:rPr lang="en-US" altLang="zh-CN" sz="3200">
                <a:solidFill>
                  <a:schemeClr val="hlink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(</a:t>
            </a:r>
            <a:r>
              <a:rPr lang="zh-CN" altLang="en-US" sz="3200">
                <a:solidFill>
                  <a:schemeClr val="hlink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动态分析</a:t>
            </a:r>
            <a:r>
              <a:rPr lang="en-US" altLang="zh-CN" sz="3200">
                <a:solidFill>
                  <a:schemeClr val="hlink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)</a:t>
            </a:r>
            <a:endParaRPr lang="en-US" altLang="zh-CN" sz="3200">
              <a:solidFill>
                <a:schemeClr val="hlink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11" grpId="0"/>
      <p:bldP spid="657412" grpId="0"/>
      <p:bldP spid="6574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41A0952A-5ACD-4041-AB05-8D43F290B56E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内容安排</a:t>
            </a:r>
            <a:endParaRPr lang="en-US" altLang="zh-CN" smtClean="0"/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solidFill>
                  <a:srgbClr val="4D4D4D"/>
                </a:solidFill>
              </a:rPr>
              <a:t>分析设计过程简介</a:t>
            </a:r>
            <a:endParaRPr lang="en-US" altLang="zh-CN" dirty="0" smtClean="0">
              <a:solidFill>
                <a:srgbClr val="4D4D4D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业务建模基础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/>
              <a:t>业务建模流程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/>
              <a:t>识别业务参与者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/>
              <a:t>识别业务用例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/>
              <a:t>详述业务用例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/>
              <a:t>建立业务对象模型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/>
              <a:t>业务建模实践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/>
              <a:t>从业务模型到系统模型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32D6FD6F-F3BD-44AB-A95F-181494ABE045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业务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业务是指某个组织或者组织单元</a:t>
            </a:r>
          </a:p>
          <a:p>
            <a:pPr eaLnBrk="1" hangingPunct="1"/>
            <a:r>
              <a:rPr lang="zh-CN" altLang="en-US" smtClean="0"/>
              <a:t>业务可以看作一种包含了人、机器、资源的“系统”</a:t>
            </a:r>
          </a:p>
          <a:p>
            <a:pPr eaLnBrk="1" hangingPunct="1"/>
            <a:r>
              <a:rPr lang="zh-CN" altLang="en-US" smtClean="0"/>
              <a:t>利用软件思想</a:t>
            </a:r>
            <a:r>
              <a:rPr lang="en-US" altLang="zh-CN" smtClean="0"/>
              <a:t>(</a:t>
            </a:r>
            <a:r>
              <a:rPr lang="zh-CN" altLang="en-US" smtClean="0"/>
              <a:t>用例思想、对象思想</a:t>
            </a:r>
            <a:r>
              <a:rPr lang="en-US" altLang="zh-CN" smtClean="0"/>
              <a:t>)</a:t>
            </a:r>
            <a:r>
              <a:rPr lang="zh-CN" altLang="en-US" smtClean="0"/>
              <a:t>描述业务的过程，就是业务建模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76DD47F1-ECDC-4036-A27E-A112F65867EF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业务建模</a:t>
            </a:r>
            <a:endParaRPr lang="en-US" altLang="zh-CN" sz="4400" smtClean="0"/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92213"/>
            <a:ext cx="592455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3556" name="Rectangle 4"/>
          <p:cNvSpPr>
            <a:spLocks noChangeArrowheads="1"/>
          </p:cNvSpPr>
          <p:nvPr/>
        </p:nvSpPr>
        <p:spPr bwMode="auto">
          <a:xfrm>
            <a:off x="385763" y="5430838"/>
            <a:ext cx="8362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对软件开发作用：描述业务现状，帮助发现软件需求</a:t>
            </a:r>
            <a:endParaRPr lang="en-US" altLang="zh-CN" sz="28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6156325" y="1341438"/>
            <a:ext cx="273685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Char char="þ"/>
            </a:pPr>
            <a:r>
              <a:rPr lang="zh-CN" altLang="en-US" sz="2800"/>
              <a:t>业务建模只是辅助环节</a:t>
            </a:r>
          </a:p>
          <a:p>
            <a:pPr>
              <a:buFont typeface="Wingdings" pitchFamily="2" charset="2"/>
              <a:buChar char="þ"/>
            </a:pPr>
            <a:r>
              <a:rPr lang="zh-CN" altLang="en-US" sz="2800"/>
              <a:t>不是所有项目都需要</a:t>
            </a:r>
          </a:p>
          <a:p>
            <a:pPr>
              <a:buFont typeface="Wingdings" pitchFamily="2" charset="2"/>
              <a:buChar char="þ"/>
            </a:pPr>
            <a:r>
              <a:rPr lang="zh-CN" altLang="en-US" sz="2800"/>
              <a:t>也不一定和软件开发相关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C1CF4377-3F15-44CF-89BB-BC9BEF3F693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业务建模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 smtClean="0"/>
              <a:t>业务建模的目的</a:t>
            </a:r>
            <a:r>
              <a:rPr lang="en-US" altLang="zh-CN" dirty="0" smtClean="0"/>
              <a:t>(RUP)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理解将要实施的系统的组织结构和动态特性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理解当前在目标组织中的问题，并明确改进的潜力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确保客户、最终用户和开发人员对目标组织有统一的理解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获取用于支持目标组织的</a:t>
            </a:r>
            <a:r>
              <a:rPr lang="zh-CN" altLang="en-US" dirty="0" smtClean="0"/>
              <a:t>系统需求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251CB67B-A21F-4C17-AFB6-775B402183FA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需要业务建模吗？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 smtClean="0"/>
              <a:t>不熟悉业务机构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smtClean="0"/>
              <a:t>机构准备进行业务过程重组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smtClean="0"/>
              <a:t>机构最近进行了一些业务过程重组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smtClean="0"/>
              <a:t>建立机构主要部分使用的软件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smtClean="0"/>
              <a:t>机构中大型复杂工作流的文档不足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B3D6DBC5-9D22-4A21-818E-AC3106C9B2B4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业务建模方法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研究对象</a:t>
            </a:r>
          </a:p>
          <a:p>
            <a:pPr lvl="1" eaLnBrk="1" hangingPunct="1">
              <a:defRPr/>
            </a:pPr>
            <a:r>
              <a:rPr lang="zh-CN" altLang="en-US" smtClean="0"/>
              <a:t>软件要改进的</a:t>
            </a: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业务单元</a:t>
            </a:r>
            <a:endParaRPr lang="en-US" altLang="zh-CN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kumimoji="0" lang="zh-CN" altLang="en-US" smtClean="0"/>
              <a:t>研究目标</a:t>
            </a:r>
          </a:p>
          <a:p>
            <a:pPr lvl="1" eaLnBrk="1" hangingPunct="1">
              <a:defRPr/>
            </a:pPr>
            <a:r>
              <a:rPr kumimoji="0" lang="zh-CN" altLang="en-US" smtClean="0"/>
              <a:t>定义业务本质</a:t>
            </a:r>
            <a:endParaRPr kumimoji="0" lang="en-US" altLang="zh-CN" smtClean="0"/>
          </a:p>
          <a:p>
            <a:pPr eaLnBrk="1" hangingPunct="1">
              <a:defRPr/>
            </a:pPr>
            <a:r>
              <a:rPr kumimoji="0" lang="zh-CN" altLang="en-US" smtClean="0"/>
              <a:t>研究方法</a:t>
            </a:r>
          </a:p>
          <a:p>
            <a:pPr lvl="1" eaLnBrk="1" hangingPunct="1">
              <a:defRPr/>
            </a:pPr>
            <a:r>
              <a:rPr kumimoji="0"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用例观点</a:t>
            </a:r>
            <a:r>
              <a:rPr kumimoji="0" lang="zh-CN" altLang="en-US" smtClean="0"/>
              <a:t>：把业务看成对外提供价值的价值流</a:t>
            </a:r>
            <a:endParaRPr kumimoji="0"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3BF0F8EB-7232-47A9-B698-34D26766A097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业务建模工件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3200" smtClean="0"/>
              <a:t>业务用例模型</a:t>
            </a:r>
            <a:r>
              <a:rPr lang="en-US" altLang="zh-CN" sz="3200" smtClean="0"/>
              <a:t>(Business Use-Case Model)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800" smtClean="0"/>
              <a:t>业务用户表示为</a:t>
            </a:r>
            <a:r>
              <a:rPr lang="zh-CN" altLang="en-US" sz="28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业务参与者</a:t>
            </a:r>
            <a:r>
              <a:rPr lang="en-US" altLang="zh-CN" sz="28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(Business Actor)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800" smtClean="0"/>
              <a:t>业务过程表示为</a:t>
            </a:r>
            <a:r>
              <a:rPr lang="zh-CN" altLang="en-US" sz="28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业务用例</a:t>
            </a:r>
            <a:r>
              <a:rPr lang="en-US" altLang="zh-CN" sz="28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(Business Use-Case)</a:t>
            </a:r>
            <a:r>
              <a:rPr lang="zh-CN" altLang="en-US" sz="2800" smtClean="0"/>
              <a:t>和</a:t>
            </a:r>
            <a:r>
              <a:rPr lang="zh-CN" altLang="en-US" sz="28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业务用例实现</a:t>
            </a:r>
            <a:endParaRPr lang="en-US" altLang="zh-CN" sz="280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3200" smtClean="0"/>
              <a:t>业务对象模型</a:t>
            </a:r>
            <a:r>
              <a:rPr lang="en-US" altLang="zh-CN" sz="3200" smtClean="0"/>
              <a:t>(Business Object Model)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800" smtClean="0"/>
              <a:t>人们在组织中扮演的角色表示为</a:t>
            </a:r>
            <a:r>
              <a:rPr lang="zh-CN" altLang="en-US" sz="28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业务工人</a:t>
            </a:r>
            <a:r>
              <a:rPr lang="en-US" altLang="zh-CN" sz="28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(Business Worker)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800" smtClean="0"/>
              <a:t>组织管理或制造的“东西”表示为</a:t>
            </a:r>
            <a:r>
              <a:rPr lang="zh-CN" altLang="en-US" sz="28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业务实体</a:t>
            </a:r>
            <a:r>
              <a:rPr lang="en-US" altLang="zh-CN" sz="28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(Business Entity)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CFE06D59-D348-40C2-B686-8D566094E140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学习路线图</a:t>
            </a:r>
            <a:endParaRPr lang="en-US" altLang="zh-CN" sz="4400" smtClean="0"/>
          </a:p>
        </p:txBody>
      </p:sp>
      <p:grpSp>
        <p:nvGrpSpPr>
          <p:cNvPr id="4100" name="Group 3"/>
          <p:cNvGrpSpPr>
            <a:grpSpLocks/>
          </p:cNvGrpSpPr>
          <p:nvPr/>
        </p:nvGrpSpPr>
        <p:grpSpPr bwMode="auto">
          <a:xfrm>
            <a:off x="179388" y="1555750"/>
            <a:ext cx="8785225" cy="3960813"/>
            <a:chOff x="113" y="980"/>
            <a:chExt cx="5534" cy="2495"/>
          </a:xfrm>
        </p:grpSpPr>
        <p:sp>
          <p:nvSpPr>
            <p:cNvPr id="4102" name="Rectangle 4"/>
            <p:cNvSpPr>
              <a:spLocks noChangeArrowheads="1"/>
            </p:cNvSpPr>
            <p:nvPr/>
          </p:nvSpPr>
          <p:spPr bwMode="auto">
            <a:xfrm>
              <a:off x="113" y="980"/>
              <a:ext cx="5534" cy="249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3" name="Rectangle 5"/>
            <p:cNvSpPr>
              <a:spLocks noChangeArrowheads="1"/>
            </p:cNvSpPr>
            <p:nvPr/>
          </p:nvSpPr>
          <p:spPr bwMode="auto">
            <a:xfrm>
              <a:off x="158" y="1298"/>
              <a:ext cx="453" cy="317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u="sng">
                  <a:solidFill>
                    <a:srgbClr val="660066"/>
                  </a:solidFill>
                  <a:latin typeface="Monotype Corsiva" pitchFamily="66" charset="0"/>
                </a:rPr>
                <a:t>OO</a:t>
              </a:r>
            </a:p>
          </p:txBody>
        </p:sp>
        <p:sp>
          <p:nvSpPr>
            <p:cNvPr id="4104" name="Rectangle 6"/>
            <p:cNvSpPr>
              <a:spLocks noChangeArrowheads="1"/>
            </p:cNvSpPr>
            <p:nvPr/>
          </p:nvSpPr>
          <p:spPr bwMode="auto">
            <a:xfrm>
              <a:off x="158" y="1978"/>
              <a:ext cx="453" cy="317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>
                  <a:solidFill>
                    <a:srgbClr val="660066"/>
                  </a:solidFill>
                  <a:latin typeface="Monotype Corsiva" pitchFamily="66" charset="0"/>
                </a:rPr>
                <a:t>UML</a:t>
              </a:r>
            </a:p>
          </p:txBody>
        </p:sp>
        <p:grpSp>
          <p:nvGrpSpPr>
            <p:cNvPr id="4105" name="Group 7"/>
            <p:cNvGrpSpPr>
              <a:grpSpLocks/>
            </p:cNvGrpSpPr>
            <p:nvPr/>
          </p:nvGrpSpPr>
          <p:grpSpPr bwMode="auto">
            <a:xfrm>
              <a:off x="1473" y="1615"/>
              <a:ext cx="1089" cy="540"/>
              <a:chOff x="1413" y="3657"/>
              <a:chExt cx="1089" cy="540"/>
            </a:xfrm>
          </p:grpSpPr>
          <p:sp>
            <p:nvSpPr>
              <p:cNvPr id="4144" name="Rectangle 8"/>
              <p:cNvSpPr>
                <a:spLocks noChangeArrowheads="1"/>
              </p:cNvSpPr>
              <p:nvPr/>
            </p:nvSpPr>
            <p:spPr bwMode="auto">
              <a:xfrm>
                <a:off x="1565" y="3657"/>
                <a:ext cx="635" cy="45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6666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4145" name="Picture 9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3" y="3748"/>
                <a:ext cx="1089" cy="4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4106" name="AutoShape 10"/>
            <p:cNvCxnSpPr>
              <a:cxnSpLocks noChangeShapeType="1"/>
              <a:stCxn id="4103" idx="3"/>
              <a:endCxn id="4133" idx="1"/>
            </p:cNvCxnSpPr>
            <p:nvPr/>
          </p:nvCxnSpPr>
          <p:spPr bwMode="auto">
            <a:xfrm>
              <a:off x="611" y="1457"/>
              <a:ext cx="207" cy="385"/>
            </a:xfrm>
            <a:prstGeom prst="curvedConnector3">
              <a:avLst>
                <a:gd name="adj1" fmla="val 49759"/>
              </a:avLst>
            </a:prstGeom>
            <a:noFill/>
            <a:ln w="19050">
              <a:solidFill>
                <a:srgbClr val="8000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7" name="AutoShape 11"/>
            <p:cNvCxnSpPr>
              <a:cxnSpLocks noChangeShapeType="1"/>
              <a:stCxn id="4104" idx="3"/>
              <a:endCxn id="4133" idx="1"/>
            </p:cNvCxnSpPr>
            <p:nvPr/>
          </p:nvCxnSpPr>
          <p:spPr bwMode="auto">
            <a:xfrm flipV="1">
              <a:off x="611" y="1842"/>
              <a:ext cx="207" cy="295"/>
            </a:xfrm>
            <a:prstGeom prst="curvedConnector3">
              <a:avLst>
                <a:gd name="adj1" fmla="val 49759"/>
              </a:avLst>
            </a:prstGeom>
            <a:noFill/>
            <a:ln w="19050">
              <a:solidFill>
                <a:srgbClr val="8000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8" name="AutoShape 12"/>
            <p:cNvCxnSpPr>
              <a:cxnSpLocks noChangeShapeType="1"/>
              <a:stCxn id="4133" idx="3"/>
              <a:endCxn id="4144" idx="1"/>
            </p:cNvCxnSpPr>
            <p:nvPr/>
          </p:nvCxnSpPr>
          <p:spPr bwMode="auto">
            <a:xfrm>
              <a:off x="1453" y="1842"/>
              <a:ext cx="172" cy="0"/>
            </a:xfrm>
            <a:prstGeom prst="straightConnector1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9" name="AutoShape 13"/>
            <p:cNvCxnSpPr>
              <a:cxnSpLocks noChangeShapeType="1"/>
              <a:stCxn id="4141" idx="3"/>
              <a:endCxn id="4135" idx="1"/>
            </p:cNvCxnSpPr>
            <p:nvPr/>
          </p:nvCxnSpPr>
          <p:spPr bwMode="auto">
            <a:xfrm flipV="1">
              <a:off x="3244" y="1841"/>
              <a:ext cx="433" cy="1"/>
            </a:xfrm>
            <a:prstGeom prst="straightConnector1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3086" name="Text Box 14"/>
            <p:cNvSpPr txBox="1">
              <a:spLocks noChangeArrowheads="1"/>
            </p:cNvSpPr>
            <p:nvPr/>
          </p:nvSpPr>
          <p:spPr bwMode="auto">
            <a:xfrm>
              <a:off x="3153" y="1595"/>
              <a:ext cx="6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OOP</a:t>
              </a:r>
            </a:p>
          </p:txBody>
        </p:sp>
        <p:sp>
          <p:nvSpPr>
            <p:cNvPr id="643087" name="Text Box 15"/>
            <p:cNvSpPr txBox="1">
              <a:spLocks noChangeArrowheads="1"/>
            </p:cNvSpPr>
            <p:nvPr/>
          </p:nvSpPr>
          <p:spPr bwMode="auto">
            <a:xfrm>
              <a:off x="3153" y="1781"/>
              <a:ext cx="6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DP</a:t>
              </a:r>
            </a:p>
          </p:txBody>
        </p:sp>
        <p:sp>
          <p:nvSpPr>
            <p:cNvPr id="643088" name="Text Box 16"/>
            <p:cNvSpPr txBox="1">
              <a:spLocks noChangeArrowheads="1"/>
            </p:cNvSpPr>
            <p:nvPr/>
          </p:nvSpPr>
          <p:spPr bwMode="auto">
            <a:xfrm>
              <a:off x="2064" y="2477"/>
              <a:ext cx="14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800">
                  <a:solidFill>
                    <a:srgbClr val="33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</a:rPr>
                <a:t>…</a:t>
              </a:r>
              <a:r>
                <a:rPr lang="en-US" altLang="zh-CN" sz="1800">
                  <a:solidFill>
                    <a:srgbClr val="33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Case-Study </a:t>
              </a:r>
              <a:r>
                <a:rPr lang="en-US" altLang="zh-CN" sz="1800">
                  <a:solidFill>
                    <a:srgbClr val="33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</a:rPr>
                <a:t>…</a:t>
              </a:r>
              <a:endParaRPr lang="en-US" altLang="zh-CN" sz="1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auto">
            <a:xfrm>
              <a:off x="250" y="2447"/>
              <a:ext cx="4808" cy="212"/>
            </a:xfrm>
            <a:custGeom>
              <a:avLst/>
              <a:gdLst>
                <a:gd name="T0" fmla="*/ 0 w 4650"/>
                <a:gd name="T1" fmla="*/ 166 h 212"/>
                <a:gd name="T2" fmla="*/ 703 w 4650"/>
                <a:gd name="T3" fmla="*/ 30 h 212"/>
                <a:gd name="T4" fmla="*/ 4128 w 4650"/>
                <a:gd name="T5" fmla="*/ 30 h 212"/>
                <a:gd name="T6" fmla="*/ 4784 w 4650"/>
                <a:gd name="T7" fmla="*/ 212 h 2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50"/>
                <a:gd name="T13" fmla="*/ 0 h 212"/>
                <a:gd name="T14" fmla="*/ 4650 w 4650"/>
                <a:gd name="T15" fmla="*/ 212 h 2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50" h="212">
                  <a:moveTo>
                    <a:pt x="0" y="166"/>
                  </a:moveTo>
                  <a:cubicBezTo>
                    <a:pt x="7" y="109"/>
                    <a:pt x="15" y="53"/>
                    <a:pt x="680" y="30"/>
                  </a:cubicBezTo>
                  <a:cubicBezTo>
                    <a:pt x="1345" y="7"/>
                    <a:pt x="3334" y="0"/>
                    <a:pt x="3992" y="30"/>
                  </a:cubicBezTo>
                  <a:cubicBezTo>
                    <a:pt x="4650" y="60"/>
                    <a:pt x="4521" y="182"/>
                    <a:pt x="4627" y="212"/>
                  </a:cubicBezTo>
                </a:path>
              </a:pathLst>
            </a:custGeom>
            <a:noFill/>
            <a:ln w="25400">
              <a:solidFill>
                <a:schemeClr val="hlink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4114" name="AutoShape 18"/>
            <p:cNvCxnSpPr>
              <a:cxnSpLocks noChangeShapeType="1"/>
              <a:endCxn id="4120" idx="0"/>
            </p:cNvCxnSpPr>
            <p:nvPr/>
          </p:nvCxnSpPr>
          <p:spPr bwMode="auto">
            <a:xfrm>
              <a:off x="5219" y="2108"/>
              <a:ext cx="88" cy="505"/>
            </a:xfrm>
            <a:prstGeom prst="curvedConnector2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3091" name="Text Box 19"/>
            <p:cNvSpPr txBox="1">
              <a:spLocks noChangeArrowheads="1"/>
            </p:cNvSpPr>
            <p:nvPr/>
          </p:nvSpPr>
          <p:spPr bwMode="auto">
            <a:xfrm>
              <a:off x="1384" y="2795"/>
              <a:ext cx="263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3200" u="sng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学 习 路 线 图</a:t>
              </a:r>
            </a:p>
          </p:txBody>
        </p:sp>
        <p:grpSp>
          <p:nvGrpSpPr>
            <p:cNvPr id="4116" name="Group 20"/>
            <p:cNvGrpSpPr>
              <a:grpSpLocks/>
            </p:cNvGrpSpPr>
            <p:nvPr/>
          </p:nvGrpSpPr>
          <p:grpSpPr bwMode="auto">
            <a:xfrm>
              <a:off x="2381" y="1343"/>
              <a:ext cx="908" cy="998"/>
              <a:chOff x="2154" y="1253"/>
              <a:chExt cx="908" cy="998"/>
            </a:xfrm>
          </p:grpSpPr>
          <p:sp>
            <p:nvSpPr>
              <p:cNvPr id="4141" name="Rectangle 21"/>
              <p:cNvSpPr>
                <a:spLocks noChangeArrowheads="1"/>
              </p:cNvSpPr>
              <p:nvPr/>
            </p:nvSpPr>
            <p:spPr bwMode="auto">
              <a:xfrm>
                <a:off x="2200" y="1253"/>
                <a:ext cx="817" cy="998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6666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4142" name="Picture 2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0" y="1705"/>
                <a:ext cx="862" cy="5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43" name="Picture 2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4" y="1253"/>
                <a:ext cx="816" cy="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117" name="Group 24"/>
            <p:cNvGrpSpPr>
              <a:grpSpLocks/>
            </p:cNvGrpSpPr>
            <p:nvPr/>
          </p:nvGrpSpPr>
          <p:grpSpPr bwMode="auto">
            <a:xfrm>
              <a:off x="3676" y="1242"/>
              <a:ext cx="1543" cy="1198"/>
              <a:chOff x="3560" y="1152"/>
              <a:chExt cx="1543" cy="1198"/>
            </a:xfrm>
          </p:grpSpPr>
          <p:sp>
            <p:nvSpPr>
              <p:cNvPr id="4135" name="Rectangle 25"/>
              <p:cNvSpPr>
                <a:spLocks noChangeArrowheads="1"/>
              </p:cNvSpPr>
              <p:nvPr/>
            </p:nvSpPr>
            <p:spPr bwMode="auto">
              <a:xfrm>
                <a:off x="3561" y="1152"/>
                <a:ext cx="1542" cy="1198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6666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4136" name="Picture 26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0" y="1207"/>
                <a:ext cx="544" cy="4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37" name="Picture 2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2" y="1797"/>
                <a:ext cx="771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38" name="Picture 28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59" y="1253"/>
                <a:ext cx="544" cy="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39" name="Picture 29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59" y="1194"/>
                <a:ext cx="544" cy="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40" name="Picture 3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1" y="1797"/>
                <a:ext cx="816" cy="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4118" name="AutoShape 31"/>
            <p:cNvCxnSpPr>
              <a:cxnSpLocks noChangeShapeType="1"/>
              <a:stCxn id="4144" idx="3"/>
              <a:endCxn id="4141" idx="1"/>
            </p:cNvCxnSpPr>
            <p:nvPr/>
          </p:nvCxnSpPr>
          <p:spPr bwMode="auto">
            <a:xfrm>
              <a:off x="2260" y="1842"/>
              <a:ext cx="167" cy="0"/>
            </a:xfrm>
            <a:prstGeom prst="straightConnector1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9" name="Line 32"/>
            <p:cNvSpPr>
              <a:spLocks noChangeShapeType="1"/>
            </p:cNvSpPr>
            <p:nvPr/>
          </p:nvSpPr>
          <p:spPr bwMode="auto">
            <a:xfrm>
              <a:off x="3788" y="1842"/>
              <a:ext cx="1406" cy="0"/>
            </a:xfrm>
            <a:prstGeom prst="line">
              <a:avLst/>
            </a:prstGeom>
            <a:noFill/>
            <a:ln w="25400" cap="rnd">
              <a:solidFill>
                <a:srgbClr val="00808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20" name="Rectangle 33"/>
            <p:cNvSpPr>
              <a:spLocks noChangeArrowheads="1"/>
            </p:cNvSpPr>
            <p:nvPr/>
          </p:nvSpPr>
          <p:spPr bwMode="auto">
            <a:xfrm>
              <a:off x="5012" y="2613"/>
              <a:ext cx="590" cy="499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6666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50000"/>
                </a:lnSpc>
              </a:pPr>
              <a:r>
                <a:rPr lang="en-US" altLang="zh-CN" b="0">
                  <a:latin typeface="Times New Roman" pitchFamily="18" charset="0"/>
                </a:rPr>
                <a:t>……</a:t>
              </a:r>
              <a:r>
                <a:rPr lang="en-US" altLang="zh-CN" b="0"/>
                <a:t/>
              </a:r>
              <a:br>
                <a:rPr lang="en-US" altLang="zh-CN" b="0"/>
              </a:br>
              <a:r>
                <a:rPr lang="en-US" altLang="zh-CN" b="0">
                  <a:latin typeface="Times New Roman" pitchFamily="18" charset="0"/>
                </a:rPr>
                <a:t>……</a:t>
              </a:r>
              <a:r>
                <a:rPr lang="en-US" altLang="zh-CN" b="0"/>
                <a:t/>
              </a:r>
              <a:br>
                <a:rPr lang="en-US" altLang="zh-CN" b="0"/>
              </a:br>
              <a:r>
                <a:rPr lang="en-US" altLang="zh-CN" b="0">
                  <a:latin typeface="Times New Roman" pitchFamily="18" charset="0"/>
                </a:rPr>
                <a:t>……</a:t>
              </a:r>
              <a:r>
                <a:rPr lang="en-US" altLang="zh-CN" b="0"/>
                <a:t/>
              </a:r>
              <a:br>
                <a:rPr lang="en-US" altLang="zh-CN" b="0"/>
              </a:br>
              <a:r>
                <a:rPr lang="en-US" altLang="zh-CN" b="0">
                  <a:latin typeface="Times New Roman" pitchFamily="18" charset="0"/>
                </a:rPr>
                <a:t>……</a:t>
              </a:r>
              <a:endParaRPr lang="en-US" altLang="zh-CN" b="0"/>
            </a:p>
          </p:txBody>
        </p:sp>
        <p:grpSp>
          <p:nvGrpSpPr>
            <p:cNvPr id="4121" name="Group 34"/>
            <p:cNvGrpSpPr>
              <a:grpSpLocks/>
            </p:cNvGrpSpPr>
            <p:nvPr/>
          </p:nvGrpSpPr>
          <p:grpSpPr bwMode="auto">
            <a:xfrm>
              <a:off x="784" y="1615"/>
              <a:ext cx="952" cy="454"/>
              <a:chOff x="784" y="1615"/>
              <a:chExt cx="952" cy="454"/>
            </a:xfrm>
          </p:grpSpPr>
          <p:sp>
            <p:nvSpPr>
              <p:cNvPr id="4133" name="Rectangle 35"/>
              <p:cNvSpPr>
                <a:spLocks noChangeArrowheads="1"/>
              </p:cNvSpPr>
              <p:nvPr/>
            </p:nvSpPr>
            <p:spPr bwMode="auto">
              <a:xfrm>
                <a:off x="818" y="1615"/>
                <a:ext cx="635" cy="45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6666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4134" name="Picture 36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" y="1657"/>
                <a:ext cx="952" cy="3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122" name="Group 37"/>
            <p:cNvGrpSpPr>
              <a:grpSpLocks/>
            </p:cNvGrpSpPr>
            <p:nvPr/>
          </p:nvGrpSpPr>
          <p:grpSpPr bwMode="auto">
            <a:xfrm>
              <a:off x="113" y="1117"/>
              <a:ext cx="5262" cy="1649"/>
              <a:chOff x="113" y="1117"/>
              <a:chExt cx="5262" cy="1649"/>
            </a:xfrm>
          </p:grpSpPr>
          <p:sp>
            <p:nvSpPr>
              <p:cNvPr id="643110" name="Text Box 38"/>
              <p:cNvSpPr txBox="1">
                <a:spLocks noChangeArrowheads="1"/>
              </p:cNvSpPr>
              <p:nvPr/>
            </p:nvSpPr>
            <p:spPr bwMode="auto">
              <a:xfrm>
                <a:off x="113" y="1162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43111" name="Text Box 39"/>
              <p:cNvSpPr txBox="1">
                <a:spLocks noChangeArrowheads="1"/>
              </p:cNvSpPr>
              <p:nvPr/>
            </p:nvSpPr>
            <p:spPr bwMode="auto">
              <a:xfrm>
                <a:off x="113" y="1827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43112" name="Text Box 40"/>
              <p:cNvSpPr txBox="1">
                <a:spLocks noChangeArrowheads="1"/>
              </p:cNvSpPr>
              <p:nvPr/>
            </p:nvSpPr>
            <p:spPr bwMode="auto">
              <a:xfrm>
                <a:off x="884" y="1480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43113" name="Text Box 41"/>
              <p:cNvSpPr txBox="1">
                <a:spLocks noChangeArrowheads="1"/>
              </p:cNvSpPr>
              <p:nvPr/>
            </p:nvSpPr>
            <p:spPr bwMode="auto">
              <a:xfrm>
                <a:off x="1701" y="1464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43114" name="Text Box 42"/>
              <p:cNvSpPr txBox="1">
                <a:spLocks noChangeArrowheads="1"/>
              </p:cNvSpPr>
              <p:nvPr/>
            </p:nvSpPr>
            <p:spPr bwMode="auto">
              <a:xfrm>
                <a:off x="2472" y="1162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43115" name="Text Box 43"/>
              <p:cNvSpPr txBox="1">
                <a:spLocks noChangeArrowheads="1"/>
              </p:cNvSpPr>
              <p:nvPr/>
            </p:nvSpPr>
            <p:spPr bwMode="auto">
              <a:xfrm>
                <a:off x="3334" y="1373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43116" name="Text Box 44"/>
              <p:cNvSpPr txBox="1">
                <a:spLocks noChangeArrowheads="1"/>
              </p:cNvSpPr>
              <p:nvPr/>
            </p:nvSpPr>
            <p:spPr bwMode="auto">
              <a:xfrm>
                <a:off x="3334" y="1963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7</a:t>
                </a:r>
              </a:p>
            </p:txBody>
          </p:sp>
          <p:sp>
            <p:nvSpPr>
              <p:cNvPr id="643117" name="Text Box 45"/>
              <p:cNvSpPr txBox="1">
                <a:spLocks noChangeArrowheads="1"/>
              </p:cNvSpPr>
              <p:nvPr/>
            </p:nvSpPr>
            <p:spPr bwMode="auto">
              <a:xfrm>
                <a:off x="3833" y="1117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43118" name="Text Box 46"/>
              <p:cNvSpPr txBox="1">
                <a:spLocks noChangeArrowheads="1"/>
              </p:cNvSpPr>
              <p:nvPr/>
            </p:nvSpPr>
            <p:spPr bwMode="auto">
              <a:xfrm>
                <a:off x="3833" y="2251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9</a:t>
                </a:r>
              </a:p>
            </p:txBody>
          </p:sp>
          <p:sp>
            <p:nvSpPr>
              <p:cNvPr id="643119" name="Text Box 47"/>
              <p:cNvSpPr txBox="1">
                <a:spLocks noChangeArrowheads="1"/>
              </p:cNvSpPr>
              <p:nvPr/>
            </p:nvSpPr>
            <p:spPr bwMode="auto">
              <a:xfrm>
                <a:off x="5012" y="2478"/>
                <a:ext cx="36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10</a:t>
                </a:r>
              </a:p>
            </p:txBody>
          </p:sp>
        </p:grpSp>
      </p:grpSp>
      <p:sp>
        <p:nvSpPr>
          <p:cNvPr id="643120" name="Rectangle 48"/>
          <p:cNvSpPr>
            <a:spLocks noChangeArrowheads="1"/>
          </p:cNvSpPr>
          <p:nvPr/>
        </p:nvSpPr>
        <p:spPr bwMode="auto">
          <a:xfrm>
            <a:off x="1287463" y="2565400"/>
            <a:ext cx="1008062" cy="719138"/>
          </a:xfrm>
          <a:prstGeom prst="rect">
            <a:avLst/>
          </a:prstGeom>
          <a:noFill/>
          <a:ln w="3175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1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4DCEA3C8-A547-4A79-B363-00302F944FA3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内容安排</a:t>
            </a:r>
            <a:endParaRPr lang="en-US" altLang="zh-CN" smtClean="0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solidFill>
                  <a:srgbClr val="4D4D4D"/>
                </a:solidFill>
              </a:rPr>
              <a:t>分析设计过程简介</a:t>
            </a:r>
            <a:endParaRPr lang="en-US" altLang="zh-CN" dirty="0" smtClean="0">
              <a:solidFill>
                <a:srgbClr val="4D4D4D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solidFill>
                  <a:srgbClr val="4D4D4D"/>
                </a:solidFill>
              </a:rPr>
              <a:t>业务建模基础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业务建模流程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/>
              <a:t>识别业务参与者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/>
              <a:t>识别业务用例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/>
              <a:t>详述业务用例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/>
              <a:t>建立业务对象模型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/>
              <a:t>业务建模实践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/>
              <a:t>从业务模型到系统模型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597FCC30-B634-4C42-AA11-E2D6C397D49C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业务建模流程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0. </a:t>
            </a:r>
            <a:r>
              <a:rPr lang="zh-CN" altLang="en-US" smtClean="0"/>
              <a:t>建立</a:t>
            </a:r>
            <a:r>
              <a:rPr lang="zh-CN" altLang="en-US" u="sng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业务用例模型</a:t>
            </a:r>
          </a:p>
          <a:p>
            <a:pPr lvl="1" eaLnBrk="1" hangingPunct="1">
              <a:defRPr/>
            </a:pPr>
            <a:r>
              <a:rPr lang="en-US" altLang="zh-CN" smtClean="0"/>
              <a:t>1. </a:t>
            </a:r>
            <a:r>
              <a:rPr lang="zh-CN" altLang="en-US" smtClean="0"/>
              <a:t>识别业务参与者</a:t>
            </a:r>
          </a:p>
          <a:p>
            <a:pPr lvl="1" eaLnBrk="1" hangingPunct="1">
              <a:defRPr/>
            </a:pPr>
            <a:r>
              <a:rPr lang="en-US" altLang="zh-CN" smtClean="0"/>
              <a:t>2. </a:t>
            </a:r>
            <a:r>
              <a:rPr lang="zh-CN" altLang="en-US" smtClean="0"/>
              <a:t>识别业务用例</a:t>
            </a:r>
          </a:p>
          <a:p>
            <a:pPr lvl="1" eaLnBrk="1" hangingPunct="1">
              <a:defRPr/>
            </a:pPr>
            <a:r>
              <a:rPr lang="en-US" altLang="zh-CN" smtClean="0"/>
              <a:t>3. </a:t>
            </a:r>
            <a:r>
              <a:rPr lang="zh-CN" altLang="en-US" smtClean="0"/>
              <a:t>详述业务用例</a:t>
            </a:r>
          </a:p>
          <a:p>
            <a:pPr eaLnBrk="1" hangingPunct="1">
              <a:defRPr/>
            </a:pPr>
            <a:r>
              <a:rPr lang="en-US" altLang="zh-CN" smtClean="0"/>
              <a:t>4. </a:t>
            </a:r>
            <a:r>
              <a:rPr lang="zh-CN" altLang="en-US" smtClean="0"/>
              <a:t>建立</a:t>
            </a:r>
            <a:r>
              <a:rPr lang="zh-CN" altLang="en-US" u="sng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业务对象模型</a:t>
            </a:r>
          </a:p>
          <a:p>
            <a:pPr lvl="1" eaLnBrk="1" hangingPunct="1">
              <a:defRPr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7B32399D-8405-4CEC-8227-D9C73BD97990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smtClean="0"/>
              <a:t>1.</a:t>
            </a:r>
            <a:r>
              <a:rPr lang="zh-CN" altLang="en-US" sz="4400" smtClean="0"/>
              <a:t>业务参与者</a:t>
            </a:r>
            <a:r>
              <a:rPr lang="en-US" altLang="zh-CN" sz="4400" smtClean="0"/>
              <a:t>(Business Actor)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981075"/>
            <a:ext cx="7920038" cy="26209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识别业务参与者</a:t>
            </a:r>
            <a:endParaRPr lang="en-US" altLang="zh-CN" sz="3200" smtClean="0"/>
          </a:p>
          <a:p>
            <a:pPr lvl="1" eaLnBrk="1" hangingPunct="1">
              <a:defRPr/>
            </a:pPr>
            <a:r>
              <a:rPr lang="zh-CN" altLang="en-US" sz="2800" smtClean="0"/>
              <a:t>在</a:t>
            </a:r>
            <a:r>
              <a:rPr lang="zh-CN" altLang="en-US" sz="28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业务之外</a:t>
            </a:r>
            <a:r>
              <a:rPr lang="zh-CN" altLang="en-US" sz="2800" smtClean="0"/>
              <a:t>，与业务进行</a:t>
            </a:r>
            <a:r>
              <a:rPr lang="zh-CN" altLang="en-US" sz="28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交互</a:t>
            </a:r>
            <a:r>
              <a:rPr lang="zh-CN" altLang="en-US" sz="2800" smtClean="0"/>
              <a:t>的人或组织</a:t>
            </a:r>
            <a:endParaRPr lang="en-US" altLang="zh-CN" sz="2800" smtClean="0"/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781300"/>
            <a:ext cx="3240087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E1570BE-985E-4A1A-A68E-558BE254C18A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260350"/>
            <a:ext cx="8620125" cy="647700"/>
          </a:xfrm>
        </p:spPr>
        <p:txBody>
          <a:bodyPr/>
          <a:lstStyle/>
          <a:p>
            <a:pPr eaLnBrk="1" hangingPunct="1"/>
            <a:r>
              <a:rPr lang="zh-CN" altLang="en-US" sz="4400" smtClean="0"/>
              <a:t>区分业务工人</a:t>
            </a:r>
            <a:r>
              <a:rPr lang="en-US" altLang="zh-CN" sz="4400" smtClean="0"/>
              <a:t>(</a:t>
            </a:r>
            <a:r>
              <a:rPr lang="en-US" altLang="zh-CN" sz="4000" smtClean="0"/>
              <a:t>Business Worker</a:t>
            </a:r>
            <a:r>
              <a:rPr lang="en-US" altLang="zh-CN" sz="4400" smtClean="0"/>
              <a:t>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981075"/>
            <a:ext cx="7920038" cy="2620963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业务参与者在业务外面</a:t>
            </a:r>
          </a:p>
          <a:p>
            <a:pPr eaLnBrk="1" hangingPunct="1"/>
            <a:r>
              <a:rPr lang="zh-CN" altLang="en-US" sz="3200" smtClean="0"/>
              <a:t>业务工人在业务里面</a:t>
            </a:r>
            <a:endParaRPr lang="en-US" altLang="zh-CN" sz="3200" smtClean="0"/>
          </a:p>
        </p:txBody>
      </p:sp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2205038"/>
            <a:ext cx="2736850" cy="202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4292600"/>
            <a:ext cx="28194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2349500"/>
            <a:ext cx="2352675" cy="185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437063"/>
            <a:ext cx="3117850" cy="179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9F86457-1444-4B81-B67C-C774E4E0B437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260350"/>
            <a:ext cx="8440738" cy="647700"/>
          </a:xfrm>
        </p:spPr>
        <p:txBody>
          <a:bodyPr/>
          <a:lstStyle/>
          <a:p>
            <a:pPr eaLnBrk="1" hangingPunct="1"/>
            <a:r>
              <a:rPr lang="zh-CN" altLang="en-US" sz="4400" smtClean="0"/>
              <a:t>区分业务实体</a:t>
            </a:r>
            <a:r>
              <a:rPr lang="en-US" altLang="zh-CN" sz="4400" smtClean="0"/>
              <a:t>(</a:t>
            </a:r>
            <a:r>
              <a:rPr lang="en-US" altLang="zh-CN" sz="4000" smtClean="0"/>
              <a:t>Business Entity</a:t>
            </a:r>
            <a:r>
              <a:rPr lang="en-US" altLang="zh-CN" sz="4400" smtClean="0"/>
              <a:t>)</a:t>
            </a:r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05038"/>
            <a:ext cx="3311525" cy="226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622550"/>
            <a:ext cx="5872163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398588"/>
            <a:ext cx="2352675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1F0B2AB6-05FD-4070-A534-6962E4852936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识别业务参与者思路</a:t>
            </a:r>
            <a:endParaRPr lang="en-US" altLang="zh-CN" sz="4400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客户</a:t>
            </a:r>
          </a:p>
          <a:p>
            <a:pPr eaLnBrk="1" hangingPunct="1"/>
            <a:r>
              <a:rPr lang="zh-CN" altLang="en-US" sz="3200" smtClean="0"/>
              <a:t>供应商</a:t>
            </a:r>
          </a:p>
          <a:p>
            <a:pPr eaLnBrk="1" hangingPunct="1"/>
            <a:r>
              <a:rPr lang="zh-CN" altLang="en-US" sz="3200" smtClean="0"/>
              <a:t>合作伙伴</a:t>
            </a:r>
          </a:p>
          <a:p>
            <a:pPr eaLnBrk="1" hangingPunct="1"/>
            <a:r>
              <a:rPr lang="zh-CN" altLang="en-US" sz="3200" smtClean="0"/>
              <a:t>潜在客户</a:t>
            </a:r>
          </a:p>
          <a:p>
            <a:pPr eaLnBrk="1" hangingPunct="1"/>
            <a:r>
              <a:rPr lang="zh-CN" altLang="en-US" sz="3200" smtClean="0"/>
              <a:t>政府</a:t>
            </a:r>
          </a:p>
          <a:p>
            <a:pPr eaLnBrk="1" hangingPunct="1"/>
            <a:r>
              <a:rPr lang="zh-CN" altLang="en-US" sz="3200" smtClean="0"/>
              <a:t>组织中未建模部分</a:t>
            </a:r>
          </a:p>
          <a:p>
            <a:pPr eaLnBrk="1" hangingPunct="1"/>
            <a:r>
              <a:rPr lang="en-US" altLang="zh-CN" sz="3200" smtClean="0"/>
              <a:t>……</a:t>
            </a:r>
          </a:p>
        </p:txBody>
      </p:sp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73238"/>
            <a:ext cx="36480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EE698824-25F2-466C-9667-7D22DCCC418D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260350"/>
            <a:ext cx="8620125" cy="647700"/>
          </a:xfrm>
        </p:spPr>
        <p:txBody>
          <a:bodyPr/>
          <a:lstStyle/>
          <a:p>
            <a:pPr eaLnBrk="1" hangingPunct="1"/>
            <a:r>
              <a:rPr lang="en-US" altLang="zh-CN" sz="4400" smtClean="0"/>
              <a:t>2.</a:t>
            </a:r>
            <a:r>
              <a:rPr lang="zh-CN" altLang="en-US" sz="4400" smtClean="0"/>
              <a:t>业务用例</a:t>
            </a:r>
            <a:r>
              <a:rPr lang="en-US" altLang="zh-CN" sz="4400" smtClean="0"/>
              <a:t>(</a:t>
            </a:r>
            <a:r>
              <a:rPr lang="en-US" altLang="zh-CN" sz="4000" smtClean="0"/>
              <a:t>Business Use Case</a:t>
            </a:r>
            <a:r>
              <a:rPr lang="en-US" altLang="zh-CN" sz="4400" smtClean="0"/>
              <a:t>)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981075"/>
            <a:ext cx="7920038" cy="26209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识别业务用例</a:t>
            </a:r>
          </a:p>
          <a:p>
            <a:pPr lvl="1" eaLnBrk="1" hangingPunct="1">
              <a:defRPr/>
            </a:pPr>
            <a:r>
              <a:rPr lang="zh-CN" altLang="en-US" sz="2800" smtClean="0"/>
              <a:t>业务为业务参与者提供的</a:t>
            </a:r>
            <a:r>
              <a:rPr lang="zh-CN" altLang="en-US" sz="28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价值</a:t>
            </a:r>
          </a:p>
          <a:p>
            <a:pPr lvl="1" eaLnBrk="1" hangingPunct="1">
              <a:defRPr/>
            </a:pPr>
            <a:r>
              <a:rPr lang="zh-CN" altLang="en-US" sz="2800" smtClean="0"/>
              <a:t>体现企业业务本质，是</a:t>
            </a:r>
            <a:r>
              <a:rPr lang="zh-CN" altLang="en-US" sz="28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有意义</a:t>
            </a:r>
            <a:r>
              <a:rPr lang="zh-CN" altLang="en-US" sz="2800" smtClean="0"/>
              <a:t>的目标</a:t>
            </a:r>
            <a:endParaRPr lang="en-US" altLang="zh-CN" sz="2800" smtClean="0"/>
          </a:p>
        </p:txBody>
      </p:sp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284538"/>
            <a:ext cx="5256213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56468AC-EA97-430C-A9FB-9C59A664B33D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业务用例与业务参与者</a:t>
            </a:r>
            <a:endParaRPr lang="en-US" altLang="zh-CN" sz="4400" smtClean="0"/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757488"/>
            <a:ext cx="1800225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268413"/>
            <a:ext cx="4427537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989138"/>
            <a:ext cx="22002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573463"/>
            <a:ext cx="4360862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D2116467-6BC3-4DEA-8C77-E9924AA2F86F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识别业务用例的方法</a:t>
            </a:r>
            <a:endParaRPr lang="en-US" altLang="zh-CN" sz="4400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981075"/>
            <a:ext cx="7920038" cy="2620963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直接获得：从业务参与者的角度，从外部推导出来</a:t>
            </a:r>
            <a:endParaRPr lang="en-US" altLang="zh-CN" sz="3200" smtClean="0"/>
          </a:p>
          <a:p>
            <a:pPr eaLnBrk="1" hangingPunct="1"/>
            <a:r>
              <a:rPr lang="zh-CN" altLang="en-US" sz="3200" smtClean="0"/>
              <a:t>拼装：从里面往外面看，内部业务流程的目标是什么</a:t>
            </a:r>
            <a:endParaRPr lang="en-US" altLang="zh-CN" sz="3200" smtClean="0"/>
          </a:p>
        </p:txBody>
      </p:sp>
      <p:pic>
        <p:nvPicPr>
          <p:cNvPr id="297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3284538"/>
            <a:ext cx="1655762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702" name="Group 5"/>
          <p:cNvGrpSpPr>
            <a:grpSpLocks/>
          </p:cNvGrpSpPr>
          <p:nvPr/>
        </p:nvGrpSpPr>
        <p:grpSpPr bwMode="auto">
          <a:xfrm>
            <a:off x="247650" y="4581525"/>
            <a:ext cx="3563938" cy="1943100"/>
            <a:chOff x="-91" y="2886"/>
            <a:chExt cx="2245" cy="1224"/>
          </a:xfrm>
        </p:grpSpPr>
        <p:pic>
          <p:nvPicPr>
            <p:cNvPr id="2970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1" y="2976"/>
              <a:ext cx="1497" cy="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9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" y="2976"/>
              <a:ext cx="1497" cy="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10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" y="3657"/>
              <a:ext cx="635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11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" y="3670"/>
              <a:ext cx="635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12" name="Oval 10"/>
            <p:cNvSpPr>
              <a:spLocks noChangeArrowheads="1"/>
            </p:cNvSpPr>
            <p:nvPr/>
          </p:nvSpPr>
          <p:spPr bwMode="auto">
            <a:xfrm>
              <a:off x="0" y="2886"/>
              <a:ext cx="2087" cy="1224"/>
            </a:xfrm>
            <a:prstGeom prst="ellipse">
              <a:avLst/>
            </a:prstGeom>
            <a:noFill/>
            <a:ln w="9525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703" name="Line 11"/>
          <p:cNvSpPr>
            <a:spLocks noChangeShapeType="1"/>
          </p:cNvSpPr>
          <p:nvPr/>
        </p:nvSpPr>
        <p:spPr bwMode="auto">
          <a:xfrm>
            <a:off x="2700338" y="3860800"/>
            <a:ext cx="2447925" cy="2159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4" name="Line 12"/>
          <p:cNvSpPr>
            <a:spLocks noChangeShapeType="1"/>
          </p:cNvSpPr>
          <p:nvPr/>
        </p:nvSpPr>
        <p:spPr bwMode="auto">
          <a:xfrm flipV="1">
            <a:off x="3276600" y="4365625"/>
            <a:ext cx="1871663" cy="503238"/>
          </a:xfrm>
          <a:prstGeom prst="line">
            <a:avLst/>
          </a:prstGeom>
          <a:noFill/>
          <a:ln w="25400">
            <a:solidFill>
              <a:srgbClr val="FF9900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5" name="Rectangle 13"/>
          <p:cNvSpPr>
            <a:spLocks noChangeArrowheads="1"/>
          </p:cNvSpPr>
          <p:nvPr/>
        </p:nvSpPr>
        <p:spPr bwMode="auto">
          <a:xfrm>
            <a:off x="3203575" y="3548063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直接获得</a:t>
            </a:r>
          </a:p>
        </p:txBody>
      </p:sp>
      <p:sp>
        <p:nvSpPr>
          <p:cNvPr id="677902" name="Rectangle 14"/>
          <p:cNvSpPr>
            <a:spLocks noChangeArrowheads="1"/>
          </p:cNvSpPr>
          <p:nvPr/>
        </p:nvSpPr>
        <p:spPr bwMode="auto">
          <a:xfrm>
            <a:off x="3703638" y="4221163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99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拼装</a:t>
            </a:r>
          </a:p>
        </p:txBody>
      </p:sp>
      <p:pic>
        <p:nvPicPr>
          <p:cNvPr id="29707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675" y="3500438"/>
            <a:ext cx="367347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58FD09F-686D-4A83-9B8B-3A3E3DEEE21F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从业务流程拼装业务用例</a:t>
            </a:r>
            <a:endParaRPr lang="en-US" altLang="zh-CN" sz="4400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业务流程</a:t>
            </a:r>
          </a:p>
          <a:p>
            <a:pPr lvl="1" eaLnBrk="1" hangingPunct="1"/>
            <a:r>
              <a:rPr lang="en-US" altLang="zh-CN" sz="2800" smtClean="0"/>
              <a:t>1. </a:t>
            </a:r>
            <a:r>
              <a:rPr lang="zh-CN" altLang="en-US" sz="2800" smtClean="0"/>
              <a:t>收款人在支票背后签名，写上身份证件号码，把支票和身份证件交给营业员</a:t>
            </a:r>
          </a:p>
          <a:p>
            <a:pPr lvl="1" eaLnBrk="1" hangingPunct="1"/>
            <a:r>
              <a:rPr lang="en-US" altLang="zh-CN" sz="2800" smtClean="0"/>
              <a:t>2. </a:t>
            </a:r>
            <a:r>
              <a:rPr lang="zh-CN" altLang="en-US" sz="2800" smtClean="0"/>
              <a:t>营业员核对印章正确且证件有效</a:t>
            </a:r>
          </a:p>
          <a:p>
            <a:pPr lvl="1" eaLnBrk="1" hangingPunct="1"/>
            <a:r>
              <a:rPr lang="en-US" altLang="zh-CN" sz="2800" smtClean="0"/>
              <a:t>3. </a:t>
            </a:r>
            <a:r>
              <a:rPr lang="zh-CN" altLang="en-US" sz="2800" smtClean="0"/>
              <a:t>营业员操作营业受理系统，办理支票兑现手续</a:t>
            </a:r>
          </a:p>
          <a:p>
            <a:pPr lvl="1" eaLnBrk="1" hangingPunct="1"/>
            <a:r>
              <a:rPr lang="en-US" altLang="zh-CN" sz="2800" smtClean="0"/>
              <a:t>4. </a:t>
            </a:r>
            <a:r>
              <a:rPr lang="zh-CN" altLang="en-US" sz="2800" smtClean="0"/>
              <a:t>营业员把现金和证件交给交款人</a:t>
            </a:r>
            <a:endParaRPr lang="en-US" altLang="zh-CN" sz="2800" smtClean="0"/>
          </a:p>
        </p:txBody>
      </p:sp>
      <p:pic>
        <p:nvPicPr>
          <p:cNvPr id="67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508500"/>
            <a:ext cx="5329238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华文楷体" pitchFamily="2" charset="-122"/>
              </a:rPr>
              <a:t>第</a:t>
            </a:r>
            <a:r>
              <a:rPr lang="en-US" altLang="zh-CN" dirty="0" smtClean="0">
                <a:ea typeface="华文楷体" pitchFamily="2" charset="-122"/>
              </a:rPr>
              <a:t>03</a:t>
            </a:r>
            <a:r>
              <a:rPr lang="zh-CN" altLang="en-US" dirty="0" smtClean="0">
                <a:ea typeface="华文楷体" pitchFamily="2" charset="-122"/>
              </a:rPr>
              <a:t>章 业务建模</a:t>
            </a:r>
            <a:endParaRPr lang="en-US" altLang="zh-CN" dirty="0" smtClean="0">
              <a:ea typeface="华文楷体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8608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zh-CN" sz="3200" i="1" smtClean="0">
                <a:solidFill>
                  <a:srgbClr val="003399"/>
                </a:solidFill>
              </a:rPr>
              <a:t>Business Modeling</a:t>
            </a:r>
            <a:endParaRPr lang="zh-CN" altLang="en-US" sz="3200" i="1" smtClean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B32D91CF-BE1F-487E-82A8-7D4D6A575CC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识别业务用例</a:t>
            </a:r>
            <a:r>
              <a:rPr lang="en-US" altLang="zh-CN" sz="4400" smtClean="0"/>
              <a:t>-</a:t>
            </a:r>
            <a:r>
              <a:rPr lang="zh-CN" altLang="en-US" sz="4400" smtClean="0"/>
              <a:t>支持性事件</a:t>
            </a:r>
            <a:endParaRPr lang="en-US" altLang="zh-CN" sz="4400" smtClean="0"/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81075"/>
            <a:ext cx="7920038" cy="37496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3200" smtClean="0"/>
              <a:t>不要遗漏支撑性业务流程背后的业务用例</a:t>
            </a:r>
            <a:endParaRPr lang="en-US" altLang="zh-CN" sz="320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3200" smtClean="0"/>
              <a:t>支持性事件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smtClean="0"/>
              <a:t>人员的发展与维护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smtClean="0"/>
              <a:t>业务内部</a:t>
            </a:r>
            <a:r>
              <a:rPr lang="en-US" altLang="zh-CN" sz="2800" smtClean="0"/>
              <a:t>IT</a:t>
            </a:r>
            <a:r>
              <a:rPr lang="zh-CN" altLang="en-US" sz="2800" smtClean="0"/>
              <a:t>的开发与维护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smtClean="0"/>
              <a:t>办公室的设立与维护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smtClean="0"/>
              <a:t>安全性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smtClean="0"/>
              <a:t>法律活动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200" smtClean="0"/>
              <a:t>例：公司为什么要举行足球比赛？</a:t>
            </a:r>
            <a:endParaRPr lang="en-US" altLang="zh-CN" sz="3200" smtClean="0"/>
          </a:p>
        </p:txBody>
      </p:sp>
      <p:pic>
        <p:nvPicPr>
          <p:cNvPr id="67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437063"/>
            <a:ext cx="6192838" cy="219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2F6685E-0D64-405D-A395-8EA78F4C0E72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smtClean="0"/>
              <a:t>3.</a:t>
            </a:r>
            <a:r>
              <a:rPr lang="zh-CN" altLang="en-US" sz="4400" smtClean="0"/>
              <a:t>详述业务用例</a:t>
            </a:r>
            <a:endParaRPr lang="en-US" altLang="zh-CN" sz="4400" smtClean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业务用例是对业务流程的封装，在业务建模过程中需要逐一描述其内部细节，即详述业务用例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目的</a:t>
            </a:r>
          </a:p>
          <a:p>
            <a:pPr lvl="1" eaLnBrk="1" hangingPunct="1"/>
            <a:r>
              <a:rPr lang="zh-CN" altLang="en-US" smtClean="0"/>
              <a:t>详细说明业务用例的工作流程</a:t>
            </a:r>
          </a:p>
          <a:p>
            <a:pPr lvl="1" eaLnBrk="1" hangingPunct="1"/>
            <a:r>
              <a:rPr lang="zh-CN" altLang="en-US" smtClean="0"/>
              <a:t>说明业务用例的工作流程，以便于客户、用户和涉众理解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D908B230-9584-45B4-A2B1-3612CF582AA2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三种可选技术</a:t>
            </a:r>
            <a:endParaRPr lang="en-US" altLang="zh-CN" sz="4400" smtClean="0"/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738" y="1711325"/>
            <a:ext cx="3105150" cy="30861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1700213"/>
            <a:ext cx="2686050" cy="310515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700213"/>
            <a:ext cx="2790825" cy="310515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1990" name="Rectangle 6"/>
          <p:cNvSpPr>
            <a:spLocks noChangeArrowheads="1"/>
          </p:cNvSpPr>
          <p:nvPr/>
        </p:nvSpPr>
        <p:spPr bwMode="auto">
          <a:xfrm>
            <a:off x="1042988" y="4868863"/>
            <a:ext cx="895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文字</a:t>
            </a:r>
            <a:endParaRPr lang="en-US" altLang="zh-CN" sz="28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81991" name="Rectangle 7"/>
          <p:cNvSpPr>
            <a:spLocks noChangeArrowheads="1"/>
          </p:cNvSpPr>
          <p:nvPr/>
        </p:nvSpPr>
        <p:spPr bwMode="auto">
          <a:xfrm>
            <a:off x="3851275" y="4868863"/>
            <a:ext cx="1250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活动图</a:t>
            </a:r>
            <a:endParaRPr lang="en-US" altLang="zh-CN" sz="28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81992" name="Rectangle 8"/>
          <p:cNvSpPr>
            <a:spLocks noChangeArrowheads="1"/>
          </p:cNvSpPr>
          <p:nvPr/>
        </p:nvSpPr>
        <p:spPr bwMode="auto">
          <a:xfrm>
            <a:off x="6948488" y="4868863"/>
            <a:ext cx="1250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448F1CD-19D0-474F-B0BD-3CB403D8D506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选择合适的技术</a:t>
            </a:r>
            <a:endParaRPr lang="en-US" altLang="zh-CN" sz="4400" smtClean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只有文字</a:t>
            </a:r>
          </a:p>
          <a:p>
            <a:pPr lvl="1" eaLnBrk="1" hangingPunct="1"/>
            <a:r>
              <a:rPr lang="zh-CN" altLang="en-US" smtClean="0"/>
              <a:t>不生动，不便于和客户交流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只有活动图</a:t>
            </a:r>
          </a:p>
          <a:p>
            <a:pPr lvl="1" eaLnBrk="1" hangingPunct="1"/>
            <a:r>
              <a:rPr lang="zh-CN" altLang="en-US" smtClean="0"/>
              <a:t>难以表达所有细节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业务用例文档中插入活动图</a:t>
            </a:r>
          </a:p>
          <a:p>
            <a:pPr eaLnBrk="1" hangingPunct="1"/>
            <a:r>
              <a:rPr lang="zh-CN" altLang="en-US" smtClean="0"/>
              <a:t>活动图中插入文字</a:t>
            </a:r>
            <a:r>
              <a:rPr lang="en-US" altLang="zh-CN" smtClean="0"/>
              <a:t>(+</a:t>
            </a:r>
            <a:r>
              <a:rPr lang="zh-CN" altLang="en-US" smtClean="0"/>
              <a:t>注释</a:t>
            </a:r>
            <a:r>
              <a:rPr lang="en-US" altLang="zh-CN" smtClean="0"/>
              <a:t>+</a:t>
            </a:r>
            <a:r>
              <a:rPr lang="zh-CN" altLang="en-US" smtClean="0"/>
              <a:t>基本路径</a:t>
            </a:r>
            <a:r>
              <a:rPr lang="en-US" altLang="zh-CN" smtClean="0"/>
              <a:t>)</a:t>
            </a:r>
          </a:p>
          <a:p>
            <a:pPr eaLnBrk="1" hangingPunct="1"/>
            <a:r>
              <a:rPr lang="zh-CN" altLang="en-US" smtClean="0"/>
              <a:t>顺序图</a:t>
            </a:r>
            <a:r>
              <a:rPr lang="en-US" altLang="zh-CN" smtClean="0"/>
              <a:t>(</a:t>
            </a:r>
            <a:r>
              <a:rPr lang="zh-CN" altLang="en-US" smtClean="0"/>
              <a:t>需要涉及到业务对象模型</a:t>
            </a:r>
            <a:r>
              <a:rPr lang="en-US" altLang="zh-CN" smtClean="0"/>
              <a:t>)</a:t>
            </a:r>
          </a:p>
        </p:txBody>
      </p:sp>
      <p:sp>
        <p:nvSpPr>
          <p:cNvPr id="34821" name="Oval 4"/>
          <p:cNvSpPr>
            <a:spLocks noChangeArrowheads="1"/>
          </p:cNvSpPr>
          <p:nvPr/>
        </p:nvSpPr>
        <p:spPr bwMode="auto">
          <a:xfrm>
            <a:off x="539750" y="4149725"/>
            <a:ext cx="8604250" cy="647700"/>
          </a:xfrm>
          <a:prstGeom prst="ellipse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smtClean="0">
                <a:solidFill>
                  <a:srgbClr val="4D4D4D"/>
                </a:solidFill>
                <a:latin typeface="Arial" charset="0"/>
              </a:rPr>
              <a:t>-</a:t>
            </a:r>
            <a:fld id="{6BCE51C6-621D-4BC7-BA43-B28D8D46D493}" type="slidenum">
              <a:rPr lang="en-US" altLang="zh-CN" sz="1200" smtClean="0">
                <a:solidFill>
                  <a:srgbClr val="4D4D4D"/>
                </a:solidFill>
                <a:latin typeface="Arial" charset="0"/>
              </a:rPr>
              <a:pPr eaLnBrk="1" hangingPunct="1"/>
              <a:t>34</a:t>
            </a:fld>
            <a:r>
              <a:rPr lang="en-US" altLang="zh-CN" sz="120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活动图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 smtClean="0"/>
              <a:t>活动图（</a:t>
            </a:r>
            <a:r>
              <a:rPr lang="en-US" altLang="zh-CN" sz="3200" smtClean="0"/>
              <a:t>Activity Diagram</a:t>
            </a:r>
            <a:r>
              <a:rPr lang="zh-CN" altLang="en-US" sz="3200" smtClean="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smtClean="0"/>
              <a:t>一种行为图，描述活动和动作间的流，强调行为的序列和条件</a:t>
            </a:r>
            <a:endParaRPr lang="en-US" altLang="zh-CN" sz="280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smtClean="0"/>
              <a:t>主要用于描述某一方法、机制或用例的内部行为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smtClean="0"/>
              <a:t>活动建模的主要用途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smtClean="0"/>
              <a:t>描述算法：描述方法的实现，可对应一个类的一个操作</a:t>
            </a:r>
            <a:endParaRPr lang="en-US" altLang="zh-CN" sz="280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smtClean="0"/>
              <a:t>对业务过程和工作流建模：描述（业务）用例</a:t>
            </a:r>
            <a:endParaRPr lang="en-US" altLang="zh-CN" sz="280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smtClean="0"/>
              <a:t>对复杂信息系统建模，以确定系统处理信息的层次关系</a:t>
            </a:r>
            <a:endParaRPr lang="en-US" altLang="zh-CN" sz="2800" smtClean="0"/>
          </a:p>
        </p:txBody>
      </p:sp>
    </p:spTree>
    <p:extLst>
      <p:ext uri="{BB962C8B-B14F-4D97-AF65-F5344CB8AC3E}">
        <p14:creationId xmlns:p14="http://schemas.microsoft.com/office/powerpoint/2010/main" val="314295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D7792B32-27B8-4D81-A4DF-6739959B177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 sz="4400" smtClean="0"/>
              <a:t>细说活动图</a:t>
            </a:r>
            <a:endParaRPr kumimoji="0" lang="en-US" altLang="zh-CN" sz="4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smtClean="0">
                <a:solidFill>
                  <a:srgbClr val="4D4D4D"/>
                </a:solidFill>
                <a:latin typeface="Arial" charset="0"/>
              </a:rPr>
              <a:t>-</a:t>
            </a:r>
            <a:fld id="{97562F17-DDBF-4E5F-BC39-55BAD7691551}" type="slidenum">
              <a:rPr lang="en-US" altLang="zh-CN" sz="1200" smtClean="0">
                <a:solidFill>
                  <a:srgbClr val="4D4D4D"/>
                </a:solidFill>
                <a:latin typeface="Arial" charset="0"/>
              </a:rPr>
              <a:pPr eaLnBrk="1" hangingPunct="1"/>
              <a:t>36</a:t>
            </a:fld>
            <a:r>
              <a:rPr lang="en-US" altLang="zh-CN" sz="120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 sz="4400" smtClean="0"/>
              <a:t>细说活动图</a:t>
            </a:r>
            <a:endParaRPr kumimoji="0" lang="en-US" altLang="zh-CN" sz="440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90488"/>
            <a:ext cx="7943850" cy="667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4069" name="Rectangle 5"/>
          <p:cNvSpPr>
            <a:spLocks noChangeArrowheads="1"/>
          </p:cNvSpPr>
          <p:nvPr/>
        </p:nvSpPr>
        <p:spPr bwMode="auto">
          <a:xfrm>
            <a:off x="611188" y="188913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起点</a:t>
            </a:r>
          </a:p>
        </p:txBody>
      </p:sp>
      <p:sp>
        <p:nvSpPr>
          <p:cNvPr id="344070" name="Rectangle 6"/>
          <p:cNvSpPr>
            <a:spLocks noChangeArrowheads="1"/>
          </p:cNvSpPr>
          <p:nvPr/>
        </p:nvSpPr>
        <p:spPr bwMode="auto">
          <a:xfrm>
            <a:off x="2195513" y="404813"/>
            <a:ext cx="11128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控制流</a:t>
            </a:r>
          </a:p>
        </p:txBody>
      </p:sp>
      <p:sp>
        <p:nvSpPr>
          <p:cNvPr id="344071" name="Rectangle 7"/>
          <p:cNvSpPr>
            <a:spLocks noChangeArrowheads="1"/>
          </p:cNvSpPr>
          <p:nvPr/>
        </p:nvSpPr>
        <p:spPr bwMode="auto">
          <a:xfrm>
            <a:off x="322263" y="595313"/>
            <a:ext cx="8032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动作</a:t>
            </a:r>
          </a:p>
        </p:txBody>
      </p:sp>
      <p:sp>
        <p:nvSpPr>
          <p:cNvPr id="344072" name="Rectangle 8"/>
          <p:cNvSpPr>
            <a:spLocks noChangeArrowheads="1"/>
          </p:cNvSpPr>
          <p:nvPr/>
        </p:nvSpPr>
        <p:spPr bwMode="auto">
          <a:xfrm>
            <a:off x="3995738" y="1027113"/>
            <a:ext cx="11128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决策点</a:t>
            </a:r>
            <a:endParaRPr lang="zh-CN" altLang="en-US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44073" name="Rectangle 9"/>
          <p:cNvSpPr>
            <a:spLocks noChangeArrowheads="1"/>
          </p:cNvSpPr>
          <p:nvPr/>
        </p:nvSpPr>
        <p:spPr bwMode="auto">
          <a:xfrm>
            <a:off x="6011863" y="4713288"/>
            <a:ext cx="8032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分叉</a:t>
            </a:r>
            <a:endParaRPr lang="en-US" altLang="zh-CN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44074" name="Rectangle 10"/>
          <p:cNvSpPr>
            <a:spLocks noChangeArrowheads="1"/>
          </p:cNvSpPr>
          <p:nvPr/>
        </p:nvSpPr>
        <p:spPr bwMode="auto">
          <a:xfrm>
            <a:off x="6873875" y="5505450"/>
            <a:ext cx="8032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汇合</a:t>
            </a:r>
            <a:endParaRPr lang="en-US" altLang="zh-CN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44075" name="Rectangle 11"/>
          <p:cNvSpPr>
            <a:spLocks noChangeArrowheads="1"/>
          </p:cNvSpPr>
          <p:nvPr/>
        </p:nvSpPr>
        <p:spPr bwMode="auto">
          <a:xfrm>
            <a:off x="6084888" y="6284913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终点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116013" y="234950"/>
            <a:ext cx="7935912" cy="461963"/>
            <a:chOff x="703" y="148"/>
            <a:chExt cx="4999" cy="291"/>
          </a:xfrm>
        </p:grpSpPr>
        <p:sp>
          <p:nvSpPr>
            <p:cNvPr id="6159" name="Line 13"/>
            <p:cNvSpPr>
              <a:spLocks noChangeShapeType="1"/>
            </p:cNvSpPr>
            <p:nvPr/>
          </p:nvSpPr>
          <p:spPr bwMode="auto">
            <a:xfrm>
              <a:off x="703" y="155"/>
              <a:ext cx="4626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4078" name="Rectangle 14"/>
            <p:cNvSpPr>
              <a:spLocks noChangeArrowheads="1"/>
            </p:cNvSpPr>
            <p:nvPr/>
          </p:nvSpPr>
          <p:spPr bwMode="auto">
            <a:xfrm>
              <a:off x="3832" y="148"/>
              <a:ext cx="18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分区：活动的负责者</a:t>
              </a:r>
              <a:endParaRPr lang="en-US" altLang="zh-CN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344079" name="Rectangle 15"/>
          <p:cNvSpPr>
            <a:spLocks noChangeArrowheads="1"/>
          </p:cNvSpPr>
          <p:nvPr/>
        </p:nvSpPr>
        <p:spPr bwMode="auto">
          <a:xfrm>
            <a:off x="3833813" y="1484313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守卫条件</a:t>
            </a:r>
            <a:endParaRPr lang="en-US" altLang="zh-CN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859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44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4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4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70" grpId="0"/>
      <p:bldP spid="344071" grpId="0"/>
      <p:bldP spid="344072" grpId="0"/>
      <p:bldP spid="344073" grpId="0"/>
      <p:bldP spid="344074" grpId="0"/>
      <p:bldP spid="344075" grpId="0"/>
      <p:bldP spid="34407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EABF98B-867E-4B51-9054-2392BC8024A4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细说活动图</a:t>
            </a:r>
            <a:r>
              <a:rPr lang="en-US" altLang="zh-CN" sz="4400" smtClean="0"/>
              <a:t>(1)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3200" smtClean="0"/>
              <a:t>起点、终点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smtClean="0"/>
              <a:t>活动的一种特殊形式，各自只有一个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smtClean="0"/>
              <a:t>起点：只有离开的转移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smtClean="0"/>
              <a:t>终点：只有进入的转移</a:t>
            </a:r>
            <a:endParaRPr lang="en-US" altLang="zh-CN" sz="280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smtClean="0"/>
              <a:t>存在从起点出发，到达终点的路径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200" smtClean="0"/>
              <a:t>活动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smtClean="0"/>
              <a:t>有进有出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smtClean="0"/>
              <a:t>动宾结构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smtClean="0"/>
              <a:t>可以简单，可以复杂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200" smtClean="0"/>
              <a:t>分区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smtClean="0"/>
              <a:t>定义活动的负责者</a:t>
            </a:r>
          </a:p>
        </p:txBody>
      </p:sp>
      <p:pic>
        <p:nvPicPr>
          <p:cNvPr id="378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284538"/>
            <a:ext cx="1800225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916113"/>
            <a:ext cx="4095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2349500"/>
            <a:ext cx="4572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4918075"/>
            <a:ext cx="53990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02B02A0-D6C5-42A3-870E-29E8433604C0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细说活动图</a:t>
            </a:r>
            <a:r>
              <a:rPr lang="en-US" altLang="zh-CN" sz="4400" smtClean="0"/>
              <a:t>(2)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控制流和</a:t>
            </a:r>
            <a:r>
              <a:rPr lang="zh-CN" altLang="en-US" dirty="0" smtClean="0"/>
              <a:t>守卫条件</a:t>
            </a:r>
          </a:p>
          <a:p>
            <a:pPr lvl="1" eaLnBrk="1" hangingPunct="1"/>
            <a:r>
              <a:rPr lang="zh-CN" altLang="en-US" dirty="0" smtClean="0"/>
              <a:t>向</a:t>
            </a:r>
            <a:r>
              <a:rPr lang="zh-CN" altLang="en-US" dirty="0" smtClean="0"/>
              <a:t>外</a:t>
            </a:r>
            <a:r>
              <a:rPr lang="zh-CN" altLang="en-US" dirty="0"/>
              <a:t>控制流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条件之和必须是完备集</a:t>
            </a:r>
          </a:p>
          <a:p>
            <a:pPr lvl="1" eaLnBrk="1" hangingPunct="1"/>
            <a:r>
              <a:rPr lang="zh-CN" altLang="en-US" dirty="0" smtClean="0"/>
              <a:t>向</a:t>
            </a:r>
            <a:r>
              <a:rPr lang="zh-CN" altLang="en-US" dirty="0" smtClean="0"/>
              <a:t>外</a:t>
            </a:r>
            <a:r>
              <a:rPr lang="zh-CN" altLang="en-US" dirty="0"/>
              <a:t>控制流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条件之间不能重叠</a:t>
            </a:r>
          </a:p>
          <a:p>
            <a:pPr eaLnBrk="1" hangingPunct="1"/>
            <a:r>
              <a:rPr lang="zh-CN" altLang="en-US" dirty="0" smtClean="0"/>
              <a:t>决策点</a:t>
            </a:r>
          </a:p>
          <a:p>
            <a:pPr lvl="1" eaLnBrk="1" hangingPunct="1"/>
            <a:r>
              <a:rPr lang="zh-CN" altLang="en-US" dirty="0" smtClean="0"/>
              <a:t>注意和流程图的区别</a:t>
            </a:r>
          </a:p>
          <a:p>
            <a:pPr lvl="1" eaLnBrk="1" hangingPunct="1"/>
            <a:r>
              <a:rPr lang="zh-CN" altLang="en-US" dirty="0" smtClean="0"/>
              <a:t>误把活动当决策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图中判断“技术可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行性”需要单独的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活动来完成</a:t>
            </a:r>
          </a:p>
        </p:txBody>
      </p:sp>
      <p:pic>
        <p:nvPicPr>
          <p:cNvPr id="389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3573463"/>
            <a:ext cx="328612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989138"/>
            <a:ext cx="278765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5638800" y="5214938"/>
            <a:ext cx="2571750" cy="571500"/>
          </a:xfrm>
          <a:prstGeom prst="ellipse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6E37909-B963-42C4-9C2A-DF2A4C901292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细说活动图</a:t>
            </a:r>
            <a:r>
              <a:rPr lang="en-US" altLang="zh-CN" sz="4400" smtClean="0"/>
              <a:t>(3)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并发</a:t>
            </a:r>
            <a:r>
              <a:rPr lang="en-US" altLang="zh-CN" smtClean="0"/>
              <a:t>(concurrent)</a:t>
            </a:r>
          </a:p>
          <a:p>
            <a:pPr eaLnBrk="1" hangingPunct="1"/>
            <a:r>
              <a:rPr kumimoji="0" lang="zh-CN" altLang="en-US" smtClean="0"/>
              <a:t>同步条</a:t>
            </a:r>
            <a:r>
              <a:rPr kumimoji="0" lang="en-US" altLang="zh-CN" smtClean="0"/>
              <a:t>(</a:t>
            </a:r>
            <a:r>
              <a:rPr lang="en-US" altLang="zh-CN" smtClean="0"/>
              <a:t>s</a:t>
            </a:r>
            <a:r>
              <a:rPr lang="en-US" altLang="en-US" smtClean="0"/>
              <a:t>ynchronization</a:t>
            </a:r>
            <a:r>
              <a:rPr lang="en-US" altLang="zh-CN" smtClean="0"/>
              <a:t> b</a:t>
            </a:r>
            <a:r>
              <a:rPr lang="en-US" altLang="en-US" smtClean="0"/>
              <a:t>ar</a:t>
            </a:r>
            <a:r>
              <a:rPr kumimoji="0" lang="en-US" altLang="zh-CN" smtClean="0"/>
              <a:t>)</a:t>
            </a:r>
            <a:r>
              <a:rPr kumimoji="0" lang="zh-CN" altLang="en-US" smtClean="0"/>
              <a:t>的分叉</a:t>
            </a:r>
            <a:r>
              <a:rPr kumimoji="0" lang="en-US" altLang="zh-CN" smtClean="0"/>
              <a:t>(fork)</a:t>
            </a:r>
            <a:r>
              <a:rPr kumimoji="0" lang="zh-CN" altLang="en-US" smtClean="0"/>
              <a:t>与合并</a:t>
            </a:r>
            <a:r>
              <a:rPr kumimoji="0" lang="en-US" altLang="zh-CN" smtClean="0"/>
              <a:t>(join)</a:t>
            </a:r>
          </a:p>
          <a:p>
            <a:pPr lvl="1" eaLnBrk="1" hangingPunct="1"/>
            <a:r>
              <a:rPr kumimoji="0" lang="zh-CN" altLang="en-US" smtClean="0"/>
              <a:t>有分必有合</a:t>
            </a:r>
          </a:p>
          <a:p>
            <a:pPr lvl="1" eaLnBrk="1" hangingPunct="1"/>
            <a:r>
              <a:rPr kumimoji="0" lang="zh-CN" altLang="en-US" smtClean="0"/>
              <a:t>有分必有进</a:t>
            </a:r>
          </a:p>
          <a:p>
            <a:pPr lvl="1" eaLnBrk="1" hangingPunct="1"/>
            <a:r>
              <a:rPr kumimoji="0" lang="zh-CN" altLang="en-US" smtClean="0"/>
              <a:t>有合必有出</a:t>
            </a:r>
          </a:p>
          <a:p>
            <a:pPr lvl="1" eaLnBrk="1" hangingPunct="1"/>
            <a:r>
              <a:rPr kumimoji="0" lang="zh-CN" altLang="en-US" smtClean="0"/>
              <a:t>并发</a:t>
            </a:r>
            <a:r>
              <a:rPr kumimoji="0" lang="zh-CN" altLang="en-US" smtClean="0">
                <a:latin typeface="宋体" charset="-122"/>
              </a:rPr>
              <a:t>≠</a:t>
            </a:r>
            <a:r>
              <a:rPr kumimoji="0" lang="zh-CN" altLang="en-US" smtClean="0"/>
              <a:t>同时</a:t>
            </a:r>
          </a:p>
          <a:p>
            <a:pPr lvl="1" eaLnBrk="1" hangingPunct="1"/>
            <a:endParaRPr kumimoji="0" lang="en-US" altLang="zh-CN" smtClean="0"/>
          </a:p>
        </p:txBody>
      </p:sp>
      <p:pic>
        <p:nvPicPr>
          <p:cNvPr id="3994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928938"/>
            <a:ext cx="4679950" cy="278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76C4DDF4-179F-4E42-BCE3-A29F341E0BC0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内容安排</a:t>
            </a:r>
            <a:endParaRPr lang="en-US" altLang="zh-CN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分析设计过程简介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业务建模基础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业务建模流程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识别业务参与者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识别业务用例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详述业务用例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建立业务对象模型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业务建模实践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从业务模型到系统模型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C611EA6-9A55-4DBA-B849-014C4B23F4FC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活动图中的对象流</a:t>
            </a:r>
            <a:endParaRPr lang="en-US" altLang="zh-CN" sz="4400" smtClean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指定活动操作的数据</a:t>
            </a:r>
            <a:r>
              <a:rPr lang="en-US" altLang="zh-CN" smtClean="0"/>
              <a:t>(</a:t>
            </a:r>
            <a:r>
              <a:rPr lang="zh-CN" altLang="en-US" smtClean="0"/>
              <a:t>对象</a:t>
            </a:r>
            <a:r>
              <a:rPr lang="en-US" altLang="zh-CN" smtClean="0"/>
              <a:t>)</a:t>
            </a:r>
            <a:r>
              <a:rPr lang="zh-CN" altLang="en-US" smtClean="0"/>
              <a:t>以及数据的流向</a:t>
            </a:r>
            <a:r>
              <a:rPr lang="en-US" altLang="zh-CN" smtClean="0"/>
              <a:t>(</a:t>
            </a:r>
            <a:r>
              <a:rPr lang="zh-CN" altLang="en-US" smtClean="0"/>
              <a:t>对象流</a:t>
            </a:r>
            <a:r>
              <a:rPr lang="en-US" altLang="zh-CN" smtClean="0"/>
              <a:t>)</a:t>
            </a:r>
          </a:p>
          <a:p>
            <a:pPr lvl="1" eaLnBrk="1" hangingPunct="1"/>
            <a:r>
              <a:rPr lang="zh-CN" altLang="en-US" smtClean="0"/>
              <a:t>业务对象</a:t>
            </a:r>
            <a:r>
              <a:rPr lang="en-US" altLang="zh-CN" smtClean="0"/>
              <a:t>(business objects)</a:t>
            </a:r>
            <a:r>
              <a:rPr lang="zh-CN" altLang="en-US" smtClean="0"/>
              <a:t>、对象流</a:t>
            </a:r>
            <a:r>
              <a:rPr lang="en-US" altLang="zh-CN" smtClean="0"/>
              <a:t>(object flows) </a:t>
            </a:r>
          </a:p>
          <a:p>
            <a:pPr lvl="1" eaLnBrk="1" hangingPunct="1"/>
            <a:r>
              <a:rPr kumimoji="0" lang="zh-CN" altLang="en-US" smtClean="0"/>
              <a:t>指出对某些业务实体的操作，类似结构化中的数据流图</a:t>
            </a:r>
          </a:p>
          <a:p>
            <a:pPr lvl="1" eaLnBrk="1" hangingPunct="1"/>
            <a:r>
              <a:rPr kumimoji="0" lang="en-US" altLang="zh-CN" smtClean="0">
                <a:solidFill>
                  <a:schemeClr val="folHlink"/>
                </a:solidFill>
              </a:rPr>
              <a:t>UML2</a:t>
            </a:r>
            <a:r>
              <a:rPr kumimoji="0" lang="zh-CN" altLang="en-US" smtClean="0">
                <a:solidFill>
                  <a:schemeClr val="folHlink"/>
                </a:solidFill>
              </a:rPr>
              <a:t>中对象流</a:t>
            </a:r>
            <a:br>
              <a:rPr kumimoji="0" lang="zh-CN" altLang="en-US" smtClean="0">
                <a:solidFill>
                  <a:schemeClr val="folHlink"/>
                </a:solidFill>
              </a:rPr>
            </a:br>
            <a:r>
              <a:rPr kumimoji="0" lang="zh-CN" altLang="en-US" smtClean="0">
                <a:solidFill>
                  <a:schemeClr val="folHlink"/>
                </a:solidFill>
              </a:rPr>
              <a:t>由原来的虚线</a:t>
            </a:r>
            <a:br>
              <a:rPr kumimoji="0" lang="zh-CN" altLang="en-US" smtClean="0">
                <a:solidFill>
                  <a:schemeClr val="folHlink"/>
                </a:solidFill>
              </a:rPr>
            </a:br>
            <a:r>
              <a:rPr kumimoji="0" lang="zh-CN" altLang="en-US" smtClean="0">
                <a:solidFill>
                  <a:schemeClr val="folHlink"/>
                </a:solidFill>
              </a:rPr>
              <a:t>改为实线</a:t>
            </a:r>
            <a:endParaRPr kumimoji="0" lang="en-US" altLang="zh-CN" smtClean="0">
              <a:solidFill>
                <a:schemeClr val="folHlink"/>
              </a:solidFill>
            </a:endParaRPr>
          </a:p>
        </p:txBody>
      </p:sp>
      <p:pic>
        <p:nvPicPr>
          <p:cNvPr id="409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860800"/>
            <a:ext cx="42100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7059650-D910-442E-98DD-021FD90AE332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活动图的分层</a:t>
            </a:r>
            <a:endParaRPr lang="en-US" altLang="zh-CN" sz="4400" smtClean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活动可以简单可以复杂，复杂的活动可以进一步细化：分层</a:t>
            </a:r>
          </a:p>
          <a:p>
            <a:pPr lvl="1" eaLnBrk="1" hangingPunct="1"/>
            <a:r>
              <a:rPr lang="zh-CN" altLang="en-US" smtClean="0"/>
              <a:t>顶层有起点终点，下层可以没有</a:t>
            </a:r>
          </a:p>
          <a:p>
            <a:pPr lvl="1" eaLnBrk="1" hangingPunct="1"/>
            <a:r>
              <a:rPr lang="zh-CN" altLang="en-US" smtClean="0"/>
              <a:t>出入平衡</a:t>
            </a:r>
            <a:endParaRPr lang="en-US" altLang="zh-CN" smtClean="0"/>
          </a:p>
        </p:txBody>
      </p:sp>
      <p:pic>
        <p:nvPicPr>
          <p:cNvPr id="4198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429000"/>
            <a:ext cx="722947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70DD27F-E4E7-4907-9BCD-08C91810C3C3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smtClean="0"/>
              <a:t>4.</a:t>
            </a:r>
            <a:r>
              <a:rPr lang="zh-CN" altLang="en-US" sz="4400" smtClean="0"/>
              <a:t>业务对象模型</a:t>
            </a:r>
            <a:endParaRPr lang="en-US" altLang="zh-CN" sz="4400" smtClean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业务对象模型</a:t>
            </a:r>
            <a:r>
              <a:rPr lang="en-US" altLang="zh-CN" smtClean="0"/>
              <a:t>(Business Object Model)</a:t>
            </a:r>
          </a:p>
          <a:p>
            <a:pPr lvl="1" eaLnBrk="1" hangingPunct="1"/>
            <a:r>
              <a:rPr lang="zh-CN" altLang="en-US" smtClean="0"/>
              <a:t>勾勒出实现业务关系中的人、事物、设备、资源以及它们之间的关系；即业务工人和业务实体之间的静态关系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从另一个视角描述现实</a:t>
            </a:r>
            <a:endParaRPr lang="en-US" altLang="zh-CN" smtClean="0"/>
          </a:p>
          <a:p>
            <a:pPr lvl="1" eaLnBrk="1" hangingPunct="1"/>
            <a:r>
              <a:rPr kumimoji="0" lang="zh-CN" altLang="en-US" smtClean="0"/>
              <a:t>使用</a:t>
            </a:r>
            <a:r>
              <a:rPr kumimoji="0" lang="en-US" altLang="zh-CN" smtClean="0"/>
              <a:t>UML</a:t>
            </a:r>
            <a:r>
              <a:rPr kumimoji="0" lang="zh-CN" altLang="en-US" smtClean="0"/>
              <a:t>类图描述</a:t>
            </a:r>
          </a:p>
          <a:p>
            <a:pPr lvl="1" eaLnBrk="1" hangingPunct="1"/>
            <a:r>
              <a:rPr kumimoji="0" lang="zh-CN" altLang="en-US" smtClean="0"/>
              <a:t>不要和待开发系统中的分析设计类相混淆</a:t>
            </a:r>
            <a:endParaRPr kumimoji="0"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E388CA7E-C78F-4F92-9176-782A683533B9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餐馆的业务对象模型</a:t>
            </a:r>
            <a:endParaRPr lang="en-US" altLang="zh-CN" sz="4400" smtClean="0"/>
          </a:p>
        </p:txBody>
      </p:sp>
      <p:pic>
        <p:nvPicPr>
          <p:cNvPr id="440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125538"/>
            <a:ext cx="8964612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CE4C8DE8-E1B6-4C08-B0A1-8A37001DAD90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内容安排</a:t>
            </a:r>
            <a:endParaRPr lang="en-US" altLang="zh-CN" smtClean="0"/>
          </a:p>
        </p:txBody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solidFill>
                  <a:srgbClr val="4D4D4D"/>
                </a:solidFill>
              </a:rPr>
              <a:t>分析设计过程简介</a:t>
            </a:r>
            <a:endParaRPr lang="en-US" altLang="zh-CN" dirty="0" smtClean="0">
              <a:solidFill>
                <a:srgbClr val="4D4D4D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solidFill>
                  <a:srgbClr val="4D4D4D"/>
                </a:solidFill>
              </a:rPr>
              <a:t>业务建模基础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solidFill>
                  <a:srgbClr val="4D4D4D"/>
                </a:solidFill>
              </a:rPr>
              <a:t>业务建模流程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>
                <a:solidFill>
                  <a:srgbClr val="4D4D4D"/>
                </a:solidFill>
              </a:rPr>
              <a:t>识别业务参与者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>
                <a:solidFill>
                  <a:srgbClr val="4D4D4D"/>
                </a:solidFill>
              </a:rPr>
              <a:t>识别业务用例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>
                <a:solidFill>
                  <a:srgbClr val="4D4D4D"/>
                </a:solidFill>
              </a:rPr>
              <a:t>详述业务用例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>
                <a:solidFill>
                  <a:srgbClr val="4D4D4D"/>
                </a:solidFill>
              </a:rPr>
              <a:t>建立业务对象模型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业务建模实践</a:t>
            </a:r>
            <a:endParaRPr lang="en-US" altLang="zh-CN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/>
              <a:t>从业务模型到系统模型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82DFD1C9-6B4A-4D1A-BD10-032A6487A640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业务建模实践：建模指南</a:t>
            </a:r>
            <a:endParaRPr lang="en-US" altLang="zh-CN" sz="4400" smtClean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业务模型不是</a:t>
            </a:r>
            <a:r>
              <a:rPr lang="en-US" altLang="zh-CN" sz="3200" smtClean="0"/>
              <a:t>UML</a:t>
            </a:r>
            <a:r>
              <a:rPr lang="zh-CN" altLang="en-US" sz="3200" smtClean="0"/>
              <a:t>标准直接支持的，但是通过</a:t>
            </a:r>
            <a:r>
              <a:rPr lang="en-US" altLang="zh-CN" sz="3200" smtClean="0"/>
              <a:t>UML</a:t>
            </a:r>
            <a:r>
              <a:rPr lang="zh-CN" altLang="en-US" sz="3200" smtClean="0"/>
              <a:t>的扩展机制可以很方便的建立业务模型</a:t>
            </a:r>
          </a:p>
          <a:p>
            <a:pPr eaLnBrk="1" hangingPunct="1"/>
            <a:r>
              <a:rPr lang="zh-CN" altLang="en-US" sz="3200" smtClean="0"/>
              <a:t>主要构造型</a:t>
            </a:r>
            <a:r>
              <a:rPr lang="en-US" altLang="zh-CN" sz="3200" smtClean="0"/>
              <a:t>(stereotype)</a:t>
            </a:r>
          </a:p>
          <a:p>
            <a:pPr lvl="1" eaLnBrk="1" hangingPunct="1"/>
            <a:r>
              <a:rPr lang="zh-CN" altLang="en-US" sz="2800" smtClean="0"/>
              <a:t>业务用例模型</a:t>
            </a:r>
          </a:p>
          <a:p>
            <a:pPr lvl="2" eaLnBrk="1" hangingPunct="1"/>
            <a:r>
              <a:rPr lang="zh-CN" altLang="en-US" sz="2400" smtClean="0"/>
              <a:t>参与者的构造型：业务参与者</a:t>
            </a:r>
            <a:r>
              <a:rPr lang="en-US" altLang="zh-CN" sz="2400" smtClean="0"/>
              <a:t>(Business Actor)</a:t>
            </a:r>
          </a:p>
          <a:p>
            <a:pPr lvl="2" eaLnBrk="1" hangingPunct="1"/>
            <a:r>
              <a:rPr lang="zh-CN" altLang="en-US" sz="2400" smtClean="0"/>
              <a:t>用例的构造型：业务用例</a:t>
            </a:r>
            <a:r>
              <a:rPr lang="en-US" altLang="zh-CN" sz="2400" smtClean="0"/>
              <a:t>(Business Use Case)</a:t>
            </a:r>
          </a:p>
          <a:p>
            <a:pPr lvl="1" eaLnBrk="1" hangingPunct="1"/>
            <a:r>
              <a:rPr lang="zh-CN" altLang="en-US" sz="2800" smtClean="0"/>
              <a:t>业务对象模型</a:t>
            </a:r>
            <a:endParaRPr lang="en-US" altLang="zh-CN" sz="2800" smtClean="0"/>
          </a:p>
          <a:p>
            <a:pPr lvl="2" eaLnBrk="1" hangingPunct="1"/>
            <a:r>
              <a:rPr lang="zh-CN" altLang="en-US" sz="2400" smtClean="0"/>
              <a:t>类的构造型：业务工人</a:t>
            </a:r>
            <a:r>
              <a:rPr lang="en-US" altLang="zh-CN" sz="2400" smtClean="0"/>
              <a:t>(Business Worker)</a:t>
            </a:r>
            <a:r>
              <a:rPr lang="zh-CN" altLang="en-US" sz="2400" smtClean="0"/>
              <a:t>、业务实体</a:t>
            </a:r>
            <a:r>
              <a:rPr lang="en-US" altLang="zh-CN" sz="2400" smtClean="0"/>
              <a:t>(Business Entity)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B99E34F9-A4B6-4E88-9C3E-D847CE2AE31E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建模指南：模型的组织</a:t>
            </a:r>
            <a:endParaRPr lang="en-US" altLang="zh-CN" sz="4400" smtClean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利用“包”组织模型</a:t>
            </a:r>
          </a:p>
          <a:p>
            <a:pPr eaLnBrk="1" hangingPunct="1"/>
            <a:r>
              <a:rPr lang="zh-CN" altLang="en-US" sz="3200" smtClean="0"/>
              <a:t>用例视图中</a:t>
            </a:r>
          </a:p>
          <a:p>
            <a:pPr lvl="1" eaLnBrk="1" hangingPunct="1"/>
            <a:r>
              <a:rPr kumimoji="0" lang="zh-CN" altLang="en-US" sz="2800" smtClean="0"/>
              <a:t>“业务用例模型”</a:t>
            </a:r>
          </a:p>
          <a:p>
            <a:pPr lvl="1" eaLnBrk="1" hangingPunct="1"/>
            <a:r>
              <a:rPr kumimoji="0" lang="zh-CN" altLang="en-US" sz="2800" smtClean="0"/>
              <a:t>每个业务用例的</a:t>
            </a:r>
            <a:br>
              <a:rPr kumimoji="0" lang="zh-CN" altLang="en-US" sz="2800" smtClean="0"/>
            </a:br>
            <a:r>
              <a:rPr kumimoji="0" lang="en-US" altLang="zh-CN" sz="2800" smtClean="0"/>
              <a:t>”</a:t>
            </a:r>
            <a:r>
              <a:rPr kumimoji="0" lang="zh-CN" altLang="en-US" sz="2800" smtClean="0"/>
              <a:t>状态</a:t>
            </a:r>
            <a:r>
              <a:rPr kumimoji="0" lang="en-US" altLang="zh-CN" sz="2800" smtClean="0"/>
              <a:t>/</a:t>
            </a:r>
            <a:r>
              <a:rPr kumimoji="0" lang="zh-CN" altLang="en-US" sz="2800" smtClean="0"/>
              <a:t>活动模型</a:t>
            </a:r>
            <a:r>
              <a:rPr kumimoji="0" lang="en-US" altLang="zh-CN" sz="2800" smtClean="0"/>
              <a:t>”</a:t>
            </a:r>
          </a:p>
          <a:p>
            <a:pPr eaLnBrk="1" hangingPunct="1"/>
            <a:r>
              <a:rPr kumimoji="0" lang="zh-CN" altLang="en-US" sz="3200" smtClean="0"/>
              <a:t>逻辑视图中</a:t>
            </a:r>
          </a:p>
          <a:p>
            <a:pPr lvl="1" eaLnBrk="1" hangingPunct="1"/>
            <a:r>
              <a:rPr kumimoji="0" lang="zh-CN" altLang="en-US" sz="2800" smtClean="0"/>
              <a:t>“业务对象模型”</a:t>
            </a:r>
            <a:endParaRPr kumimoji="0" lang="en-US" altLang="zh-CN" sz="2800" smtClean="0"/>
          </a:p>
        </p:txBody>
      </p:sp>
      <p:pic>
        <p:nvPicPr>
          <p:cNvPr id="47109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140200" y="1557338"/>
            <a:ext cx="4032250" cy="863600"/>
            <a:chOff x="2608" y="981"/>
            <a:chExt cx="2540" cy="544"/>
          </a:xfrm>
        </p:grpSpPr>
        <p:sp>
          <p:nvSpPr>
            <p:cNvPr id="47117" name="Line 6"/>
            <p:cNvSpPr>
              <a:spLocks noChangeShapeType="1"/>
            </p:cNvSpPr>
            <p:nvPr/>
          </p:nvSpPr>
          <p:spPr bwMode="auto">
            <a:xfrm>
              <a:off x="3424" y="981"/>
              <a:ext cx="17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18" name="Line 7"/>
            <p:cNvSpPr>
              <a:spLocks noChangeShapeType="1"/>
            </p:cNvSpPr>
            <p:nvPr/>
          </p:nvSpPr>
          <p:spPr bwMode="auto">
            <a:xfrm flipV="1">
              <a:off x="2608" y="981"/>
              <a:ext cx="862" cy="54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356100" y="2565400"/>
            <a:ext cx="4176713" cy="503238"/>
            <a:chOff x="2744" y="1616"/>
            <a:chExt cx="2631" cy="317"/>
          </a:xfrm>
        </p:grpSpPr>
        <p:sp>
          <p:nvSpPr>
            <p:cNvPr id="47115" name="Line 9"/>
            <p:cNvSpPr>
              <a:spLocks noChangeShapeType="1"/>
            </p:cNvSpPr>
            <p:nvPr/>
          </p:nvSpPr>
          <p:spPr bwMode="auto">
            <a:xfrm flipV="1">
              <a:off x="2744" y="1616"/>
              <a:ext cx="952" cy="317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16" name="Line 10"/>
            <p:cNvSpPr>
              <a:spLocks noChangeShapeType="1"/>
            </p:cNvSpPr>
            <p:nvPr/>
          </p:nvSpPr>
          <p:spPr bwMode="auto">
            <a:xfrm>
              <a:off x="3651" y="1643"/>
              <a:ext cx="172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995738" y="3644900"/>
            <a:ext cx="3960812" cy="792163"/>
            <a:chOff x="2517" y="2296"/>
            <a:chExt cx="2495" cy="499"/>
          </a:xfrm>
        </p:grpSpPr>
        <p:sp>
          <p:nvSpPr>
            <p:cNvPr id="47113" name="Line 12"/>
            <p:cNvSpPr>
              <a:spLocks noChangeShapeType="1"/>
            </p:cNvSpPr>
            <p:nvPr/>
          </p:nvSpPr>
          <p:spPr bwMode="auto">
            <a:xfrm>
              <a:off x="3424" y="2296"/>
              <a:ext cx="158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14" name="Line 13"/>
            <p:cNvSpPr>
              <a:spLocks noChangeShapeType="1"/>
            </p:cNvSpPr>
            <p:nvPr/>
          </p:nvSpPr>
          <p:spPr bwMode="auto">
            <a:xfrm flipV="1">
              <a:off x="2517" y="2296"/>
              <a:ext cx="907" cy="49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19F5B5C6-59E0-4233-B7B0-CED5DC26AF35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建模指南：使用构造型</a:t>
            </a:r>
            <a:endParaRPr lang="en-US" altLang="zh-CN" sz="4400" smtClean="0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业务用例模型是在</a:t>
            </a:r>
            <a:r>
              <a:rPr lang="en-US" altLang="zh-CN" sz="3200" smtClean="0"/>
              <a:t>UML</a:t>
            </a:r>
            <a:r>
              <a:rPr lang="zh-CN" altLang="en-US" sz="3200" smtClean="0"/>
              <a:t>的用例模型</a:t>
            </a:r>
            <a:r>
              <a:rPr lang="en-US" altLang="zh-CN" sz="3200" smtClean="0"/>
              <a:t>(</a:t>
            </a:r>
            <a:r>
              <a:rPr lang="zh-CN" altLang="en-US" sz="3200" smtClean="0"/>
              <a:t>用例图</a:t>
            </a:r>
            <a:r>
              <a:rPr lang="en-US" altLang="zh-CN" sz="3200" smtClean="0"/>
              <a:t>)</a:t>
            </a:r>
            <a:r>
              <a:rPr lang="zh-CN" altLang="en-US" sz="3200" smtClean="0"/>
              <a:t>基础上添加构造型来实现的</a:t>
            </a:r>
          </a:p>
          <a:p>
            <a:pPr eaLnBrk="1" hangingPunct="1"/>
            <a:r>
              <a:rPr lang="zh-CN" altLang="en-US" sz="3200" smtClean="0"/>
              <a:t>业务对象模型是在</a:t>
            </a:r>
            <a:r>
              <a:rPr lang="en-US" altLang="zh-CN" sz="3200" smtClean="0"/>
              <a:t>UML</a:t>
            </a:r>
            <a:r>
              <a:rPr lang="zh-CN" altLang="en-US" sz="3200" smtClean="0"/>
              <a:t>的对象模型</a:t>
            </a:r>
            <a:r>
              <a:rPr lang="en-US" altLang="zh-CN" sz="3200" smtClean="0"/>
              <a:t>(</a:t>
            </a:r>
            <a:r>
              <a:rPr lang="zh-CN" altLang="en-US" sz="3200" smtClean="0"/>
              <a:t>类图</a:t>
            </a:r>
            <a:r>
              <a:rPr lang="en-US" altLang="zh-CN" sz="3200" smtClean="0"/>
              <a:t>)</a:t>
            </a:r>
            <a:r>
              <a:rPr lang="zh-CN" altLang="en-US" sz="3200" smtClean="0"/>
              <a:t>基础上添加构造型来实现的</a:t>
            </a:r>
            <a:endParaRPr lang="en-US" altLang="zh-CN" sz="3200" smtClean="0"/>
          </a:p>
          <a:p>
            <a:pPr lvl="1" eaLnBrk="1" hangingPunct="1"/>
            <a:r>
              <a:rPr lang="zh-CN" altLang="en-US" sz="2800" smtClean="0"/>
              <a:t>利用已有元素添加构造型</a:t>
            </a:r>
          </a:p>
          <a:p>
            <a:pPr lvl="1" eaLnBrk="1" hangingPunct="1"/>
            <a:r>
              <a:rPr lang="en-US" altLang="zh-CN" sz="2800" smtClean="0"/>
              <a:t>Rose</a:t>
            </a:r>
            <a:r>
              <a:rPr lang="zh-CN" altLang="en-US" sz="2800" smtClean="0"/>
              <a:t>直接支持这些构造型</a:t>
            </a:r>
            <a:endParaRPr lang="en-US" altLang="zh-CN" sz="2800" smtClean="0"/>
          </a:p>
          <a:p>
            <a:pPr lvl="1" eaLnBrk="1" hangingPunct="1"/>
            <a:endParaRPr lang="en-US" altLang="zh-CN" sz="2800" smtClean="0"/>
          </a:p>
          <a:p>
            <a:pPr lvl="1" eaLnBrk="1" hangingPunct="1"/>
            <a:endParaRPr lang="en-US" altLang="zh-CN" sz="2800" smtClean="0"/>
          </a:p>
        </p:txBody>
      </p:sp>
      <p:pic>
        <p:nvPicPr>
          <p:cNvPr id="6973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068638"/>
            <a:ext cx="2960688" cy="338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73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4149725"/>
            <a:ext cx="516255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D2A4E01D-31AA-4111-9AB0-2C04461A7D50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业务建模实践：实例分析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3200" smtClean="0"/>
              <a:t>研究对象：某旅店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200" smtClean="0"/>
              <a:t>业务现状：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smtClean="0"/>
              <a:t>某旅店可对外开放</a:t>
            </a:r>
            <a:r>
              <a:rPr lang="en-US" altLang="zh-CN" sz="2800" smtClean="0"/>
              <a:t>50</a:t>
            </a:r>
            <a:r>
              <a:rPr lang="zh-CN" altLang="en-US" sz="2800" smtClean="0"/>
              <a:t>个双人间和</a:t>
            </a:r>
            <a:r>
              <a:rPr lang="en-US" altLang="zh-CN" sz="2800" smtClean="0"/>
              <a:t>20</a:t>
            </a:r>
            <a:r>
              <a:rPr lang="zh-CN" altLang="en-US" sz="2800" smtClean="0"/>
              <a:t>个单人间，房间费用视情况按季节调整，但周一到周五提供半价（周末全价）折扣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smtClean="0"/>
              <a:t>旅客可以直接入住房间</a:t>
            </a:r>
            <a:r>
              <a:rPr lang="en-US" altLang="zh-CN" sz="2800" smtClean="0"/>
              <a:t>(</a:t>
            </a:r>
            <a:r>
              <a:rPr lang="zh-CN" altLang="en-US" sz="2800" smtClean="0"/>
              <a:t>如果有空房</a:t>
            </a:r>
            <a:r>
              <a:rPr lang="en-US" altLang="zh-CN" sz="2800" smtClean="0"/>
              <a:t>)</a:t>
            </a:r>
            <a:r>
              <a:rPr lang="zh-CN" altLang="en-US" sz="2800" smtClean="0"/>
              <a:t>，也可提前预订；入住和预订都需要登记个人信息</a:t>
            </a:r>
            <a:endParaRPr lang="en-US" altLang="zh-CN" sz="280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smtClean="0"/>
              <a:t>旅客提前预订房间时，需提交一定的订金；入住时间</a:t>
            </a:r>
            <a:r>
              <a:rPr lang="en-US" altLang="zh-CN" sz="2800" smtClean="0"/>
              <a:t>24</a:t>
            </a:r>
            <a:r>
              <a:rPr lang="zh-CN" altLang="en-US" sz="2800" smtClean="0"/>
              <a:t>小时之外的旅客可以取消预订，并退回所有订金，</a:t>
            </a:r>
            <a:r>
              <a:rPr lang="en-US" altLang="zh-CN" sz="2800" smtClean="0"/>
              <a:t>24</a:t>
            </a:r>
            <a:r>
              <a:rPr lang="zh-CN" altLang="en-US" sz="2800" smtClean="0"/>
              <a:t>小时以内则不退还订金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smtClean="0"/>
              <a:t>退房时缴纳全部的住宿费用</a:t>
            </a:r>
            <a:endParaRPr lang="en-US" altLang="zh-CN" sz="280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smtClean="0"/>
              <a:t>服务员每月为经理提供房间的预订情况和入住情况的详细信息</a:t>
            </a:r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2959E49D-84A6-4494-978B-CCF3AAEDA66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实例分析：业务用例模型</a:t>
            </a:r>
            <a:endParaRPr lang="en-US" altLang="zh-CN" sz="4400" smtClean="0"/>
          </a:p>
        </p:txBody>
      </p:sp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700213"/>
            <a:ext cx="42481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0420" name="Rectangle 4"/>
          <p:cNvSpPr>
            <a:spLocks noChangeArrowheads="1"/>
          </p:cNvSpPr>
          <p:nvPr/>
        </p:nvSpPr>
        <p:spPr bwMode="auto">
          <a:xfrm>
            <a:off x="755650" y="3860800"/>
            <a:ext cx="7704138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旅店的本质就是为旅客提供住宿服务，其它的只是为达到这个目标而采用的手段</a:t>
            </a:r>
            <a:endParaRPr kumimoji="0" lang="en-US" altLang="zh-CN" sz="28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kumimoji="0" lang="en-US" altLang="zh-CN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kumimoji="0"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用例观点：把业务看成对外提供价值的价值流</a:t>
            </a:r>
            <a:r>
              <a:rPr kumimoji="0" lang="en-US" altLang="zh-CN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C272FC26-D302-48B6-8169-CFE5B4EC1E01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内容安排</a:t>
            </a:r>
            <a:endParaRPr lang="en-US" altLang="zh-CN" smtClean="0"/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分析设计过程简介</a:t>
            </a:r>
            <a:endParaRPr lang="en-US" altLang="zh-CN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/>
              <a:t>业务建模基础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/>
              <a:t>业务建模流程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/>
              <a:t>识别业务参与者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/>
              <a:t>识别业务用例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/>
              <a:t>详述业务用例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/>
              <a:t>建立业务对象模型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/>
              <a:t>业务建模实践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/>
              <a:t>从业务模型到系统模型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1B8F19B-111F-484C-B1FB-26C3A88FC3BC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实例分析：旅客住宿业务流程</a:t>
            </a:r>
          </a:p>
        </p:txBody>
      </p:sp>
      <p:pic>
        <p:nvPicPr>
          <p:cNvPr id="512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981075"/>
            <a:ext cx="7505700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1C749F9-8901-4FE7-BC5D-86A6650CAEF1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实例分析：检查业务用例模型</a:t>
            </a:r>
            <a:endParaRPr lang="en-US" altLang="zh-CN" sz="4400" smtClean="0"/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该业务用例模型体现了整个旅店的业务需求吗？</a:t>
            </a:r>
          </a:p>
          <a:p>
            <a:pPr eaLnBrk="1" hangingPunct="1"/>
            <a:r>
              <a:rPr lang="zh-CN" altLang="en-US" smtClean="0"/>
              <a:t>如何考虑这项业务：服务员每月为经理提供房间的预订情况和入住情况的详细信息？</a:t>
            </a:r>
          </a:p>
          <a:p>
            <a:pPr lvl="1" eaLnBrk="1" hangingPunct="1"/>
            <a:r>
              <a:rPr lang="zh-CN" altLang="en-US" smtClean="0"/>
              <a:t>经理是什么，如何体现在业务建模过程中？</a:t>
            </a:r>
          </a:p>
          <a:p>
            <a:pPr lvl="1" eaLnBrk="1" hangingPunct="1"/>
            <a:r>
              <a:rPr lang="zh-CN" altLang="en-US" smtClean="0"/>
              <a:t>是业务参与者还是业务工人？体现怎样的业务本质的差异？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1A410E37-55C2-42A4-8AF0-2FEAA82ED5CF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实例分析：业务对象模型</a:t>
            </a:r>
            <a:endParaRPr lang="en-US" altLang="zh-CN" sz="4400" smtClean="0"/>
          </a:p>
        </p:txBody>
      </p:sp>
      <p:pic>
        <p:nvPicPr>
          <p:cNvPr id="5325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196975"/>
            <a:ext cx="6408737" cy="494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B3F5444D-79CD-45B5-8EDB-B05070FB62E5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内容安排</a:t>
            </a:r>
            <a:endParaRPr lang="en-US" altLang="zh-CN" smtClean="0"/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solidFill>
                  <a:srgbClr val="4D4D4D"/>
                </a:solidFill>
              </a:rPr>
              <a:t>分析设计过程简介</a:t>
            </a:r>
            <a:endParaRPr lang="en-US" altLang="zh-CN" dirty="0" smtClean="0">
              <a:solidFill>
                <a:srgbClr val="4D4D4D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solidFill>
                  <a:srgbClr val="4D4D4D"/>
                </a:solidFill>
              </a:rPr>
              <a:t>业务建模基础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solidFill>
                  <a:srgbClr val="4D4D4D"/>
                </a:solidFill>
              </a:rPr>
              <a:t>业务建模流程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>
                <a:solidFill>
                  <a:srgbClr val="4D4D4D"/>
                </a:solidFill>
              </a:rPr>
              <a:t>识别业务参与者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>
                <a:solidFill>
                  <a:srgbClr val="4D4D4D"/>
                </a:solidFill>
              </a:rPr>
              <a:t>识别业务用例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>
                <a:solidFill>
                  <a:srgbClr val="4D4D4D"/>
                </a:solidFill>
              </a:rPr>
              <a:t>详述业务用例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>
                <a:solidFill>
                  <a:srgbClr val="4D4D4D"/>
                </a:solidFill>
              </a:rPr>
              <a:t>建立业务对象模型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solidFill>
                  <a:srgbClr val="4D4D4D"/>
                </a:solidFill>
              </a:rPr>
              <a:t>业务建模实践</a:t>
            </a:r>
            <a:endParaRPr lang="en-US" altLang="zh-CN" dirty="0" smtClean="0">
              <a:solidFill>
                <a:srgbClr val="4D4D4D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从业务模型到系统模型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296FD144-DD34-41FA-9F39-AD91167E821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从业务模型到系统模型</a:t>
            </a:r>
            <a:endParaRPr lang="en-US" altLang="zh-CN" sz="4400" smtClean="0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对于软件开发而言，业务建模只是辅助环节，并不是最终目标</a:t>
            </a:r>
          </a:p>
          <a:p>
            <a:pPr lvl="1" eaLnBrk="1" hangingPunct="1"/>
            <a:r>
              <a:rPr lang="zh-CN" altLang="en-US" smtClean="0"/>
              <a:t>软件工程师最终目标是要构造软件系统</a:t>
            </a:r>
          </a:p>
          <a:p>
            <a:pPr lvl="1" eaLnBrk="1" hangingPunct="1"/>
            <a:r>
              <a:rPr lang="zh-CN" altLang="en-US" smtClean="0"/>
              <a:t>业务建模则是一种定义系统模型的辅助手段</a:t>
            </a:r>
          </a:p>
          <a:p>
            <a:pPr eaLnBrk="1" hangingPunct="1"/>
            <a:r>
              <a:rPr kumimoji="0" lang="zh-CN" altLang="en-US" smtClean="0"/>
              <a:t>从业务模型到系统模型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业务模型描述了目前的业务现状</a:t>
            </a:r>
          </a:p>
          <a:p>
            <a:pPr lvl="1" eaLnBrk="1" hangingPunct="1"/>
            <a:r>
              <a:rPr lang="zh-CN" altLang="en-US" smtClean="0"/>
              <a:t>系统模型才是软件开发的最终工件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AFA64361-8864-4CF5-87E5-A0B22E48EA8E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业务模型为系统模型提供素材</a:t>
            </a:r>
            <a:endParaRPr lang="en-US" altLang="zh-CN" sz="4400" smtClean="0"/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为用例视图和逻辑视图提供输入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对于每个将被系统实现的业务用例，在用例视图中确定一个系统用例或用例包（或单独的子系统）来实现该业务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为需要支持自动化业务确定相应的用例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对于业务对象模型中的业务实体，可以在系统模型中定义对应的实体类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为系统构架提供一些重要的构架机制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在软件构架中定义专用层来实现复杂的业务逻辑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54A4E06-C2E9-4336-8D07-A687E18F0DFF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业务模型映射到系统模型</a:t>
            </a:r>
            <a:endParaRPr lang="en-US" altLang="zh-CN" sz="4400" smtClean="0"/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从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业务改进点</a:t>
            </a:r>
            <a:r>
              <a:rPr lang="zh-CN" altLang="en-US" smtClean="0"/>
              <a:t>入手，结合系统</a:t>
            </a: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远景</a:t>
            </a:r>
            <a:r>
              <a:rPr lang="zh-CN" altLang="en-US" smtClean="0"/>
              <a:t>，可以帮助获取系统模型</a:t>
            </a:r>
            <a:endParaRPr lang="en-US" altLang="zh-CN" smtClean="0"/>
          </a:p>
          <a:p>
            <a:pPr eaLnBrk="1" hangingPunct="1">
              <a:defRPr/>
            </a:pPr>
            <a:r>
              <a:rPr lang="zh-CN" altLang="en-US" smtClean="0"/>
              <a:t>可能的对应关系</a:t>
            </a:r>
            <a:r>
              <a:rPr lang="en-US" altLang="zh-CN" smtClean="0"/>
              <a:t>(</a:t>
            </a:r>
            <a:r>
              <a:rPr lang="zh-CN" altLang="en-US" smtClean="0"/>
              <a:t>并非一一对应</a:t>
            </a:r>
            <a:r>
              <a:rPr lang="en-US" altLang="zh-CN" smtClean="0"/>
              <a:t>)</a:t>
            </a:r>
          </a:p>
          <a:p>
            <a:pPr lvl="1" eaLnBrk="1" hangingPunct="1">
              <a:defRPr/>
            </a:pPr>
            <a:r>
              <a:rPr lang="zh-CN" altLang="en-US" smtClean="0"/>
              <a:t>业务用例 </a:t>
            </a:r>
            <a:r>
              <a:rPr lang="en-US" altLang="zh-CN" smtClean="0">
                <a:sym typeface="Wingdings" pitchFamily="2" charset="2"/>
              </a:rPr>
              <a:t> </a:t>
            </a:r>
            <a:r>
              <a:rPr lang="zh-CN" altLang="en-US" smtClean="0">
                <a:sym typeface="Wingdings" pitchFamily="2" charset="2"/>
              </a:rPr>
              <a:t>系统</a:t>
            </a:r>
            <a:r>
              <a:rPr lang="en-US" altLang="zh-CN" smtClean="0">
                <a:sym typeface="Wingdings" pitchFamily="2" charset="2"/>
              </a:rPr>
              <a:t>(</a:t>
            </a:r>
            <a:r>
              <a:rPr lang="zh-CN" altLang="en-US" smtClean="0">
                <a:sym typeface="Wingdings" pitchFamily="2" charset="2"/>
              </a:rPr>
              <a:t>子系统</a:t>
            </a:r>
            <a:r>
              <a:rPr lang="en-US" altLang="zh-CN" smtClean="0">
                <a:sym typeface="Wingdings" pitchFamily="2" charset="2"/>
              </a:rPr>
              <a:t>)</a:t>
            </a:r>
          </a:p>
          <a:p>
            <a:pPr lvl="1" eaLnBrk="1" hangingPunct="1">
              <a:defRPr/>
            </a:pPr>
            <a:r>
              <a:rPr lang="zh-CN" altLang="en-US" smtClean="0">
                <a:sym typeface="Wingdings" pitchFamily="2" charset="2"/>
              </a:rPr>
              <a:t>业务参与者 </a:t>
            </a:r>
            <a:r>
              <a:rPr lang="en-US" altLang="zh-CN" smtClean="0">
                <a:sym typeface="Wingdings" pitchFamily="2" charset="2"/>
              </a:rPr>
              <a:t> </a:t>
            </a:r>
            <a:r>
              <a:rPr lang="zh-CN" altLang="en-US" smtClean="0">
                <a:sym typeface="Wingdings" pitchFamily="2" charset="2"/>
              </a:rPr>
              <a:t>系统参与者</a:t>
            </a:r>
          </a:p>
          <a:p>
            <a:pPr lvl="1" eaLnBrk="1" hangingPunct="1">
              <a:defRPr/>
            </a:pPr>
            <a:r>
              <a:rPr lang="zh-CN" altLang="en-US" smtClean="0">
                <a:sym typeface="Wingdings" pitchFamily="2" charset="2"/>
              </a:rPr>
              <a:t>业务工人 </a:t>
            </a:r>
            <a:r>
              <a:rPr lang="en-US" altLang="zh-CN" smtClean="0">
                <a:sym typeface="Wingdings" pitchFamily="2" charset="2"/>
              </a:rPr>
              <a:t> </a:t>
            </a:r>
            <a:r>
              <a:rPr lang="zh-CN" altLang="en-US" smtClean="0">
                <a:sym typeface="Wingdings" pitchFamily="2" charset="2"/>
              </a:rPr>
              <a:t>系统参与者</a:t>
            </a:r>
          </a:p>
          <a:p>
            <a:pPr lvl="1" eaLnBrk="1" hangingPunct="1">
              <a:defRPr/>
            </a:pPr>
            <a:r>
              <a:rPr lang="zh-CN" altLang="en-US" smtClean="0">
                <a:sym typeface="Wingdings" pitchFamily="2" charset="2"/>
              </a:rPr>
              <a:t>业务工人的操作</a:t>
            </a:r>
            <a:r>
              <a:rPr lang="en-US" altLang="zh-CN" smtClean="0">
                <a:sym typeface="Wingdings" pitchFamily="2" charset="2"/>
              </a:rPr>
              <a:t>(</a:t>
            </a:r>
            <a:r>
              <a:rPr lang="zh-CN" altLang="en-US" smtClean="0">
                <a:sym typeface="Wingdings" pitchFamily="2" charset="2"/>
              </a:rPr>
              <a:t>活动</a:t>
            </a:r>
            <a:r>
              <a:rPr lang="en-US" altLang="zh-CN" smtClean="0">
                <a:sym typeface="Wingdings" pitchFamily="2" charset="2"/>
              </a:rPr>
              <a:t>)  </a:t>
            </a:r>
            <a:r>
              <a:rPr lang="zh-CN" altLang="en-US" smtClean="0">
                <a:sym typeface="Wingdings" pitchFamily="2" charset="2"/>
              </a:rPr>
              <a:t>系统用例</a:t>
            </a:r>
          </a:p>
          <a:p>
            <a:pPr lvl="1" eaLnBrk="1" hangingPunct="1">
              <a:defRPr/>
            </a:pPr>
            <a:r>
              <a:rPr lang="zh-CN" altLang="en-US" smtClean="0">
                <a:sym typeface="Wingdings" pitchFamily="2" charset="2"/>
              </a:rPr>
              <a:t>业务实体 </a:t>
            </a:r>
            <a:r>
              <a:rPr lang="en-US" altLang="zh-CN" smtClean="0">
                <a:sym typeface="Wingdings" pitchFamily="2" charset="2"/>
              </a:rPr>
              <a:t> </a:t>
            </a:r>
            <a:r>
              <a:rPr lang="zh-CN" altLang="en-US" smtClean="0">
                <a:sym typeface="Wingdings" pitchFamily="2" charset="2"/>
              </a:rPr>
              <a:t>实体类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2625" y="2620963"/>
            <a:ext cx="7772400" cy="1063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11800" smtClean="0"/>
              <a:t>谢谢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D0D11BE-4D18-4B5C-9ADB-A82EB3DD4F41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UML</a:t>
            </a:r>
            <a:r>
              <a:rPr lang="zh-CN" altLang="en-US" smtClean="0"/>
              <a:t>是标准的符号 </a:t>
            </a:r>
          </a:p>
        </p:txBody>
      </p:sp>
      <p:sp>
        <p:nvSpPr>
          <p:cNvPr id="652291" name="Text Box 3"/>
          <p:cNvSpPr txBox="1">
            <a:spLocks noChangeArrowheads="1"/>
          </p:cNvSpPr>
          <p:nvPr/>
        </p:nvSpPr>
        <p:spPr bwMode="auto">
          <a:xfrm>
            <a:off x="611188" y="1314450"/>
            <a:ext cx="4176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用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UML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画图很容易</a:t>
            </a:r>
          </a:p>
        </p:txBody>
      </p:sp>
      <p:sp>
        <p:nvSpPr>
          <p:cNvPr id="652292" name="Text Box 4"/>
          <p:cNvSpPr txBox="1">
            <a:spLocks noChangeArrowheads="1"/>
          </p:cNvSpPr>
          <p:nvPr/>
        </p:nvSpPr>
        <p:spPr bwMode="auto">
          <a:xfrm>
            <a:off x="5291138" y="1268413"/>
            <a:ext cx="23764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摆脱符号烦恼</a:t>
            </a:r>
          </a:p>
        </p:txBody>
      </p:sp>
      <p:sp>
        <p:nvSpPr>
          <p:cNvPr id="652293" name="Text Box 5"/>
          <p:cNvSpPr txBox="1">
            <a:spLocks noChangeArrowheads="1"/>
          </p:cNvSpPr>
          <p:nvPr/>
        </p:nvSpPr>
        <p:spPr bwMode="auto">
          <a:xfrm>
            <a:off x="5291138" y="1773238"/>
            <a:ext cx="23764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全心面对问题</a:t>
            </a:r>
          </a:p>
        </p:txBody>
      </p:sp>
      <p:sp>
        <p:nvSpPr>
          <p:cNvPr id="652294" name="Text Box 6"/>
          <p:cNvSpPr txBox="1">
            <a:spLocks noChangeArrowheads="1"/>
          </p:cNvSpPr>
          <p:nvPr/>
        </p:nvSpPr>
        <p:spPr bwMode="auto">
          <a:xfrm>
            <a:off x="539750" y="2997200"/>
            <a:ext cx="7704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zh-CN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UML仅仅是一种表达形式</a:t>
            </a:r>
            <a:endParaRPr lang="zh-CN" alt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52295" name="Rectangle 7"/>
          <p:cNvSpPr>
            <a:spLocks noChangeArrowheads="1"/>
          </p:cNvSpPr>
          <p:nvPr/>
        </p:nvSpPr>
        <p:spPr bwMode="auto">
          <a:xfrm>
            <a:off x="852488" y="3538538"/>
            <a:ext cx="7319962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用好UML首先需要掌握</a:t>
            </a:r>
            <a:r>
              <a:rPr lang="zh-CN" altLang="zh-CN" sz="2800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OOAD的基本原则和方法</a:t>
            </a:r>
            <a:r>
              <a:rPr lang="zh-CN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，并在一定的</a:t>
            </a:r>
            <a:r>
              <a:rPr lang="zh-CN" altLang="zh-CN" sz="2800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软件开发过程</a:t>
            </a:r>
            <a:r>
              <a:rPr lang="zh-CN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（如统一过程UP/USDP/RUP、XP等）的指导下进行有取舍的运用</a:t>
            </a:r>
            <a:endParaRPr lang="zh-CN" alt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52296" name="Rectangle 8"/>
          <p:cNvSpPr>
            <a:spLocks noChangeArrowheads="1"/>
          </p:cNvSpPr>
          <p:nvPr/>
        </p:nvSpPr>
        <p:spPr bwMode="auto">
          <a:xfrm>
            <a:off x="1038225" y="1792288"/>
            <a:ext cx="4451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但知道要画什么是困难的！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5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1" grpId="0"/>
      <p:bldP spid="652292" grpId="0"/>
      <p:bldP spid="652293" grpId="0"/>
      <p:bldP spid="652294" grpId="0"/>
      <p:bldP spid="652295" grpId="0"/>
      <p:bldP spid="6522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D973C146-BC32-4012-A997-AA4A02F8AB26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268413"/>
            <a:ext cx="603885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smtClean="0"/>
              <a:t>UML</a:t>
            </a:r>
            <a:r>
              <a:rPr lang="zh-CN" altLang="en-US" sz="4400" smtClean="0"/>
              <a:t>不足以构造系统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DF0479D-D336-4B79-BBFF-F7BAC7A71F89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260350"/>
            <a:ext cx="8620125" cy="647700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ea typeface="宋体" charset="-122"/>
              </a:rPr>
              <a:t>UP (the Unified </a:t>
            </a:r>
            <a:r>
              <a:rPr lang="en-US" altLang="zh-CN" sz="3600" smtClean="0">
                <a:ea typeface="宋体" charset="-122"/>
              </a:rPr>
              <a:t>Process)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hlinkClick r:id="rId2" action="ppaction://hlinkfile"/>
              </a:rPr>
              <a:t>The Unified Process </a:t>
            </a:r>
            <a:r>
              <a:rPr lang="en-US" altLang="zh-CN" smtClean="0"/>
              <a:t>is</a:t>
            </a:r>
          </a:p>
          <a:p>
            <a:pPr lvl="1" eaLnBrk="1" hangingPunct="1"/>
            <a:r>
              <a:rPr lang="en-US" altLang="zh-CN" smtClean="0"/>
              <a:t>Use case driven</a:t>
            </a:r>
          </a:p>
          <a:p>
            <a:pPr lvl="2" eaLnBrk="1" hangingPunct="1"/>
            <a:r>
              <a:rPr lang="zh-CN" altLang="en-US" smtClean="0"/>
              <a:t>以用例为出发点，开始分析设计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Architecture-centric</a:t>
            </a:r>
          </a:p>
          <a:p>
            <a:pPr lvl="2" eaLnBrk="1" hangingPunct="1"/>
            <a:r>
              <a:rPr lang="zh-CN" altLang="en-US" smtClean="0"/>
              <a:t>围绕架构地不断细化，进行分析和设计</a:t>
            </a:r>
            <a:r>
              <a:rPr lang="en-US" altLang="zh-CN" smtClean="0"/>
              <a:t> </a:t>
            </a:r>
          </a:p>
          <a:p>
            <a:pPr lvl="1" eaLnBrk="1" hangingPunct="1"/>
            <a:r>
              <a:rPr lang="en-US" altLang="zh-CN" smtClean="0"/>
              <a:t>Iterative and incremental</a:t>
            </a:r>
          </a:p>
          <a:p>
            <a:pPr lvl="2" eaLnBrk="1" hangingPunct="1"/>
            <a:r>
              <a:rPr kumimoji="0" lang="zh-CN" altLang="en-US" smtClean="0"/>
              <a:t>经过多次迭代开发过程，完成分析设计</a:t>
            </a:r>
            <a:endParaRPr kumimoji="0"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7A6B3892-655D-4177-BB16-B51627FE9005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 smtClean="0"/>
              <a:t>分析设计过程解析</a:t>
            </a:r>
            <a:endParaRPr lang="en-US" altLang="zh-CN" sz="4400" dirty="0" smtClean="0"/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目前的现实是什么？ </a:t>
            </a:r>
            <a:r>
              <a:rPr lang="en-US" altLang="zh-CN" sz="3200" smtClean="0">
                <a:solidFill>
                  <a:schemeClr val="hlink"/>
                </a:solidFill>
                <a:sym typeface="Wingdings" pitchFamily="2" charset="2"/>
              </a:rPr>
              <a:t></a:t>
            </a:r>
            <a:r>
              <a:rPr lang="en-US" altLang="zh-CN" sz="320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</a:t>
            </a:r>
            <a:r>
              <a:rPr lang="zh-CN" altLang="en-US" sz="320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业务</a:t>
            </a:r>
            <a:endParaRPr lang="en-US" altLang="zh-CN" sz="3200" smtClean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zh-CN" altLang="en-US" sz="3200" smtClean="0"/>
              <a:t>在这个现实下，开发系统是为了达到什么目标？ </a:t>
            </a:r>
            <a:r>
              <a:rPr lang="en-US" altLang="zh-CN" sz="3200" smtClean="0">
                <a:solidFill>
                  <a:schemeClr val="hlink"/>
                </a:solidFill>
                <a:sym typeface="Wingdings" pitchFamily="2" charset="2"/>
              </a:rPr>
              <a:t></a:t>
            </a:r>
            <a:r>
              <a:rPr lang="en-US" altLang="zh-CN" sz="320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</a:t>
            </a:r>
            <a:r>
              <a:rPr lang="zh-CN" altLang="en-US" sz="320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远景</a:t>
            </a:r>
            <a:endParaRPr lang="en-US" altLang="zh-CN" sz="3200" smtClean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  <a:p>
            <a:pPr eaLnBrk="1" hangingPunct="1">
              <a:defRPr/>
            </a:pPr>
            <a:r>
              <a:rPr lang="zh-CN" altLang="en-US" sz="3200" smtClean="0"/>
              <a:t>为了达到目标，系统应对外提供什么样的功能和性能？ </a:t>
            </a:r>
            <a:r>
              <a:rPr lang="en-US" altLang="zh-CN" sz="3200" smtClean="0">
                <a:solidFill>
                  <a:schemeClr val="hlink"/>
                </a:solidFill>
                <a:sym typeface="Wingdings" pitchFamily="2" charset="2"/>
              </a:rPr>
              <a:t></a:t>
            </a:r>
            <a:r>
              <a:rPr lang="en-US" altLang="zh-CN" sz="320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</a:t>
            </a:r>
            <a:r>
              <a:rPr lang="zh-CN" altLang="en-US" sz="320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需求</a:t>
            </a:r>
            <a:endParaRPr lang="en-US" altLang="zh-CN" sz="3200" smtClean="0"/>
          </a:p>
          <a:p>
            <a:pPr eaLnBrk="1" hangingPunct="1">
              <a:defRPr/>
            </a:pPr>
            <a:r>
              <a:rPr lang="zh-CN" altLang="en-US" sz="3200" smtClean="0"/>
              <a:t>为了提供这些功能，系统内部应该有什么样的业务核心机制？ </a:t>
            </a:r>
            <a:r>
              <a:rPr lang="en-US" altLang="zh-CN" sz="3200" smtClean="0">
                <a:solidFill>
                  <a:schemeClr val="hlink"/>
                </a:solidFill>
                <a:sym typeface="Wingdings" pitchFamily="2" charset="2"/>
              </a:rPr>
              <a:t></a:t>
            </a:r>
            <a:r>
              <a:rPr lang="en-US" altLang="zh-CN" sz="320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</a:t>
            </a:r>
            <a:r>
              <a:rPr lang="zh-CN" altLang="en-US" sz="320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分析</a:t>
            </a:r>
            <a:endParaRPr lang="en-US" altLang="zh-CN" sz="3200" smtClean="0"/>
          </a:p>
          <a:p>
            <a:pPr eaLnBrk="1" hangingPunct="1">
              <a:defRPr/>
            </a:pPr>
            <a:r>
              <a:rPr lang="zh-CN" altLang="en-US" sz="3200" smtClean="0"/>
              <a:t>为了满足功能和性能，系统的核心机制如何在选定的构架上实现？ </a:t>
            </a:r>
            <a:r>
              <a:rPr lang="en-US" altLang="zh-CN" sz="3200" smtClean="0">
                <a:solidFill>
                  <a:schemeClr val="hlink"/>
                </a:solidFill>
                <a:sym typeface="Wingdings" pitchFamily="2" charset="2"/>
              </a:rPr>
              <a:t></a:t>
            </a:r>
            <a:r>
              <a:rPr lang="en-US" altLang="zh-CN" sz="320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</a:t>
            </a:r>
            <a:r>
              <a:rPr lang="zh-CN" altLang="en-US" sz="320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设计</a:t>
            </a:r>
            <a:endParaRPr lang="en-US" altLang="zh-CN" sz="3200" smtClean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</p:txBody>
      </p:sp>
      <p:sp>
        <p:nvSpPr>
          <p:cNvPr id="13317" name="Line 4"/>
          <p:cNvSpPr>
            <a:spLocks noChangeShapeType="1"/>
          </p:cNvSpPr>
          <p:nvPr/>
        </p:nvSpPr>
        <p:spPr bwMode="auto">
          <a:xfrm>
            <a:off x="395288" y="3716338"/>
            <a:ext cx="8497887" cy="0"/>
          </a:xfrm>
          <a:prstGeom prst="line">
            <a:avLst/>
          </a:prstGeom>
          <a:noFill/>
          <a:ln w="38100" cap="rnd">
            <a:solidFill>
              <a:schemeClr val="hlink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13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35" grpId="0" build="p"/>
    </p:bldLst>
  </p:timing>
</p:sld>
</file>

<file path=ppt/theme/theme1.xml><?xml version="1.0" encoding="utf-8"?>
<a:theme xmlns:a="http://schemas.openxmlformats.org/drawingml/2006/main" name="模板">
  <a:themeElements>
    <a:clrScheme name="模板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模板">
      <a:majorFont>
        <a:latin typeface="Tahoma"/>
        <a:ea typeface="幼圆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模板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</TotalTime>
  <Words>2377</Words>
  <Application>Microsoft Office PowerPoint</Application>
  <PresentationFormat>全屏显示(4:3)</PresentationFormat>
  <Paragraphs>404</Paragraphs>
  <Slides>57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58" baseType="lpstr">
      <vt:lpstr>模板</vt:lpstr>
      <vt:lpstr>面向对象分析设计 Object-Oriented Analysis &amp; Design</vt:lpstr>
      <vt:lpstr>学习路线图</vt:lpstr>
      <vt:lpstr>第03章 业务建模</vt:lpstr>
      <vt:lpstr>内容安排</vt:lpstr>
      <vt:lpstr>内容安排</vt:lpstr>
      <vt:lpstr>UML是标准的符号 </vt:lpstr>
      <vt:lpstr>UML不足以构造系统</vt:lpstr>
      <vt:lpstr>UP (the Unified Process)</vt:lpstr>
      <vt:lpstr>分析设计过程解析</vt:lpstr>
      <vt:lpstr>分析设计过程解析(续)</vt:lpstr>
      <vt:lpstr>UML与软件工程过程</vt:lpstr>
      <vt:lpstr>根据团队情况分步改进</vt:lpstr>
      <vt:lpstr>内容安排</vt:lpstr>
      <vt:lpstr>业务</vt:lpstr>
      <vt:lpstr>业务建模</vt:lpstr>
      <vt:lpstr>业务建模</vt:lpstr>
      <vt:lpstr>需要业务建模吗？</vt:lpstr>
      <vt:lpstr>业务建模方法</vt:lpstr>
      <vt:lpstr>业务建模工件</vt:lpstr>
      <vt:lpstr>内容安排</vt:lpstr>
      <vt:lpstr>业务建模流程</vt:lpstr>
      <vt:lpstr>1.业务参与者(Business Actor)</vt:lpstr>
      <vt:lpstr>区分业务工人(Business Worker)</vt:lpstr>
      <vt:lpstr>区分业务实体(Business Entity)</vt:lpstr>
      <vt:lpstr>识别业务参与者思路</vt:lpstr>
      <vt:lpstr>2.业务用例(Business Use Case)</vt:lpstr>
      <vt:lpstr>业务用例与业务参与者</vt:lpstr>
      <vt:lpstr>识别业务用例的方法</vt:lpstr>
      <vt:lpstr>从业务流程拼装业务用例</vt:lpstr>
      <vt:lpstr>识别业务用例-支持性事件</vt:lpstr>
      <vt:lpstr>3.详述业务用例</vt:lpstr>
      <vt:lpstr>三种可选技术</vt:lpstr>
      <vt:lpstr>选择合适的技术</vt:lpstr>
      <vt:lpstr>活动图</vt:lpstr>
      <vt:lpstr>细说活动图</vt:lpstr>
      <vt:lpstr>细说活动图</vt:lpstr>
      <vt:lpstr>细说活动图(1)</vt:lpstr>
      <vt:lpstr>细说活动图(2)</vt:lpstr>
      <vt:lpstr>细说活动图(3)</vt:lpstr>
      <vt:lpstr>活动图中的对象流</vt:lpstr>
      <vt:lpstr>活动图的分层</vt:lpstr>
      <vt:lpstr>4.业务对象模型</vt:lpstr>
      <vt:lpstr>餐馆的业务对象模型</vt:lpstr>
      <vt:lpstr>内容安排</vt:lpstr>
      <vt:lpstr>业务建模实践：建模指南</vt:lpstr>
      <vt:lpstr>建模指南：模型的组织</vt:lpstr>
      <vt:lpstr>建模指南：使用构造型</vt:lpstr>
      <vt:lpstr>业务建模实践：实例分析</vt:lpstr>
      <vt:lpstr>实例分析：业务用例模型</vt:lpstr>
      <vt:lpstr>实例分析：旅客住宿业务流程</vt:lpstr>
      <vt:lpstr>实例分析：检查业务用例模型</vt:lpstr>
      <vt:lpstr>实例分析：业务对象模型</vt:lpstr>
      <vt:lpstr>内容安排</vt:lpstr>
      <vt:lpstr>从业务模型到系统模型</vt:lpstr>
      <vt:lpstr>业务模型为系统模型提供素材</vt:lpstr>
      <vt:lpstr>业务模型映射到系统模型</vt:lpstr>
      <vt:lpstr>谢谢</vt:lpstr>
    </vt:vector>
  </TitlesOfParts>
  <Company>buaa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面向对象分析设计课程讲义</dc:title>
  <dc:creator>thbin</dc:creator>
  <cp:lastModifiedBy>thbin</cp:lastModifiedBy>
  <cp:revision>354</cp:revision>
  <cp:lastPrinted>1601-01-01T00:00:00Z</cp:lastPrinted>
  <dcterms:created xsi:type="dcterms:W3CDTF">2005-09-05T02:45:08Z</dcterms:created>
  <dcterms:modified xsi:type="dcterms:W3CDTF">2013-10-12T15:44:18Z</dcterms:modified>
  <cp:category>UML</cp:category>
</cp:coreProperties>
</file>