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77" r:id="rId70"/>
    <p:sldId id="378" r:id="rId71"/>
    <p:sldId id="375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80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79" r:id="rId100"/>
    <p:sldId id="349" r:id="rId101"/>
    <p:sldId id="350" r:id="rId102"/>
    <p:sldId id="352" r:id="rId103"/>
    <p:sldId id="351" r:id="rId104"/>
    <p:sldId id="381" r:id="rId105"/>
    <p:sldId id="353" r:id="rId106"/>
    <p:sldId id="382" r:id="rId107"/>
    <p:sldId id="355" r:id="rId108"/>
    <p:sldId id="356" r:id="rId109"/>
    <p:sldId id="358" r:id="rId110"/>
    <p:sldId id="384" r:id="rId111"/>
    <p:sldId id="388" r:id="rId112"/>
    <p:sldId id="385" r:id="rId113"/>
    <p:sldId id="386" r:id="rId114"/>
    <p:sldId id="387" r:id="rId115"/>
    <p:sldId id="359" r:id="rId116"/>
    <p:sldId id="361" r:id="rId117"/>
    <p:sldId id="360" r:id="rId118"/>
    <p:sldId id="362" r:id="rId119"/>
    <p:sldId id="370" r:id="rId120"/>
    <p:sldId id="372" r:id="rId121"/>
    <p:sldId id="373" r:id="rId122"/>
    <p:sldId id="374" r:id="rId1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B01"/>
    <a:srgbClr val="808000"/>
    <a:srgbClr val="333300"/>
    <a:srgbClr val="003300"/>
    <a:srgbClr val="336699"/>
    <a:srgbClr val="0099CC"/>
    <a:srgbClr val="4D4D4D"/>
    <a:srgbClr val="29292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85" autoAdjust="0"/>
  </p:normalViewPr>
  <p:slideViewPr>
    <p:cSldViewPr>
      <p:cViewPr>
        <p:scale>
          <a:sx n="66" d="100"/>
          <a:sy n="66" d="100"/>
        </p:scale>
        <p:origin x="-141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F2CA191-0F5E-4D08-95A3-904B2CBB4F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6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28C4F28-4A3B-4C7C-8BED-B778AF558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420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376A7C0-7D0F-4D6B-932F-E04B06437984}" type="slidenum">
              <a:rPr lang="zh-CN" altLang="en-US" sz="1300" b="0" smtClean="0">
                <a:latin typeface="Arial" charset="0"/>
              </a:rPr>
              <a:pPr eaLnBrk="1" hangingPunct="1"/>
              <a:t>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B5CBDFE-A75F-4E36-9296-487B36070BBF}" type="slidenum">
              <a:rPr lang="zh-CN" altLang="en-US" sz="1300" b="0" smtClean="0">
                <a:latin typeface="Arial" charset="0"/>
              </a:rPr>
              <a:pPr eaLnBrk="1" hangingPunct="1"/>
              <a:t>36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4DAB9A9-C240-4474-B846-3DD7D67965CC}" type="slidenum">
              <a:rPr lang="zh-CN" altLang="en-US" sz="1300" b="0" smtClean="0">
                <a:latin typeface="Arial" charset="0"/>
              </a:rPr>
              <a:pPr eaLnBrk="1" hangingPunct="1"/>
              <a:t>38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CAAAE30-7138-4223-94AC-A72E38BA395B}" type="slidenum">
              <a:rPr lang="zh-CN" altLang="en-US" sz="1300" b="0" smtClean="0">
                <a:latin typeface="Arial" charset="0"/>
              </a:rPr>
              <a:pPr eaLnBrk="1" hangingPunct="1"/>
              <a:t>42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80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A211258-F8BD-457A-A466-C90C1BA0D1CA}" type="slidenum">
              <a:rPr lang="zh-CN" altLang="en-US" sz="1300" b="0" smtClean="0">
                <a:latin typeface="Arial" charset="0"/>
              </a:rPr>
              <a:pPr eaLnBrk="1" hangingPunct="1"/>
              <a:t>48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时间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气温不是，仅是一个条件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01AB779-42F9-44DA-AD36-932B11CBE7D6}" type="slidenum">
              <a:rPr lang="zh-CN" altLang="en-US" sz="1300" b="0" smtClean="0">
                <a:latin typeface="Arial" charset="0"/>
              </a:rPr>
              <a:pPr eaLnBrk="1" hangingPunct="1"/>
              <a:t>52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7400EF7-CB98-41CC-B99D-6AE26E71F366}" type="slidenum">
              <a:rPr lang="zh-CN" altLang="en-US" sz="1300" b="0" smtClean="0">
                <a:latin typeface="Arial" charset="0"/>
              </a:rPr>
              <a:pPr eaLnBrk="1" hangingPunct="1"/>
              <a:t>53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38B8112-C754-4337-BFE8-32271EC274B2}" type="slidenum">
              <a:rPr lang="zh-CN" altLang="en-US" sz="1300" b="0" smtClean="0">
                <a:latin typeface="Arial" charset="0"/>
              </a:rPr>
              <a:pPr eaLnBrk="1" hangingPunct="1"/>
              <a:t>64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DF9087C-3812-4054-A43F-B07429BE1E05}" type="slidenum">
              <a:rPr lang="zh-CN" altLang="en-US" sz="1300" b="0" smtClean="0">
                <a:latin typeface="Arial" charset="0"/>
              </a:rPr>
              <a:pPr eaLnBrk="1" hangingPunct="1"/>
              <a:t>72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FCC23E6-03AA-4547-93B9-D69D864D8CC7}" type="slidenum">
              <a:rPr lang="zh-CN" altLang="en-US" sz="1300" b="0" smtClean="0">
                <a:latin typeface="Arial" charset="0"/>
              </a:rPr>
              <a:pPr eaLnBrk="1" hangingPunct="1"/>
              <a:t>98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E334A79-A6EA-4649-90AC-1FA7CBC46ED8}" type="slidenum">
              <a:rPr lang="zh-CN" altLang="en-US" sz="1300" b="0" smtClean="0">
                <a:latin typeface="Arial" charset="0"/>
              </a:rPr>
              <a:pPr eaLnBrk="1" hangingPunct="1"/>
              <a:t>4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BEC2261-82C5-4DBC-B99A-AE055979CE19}" type="slidenum">
              <a:rPr lang="zh-CN" altLang="en-US" sz="1300" b="0" smtClean="0">
                <a:latin typeface="Arial" charset="0"/>
              </a:rPr>
              <a:pPr eaLnBrk="1" hangingPunct="1"/>
              <a:t>5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B9ECB40-F0C0-4E0A-8519-A18187CC363E}" type="slidenum">
              <a:rPr lang="zh-CN" altLang="en-US" sz="1300" b="0" smtClean="0">
                <a:latin typeface="Arial" charset="0"/>
              </a:rPr>
              <a:pPr eaLnBrk="1" hangingPunct="1"/>
              <a:t>6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A092736-F996-44C3-B7EB-4A46309A42EC}" type="slidenum">
              <a:rPr lang="zh-CN" altLang="en-US" sz="1300" b="0" smtClean="0">
                <a:latin typeface="Arial" charset="0"/>
              </a:rPr>
              <a:pPr eaLnBrk="1" hangingPunct="1"/>
              <a:t>12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06848A4-8428-43CD-BBD2-EE99095B85A6}" type="slidenum">
              <a:rPr lang="zh-CN" altLang="en-US" sz="1300" b="0" smtClean="0">
                <a:latin typeface="Arial" charset="0"/>
              </a:rPr>
              <a:pPr eaLnBrk="1" hangingPunct="1"/>
              <a:t>13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091DC07-F5F3-48DD-B962-8D4AFD55F6D2}" type="slidenum">
              <a:rPr lang="zh-CN" altLang="en-US" sz="1300" b="0" smtClean="0">
                <a:latin typeface="Arial" charset="0"/>
              </a:rPr>
              <a:pPr eaLnBrk="1" hangingPunct="1"/>
              <a:t>30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68DD9CF-5DC3-417A-ADD6-D523250DFA39}" type="slidenum">
              <a:rPr lang="zh-CN" altLang="en-US" sz="1300" b="0" smtClean="0">
                <a:latin typeface="Arial" charset="0"/>
              </a:rPr>
              <a:pPr eaLnBrk="1" hangingPunct="1"/>
              <a:t>31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BEA79AC-6B24-463D-A805-26585D538AB6}" type="slidenum">
              <a:rPr lang="zh-CN" altLang="en-US" sz="1300" b="0" smtClean="0">
                <a:latin typeface="Arial" charset="0"/>
              </a:rPr>
              <a:pPr eaLnBrk="1" hangingPunct="1"/>
              <a:t>32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124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endParaRPr kumimoji="0" lang="en-US" altLang="zh-CN" sz="1400" b="0">
              <a:ea typeface="宋体" charset="-122"/>
            </a:endParaRPr>
          </a:p>
        </p:txBody>
      </p:sp>
      <p:pic>
        <p:nvPicPr>
          <p:cNvPr id="7" name="Picture 9" descr="nbl12_1_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5948363"/>
            <a:ext cx="18288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2400" cy="1143000"/>
          </a:xfrm>
        </p:spPr>
        <p:txBody>
          <a:bodyPr/>
          <a:lstStyle>
            <a:lvl1pPr algn="ctr" fontAlgn="ctr">
              <a:defRPr sz="5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0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0BB1AE-7551-468E-B573-814D3DC665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88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C017C0AD-9E61-40F6-8458-C0ACEC1DEBB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7488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36763" cy="6121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3875" y="260350"/>
            <a:ext cx="5962650" cy="6121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BC574F5-15D7-42F3-B6B8-7DF4B4CF1D9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01422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4A5ACCA3-FF84-4D76-BDE4-D9A2AC841B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4737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7920038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0" y="3757613"/>
            <a:ext cx="7920038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216F45B6-63F3-40D0-8591-57496BBAABD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7477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7935913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F2DC4BE2-4E25-41A9-B5DE-13E30EAC318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606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754343B-143F-433B-AAA2-B251BF3FFF1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040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C166165-5390-4709-B440-F60567505BF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9172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981075"/>
            <a:ext cx="38830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981075"/>
            <a:ext cx="388461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5F6C1CF-BE9F-4138-B775-08510AEA84D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1211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13087513-F4F9-4713-A4EA-95A174111D3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8563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C878204-992B-4736-9E1C-71C655C4346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035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F0BB1516-B5C4-421A-8954-8F7F8E3C432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3318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C8399BB-01AC-4FA4-B20E-C7C38D6D5BE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1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6F98556-2E8A-4BB2-8FB1-94C9CACC194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226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12160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7150"/>
            <a:ext cx="914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260350"/>
            <a:ext cx="7935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81075"/>
            <a:ext cx="79200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6656388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4D4D4D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813A7FD2-02FE-4108-97EE-959FB253FEA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pic>
        <p:nvPicPr>
          <p:cNvPr id="1035" name="Picture 1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734050"/>
            <a:ext cx="82708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5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805488"/>
            <a:ext cx="22479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4" name="Text Box 16"/>
          <p:cNvSpPr txBox="1">
            <a:spLocks noChangeArrowheads="1"/>
          </p:cNvSpPr>
          <p:nvPr userDrawn="1"/>
        </p:nvSpPr>
        <p:spPr bwMode="auto">
          <a:xfrm>
            <a:off x="34925" y="6626225"/>
            <a:ext cx="320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b="0">
                <a:latin typeface="Arial" charset="0"/>
                <a:ea typeface="宋体" charset="-122"/>
              </a:rPr>
              <a:t>Copyright © thbin@buaa.edu.cn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 userDrawn="1"/>
        </p:nvSpPr>
        <p:spPr bwMode="auto">
          <a:xfrm>
            <a:off x="5940425" y="6626225"/>
            <a:ext cx="3203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400" b="0">
                <a:latin typeface="Arial" charset="0"/>
                <a:ea typeface="宋体" charset="-122"/>
              </a:rPr>
              <a:t>College of Software, BUAA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þ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ü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.buaa.edu.cn/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2013"/>
            <a:ext cx="9144000" cy="1790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600" u="sng" dirty="0" smtClean="0">
                <a:solidFill>
                  <a:srgbClr val="A50021"/>
                </a:solidFill>
                <a:latin typeface="华文楷体" pitchFamily="2" charset="-122"/>
                <a:ea typeface="华文楷体" pitchFamily="2" charset="-122"/>
              </a:rPr>
              <a:t>面向对象分析设计</a:t>
            </a:r>
            <a:r>
              <a:rPr lang="zh-CN" altLang="en-US" sz="4800" dirty="0" smtClean="0"/>
              <a:t/>
            </a:r>
            <a:br>
              <a:rPr lang="zh-CN" altLang="en-US" sz="4800" dirty="0" smtClean="0"/>
            </a:br>
            <a:r>
              <a:rPr lang="en-US" altLang="zh-CN" sz="4000" i="1" dirty="0" smtClean="0"/>
              <a:t>Object-Oriented Analysis &amp;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0225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mtClean="0"/>
              <a:t>谭火彬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5432086-CCC8-411F-ADAF-B00CFBD20FD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需求问题：对策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900113" y="2543175"/>
            <a:ext cx="13684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难捕获</a:t>
            </a: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901700" y="4062413"/>
            <a:ext cx="17145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易变</a:t>
            </a: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2844800" y="2492375"/>
            <a:ext cx="31670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从用户视角看问题</a:t>
            </a: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2843213" y="4062413"/>
            <a:ext cx="33401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合理的结构</a:t>
            </a: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7307263" y="3349625"/>
            <a:ext cx="11525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用例</a:t>
            </a:r>
          </a:p>
        </p:txBody>
      </p:sp>
      <p:sp>
        <p:nvSpPr>
          <p:cNvPr id="726024" name="AutoShape 8"/>
          <p:cNvSpPr>
            <a:spLocks noChangeArrowheads="1"/>
          </p:cNvSpPr>
          <p:nvPr/>
        </p:nvSpPr>
        <p:spPr bwMode="auto">
          <a:xfrm>
            <a:off x="2265363" y="2563813"/>
            <a:ext cx="649287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5" name="AutoShape 9"/>
          <p:cNvSpPr>
            <a:spLocks noChangeArrowheads="1"/>
          </p:cNvSpPr>
          <p:nvPr/>
        </p:nvSpPr>
        <p:spPr bwMode="auto">
          <a:xfrm>
            <a:off x="6156325" y="3435350"/>
            <a:ext cx="1150938" cy="485775"/>
          </a:xfrm>
          <a:prstGeom prst="rightArrow">
            <a:avLst>
              <a:gd name="adj1" fmla="val 50000"/>
              <a:gd name="adj2" fmla="val 59232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6" name="AutoShape 10"/>
          <p:cNvSpPr>
            <a:spLocks/>
          </p:cNvSpPr>
          <p:nvPr/>
        </p:nvSpPr>
        <p:spPr bwMode="auto">
          <a:xfrm>
            <a:off x="5940425" y="2643188"/>
            <a:ext cx="73025" cy="1944687"/>
          </a:xfrm>
          <a:prstGeom prst="rightBrace">
            <a:avLst>
              <a:gd name="adj1" fmla="val 22192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7" name="AutoShape 11"/>
          <p:cNvSpPr>
            <a:spLocks noChangeArrowheads="1"/>
          </p:cNvSpPr>
          <p:nvPr/>
        </p:nvSpPr>
        <p:spPr bwMode="auto">
          <a:xfrm>
            <a:off x="2266950" y="4095750"/>
            <a:ext cx="649288" cy="485775"/>
          </a:xfrm>
          <a:prstGeom prst="rightArrow">
            <a:avLst>
              <a:gd name="adj1" fmla="val 50000"/>
              <a:gd name="adj2" fmla="val 3341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/>
      <p:bldP spid="726020" grpId="0"/>
      <p:bldP spid="726021" grpId="0"/>
      <p:bldP spid="726022" grpId="0"/>
      <p:bldP spid="726023" grpId="0"/>
      <p:bldP spid="726024" grpId="0" animBg="1"/>
      <p:bldP spid="726025" grpId="0" animBg="1"/>
      <p:bldP spid="726026" grpId="0" animBg="1"/>
      <p:bldP spid="72602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B9B4B6D-1E55-49DF-ACB4-39AF7F34FA7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用例关系</a:t>
            </a:r>
          </a:p>
        </p:txBody>
      </p:sp>
      <p:grpSp>
        <p:nvGrpSpPr>
          <p:cNvPr id="103428" name="Group 3"/>
          <p:cNvGrpSpPr>
            <a:grpSpLocks/>
          </p:cNvGrpSpPr>
          <p:nvPr/>
        </p:nvGrpSpPr>
        <p:grpSpPr bwMode="auto">
          <a:xfrm>
            <a:off x="2125067" y="2060848"/>
            <a:ext cx="1943100" cy="366712"/>
            <a:chOff x="2699" y="1113"/>
            <a:chExt cx="1224" cy="231"/>
          </a:xfrm>
        </p:grpSpPr>
        <p:sp>
          <p:nvSpPr>
            <p:cNvPr id="103438" name="Line 4"/>
            <p:cNvSpPr>
              <a:spLocks noChangeShapeType="1"/>
            </p:cNvSpPr>
            <p:nvPr/>
          </p:nvSpPr>
          <p:spPr bwMode="auto">
            <a:xfrm flipV="1">
              <a:off x="2744" y="1298"/>
              <a:ext cx="117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9" name="Text Box 5"/>
            <p:cNvSpPr txBox="1">
              <a:spLocks noChangeArrowheads="1"/>
            </p:cNvSpPr>
            <p:nvPr/>
          </p:nvSpPr>
          <p:spPr bwMode="auto">
            <a:xfrm>
              <a:off x="2699" y="1113"/>
              <a:ext cx="11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latin typeface="Verdana" pitchFamily="34" charset="0"/>
                </a:rPr>
                <a:t>&lt;&lt;include&gt;&gt;</a:t>
              </a:r>
            </a:p>
          </p:txBody>
        </p:sp>
      </p:grpSp>
      <p:grpSp>
        <p:nvGrpSpPr>
          <p:cNvPr id="103429" name="Group 6"/>
          <p:cNvGrpSpPr>
            <a:grpSpLocks/>
          </p:cNvGrpSpPr>
          <p:nvPr/>
        </p:nvGrpSpPr>
        <p:grpSpPr bwMode="auto">
          <a:xfrm>
            <a:off x="2090737" y="3166939"/>
            <a:ext cx="1943100" cy="366712"/>
            <a:chOff x="2699" y="1113"/>
            <a:chExt cx="1224" cy="231"/>
          </a:xfrm>
        </p:grpSpPr>
        <p:sp>
          <p:nvSpPr>
            <p:cNvPr id="103436" name="Line 7"/>
            <p:cNvSpPr>
              <a:spLocks noChangeShapeType="1"/>
            </p:cNvSpPr>
            <p:nvPr/>
          </p:nvSpPr>
          <p:spPr bwMode="auto">
            <a:xfrm flipV="1">
              <a:off x="2744" y="1298"/>
              <a:ext cx="117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7" name="Text Box 8"/>
            <p:cNvSpPr txBox="1">
              <a:spLocks noChangeArrowheads="1"/>
            </p:cNvSpPr>
            <p:nvPr/>
          </p:nvSpPr>
          <p:spPr bwMode="auto">
            <a:xfrm>
              <a:off x="2699" y="1113"/>
              <a:ext cx="11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latin typeface="Verdana" pitchFamily="34" charset="0"/>
                </a:rPr>
                <a:t>&lt;&lt;extend&gt;&gt;</a:t>
              </a:r>
            </a:p>
          </p:txBody>
        </p:sp>
      </p:grpSp>
      <p:grpSp>
        <p:nvGrpSpPr>
          <p:cNvPr id="103430" name="Group 9"/>
          <p:cNvGrpSpPr>
            <a:grpSpLocks/>
          </p:cNvGrpSpPr>
          <p:nvPr/>
        </p:nvGrpSpPr>
        <p:grpSpPr bwMode="auto">
          <a:xfrm>
            <a:off x="2163763" y="4510088"/>
            <a:ext cx="1870075" cy="261937"/>
            <a:chOff x="2744" y="1752"/>
            <a:chExt cx="1178" cy="165"/>
          </a:xfrm>
        </p:grpSpPr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2744" y="1842"/>
              <a:ext cx="108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5" name="AutoShape 11"/>
            <p:cNvSpPr>
              <a:spLocks noChangeArrowheads="1"/>
            </p:cNvSpPr>
            <p:nvPr/>
          </p:nvSpPr>
          <p:spPr bwMode="auto">
            <a:xfrm rot="-8125339">
              <a:off x="3742" y="1752"/>
              <a:ext cx="180" cy="165"/>
            </a:xfrm>
            <a:prstGeom prst="rtTriangl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31" name="Text Box 12"/>
          <p:cNvSpPr txBox="1">
            <a:spLocks noChangeArrowheads="1"/>
          </p:cNvSpPr>
          <p:nvPr/>
        </p:nvSpPr>
        <p:spPr bwMode="auto">
          <a:xfrm>
            <a:off x="4178300" y="3212976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latin typeface="Verdana" pitchFamily="34" charset="0"/>
              </a:rPr>
              <a:t>Extend</a:t>
            </a:r>
          </a:p>
        </p:txBody>
      </p:sp>
      <p:sp>
        <p:nvSpPr>
          <p:cNvPr id="103432" name="Text Box 13"/>
          <p:cNvSpPr txBox="1">
            <a:spLocks noChangeArrowheads="1"/>
          </p:cNvSpPr>
          <p:nvPr/>
        </p:nvSpPr>
        <p:spPr bwMode="auto">
          <a:xfrm>
            <a:off x="4212630" y="2060848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latin typeface="Verdana" pitchFamily="34" charset="0"/>
              </a:rPr>
              <a:t>Include</a:t>
            </a:r>
          </a:p>
        </p:txBody>
      </p:sp>
      <p:sp>
        <p:nvSpPr>
          <p:cNvPr id="103433" name="Text Box 14"/>
          <p:cNvSpPr txBox="1">
            <a:spLocks noChangeArrowheads="1"/>
          </p:cNvSpPr>
          <p:nvPr/>
        </p:nvSpPr>
        <p:spPr bwMode="auto">
          <a:xfrm>
            <a:off x="4178300" y="4411663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latin typeface="Verdana" pitchFamily="34" charset="0"/>
              </a:rPr>
              <a:t>Generalization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F1CE17B-7986-40EB-820F-FE01AD1C402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通过关系整理文档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Include(</a:t>
            </a:r>
            <a:r>
              <a:rPr lang="zh-CN" altLang="en-US" dirty="0"/>
              <a:t>包含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基用例中复用被包含用例的行为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提取公共步骤，便于复用</a:t>
            </a:r>
          </a:p>
          <a:p>
            <a:pPr eaLnBrk="1" hangingPunct="1"/>
            <a:r>
              <a:rPr lang="en-US" altLang="zh-CN" dirty="0" smtClean="0"/>
              <a:t>Extend</a:t>
            </a:r>
            <a:r>
              <a:rPr lang="en-US" altLang="zh-CN" dirty="0" smtClean="0"/>
              <a:t>(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通过扩展用例对基用例增加附加的行为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Generalization</a:t>
            </a:r>
            <a:r>
              <a:rPr lang="en-US" altLang="zh-CN" dirty="0" smtClean="0"/>
              <a:t>(</a:t>
            </a:r>
            <a:r>
              <a:rPr lang="zh-CN" altLang="en-US" dirty="0" smtClean="0"/>
              <a:t>泛化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派生用例继承泛化用例的行为并添加新行为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31C0AD5-90E1-4820-90C9-152F2E6FC70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用例关系：包含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包含：表示某个用例中包含了其他用例的行为</a:t>
            </a:r>
          </a:p>
          <a:p>
            <a:pPr lvl="1" eaLnBrk="1" hangingPunct="1"/>
            <a:r>
              <a:rPr lang="zh-CN" altLang="en-US" dirty="0" smtClean="0"/>
              <a:t>从两个或多个用例行为中提取公共部分的能力，主要用于支持用例行为的复用</a:t>
            </a:r>
            <a:endParaRPr lang="zh-CN" altLang="en-US" dirty="0" smtClean="0"/>
          </a:p>
        </p:txBody>
      </p:sp>
      <p:pic>
        <p:nvPicPr>
          <p:cNvPr id="106501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429000"/>
            <a:ext cx="52181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842A993-F8C3-4781-ADB8-A6991769FCE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用例关系：扩展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扩展：某个用例在特定情况下，包含其他用例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扩展用例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的行为，表示功能被扩展</a:t>
            </a:r>
          </a:p>
          <a:p>
            <a:pPr lvl="1" eaLnBrk="1" hangingPunct="1"/>
            <a:r>
              <a:rPr lang="zh-CN" altLang="en-US" sz="2800" dirty="0" smtClean="0"/>
              <a:t>为了将基用例的一些特殊情况分离出来，在保持基用例本身相对完整的情况下处理这些特殊行为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即不改变基用例，对基用例的行为进行扩展</a:t>
            </a:r>
            <a:endParaRPr lang="en-US" altLang="zh-CN" sz="2800" dirty="0" smtClean="0"/>
          </a:p>
        </p:txBody>
      </p:sp>
      <p:pic>
        <p:nvPicPr>
          <p:cNvPr id="105477" name="图片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094386"/>
            <a:ext cx="7215187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提炼扩展用例的主要思路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当基用例的行为非常复杂时，针对一些特殊的处理可以提炼为扩展用例</a:t>
            </a:r>
            <a:endParaRPr lang="en-US" altLang="zh-CN" dirty="0" smtClean="0"/>
          </a:p>
          <a:p>
            <a:pPr lvl="1"/>
            <a:r>
              <a:rPr lang="zh-CN" altLang="zh-CN" dirty="0"/>
              <a:t>对用例基本行为的可选择特征的</a:t>
            </a:r>
            <a:r>
              <a:rPr lang="zh-CN" altLang="zh-CN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zh-CN" dirty="0"/>
              <a:t>复杂的异常处理行为的</a:t>
            </a:r>
            <a:r>
              <a:rPr lang="zh-CN" altLang="zh-CN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zh-CN" dirty="0"/>
              <a:t>面向特定用户的特定</a:t>
            </a:r>
            <a:r>
              <a:rPr lang="zh-CN" altLang="zh-CN" dirty="0" smtClean="0"/>
              <a:t>需求</a:t>
            </a:r>
            <a:endParaRPr lang="en-US" altLang="zh-CN" dirty="0" smtClean="0"/>
          </a:p>
          <a:p>
            <a:pPr lvl="1"/>
            <a:r>
              <a:rPr lang="zh-CN" altLang="zh-CN" dirty="0"/>
              <a:t>范围管理和版本管理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104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209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CB622CE-EA62-473D-B0A5-55059AADB49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扩展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包含</a:t>
            </a:r>
          </a:p>
        </p:txBody>
      </p:sp>
      <p:pic>
        <p:nvPicPr>
          <p:cNvPr id="1075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47900"/>
            <a:ext cx="554513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75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43375"/>
            <a:ext cx="55181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526" name="Text Box 5"/>
          <p:cNvSpPr txBox="1">
            <a:spLocks noChangeArrowheads="1"/>
          </p:cNvSpPr>
          <p:nvPr/>
        </p:nvSpPr>
        <p:spPr bwMode="auto">
          <a:xfrm>
            <a:off x="1835150" y="3279775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老大知道老二</a:t>
            </a:r>
          </a:p>
        </p:txBody>
      </p:sp>
      <p:sp>
        <p:nvSpPr>
          <p:cNvPr id="107527" name="Text Box 6"/>
          <p:cNvSpPr txBox="1">
            <a:spLocks noChangeArrowheads="1"/>
          </p:cNvSpPr>
          <p:nvPr/>
        </p:nvSpPr>
        <p:spPr bwMode="auto">
          <a:xfrm>
            <a:off x="1835150" y="5006975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老二知道老大</a:t>
            </a:r>
          </a:p>
        </p:txBody>
      </p:sp>
      <p:sp>
        <p:nvSpPr>
          <p:cNvPr id="107528" name="AutoShape 7"/>
          <p:cNvSpPr>
            <a:spLocks noChangeArrowheads="1"/>
          </p:cNvSpPr>
          <p:nvPr/>
        </p:nvSpPr>
        <p:spPr bwMode="auto">
          <a:xfrm>
            <a:off x="4284663" y="1341438"/>
            <a:ext cx="4032250" cy="1001712"/>
          </a:xfrm>
          <a:prstGeom prst="cloudCallout">
            <a:avLst>
              <a:gd name="adj1" fmla="val -45551"/>
              <a:gd name="adj2" fmla="val 6584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>
                <a:solidFill>
                  <a:srgbClr val="FF3300"/>
                </a:solidFill>
                <a:latin typeface="Arial" charset="0"/>
              </a:rPr>
              <a:t>什么时候该我上场呢？不知道！</a:t>
            </a:r>
          </a:p>
        </p:txBody>
      </p:sp>
      <p:sp>
        <p:nvSpPr>
          <p:cNvPr id="107529" name="AutoShape 8"/>
          <p:cNvSpPr>
            <a:spLocks noChangeArrowheads="1"/>
          </p:cNvSpPr>
          <p:nvPr/>
        </p:nvSpPr>
        <p:spPr bwMode="auto">
          <a:xfrm>
            <a:off x="4643438" y="3429000"/>
            <a:ext cx="4032250" cy="1001713"/>
          </a:xfrm>
          <a:prstGeom prst="cloudCallout">
            <a:avLst>
              <a:gd name="adj1" fmla="val -56023"/>
              <a:gd name="adj2" fmla="val 39542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kumimoji="0" lang="zh-CN" altLang="en-US">
                <a:solidFill>
                  <a:srgbClr val="FF3300"/>
                </a:solidFill>
                <a:latin typeface="Arial" charset="0"/>
              </a:rPr>
              <a:t>出现这种情况，就该我上场了！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VS. </a:t>
            </a:r>
            <a:r>
              <a:rPr lang="zh-CN" altLang="en-US" dirty="0"/>
              <a:t>包含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106</a:t>
            </a:fld>
            <a:r>
              <a:rPr lang="en-US" altLang="zh-CN" smtClean="0"/>
              <a:t>-</a:t>
            </a:r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47876"/>
              </p:ext>
            </p:extLst>
          </p:nvPr>
        </p:nvGraphicFramePr>
        <p:xfrm>
          <a:off x="467544" y="1626840"/>
          <a:ext cx="8136904" cy="3962400"/>
        </p:xfrm>
        <a:graphic>
          <a:graphicData uri="http://schemas.openxmlformats.org/drawingml/2006/table">
            <a:tbl>
              <a:tblPr firstCol="1" lastRow="1" lastCol="1" bandRow="1" bandCol="1">
                <a:tableStyleId>{08FB837D-C827-4EFA-A057-4D05807E0F7C}</a:tableStyleId>
              </a:tblPr>
              <a:tblGrid>
                <a:gridCol w="1512168"/>
                <a:gridCol w="1296144"/>
                <a:gridCol w="5328592"/>
              </a:tblGrid>
              <a:tr h="15941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出发点</a:t>
                      </a:r>
                      <a:r>
                        <a:rPr lang="en-US" sz="2000" kern="100" dirty="0">
                          <a:effectLst/>
                        </a:rPr>
                        <a:t/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zh-CN" sz="2000" kern="100" dirty="0">
                          <a:effectLst/>
                        </a:rPr>
                        <a:t>不同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便于子用例流的复用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</a:tr>
              <a:tr h="15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通过扩展点在不影响基用例的情况下附加行为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</a:tr>
              <a:tr h="15941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达到的效果不同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基用例中的一部分业务放在子用例中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</a:tr>
              <a:tr h="15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基用例处理一般情况，一些特殊业务放在子用例中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</a:tr>
              <a:tr h="19926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执行子用例</a:t>
                      </a:r>
                      <a:r>
                        <a:rPr lang="en-US" sz="2000" kern="100" dirty="0">
                          <a:effectLst/>
                        </a:rPr>
                        <a:t/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zh-CN" sz="2000" kern="100" dirty="0">
                          <a:effectLst/>
                        </a:rPr>
                        <a:t>方式不同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基用例中直接引用子用例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</a:tr>
              <a:tr h="189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主用例达到一定条件触发扩展点，子用例通过扩展点触发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</a:tr>
              <a:tr h="1897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使用方式</a:t>
                      </a:r>
                      <a:r>
                        <a:rPr lang="en-US" sz="2000" kern="100" dirty="0">
                          <a:effectLst/>
                        </a:rPr>
                        <a:t/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zh-CN" sz="2000" kern="100" dirty="0">
                          <a:effectLst/>
                        </a:rPr>
                        <a:t>不同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基用例不够完整，一般要联合子用例为参与者提供价值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</a:tr>
              <a:tr h="1897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扩展关系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基用例相对完整，可以单独为参与者提供价值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</a:tr>
              <a:tr h="1897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依赖方向</a:t>
                      </a: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不同</a:t>
                      </a: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包含关系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主用例依赖子用例，子用例相对独立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</a:tr>
              <a:tr h="159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b="0" kern="100" dirty="0">
                          <a:effectLst/>
                        </a:rPr>
                        <a:t>扩展关系</a:t>
                      </a:r>
                      <a:endParaRPr lang="zh-CN" sz="20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1947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子用例依赖主用例，主用例相对独立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320" marR="6832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1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D597BB9-E078-432E-B728-4768FF45EE3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用例关系：泛化</a:t>
            </a:r>
            <a:endParaRPr lang="en-US" altLang="zh-CN" sz="4400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泛化：</a:t>
            </a:r>
            <a:r>
              <a:rPr lang="zh-CN" altLang="en-US" sz="3700" smtClean="0">
                <a:latin typeface="宋体" pitchFamily="2" charset="-122"/>
              </a:rPr>
              <a:t>表示子用例继承了父用例</a:t>
            </a:r>
          </a:p>
          <a:p>
            <a:pPr lvl="1" eaLnBrk="1" hangingPunct="1"/>
            <a:r>
              <a:rPr lang="zh-CN" altLang="en-US" smtClean="0"/>
              <a:t>用例间的泛化关系表明子用例继承父用例中定义的所有属性、行为序列和扩展点，并且参与父用例中所有的关系</a:t>
            </a:r>
          </a:p>
        </p:txBody>
      </p:sp>
      <p:pic>
        <p:nvPicPr>
          <p:cNvPr id="109573" name="图片 7" descr="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213100"/>
            <a:ext cx="56896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23EE543-20EF-4C7A-9A85-DAB6C16C674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用例关系：扩展 </a:t>
            </a:r>
            <a:r>
              <a:rPr lang="en-US" altLang="zh-CN" smtClean="0"/>
              <a:t>VS. </a:t>
            </a:r>
            <a:r>
              <a:rPr lang="zh-CN" altLang="en-US" smtClean="0"/>
              <a:t>泛化</a:t>
            </a:r>
          </a:p>
        </p:txBody>
      </p:sp>
      <p:pic>
        <p:nvPicPr>
          <p:cNvPr id="1105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814513"/>
            <a:ext cx="5473700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035175"/>
            <a:ext cx="52578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7838D1A-FFCF-4CCB-8386-786AF82E7CE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109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369300" cy="647700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旅游申请系统重构后的用例模型</a:t>
            </a:r>
            <a:endParaRPr lang="en-US" altLang="zh-CN" sz="4400" smtClean="0"/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71563"/>
            <a:ext cx="67151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58B7C3-8E1E-4A41-BD57-A0AA88F11D3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以用例为中心组织需求</a:t>
            </a:r>
          </a:p>
        </p:txBody>
      </p:sp>
      <p:sp>
        <p:nvSpPr>
          <p:cNvPr id="727043" name="Oval 3"/>
          <p:cNvSpPr>
            <a:spLocks noChangeArrowheads="1"/>
          </p:cNvSpPr>
          <p:nvPr/>
        </p:nvSpPr>
        <p:spPr bwMode="auto">
          <a:xfrm>
            <a:off x="3997325" y="3214688"/>
            <a:ext cx="1150938" cy="10795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4" name="Oval 4"/>
          <p:cNvSpPr>
            <a:spLocks noChangeArrowheads="1"/>
          </p:cNvSpPr>
          <p:nvPr/>
        </p:nvSpPr>
        <p:spPr bwMode="auto">
          <a:xfrm>
            <a:off x="3925888" y="3141663"/>
            <a:ext cx="1295400" cy="1223962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068763" y="3500438"/>
            <a:ext cx="10080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用例</a:t>
            </a:r>
          </a:p>
        </p:txBody>
      </p:sp>
      <p:sp>
        <p:nvSpPr>
          <p:cNvPr id="727046" name="Oval 6"/>
          <p:cNvSpPr>
            <a:spLocks noChangeArrowheads="1"/>
          </p:cNvSpPr>
          <p:nvPr/>
        </p:nvSpPr>
        <p:spPr bwMode="auto">
          <a:xfrm>
            <a:off x="2125663" y="1412875"/>
            <a:ext cx="4895850" cy="453707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 flipV="1">
            <a:off x="5076825" y="2133600"/>
            <a:ext cx="1225550" cy="1223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>
            <a:off x="5221288" y="3860800"/>
            <a:ext cx="1800225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 flipV="1">
            <a:off x="4573588" y="1412875"/>
            <a:ext cx="71437" cy="17287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H="1" flipV="1">
            <a:off x="2916238" y="2060575"/>
            <a:ext cx="1223962" cy="1223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1" name="Line 11"/>
          <p:cNvSpPr>
            <a:spLocks noChangeShapeType="1"/>
          </p:cNvSpPr>
          <p:nvPr/>
        </p:nvSpPr>
        <p:spPr bwMode="auto">
          <a:xfrm flipH="1">
            <a:off x="2700338" y="4149725"/>
            <a:ext cx="1368425" cy="10080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2" name="Line 12"/>
          <p:cNvSpPr>
            <a:spLocks noChangeShapeType="1"/>
          </p:cNvSpPr>
          <p:nvPr/>
        </p:nvSpPr>
        <p:spPr bwMode="auto">
          <a:xfrm>
            <a:off x="4500563" y="4365625"/>
            <a:ext cx="0" cy="15843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3" name="Line 13"/>
          <p:cNvSpPr>
            <a:spLocks noChangeShapeType="1"/>
          </p:cNvSpPr>
          <p:nvPr/>
        </p:nvSpPr>
        <p:spPr bwMode="auto">
          <a:xfrm>
            <a:off x="5005388" y="4221163"/>
            <a:ext cx="1223962" cy="1152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4" name="Line 14"/>
          <p:cNvSpPr>
            <a:spLocks noChangeShapeType="1"/>
          </p:cNvSpPr>
          <p:nvPr/>
        </p:nvSpPr>
        <p:spPr bwMode="auto">
          <a:xfrm flipH="1">
            <a:off x="2124075" y="3717925"/>
            <a:ext cx="18002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55" name="Text Box 15"/>
          <p:cNvSpPr txBox="1">
            <a:spLocks noChangeArrowheads="1"/>
          </p:cNvSpPr>
          <p:nvPr/>
        </p:nvSpPr>
        <p:spPr bwMode="auto">
          <a:xfrm>
            <a:off x="4716463" y="2205038"/>
            <a:ext cx="11525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可支持性</a:t>
            </a:r>
          </a:p>
        </p:txBody>
      </p:sp>
      <p:sp>
        <p:nvSpPr>
          <p:cNvPr id="727056" name="Text Box 16"/>
          <p:cNvSpPr txBox="1">
            <a:spLocks noChangeArrowheads="1"/>
          </p:cNvSpPr>
          <p:nvPr/>
        </p:nvSpPr>
        <p:spPr bwMode="auto">
          <a:xfrm>
            <a:off x="5508625" y="3141663"/>
            <a:ext cx="1439863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设计约束</a:t>
            </a:r>
          </a:p>
        </p:txBody>
      </p:sp>
      <p:sp>
        <p:nvSpPr>
          <p:cNvPr id="727057" name="Text Box 17"/>
          <p:cNvSpPr txBox="1">
            <a:spLocks noChangeArrowheads="1"/>
          </p:cNvSpPr>
          <p:nvPr/>
        </p:nvSpPr>
        <p:spPr bwMode="auto">
          <a:xfrm>
            <a:off x="5365750" y="4141788"/>
            <a:ext cx="15113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物理需求</a:t>
            </a:r>
          </a:p>
        </p:txBody>
      </p:sp>
      <p:sp>
        <p:nvSpPr>
          <p:cNvPr id="727058" name="Text Box 18"/>
          <p:cNvSpPr txBox="1">
            <a:spLocks noChangeArrowheads="1"/>
          </p:cNvSpPr>
          <p:nvPr/>
        </p:nvSpPr>
        <p:spPr bwMode="auto">
          <a:xfrm>
            <a:off x="4573588" y="4933950"/>
            <a:ext cx="12954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业务规则</a:t>
            </a:r>
          </a:p>
        </p:txBody>
      </p:sp>
      <p:sp>
        <p:nvSpPr>
          <p:cNvPr id="727059" name="Text Box 19"/>
          <p:cNvSpPr txBox="1">
            <a:spLocks noChangeArrowheads="1"/>
          </p:cNvSpPr>
          <p:nvPr/>
        </p:nvSpPr>
        <p:spPr bwMode="auto">
          <a:xfrm>
            <a:off x="3421063" y="4791075"/>
            <a:ext cx="1296987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charset="-122"/>
              </a:rPr>
              <a:t>……</a:t>
            </a:r>
            <a:endParaRPr kumimoji="0" lang="en-US" altLang="zh-CN" sz="180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charset="-122"/>
            </a:endParaRP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2484438" y="3998913"/>
            <a:ext cx="158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使用性</a:t>
            </a:r>
          </a:p>
        </p:txBody>
      </p:sp>
      <p:sp>
        <p:nvSpPr>
          <p:cNvPr id="727061" name="Text Box 21"/>
          <p:cNvSpPr txBox="1">
            <a:spLocks noChangeArrowheads="1"/>
          </p:cNvSpPr>
          <p:nvPr/>
        </p:nvSpPr>
        <p:spPr bwMode="auto">
          <a:xfrm>
            <a:off x="2484438" y="3062288"/>
            <a:ext cx="13684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可靠性</a:t>
            </a:r>
          </a:p>
        </p:txBody>
      </p:sp>
      <p:sp>
        <p:nvSpPr>
          <p:cNvPr id="727062" name="Text Box 22"/>
          <p:cNvSpPr txBox="1">
            <a:spLocks noChangeArrowheads="1"/>
          </p:cNvSpPr>
          <p:nvPr/>
        </p:nvSpPr>
        <p:spPr bwMode="auto">
          <a:xfrm>
            <a:off x="3419475" y="2205038"/>
            <a:ext cx="1296988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性能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2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2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2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2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nimBg="1"/>
      <p:bldP spid="727044" grpId="0" animBg="1"/>
      <p:bldP spid="727045" grpId="0"/>
      <p:bldP spid="727046" grpId="0" animBg="1"/>
      <p:bldP spid="727047" grpId="0" animBg="1"/>
      <p:bldP spid="727048" grpId="0" animBg="1"/>
      <p:bldP spid="727049" grpId="0" animBg="1"/>
      <p:bldP spid="727050" grpId="0" animBg="1"/>
      <p:bldP spid="727051" grpId="0" animBg="1"/>
      <p:bldP spid="727052" grpId="0" animBg="1"/>
      <p:bldP spid="727053" grpId="0" animBg="1"/>
      <p:bldP spid="727054" grpId="0" animBg="1"/>
      <p:bldP spid="727055" grpId="0"/>
      <p:bldP spid="727056" grpId="0"/>
      <p:bldP spid="727057" grpId="0"/>
      <p:bldP spid="727058" grpId="0"/>
      <p:bldP spid="727059" grpId="0"/>
      <p:bldP spid="727060" grpId="0"/>
      <p:bldP spid="727061" grpId="0"/>
      <p:bldP spid="72706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D51AA6D-D6B5-437C-932D-2F101EA6F86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4.2 </a:t>
            </a:r>
            <a:r>
              <a:rPr lang="zh-CN" altLang="en-US" dirty="0" smtClean="0"/>
              <a:t>用例分包</a:t>
            </a:r>
            <a:r>
              <a:rPr lang="zh-CN" altLang="en-US" dirty="0" smtClean="0"/>
              <a:t>：组织模型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对于大规模系统，当用例数量很多时，难以在一个层次上一次性描述所有用例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用例分包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让系统的用例图能够更为清晰的表现出系统的业务逻辑关系和层次</a:t>
            </a:r>
          </a:p>
          <a:p>
            <a:pPr lvl="1" eaLnBrk="1" hangingPunct="1"/>
            <a:r>
              <a:rPr lang="zh-CN" altLang="en-US" dirty="0" smtClean="0"/>
              <a:t>对系统进行模块的分割，这种分割将影响到系统今后的开发、系统的最终表现形式</a:t>
            </a:r>
          </a:p>
        </p:txBody>
      </p:sp>
    </p:spTree>
    <p:extLst>
      <p:ext uri="{BB962C8B-B14F-4D97-AF65-F5344CB8AC3E}">
        <p14:creationId xmlns:p14="http://schemas.microsoft.com/office/powerpoint/2010/main" val="15504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分包策略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常见的分包方式</a:t>
            </a:r>
          </a:p>
          <a:p>
            <a:pPr lvl="1"/>
            <a:r>
              <a:rPr lang="zh-CN" altLang="en-US" dirty="0"/>
              <a:t>按业务主题分包</a:t>
            </a:r>
          </a:p>
          <a:p>
            <a:pPr lvl="1"/>
            <a:r>
              <a:rPr lang="zh-CN" altLang="en-US" dirty="0"/>
              <a:t>按参与者分包</a:t>
            </a:r>
          </a:p>
          <a:p>
            <a:pPr lvl="1"/>
            <a:r>
              <a:rPr lang="zh-CN" altLang="en-US" dirty="0"/>
              <a:t>按开发团队分包</a:t>
            </a:r>
          </a:p>
          <a:p>
            <a:pPr lvl="1"/>
            <a:r>
              <a:rPr lang="zh-CN" altLang="en-US" dirty="0"/>
              <a:t>按发布情况分包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111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4725144"/>
            <a:ext cx="8893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charset="-122"/>
              </a:rPr>
              <a:t>先按主题分包，主题内再按开发团队和发布情况分包</a:t>
            </a:r>
          </a:p>
        </p:txBody>
      </p:sp>
    </p:spTree>
    <p:extLst>
      <p:ext uri="{BB962C8B-B14F-4D97-AF65-F5344CB8AC3E}">
        <p14:creationId xmlns:p14="http://schemas.microsoft.com/office/powerpoint/2010/main" val="138153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0CE0897-53A6-4C63-8B46-0426B9763D4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利用分包机制组织用例模型</a:t>
            </a:r>
          </a:p>
        </p:txBody>
      </p:sp>
      <p:pic>
        <p:nvPicPr>
          <p:cNvPr id="1198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6911975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595FAA1-2C42-4059-BCEA-1C316F920D9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“申请”包的子视图</a:t>
            </a:r>
          </a:p>
        </p:txBody>
      </p:sp>
      <p:pic>
        <p:nvPicPr>
          <p:cNvPr id="1208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84313"/>
            <a:ext cx="5976938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0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2D78A96-2B68-4773-BA5E-8236B679652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受理和审查包的子视图</a:t>
            </a:r>
          </a:p>
        </p:txBody>
      </p:sp>
      <p:pic>
        <p:nvPicPr>
          <p:cNvPr id="1218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8748712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3536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8B742D4-2791-45C1-8DBD-6F31CBE2630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7923213" cy="647700"/>
          </a:xfrm>
        </p:spPr>
        <p:txBody>
          <a:bodyPr/>
          <a:lstStyle/>
          <a:p>
            <a:pPr eaLnBrk="1" hangingPunct="1"/>
            <a:r>
              <a:rPr lang="en-US" altLang="zh-CN" sz="4400" dirty="0" smtClean="0"/>
              <a:t>4.3</a:t>
            </a:r>
            <a:r>
              <a:rPr lang="zh-CN" altLang="en-US" sz="4400" dirty="0" smtClean="0"/>
              <a:t>为什么</a:t>
            </a:r>
            <a:r>
              <a:rPr lang="zh-CN" altLang="en-US" sz="4400" dirty="0" smtClean="0"/>
              <a:t>要对用例进行分级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6066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用例和迭代开发</a:t>
            </a:r>
          </a:p>
          <a:p>
            <a:pPr lvl="1" eaLnBrk="1" hangingPunct="1"/>
            <a:r>
              <a:rPr lang="zh-CN" altLang="en-US" sz="2400" smtClean="0"/>
              <a:t>迭代开发中开发周期的定义是围绕用例来组织的</a:t>
            </a:r>
          </a:p>
          <a:p>
            <a:pPr lvl="1" eaLnBrk="1" hangingPunct="1"/>
            <a:r>
              <a:rPr lang="zh-CN" altLang="en-US" sz="2400" smtClean="0"/>
              <a:t>一个迭代周期要被指派一个到多个用例，如果完全版本的用例在一个迭代周期中处理起来太复杂的话，那就采用简化版本的用例</a:t>
            </a:r>
          </a:p>
          <a:p>
            <a:pPr lvl="1" eaLnBrk="1" hangingPunct="1"/>
            <a:endParaRPr lang="zh-CN" altLang="en-US" sz="2400" smtClean="0"/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973138" y="3862388"/>
            <a:ext cx="1439862" cy="71913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kumimoji="0" lang="zh-CN" altLang="en-US" sz="2000">
                <a:solidFill>
                  <a:srgbClr val="CC6600"/>
                </a:solidFill>
                <a:latin typeface="Arial" charset="0"/>
              </a:rPr>
              <a:t>迭代周期</a:t>
            </a:r>
          </a:p>
        </p:txBody>
      </p:sp>
      <p:sp>
        <p:nvSpPr>
          <p:cNvPr id="113670" name="Rectangle 5"/>
          <p:cNvSpPr>
            <a:spLocks noChangeArrowheads="1"/>
          </p:cNvSpPr>
          <p:nvPr/>
        </p:nvSpPr>
        <p:spPr bwMode="auto">
          <a:xfrm>
            <a:off x="3565525" y="3862388"/>
            <a:ext cx="1439863" cy="71913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kumimoji="0" lang="zh-CN" altLang="en-US" sz="2000">
                <a:solidFill>
                  <a:srgbClr val="CC6600"/>
                </a:solidFill>
                <a:latin typeface="Arial" charset="0"/>
              </a:rPr>
              <a:t>迭代周期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6156325" y="3862388"/>
            <a:ext cx="1439863" cy="71913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kumimoji="0" lang="zh-CN" altLang="en-US" sz="2000">
                <a:solidFill>
                  <a:srgbClr val="CC6600"/>
                </a:solidFill>
                <a:latin typeface="Arial" charset="0"/>
              </a:rPr>
              <a:t>迭代周期</a:t>
            </a:r>
          </a:p>
        </p:txBody>
      </p:sp>
      <p:sp>
        <p:nvSpPr>
          <p:cNvPr id="113672" name="AutoShape 7"/>
          <p:cNvSpPr>
            <a:spLocks noChangeArrowheads="1"/>
          </p:cNvSpPr>
          <p:nvPr/>
        </p:nvSpPr>
        <p:spPr bwMode="auto">
          <a:xfrm>
            <a:off x="2628900" y="4006850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13673" name="Oval 8"/>
          <p:cNvSpPr>
            <a:spLocks noChangeArrowheads="1"/>
          </p:cNvSpPr>
          <p:nvPr/>
        </p:nvSpPr>
        <p:spPr bwMode="auto">
          <a:xfrm>
            <a:off x="971550" y="4941888"/>
            <a:ext cx="1511300" cy="57626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charset="0"/>
              </a:rPr>
              <a:t>用例</a:t>
            </a:r>
            <a:r>
              <a:rPr kumimoji="0" lang="en-US" altLang="zh-CN" sz="1600">
                <a:latin typeface="Arial" charset="0"/>
              </a:rPr>
              <a:t>A</a:t>
            </a:r>
          </a:p>
          <a:p>
            <a:pPr algn="ctr" eaLnBrk="0" hangingPunct="0"/>
            <a:r>
              <a:rPr kumimoji="0" lang="en-US" altLang="zh-CN" sz="1600">
                <a:latin typeface="Arial" charset="0"/>
              </a:rPr>
              <a:t>-</a:t>
            </a:r>
            <a:r>
              <a:rPr kumimoji="0" lang="zh-CN" altLang="en-US" sz="1600">
                <a:latin typeface="Arial" charset="0"/>
              </a:rPr>
              <a:t>简化版本</a:t>
            </a:r>
          </a:p>
        </p:txBody>
      </p:sp>
      <p:sp>
        <p:nvSpPr>
          <p:cNvPr id="113674" name="Oval 9"/>
          <p:cNvSpPr>
            <a:spLocks noChangeArrowheads="1"/>
          </p:cNvSpPr>
          <p:nvPr/>
        </p:nvSpPr>
        <p:spPr bwMode="auto">
          <a:xfrm>
            <a:off x="3492500" y="4941888"/>
            <a:ext cx="1511300" cy="57626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charset="0"/>
              </a:rPr>
              <a:t>用例</a:t>
            </a:r>
            <a:r>
              <a:rPr kumimoji="0" lang="en-US" altLang="zh-CN" sz="1600">
                <a:latin typeface="Arial" charset="0"/>
              </a:rPr>
              <a:t>A</a:t>
            </a:r>
          </a:p>
          <a:p>
            <a:pPr algn="ctr" eaLnBrk="0" hangingPunct="0"/>
            <a:r>
              <a:rPr kumimoji="0" lang="en-US" altLang="zh-CN" sz="1600">
                <a:latin typeface="Arial" charset="0"/>
              </a:rPr>
              <a:t>-</a:t>
            </a:r>
            <a:r>
              <a:rPr kumimoji="0" lang="zh-CN" altLang="en-US" sz="1600">
                <a:latin typeface="Arial" charset="0"/>
              </a:rPr>
              <a:t>完整版本</a:t>
            </a:r>
          </a:p>
        </p:txBody>
      </p:sp>
      <p:sp>
        <p:nvSpPr>
          <p:cNvPr id="113675" name="Oval 10"/>
          <p:cNvSpPr>
            <a:spLocks noChangeArrowheads="1"/>
          </p:cNvSpPr>
          <p:nvPr/>
        </p:nvSpPr>
        <p:spPr bwMode="auto">
          <a:xfrm>
            <a:off x="6227763" y="4797425"/>
            <a:ext cx="1511300" cy="57626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charset="0"/>
              </a:rPr>
              <a:t>用例</a:t>
            </a:r>
            <a:r>
              <a:rPr kumimoji="0" lang="en-US" altLang="zh-CN" sz="1600">
                <a:latin typeface="Arial" charset="0"/>
              </a:rPr>
              <a:t>B</a:t>
            </a:r>
          </a:p>
        </p:txBody>
      </p:sp>
      <p:sp>
        <p:nvSpPr>
          <p:cNvPr id="113676" name="Oval 11"/>
          <p:cNvSpPr>
            <a:spLocks noChangeArrowheads="1"/>
          </p:cNvSpPr>
          <p:nvPr/>
        </p:nvSpPr>
        <p:spPr bwMode="auto">
          <a:xfrm>
            <a:off x="6229350" y="5445125"/>
            <a:ext cx="1511300" cy="57626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zh-CN" altLang="en-US" sz="1600">
                <a:latin typeface="Arial" charset="0"/>
              </a:rPr>
              <a:t>用例</a:t>
            </a:r>
            <a:r>
              <a:rPr kumimoji="0" lang="en-US" altLang="zh-CN" sz="1600">
                <a:latin typeface="Arial" charset="0"/>
              </a:rPr>
              <a:t>C</a:t>
            </a:r>
          </a:p>
        </p:txBody>
      </p:sp>
      <p:sp>
        <p:nvSpPr>
          <p:cNvPr id="113677" name="AutoShape 12"/>
          <p:cNvSpPr>
            <a:spLocks noChangeArrowheads="1"/>
          </p:cNvSpPr>
          <p:nvPr/>
        </p:nvSpPr>
        <p:spPr bwMode="auto">
          <a:xfrm>
            <a:off x="5219700" y="4006850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3426B78-0B6C-485F-BAED-1304CF5DAC1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用例分级实施策略</a:t>
            </a:r>
            <a:r>
              <a:rPr lang="en-US" altLang="zh-CN" smtClean="0"/>
              <a:t>-1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60667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可以使用一个简单的但是有些不精确的分类方法，如将用例划分成高、中、低三个等级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60808"/>
            <a:ext cx="8285427" cy="190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7BD209E-E603-4F22-8D3A-63FB81BAE7B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用例分级原则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用例分级的一个基本原则</a:t>
            </a:r>
          </a:p>
          <a:p>
            <a:pPr lvl="1" eaLnBrk="1" hangingPunct="1"/>
            <a:r>
              <a:rPr lang="zh-CN" altLang="en-US" sz="2400" dirty="0" smtClean="0"/>
              <a:t>高级别用例是那些对系统核心架构影响最大的用例</a:t>
            </a:r>
          </a:p>
          <a:p>
            <a:pPr eaLnBrk="1" hangingPunct="1"/>
            <a:r>
              <a:rPr lang="zh-CN" altLang="en-US" sz="2800" dirty="0" smtClean="0"/>
              <a:t>提高用例级别的特性：</a:t>
            </a:r>
          </a:p>
          <a:p>
            <a:pPr lvl="1" eaLnBrk="1" hangingPunct="1"/>
            <a:r>
              <a:rPr lang="en-US" altLang="zh-CN" sz="2400" dirty="0" smtClean="0"/>
              <a:t>(1) </a:t>
            </a:r>
            <a:r>
              <a:rPr lang="zh-CN" altLang="en-US" sz="2400" dirty="0" smtClean="0"/>
              <a:t>对架构设计有重要影响的用例，如在领域层中增加多个类的用例或者需要持久化的用例</a:t>
            </a:r>
          </a:p>
          <a:p>
            <a:pPr lvl="1" eaLnBrk="1" hangingPunct="1"/>
            <a:r>
              <a:rPr lang="en-US" altLang="zh-CN" sz="2400" dirty="0" smtClean="0"/>
              <a:t>(2) </a:t>
            </a:r>
            <a:r>
              <a:rPr lang="zh-CN" altLang="en-US" sz="2400" dirty="0" smtClean="0"/>
              <a:t>体现系统核心业务流程的用例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(3) </a:t>
            </a:r>
            <a:r>
              <a:rPr lang="zh-CN" altLang="en-US" sz="2400" dirty="0" smtClean="0"/>
              <a:t>存在开发风险的用例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(4) </a:t>
            </a:r>
            <a:r>
              <a:rPr lang="zh-CN" altLang="en-US" sz="2400" dirty="0" smtClean="0"/>
              <a:t>涉及新技术或需要创新的用例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(5) </a:t>
            </a:r>
            <a:r>
              <a:rPr lang="zh-CN" altLang="en-US" sz="2400" dirty="0" smtClean="0"/>
              <a:t>能够尽快投入使用并带来直接经济效益的用例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A715BC0-8154-4E7B-8C1B-D6969241B66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用例分级实施策略</a:t>
            </a:r>
            <a:r>
              <a:rPr lang="en-US" altLang="zh-CN" smtClean="0"/>
              <a:t>-2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60667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依照上述的影响用例级别的特性给用例打分（特性也可能带有权值）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1" y="2276872"/>
            <a:ext cx="9036496" cy="341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E1D037C-979D-474A-84E1-3F328345044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119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题外话：何时适用用例建模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用例是从参与者角度捕获系统功能，当系统只有一个或者没有参与者时，显然不是非常有效的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用例捕获功能需求，因此对于系统的非功能需求不是有效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当遇到下述情况时，用例是需求捕获的最好选择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系统由功能需求所主导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系统具有很多类型的用户，系统对他们提供不同的功能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系统具有很多接口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当遇到下述情况时，用例是一个糟糕的选择：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系统由非功能需求所主导（如：</a:t>
            </a:r>
            <a:r>
              <a:rPr lang="en-US" altLang="zh-CN" sz="2000" smtClean="0"/>
              <a:t>google</a:t>
            </a:r>
            <a:r>
              <a:rPr lang="zh-CN" altLang="en-US" sz="2000" smtClean="0"/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系统具有很少的用户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系统具有很少的接口（非内部功能）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/>
              <a:t>如：嵌入式系统、算法复杂但接口少的系统等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7974309-1339-4FC4-BD11-30C3ABB6874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用例的昨天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3200" smtClean="0"/>
              <a:t>Use Cases —Yesterday, Today and Tomorrow</a:t>
            </a:r>
            <a:r>
              <a:rPr lang="zh-CN" altLang="en-US" sz="3200" smtClean="0"/>
              <a:t>（</a:t>
            </a:r>
            <a:r>
              <a:rPr lang="en-US" altLang="zh-CN" sz="3200" smtClean="0"/>
              <a:t>Ivar Jacobson, The Rational Edge, 2003.3</a:t>
            </a:r>
            <a:r>
              <a:rPr lang="zh-CN" altLang="en-US" sz="3200" smtClean="0"/>
              <a:t>）</a:t>
            </a:r>
          </a:p>
          <a:p>
            <a:pPr lvl="1" eaLnBrk="1" hangingPunct="1">
              <a:lnSpc>
                <a:spcPct val="70000"/>
              </a:lnSpc>
            </a:pPr>
            <a:r>
              <a:rPr lang="zh-CN" altLang="en-US" sz="2800" smtClean="0"/>
              <a:t>萌芽期（</a:t>
            </a:r>
            <a:r>
              <a:rPr lang="en-US" altLang="zh-CN" sz="2800" smtClean="0"/>
              <a:t>1967-1986</a:t>
            </a:r>
            <a:r>
              <a:rPr lang="zh-CN" altLang="en-US" sz="2800" smtClean="0"/>
              <a:t>）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zh-CN" sz="2400" smtClean="0"/>
              <a:t>Ivar Jacobson</a:t>
            </a:r>
            <a:r>
              <a:rPr lang="zh-CN" altLang="en-US" sz="2400" smtClean="0"/>
              <a:t>在爱立信，把各种不同类型的电话呼叫情况称为</a:t>
            </a:r>
            <a:r>
              <a:rPr lang="en-US" altLang="zh-CN" sz="2400" smtClean="0"/>
              <a:t>traffic case</a:t>
            </a:r>
            <a:r>
              <a:rPr lang="zh-CN" altLang="en-US" sz="2400" smtClean="0"/>
              <a:t>，而完成所有呼叫则需要交换机具备相应的功能</a:t>
            </a:r>
            <a:r>
              <a:rPr lang="en-US" altLang="zh-CN" sz="2400" smtClean="0"/>
              <a:t>function</a:t>
            </a:r>
            <a:r>
              <a:rPr lang="zh-CN" altLang="en-US" sz="2400" smtClean="0"/>
              <a:t>或特征</a:t>
            </a:r>
            <a:r>
              <a:rPr lang="en-US" altLang="zh-CN" sz="2400" smtClean="0"/>
              <a:t>feature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zh-CN" sz="2400" smtClean="0"/>
              <a:t>1986</a:t>
            </a:r>
            <a:r>
              <a:rPr lang="zh-CN" altLang="en-US" sz="2400" smtClean="0"/>
              <a:t>年，提出术语</a:t>
            </a:r>
            <a:r>
              <a:rPr lang="en-US" altLang="zh-CN" sz="2400" smtClean="0"/>
              <a:t>use case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zh-CN" sz="2400" smtClean="0"/>
              <a:t>1987</a:t>
            </a:r>
            <a:r>
              <a:rPr lang="zh-CN" altLang="en-US" sz="2400" smtClean="0"/>
              <a:t>年，</a:t>
            </a:r>
            <a:r>
              <a:rPr lang="en-US" altLang="zh-CN" sz="2400" smtClean="0"/>
              <a:t>OOPSLA’86</a:t>
            </a:r>
            <a:r>
              <a:rPr lang="zh-CN" altLang="en-US" sz="2400" smtClean="0"/>
              <a:t>采用</a:t>
            </a:r>
            <a:r>
              <a:rPr lang="en-US" altLang="zh-CN" sz="2400" smtClean="0"/>
              <a:t>Jacobson</a:t>
            </a:r>
            <a:r>
              <a:rPr lang="zh-CN" altLang="en-US" sz="2400" smtClean="0"/>
              <a:t>论文，用例诞生</a:t>
            </a:r>
          </a:p>
          <a:p>
            <a:pPr lvl="1" eaLnBrk="1" hangingPunct="1">
              <a:lnSpc>
                <a:spcPct val="70000"/>
              </a:lnSpc>
            </a:pPr>
            <a:r>
              <a:rPr lang="zh-CN" altLang="en-US" sz="2800" smtClean="0"/>
              <a:t>成熟期（</a:t>
            </a:r>
            <a:r>
              <a:rPr lang="en-US" altLang="zh-CN" sz="2800" smtClean="0"/>
              <a:t>1987-1992</a:t>
            </a:r>
            <a:r>
              <a:rPr lang="zh-CN" altLang="en-US" sz="2800" smtClean="0"/>
              <a:t>）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zh-CN" sz="2400" smtClean="0"/>
              <a:t>Objectory AB</a:t>
            </a:r>
            <a:r>
              <a:rPr lang="zh-CN" altLang="en-US" sz="2400" smtClean="0"/>
              <a:t>公司，以用例内容为核心的</a:t>
            </a:r>
            <a:r>
              <a:rPr lang="en-US" altLang="zh-CN" sz="2400" smtClean="0"/>
              <a:t>Objectory Process</a:t>
            </a:r>
            <a:r>
              <a:rPr lang="zh-CN" altLang="en-US" sz="2400" smtClean="0"/>
              <a:t>（对象工厂过程）</a:t>
            </a:r>
          </a:p>
          <a:p>
            <a:pPr lvl="1" eaLnBrk="1" hangingPunct="1">
              <a:lnSpc>
                <a:spcPct val="70000"/>
              </a:lnSpc>
            </a:pPr>
            <a:r>
              <a:rPr lang="zh-CN" altLang="en-US" sz="2800" smtClean="0"/>
              <a:t>发展期（</a:t>
            </a:r>
            <a:r>
              <a:rPr lang="en-US" altLang="zh-CN" sz="2800" smtClean="0"/>
              <a:t>1992-</a:t>
            </a:r>
            <a:r>
              <a:rPr lang="zh-CN" altLang="en-US" sz="2800" smtClean="0"/>
              <a:t>）</a:t>
            </a:r>
            <a:endParaRPr lang="en-US" altLang="zh-CN" sz="280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2400" smtClean="0"/>
              <a:t>用例在面向对象方法中的应用，并成为</a:t>
            </a:r>
            <a:r>
              <a:rPr lang="en-US" altLang="zh-CN" sz="2400" smtClean="0"/>
              <a:t>UML</a:t>
            </a:r>
            <a:r>
              <a:rPr lang="zh-CN" altLang="en-US" sz="2400" smtClean="0"/>
              <a:t>的一部分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D2832BD-75AD-404A-8306-88C7B74F8BB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120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作业</a:t>
            </a:r>
            <a:r>
              <a:rPr lang="en-US" altLang="zh-CN" sz="4400" smtClean="0"/>
              <a:t>1</a:t>
            </a:r>
            <a:r>
              <a:rPr lang="zh-CN" altLang="en-US" sz="4400" smtClean="0"/>
              <a:t>：用例建模</a:t>
            </a:r>
            <a:endParaRPr lang="en-US" altLang="zh-CN" sz="4400" smtClean="0"/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总分：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分</a:t>
            </a:r>
          </a:p>
          <a:p>
            <a:pPr eaLnBrk="1" hangingPunct="1">
              <a:defRPr/>
            </a:pPr>
            <a:r>
              <a:rPr lang="zh-CN" altLang="en-US" sz="3200" dirty="0" smtClean="0"/>
              <a:t>参阅给定的医院预约挂号系统问题陈述（网站的文档中心下载），完成下面所要求的内容</a:t>
            </a:r>
          </a:p>
          <a:p>
            <a:pPr lvl="1" eaLnBrk="1" hangingPunct="1">
              <a:defRPr/>
            </a:pPr>
            <a:r>
              <a:rPr lang="zh-CN" altLang="en-US" sz="2800" dirty="0" smtClean="0"/>
              <a:t>完成“</a:t>
            </a: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医院预约挂号系统</a:t>
            </a:r>
            <a:r>
              <a:rPr lang="zh-CN" altLang="en-US" sz="2800" dirty="0" smtClean="0"/>
              <a:t>”的系统用例图，注意用例的命名和用例间的关系的使用，并简单描述每个参与者和用例的含义（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分）</a:t>
            </a:r>
          </a:p>
          <a:p>
            <a:pPr lvl="1" eaLnBrk="1" hangingPunct="1">
              <a:defRPr/>
            </a:pPr>
            <a:r>
              <a:rPr lang="zh-CN" altLang="en-US" sz="2800" dirty="0" smtClean="0"/>
              <a:t>选择一个体现系统</a:t>
            </a: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核心业务</a:t>
            </a:r>
            <a:r>
              <a:rPr lang="zh-CN" altLang="en-US" sz="2800" dirty="0" smtClean="0"/>
              <a:t>的系统用例，完成用例文档，如果该用例有“扩展”、“包含”或“泛化”的子用例，则至少还需要写出一个子用例的规约（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5125B03-52D3-47BE-8B58-DAA6A294201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121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提交要求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以一个</a:t>
            </a:r>
            <a:r>
              <a:rPr lang="en-US" altLang="zh-CN" sz="2800" dirty="0" smtClean="0"/>
              <a:t>Word</a:t>
            </a:r>
            <a:r>
              <a:rPr lang="zh-CN" altLang="en-US" sz="2800" dirty="0" smtClean="0"/>
              <a:t>文件的形式提交（用例图贴到文档的适当位置）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文件以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您的学号姓名作业次数</a:t>
            </a:r>
            <a:r>
              <a:rPr lang="zh-CN" altLang="en-US" sz="2800" dirty="0" smtClean="0"/>
              <a:t>的方式命名，如“</a:t>
            </a:r>
            <a:r>
              <a:rPr lang="en-US" altLang="zh-CN" sz="2800" dirty="0" smtClean="0"/>
              <a:t>GS1321100</a:t>
            </a:r>
            <a:r>
              <a:rPr lang="zh-CN" altLang="en-US" sz="2800" dirty="0" smtClean="0"/>
              <a:t>谭火彬</a:t>
            </a:r>
            <a:r>
              <a:rPr lang="en-US" altLang="zh-CN" sz="2800" dirty="0" smtClean="0"/>
              <a:t>1.doc”</a:t>
            </a:r>
            <a:r>
              <a:rPr lang="zh-CN" altLang="en-US" sz="2800" dirty="0" smtClean="0"/>
              <a:t>，表示学号为</a:t>
            </a:r>
            <a:r>
              <a:rPr lang="en-US" altLang="zh-CN" sz="2800" dirty="0" smtClean="0"/>
              <a:t>GS1321100</a:t>
            </a:r>
            <a:r>
              <a:rPr lang="zh-CN" altLang="en-US" sz="2800" dirty="0" smtClean="0"/>
              <a:t>、姓名为谭火彬的第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次作业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两周后（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13</a:t>
            </a:r>
            <a:r>
              <a:rPr lang="zh-CN" altLang="en-US" sz="2800" dirty="0" smtClean="0"/>
              <a:t>日，下</a:t>
            </a:r>
            <a:r>
              <a:rPr lang="zh-CN" altLang="en-US" sz="2800" dirty="0" smtClean="0"/>
              <a:t>下周</a:t>
            </a:r>
            <a:r>
              <a:rPr lang="zh-CN" altLang="en-US" sz="2800" dirty="0" smtClean="0"/>
              <a:t>周三）之前</a:t>
            </a:r>
            <a:r>
              <a:rPr lang="zh-CN" altLang="en-US" sz="2800" dirty="0" smtClean="0"/>
              <a:t>提交，逾期会相应地扣分，希望大家合作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Web</a:t>
            </a:r>
            <a:r>
              <a:rPr lang="zh-CN" altLang="en-US" sz="2800" dirty="0" smtClean="0"/>
              <a:t>提交方式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地址：</a:t>
            </a:r>
            <a:r>
              <a:rPr lang="en-US" altLang="zh-CN" sz="2400" dirty="0" smtClean="0">
                <a:hlinkClick r:id="rId2"/>
              </a:rPr>
              <a:t>http://soft.buaa.edu.cn</a:t>
            </a:r>
            <a:endParaRPr lang="zh-CN" alt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具体路径：文档中心</a:t>
            </a:r>
            <a:r>
              <a:rPr lang="en-US" altLang="zh-CN" sz="2400" dirty="0" smtClean="0"/>
              <a:t>\</a:t>
            </a:r>
            <a:r>
              <a:rPr lang="zh-CN" altLang="en-US" sz="2400" dirty="0" smtClean="0"/>
              <a:t>面向对象分析设计</a:t>
            </a:r>
            <a:r>
              <a:rPr lang="en-US" altLang="zh-CN" sz="2400" dirty="0" smtClean="0"/>
              <a:t>\</a:t>
            </a:r>
            <a:r>
              <a:rPr lang="zh-CN" altLang="en-US" sz="2400" dirty="0" smtClean="0"/>
              <a:t>作业</a:t>
            </a:r>
            <a:r>
              <a:rPr lang="en-US" altLang="zh-CN" sz="2400" dirty="0" smtClean="0"/>
              <a:t>\01.</a:t>
            </a:r>
            <a:r>
              <a:rPr lang="zh-CN" altLang="en-US" sz="2400" dirty="0" smtClean="0"/>
              <a:t>用例建模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dirty="0" smtClean="0"/>
              <a:t>延期提交作业者请交到默认文件夹中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2620963"/>
            <a:ext cx="7772400" cy="1063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1800" smtClean="0"/>
              <a:t>谢谢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03ECDE6-B7E4-4897-BBCA-17228FB8E0A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4D4D4D"/>
                </a:solidFill>
              </a:rPr>
              <a:t>理解需求</a:t>
            </a:r>
            <a:endParaRPr lang="en-US" altLang="zh-CN" smtClean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需求获取</a:t>
            </a:r>
          </a:p>
          <a:p>
            <a:pPr eaLnBrk="1" hangingPunct="1">
              <a:defRPr/>
            </a:pPr>
            <a:r>
              <a:rPr lang="zh-CN" altLang="en-US" smtClean="0"/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smtClean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smtClean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smtClean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smtClean="0"/>
              <a:t>重构用例模型</a:t>
            </a:r>
            <a:endParaRPr kumimoji="0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612D75A-CEAC-4382-B2F0-F17502E4169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需求获取</a:t>
            </a:r>
            <a:endParaRPr lang="en-US" altLang="zh-CN" sz="4400" smtClean="0"/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有业务模型</a:t>
            </a:r>
          </a:p>
          <a:p>
            <a:pPr lvl="1" eaLnBrk="1" hangingPunct="1">
              <a:defRPr/>
            </a:pPr>
            <a:r>
              <a:rPr lang="zh-CN" altLang="en-US" smtClean="0"/>
              <a:t>从业务用例模型中寻找系统改进点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结合系统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远景</a:t>
            </a:r>
            <a:r>
              <a:rPr lang="zh-CN" altLang="en-US" smtClean="0"/>
              <a:t>，获取系统用例来表达需求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采用需求启发技术，从涉众获得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60023A1-2AFE-4428-8ABB-0C2F0A3F917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从业务模型获取需求</a:t>
            </a:r>
            <a:endParaRPr lang="en-US" altLang="zh-CN" sz="440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从业务用例模型中获取系统需求，来构建系统用例模型</a:t>
            </a:r>
          </a:p>
          <a:p>
            <a:pPr lvl="1" eaLnBrk="1" hangingPunct="1"/>
            <a:r>
              <a:rPr lang="en-US" altLang="zh-CN" smtClean="0"/>
              <a:t>1. </a:t>
            </a:r>
            <a:r>
              <a:rPr lang="zh-CN" altLang="en-US" smtClean="0"/>
              <a:t>寻找业务改进点</a:t>
            </a:r>
          </a:p>
          <a:p>
            <a:pPr lvl="1" eaLnBrk="1" hangingPunct="1"/>
            <a:r>
              <a:rPr lang="en-US" altLang="zh-CN" smtClean="0"/>
              <a:t>2. </a:t>
            </a:r>
            <a:r>
              <a:rPr lang="zh-CN" altLang="en-US" smtClean="0"/>
              <a:t>定义项目远景</a:t>
            </a:r>
          </a:p>
          <a:p>
            <a:pPr lvl="1" eaLnBrk="1" hangingPunct="1"/>
            <a:r>
              <a:rPr lang="en-US" altLang="zh-CN" smtClean="0"/>
              <a:t>3. </a:t>
            </a:r>
            <a:r>
              <a:rPr lang="zh-CN" altLang="en-US" smtClean="0"/>
              <a:t>导出系统需求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9358A09-FD69-4445-AE3C-41172D17A7C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1. </a:t>
            </a:r>
            <a:r>
              <a:rPr lang="zh-CN" altLang="en-US" sz="4400" smtClean="0"/>
              <a:t>业务改进点</a:t>
            </a:r>
            <a:endParaRPr lang="en-US" altLang="zh-CN" sz="440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业务模型描述业务现状，这些现状：</a:t>
            </a:r>
          </a:p>
          <a:p>
            <a:pPr lvl="1" eaLnBrk="1" hangingPunct="1"/>
            <a:r>
              <a:rPr lang="zh-CN" altLang="en-US" smtClean="0"/>
              <a:t>有些可能一直运转的很好，不需要改进，也就没有必要作为软件需求来由系统实现</a:t>
            </a:r>
          </a:p>
          <a:p>
            <a:pPr lvl="1" eaLnBrk="1" hangingPunct="1"/>
            <a:r>
              <a:rPr lang="zh-CN" altLang="en-US" smtClean="0"/>
              <a:t>而另外可能更多的业务在运转过程中存在这样或那样的问题，这些问题就成为业务待改进的改进点，也就很可能作为软件需求而存在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36B348-45C8-479B-A117-2573FFD8519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寻找业务改进点</a:t>
            </a:r>
            <a:endParaRPr lang="en-US" altLang="zh-CN" sz="44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从业务流程中获取改进点的思路：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复杂</a:t>
            </a:r>
            <a:r>
              <a:rPr lang="zh-CN" altLang="en-US" dirty="0" smtClean="0"/>
              <a:t>业务逻辑</a:t>
            </a:r>
          </a:p>
          <a:p>
            <a:pPr lvl="1" eaLnBrk="1" hangingPunct="1"/>
            <a:r>
              <a:rPr kumimoji="0" lang="zh-CN" altLang="en-US" dirty="0" smtClean="0"/>
              <a:t>使用作</a:t>
            </a:r>
            <a:r>
              <a:rPr kumimoji="0" lang="zh-CN" altLang="en-US" dirty="0" smtClean="0"/>
              <a:t>业务对象</a:t>
            </a:r>
          </a:p>
          <a:p>
            <a:pPr lvl="1" eaLnBrk="1" hangingPunct="1"/>
            <a:r>
              <a:rPr kumimoji="0" lang="zh-CN" altLang="en-US" dirty="0" smtClean="0"/>
              <a:t>自动化业务</a:t>
            </a:r>
            <a:endParaRPr kumimoji="0" lang="zh-CN" altLang="en-US" dirty="0" smtClean="0"/>
          </a:p>
          <a:p>
            <a:pPr lvl="1" eaLnBrk="1" hangingPunct="1"/>
            <a:r>
              <a:rPr kumimoji="0" lang="en-US" altLang="zh-CN" dirty="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8E9B691-4F99-4F21-89A5-D13E9BFE19B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改进点</a:t>
            </a:r>
            <a:r>
              <a:rPr lang="en-US" altLang="zh-CN" sz="4400" dirty="0" smtClean="0"/>
              <a:t>1</a:t>
            </a:r>
            <a:r>
              <a:rPr lang="zh-CN" altLang="en-US" sz="4400" dirty="0" smtClean="0"/>
              <a:t>：流程控制</a:t>
            </a:r>
            <a:endParaRPr lang="en-US" altLang="zh-CN" sz="4400" dirty="0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5530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773238"/>
            <a:ext cx="1771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6D0DE95-211A-4133-A5DC-505BED2DBE6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改进点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：复杂</a:t>
            </a:r>
            <a:r>
              <a:rPr lang="zh-CN" altLang="en-US" sz="4400" dirty="0" smtClean="0"/>
              <a:t>业务逻辑</a:t>
            </a:r>
            <a:endParaRPr lang="en-US" altLang="zh-CN" sz="4400" dirty="0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565400"/>
            <a:ext cx="28194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530475"/>
            <a:ext cx="17907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096308E-E874-4C02-8CE6-DE9A68B3A95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学习路线图</a:t>
            </a:r>
            <a:endParaRPr lang="en-US" altLang="zh-CN" sz="4400" smtClean="0"/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179388" y="1557338"/>
            <a:ext cx="8785225" cy="3960812"/>
            <a:chOff x="113" y="980"/>
            <a:chExt cx="5534" cy="2495"/>
          </a:xfrm>
        </p:grpSpPr>
        <p:sp>
          <p:nvSpPr>
            <p:cNvPr id="4102" name="Rectangle 4"/>
            <p:cNvSpPr>
              <a:spLocks noChangeArrowheads="1"/>
            </p:cNvSpPr>
            <p:nvPr/>
          </p:nvSpPr>
          <p:spPr bwMode="auto">
            <a:xfrm>
              <a:off x="113" y="980"/>
              <a:ext cx="5534" cy="24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" name="Rectangle 5"/>
            <p:cNvSpPr>
              <a:spLocks noChangeArrowheads="1"/>
            </p:cNvSpPr>
            <p:nvPr/>
          </p:nvSpPr>
          <p:spPr bwMode="auto">
            <a:xfrm>
              <a:off x="158" y="1298"/>
              <a:ext cx="453" cy="31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u="sng">
                  <a:solidFill>
                    <a:srgbClr val="660066"/>
                  </a:solidFill>
                  <a:latin typeface="Monotype Corsiva" pitchFamily="66" charset="0"/>
                </a:rPr>
                <a:t>OO</a:t>
              </a:r>
            </a:p>
          </p:txBody>
        </p:sp>
        <p:sp>
          <p:nvSpPr>
            <p:cNvPr id="4104" name="Rectangle 6"/>
            <p:cNvSpPr>
              <a:spLocks noChangeArrowheads="1"/>
            </p:cNvSpPr>
            <p:nvPr/>
          </p:nvSpPr>
          <p:spPr bwMode="auto">
            <a:xfrm>
              <a:off x="158" y="1978"/>
              <a:ext cx="453" cy="317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660066"/>
                  </a:solidFill>
                  <a:latin typeface="Monotype Corsiva" pitchFamily="66" charset="0"/>
                </a:rPr>
                <a:t>UML</a:t>
              </a:r>
            </a:p>
          </p:txBody>
        </p:sp>
        <p:grpSp>
          <p:nvGrpSpPr>
            <p:cNvPr id="4105" name="Group 7"/>
            <p:cNvGrpSpPr>
              <a:grpSpLocks/>
            </p:cNvGrpSpPr>
            <p:nvPr/>
          </p:nvGrpSpPr>
          <p:grpSpPr bwMode="auto">
            <a:xfrm>
              <a:off x="1473" y="1615"/>
              <a:ext cx="1089" cy="540"/>
              <a:chOff x="1413" y="3657"/>
              <a:chExt cx="1089" cy="540"/>
            </a:xfrm>
          </p:grpSpPr>
          <p:sp>
            <p:nvSpPr>
              <p:cNvPr id="4144" name="Rectangle 8"/>
              <p:cNvSpPr>
                <a:spLocks noChangeArrowheads="1"/>
              </p:cNvSpPr>
              <p:nvPr/>
            </p:nvSpPr>
            <p:spPr bwMode="auto">
              <a:xfrm>
                <a:off x="1565" y="3657"/>
                <a:ext cx="635" cy="45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45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3" y="3748"/>
                <a:ext cx="1089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106" name="AutoShape 10"/>
            <p:cNvCxnSpPr>
              <a:cxnSpLocks noChangeShapeType="1"/>
              <a:stCxn id="4103" idx="3"/>
              <a:endCxn id="4133" idx="1"/>
            </p:cNvCxnSpPr>
            <p:nvPr/>
          </p:nvCxnSpPr>
          <p:spPr bwMode="auto">
            <a:xfrm>
              <a:off x="611" y="1457"/>
              <a:ext cx="207" cy="38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7" name="AutoShape 11"/>
            <p:cNvCxnSpPr>
              <a:cxnSpLocks noChangeShapeType="1"/>
              <a:stCxn id="4104" idx="3"/>
              <a:endCxn id="4133" idx="1"/>
            </p:cNvCxnSpPr>
            <p:nvPr/>
          </p:nvCxnSpPr>
          <p:spPr bwMode="auto">
            <a:xfrm flipV="1">
              <a:off x="611" y="1842"/>
              <a:ext cx="207" cy="295"/>
            </a:xfrm>
            <a:prstGeom prst="curvedConnector3">
              <a:avLst>
                <a:gd name="adj1" fmla="val 49759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AutoShape 12"/>
            <p:cNvCxnSpPr>
              <a:cxnSpLocks noChangeShapeType="1"/>
              <a:stCxn id="4133" idx="3"/>
              <a:endCxn id="4144" idx="1"/>
            </p:cNvCxnSpPr>
            <p:nvPr/>
          </p:nvCxnSpPr>
          <p:spPr bwMode="auto">
            <a:xfrm>
              <a:off x="1453" y="1842"/>
              <a:ext cx="172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AutoShape 13"/>
            <p:cNvCxnSpPr>
              <a:cxnSpLocks noChangeShapeType="1"/>
              <a:stCxn id="4141" idx="3"/>
              <a:endCxn id="4135" idx="1"/>
            </p:cNvCxnSpPr>
            <p:nvPr/>
          </p:nvCxnSpPr>
          <p:spPr bwMode="auto">
            <a:xfrm flipV="1">
              <a:off x="3244" y="1841"/>
              <a:ext cx="433" cy="1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4766" name="Text Box 14"/>
            <p:cNvSpPr txBox="1">
              <a:spLocks noChangeArrowheads="1"/>
            </p:cNvSpPr>
            <p:nvPr/>
          </p:nvSpPr>
          <p:spPr bwMode="auto">
            <a:xfrm>
              <a:off x="3153" y="1595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OOP</a:t>
              </a:r>
            </a:p>
          </p:txBody>
        </p:sp>
        <p:sp>
          <p:nvSpPr>
            <p:cNvPr id="714767" name="Text Box 15"/>
            <p:cNvSpPr txBox="1">
              <a:spLocks noChangeArrowheads="1"/>
            </p:cNvSpPr>
            <p:nvPr/>
          </p:nvSpPr>
          <p:spPr bwMode="auto">
            <a:xfrm>
              <a:off x="3153" y="1781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DP</a:t>
              </a:r>
            </a:p>
          </p:txBody>
        </p:sp>
        <p:sp>
          <p:nvSpPr>
            <p:cNvPr id="714768" name="Text Box 16"/>
            <p:cNvSpPr txBox="1">
              <a:spLocks noChangeArrowheads="1"/>
            </p:cNvSpPr>
            <p:nvPr/>
          </p:nvSpPr>
          <p:spPr bwMode="auto">
            <a:xfrm>
              <a:off x="2064" y="2477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 Case-Study </a:t>
              </a:r>
              <a:r>
                <a:rPr lang="en-US" altLang="zh-CN" sz="1800">
                  <a:solidFill>
                    <a:srgbClr val="33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  <a:ea typeface="宋体" charset="-122"/>
                </a:rPr>
                <a:t>…</a:t>
              </a:r>
              <a:endParaRPr lang="en-US" altLang="zh-CN" sz="1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250" y="2447"/>
              <a:ext cx="4808" cy="212"/>
            </a:xfrm>
            <a:custGeom>
              <a:avLst/>
              <a:gdLst>
                <a:gd name="T0" fmla="*/ 0 w 4650"/>
                <a:gd name="T1" fmla="*/ 166 h 212"/>
                <a:gd name="T2" fmla="*/ 778 w 4650"/>
                <a:gd name="T3" fmla="*/ 30 h 212"/>
                <a:gd name="T4" fmla="*/ 4563 w 4650"/>
                <a:gd name="T5" fmla="*/ 30 h 212"/>
                <a:gd name="T6" fmla="*/ 5289 w 4650"/>
                <a:gd name="T7" fmla="*/ 212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0"/>
                <a:gd name="T13" fmla="*/ 0 h 212"/>
                <a:gd name="T14" fmla="*/ 4650 w 4650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0" h="212">
                  <a:moveTo>
                    <a:pt x="0" y="166"/>
                  </a:moveTo>
                  <a:cubicBezTo>
                    <a:pt x="7" y="109"/>
                    <a:pt x="15" y="53"/>
                    <a:pt x="680" y="30"/>
                  </a:cubicBezTo>
                  <a:cubicBezTo>
                    <a:pt x="1345" y="7"/>
                    <a:pt x="3334" y="0"/>
                    <a:pt x="3992" y="30"/>
                  </a:cubicBezTo>
                  <a:cubicBezTo>
                    <a:pt x="4650" y="60"/>
                    <a:pt x="4521" y="182"/>
                    <a:pt x="4627" y="212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114" name="AutoShape 18"/>
            <p:cNvCxnSpPr>
              <a:cxnSpLocks noChangeShapeType="1"/>
              <a:endCxn id="4120" idx="0"/>
            </p:cNvCxnSpPr>
            <p:nvPr/>
          </p:nvCxnSpPr>
          <p:spPr bwMode="auto">
            <a:xfrm>
              <a:off x="5219" y="2108"/>
              <a:ext cx="88" cy="505"/>
            </a:xfrm>
            <a:prstGeom prst="curvedConnector2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4771" name="Text Box 19"/>
            <p:cNvSpPr txBox="1">
              <a:spLocks noChangeArrowheads="1"/>
            </p:cNvSpPr>
            <p:nvPr/>
          </p:nvSpPr>
          <p:spPr bwMode="auto">
            <a:xfrm>
              <a:off x="1384" y="2795"/>
              <a:ext cx="26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学 习 路 线 图</a:t>
              </a:r>
            </a:p>
          </p:txBody>
        </p:sp>
        <p:grpSp>
          <p:nvGrpSpPr>
            <p:cNvPr id="4116" name="Group 20"/>
            <p:cNvGrpSpPr>
              <a:grpSpLocks/>
            </p:cNvGrpSpPr>
            <p:nvPr/>
          </p:nvGrpSpPr>
          <p:grpSpPr bwMode="auto">
            <a:xfrm>
              <a:off x="2381" y="1343"/>
              <a:ext cx="908" cy="998"/>
              <a:chOff x="2154" y="1253"/>
              <a:chExt cx="908" cy="998"/>
            </a:xfrm>
          </p:grpSpPr>
          <p:sp>
            <p:nvSpPr>
              <p:cNvPr id="4141" name="Rectangle 21"/>
              <p:cNvSpPr>
                <a:spLocks noChangeArrowheads="1"/>
              </p:cNvSpPr>
              <p:nvPr/>
            </p:nvSpPr>
            <p:spPr bwMode="auto">
              <a:xfrm>
                <a:off x="2200" y="1253"/>
                <a:ext cx="817" cy="9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42" name="Picture 2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1705"/>
                <a:ext cx="862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3" name="Picture 2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253"/>
                <a:ext cx="816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3676" y="1242"/>
              <a:ext cx="1543" cy="1198"/>
              <a:chOff x="3560" y="1152"/>
              <a:chExt cx="1543" cy="1198"/>
            </a:xfrm>
          </p:grpSpPr>
          <p:sp>
            <p:nvSpPr>
              <p:cNvPr id="4135" name="Rectangle 25"/>
              <p:cNvSpPr>
                <a:spLocks noChangeArrowheads="1"/>
              </p:cNvSpPr>
              <p:nvPr/>
            </p:nvSpPr>
            <p:spPr bwMode="auto">
              <a:xfrm>
                <a:off x="3561" y="1152"/>
                <a:ext cx="1542" cy="119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36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" y="1207"/>
                <a:ext cx="544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7" name="Picture 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2" y="1797"/>
                <a:ext cx="771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8" name="Picture 2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9" y="1253"/>
                <a:ext cx="54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9" name="Picture 2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" y="1194"/>
                <a:ext cx="544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0" name="Picture 3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1" y="1797"/>
                <a:ext cx="816" cy="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4118" name="AutoShape 31"/>
            <p:cNvCxnSpPr>
              <a:cxnSpLocks noChangeShapeType="1"/>
              <a:stCxn id="4144" idx="3"/>
              <a:endCxn id="4141" idx="1"/>
            </p:cNvCxnSpPr>
            <p:nvPr/>
          </p:nvCxnSpPr>
          <p:spPr bwMode="auto">
            <a:xfrm>
              <a:off x="2260" y="1842"/>
              <a:ext cx="167" cy="0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Line 32"/>
            <p:cNvSpPr>
              <a:spLocks noChangeShapeType="1"/>
            </p:cNvSpPr>
            <p:nvPr/>
          </p:nvSpPr>
          <p:spPr bwMode="auto">
            <a:xfrm>
              <a:off x="3788" y="1842"/>
              <a:ext cx="1406" cy="0"/>
            </a:xfrm>
            <a:prstGeom prst="line">
              <a:avLst/>
            </a:prstGeom>
            <a:noFill/>
            <a:ln w="25400" cap="rnd">
              <a:solidFill>
                <a:srgbClr val="0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0" name="Rectangle 33"/>
            <p:cNvSpPr>
              <a:spLocks noChangeArrowheads="1"/>
            </p:cNvSpPr>
            <p:nvPr/>
          </p:nvSpPr>
          <p:spPr bwMode="auto">
            <a:xfrm>
              <a:off x="5012" y="2613"/>
              <a:ext cx="590" cy="49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6666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</a:pP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r>
                <a:rPr lang="en-US" altLang="zh-CN" b="0"/>
                <a:t/>
              </a:r>
              <a:br>
                <a:rPr lang="en-US" altLang="zh-CN" b="0"/>
              </a:br>
              <a:r>
                <a:rPr lang="en-US" altLang="zh-CN" b="0">
                  <a:latin typeface="Times New Roman" pitchFamily="18" charset="0"/>
                </a:rPr>
                <a:t>……</a:t>
              </a:r>
              <a:endParaRPr lang="en-US" altLang="zh-CN" b="0"/>
            </a:p>
          </p:txBody>
        </p:sp>
        <p:grpSp>
          <p:nvGrpSpPr>
            <p:cNvPr id="4121" name="Group 34"/>
            <p:cNvGrpSpPr>
              <a:grpSpLocks/>
            </p:cNvGrpSpPr>
            <p:nvPr/>
          </p:nvGrpSpPr>
          <p:grpSpPr bwMode="auto">
            <a:xfrm>
              <a:off x="784" y="1615"/>
              <a:ext cx="952" cy="454"/>
              <a:chOff x="784" y="1615"/>
              <a:chExt cx="952" cy="454"/>
            </a:xfrm>
          </p:grpSpPr>
          <p:sp>
            <p:nvSpPr>
              <p:cNvPr id="4133" name="Rectangle 35"/>
              <p:cNvSpPr>
                <a:spLocks noChangeArrowheads="1"/>
              </p:cNvSpPr>
              <p:nvPr/>
            </p:nvSpPr>
            <p:spPr bwMode="auto">
              <a:xfrm>
                <a:off x="818" y="1615"/>
                <a:ext cx="635" cy="454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134" name="Picture 36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" y="1657"/>
                <a:ext cx="952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22" name="Group 37"/>
            <p:cNvGrpSpPr>
              <a:grpSpLocks/>
            </p:cNvGrpSpPr>
            <p:nvPr/>
          </p:nvGrpSpPr>
          <p:grpSpPr bwMode="auto">
            <a:xfrm>
              <a:off x="113" y="1117"/>
              <a:ext cx="5262" cy="1649"/>
              <a:chOff x="113" y="1117"/>
              <a:chExt cx="5262" cy="1649"/>
            </a:xfrm>
          </p:grpSpPr>
          <p:sp>
            <p:nvSpPr>
              <p:cNvPr id="714790" name="Text Box 38"/>
              <p:cNvSpPr txBox="1">
                <a:spLocks noChangeArrowheads="1"/>
              </p:cNvSpPr>
              <p:nvPr/>
            </p:nvSpPr>
            <p:spPr bwMode="auto">
              <a:xfrm>
                <a:off x="113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714791" name="Text Box 39"/>
              <p:cNvSpPr txBox="1">
                <a:spLocks noChangeArrowheads="1"/>
              </p:cNvSpPr>
              <p:nvPr/>
            </p:nvSpPr>
            <p:spPr bwMode="auto">
              <a:xfrm>
                <a:off x="113" y="182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714792" name="Text Box 40"/>
              <p:cNvSpPr txBox="1">
                <a:spLocks noChangeArrowheads="1"/>
              </p:cNvSpPr>
              <p:nvPr/>
            </p:nvSpPr>
            <p:spPr bwMode="auto">
              <a:xfrm>
                <a:off x="884" y="1480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14793" name="Text Box 41"/>
              <p:cNvSpPr txBox="1">
                <a:spLocks noChangeArrowheads="1"/>
              </p:cNvSpPr>
              <p:nvPr/>
            </p:nvSpPr>
            <p:spPr bwMode="auto">
              <a:xfrm>
                <a:off x="1701" y="146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  <p:sp>
            <p:nvSpPr>
              <p:cNvPr id="714794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162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14795" name="Text Box 43"/>
              <p:cNvSpPr txBox="1">
                <a:spLocks noChangeArrowheads="1"/>
              </p:cNvSpPr>
              <p:nvPr/>
            </p:nvSpPr>
            <p:spPr bwMode="auto">
              <a:xfrm>
                <a:off x="3334" y="137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14796" name="Text Box 44"/>
              <p:cNvSpPr txBox="1">
                <a:spLocks noChangeArrowheads="1"/>
              </p:cNvSpPr>
              <p:nvPr/>
            </p:nvSpPr>
            <p:spPr bwMode="auto">
              <a:xfrm>
                <a:off x="3334" y="1963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7</a:t>
                </a:r>
              </a:p>
            </p:txBody>
          </p:sp>
          <p:sp>
            <p:nvSpPr>
              <p:cNvPr id="714797" name="Text Box 45"/>
              <p:cNvSpPr txBox="1">
                <a:spLocks noChangeArrowheads="1"/>
              </p:cNvSpPr>
              <p:nvPr/>
            </p:nvSpPr>
            <p:spPr bwMode="auto">
              <a:xfrm>
                <a:off x="3833" y="111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714798" name="Text Box 46"/>
              <p:cNvSpPr txBox="1">
                <a:spLocks noChangeArrowheads="1"/>
              </p:cNvSpPr>
              <p:nvPr/>
            </p:nvSpPr>
            <p:spPr bwMode="auto">
              <a:xfrm>
                <a:off x="3833" y="2251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</a:p>
            </p:txBody>
          </p:sp>
          <p:sp>
            <p:nvSpPr>
              <p:cNvPr id="714799" name="Text Box 47"/>
              <p:cNvSpPr txBox="1">
                <a:spLocks noChangeArrowheads="1"/>
              </p:cNvSpPr>
              <p:nvPr/>
            </p:nvSpPr>
            <p:spPr bwMode="auto">
              <a:xfrm>
                <a:off x="5012" y="247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>
                    <a:solidFill>
                      <a:srgbClr val="A5002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10</a:t>
                </a:r>
              </a:p>
            </p:txBody>
          </p:sp>
        </p:grpSp>
      </p:grpSp>
      <p:sp>
        <p:nvSpPr>
          <p:cNvPr id="714800" name="Rectangle 48"/>
          <p:cNvSpPr>
            <a:spLocks noChangeArrowheads="1"/>
          </p:cNvSpPr>
          <p:nvPr/>
        </p:nvSpPr>
        <p:spPr bwMode="auto">
          <a:xfrm>
            <a:off x="2589213" y="2565400"/>
            <a:ext cx="1008062" cy="719138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0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AABD33F-C3F6-4CE9-8912-715328B1EA2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改进点</a:t>
            </a:r>
            <a:r>
              <a:rPr lang="en-US" altLang="zh-CN" sz="4400" dirty="0" smtClean="0"/>
              <a:t>3</a:t>
            </a:r>
            <a:r>
              <a:rPr lang="zh-CN" altLang="en-US" sz="4400" dirty="0" smtClean="0"/>
              <a:t>：访问和操作业务对象</a:t>
            </a:r>
            <a:endParaRPr lang="en-US" altLang="zh-CN" sz="4400" dirty="0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6264275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9AB68DC-EFFA-444B-B1B1-1B9564F458A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改进点</a:t>
            </a:r>
            <a:r>
              <a:rPr lang="en-US" altLang="zh-CN" sz="4400" dirty="0" smtClean="0"/>
              <a:t>4</a:t>
            </a:r>
            <a:r>
              <a:rPr lang="zh-CN" altLang="en-US" sz="4400" dirty="0" smtClean="0"/>
              <a:t>：</a:t>
            </a:r>
            <a:r>
              <a:rPr lang="zh-CN" altLang="en-US" sz="4400" dirty="0" smtClean="0"/>
              <a:t>自动化业务</a:t>
            </a:r>
            <a:endParaRPr lang="en-US" altLang="zh-CN" sz="4400" dirty="0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708275"/>
            <a:ext cx="37147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93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628775"/>
            <a:ext cx="24288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7B8BF18-BDDC-4552-BAA9-DABE2E44C63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2. </a:t>
            </a:r>
            <a:r>
              <a:rPr lang="zh-CN" altLang="en-US" sz="4400" smtClean="0"/>
              <a:t>远景</a:t>
            </a:r>
            <a:r>
              <a:rPr lang="en-US" altLang="zh-CN" sz="4400" smtClean="0"/>
              <a:t>(Vision)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系统改进点不等同于软件需求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用户根据自身的工作特点和支付能力决定哪些应该改进，哪些不需要改进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这就是用户的远景，它表明用户改进的目标，这也将成为项目的目标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mtClean="0"/>
              <a:t>业务模型描述了“现实是什么”，远景则描述“希望的改进”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远景表达了“为什么要开发这个系统”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在业务现状</a:t>
            </a:r>
            <a:r>
              <a:rPr lang="en-US" altLang="zh-CN" smtClean="0"/>
              <a:t>(</a:t>
            </a:r>
            <a:r>
              <a:rPr lang="zh-CN" altLang="en-US" smtClean="0"/>
              <a:t>业务模型</a:t>
            </a:r>
            <a:r>
              <a:rPr lang="en-US" altLang="zh-CN" smtClean="0"/>
              <a:t>)</a:t>
            </a:r>
            <a:r>
              <a:rPr lang="zh-CN" altLang="en-US" smtClean="0"/>
              <a:t>下，开发系统是为了达到什么目标？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ED79E87-1353-442A-8A82-00452FA4A26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定义项目远景</a:t>
            </a:r>
            <a:endParaRPr lang="en-US" altLang="zh-CN" sz="44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远景包含了对待开发系统的目标和约束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代表了项目涉及的所有人之间达成的第一个共识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是项目核心需求的概览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为更详细的技术需求提供了契约性的依据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指导团队实现具体的业务目标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远景的作用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最初，根据项目的远景目标来决定项目是否值得继续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在项目批准后，团队根据项目远景来指导后续的需求和设计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74248B7-B269-49D2-932D-15792462125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远景说明</a:t>
            </a:r>
            <a:endParaRPr lang="en-US" altLang="zh-CN" sz="440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远景可以作为一个单独的文档存在，而这其中最重要的部分就是关于远景目标的说明，它建立了一个项目涉及的所有人的共同目标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远景说明应该是精确、清晰和激励性的描述，以便激励所有的团队成员为达成该远景而努力。一个好的远景应该具有以下五个特点</a:t>
            </a:r>
            <a:r>
              <a:rPr lang="en-US" altLang="zh-CN" sz="2800" smtClean="0"/>
              <a:t>(SMART)</a:t>
            </a:r>
            <a:r>
              <a:rPr lang="zh-CN" altLang="en-US" sz="2800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具体的（</a:t>
            </a:r>
            <a:r>
              <a:rPr lang="en-US" altLang="zh-CN" sz="2400" smtClean="0"/>
              <a:t>Specific</a:t>
            </a:r>
            <a:r>
              <a:rPr lang="zh-CN" altLang="en-US" sz="240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可测量的（</a:t>
            </a:r>
            <a:r>
              <a:rPr lang="en-US" altLang="zh-CN" sz="2400" smtClean="0"/>
              <a:t>Measurable</a:t>
            </a:r>
            <a:r>
              <a:rPr lang="zh-CN" altLang="en-US" sz="240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可实现的（</a:t>
            </a:r>
            <a:r>
              <a:rPr lang="en-US" altLang="zh-CN" sz="2400" smtClean="0"/>
              <a:t>Achievable</a:t>
            </a:r>
            <a:r>
              <a:rPr lang="zh-CN" altLang="en-US" sz="240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相关的（</a:t>
            </a:r>
            <a:r>
              <a:rPr lang="en-US" altLang="zh-CN" sz="2400" smtClean="0"/>
              <a:t>Relevant</a:t>
            </a:r>
            <a:r>
              <a:rPr lang="zh-CN" altLang="en-US" sz="240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基于时间的（</a:t>
            </a:r>
            <a:r>
              <a:rPr lang="en-US" altLang="zh-CN" sz="2400" smtClean="0"/>
              <a:t>Time-based</a:t>
            </a:r>
            <a:r>
              <a:rPr lang="zh-CN" altLang="en-US" sz="240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5817841-BB4E-4F56-9270-BB5219D00A3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3. </a:t>
            </a:r>
            <a:r>
              <a:rPr lang="zh-CN" altLang="en-US" sz="4400" smtClean="0"/>
              <a:t>导出系统需求</a:t>
            </a:r>
            <a:endParaRPr lang="en-US" altLang="zh-CN" sz="44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从业务改进点入手，结合项目远景，导出系统需求：</a:t>
            </a:r>
          </a:p>
          <a:p>
            <a:pPr lvl="1" eaLnBrk="1" hangingPunct="1"/>
            <a:r>
              <a:rPr lang="zh-CN" altLang="en-US" smtClean="0"/>
              <a:t>对于每一个业务改进点，明确是否是为了达到远景目标的需要</a:t>
            </a:r>
          </a:p>
          <a:p>
            <a:pPr lvl="1" eaLnBrk="1" hangingPunct="1"/>
            <a:r>
              <a:rPr lang="zh-CN" altLang="en-US" smtClean="0"/>
              <a:t>如果是则作为软件需求而存在，并把相应地模型作为系统模型</a:t>
            </a:r>
          </a:p>
          <a:p>
            <a:pPr lvl="1" eaLnBrk="1" hangingPunct="1"/>
            <a:r>
              <a:rPr lang="zh-CN" altLang="en-US" smtClean="0"/>
              <a:t>如果不是则不作为需求而存在，可能作为一项潜在的需求考虑，也可能直接抛弃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847EFF-4157-4325-B7A9-558ADFF962A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实例分析：旅店系统开发背景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随着旅店声誉日益提高，住宿人员越来越多，旅客为了能够获得好的房间，均提前预订房间</a:t>
            </a:r>
            <a:endParaRPr lang="en-US" altLang="zh-CN" sz="2800" smtClean="0"/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smtClean="0"/>
              <a:t>然而，随着预订的增多、预订周期的拉长，前台服务员工作压力也日益增大，还经常出现工作的失误，使得已经预订好房间的旅客也不能按期入住，这给酒店的声誉带来不好的影响</a:t>
            </a: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smtClean="0"/>
              <a:t>为此，旅店老板想到了计算机，希望能够通过计算机来自动管理这些预订业务，不过由于目前资金的问题，目前只开发一个单机版的系统，不提供网上业务；并且旅店方面的其它业务暂不考虑信息化问题</a:t>
            </a:r>
          </a:p>
          <a:p>
            <a:pPr eaLnBrk="1" hangingPunct="1">
              <a:lnSpc>
                <a:spcPct val="80000"/>
              </a:lnSpc>
            </a:pPr>
            <a:r>
              <a:rPr kumimoji="0" lang="zh-CN" altLang="en-US" sz="2800" smtClean="0"/>
              <a:t>旅店老板委托某计算机公司开发该系统，并承诺如果系统运转良好的话，将会考虑进一步合作事宜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2AD0808-C32E-40BE-AD01-2B6B4025458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远景：旅店预订系统</a:t>
            </a:r>
            <a:endParaRPr lang="en-US" altLang="zh-CN" sz="440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A</a:t>
            </a:r>
            <a:r>
              <a:rPr lang="zh-CN" altLang="en-US" sz="2800" smtClean="0"/>
              <a:t>很荣幸地成为项目经理，并被要求在两个月之内发布该系统的第一个版本，同时还被要求要为后续的开发提供必备的接口</a:t>
            </a:r>
            <a:endParaRPr lang="en-US" altLang="zh-CN" sz="28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结合现状和老板的要求，考虑到的项目可扩展的要求，</a:t>
            </a:r>
            <a:r>
              <a:rPr lang="en-US" altLang="zh-CN" sz="2800" smtClean="0"/>
              <a:t>A</a:t>
            </a:r>
            <a:r>
              <a:rPr lang="zh-CN" altLang="en-US" sz="2800" smtClean="0"/>
              <a:t>首先进行了简单的业务建模</a:t>
            </a:r>
            <a:endParaRPr lang="en-US" altLang="zh-CN" sz="28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之后，</a:t>
            </a:r>
            <a:r>
              <a:rPr lang="en-US" altLang="zh-CN" sz="2800" smtClean="0"/>
              <a:t>A</a:t>
            </a:r>
            <a:r>
              <a:rPr lang="zh-CN" altLang="en-US" sz="2800" smtClean="0"/>
              <a:t>初步定义了项目的远景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smtClean="0"/>
              <a:t>方便、快捷、准确地为旅客预订房间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smtClean="0"/>
              <a:t>旅客可以方便的取消预订的房间</a:t>
            </a:r>
            <a:endParaRPr kumimoji="0" lang="en-US" altLang="zh-CN" sz="2400" smtClean="0"/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smtClean="0"/>
              <a:t>旅店经理能够定期的获取预订的信息，根据这些信息可以及时调整房间的价格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CN" altLang="en-US" sz="2400" smtClean="0"/>
              <a:t>及时、快速地计算房间费用、预订费用、取消预订后退款金额等信息</a:t>
            </a:r>
            <a:endParaRPr kumimoji="0" lang="en-US" altLang="zh-CN" sz="2400" smtClean="0"/>
          </a:p>
          <a:p>
            <a:pPr lvl="1" eaLnBrk="1" hangingPunct="1">
              <a:lnSpc>
                <a:spcPct val="80000"/>
              </a:lnSpc>
            </a:pPr>
            <a:r>
              <a:rPr kumimoji="0" lang="en-US" altLang="zh-CN" sz="2400" smtClean="0"/>
              <a:t>?</a:t>
            </a:r>
            <a:r>
              <a:rPr kumimoji="0" lang="zh-CN" altLang="en-US" sz="2400" smtClean="0"/>
              <a:t>预留接口：可以为以后的网络版，以及其它业务系统的开发提供支持</a:t>
            </a:r>
            <a:endParaRPr kumimoji="0"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E45DAA1-1B7C-4202-A9A4-51C8D61DC27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07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75057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结合远景，获取系统需求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76375" y="1052513"/>
            <a:ext cx="7343775" cy="2303462"/>
            <a:chOff x="930" y="663"/>
            <a:chExt cx="4626" cy="1451"/>
          </a:xfrm>
        </p:grpSpPr>
        <p:sp>
          <p:nvSpPr>
            <p:cNvPr id="30731" name="Oval 5"/>
            <p:cNvSpPr>
              <a:spLocks noChangeArrowheads="1"/>
            </p:cNvSpPr>
            <p:nvPr/>
          </p:nvSpPr>
          <p:spPr bwMode="auto">
            <a:xfrm>
              <a:off x="930" y="1207"/>
              <a:ext cx="2268" cy="907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663"/>
              <a:ext cx="181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3" name="Line 7"/>
            <p:cNvSpPr>
              <a:spLocks noChangeShapeType="1"/>
            </p:cNvSpPr>
            <p:nvPr/>
          </p:nvSpPr>
          <p:spPr bwMode="auto">
            <a:xfrm flipV="1">
              <a:off x="3061" y="1026"/>
              <a:ext cx="2087" cy="4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4" name="Line 8"/>
            <p:cNvSpPr>
              <a:spLocks noChangeShapeType="1"/>
            </p:cNvSpPr>
            <p:nvPr/>
          </p:nvSpPr>
          <p:spPr bwMode="auto">
            <a:xfrm>
              <a:off x="3061" y="663"/>
              <a:ext cx="817" cy="363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779838" y="1052513"/>
            <a:ext cx="5364162" cy="4568825"/>
            <a:chOff x="2381" y="663"/>
            <a:chExt cx="3379" cy="2878"/>
          </a:xfrm>
        </p:grpSpPr>
        <p:sp>
          <p:nvSpPr>
            <p:cNvPr id="30727" name="Oval 10"/>
            <p:cNvSpPr>
              <a:spLocks noChangeArrowheads="1"/>
            </p:cNvSpPr>
            <p:nvPr/>
          </p:nvSpPr>
          <p:spPr bwMode="auto">
            <a:xfrm rot="-3600000">
              <a:off x="3026" y="2014"/>
              <a:ext cx="882" cy="2172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2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1661"/>
              <a:ext cx="188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Line 12"/>
            <p:cNvSpPr>
              <a:spLocks noChangeShapeType="1"/>
            </p:cNvSpPr>
            <p:nvPr/>
          </p:nvSpPr>
          <p:spPr bwMode="auto">
            <a:xfrm flipV="1">
              <a:off x="3606" y="2024"/>
              <a:ext cx="1588" cy="64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0" name="Line 13"/>
            <p:cNvSpPr>
              <a:spLocks noChangeShapeType="1"/>
            </p:cNvSpPr>
            <p:nvPr/>
          </p:nvSpPr>
          <p:spPr bwMode="auto">
            <a:xfrm>
              <a:off x="3061" y="663"/>
              <a:ext cx="1045" cy="1406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A2F1E3B-12F7-4433-AB37-7D8631897E9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业务模型映射到系统模型思路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从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业务改进点</a:t>
            </a:r>
            <a:r>
              <a:rPr lang="zh-CN" altLang="en-US" smtClean="0"/>
              <a:t>入手，结合系统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远景</a:t>
            </a:r>
            <a:r>
              <a:rPr lang="zh-CN" altLang="en-US" smtClean="0"/>
              <a:t>，可以帮助获取系统模型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可能的对应关系</a:t>
            </a:r>
            <a:r>
              <a:rPr lang="en-US" altLang="zh-CN" smtClean="0"/>
              <a:t>(</a:t>
            </a:r>
            <a:r>
              <a:rPr lang="zh-CN" altLang="en-US" smtClean="0"/>
              <a:t>并非一一对应</a:t>
            </a:r>
            <a:r>
              <a:rPr lang="en-US" altLang="zh-CN" smtClean="0"/>
              <a:t>)</a:t>
            </a:r>
          </a:p>
          <a:p>
            <a:pPr lvl="1" eaLnBrk="1" hangingPunct="1">
              <a:defRPr/>
            </a:pPr>
            <a:r>
              <a:rPr lang="zh-CN" altLang="en-US" smtClean="0"/>
              <a:t>业务用例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zh-CN" altLang="en-US" smtClean="0">
                <a:sym typeface="Wingdings" pitchFamily="2" charset="2"/>
              </a:rPr>
              <a:t>系统</a:t>
            </a:r>
            <a:r>
              <a:rPr lang="en-US" altLang="zh-CN" smtClean="0">
                <a:sym typeface="Wingdings" pitchFamily="2" charset="2"/>
              </a:rPr>
              <a:t>(</a:t>
            </a:r>
            <a:r>
              <a:rPr lang="zh-CN" altLang="en-US" smtClean="0">
                <a:sym typeface="Wingdings" pitchFamily="2" charset="2"/>
              </a:rPr>
              <a:t>子系统</a:t>
            </a:r>
            <a:r>
              <a:rPr lang="en-US" altLang="zh-CN" smtClean="0">
                <a:sym typeface="Wingdings" pitchFamily="2" charset="2"/>
              </a:rPr>
              <a:t>)</a:t>
            </a:r>
          </a:p>
          <a:p>
            <a:pPr lvl="1" eaLnBrk="1" hangingPunct="1">
              <a:defRPr/>
            </a:pPr>
            <a:r>
              <a:rPr lang="zh-CN" altLang="en-US" smtClean="0">
                <a:sym typeface="Wingdings" pitchFamily="2" charset="2"/>
              </a:rPr>
              <a:t>业务参与者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zh-CN" altLang="en-US" smtClean="0">
                <a:sym typeface="Wingdings" pitchFamily="2" charset="2"/>
              </a:rPr>
              <a:t>系统参与者</a:t>
            </a:r>
          </a:p>
          <a:p>
            <a:pPr lvl="1" eaLnBrk="1" hangingPunct="1">
              <a:defRPr/>
            </a:pPr>
            <a:r>
              <a:rPr lang="zh-CN" altLang="en-US" smtClean="0">
                <a:sym typeface="Wingdings" pitchFamily="2" charset="2"/>
              </a:rPr>
              <a:t>业务工人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zh-CN" altLang="en-US" smtClean="0">
                <a:sym typeface="Wingdings" pitchFamily="2" charset="2"/>
              </a:rPr>
              <a:t>系统参与者</a:t>
            </a:r>
          </a:p>
          <a:p>
            <a:pPr lvl="1" eaLnBrk="1" hangingPunct="1">
              <a:defRPr/>
            </a:pPr>
            <a:r>
              <a:rPr lang="zh-CN" altLang="en-US" smtClean="0">
                <a:sym typeface="Wingdings" pitchFamily="2" charset="2"/>
              </a:rPr>
              <a:t>业务工人的操作</a:t>
            </a:r>
            <a:r>
              <a:rPr lang="en-US" altLang="zh-CN" smtClean="0">
                <a:sym typeface="Wingdings" pitchFamily="2" charset="2"/>
              </a:rPr>
              <a:t>(</a:t>
            </a:r>
            <a:r>
              <a:rPr lang="zh-CN" altLang="en-US" smtClean="0">
                <a:sym typeface="Wingdings" pitchFamily="2" charset="2"/>
              </a:rPr>
              <a:t>活动</a:t>
            </a:r>
            <a:r>
              <a:rPr lang="en-US" altLang="zh-CN" smtClean="0">
                <a:sym typeface="Wingdings" pitchFamily="2" charset="2"/>
              </a:rPr>
              <a:t>)  </a:t>
            </a:r>
            <a:r>
              <a:rPr lang="zh-CN" altLang="en-US" smtClean="0">
                <a:sym typeface="Wingdings" pitchFamily="2" charset="2"/>
              </a:rPr>
              <a:t>系统用例</a:t>
            </a:r>
          </a:p>
          <a:p>
            <a:pPr lvl="1" eaLnBrk="1" hangingPunct="1">
              <a:defRPr/>
            </a:pPr>
            <a:r>
              <a:rPr lang="zh-CN" altLang="en-US" smtClean="0">
                <a:sym typeface="Wingdings" pitchFamily="2" charset="2"/>
              </a:rPr>
              <a:t>业务实体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zh-CN" altLang="en-US" smtClean="0">
                <a:sym typeface="Wingdings" pitchFamily="2" charset="2"/>
              </a:rPr>
              <a:t>实体类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华文楷体" pitchFamily="2" charset="-122"/>
              </a:rPr>
              <a:t>第</a:t>
            </a:r>
            <a:r>
              <a:rPr lang="en-US" altLang="zh-CN" dirty="0" smtClean="0">
                <a:ea typeface="华文楷体" pitchFamily="2" charset="-122"/>
              </a:rPr>
              <a:t>04</a:t>
            </a:r>
            <a:r>
              <a:rPr lang="zh-CN" altLang="en-US" dirty="0" smtClean="0">
                <a:ea typeface="华文楷体" pitchFamily="2" charset="-122"/>
              </a:rPr>
              <a:t>章 用例建模</a:t>
            </a:r>
            <a:endParaRPr lang="en-US" altLang="zh-CN" dirty="0" smtClean="0">
              <a:ea typeface="华文楷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zh-CN" sz="3200" i="1" smtClean="0">
                <a:solidFill>
                  <a:srgbClr val="003399"/>
                </a:solidFill>
              </a:rPr>
              <a:t>Use Case Modeling</a:t>
            </a:r>
            <a:endParaRPr lang="zh-CN" altLang="en-US" sz="3200" i="1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9A184AE-BF9C-45C8-B146-FEFA3A4E7FA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理解需求</a:t>
            </a:r>
            <a:endParaRPr lang="en-US" altLang="zh-CN" dirty="0" smtClean="0">
              <a:solidFill>
                <a:srgbClr val="4D4D4D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4D4D4D"/>
                </a:solidFill>
              </a:rPr>
              <a:t>需求获取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dirty="0" smtClean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dirty="0" smtClean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dirty="0" smtClean="0"/>
              <a:t>编写用例文档</a:t>
            </a:r>
            <a:endParaRPr kumimoji="0" lang="zh-CN" altLang="en-US" dirty="0" smtClean="0"/>
          </a:p>
          <a:p>
            <a:pPr lvl="1" eaLnBrk="1" hangingPunct="1">
              <a:defRPr/>
            </a:pPr>
            <a:r>
              <a:rPr kumimoji="0" lang="zh-CN" altLang="en-US" dirty="0" smtClean="0"/>
              <a:t>重构用例模型</a:t>
            </a:r>
            <a:endParaRPr kumimoji="0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8A3B061-E856-490C-B706-D544D573613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用例建模流程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获取原始需求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开发一个可以理解的需求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2.1 </a:t>
            </a:r>
            <a:r>
              <a:rPr lang="zh-CN" altLang="en-US" sz="2800" dirty="0" smtClean="0"/>
              <a:t>识别参与者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2.2 </a:t>
            </a:r>
            <a:r>
              <a:rPr lang="zh-CN" altLang="en-US" sz="2800" dirty="0" smtClean="0"/>
              <a:t>识别用例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2.3 </a:t>
            </a:r>
            <a:r>
              <a:rPr lang="zh-CN" altLang="en-US" sz="2800" dirty="0" smtClean="0"/>
              <a:t>构建用例图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3 </a:t>
            </a:r>
            <a:r>
              <a:rPr lang="zh-CN" altLang="en-US" sz="3200" dirty="0" smtClean="0"/>
              <a:t>详细、完整地描述需求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编写用例文档</a:t>
            </a:r>
            <a:endParaRPr lang="zh-CN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 smtClean="0"/>
              <a:t>4 </a:t>
            </a:r>
            <a:r>
              <a:rPr lang="zh-CN" altLang="en-US" sz="3200" dirty="0" smtClean="0"/>
              <a:t>重构用例模型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4.1 </a:t>
            </a:r>
            <a:r>
              <a:rPr lang="zh-CN" altLang="en-US" sz="2800" dirty="0" smtClean="0"/>
              <a:t>识别用例间的关系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 smtClean="0"/>
              <a:t>4.2 </a:t>
            </a:r>
            <a:r>
              <a:rPr lang="zh-CN" altLang="en-US" sz="2800" dirty="0" smtClean="0"/>
              <a:t>对用例进行分级和分包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0D9352F-1208-4BDA-ADAA-4DADF6EAD05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用例建模流程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开发一个可以理解的需求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2.1 </a:t>
            </a:r>
            <a:r>
              <a:rPr lang="zh-CN" altLang="en-US" sz="2800" dirty="0" smtClean="0"/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2.2 </a:t>
            </a:r>
            <a:r>
              <a:rPr lang="zh-CN" altLang="en-US" sz="2800" dirty="0" smtClean="0"/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2.3 </a:t>
            </a:r>
            <a:r>
              <a:rPr lang="zh-CN" altLang="en-US" sz="2800" dirty="0" smtClean="0"/>
              <a:t>构建用例图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/>
              <a:t>3 </a:t>
            </a:r>
            <a:r>
              <a:rPr lang="zh-CN" altLang="en-US" sz="3200" dirty="0" smtClean="0"/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编写用例文档</a:t>
            </a: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/>
              <a:t>4 </a:t>
            </a:r>
            <a:r>
              <a:rPr lang="zh-CN" altLang="en-US" sz="3200" dirty="0" smtClean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4.1 </a:t>
            </a:r>
            <a:r>
              <a:rPr lang="zh-CN" altLang="en-US" sz="2800" dirty="0" smtClean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4.2 </a:t>
            </a:r>
            <a:r>
              <a:rPr lang="zh-CN" altLang="en-US" sz="2800" dirty="0" smtClean="0"/>
              <a:t>对用例进行分级和分包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5806154-9F42-452C-A69C-45726C130B2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/>
              <a:t>1.</a:t>
            </a:r>
            <a:r>
              <a:rPr lang="zh-CN" altLang="en-US" sz="4400" smtClean="0"/>
              <a:t>需求从何而来</a:t>
            </a:r>
            <a:endParaRPr lang="en-US" altLang="zh-CN" sz="440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需求只能来自涉众</a:t>
            </a:r>
            <a:r>
              <a:rPr lang="en-US" altLang="zh-CN" smtClean="0"/>
              <a:t>(stakeholders)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最终用户、客户</a:t>
            </a:r>
          </a:p>
          <a:p>
            <a:pPr lvl="1" eaLnBrk="1" hangingPunct="1"/>
            <a:r>
              <a:rPr lang="zh-CN" altLang="en-US" smtClean="0"/>
              <a:t>政府、法律、文化</a:t>
            </a:r>
          </a:p>
          <a:p>
            <a:pPr lvl="1" eaLnBrk="1" hangingPunct="1"/>
            <a:r>
              <a:rPr lang="zh-CN" altLang="en-US" smtClean="0"/>
              <a:t>开发人员、管理人员</a:t>
            </a:r>
          </a:p>
          <a:p>
            <a:pPr lvl="1" eaLnBrk="1" hangingPunct="1"/>
            <a:r>
              <a:rPr lang="zh-CN" altLang="en-US" smtClean="0"/>
              <a:t>竞争对手</a:t>
            </a:r>
          </a:p>
          <a:p>
            <a:pPr lvl="1" eaLnBrk="1" hangingPunct="1"/>
            <a:r>
              <a:rPr lang="en-US" altLang="zh-CN" smtClean="0"/>
              <a:t>…</a:t>
            </a:r>
          </a:p>
          <a:p>
            <a:pPr eaLnBrk="1" hangingPunct="1"/>
            <a:r>
              <a:rPr lang="zh-CN" altLang="en-US" smtClean="0"/>
              <a:t>但并不是直接从涉众中来</a:t>
            </a:r>
          </a:p>
          <a:p>
            <a:pPr lvl="1" eaLnBrk="1" hangingPunct="1"/>
            <a:r>
              <a:rPr kumimoji="0" lang="zh-CN" altLang="en-US" smtClean="0"/>
              <a:t>你们的需求是什么？</a:t>
            </a:r>
            <a:endParaRPr kumimoji="0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4859B71-4975-4D07-B38A-C939F3AA1AE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涉众无法直接提供需求</a:t>
            </a:r>
            <a:endParaRPr lang="en-US" altLang="zh-CN" sz="44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涉众无法陈述自己的需要</a:t>
            </a:r>
          </a:p>
          <a:p>
            <a:pPr eaLnBrk="1" hangingPunct="1"/>
            <a:r>
              <a:rPr lang="zh-CN" altLang="en-US" smtClean="0"/>
              <a:t>涉众说的是解决方案而不是需求</a:t>
            </a:r>
          </a:p>
          <a:p>
            <a:pPr eaLnBrk="1" hangingPunct="1"/>
            <a:r>
              <a:rPr lang="zh-CN" altLang="en-US" smtClean="0"/>
              <a:t>涉众难以构想新的工作方法</a:t>
            </a:r>
          </a:p>
          <a:p>
            <a:pPr eaLnBrk="1" hangingPunct="1"/>
            <a:r>
              <a:rPr lang="zh-CN" altLang="en-US" smtClean="0"/>
              <a:t>涉众的利益矛盾</a:t>
            </a:r>
          </a:p>
          <a:p>
            <a:pPr eaLnBrk="1" hangingPunct="1"/>
            <a:r>
              <a:rPr lang="zh-CN" altLang="en-US" smtClean="0"/>
              <a:t>涉众抵制变更</a:t>
            </a:r>
          </a:p>
          <a:p>
            <a:pPr eaLnBrk="1" hangingPunct="1"/>
            <a:r>
              <a:rPr lang="zh-CN" altLang="en-US" smtClean="0"/>
              <a:t>“最好也要有”</a:t>
            </a:r>
            <a:r>
              <a:rPr lang="en-US" altLang="zh-CN" smtClean="0"/>
              <a:t>—</a:t>
            </a:r>
            <a:r>
              <a:rPr lang="zh-CN" altLang="en-US" smtClean="0"/>
              <a:t>过度的要求</a:t>
            </a:r>
          </a:p>
          <a:p>
            <a:pPr eaLnBrk="1" hangingPunct="1"/>
            <a:r>
              <a:rPr lang="zh-CN" altLang="en-US" smtClean="0"/>
              <a:t>需求引发需求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5072CB0-D294-4ACA-B3A2-CBA9D9AA6B7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需求启发技术</a:t>
            </a:r>
            <a:endParaRPr lang="en-US" altLang="zh-CN" sz="440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需求工程师利用需求启发技术，从涉众中发掘需求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/>
              <a:t>收集资料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800" dirty="0" smtClean="0"/>
              <a:t>现场</a:t>
            </a:r>
            <a:r>
              <a:rPr lang="zh-CN" altLang="en-US" sz="2800" dirty="0" smtClean="0"/>
              <a:t>实地</a:t>
            </a:r>
            <a:r>
              <a:rPr lang="zh-CN" altLang="en-US" sz="2800" dirty="0" smtClean="0"/>
              <a:t>观察</a:t>
            </a:r>
          </a:p>
          <a:p>
            <a:pPr lvl="1" eaLnBrk="1" hangingPunct="1"/>
            <a:r>
              <a:rPr lang="zh-CN" altLang="en-US" sz="2800" dirty="0" smtClean="0"/>
              <a:t>访谈</a:t>
            </a:r>
          </a:p>
          <a:p>
            <a:pPr lvl="1" eaLnBrk="1" hangingPunct="1"/>
            <a:r>
              <a:rPr lang="zh-CN" altLang="en-US" sz="2800" dirty="0" smtClean="0"/>
              <a:t>开会</a:t>
            </a:r>
          </a:p>
          <a:p>
            <a:pPr lvl="1" eaLnBrk="1" hangingPunct="1"/>
            <a:r>
              <a:rPr lang="zh-CN" altLang="en-US" sz="2800" dirty="0" smtClean="0"/>
              <a:t>原型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/>
              <a:t>问卷调查</a:t>
            </a:r>
            <a:endParaRPr lang="zh-CN" altLang="en-US" sz="2800" dirty="0" smtClean="0"/>
          </a:p>
          <a:p>
            <a:pPr lvl="1" eaLnBrk="1" hangingPunct="1"/>
            <a:r>
              <a:rPr lang="en-US" altLang="zh-CN" sz="28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CB94CA0-50EC-4658-BCBF-2DF69C45B3F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用例建模流程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>
                <a:solidFill>
                  <a:srgbClr val="4D4D4D"/>
                </a:solidFill>
              </a:rPr>
              <a:t>1. </a:t>
            </a:r>
            <a:r>
              <a:rPr lang="zh-CN" altLang="en-US" sz="3200" dirty="0" smtClean="0">
                <a:solidFill>
                  <a:srgbClr val="4D4D4D"/>
                </a:solidFill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zh-CN" alt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开发一个可以理解的需求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2.1 </a:t>
            </a:r>
            <a:r>
              <a:rPr lang="zh-CN" altLang="en-US" sz="2800" dirty="0" smtClean="0"/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2.2 </a:t>
            </a:r>
            <a:r>
              <a:rPr lang="zh-CN" altLang="en-US" sz="2800" dirty="0" smtClean="0"/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2.3 </a:t>
            </a:r>
            <a:r>
              <a:rPr lang="zh-CN" altLang="en-US" sz="2800" dirty="0" smtClean="0"/>
              <a:t>构建用例图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/>
              <a:t>3 </a:t>
            </a:r>
            <a:r>
              <a:rPr lang="zh-CN" altLang="en-US" sz="3200" dirty="0" smtClean="0"/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编写用例文档</a:t>
            </a: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/>
              <a:t>4 </a:t>
            </a:r>
            <a:r>
              <a:rPr lang="zh-CN" altLang="en-US" sz="3200" dirty="0" smtClean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4.1 </a:t>
            </a:r>
            <a:r>
              <a:rPr lang="zh-CN" altLang="en-US" sz="2800" dirty="0" smtClean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4.2 </a:t>
            </a:r>
            <a:r>
              <a:rPr lang="zh-CN" altLang="en-US" sz="2800" dirty="0" smtClean="0"/>
              <a:t>对用例进行分级和分包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3C899EE-9911-4EB9-974F-BA1AC491E4D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2.1 </a:t>
            </a:r>
            <a:r>
              <a:rPr lang="zh-CN" altLang="en-US" smtClean="0"/>
              <a:t>识别参与者</a:t>
            </a:r>
            <a:r>
              <a:rPr lang="en-US" altLang="zh-CN" smtClean="0"/>
              <a:t>(Actor)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识别参与者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关键词：</a:t>
            </a:r>
            <a:r>
              <a:rPr lang="zh-CN" altLang="en-US" smtClean="0">
                <a:solidFill>
                  <a:srgbClr val="FF3300"/>
                </a:solidFill>
              </a:rPr>
              <a:t>边界</a:t>
            </a:r>
          </a:p>
          <a:p>
            <a:pPr lvl="1" eaLnBrk="1" hangingPunct="1"/>
            <a:r>
              <a:rPr lang="zh-CN" altLang="en-US" smtClean="0"/>
              <a:t>参与者：在</a:t>
            </a:r>
            <a:r>
              <a:rPr lang="zh-CN" altLang="en-US" smtClean="0">
                <a:solidFill>
                  <a:srgbClr val="FF3300"/>
                </a:solidFill>
              </a:rPr>
              <a:t>系统之外</a:t>
            </a:r>
            <a:r>
              <a:rPr lang="zh-CN" altLang="en-US" smtClean="0"/>
              <a:t>，透过</a:t>
            </a:r>
            <a:r>
              <a:rPr lang="zh-CN" altLang="en-US" smtClean="0">
                <a:solidFill>
                  <a:srgbClr val="FF3300"/>
                </a:solidFill>
              </a:rPr>
              <a:t>系统边界</a:t>
            </a:r>
            <a:r>
              <a:rPr lang="zh-CN" altLang="en-US" smtClean="0"/>
              <a:t>与系统进行</a:t>
            </a:r>
            <a:r>
              <a:rPr lang="zh-CN" altLang="en-US" smtClean="0">
                <a:solidFill>
                  <a:srgbClr val="FF3300"/>
                </a:solidFill>
              </a:rPr>
              <a:t>有意义交互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3300"/>
                </a:solidFill>
              </a:rPr>
              <a:t>任何事物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357563"/>
            <a:ext cx="17573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75E6A65-9B83-4507-84DB-777851D721F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参与者要点分析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系统外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参与者不是系统的一部分，处于系统的外部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系统边界</a:t>
            </a:r>
            <a:endParaRPr lang="en-US" altLang="zh-CN" sz="32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参与者透过系统边界</a:t>
            </a:r>
            <a:r>
              <a:rPr lang="zh-CN" altLang="en-US" sz="2800" dirty="0" smtClean="0">
                <a:solidFill>
                  <a:srgbClr val="000000"/>
                </a:solidFill>
              </a:rPr>
              <a:t>直接</a:t>
            </a:r>
            <a:r>
              <a:rPr lang="zh-CN" altLang="en-US" sz="2800" dirty="0" smtClean="0"/>
              <a:t>与系统交互，参与者的确定代表</a:t>
            </a:r>
            <a:r>
              <a:rPr lang="zh-CN" altLang="en-US" sz="2800" dirty="0" smtClean="0">
                <a:solidFill>
                  <a:srgbClr val="000000"/>
                </a:solidFill>
              </a:rPr>
              <a:t>系统边界</a:t>
            </a:r>
            <a:r>
              <a:rPr lang="zh-CN" altLang="en-US" sz="2800" dirty="0" smtClean="0"/>
              <a:t>的确定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系统角色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参与者与使用系统的物理人和职务没有关系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需要从参与系统的角色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作用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来寻找参与者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与</a:t>
            </a:r>
            <a:r>
              <a:rPr lang="zh-CN" altLang="en-US" sz="3200" dirty="0" smtClean="0"/>
              <a:t>系统交互</a:t>
            </a:r>
            <a:endParaRPr lang="zh-CN" altLang="en-US" sz="32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系统</a:t>
            </a:r>
            <a:r>
              <a:rPr lang="zh-CN" altLang="en-US" sz="2800" dirty="0" smtClean="0"/>
              <a:t>需要处理其</a:t>
            </a:r>
            <a:r>
              <a:rPr lang="zh-CN" altLang="en-US" sz="2800" dirty="0" smtClean="0"/>
              <a:t>交互过程，即系统职责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3200" dirty="0" smtClean="0"/>
              <a:t>任何事物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 smtClean="0"/>
              <a:t>人、外系统、外部因素、时间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8FD10B3-3F64-4491-81E8-F255E600873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要点：与系统进行信息交互</a:t>
            </a:r>
            <a:endParaRPr lang="en-US" altLang="zh-CN" sz="4400" smtClean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2425"/>
            <a:ext cx="8569325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BF42B38-5F48-4239-AF31-09361EB882F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理解需求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需求获取</a:t>
            </a:r>
          </a:p>
          <a:p>
            <a:pPr eaLnBrk="1" hangingPunct="1"/>
            <a:r>
              <a:rPr lang="zh-CN" altLang="en-US" dirty="0" smtClean="0"/>
              <a:t>用例建模流程</a:t>
            </a:r>
          </a:p>
          <a:p>
            <a:pPr lvl="1" eaLnBrk="1" hangingPunct="1"/>
            <a:r>
              <a:rPr kumimoji="0" lang="zh-CN" altLang="en-US" dirty="0" smtClean="0"/>
              <a:t>获取原始需求</a:t>
            </a:r>
          </a:p>
          <a:p>
            <a:pPr lvl="1" eaLnBrk="1" hangingPunct="1"/>
            <a:r>
              <a:rPr kumimoji="0" lang="zh-CN" altLang="en-US" dirty="0" smtClean="0"/>
              <a:t>构建初始用例模型</a:t>
            </a:r>
          </a:p>
          <a:p>
            <a:pPr lvl="1" eaLnBrk="1" hangingPunct="1"/>
            <a:r>
              <a:rPr kumimoji="0" lang="zh-CN" altLang="en-US" dirty="0" smtClean="0"/>
              <a:t>编写用例文档</a:t>
            </a:r>
            <a:endParaRPr kumimoji="0" lang="zh-CN" altLang="en-US" dirty="0" smtClean="0"/>
          </a:p>
          <a:p>
            <a:pPr lvl="1" eaLnBrk="1" hangingPunct="1"/>
            <a:r>
              <a:rPr kumimoji="0" lang="zh-CN" altLang="en-US" dirty="0" smtClean="0"/>
              <a:t>重构用例模型</a:t>
            </a:r>
            <a:endParaRPr kumimoji="0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ABCC6F9-E58C-44F5-B5E5-F159E2892EB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要点：任何事物</a:t>
            </a:r>
            <a:endParaRPr lang="en-US" altLang="zh-CN" sz="4400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416800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7462E5A-952B-4684-9504-00545E54853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任何事物：小人与圣小猪</a:t>
            </a:r>
            <a:r>
              <a:rPr lang="en-US" altLang="zh-CN" smtClean="0"/>
              <a:t>-1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769100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BD9A169-3B91-41A7-959B-EED45785BD4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小人与圣小猪</a:t>
            </a:r>
            <a:r>
              <a:rPr lang="en-US" altLang="zh-CN" smtClean="0"/>
              <a:t>-2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众所周知，用例图中的参与者用一个小人表示。但是这个小人具有一定的误导性，往往让初学者</a:t>
            </a:r>
            <a:r>
              <a:rPr lang="en-US" altLang="zh-CN" sz="2800" smtClean="0"/>
              <a:t>(</a:t>
            </a:r>
            <a:r>
              <a:rPr lang="zh-CN" altLang="en-US" sz="2800" smtClean="0"/>
              <a:t>包括客户</a:t>
            </a:r>
            <a:r>
              <a:rPr lang="en-US" altLang="zh-CN" sz="2800" smtClean="0"/>
              <a:t>)</a:t>
            </a:r>
            <a:r>
              <a:rPr lang="zh-CN" altLang="en-US" sz="2800" smtClean="0"/>
              <a:t>理解为一个真实的人。大多数</a:t>
            </a:r>
            <a:r>
              <a:rPr lang="en-US" altLang="zh-CN" sz="2800" smtClean="0"/>
              <a:t>UML </a:t>
            </a:r>
            <a:r>
              <a:rPr lang="zh-CN" altLang="en-US" sz="2800" smtClean="0"/>
              <a:t>学习者都要花好长一段时间来搞明白小人其实不一定代表的是人，而是很抽象的系统不可控的外部因素，比如说另一个系统。那么为什么不干脆用其它的符号来表示参与者呢？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如果我开发一个猪圈自动供食供水系统，猪的前蹄触发一个开关系统就供食或供水。显然，这里的参与者 是小猪。那么在用例图里用小猪代替原来的小人不是更易于交流吗？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CFC2FA7-793A-46D9-8F9D-6C0DE0E1878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思考：参与者与系统边界？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某企业要求开发一个企业信息管理系统，并与原来已有的库存系统相连接</a:t>
            </a:r>
          </a:p>
          <a:p>
            <a:pPr eaLnBrk="1" hangingPunct="1"/>
            <a:r>
              <a:rPr lang="zh-CN" altLang="en-US" smtClean="0"/>
              <a:t>某企业要求开发一个企业信息管理系统，并把原来已有的库存管理系统加以改造，成为企业信息管理系统的一部分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78474B6-5F2D-4FEB-BC51-0E0F36E231B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识别参与者的思路</a:t>
            </a:r>
            <a:endParaRPr lang="en-US" altLang="zh-CN" sz="440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可以从以下要点来识别参与者</a:t>
            </a:r>
          </a:p>
          <a:p>
            <a:pPr lvl="1" eaLnBrk="1" hangingPunct="1"/>
            <a:r>
              <a:rPr lang="zh-CN" altLang="en-US" dirty="0" smtClean="0"/>
              <a:t>系统在哪些部门使用</a:t>
            </a:r>
          </a:p>
          <a:p>
            <a:pPr lvl="1" eaLnBrk="1" hangingPunct="1"/>
            <a:r>
              <a:rPr lang="zh-CN" altLang="en-US" dirty="0" smtClean="0"/>
              <a:t>谁向系统提供信息、使用和删除信息。</a:t>
            </a:r>
          </a:p>
          <a:p>
            <a:pPr lvl="1" eaLnBrk="1" hangingPunct="1"/>
            <a:r>
              <a:rPr lang="zh-CN" altLang="en-US" dirty="0" smtClean="0"/>
              <a:t>谁与系统的需求有关联</a:t>
            </a:r>
          </a:p>
          <a:p>
            <a:pPr lvl="1" eaLnBrk="1" hangingPunct="1"/>
            <a:r>
              <a:rPr lang="zh-CN" altLang="en-US" dirty="0" smtClean="0"/>
              <a:t>谁</a:t>
            </a:r>
            <a:r>
              <a:rPr lang="zh-CN" altLang="en-US" dirty="0" smtClean="0"/>
              <a:t>对系统进行维护</a:t>
            </a:r>
          </a:p>
          <a:p>
            <a:pPr lvl="1" eaLnBrk="1" hangingPunct="1"/>
            <a:r>
              <a:rPr lang="zh-CN" altLang="en-US" dirty="0" smtClean="0"/>
              <a:t>与外部系统是否有关联</a:t>
            </a:r>
          </a:p>
          <a:p>
            <a:pPr lvl="1" eaLnBrk="1" hangingPunct="1"/>
            <a:r>
              <a:rPr lang="zh-CN" altLang="en-US" dirty="0" smtClean="0"/>
              <a:t>时间参与者：一种习惯用法，用于激活那些系统定期的、自动执行的用例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AAF5743-4E41-4655-92F1-0D6EC2D617A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参与者的命名</a:t>
            </a:r>
            <a:endParaRPr lang="en-US" altLang="zh-CN" sz="440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smtClean="0"/>
              <a:t>对参与者赋予能更好地表达其角色</a:t>
            </a:r>
            <a:r>
              <a:rPr lang="en-US" altLang="zh-CN" sz="3200" smtClean="0"/>
              <a:t>(</a:t>
            </a:r>
            <a:r>
              <a:rPr lang="zh-CN" altLang="en-US" sz="3200" smtClean="0"/>
              <a:t>作用</a:t>
            </a:r>
            <a:r>
              <a:rPr lang="en-US" altLang="zh-CN" sz="3200" smtClean="0"/>
              <a:t>)</a:t>
            </a:r>
            <a:r>
              <a:rPr lang="zh-CN" altLang="en-US" sz="3200" smtClean="0"/>
              <a:t>的名称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不好的参与者命名的例子：用职务名称和个人姓名来命名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smtClean="0"/>
              <a:t>例如，张三、老李、校长、科长</a:t>
            </a:r>
            <a:r>
              <a:rPr lang="en-US" altLang="zh-CN" sz="2400" smtClean="0"/>
              <a:t>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smtClean="0"/>
              <a:t>若使用系统的人（职务名称）变化的话，就不是参与者了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smtClean="0"/>
              <a:t>好的参与者命名的例子：用能知道其角色的名称来命名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smtClean="0"/>
              <a:t>例如，学生、订单管理员、维护部门</a:t>
            </a:r>
            <a:r>
              <a:rPr lang="en-US" altLang="zh-CN" sz="2400" smtClean="0"/>
              <a:t>…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smtClean="0"/>
              <a:t>即使使用系统的人改变，从系统来看，使用者的角色（作用）是相同的。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DA946A4-044D-4AF1-B2BA-0FD0364B013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参与者之间的关系：泛化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4448175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200" smtClean="0"/>
              <a:t>参与者可以通过</a:t>
            </a:r>
            <a:r>
              <a:rPr lang="zh-CN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泛化关系</a:t>
            </a:r>
            <a:r>
              <a:rPr lang="zh-CN" altLang="en-US" sz="3200" smtClean="0"/>
              <a:t>来定义，在这种泛化关系中，一个参与者的抽象描述可以被一个或多个具体的参与者所共享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smtClean="0"/>
              <a:t>如系统中经理可以参加雇员的所有用例</a:t>
            </a: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8" y="1125538"/>
            <a:ext cx="43100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7F031684-6520-41A4-8EE9-4246B585547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参与者地位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识别用例之前</a:t>
            </a:r>
            <a:r>
              <a:rPr lang="en-US" altLang="zh-CN" smtClean="0"/>
              <a:t>—</a:t>
            </a:r>
            <a:r>
              <a:rPr lang="zh-CN" altLang="en-US" smtClean="0"/>
              <a:t>重要</a:t>
            </a:r>
          </a:p>
          <a:p>
            <a:pPr lvl="1" eaLnBrk="1" hangingPunct="1"/>
            <a:r>
              <a:rPr lang="zh-CN" altLang="en-US" smtClean="0"/>
              <a:t>有助于识别用例，宁多勿少</a:t>
            </a:r>
          </a:p>
          <a:p>
            <a:pPr eaLnBrk="1" hangingPunct="1"/>
            <a:r>
              <a:rPr lang="zh-CN" altLang="en-US" smtClean="0"/>
              <a:t>开始书写用例文档以后</a:t>
            </a:r>
            <a:r>
              <a:rPr lang="en-US" altLang="zh-CN" smtClean="0"/>
              <a:t>—</a:t>
            </a:r>
            <a:r>
              <a:rPr lang="zh-CN" altLang="en-US" smtClean="0"/>
              <a:t>不重要</a:t>
            </a:r>
          </a:p>
          <a:p>
            <a:pPr lvl="1" eaLnBrk="1" hangingPunct="1"/>
            <a:r>
              <a:rPr lang="zh-CN" altLang="en-US" smtClean="0"/>
              <a:t>涉及的参与者太多</a:t>
            </a:r>
          </a:p>
          <a:p>
            <a:pPr eaLnBrk="1" hangingPunct="1"/>
            <a:r>
              <a:rPr lang="zh-CN" altLang="en-US" smtClean="0"/>
              <a:t>测试和部署阶段</a:t>
            </a:r>
            <a:r>
              <a:rPr lang="en-US" altLang="zh-CN" smtClean="0"/>
              <a:t>—</a:t>
            </a:r>
            <a:r>
              <a:rPr lang="zh-CN" altLang="en-US" smtClean="0"/>
              <a:t>重要</a:t>
            </a:r>
          </a:p>
          <a:p>
            <a:pPr lvl="1" eaLnBrk="1" hangingPunct="1"/>
            <a:r>
              <a:rPr lang="zh-CN" altLang="en-US" smtClean="0"/>
              <a:t>需要从参与者的角度考虑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2447A60-65C5-43E8-8DF4-88776851710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思考：识别参与者？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某短信系统：用户如果预定了天气预报短信，系统每天定时给他发天气短信；如果当天气温低于</a:t>
            </a:r>
            <a:r>
              <a:rPr lang="en-US" altLang="zh-CN" smtClean="0"/>
              <a:t>0</a:t>
            </a:r>
            <a:r>
              <a:rPr lang="zh-CN" altLang="en-US" smtClean="0"/>
              <a:t>度，还要提醒用户注意防寒；</a:t>
            </a:r>
          </a:p>
        </p:txBody>
      </p:sp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684213" y="4005263"/>
            <a:ext cx="7991475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在这个叙述里，谁是该短信系统的参与者？用户？时间？气温？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440811B-2EEA-4CEA-A724-47C80B18165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识别用例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关键词：价值</a:t>
            </a:r>
          </a:p>
          <a:p>
            <a:pPr eaLnBrk="1" hangingPunct="1"/>
            <a:r>
              <a:rPr lang="zh-CN" altLang="en-US" sz="3200" dirty="0" smtClean="0"/>
              <a:t>简洁</a:t>
            </a:r>
            <a:r>
              <a:rPr lang="zh-CN" altLang="en-US" sz="3200" dirty="0"/>
              <a:t>定义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参与者</a:t>
            </a:r>
            <a:r>
              <a:rPr lang="zh-CN" altLang="en-US" sz="3200" dirty="0">
                <a:solidFill>
                  <a:srgbClr val="FF3300"/>
                </a:solidFill>
              </a:rPr>
              <a:t>使用系统</a:t>
            </a:r>
            <a:r>
              <a:rPr lang="zh-CN" altLang="en-US" sz="3200" dirty="0"/>
              <a:t>达到某个目标</a:t>
            </a:r>
          </a:p>
          <a:p>
            <a:pPr eaLnBrk="1" hangingPunct="1"/>
            <a:r>
              <a:rPr lang="zh-CN" altLang="en-US" sz="3200" dirty="0" smtClean="0"/>
              <a:t>定义</a:t>
            </a:r>
            <a:endParaRPr lang="zh-CN" altLang="en-US" sz="3200" dirty="0" smtClean="0"/>
          </a:p>
          <a:p>
            <a:pPr lvl="1" eaLnBrk="1" hangingPunct="1"/>
            <a:r>
              <a:rPr lang="zh-CN" altLang="en-US" sz="2800" dirty="0" smtClean="0"/>
              <a:t>用例实例是</a:t>
            </a:r>
            <a:r>
              <a:rPr lang="zh-CN" altLang="en-US" sz="2800" dirty="0" smtClean="0">
                <a:solidFill>
                  <a:srgbClr val="FF3300"/>
                </a:solidFill>
              </a:rPr>
              <a:t>系统执行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3300"/>
                </a:solidFill>
              </a:rPr>
              <a:t>一系列动作</a:t>
            </a:r>
            <a:r>
              <a:rPr lang="zh-CN" altLang="en-US" sz="2800" dirty="0" smtClean="0"/>
              <a:t>，这些动作将生成特定</a:t>
            </a:r>
            <a:r>
              <a:rPr lang="zh-CN" altLang="en-US" sz="2800" dirty="0" smtClean="0">
                <a:solidFill>
                  <a:srgbClr val="FF3300"/>
                </a:solidFill>
              </a:rPr>
              <a:t>参与者可观测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3300"/>
                </a:solidFill>
              </a:rPr>
              <a:t>结果值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800" dirty="0" smtClean="0"/>
              <a:t>一个用例定义</a:t>
            </a:r>
            <a:r>
              <a:rPr lang="zh-CN" altLang="en-US" sz="2800" dirty="0" smtClean="0">
                <a:solidFill>
                  <a:srgbClr val="FF3300"/>
                </a:solidFill>
              </a:rPr>
              <a:t>一组用例实例（场景）</a:t>
            </a:r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292600"/>
            <a:ext cx="338455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0CB347B-D980-4A7F-859B-AA07807A55F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内容安排</a:t>
            </a:r>
            <a:endParaRPr lang="en-US" altLang="zh-CN" smtClean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理解需求</a:t>
            </a:r>
            <a:endParaRPr lang="en-US" altLang="zh-CN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mtClean="0"/>
              <a:t>需求获取</a:t>
            </a:r>
          </a:p>
          <a:p>
            <a:pPr eaLnBrk="1" hangingPunct="1">
              <a:defRPr/>
            </a:pPr>
            <a:r>
              <a:rPr lang="zh-CN" altLang="en-US" smtClean="0"/>
              <a:t>用例建模流程</a:t>
            </a:r>
          </a:p>
          <a:p>
            <a:pPr lvl="1" eaLnBrk="1" hangingPunct="1">
              <a:defRPr/>
            </a:pPr>
            <a:r>
              <a:rPr kumimoji="0" lang="zh-CN" altLang="en-US" smtClean="0"/>
              <a:t>获取原始需求</a:t>
            </a:r>
          </a:p>
          <a:p>
            <a:pPr lvl="1" eaLnBrk="1" hangingPunct="1">
              <a:defRPr/>
            </a:pPr>
            <a:r>
              <a:rPr kumimoji="0" lang="zh-CN" altLang="en-US" smtClean="0"/>
              <a:t>构建初始用例模型</a:t>
            </a:r>
          </a:p>
          <a:p>
            <a:pPr lvl="1" eaLnBrk="1" hangingPunct="1">
              <a:defRPr/>
            </a:pPr>
            <a:r>
              <a:rPr kumimoji="0" lang="zh-CN" altLang="en-US" smtClean="0"/>
              <a:t>编写用例文档</a:t>
            </a:r>
          </a:p>
          <a:p>
            <a:pPr lvl="1" eaLnBrk="1" hangingPunct="1">
              <a:defRPr/>
            </a:pPr>
            <a:r>
              <a:rPr kumimoji="0" lang="zh-CN" altLang="en-US" smtClean="0"/>
              <a:t>重构用例模型</a:t>
            </a:r>
            <a:endParaRPr kumimoji="0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DE2C22B-9417-4EEC-B38E-90EC690A2CF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用例要点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可观测</a:t>
            </a:r>
            <a:r>
              <a:rPr lang="zh-CN" altLang="en-US" smtClean="0">
                <a:latin typeface="宋体" pitchFamily="2" charset="-122"/>
              </a:rPr>
              <a:t>→</a:t>
            </a:r>
            <a:r>
              <a:rPr lang="zh-CN" altLang="en-US" smtClean="0"/>
              <a:t>用例止于系统边界</a:t>
            </a:r>
          </a:p>
          <a:p>
            <a:pPr eaLnBrk="1" hangingPunct="1"/>
            <a:r>
              <a:rPr lang="zh-CN" altLang="en-US" smtClean="0"/>
              <a:t>结果值</a:t>
            </a:r>
            <a:r>
              <a:rPr lang="zh-CN" altLang="en-US" smtClean="0">
                <a:latin typeface="宋体" pitchFamily="2" charset="-122"/>
              </a:rPr>
              <a:t>→</a:t>
            </a:r>
            <a:r>
              <a:rPr lang="zh-CN" altLang="en-US" smtClean="0"/>
              <a:t>用例是有意义的目标</a:t>
            </a:r>
          </a:p>
          <a:p>
            <a:pPr eaLnBrk="1" hangingPunct="1"/>
            <a:r>
              <a:rPr lang="zh-CN" altLang="en-US" smtClean="0"/>
              <a:t>系统执行</a:t>
            </a:r>
            <a:r>
              <a:rPr lang="zh-CN" altLang="en-US" smtClean="0">
                <a:latin typeface="宋体" pitchFamily="2" charset="-122"/>
              </a:rPr>
              <a:t>→</a:t>
            </a:r>
            <a:r>
              <a:rPr lang="zh-CN" altLang="en-US" smtClean="0"/>
              <a:t>结果值由系统生成</a:t>
            </a:r>
          </a:p>
          <a:p>
            <a:pPr eaLnBrk="1" hangingPunct="1"/>
            <a:r>
              <a:rPr lang="zh-CN" altLang="en-US" smtClean="0">
                <a:latin typeface="宋体" pitchFamily="2" charset="-122"/>
              </a:rPr>
              <a:t>由参与者观测→</a:t>
            </a:r>
            <a:r>
              <a:rPr lang="zh-CN" altLang="en-US" smtClean="0"/>
              <a:t>业务语言、用户观点</a:t>
            </a:r>
          </a:p>
          <a:p>
            <a:pPr eaLnBrk="1" hangingPunct="1"/>
            <a:r>
              <a:rPr lang="zh-CN" altLang="en-US" smtClean="0"/>
              <a:t>一组用例实例</a:t>
            </a:r>
            <a:r>
              <a:rPr lang="zh-CN" altLang="en-US" smtClean="0">
                <a:latin typeface="宋体" pitchFamily="2" charset="-122"/>
              </a:rPr>
              <a:t>→</a:t>
            </a:r>
            <a:r>
              <a:rPr lang="zh-CN" altLang="en-US" smtClean="0"/>
              <a:t>用例的粒度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60EC34B-8554-4DFA-A78B-DF460AE4499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要点：用例止于系统边界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995738" y="1901825"/>
            <a:ext cx="2808287" cy="2376488"/>
          </a:xfrm>
          <a:prstGeom prst="rect">
            <a:avLst/>
          </a:prstGeom>
          <a:solidFill>
            <a:srgbClr val="3333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zh-CN" altLang="en-US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2122488" y="2117725"/>
            <a:ext cx="187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 flipH="1">
            <a:off x="2122488" y="27654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2122488" y="3413125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 flipH="1">
            <a:off x="2122488" y="40624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7224" name="Text Box 8"/>
          <p:cNvSpPr txBox="1">
            <a:spLocks noChangeArrowheads="1"/>
          </p:cNvSpPr>
          <p:nvPr/>
        </p:nvSpPr>
        <p:spPr bwMode="auto">
          <a:xfrm>
            <a:off x="468313" y="4926013"/>
            <a:ext cx="820737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描述交互，而不是内在的系统活动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86D2FEF-9326-4DDA-9358-B502D499224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要点：有意义的目标</a:t>
            </a:r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916113"/>
            <a:ext cx="4459288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419350"/>
            <a:ext cx="5292725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FB8D65F-43DB-4A77-83F2-170A5F91351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要点：结果值由系统生成</a:t>
            </a:r>
          </a:p>
        </p:txBody>
      </p:sp>
      <p:pic>
        <p:nvPicPr>
          <p:cNvPr id="563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62188"/>
            <a:ext cx="5329238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1331913" y="4133850"/>
            <a:ext cx="6335712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系统需要处理的，由系统生成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3327654-25FE-4514-9E54-1603B28B4E2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要点：业务语言而非技术语言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用户词汇，而不是技术词汇</a:t>
            </a:r>
          </a:p>
          <a:p>
            <a:pPr lvl="1" eaLnBrk="1" hangingPunct="1"/>
            <a:r>
              <a:rPr lang="zh-CN" altLang="en-US" smtClean="0"/>
              <a:t>如：发票，商品，洗衣机</a:t>
            </a:r>
          </a:p>
          <a:p>
            <a:pPr lvl="1" eaLnBrk="1" hangingPunct="1"/>
            <a:r>
              <a:rPr lang="zh-CN" altLang="en-US" smtClean="0"/>
              <a:t>而不是：记录，字段，</a:t>
            </a:r>
            <a:r>
              <a:rPr lang="en-US" altLang="zh-CN" smtClean="0"/>
              <a:t>COM</a:t>
            </a:r>
            <a:r>
              <a:rPr lang="zh-CN" altLang="en-US" smtClean="0"/>
              <a:t>，</a:t>
            </a:r>
            <a:r>
              <a:rPr lang="en-US" altLang="zh-CN" smtClean="0"/>
              <a:t>C++</a:t>
            </a:r>
            <a:r>
              <a:rPr lang="zh-CN" altLang="en-US" smtClean="0"/>
              <a:t>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82AF8B9-DB2F-4497-9883-87781385807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要点：用户观点而非系统观点</a:t>
            </a: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28775"/>
            <a:ext cx="4697413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1701800"/>
            <a:ext cx="4932363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1474788" y="487045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用户观点</a:t>
            </a:r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5148263" y="4870450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系统观点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F4BF699-4034-49A7-B71D-A0BD8B2775E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9395" name="Picture 2" descr="siemens041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195388"/>
            <a:ext cx="1905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 </a:t>
            </a:r>
            <a:r>
              <a:rPr lang="en-US" altLang="zh-CN" smtClean="0"/>
              <a:t>VS. </a:t>
            </a:r>
            <a:r>
              <a:rPr lang="zh-CN" altLang="en-US" smtClean="0"/>
              <a:t>功能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292225" y="2095500"/>
            <a:ext cx="32083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呼叫某人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接听电话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发送短信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记住电话号码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……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5148263" y="2101850"/>
            <a:ext cx="38163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传输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/</a:t>
            </a: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接收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电源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/</a:t>
            </a: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基站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输入输出（显示、键盘）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>
                <a:solidFill>
                  <a:srgbClr val="000000"/>
                </a:solidFill>
                <a:latin typeface="Arial" charset="0"/>
              </a:rPr>
              <a:t>电话簿管理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>
                <a:solidFill>
                  <a:srgbClr val="000000"/>
                </a:solidFill>
                <a:latin typeface="Arial" charset="0"/>
              </a:rPr>
              <a:t>……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1365250" y="4819650"/>
            <a:ext cx="17287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用户观点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5435600" y="4854575"/>
            <a:ext cx="17287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系统观点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C74E618-0DC4-47C1-9E2A-F6299D835F7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用例的命名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60667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参与者视角：</a:t>
            </a:r>
          </a:p>
          <a:p>
            <a:pPr lvl="1" eaLnBrk="1" hangingPunct="1"/>
            <a:r>
              <a:rPr lang="zh-CN" altLang="en-US" sz="2800" smtClean="0"/>
              <a:t>（状语）动词</a:t>
            </a:r>
            <a:r>
              <a:rPr lang="en-US" altLang="zh-CN" sz="2800" smtClean="0"/>
              <a:t>+</a:t>
            </a:r>
            <a:r>
              <a:rPr lang="zh-CN" altLang="en-US" sz="2800" smtClean="0"/>
              <a:t>（定语</a:t>
            </a:r>
            <a:r>
              <a:rPr lang="en-US" altLang="zh-CN" sz="2800" smtClean="0"/>
              <a:t>+ </a:t>
            </a:r>
            <a:r>
              <a:rPr lang="zh-CN" altLang="en-US" sz="2800" smtClean="0"/>
              <a:t>）宾语</a:t>
            </a:r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797175"/>
            <a:ext cx="88566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D0088D9-ED73-4F7C-972A-D488DCAC190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要点：用例粒度</a:t>
            </a:r>
            <a:r>
              <a:rPr lang="en-US" altLang="zh-CN" smtClean="0"/>
              <a:t>-1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用例是一组用例实例的抽象；其内部要有路径，路径要有步骤</a:t>
            </a:r>
          </a:p>
          <a:p>
            <a:pPr eaLnBrk="1" hangingPunct="1"/>
            <a:r>
              <a:rPr lang="zh-CN" altLang="en-US" smtClean="0"/>
              <a:t>最常犯错误：粒度过细，陷入功能分解</a:t>
            </a:r>
          </a:p>
          <a:p>
            <a:pPr lvl="1" eaLnBrk="1" hangingPunct="1"/>
            <a:r>
              <a:rPr kumimoji="0" lang="zh-CN" altLang="en-US" smtClean="0"/>
              <a:t>通过执行用例，</a:t>
            </a:r>
            <a:r>
              <a:rPr lang="zh-CN" altLang="en-US" smtClean="0"/>
              <a:t>参与者完成想做的事情</a:t>
            </a:r>
            <a:r>
              <a:rPr lang="en-US" altLang="zh-CN" smtClean="0"/>
              <a:t>(</a:t>
            </a:r>
            <a:r>
              <a:rPr lang="zh-CN" altLang="en-US" smtClean="0"/>
              <a:t>最终的目的</a:t>
            </a:r>
            <a:r>
              <a:rPr lang="en-US" altLang="zh-CN" smtClean="0"/>
              <a:t>)</a:t>
            </a:r>
            <a:r>
              <a:rPr lang="zh-CN" altLang="en-US" smtClean="0"/>
              <a:t>，并为参与者产生价值</a:t>
            </a:r>
          </a:p>
          <a:p>
            <a:pPr lvl="1" eaLnBrk="1" hangingPunct="1"/>
            <a:r>
              <a:rPr lang="zh-CN" altLang="en-US" smtClean="0"/>
              <a:t>过细的粒度，一般都会导致技术语言的描述，而不再是业务语言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E60B9CE-4D70-4B4D-A674-39BB90AB074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用例粒度</a:t>
            </a:r>
            <a:r>
              <a:rPr lang="en-US" altLang="zh-CN" smtClean="0"/>
              <a:t>-2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把步骤当用例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把系统活动当用例</a:t>
            </a:r>
          </a:p>
        </p:txBody>
      </p:sp>
      <p:pic>
        <p:nvPicPr>
          <p:cNvPr id="624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484313"/>
            <a:ext cx="403383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565400"/>
            <a:ext cx="5832475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7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076700"/>
            <a:ext cx="452913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95D3BE0-3908-48E8-8F48-40BBC5249F2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</a:t>
            </a:r>
            <a:r>
              <a:rPr lang="en-US" altLang="zh-CN" smtClean="0"/>
              <a:t>—</a:t>
            </a:r>
            <a:r>
              <a:rPr lang="zh-CN" altLang="en-US" smtClean="0"/>
              <a:t>建造“正确”的系统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</a:t>
            </a:r>
            <a:r>
              <a:rPr lang="zh-CN" altLang="en-US" dirty="0" smtClean="0"/>
              <a:t>：客户可接受的、系统必须满足的条件或具备的能力</a:t>
            </a:r>
          </a:p>
          <a:p>
            <a:pPr eaLnBrk="1" hangingPunct="1"/>
            <a:r>
              <a:rPr lang="en-US" altLang="zh-CN" dirty="0" smtClean="0"/>
              <a:t>RUP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FURPS+</a:t>
            </a:r>
            <a:r>
              <a:rPr lang="zh-CN" altLang="en-US" dirty="0" smtClean="0"/>
              <a:t>软件质量准则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功能性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使用性（</a:t>
            </a:r>
            <a:r>
              <a:rPr lang="en-US" altLang="zh-CN" dirty="0" smtClean="0"/>
              <a:t>Usability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可靠性（</a:t>
            </a:r>
            <a:r>
              <a:rPr lang="en-US" altLang="zh-CN" dirty="0" smtClean="0"/>
              <a:t>Reliability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性能（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可支持性（</a:t>
            </a:r>
            <a:r>
              <a:rPr lang="en-US" altLang="zh-CN" dirty="0" smtClean="0"/>
              <a:t>Supportability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+</a:t>
            </a:r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6805613" y="3702050"/>
            <a:ext cx="71437" cy="1727200"/>
          </a:xfrm>
          <a:prstGeom prst="rightBrace">
            <a:avLst>
              <a:gd name="adj1" fmla="val 2014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25" name="Text Box 5"/>
          <p:cNvSpPr txBox="1">
            <a:spLocks noChangeArrowheads="1"/>
          </p:cNvSpPr>
          <p:nvPr/>
        </p:nvSpPr>
        <p:spPr bwMode="auto">
          <a:xfrm>
            <a:off x="6948488" y="4094163"/>
            <a:ext cx="21605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非功能性需求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9BCE2A3-8633-4AA9-8A21-A733C0B849F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用例粒度</a:t>
            </a:r>
            <a:r>
              <a:rPr lang="en-US" altLang="zh-CN" smtClean="0"/>
              <a:t>-3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4652963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“四轮马车”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C(Create)</a:t>
            </a:r>
            <a:br>
              <a:rPr lang="en-US" altLang="zh-CN" sz="2400" smtClean="0"/>
            </a:br>
            <a:r>
              <a:rPr lang="en-US" altLang="zh-CN" sz="2400" smtClean="0"/>
              <a:t>R(Read)</a:t>
            </a:r>
            <a:br>
              <a:rPr lang="en-US" altLang="zh-CN" sz="2400" smtClean="0"/>
            </a:br>
            <a:r>
              <a:rPr lang="en-US" altLang="zh-CN" sz="2400" smtClean="0"/>
              <a:t>U(Update)</a:t>
            </a:r>
            <a:br>
              <a:rPr lang="en-US" altLang="zh-CN" sz="2400" smtClean="0"/>
            </a:br>
            <a:r>
              <a:rPr lang="en-US" altLang="zh-CN" sz="2400" smtClean="0"/>
              <a:t>D(Delete)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所有业务最终对会成为</a:t>
            </a:r>
            <a:r>
              <a:rPr lang="en-US" altLang="zh-CN" sz="2400" smtClean="0"/>
              <a:t>CRUD</a:t>
            </a:r>
            <a:r>
              <a:rPr lang="zh-CN" altLang="en-US" sz="2400" smtClean="0"/>
              <a:t>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CRUD</a:t>
            </a:r>
            <a:r>
              <a:rPr lang="zh-CN" altLang="en-US" sz="2400" smtClean="0"/>
              <a:t>能为</a:t>
            </a:r>
            <a:r>
              <a:rPr lang="en-US" altLang="zh-CN" sz="2400" smtClean="0"/>
              <a:t>Actor</a:t>
            </a:r>
            <a:r>
              <a:rPr lang="zh-CN" altLang="en-US" sz="2400" smtClean="0"/>
              <a:t>提供价值？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33CC"/>
                </a:solidFill>
              </a:rPr>
              <a:t>CRUD</a:t>
            </a:r>
            <a:r>
              <a:rPr lang="zh-CN" altLang="en-US" sz="2400" smtClean="0">
                <a:solidFill>
                  <a:srgbClr val="FF33CC"/>
                </a:solidFill>
              </a:rPr>
              <a:t>掩盖业务，</a:t>
            </a:r>
            <a:r>
              <a:rPr lang="zh-CN" altLang="en-US" sz="2400" smtClean="0">
                <a:solidFill>
                  <a:srgbClr val="000000"/>
                </a:solidFill>
              </a:rPr>
              <a:t>锐变成关系数据库的建模：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>
                <a:solidFill>
                  <a:srgbClr val="000000"/>
                </a:solidFill>
              </a:rPr>
              <a:t>“系统就是数据的增删改查”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smtClean="0">
                <a:solidFill>
                  <a:srgbClr val="000000"/>
                </a:solidFill>
              </a:rPr>
              <a:t>关心数据的存储和维护，反而忽略了用户的目的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844675"/>
            <a:ext cx="5903913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73B15B8-21EB-4154-B31D-ED53B2468CC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用例粒度</a:t>
            </a:r>
            <a:r>
              <a:rPr lang="en-US" altLang="zh-CN" smtClean="0"/>
              <a:t>-4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如果确实是</a:t>
            </a:r>
            <a:r>
              <a:rPr lang="en-US" altLang="zh-CN" sz="2800" smtClean="0"/>
              <a:t>CRUD</a:t>
            </a:r>
            <a:r>
              <a:rPr lang="zh-CN" altLang="en-US" sz="2800" smtClean="0"/>
              <a:t>？</a:t>
            </a:r>
          </a:p>
          <a:p>
            <a:pPr lvl="1" eaLnBrk="1" hangingPunct="1"/>
            <a:r>
              <a:rPr lang="zh-CN" altLang="en-US" sz="2500" smtClean="0"/>
              <a:t>如果</a:t>
            </a:r>
            <a:r>
              <a:rPr lang="en-US" altLang="zh-CN" sz="2500" smtClean="0"/>
              <a:t>CRUD</a:t>
            </a:r>
            <a:r>
              <a:rPr lang="zh-CN" altLang="en-US" sz="2500" smtClean="0"/>
              <a:t>不涉及复杂的交互，一个用例“管理</a:t>
            </a:r>
            <a:r>
              <a:rPr lang="en-US" altLang="zh-CN" sz="2500" smtClean="0"/>
              <a:t>××”</a:t>
            </a:r>
            <a:r>
              <a:rPr lang="zh-CN" altLang="en-US" sz="2500" smtClean="0"/>
              <a:t>即可</a:t>
            </a:r>
          </a:p>
          <a:p>
            <a:pPr lvl="1" eaLnBrk="1" hangingPunct="1"/>
            <a:r>
              <a:rPr lang="zh-CN" altLang="en-US" sz="2500" smtClean="0"/>
              <a:t>不管是</a:t>
            </a:r>
            <a:r>
              <a:rPr lang="en-US" altLang="zh-CN" sz="2500" smtClean="0"/>
              <a:t>C</a:t>
            </a:r>
            <a:r>
              <a:rPr lang="zh-CN" altLang="en-US" sz="2500" smtClean="0"/>
              <a:t>、</a:t>
            </a:r>
            <a:r>
              <a:rPr lang="en-US" altLang="zh-CN" sz="2500" smtClean="0"/>
              <a:t>R</a:t>
            </a:r>
            <a:r>
              <a:rPr lang="zh-CN" altLang="en-US" sz="2500" smtClean="0"/>
              <a:t>、</a:t>
            </a:r>
            <a:r>
              <a:rPr lang="en-US" altLang="zh-CN" sz="2500" smtClean="0"/>
              <a:t>U</a:t>
            </a:r>
            <a:r>
              <a:rPr lang="zh-CN" altLang="en-US" sz="2500" smtClean="0"/>
              <a:t>、</a:t>
            </a:r>
            <a:r>
              <a:rPr lang="en-US" altLang="zh-CN" sz="2500" smtClean="0"/>
              <a:t>D</a:t>
            </a:r>
            <a:r>
              <a:rPr lang="zh-CN" altLang="en-US" sz="2500" smtClean="0"/>
              <a:t>，都是为了完成“管理”目标</a:t>
            </a:r>
          </a:p>
          <a:p>
            <a:pPr lvl="1" eaLnBrk="1" hangingPunct="1"/>
            <a:r>
              <a:rPr lang="zh-CN" altLang="en-US" sz="2500" smtClean="0"/>
              <a:t>甚至很多种的基本数据管理都可以用一个用例表示</a:t>
            </a:r>
          </a:p>
        </p:txBody>
      </p:sp>
      <p:pic>
        <p:nvPicPr>
          <p:cNvPr id="645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716338"/>
            <a:ext cx="5759450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B416C93-F3C5-456B-ACBD-8580C8DF22C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用例粒度</a:t>
            </a:r>
            <a:r>
              <a:rPr lang="en-US" altLang="zh-CN" smtClean="0"/>
              <a:t>-5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灵活处理</a:t>
            </a:r>
            <a:r>
              <a:rPr lang="en-US" altLang="zh-CN" smtClean="0"/>
              <a:t>CRUD</a:t>
            </a:r>
          </a:p>
        </p:txBody>
      </p:sp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81300"/>
            <a:ext cx="7775575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827088" y="5013325"/>
            <a:ext cx="7489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可以把包含复杂交互的路径独立出去形成用例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2F72269-F5EC-4303-AACF-C98F6F70733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找出用例的思路</a:t>
            </a:r>
            <a:endParaRPr lang="en-US" altLang="zh-CN" sz="4400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用例要考虑如下要点来寻找。</a:t>
            </a:r>
          </a:p>
          <a:p>
            <a:pPr lvl="1" eaLnBrk="1" hangingPunct="1"/>
            <a:r>
              <a:rPr lang="zh-CN" altLang="en-US" sz="2800" dirty="0" smtClean="0"/>
              <a:t>参与者</a:t>
            </a:r>
            <a:r>
              <a:rPr lang="zh-CN" altLang="en-US" sz="2800" dirty="0" smtClean="0"/>
              <a:t>的日常工作</a:t>
            </a:r>
            <a:r>
              <a:rPr lang="zh-CN" altLang="en-US" sz="2800" dirty="0" smtClean="0"/>
              <a:t>是什么</a:t>
            </a:r>
          </a:p>
          <a:p>
            <a:pPr lvl="1" eaLnBrk="1" hangingPunct="1"/>
            <a:r>
              <a:rPr lang="zh-CN" altLang="en-US" sz="2800" dirty="0" smtClean="0"/>
              <a:t>参与者在业务中承担什么样的作用</a:t>
            </a:r>
            <a:endParaRPr lang="zh-CN" altLang="en-US" sz="2800" dirty="0" smtClean="0"/>
          </a:p>
          <a:p>
            <a:pPr lvl="1" eaLnBrk="1" hangingPunct="1"/>
            <a:r>
              <a:rPr lang="zh-CN" altLang="en-US" sz="2800" dirty="0" smtClean="0"/>
              <a:t>参与者是否生成</a:t>
            </a:r>
            <a:r>
              <a:rPr lang="zh-CN" altLang="en-US" sz="2800" dirty="0" smtClean="0"/>
              <a:t>、使用或删除</a:t>
            </a:r>
            <a:r>
              <a:rPr lang="zh-CN" altLang="en-US" sz="2800" dirty="0" smtClean="0"/>
              <a:t>系统信息</a:t>
            </a:r>
          </a:p>
          <a:p>
            <a:pPr lvl="1" eaLnBrk="1" hangingPunct="1"/>
            <a:r>
              <a:rPr lang="zh-CN" altLang="en-US" sz="2800" dirty="0" smtClean="0"/>
              <a:t>参与者是否需要把外部变更通知给系统</a:t>
            </a:r>
          </a:p>
          <a:p>
            <a:pPr lvl="1" eaLnBrk="1" hangingPunct="1"/>
            <a:r>
              <a:rPr lang="zh-CN" altLang="en-US" sz="2800" dirty="0" smtClean="0"/>
              <a:t>系统是否需要把内部事情通知给参与者</a:t>
            </a:r>
          </a:p>
          <a:p>
            <a:pPr lvl="1" eaLnBrk="1" hangingPunct="1"/>
            <a:r>
              <a:rPr lang="zh-CN" altLang="en-US" sz="2800" dirty="0" smtClean="0"/>
              <a:t>是否存在进行系统维护的用例</a:t>
            </a:r>
          </a:p>
          <a:p>
            <a:pPr eaLnBrk="1" hangingPunct="1"/>
            <a:r>
              <a:rPr lang="zh-CN" altLang="en-US" sz="3200" dirty="0" smtClean="0"/>
              <a:t>用例数量的参考基准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dirty="0" smtClean="0"/>
              <a:t>1</a:t>
            </a:r>
            <a:r>
              <a:rPr lang="zh-CN" altLang="en-US" sz="2800" dirty="0" smtClean="0"/>
              <a:t>个系统中存在十几个用例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或更少</a:t>
            </a:r>
            <a:r>
              <a:rPr lang="en-US" altLang="zh-CN" sz="2800" dirty="0" smtClean="0"/>
              <a:t>)</a:t>
            </a:r>
          </a:p>
          <a:p>
            <a:pPr lvl="1" eaLnBrk="1" hangingPunct="1"/>
            <a:r>
              <a:rPr lang="en-US" altLang="zh-CN" sz="2800" dirty="0" smtClean="0"/>
              <a:t>1</a:t>
            </a:r>
            <a:r>
              <a:rPr lang="zh-CN" altLang="en-US" sz="2800" dirty="0" smtClean="0"/>
              <a:t>个用例中有多个用例实例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场景</a:t>
            </a:r>
            <a:r>
              <a:rPr lang="en-US" altLang="zh-CN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AD3D208-AEEB-4AAB-865C-F61A681BAC0F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思考：识别用例</a:t>
            </a:r>
            <a:r>
              <a:rPr lang="en-US" altLang="zh-CN" smtClean="0"/>
              <a:t>-1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920038" cy="25114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Email</a:t>
            </a:r>
            <a:r>
              <a:rPr lang="zh-CN" altLang="en-US" sz="3200" smtClean="0"/>
              <a:t>客户端（如：</a:t>
            </a:r>
            <a:r>
              <a:rPr lang="en-US" altLang="zh-CN" sz="3200" smtClean="0"/>
              <a:t>outlook</a:t>
            </a:r>
            <a:r>
              <a:rPr lang="zh-CN" altLang="en-US" sz="3200" smtClean="0"/>
              <a:t>），</a:t>
            </a:r>
            <a:r>
              <a:rPr lang="en-US" altLang="zh-CN" sz="3200" smtClean="0"/>
              <a:t>A</a:t>
            </a:r>
            <a:r>
              <a:rPr lang="zh-CN" altLang="en-US" sz="3200" smtClean="0"/>
              <a:t>在北京发邮件给上海的</a:t>
            </a:r>
            <a:r>
              <a:rPr lang="en-US" altLang="zh-CN" sz="3200" smtClean="0"/>
              <a:t>B</a:t>
            </a:r>
            <a:r>
              <a:rPr lang="zh-CN" altLang="en-US" sz="3200" smtClean="0"/>
              <a:t>，系统提醒</a:t>
            </a:r>
            <a:r>
              <a:rPr lang="en-US" altLang="zh-CN" sz="3200" smtClean="0"/>
              <a:t>B</a:t>
            </a:r>
            <a:r>
              <a:rPr lang="zh-CN" altLang="en-US" sz="3200" smtClean="0"/>
              <a:t>你有“新邮件”，</a:t>
            </a:r>
            <a:r>
              <a:rPr lang="en-US" altLang="zh-CN" sz="3200" smtClean="0"/>
              <a:t>B</a:t>
            </a:r>
            <a:r>
              <a:rPr lang="zh-CN" altLang="en-US" sz="3200" smtClean="0"/>
              <a:t>收邮件</a:t>
            </a:r>
          </a:p>
        </p:txBody>
      </p:sp>
      <p:pic>
        <p:nvPicPr>
          <p:cNvPr id="792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08275"/>
            <a:ext cx="7273925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1979613" y="5013325"/>
            <a:ext cx="5113337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用例是一个完整的交互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用例之间没有顺序的关系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BD03660C-B426-410D-96F9-7B46207BDB2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思考：识别用例</a:t>
            </a:r>
            <a:r>
              <a:rPr lang="en-US" altLang="zh-CN" smtClean="0"/>
              <a:t>-2</a:t>
            </a: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96975"/>
            <a:ext cx="540067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95708CD-10AB-42CF-B46E-8DDEDB9E7DE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/>
              <a:t>2.3</a:t>
            </a:r>
            <a:r>
              <a:rPr lang="zh-CN" altLang="en-US" sz="4400" dirty="0" smtClean="0"/>
              <a:t> </a:t>
            </a:r>
            <a:r>
              <a:rPr lang="zh-CN" altLang="en-US" sz="4400" dirty="0"/>
              <a:t>绘制</a:t>
            </a:r>
            <a:r>
              <a:rPr lang="zh-CN" altLang="en-US" sz="4400" dirty="0" smtClean="0"/>
              <a:t>用</a:t>
            </a:r>
            <a:r>
              <a:rPr lang="zh-CN" altLang="en-US" sz="4400" dirty="0" smtClean="0"/>
              <a:t>例图</a:t>
            </a:r>
            <a:endParaRPr lang="en-US" altLang="zh-CN" sz="4400" dirty="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用例图：表达参与者与用例关系图形</a:t>
            </a:r>
          </a:p>
          <a:p>
            <a:pPr eaLnBrk="1" hangingPunct="1"/>
            <a:r>
              <a:rPr lang="zh-CN" altLang="en-US" smtClean="0"/>
              <a:t>主要元素</a:t>
            </a:r>
            <a:endParaRPr lang="en-US" altLang="zh-CN" smtClean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849438" y="3259138"/>
            <a:ext cx="427037" cy="1019175"/>
            <a:chOff x="1532" y="1866"/>
            <a:chExt cx="294" cy="536"/>
          </a:xfrm>
        </p:grpSpPr>
        <p:sp>
          <p:nvSpPr>
            <p:cNvPr id="69666" name="Oval 5"/>
            <p:cNvSpPr>
              <a:spLocks noChangeArrowheads="1"/>
            </p:cNvSpPr>
            <p:nvPr/>
          </p:nvSpPr>
          <p:spPr bwMode="auto">
            <a:xfrm>
              <a:off x="1606" y="1866"/>
              <a:ext cx="147" cy="146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305" tIns="45652" rIns="91305" bIns="45652"/>
            <a:lstStyle/>
            <a:p>
              <a:endParaRPr lang="zh-CN" altLang="en-US"/>
            </a:p>
          </p:txBody>
        </p:sp>
        <p:sp>
          <p:nvSpPr>
            <p:cNvPr id="69667" name="Line 6"/>
            <p:cNvSpPr>
              <a:spLocks noChangeShapeType="1"/>
            </p:cNvSpPr>
            <p:nvPr/>
          </p:nvSpPr>
          <p:spPr bwMode="auto">
            <a:xfrm>
              <a:off x="1532" y="2117"/>
              <a:ext cx="29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05" tIns="45652" rIns="91305" bIns="45652"/>
            <a:lstStyle/>
            <a:p>
              <a:endParaRPr lang="zh-CN" altLang="en-US"/>
            </a:p>
          </p:txBody>
        </p:sp>
        <p:sp>
          <p:nvSpPr>
            <p:cNvPr id="69668" name="Line 7"/>
            <p:cNvSpPr>
              <a:spLocks noChangeShapeType="1"/>
            </p:cNvSpPr>
            <p:nvPr/>
          </p:nvSpPr>
          <p:spPr bwMode="auto">
            <a:xfrm rot="5400000">
              <a:off x="1542" y="2149"/>
              <a:ext cx="27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05" tIns="45652" rIns="91305" bIns="45652"/>
            <a:lstStyle/>
            <a:p>
              <a:endParaRPr lang="zh-CN" altLang="en-US"/>
            </a:p>
          </p:txBody>
        </p:sp>
        <p:sp>
          <p:nvSpPr>
            <p:cNvPr id="69669" name="Line 8"/>
            <p:cNvSpPr>
              <a:spLocks noChangeShapeType="1"/>
            </p:cNvSpPr>
            <p:nvPr/>
          </p:nvSpPr>
          <p:spPr bwMode="auto">
            <a:xfrm flipH="1">
              <a:off x="1535" y="2263"/>
              <a:ext cx="144" cy="13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05" tIns="45652" rIns="91305" bIns="45652"/>
            <a:lstStyle/>
            <a:p>
              <a:endParaRPr lang="zh-CN" altLang="en-US"/>
            </a:p>
          </p:txBody>
        </p:sp>
        <p:sp>
          <p:nvSpPr>
            <p:cNvPr id="69670" name="Line 9"/>
            <p:cNvSpPr>
              <a:spLocks noChangeShapeType="1"/>
            </p:cNvSpPr>
            <p:nvPr/>
          </p:nvSpPr>
          <p:spPr bwMode="auto">
            <a:xfrm>
              <a:off x="1682" y="2276"/>
              <a:ext cx="118" cy="1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05" tIns="45652" rIns="91305" bIns="45652"/>
            <a:lstStyle/>
            <a:p>
              <a:endParaRPr lang="zh-CN" altLang="en-US"/>
            </a:p>
          </p:txBody>
        </p:sp>
      </p:grpSp>
      <p:sp>
        <p:nvSpPr>
          <p:cNvPr id="69638" name="Oval 10"/>
          <p:cNvSpPr>
            <a:spLocks noChangeArrowheads="1"/>
          </p:cNvSpPr>
          <p:nvPr/>
        </p:nvSpPr>
        <p:spPr bwMode="auto">
          <a:xfrm>
            <a:off x="1489075" y="2397125"/>
            <a:ext cx="1150938" cy="503238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0" lang="zh-CN" altLang="en-US" sz="1800" b="0">
              <a:latin typeface="Verdana" pitchFamily="34" charset="0"/>
            </a:endParaRPr>
          </a:p>
        </p:txBody>
      </p:sp>
      <p:sp>
        <p:nvSpPr>
          <p:cNvPr id="69639" name="Line 11"/>
          <p:cNvSpPr>
            <a:spLocks noChangeShapeType="1"/>
          </p:cNvSpPr>
          <p:nvPr/>
        </p:nvSpPr>
        <p:spPr bwMode="auto">
          <a:xfrm flipV="1">
            <a:off x="1560513" y="6067425"/>
            <a:ext cx="11525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0" name="Rectangle 12"/>
          <p:cNvSpPr>
            <a:spLocks noChangeArrowheads="1"/>
          </p:cNvSpPr>
          <p:nvPr/>
        </p:nvSpPr>
        <p:spPr bwMode="auto">
          <a:xfrm>
            <a:off x="1560513" y="4770438"/>
            <a:ext cx="1152525" cy="649287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641" name="Group 13"/>
          <p:cNvGrpSpPr>
            <a:grpSpLocks/>
          </p:cNvGrpSpPr>
          <p:nvPr/>
        </p:nvGrpSpPr>
        <p:grpSpPr bwMode="auto">
          <a:xfrm>
            <a:off x="4572000" y="3043238"/>
            <a:ext cx="1943100" cy="366712"/>
            <a:chOff x="2699" y="1113"/>
            <a:chExt cx="1224" cy="231"/>
          </a:xfrm>
        </p:grpSpPr>
        <p:sp>
          <p:nvSpPr>
            <p:cNvPr id="69664" name="Line 14"/>
            <p:cNvSpPr>
              <a:spLocks noChangeShapeType="1"/>
            </p:cNvSpPr>
            <p:nvPr/>
          </p:nvSpPr>
          <p:spPr bwMode="auto">
            <a:xfrm flipV="1">
              <a:off x="2744" y="1298"/>
              <a:ext cx="117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5" name="Text Box 15"/>
            <p:cNvSpPr txBox="1">
              <a:spLocks noChangeArrowheads="1"/>
            </p:cNvSpPr>
            <p:nvPr/>
          </p:nvSpPr>
          <p:spPr bwMode="auto">
            <a:xfrm>
              <a:off x="2699" y="1113"/>
              <a:ext cx="11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latin typeface="Verdana" pitchFamily="34" charset="0"/>
                </a:rPr>
                <a:t>&lt;&lt;include&gt;&gt;</a:t>
              </a:r>
            </a:p>
          </p:txBody>
        </p:sp>
      </p:grpSp>
      <p:grpSp>
        <p:nvGrpSpPr>
          <p:cNvPr id="69642" name="Group 16"/>
          <p:cNvGrpSpPr>
            <a:grpSpLocks/>
          </p:cNvGrpSpPr>
          <p:nvPr/>
        </p:nvGrpSpPr>
        <p:grpSpPr bwMode="auto">
          <a:xfrm>
            <a:off x="4572000" y="2395538"/>
            <a:ext cx="1943100" cy="366712"/>
            <a:chOff x="2699" y="1113"/>
            <a:chExt cx="1224" cy="231"/>
          </a:xfrm>
        </p:grpSpPr>
        <p:sp>
          <p:nvSpPr>
            <p:cNvPr id="69662" name="Line 17"/>
            <p:cNvSpPr>
              <a:spLocks noChangeShapeType="1"/>
            </p:cNvSpPr>
            <p:nvPr/>
          </p:nvSpPr>
          <p:spPr bwMode="auto">
            <a:xfrm flipV="1">
              <a:off x="2744" y="1298"/>
              <a:ext cx="117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3" name="Text Box 18"/>
            <p:cNvSpPr txBox="1">
              <a:spLocks noChangeArrowheads="1"/>
            </p:cNvSpPr>
            <p:nvPr/>
          </p:nvSpPr>
          <p:spPr bwMode="auto">
            <a:xfrm>
              <a:off x="2699" y="1113"/>
              <a:ext cx="11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0">
                  <a:latin typeface="Verdana" pitchFamily="34" charset="0"/>
                </a:rPr>
                <a:t>&lt;&lt;extend&gt;&gt;</a:t>
              </a:r>
            </a:p>
          </p:txBody>
        </p:sp>
      </p:grpSp>
      <p:grpSp>
        <p:nvGrpSpPr>
          <p:cNvPr id="69643" name="Group 19"/>
          <p:cNvGrpSpPr>
            <a:grpSpLocks/>
          </p:cNvGrpSpPr>
          <p:nvPr/>
        </p:nvGrpSpPr>
        <p:grpSpPr bwMode="auto">
          <a:xfrm>
            <a:off x="4646613" y="3765550"/>
            <a:ext cx="1870075" cy="261938"/>
            <a:chOff x="2744" y="1752"/>
            <a:chExt cx="1178" cy="165"/>
          </a:xfrm>
        </p:grpSpPr>
        <p:sp>
          <p:nvSpPr>
            <p:cNvPr id="69660" name="Line 20"/>
            <p:cNvSpPr>
              <a:spLocks noChangeShapeType="1"/>
            </p:cNvSpPr>
            <p:nvPr/>
          </p:nvSpPr>
          <p:spPr bwMode="auto">
            <a:xfrm>
              <a:off x="2744" y="1842"/>
              <a:ext cx="108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1" name="AutoShape 21"/>
            <p:cNvSpPr>
              <a:spLocks noChangeArrowheads="1"/>
            </p:cNvSpPr>
            <p:nvPr/>
          </p:nvSpPr>
          <p:spPr bwMode="auto">
            <a:xfrm rot="-8125339">
              <a:off x="3742" y="1752"/>
              <a:ext cx="180" cy="165"/>
            </a:xfrm>
            <a:prstGeom prst="rtTriangle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644" name="Group 22"/>
          <p:cNvGrpSpPr>
            <a:grpSpLocks/>
          </p:cNvGrpSpPr>
          <p:nvPr/>
        </p:nvGrpSpPr>
        <p:grpSpPr bwMode="auto">
          <a:xfrm>
            <a:off x="4932363" y="4627563"/>
            <a:ext cx="1576387" cy="760412"/>
            <a:chOff x="3477" y="2656"/>
            <a:chExt cx="993" cy="479"/>
          </a:xfrm>
        </p:grpSpPr>
        <p:sp>
          <p:nvSpPr>
            <p:cNvPr id="69655" name="AutoShape 23"/>
            <p:cNvSpPr>
              <a:spLocks noChangeArrowheads="1"/>
            </p:cNvSpPr>
            <p:nvPr/>
          </p:nvSpPr>
          <p:spPr bwMode="auto">
            <a:xfrm>
              <a:off x="4246" y="2657"/>
              <a:ext cx="212" cy="137"/>
            </a:xfrm>
            <a:prstGeom prst="rtTriangl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305" tIns="45652" rIns="91305" bIns="45652"/>
            <a:lstStyle/>
            <a:p>
              <a:endParaRPr lang="zh-CN" altLang="en-US"/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3482" y="2657"/>
              <a:ext cx="76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05" tIns="45652" rIns="91305" bIns="45652"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3482" y="3128"/>
              <a:ext cx="98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05" tIns="45652" rIns="91305" bIns="45652"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4458" y="2809"/>
              <a:ext cx="0" cy="32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05" tIns="45652" rIns="91305" bIns="45652"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>
              <a:off x="3477" y="2656"/>
              <a:ext cx="0" cy="47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05" tIns="45652" rIns="91305" bIns="45652"/>
            <a:lstStyle/>
            <a:p>
              <a:endParaRPr lang="zh-CN" altLang="en-US"/>
            </a:p>
          </p:txBody>
        </p:sp>
      </p:grpSp>
      <p:sp>
        <p:nvSpPr>
          <p:cNvPr id="69645" name="Line 28"/>
          <p:cNvSpPr>
            <a:spLocks noChangeShapeType="1"/>
          </p:cNvSpPr>
          <p:nvPr/>
        </p:nvSpPr>
        <p:spPr bwMode="auto">
          <a:xfrm>
            <a:off x="4932363" y="5922963"/>
            <a:ext cx="1584325" cy="0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6" name="Text Box 29"/>
          <p:cNvSpPr txBox="1">
            <a:spLocks noChangeArrowheads="1"/>
          </p:cNvSpPr>
          <p:nvPr/>
        </p:nvSpPr>
        <p:spPr bwMode="auto">
          <a:xfrm>
            <a:off x="3071813" y="354806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Verdana" pitchFamily="34" charset="0"/>
              </a:rPr>
              <a:t>参与者</a:t>
            </a:r>
          </a:p>
        </p:txBody>
      </p:sp>
      <p:sp>
        <p:nvSpPr>
          <p:cNvPr id="69647" name="Text Box 30"/>
          <p:cNvSpPr txBox="1">
            <a:spLocks noChangeArrowheads="1"/>
          </p:cNvSpPr>
          <p:nvPr/>
        </p:nvSpPr>
        <p:spPr bwMode="auto">
          <a:xfrm>
            <a:off x="3071813" y="2395538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Verdana" pitchFamily="34" charset="0"/>
              </a:rPr>
              <a:t>用例</a:t>
            </a:r>
          </a:p>
        </p:txBody>
      </p:sp>
      <p:sp>
        <p:nvSpPr>
          <p:cNvPr id="69648" name="Text Box 31"/>
          <p:cNvSpPr txBox="1">
            <a:spLocks noChangeArrowheads="1"/>
          </p:cNvSpPr>
          <p:nvPr/>
        </p:nvSpPr>
        <p:spPr bwMode="auto">
          <a:xfrm>
            <a:off x="3071813" y="4818063"/>
            <a:ext cx="150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Verdana" pitchFamily="34" charset="0"/>
              </a:rPr>
              <a:t>系统边界</a:t>
            </a:r>
          </a:p>
        </p:txBody>
      </p:sp>
      <p:sp>
        <p:nvSpPr>
          <p:cNvPr id="69649" name="Text Box 32"/>
          <p:cNvSpPr txBox="1">
            <a:spLocks noChangeArrowheads="1"/>
          </p:cNvSpPr>
          <p:nvPr/>
        </p:nvSpPr>
        <p:spPr bwMode="auto">
          <a:xfrm>
            <a:off x="3071813" y="5851525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Verdana" pitchFamily="34" charset="0"/>
              </a:rPr>
              <a:t>关联</a:t>
            </a:r>
          </a:p>
        </p:txBody>
      </p:sp>
      <p:sp>
        <p:nvSpPr>
          <p:cNvPr id="69650" name="Text Box 33"/>
          <p:cNvSpPr txBox="1">
            <a:spLocks noChangeArrowheads="1"/>
          </p:cNvSpPr>
          <p:nvPr/>
        </p:nvSpPr>
        <p:spPr bwMode="auto">
          <a:xfrm>
            <a:off x="6659563" y="2441575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hlink"/>
                </a:solidFill>
                <a:latin typeface="Verdana" pitchFamily="34" charset="0"/>
              </a:rPr>
              <a:t>扩展</a:t>
            </a:r>
          </a:p>
        </p:txBody>
      </p:sp>
      <p:sp>
        <p:nvSpPr>
          <p:cNvPr id="69651" name="Text Box 34"/>
          <p:cNvSpPr txBox="1">
            <a:spLocks noChangeArrowheads="1"/>
          </p:cNvSpPr>
          <p:nvPr/>
        </p:nvSpPr>
        <p:spPr bwMode="auto">
          <a:xfrm>
            <a:off x="6659563" y="3043238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hlink"/>
                </a:solidFill>
                <a:latin typeface="Verdana" pitchFamily="34" charset="0"/>
              </a:rPr>
              <a:t>包含</a:t>
            </a:r>
          </a:p>
        </p:txBody>
      </p:sp>
      <p:sp>
        <p:nvSpPr>
          <p:cNvPr id="69652" name="Text Box 35"/>
          <p:cNvSpPr txBox="1">
            <a:spLocks noChangeArrowheads="1"/>
          </p:cNvSpPr>
          <p:nvPr/>
        </p:nvSpPr>
        <p:spPr bwMode="auto">
          <a:xfrm>
            <a:off x="6661150" y="3667125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hlink"/>
                </a:solidFill>
                <a:latin typeface="Verdana" pitchFamily="34" charset="0"/>
              </a:rPr>
              <a:t>泛化</a:t>
            </a:r>
          </a:p>
        </p:txBody>
      </p:sp>
      <p:sp>
        <p:nvSpPr>
          <p:cNvPr id="69653" name="Text Box 36"/>
          <p:cNvSpPr txBox="1">
            <a:spLocks noChangeArrowheads="1"/>
          </p:cNvSpPr>
          <p:nvPr/>
        </p:nvSpPr>
        <p:spPr bwMode="auto">
          <a:xfrm>
            <a:off x="6697663" y="47466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Verdana" pitchFamily="34" charset="0"/>
              </a:rPr>
              <a:t>注释体</a:t>
            </a:r>
          </a:p>
        </p:txBody>
      </p:sp>
      <p:sp>
        <p:nvSpPr>
          <p:cNvPr id="69654" name="Text Box 37"/>
          <p:cNvSpPr txBox="1">
            <a:spLocks noChangeArrowheads="1"/>
          </p:cNvSpPr>
          <p:nvPr/>
        </p:nvSpPr>
        <p:spPr bwMode="auto">
          <a:xfrm>
            <a:off x="6697663" y="5683250"/>
            <a:ext cx="161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Verdana" pitchFamily="34" charset="0"/>
              </a:rPr>
              <a:t>注释连接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AD8B7D0-098E-4C35-A5D1-859D2E3DA95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260350"/>
            <a:ext cx="8224838" cy="647700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实例分析：旅店预订系统</a:t>
            </a:r>
            <a:endParaRPr lang="en-US" altLang="zh-CN" sz="4400" smtClean="0"/>
          </a:p>
        </p:txBody>
      </p:sp>
      <p:pic>
        <p:nvPicPr>
          <p:cNvPr id="796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268413"/>
            <a:ext cx="3100387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F3967C8-7846-4367-BDC6-448B9106886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实例分析：旅游业务申请系统</a:t>
            </a:r>
            <a:endParaRPr lang="en-US" altLang="zh-CN" sz="440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阅读“旅游业务申请系统”问题陈述</a:t>
            </a:r>
          </a:p>
          <a:p>
            <a:pPr lvl="1" eaLnBrk="1" hangingPunct="1"/>
            <a:r>
              <a:rPr lang="zh-CN" altLang="en-US" dirty="0" smtClean="0"/>
              <a:t>识别系统参与者</a:t>
            </a:r>
          </a:p>
          <a:p>
            <a:pPr lvl="1" eaLnBrk="1" hangingPunct="1"/>
            <a:r>
              <a:rPr lang="zh-CN" altLang="en-US" dirty="0" smtClean="0"/>
              <a:t>识别系统用例</a:t>
            </a:r>
          </a:p>
          <a:p>
            <a:pPr lvl="1" eaLnBrk="1" hangingPunct="1"/>
            <a:r>
              <a:rPr lang="zh-CN" altLang="en-US" dirty="0"/>
              <a:t>绘制</a:t>
            </a:r>
            <a:r>
              <a:rPr lang="zh-CN" altLang="en-US" dirty="0" smtClean="0"/>
              <a:t>用</a:t>
            </a:r>
            <a:r>
              <a:rPr lang="zh-CN" altLang="en-US" dirty="0" smtClean="0"/>
              <a:t>例图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获取系统参与者</a:t>
            </a:r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38F0B5C4-967C-4E05-BA2D-F8C92AFC8B9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69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88" y="1071563"/>
          <a:ext cx="8501062" cy="5121275"/>
        </p:xfrm>
        <a:graphic>
          <a:graphicData uri="http://schemas.openxmlformats.org/drawingml/2006/table">
            <a:tbl>
              <a:tblPr/>
              <a:tblGrid>
                <a:gridCol w="642938"/>
                <a:gridCol w="1571625"/>
                <a:gridCol w="2286000"/>
                <a:gridCol w="2000250"/>
                <a:gridCol w="1370855"/>
                <a:gridCol w="629394"/>
              </a:tblGrid>
              <a:tr h="1013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抽取角度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外部事物种类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主要日常工作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使用目标系统职责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参与者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典型代表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409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相关用户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前台招待顾客的员工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洽谈客户事宜并为客户办理各种申请和取消手续、完成费用支付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办理申请手续以及相关的取消、支付等后续业务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前台服务员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具体用户代表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7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负责催款的员工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打印和邮寄旅游确认书和交款单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打印旅游确认书和交款单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收款员工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7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旅行社内的会计人员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财务记帐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不使用本系统，不是参与者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9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宣传和路线管理员工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制作宣传资料、定期维护旅游路线和活动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维护旅游路线和旅游活动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路线管理员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5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其他外部事物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财务系统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记帐等财务操作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接收本系统中与现金相关的财务信息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财务系统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...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7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外部激励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关注或影响系统的运行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定期自动导出财务信息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需求工程的主要活动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定义需求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理解用户的需要，建立用户可理解的系统需求模型（第四章）</a:t>
            </a:r>
          </a:p>
          <a:p>
            <a:pPr>
              <a:defRPr/>
            </a:pPr>
            <a:r>
              <a:rPr lang="zh-CN" altLang="en-US" dirty="0" smtClean="0"/>
              <a:t>分析需求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根据需求模型，建立开发者无二义性解释的分析模型（第五章）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需求管理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8351370-C42E-4ED6-A698-AB778C09399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从参与者的角度获取用例</a:t>
            </a:r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B68DC0D-85DA-43B8-A184-CACD14F42FE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625" y="1000125"/>
          <a:ext cx="8501064" cy="5643560"/>
        </p:xfrm>
        <a:graphic>
          <a:graphicData uri="http://schemas.openxmlformats.org/drawingml/2006/table">
            <a:tbl>
              <a:tblPr/>
              <a:tblGrid>
                <a:gridCol w="928688"/>
                <a:gridCol w="3357563"/>
                <a:gridCol w="1643063"/>
                <a:gridCol w="2571750"/>
              </a:tblGrid>
              <a:tr h="297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参与者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主要工作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是否使用系统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用例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29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前台</a:t>
                      </a:r>
                      <a: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/>
                      </a:r>
                      <a:b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服务员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向申请人介绍申请情况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为申请人办理申请手续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办理申请手续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对申请参加人的增、删、改、查等日常维护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管理参加者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记录申请人支付信息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完成支付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为申请人取消申请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取消申请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收款</a:t>
                      </a:r>
                      <a: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/>
                      </a:r>
                      <a:b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员工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打印旅游确认书和余额交款单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打印旅游确认书和余额交款单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邮寄旅游确认书和余额交款单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29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路线</a:t>
                      </a:r>
                      <a: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/>
                      </a:r>
                      <a:b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管理员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制作宣传资料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设计旅游路线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管理路线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设计旅游团（活动）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管理旅游团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调整旅游团价格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设定价格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财务</a:t>
                      </a:r>
                      <a: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/>
                      </a:r>
                      <a:b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系统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记账等财务操作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97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接收与现金相关的财务信息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导出财务信息（被动）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定期导出财务信息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导出财务信息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辅助</a:t>
                      </a:r>
                      <a: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/>
                      </a:r>
                      <a:b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</a:br>
                      <a:r>
                        <a:rPr 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系统要区分各种不同的用户身份，并提供不同的功能</a:t>
                      </a:r>
                    </a:p>
                  </a:txBody>
                  <a:tcPr marL="61278" marR="612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登录</a:t>
                      </a:r>
                    </a:p>
                  </a:txBody>
                  <a:tcPr marL="61278" marR="612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523875" y="260350"/>
            <a:ext cx="8405813" cy="647700"/>
          </a:xfrm>
        </p:spPr>
        <p:txBody>
          <a:bodyPr/>
          <a:lstStyle/>
          <a:p>
            <a:pPr eaLnBrk="1" hangingPunct="1"/>
            <a:r>
              <a:rPr lang="zh-CN" altLang="en-US" smtClean="0"/>
              <a:t>旅游业务申请系统参考用例图</a:t>
            </a:r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F09D348-BC12-4EFD-B73D-1F8DE04EEB0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000125"/>
            <a:ext cx="6715125" cy="552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051F290-9931-4E31-A719-B4EE08A5953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用例建模流程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>
                <a:solidFill>
                  <a:srgbClr val="4D4D4D"/>
                </a:solidFill>
              </a:rPr>
              <a:t>1. </a:t>
            </a:r>
            <a:r>
              <a:rPr lang="zh-CN" altLang="en-US" sz="3200" dirty="0" smtClean="0">
                <a:solidFill>
                  <a:srgbClr val="4D4D4D"/>
                </a:solidFill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>
                <a:solidFill>
                  <a:srgbClr val="4D4D4D"/>
                </a:solidFill>
              </a:rPr>
              <a:t>2. </a:t>
            </a:r>
            <a:r>
              <a:rPr lang="zh-CN" altLang="en-US" sz="3200" dirty="0" smtClean="0">
                <a:solidFill>
                  <a:srgbClr val="4D4D4D"/>
                </a:solidFill>
              </a:rPr>
              <a:t>开发一个可以理解的需求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rgbClr val="4D4D4D"/>
                </a:solidFill>
              </a:rPr>
              <a:t>2.1 </a:t>
            </a:r>
            <a:r>
              <a:rPr lang="zh-CN" altLang="en-US" sz="2800" dirty="0" smtClean="0">
                <a:solidFill>
                  <a:srgbClr val="4D4D4D"/>
                </a:solidFill>
              </a:rPr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rgbClr val="4D4D4D"/>
                </a:solidFill>
              </a:rPr>
              <a:t>2.2 </a:t>
            </a:r>
            <a:r>
              <a:rPr lang="zh-CN" altLang="en-US" sz="2800" dirty="0" smtClean="0">
                <a:solidFill>
                  <a:srgbClr val="4D4D4D"/>
                </a:solidFill>
              </a:rPr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rgbClr val="4D4D4D"/>
                </a:solidFill>
              </a:rPr>
              <a:t>2.3 </a:t>
            </a:r>
            <a:r>
              <a:rPr lang="zh-CN" altLang="en-US" sz="2800" dirty="0" smtClean="0">
                <a:solidFill>
                  <a:srgbClr val="4D4D4D"/>
                </a:solidFill>
              </a:rPr>
              <a:t>构建用例图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编写用例文档</a:t>
            </a: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/>
              <a:t>4 </a:t>
            </a:r>
            <a:r>
              <a:rPr lang="zh-CN" altLang="en-US" sz="3200" dirty="0" smtClean="0"/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4.1 </a:t>
            </a:r>
            <a:r>
              <a:rPr lang="zh-CN" altLang="en-US" sz="2800" dirty="0" smtClean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4.2 </a:t>
            </a:r>
            <a:r>
              <a:rPr lang="zh-CN" altLang="en-US" sz="2800" dirty="0" smtClean="0"/>
              <a:t>对用例进行分级和分包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4EA852D-15CF-4940-A9A6-C673BD660F5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编写用例文档</a:t>
            </a:r>
            <a:endParaRPr lang="zh-CN" altLang="en-US" dirty="0" smtClean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314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用例文档：更进一步的精度</a:t>
            </a:r>
          </a:p>
          <a:p>
            <a:pPr lvl="1" eaLnBrk="1" hangingPunct="1">
              <a:defRPr/>
            </a:pPr>
            <a:r>
              <a:rPr lang="zh-CN" altLang="en-US" smtClean="0"/>
              <a:t>需求规格说明书的核心，而用例图作为用例文档的索引图</a:t>
            </a:r>
          </a:p>
          <a:p>
            <a:pPr lvl="1" eaLnBrk="1" hangingPunct="1">
              <a:defRPr/>
            </a:pPr>
            <a:r>
              <a:rPr lang="zh-CN" altLang="en-US" smtClean="0"/>
              <a:t>进一步的精度：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有层次的</a:t>
            </a:r>
            <a:r>
              <a:rPr lang="zh-CN" altLang="en-US" smtClean="0"/>
              <a:t>文档</a:t>
            </a:r>
          </a:p>
          <a:p>
            <a:pPr lvl="1" eaLnBrk="1" hangingPunct="1">
              <a:defRPr/>
            </a:pPr>
            <a:r>
              <a:rPr lang="zh-CN" altLang="en-US" smtClean="0"/>
              <a:t>文档中每一句话都有其价值</a:t>
            </a: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539750" y="4724400"/>
            <a:ext cx="79930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zh-CN" altLang="en-US" sz="32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用例图是骨架，而用例文档则是其内在的肉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537A162F-48A2-4F95-A213-B72937E72BF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有层次的需求组织形式</a:t>
            </a:r>
            <a:endParaRPr lang="en-US" altLang="zh-CN" sz="440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用例（取款）</a:t>
            </a:r>
          </a:p>
          <a:p>
            <a:pPr lvl="1" eaLnBrk="1" hangingPunct="1"/>
            <a:r>
              <a:rPr lang="zh-CN" altLang="en-US" smtClean="0"/>
              <a:t>路径（正常取款）</a:t>
            </a:r>
          </a:p>
          <a:p>
            <a:pPr lvl="2" eaLnBrk="1" hangingPunct="1"/>
            <a:r>
              <a:rPr lang="zh-CN" altLang="en-US" smtClean="0"/>
              <a:t>步骤（系统验证取款金额合法）</a:t>
            </a:r>
          </a:p>
          <a:p>
            <a:pPr lvl="3" eaLnBrk="1" hangingPunct="1"/>
            <a:r>
              <a:rPr kumimoji="0" lang="zh-CN" altLang="en-US" smtClean="0"/>
              <a:t>补充约束（取款金额必须为</a:t>
            </a:r>
            <a:r>
              <a:rPr kumimoji="0" lang="en-US" altLang="zh-CN" smtClean="0"/>
              <a:t>50</a:t>
            </a:r>
            <a:r>
              <a:rPr kumimoji="0" lang="zh-CN" altLang="en-US" smtClean="0"/>
              <a:t>元的倍数）</a:t>
            </a:r>
            <a:endParaRPr kumimoji="0" lang="en-US" altLang="zh-CN" smtClean="0"/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8243888" y="1125538"/>
            <a:ext cx="360362" cy="2592387"/>
          </a:xfrm>
          <a:prstGeom prst="downArrow">
            <a:avLst>
              <a:gd name="adj1" fmla="val 50000"/>
              <a:gd name="adj2" fmla="val 179846"/>
            </a:avLst>
          </a:prstGeom>
          <a:solidFill>
            <a:srgbClr val="99CCFF"/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6011863" y="1052513"/>
            <a:ext cx="237648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低精度，稳定</a:t>
            </a:r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5651500" y="3054350"/>
            <a:ext cx="28082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高精度，不稳定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0CC7E2A-9BCB-4540-99FE-58C9EEF7C51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谁来写用例文档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最完美：业务人员接受训练，写出优美的用例文档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最现实：业务人员提供素材，开发人员写用例文档</a:t>
            </a:r>
          </a:p>
          <a:p>
            <a:pPr eaLnBrk="1" hangingPunct="1">
              <a:defRPr/>
            </a:pPr>
            <a:r>
              <a:rPr lang="zh-CN" altLang="en-US" smtClean="0"/>
              <a:t>最糟糕：业务人员不管，完全由开发人员杜撰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1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4C01133-F147-4459-A70C-743F83B407A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用例文档的组成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用例标识</a:t>
            </a:r>
            <a:r>
              <a:rPr lang="en-US" altLang="zh-CN" sz="2800" dirty="0" smtClean="0"/>
              <a:t>(UC)</a:t>
            </a:r>
            <a:r>
              <a:rPr lang="zh-CN" altLang="en-US" sz="2800" dirty="0" smtClean="0"/>
              <a:t>、名称、描述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涉及的参与者、涉及的用例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涉众利益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前置条件、后置条件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事件流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基本路径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备选路径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补充约束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字段列表、业务规则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非功能需求、设计约束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待解决问题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相关图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用例图、活动图、类图</a:t>
            </a:r>
            <a:r>
              <a:rPr lang="en-US" altLang="zh-CN" sz="2800" dirty="0" smtClean="0"/>
              <a:t>)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3CEFBF2-9B21-4A58-A92B-3244D4351D0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涉众利益</a:t>
            </a:r>
            <a:endParaRPr lang="en-US" altLang="zh-CN" sz="4400" dirty="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3429000"/>
            <a:ext cx="7920038" cy="295275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同样是“取钱”</a:t>
            </a:r>
          </a:p>
          <a:p>
            <a:pPr lvl="1" eaLnBrk="1" hangingPunct="1"/>
            <a:r>
              <a:rPr lang="zh-CN" altLang="en-US" sz="2800" dirty="0" smtClean="0"/>
              <a:t>为什么家里的抽屉不用密码，取款机要用？</a:t>
            </a:r>
          </a:p>
          <a:p>
            <a:pPr lvl="1" eaLnBrk="1" hangingPunct="1"/>
            <a:r>
              <a:rPr lang="zh-CN" altLang="en-US" sz="2800" dirty="0" smtClean="0"/>
              <a:t>为什么取了钱以后要“系统扣除帐户金额</a:t>
            </a:r>
            <a:r>
              <a:rPr lang="en-US" altLang="zh-CN" sz="2800" dirty="0" smtClean="0"/>
              <a:t>”</a:t>
            </a:r>
          </a:p>
          <a:p>
            <a:pPr eaLnBrk="1" hangingPunct="1"/>
            <a:r>
              <a:rPr kumimoji="0" lang="zh-CN" altLang="en-US" sz="3200" dirty="0" smtClean="0"/>
              <a:t>还有一些因素没有考虑</a:t>
            </a:r>
            <a:r>
              <a:rPr kumimoji="0" lang="en-US" altLang="zh-CN" sz="3200" dirty="0" smtClean="0"/>
              <a:t>…</a:t>
            </a:r>
          </a:p>
        </p:txBody>
      </p:sp>
      <p:pic>
        <p:nvPicPr>
          <p:cNvPr id="809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484313"/>
            <a:ext cx="38179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377950"/>
            <a:ext cx="19335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160463"/>
            <a:ext cx="1600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654C0BA-D15D-488C-8683-15A3D4A27ACB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从涉众利益角度定义用例</a:t>
            </a:r>
            <a:endParaRPr lang="en-US" altLang="zh-CN" sz="4400" smtClean="0"/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Cockburn</a:t>
            </a:r>
            <a:r>
              <a:rPr lang="zh-CN" altLang="en-US" smtClean="0"/>
              <a:t>：用例是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涉众之间达成的契约</a:t>
            </a:r>
            <a:r>
              <a:rPr lang="zh-CN" altLang="en-US" smtClean="0"/>
              <a:t>，以参与者为达成特定目标和系统交互的方式演绎</a:t>
            </a:r>
            <a:endParaRPr lang="en-US" altLang="zh-CN" smtClean="0"/>
          </a:p>
        </p:txBody>
      </p:sp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852738"/>
            <a:ext cx="52578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E7D4AC2-65FE-4E99-9D73-B35DDF96543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79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用例平衡涉众之间的利益</a:t>
            </a:r>
            <a:endParaRPr lang="en-US" altLang="zh-CN" sz="4400" smtClean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用例平衡涉众之间的利益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涉众是受系统影响的，有自己主张的人或组织，可能的涉众有：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最终用户、客户、政府、法律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开发人员、管理人员、竞争对手、</a:t>
            </a:r>
            <a:r>
              <a:rPr lang="en-US" altLang="zh-CN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对于用户在</a:t>
            </a:r>
            <a:r>
              <a:rPr lang="en-US" altLang="zh-CN" smtClean="0"/>
              <a:t>ATM</a:t>
            </a:r>
            <a:r>
              <a:rPr lang="zh-CN" altLang="en-US" smtClean="0"/>
              <a:t>取钱的用例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用户：希望方便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银行：希望安全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法律：保护财产</a:t>
            </a:r>
            <a:endParaRPr lang="en-US" altLang="zh-CN" smtClean="0"/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292600"/>
            <a:ext cx="1600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C253C83-286F-4683-B6E7-5B8E0D7D993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需求难在何处：石头问题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我要一块石头</a:t>
            </a:r>
            <a:r>
              <a:rPr lang="en-US" altLang="zh-CN" smtClean="0"/>
              <a:t>…</a:t>
            </a:r>
          </a:p>
          <a:p>
            <a:pPr eaLnBrk="1" hangingPunct="1"/>
            <a:r>
              <a:rPr lang="zh-CN" altLang="en-US" smtClean="0"/>
              <a:t>差不多，但我要小一点的</a:t>
            </a:r>
            <a:r>
              <a:rPr lang="en-US" altLang="zh-CN" smtClean="0"/>
              <a:t>…</a:t>
            </a:r>
          </a:p>
          <a:p>
            <a:pPr eaLnBrk="1" hangingPunct="1"/>
            <a:r>
              <a:rPr lang="zh-CN" altLang="en-US" smtClean="0"/>
              <a:t>很好，不过我要蓝色的</a:t>
            </a:r>
            <a:r>
              <a:rPr lang="en-US" altLang="zh-CN" smtClean="0"/>
              <a:t>…</a:t>
            </a:r>
          </a:p>
          <a:p>
            <a:pPr eaLnBrk="1" hangingPunct="1"/>
            <a:r>
              <a:rPr lang="zh-CN" altLang="en-US" smtClean="0"/>
              <a:t>啊，没有那么小</a:t>
            </a:r>
            <a:r>
              <a:rPr lang="en-US" altLang="zh-CN" smtClean="0"/>
              <a:t>…</a:t>
            </a:r>
          </a:p>
          <a:p>
            <a:pPr eaLnBrk="1" hangingPunct="1"/>
            <a:r>
              <a:rPr lang="zh-CN" altLang="en-US" smtClean="0"/>
              <a:t>咳，还是原来那个好了</a:t>
            </a:r>
            <a:r>
              <a:rPr lang="en-US" altLang="zh-CN" smtClean="0"/>
              <a:t>… 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539750" y="4797425"/>
            <a:ext cx="80645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40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小一点的蓝色大理石</a:t>
            </a: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7464425" y="2058988"/>
            <a:ext cx="671513" cy="3025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难捕获，易变！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build="p"/>
      <p:bldP spid="723972" grpId="0"/>
      <p:bldP spid="72397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021DB33-4AF8-4E51-ABBC-F0CB18F96A14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涉众利益的冲突</a:t>
            </a:r>
            <a:endParaRPr lang="en-US" altLang="zh-CN" sz="4400" smtClean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用例相当于参与者在台上表演，而最重要的是台下的观众</a:t>
            </a:r>
            <a:r>
              <a:rPr lang="en-US" altLang="zh-CN" sz="2800" smtClean="0"/>
              <a:t>(</a:t>
            </a:r>
            <a:r>
              <a:rPr lang="zh-CN" altLang="en-US" sz="2800" smtClean="0"/>
              <a:t>涉众</a:t>
            </a:r>
            <a:r>
              <a:rPr lang="en-US" altLang="zh-CN" sz="2800" smtClean="0"/>
              <a:t>)</a:t>
            </a:r>
            <a:r>
              <a:rPr lang="zh-CN" altLang="en-US" sz="2800" smtClean="0"/>
              <a:t>的利益</a:t>
            </a:r>
          </a:p>
          <a:p>
            <a:pPr eaLnBrk="1" hangingPunct="1"/>
            <a:r>
              <a:rPr lang="zh-CN" altLang="en-US" sz="2800" smtClean="0"/>
              <a:t>编写用例文档的过程就是描述如何满足涉众之间的利益，达到涉众利益的平衡</a:t>
            </a:r>
          </a:p>
          <a:p>
            <a:pPr eaLnBrk="1" hangingPunct="1"/>
            <a:r>
              <a:rPr lang="zh-CN" altLang="en-US" sz="2800" smtClean="0"/>
              <a:t>涉众有轻重缓急</a:t>
            </a:r>
            <a:endParaRPr lang="en-US" altLang="zh-CN" sz="2800" smtClean="0"/>
          </a:p>
        </p:txBody>
      </p:sp>
      <p:sp>
        <p:nvSpPr>
          <p:cNvPr id="83973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zh-CN" altLang="en-US" sz="3200" smtClean="0"/>
          </a:p>
        </p:txBody>
      </p:sp>
      <p:pic>
        <p:nvPicPr>
          <p:cNvPr id="839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73463"/>
            <a:ext cx="732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DA6B7EE-8973-45B4-A929-FA437160E465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81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寻找涉众的思路</a:t>
            </a:r>
            <a:endParaRPr lang="en-US" altLang="zh-CN" sz="4400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区分涉众与参与者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mtClean="0"/>
              <a:t>涉众是与当前用例存在利益关系的人或组织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smtClean="0"/>
              <a:t>参与者是启动或参与用例执行过程的人或外部事物</a:t>
            </a:r>
            <a:endParaRPr kumimoji="0"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可能的涉众有：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当事人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上游下游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操作对象的主人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1AC7BFCF-97C2-4821-9E6E-F5A3AED5447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前置、后置条件</a:t>
            </a:r>
            <a:endParaRPr lang="en-US" altLang="zh-CN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4446588" cy="5053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前置条件约束在用例开始前系统的状态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作为用例的入口限制，它阻止参与者触发该用例直到满足所有条件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说明在用例触发之前什么必须为真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后置条件约束用例执行后系统的状态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用例执行后什么必须为真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对于存在各种分支事件流的用例，则可以指定多个后置条件</a:t>
            </a:r>
          </a:p>
        </p:txBody>
      </p:sp>
      <p:pic>
        <p:nvPicPr>
          <p:cNvPr id="86021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1500188"/>
            <a:ext cx="35956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8AAA37E-3034-4442-84A0-211CFEFDB590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定义前置、后置条件</a:t>
            </a:r>
            <a:endParaRPr lang="en-US" altLang="zh-CN" sz="4400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920038" cy="2447925"/>
          </a:xfrm>
        </p:spPr>
        <p:txBody>
          <a:bodyPr/>
          <a:lstStyle/>
          <a:p>
            <a:pPr eaLnBrk="1" hangingPunct="1"/>
            <a:r>
              <a:rPr lang="zh-CN" altLang="en-US" smtClean="0"/>
              <a:t>前置、后置条件必须是系统能检测到的</a:t>
            </a:r>
          </a:p>
          <a:p>
            <a:pPr eaLnBrk="1" hangingPunct="1"/>
            <a:r>
              <a:rPr lang="zh-CN" altLang="en-US" smtClean="0"/>
              <a:t>前置条件必须是系统在用例开始前就能检测到的</a:t>
            </a:r>
            <a:endParaRPr lang="en-US" altLang="zh-CN" smtClean="0"/>
          </a:p>
        </p:txBody>
      </p:sp>
      <p:pic>
        <p:nvPicPr>
          <p:cNvPr id="870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00438"/>
            <a:ext cx="23812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013325"/>
            <a:ext cx="2524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08400" y="2997200"/>
            <a:ext cx="3608388" cy="792163"/>
            <a:chOff x="2336" y="1888"/>
            <a:chExt cx="2273" cy="499"/>
          </a:xfrm>
        </p:grpSpPr>
        <p:pic>
          <p:nvPicPr>
            <p:cNvPr id="8705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888"/>
              <a:ext cx="15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5" name="Line 8"/>
            <p:cNvSpPr>
              <a:spLocks noChangeShapeType="1"/>
            </p:cNvSpPr>
            <p:nvPr/>
          </p:nvSpPr>
          <p:spPr bwMode="auto">
            <a:xfrm flipV="1">
              <a:off x="2336" y="2070"/>
              <a:ext cx="725" cy="31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708400" y="3933825"/>
            <a:ext cx="3617913" cy="825500"/>
            <a:chOff x="2336" y="2478"/>
            <a:chExt cx="2279" cy="520"/>
          </a:xfrm>
        </p:grpSpPr>
        <p:pic>
          <p:nvPicPr>
            <p:cNvPr id="87052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614"/>
              <a:ext cx="15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3" name="Line 11"/>
            <p:cNvSpPr>
              <a:spLocks noChangeShapeType="1"/>
            </p:cNvSpPr>
            <p:nvPr/>
          </p:nvSpPr>
          <p:spPr bwMode="auto">
            <a:xfrm>
              <a:off x="2336" y="2478"/>
              <a:ext cx="725" cy="22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708400" y="5157788"/>
            <a:ext cx="4464050" cy="600075"/>
            <a:chOff x="2246" y="3249"/>
            <a:chExt cx="2812" cy="378"/>
          </a:xfrm>
        </p:grpSpPr>
        <p:pic>
          <p:nvPicPr>
            <p:cNvPr id="870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" y="3249"/>
              <a:ext cx="215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1" name="Line 14"/>
            <p:cNvSpPr>
              <a:spLocks noChangeShapeType="1"/>
            </p:cNvSpPr>
            <p:nvPr/>
          </p:nvSpPr>
          <p:spPr bwMode="auto">
            <a:xfrm>
              <a:off x="2246" y="3384"/>
              <a:ext cx="635" cy="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F7782F87-0E42-4E8A-8DAD-1F51F8BAA533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应用前置、后置条件</a:t>
            </a:r>
            <a:endParaRPr lang="en-US" altLang="zh-CN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某些用例依赖于其他用例</a:t>
            </a:r>
          </a:p>
          <a:p>
            <a:pPr lvl="1" eaLnBrk="1" hangingPunct="1"/>
            <a:r>
              <a:rPr lang="zh-CN" altLang="en-US" smtClean="0"/>
              <a:t>一个用例在离开系统时，可能是另一个用例的前置条件（例如：“登录”和“管理系统”）</a:t>
            </a:r>
          </a:p>
          <a:p>
            <a:pPr eaLnBrk="1" hangingPunct="1"/>
            <a:r>
              <a:rPr lang="zh-CN" altLang="en-US" smtClean="0"/>
              <a:t>有助于识别漏掉的用例</a:t>
            </a:r>
          </a:p>
          <a:p>
            <a:pPr lvl="1" eaLnBrk="1" hangingPunct="1"/>
            <a:r>
              <a:rPr lang="zh-CN" altLang="en-US" smtClean="0"/>
              <a:t>如果一个用例的前置条件不能有执行其他用例满足，可能意味着丢失了用例（例如：“管理订单”却没有“登录”用例）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BED79CD-A2C9-4106-9C9B-EE1CDFFAB2E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事件流描述</a:t>
            </a:r>
            <a:r>
              <a:rPr lang="en-US" altLang="zh-CN" smtClean="0"/>
              <a:t>-</a:t>
            </a:r>
            <a:r>
              <a:rPr kumimoji="0" lang="zh-CN" altLang="en-US" smtClean="0"/>
              <a:t>用</a:t>
            </a:r>
            <a:r>
              <a:rPr lang="zh-CN" altLang="en-US" smtClean="0"/>
              <a:t>例交互四部曲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4500563" y="1809750"/>
            <a:ext cx="2376487" cy="3168650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093" name="Group 4"/>
          <p:cNvGrpSpPr>
            <a:grpSpLocks/>
          </p:cNvGrpSpPr>
          <p:nvPr/>
        </p:nvGrpSpPr>
        <p:grpSpPr bwMode="auto">
          <a:xfrm>
            <a:off x="1258888" y="2674938"/>
            <a:ext cx="2016125" cy="1446212"/>
            <a:chOff x="22" y="2659"/>
            <a:chExt cx="1497" cy="957"/>
          </a:xfrm>
        </p:grpSpPr>
        <p:grpSp>
          <p:nvGrpSpPr>
            <p:cNvPr id="89104" name="Group 5"/>
            <p:cNvGrpSpPr>
              <a:grpSpLocks/>
            </p:cNvGrpSpPr>
            <p:nvPr/>
          </p:nvGrpSpPr>
          <p:grpSpPr bwMode="auto">
            <a:xfrm>
              <a:off x="566" y="2659"/>
              <a:ext cx="318" cy="674"/>
              <a:chOff x="1532" y="1866"/>
              <a:chExt cx="294" cy="536"/>
            </a:xfrm>
          </p:grpSpPr>
          <p:sp>
            <p:nvSpPr>
              <p:cNvPr id="89106" name="Oval 6"/>
              <p:cNvSpPr>
                <a:spLocks noChangeArrowheads="1"/>
              </p:cNvSpPr>
              <p:nvPr/>
            </p:nvSpPr>
            <p:spPr bwMode="auto">
              <a:xfrm>
                <a:off x="1606" y="1866"/>
                <a:ext cx="147" cy="146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07" name="Line 7"/>
              <p:cNvSpPr>
                <a:spLocks noChangeShapeType="1"/>
              </p:cNvSpPr>
              <p:nvPr/>
            </p:nvSpPr>
            <p:spPr bwMode="auto">
              <a:xfrm>
                <a:off x="1532" y="2117"/>
                <a:ext cx="29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08" name="Line 8"/>
              <p:cNvSpPr>
                <a:spLocks noChangeShapeType="1"/>
              </p:cNvSpPr>
              <p:nvPr/>
            </p:nvSpPr>
            <p:spPr bwMode="auto">
              <a:xfrm rot="5400000">
                <a:off x="1542" y="2149"/>
                <a:ext cx="27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09" name="Line 9"/>
              <p:cNvSpPr>
                <a:spLocks noChangeShapeType="1"/>
              </p:cNvSpPr>
              <p:nvPr/>
            </p:nvSpPr>
            <p:spPr bwMode="auto">
              <a:xfrm flipH="1">
                <a:off x="1535" y="2263"/>
                <a:ext cx="144" cy="139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  <p:sp>
            <p:nvSpPr>
              <p:cNvPr id="89110" name="Line 10"/>
              <p:cNvSpPr>
                <a:spLocks noChangeShapeType="1"/>
              </p:cNvSpPr>
              <p:nvPr/>
            </p:nvSpPr>
            <p:spPr bwMode="auto">
              <a:xfrm>
                <a:off x="1682" y="2276"/>
                <a:ext cx="118" cy="12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1305" tIns="45652" rIns="91305" bIns="45652"/>
              <a:lstStyle/>
              <a:p>
                <a:endParaRPr lang="zh-CN" altLang="en-US"/>
              </a:p>
            </p:txBody>
          </p:sp>
        </p:grpSp>
        <p:sp>
          <p:nvSpPr>
            <p:cNvPr id="89105" name="Text Box 11"/>
            <p:cNvSpPr txBox="1">
              <a:spLocks noChangeArrowheads="1"/>
            </p:cNvSpPr>
            <p:nvPr/>
          </p:nvSpPr>
          <p:spPr bwMode="auto">
            <a:xfrm>
              <a:off x="22" y="3373"/>
              <a:ext cx="149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CN" altLang="en-US" sz="1800">
                <a:latin typeface="Verdana" pitchFamily="34" charset="0"/>
              </a:endParaRPr>
            </a:p>
          </p:txBody>
        </p:sp>
      </p:grpSp>
      <p:sp>
        <p:nvSpPr>
          <p:cNvPr id="813068" name="Line 12"/>
          <p:cNvSpPr>
            <a:spLocks noChangeShapeType="1"/>
          </p:cNvSpPr>
          <p:nvPr/>
        </p:nvSpPr>
        <p:spPr bwMode="auto">
          <a:xfrm>
            <a:off x="2484438" y="2241550"/>
            <a:ext cx="2014537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3069" name="Line 13"/>
          <p:cNvSpPr>
            <a:spLocks noChangeShapeType="1"/>
          </p:cNvSpPr>
          <p:nvPr/>
        </p:nvSpPr>
        <p:spPr bwMode="auto">
          <a:xfrm flipH="1">
            <a:off x="2339975" y="4618038"/>
            <a:ext cx="2160588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3070" name="AutoShape 14"/>
          <p:cNvSpPr>
            <a:spLocks noChangeArrowheads="1"/>
          </p:cNvSpPr>
          <p:nvPr/>
        </p:nvSpPr>
        <p:spPr bwMode="auto">
          <a:xfrm>
            <a:off x="5219700" y="2457450"/>
            <a:ext cx="1008063" cy="86518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181" y="19738"/>
                </a:moveTo>
                <a:cubicBezTo>
                  <a:pt x="17231" y="18658"/>
                  <a:pt x="20050" y="14991"/>
                  <a:pt x="20050" y="10800"/>
                </a:cubicBezTo>
                <a:cubicBezTo>
                  <a:pt x="20050" y="5691"/>
                  <a:pt x="15908" y="1550"/>
                  <a:pt x="10800" y="1550"/>
                </a:cubicBezTo>
                <a:cubicBezTo>
                  <a:pt x="5691" y="1550"/>
                  <a:pt x="1550" y="5691"/>
                  <a:pt x="1550" y="10800"/>
                </a:cubicBezTo>
                <a:cubicBezTo>
                  <a:pt x="1549" y="11658"/>
                  <a:pt x="1669" y="12511"/>
                  <a:pt x="1904" y="13336"/>
                </a:cubicBezTo>
                <a:lnTo>
                  <a:pt x="414" y="13762"/>
                </a:lnTo>
                <a:cubicBezTo>
                  <a:pt x="139" y="12798"/>
                  <a:pt x="0" y="11801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5693"/>
                  <a:pt x="18309" y="19975"/>
                  <a:pt x="13580" y="21235"/>
                </a:cubicBezTo>
                <a:lnTo>
                  <a:pt x="14276" y="23844"/>
                </a:lnTo>
                <a:lnTo>
                  <a:pt x="10024" y="21381"/>
                </a:lnTo>
                <a:lnTo>
                  <a:pt x="12486" y="17129"/>
                </a:lnTo>
                <a:lnTo>
                  <a:pt x="13181" y="19738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1" name="AutoShape 15"/>
          <p:cNvSpPr>
            <a:spLocks noChangeArrowheads="1"/>
          </p:cNvSpPr>
          <p:nvPr/>
        </p:nvSpPr>
        <p:spPr bwMode="auto">
          <a:xfrm>
            <a:off x="5219700" y="3538538"/>
            <a:ext cx="1008063" cy="863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181" y="19738"/>
                </a:moveTo>
                <a:cubicBezTo>
                  <a:pt x="17231" y="18658"/>
                  <a:pt x="20050" y="14991"/>
                  <a:pt x="20050" y="10800"/>
                </a:cubicBezTo>
                <a:cubicBezTo>
                  <a:pt x="20050" y="5691"/>
                  <a:pt x="15908" y="1550"/>
                  <a:pt x="10800" y="1550"/>
                </a:cubicBezTo>
                <a:cubicBezTo>
                  <a:pt x="5691" y="1550"/>
                  <a:pt x="1550" y="5691"/>
                  <a:pt x="1550" y="10800"/>
                </a:cubicBezTo>
                <a:cubicBezTo>
                  <a:pt x="1549" y="11658"/>
                  <a:pt x="1669" y="12511"/>
                  <a:pt x="1904" y="13336"/>
                </a:cubicBezTo>
                <a:lnTo>
                  <a:pt x="414" y="13762"/>
                </a:lnTo>
                <a:cubicBezTo>
                  <a:pt x="139" y="12798"/>
                  <a:pt x="0" y="11801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5693"/>
                  <a:pt x="18309" y="19975"/>
                  <a:pt x="13580" y="21235"/>
                </a:cubicBezTo>
                <a:lnTo>
                  <a:pt x="14276" y="23844"/>
                </a:lnTo>
                <a:lnTo>
                  <a:pt x="10024" y="21381"/>
                </a:lnTo>
                <a:lnTo>
                  <a:pt x="12486" y="17129"/>
                </a:lnTo>
                <a:lnTo>
                  <a:pt x="13181" y="19738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2" name="Text Box 16"/>
          <p:cNvSpPr txBox="1">
            <a:spLocks noChangeArrowheads="1"/>
          </p:cNvSpPr>
          <p:nvPr/>
        </p:nvSpPr>
        <p:spPr bwMode="auto">
          <a:xfrm>
            <a:off x="2987675" y="1882775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>
                <a:solidFill>
                  <a:srgbClr val="3333FF"/>
                </a:solidFill>
                <a:latin typeface="Arial" charset="0"/>
              </a:rPr>
              <a:t>1. </a:t>
            </a:r>
            <a:r>
              <a:rPr kumimoji="0" lang="zh-CN" altLang="en-US" sz="2000">
                <a:solidFill>
                  <a:srgbClr val="3333FF"/>
                </a:solidFill>
                <a:latin typeface="Arial" charset="0"/>
              </a:rPr>
              <a:t>动  作</a:t>
            </a:r>
          </a:p>
        </p:txBody>
      </p:sp>
      <p:sp>
        <p:nvSpPr>
          <p:cNvPr id="813073" name="Text Box 17"/>
          <p:cNvSpPr txBox="1">
            <a:spLocks noChangeArrowheads="1"/>
          </p:cNvSpPr>
          <p:nvPr/>
        </p:nvSpPr>
        <p:spPr bwMode="auto">
          <a:xfrm>
            <a:off x="2987675" y="4618038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>
                <a:solidFill>
                  <a:srgbClr val="3333FF"/>
                </a:solidFill>
                <a:latin typeface="Arial" charset="0"/>
              </a:rPr>
              <a:t>4. </a:t>
            </a:r>
            <a:r>
              <a:rPr kumimoji="0" lang="zh-CN" altLang="en-US" sz="2000">
                <a:solidFill>
                  <a:srgbClr val="3333FF"/>
                </a:solidFill>
                <a:latin typeface="Arial" charset="0"/>
              </a:rPr>
              <a:t>回  应</a:t>
            </a:r>
          </a:p>
        </p:txBody>
      </p:sp>
      <p:sp>
        <p:nvSpPr>
          <p:cNvPr id="813074" name="Text Box 18"/>
          <p:cNvSpPr txBox="1">
            <a:spLocks noChangeArrowheads="1"/>
          </p:cNvSpPr>
          <p:nvPr/>
        </p:nvSpPr>
        <p:spPr bwMode="auto">
          <a:xfrm>
            <a:off x="5292725" y="2709863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3333FF"/>
                </a:solidFill>
                <a:latin typeface="Arial" charset="0"/>
              </a:rPr>
              <a:t>2</a:t>
            </a:r>
            <a:r>
              <a:rPr kumimoji="0" lang="en-US" altLang="zh-CN" sz="2000" dirty="0" smtClean="0">
                <a:solidFill>
                  <a:srgbClr val="3333FF"/>
                </a:solidFill>
                <a:latin typeface="Arial" charset="0"/>
              </a:rPr>
              <a:t>.</a:t>
            </a:r>
            <a:r>
              <a:rPr kumimoji="0" lang="zh-CN" altLang="en-US" sz="2000" dirty="0" smtClean="0">
                <a:solidFill>
                  <a:srgbClr val="3333FF"/>
                </a:solidFill>
                <a:latin typeface="Arial" charset="0"/>
              </a:rPr>
              <a:t>验证</a:t>
            </a:r>
            <a:endParaRPr kumimoji="0" lang="zh-CN" altLang="en-US" sz="20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813075" name="Text Box 19"/>
          <p:cNvSpPr txBox="1">
            <a:spLocks noChangeArrowheads="1"/>
          </p:cNvSpPr>
          <p:nvPr/>
        </p:nvSpPr>
        <p:spPr bwMode="auto">
          <a:xfrm>
            <a:off x="5292725" y="3789363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3333FF"/>
                </a:solidFill>
                <a:latin typeface="Arial" charset="0"/>
              </a:rPr>
              <a:t>3</a:t>
            </a:r>
            <a:r>
              <a:rPr kumimoji="0" lang="en-US" altLang="zh-CN" sz="2000" dirty="0" smtClean="0">
                <a:solidFill>
                  <a:srgbClr val="3333FF"/>
                </a:solidFill>
                <a:latin typeface="Arial" charset="0"/>
              </a:rPr>
              <a:t>.</a:t>
            </a:r>
            <a:r>
              <a:rPr kumimoji="0" lang="zh-CN" altLang="en-US" sz="2000" dirty="0" smtClean="0">
                <a:solidFill>
                  <a:srgbClr val="3333FF"/>
                </a:solidFill>
                <a:latin typeface="Arial" charset="0"/>
              </a:rPr>
              <a:t>处理</a:t>
            </a:r>
            <a:endParaRPr kumimoji="0" lang="zh-CN" altLang="en-US" sz="2000" dirty="0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89102" name="Text Box 20"/>
          <p:cNvSpPr txBox="1">
            <a:spLocks noChangeArrowheads="1"/>
          </p:cNvSpPr>
          <p:nvPr/>
        </p:nvSpPr>
        <p:spPr bwMode="auto">
          <a:xfrm>
            <a:off x="4787900" y="1773238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2000" u="sng">
                <a:solidFill>
                  <a:srgbClr val="3333FF"/>
                </a:solidFill>
                <a:latin typeface="Arial" charset="0"/>
              </a:rPr>
              <a:t>系  统</a:t>
            </a:r>
          </a:p>
        </p:txBody>
      </p:sp>
      <p:sp>
        <p:nvSpPr>
          <p:cNvPr id="813077" name="Text Box 21"/>
          <p:cNvSpPr txBox="1">
            <a:spLocks noChangeArrowheads="1"/>
          </p:cNvSpPr>
          <p:nvPr/>
        </p:nvSpPr>
        <p:spPr bwMode="auto">
          <a:xfrm>
            <a:off x="468313" y="5229225"/>
            <a:ext cx="82073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重点写：</a:t>
            </a:r>
            <a:r>
              <a:rPr lang="en-US" altLang="zh-CN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和</a:t>
            </a:r>
            <a:r>
              <a:rPr lang="en-US" altLang="zh-CN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2800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（可观测的、体现客户利益的文字）</a:t>
            </a:r>
            <a:endParaRPr lang="en-US" altLang="zh-CN" sz="2800" u="sng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81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8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81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81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8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8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81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8" grpId="0" animBg="1"/>
      <p:bldP spid="813069" grpId="0" animBg="1"/>
      <p:bldP spid="813070" grpId="0" animBg="1"/>
      <p:bldP spid="813071" grpId="0" animBg="1"/>
      <p:bldP spid="813072" grpId="0"/>
      <p:bldP spid="813073" grpId="0"/>
      <p:bldP spid="813074" grpId="0"/>
      <p:bldP spid="81307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E99A0B56-ADC9-424B-A7AD-7857AB88935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事件流描述要点</a:t>
            </a:r>
            <a:endParaRPr lang="en-US" altLang="zh-CN" sz="4400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 smtClean="0"/>
              <a:t>事件流描述要使用户和开发人员互相理解用例的功能，要注意以下几点：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使用</a:t>
            </a:r>
            <a:r>
              <a:rPr lang="zh-CN" altLang="en-US" sz="2800" dirty="0"/>
              <a:t>业务</a:t>
            </a:r>
            <a:r>
              <a:rPr lang="zh-CN" altLang="en-US" sz="2800" dirty="0" smtClean="0"/>
              <a:t>语言</a:t>
            </a:r>
            <a:r>
              <a:rPr lang="zh-CN" altLang="en-US" sz="2800" dirty="0" smtClean="0"/>
              <a:t>：使用用户平时所使用的语言进行描述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重点描述参与者</a:t>
            </a:r>
            <a:r>
              <a:rPr lang="zh-CN" altLang="en-US" sz="2800" dirty="0" smtClean="0"/>
              <a:t>与</a:t>
            </a:r>
            <a:r>
              <a:rPr lang="zh-CN" altLang="en-US" sz="2800" dirty="0" smtClean="0"/>
              <a:t>系统交互</a:t>
            </a:r>
            <a:r>
              <a:rPr lang="zh-CN" altLang="en-US" sz="2800" dirty="0" smtClean="0"/>
              <a:t>的信息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不</a:t>
            </a:r>
            <a:r>
              <a:rPr lang="zh-CN" altLang="en-US" sz="2800" dirty="0" smtClean="0"/>
              <a:t>使用</a:t>
            </a:r>
            <a:r>
              <a:rPr lang="zh-CN" altLang="en-US" sz="2800" dirty="0" smtClean="0"/>
              <a:t>“</a:t>
            </a:r>
            <a:r>
              <a:rPr lang="zh-CN" altLang="en-US" sz="2800" dirty="0" smtClean="0"/>
              <a:t>例如”、“等”不</a:t>
            </a:r>
            <a:r>
              <a:rPr lang="zh-CN" altLang="en-US" sz="2800" dirty="0" smtClean="0"/>
              <a:t>清晰的表达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不要过多的考虑界面细节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不要</a:t>
            </a:r>
            <a:r>
              <a:rPr lang="zh-CN" altLang="en-US" sz="2800" dirty="0" smtClean="0"/>
              <a:t>描述系统内部处理细节，要</a:t>
            </a:r>
            <a:r>
              <a:rPr lang="zh-CN" altLang="en-US" sz="2800" dirty="0" smtClean="0"/>
              <a:t>描述从系统外部所看到的活动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要</a:t>
            </a:r>
            <a:r>
              <a:rPr lang="zh-CN" altLang="en-US" sz="2800" dirty="0" smtClean="0"/>
              <a:t>明确描述用例的开始和</a:t>
            </a:r>
            <a:r>
              <a:rPr lang="zh-CN" altLang="en-US" sz="2800" dirty="0" smtClean="0"/>
              <a:t>结束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不仅需要描述基本事件流，还需要考虑备选事件流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5D8B5F6-BCCE-43B4-813F-AB2019886449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例</a:t>
            </a:r>
            <a:r>
              <a:rPr lang="en-US" altLang="zh-CN" sz="4400" smtClean="0"/>
              <a:t>1</a:t>
            </a:r>
            <a:r>
              <a:rPr lang="zh-CN" altLang="en-US" sz="4400" smtClean="0"/>
              <a:t>：使用自然语言</a:t>
            </a:r>
            <a:endParaRPr lang="en-US" altLang="zh-CN" sz="4400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技术语言：无法与用户沟通</a:t>
            </a:r>
            <a:endParaRPr lang="en-US" altLang="zh-CN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系统通过</a:t>
            </a:r>
            <a:r>
              <a:rPr lang="en-US" altLang="zh-CN" smtClean="0">
                <a:solidFill>
                  <a:srgbClr val="000000"/>
                </a:solidFill>
              </a:rPr>
              <a:t>ADO</a:t>
            </a:r>
            <a:r>
              <a:rPr lang="zh-CN" altLang="en-US" smtClean="0">
                <a:solidFill>
                  <a:srgbClr val="000000"/>
                </a:solidFill>
              </a:rPr>
              <a:t>建立数据库连接，传送</a:t>
            </a:r>
            <a:r>
              <a:rPr lang="en-US" altLang="zh-CN" smtClean="0">
                <a:solidFill>
                  <a:srgbClr val="000000"/>
                </a:solidFill>
              </a:rPr>
              <a:t>SQL</a:t>
            </a:r>
            <a:r>
              <a:rPr lang="zh-CN" altLang="en-US" smtClean="0">
                <a:solidFill>
                  <a:srgbClr val="000000"/>
                </a:solidFill>
              </a:rPr>
              <a:t>查询语句，从“商品表”查询商品的详细信息</a:t>
            </a:r>
            <a:r>
              <a:rPr lang="en-US" altLang="zh-CN" smtClean="0">
                <a:solidFill>
                  <a:srgbClr val="000000"/>
                </a:solidFill>
              </a:rPr>
              <a:t>…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自然语言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zh-CN" altLang="en-US" smtClean="0">
                <a:solidFill>
                  <a:srgbClr val="000000"/>
                </a:solidFill>
              </a:rPr>
              <a:t>用户语言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系统按照查询条件搜索商品的详细信息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3A6AF3A-3EB9-4407-957A-A5A99C110D3C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2</a:t>
            </a:r>
            <a:r>
              <a:rPr lang="zh-CN" altLang="en-US" sz="4000" smtClean="0"/>
              <a:t>：描述参与者与系统交互过程</a:t>
            </a:r>
            <a:endParaRPr lang="en-US" altLang="zh-CN" sz="400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以</a:t>
            </a:r>
            <a:r>
              <a:rPr lang="zh-CN" altLang="en-US" smtClean="0"/>
              <a:t>参与者</a:t>
            </a:r>
            <a:r>
              <a:rPr lang="zh-CN" altLang="en-US" smtClean="0">
                <a:solidFill>
                  <a:srgbClr val="000000"/>
                </a:solidFill>
              </a:rPr>
              <a:t>或系统作为主语描述</a:t>
            </a:r>
          </a:p>
          <a:p>
            <a:pPr lvl="1" eaLnBrk="1" hangingPunct="1"/>
            <a:r>
              <a:rPr lang="zh-CN" altLang="en-US" smtClean="0"/>
              <a:t>参与者</a:t>
            </a:r>
            <a:r>
              <a:rPr lang="en-US" altLang="zh-CN" smtClean="0">
                <a:solidFill>
                  <a:srgbClr val="000000"/>
                </a:solidFill>
              </a:rPr>
              <a:t>……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系统</a:t>
            </a:r>
            <a:r>
              <a:rPr lang="en-US" altLang="zh-CN" smtClean="0">
                <a:solidFill>
                  <a:srgbClr val="000000"/>
                </a:solidFill>
              </a:rPr>
              <a:t>……</a:t>
            </a: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示例</a:t>
            </a:r>
          </a:p>
          <a:p>
            <a:pPr lvl="1" eaLnBrk="1" hangingPunct="1"/>
            <a:r>
              <a:rPr lang="zh-CN" altLang="en-US" smtClean="0"/>
              <a:t>出纳员接收顾客的付款</a:t>
            </a:r>
            <a:r>
              <a:rPr lang="en-US" altLang="zh-CN" smtClean="0"/>
              <a:t>—</a:t>
            </a:r>
            <a:r>
              <a:rPr lang="zh-CN" altLang="en-US" smtClean="0"/>
              <a:t>顾客的付款数可能高于商品总额</a:t>
            </a:r>
          </a:p>
          <a:p>
            <a:pPr lvl="1" eaLnBrk="1" hangingPunct="1"/>
            <a:r>
              <a:rPr lang="zh-CN" altLang="en-US" smtClean="0"/>
              <a:t>出纳员录入顾客所付的现金总额</a:t>
            </a:r>
          </a:p>
          <a:p>
            <a:pPr lvl="1" eaLnBrk="1" hangingPunct="1"/>
            <a:r>
              <a:rPr lang="zh-CN" altLang="en-US" smtClean="0"/>
              <a:t>系统显示出应找还给顾客的余额，打印付款收据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C9315052-207C-4536-9F53-D87E3D3C38B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89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例</a:t>
            </a:r>
            <a:r>
              <a:rPr lang="en-US" altLang="zh-CN" sz="4400" smtClean="0"/>
              <a:t>3</a:t>
            </a:r>
            <a:r>
              <a:rPr lang="zh-CN" altLang="en-US" sz="4400" smtClean="0"/>
              <a:t>：不细化</a:t>
            </a:r>
            <a:r>
              <a:rPr lang="en-US" altLang="zh-CN" sz="4400" smtClean="0"/>
              <a:t>GUI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过细的</a:t>
            </a:r>
            <a:r>
              <a:rPr lang="en-US" altLang="zh-CN" smtClean="0">
                <a:solidFill>
                  <a:srgbClr val="000000"/>
                </a:solidFill>
              </a:rPr>
              <a:t>GUI</a:t>
            </a:r>
            <a:r>
              <a:rPr lang="zh-CN" altLang="en-US" smtClean="0">
                <a:solidFill>
                  <a:srgbClr val="000000"/>
                </a:solidFill>
              </a:rPr>
              <a:t>描述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会员从下拉框中选择类别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会员在相应文本框中输入查询条件</a:t>
            </a:r>
          </a:p>
          <a:p>
            <a:pPr lvl="1" eaLnBrk="1" hangingPunct="1"/>
            <a:r>
              <a:rPr lang="zh-CN" altLang="en-US" smtClean="0">
                <a:solidFill>
                  <a:srgbClr val="000000"/>
                </a:solidFill>
              </a:rPr>
              <a:t>会员点击“确定”按钮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38547B7-F6F3-49E3-9C6D-D2D014040EE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需求：也需要开发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403350" y="1773238"/>
            <a:ext cx="1944688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403350" y="1917700"/>
            <a:ext cx="2016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客户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用户的要求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想法</a:t>
            </a:r>
            <a:r>
              <a:rPr kumimoji="0" lang="en-US" altLang="zh-CN" sz="200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期望</a:t>
            </a:r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2339975" y="2781300"/>
            <a:ext cx="0" cy="14398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5291138" y="4292600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5291138" y="4545013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软件设计</a:t>
            </a: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5291138" y="1809750"/>
            <a:ext cx="1944687" cy="936625"/>
          </a:xfrm>
          <a:prstGeom prst="rect">
            <a:avLst/>
          </a:prstGeom>
          <a:solidFill>
            <a:srgbClr val="00FF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5291138" y="2062163"/>
            <a:ext cx="187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软件产品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1690688" y="32861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开发</a:t>
            </a:r>
          </a:p>
        </p:txBody>
      </p:sp>
      <p:sp>
        <p:nvSpPr>
          <p:cNvPr id="725003" name="Line 11"/>
          <p:cNvSpPr>
            <a:spLocks noChangeShapeType="1"/>
          </p:cNvSpPr>
          <p:nvPr/>
        </p:nvSpPr>
        <p:spPr bwMode="auto">
          <a:xfrm flipH="1" flipV="1">
            <a:off x="6227763" y="2854325"/>
            <a:ext cx="0" cy="1295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6299200" y="3357563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编码和测试</a:t>
            </a:r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 flipH="1">
            <a:off x="3419475" y="2854325"/>
            <a:ext cx="2305050" cy="15827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06" name="Text Box 14"/>
          <p:cNvSpPr txBox="1">
            <a:spLocks noChangeArrowheads="1"/>
          </p:cNvSpPr>
          <p:nvPr/>
        </p:nvSpPr>
        <p:spPr bwMode="auto">
          <a:xfrm>
            <a:off x="3851275" y="33575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验收</a:t>
            </a:r>
          </a:p>
        </p:txBody>
      </p:sp>
      <p:sp>
        <p:nvSpPr>
          <p:cNvPr id="725007" name="Rectangle 15"/>
          <p:cNvSpPr>
            <a:spLocks noChangeArrowheads="1"/>
          </p:cNvSpPr>
          <p:nvPr/>
        </p:nvSpPr>
        <p:spPr bwMode="auto">
          <a:xfrm>
            <a:off x="1403350" y="4294188"/>
            <a:ext cx="1944688" cy="936625"/>
          </a:xfrm>
          <a:prstGeom prst="rect">
            <a:avLst/>
          </a:prstGeom>
          <a:solidFill>
            <a:srgbClr val="CCEC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1403350" y="4435475"/>
            <a:ext cx="1873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有价值的</a:t>
            </a:r>
            <a:b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</a:b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软件需求</a:t>
            </a:r>
          </a:p>
        </p:txBody>
      </p:sp>
      <p:sp>
        <p:nvSpPr>
          <p:cNvPr id="725009" name="Line 17"/>
          <p:cNvSpPr>
            <a:spLocks noChangeShapeType="1"/>
          </p:cNvSpPr>
          <p:nvPr/>
        </p:nvSpPr>
        <p:spPr bwMode="auto">
          <a:xfrm flipV="1">
            <a:off x="3419475" y="4725988"/>
            <a:ext cx="18002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3563938" y="4797425"/>
            <a:ext cx="151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000000"/>
                </a:solidFill>
                <a:latin typeface="Verdana" pitchFamily="34" charset="0"/>
              </a:rPr>
              <a:t>分析和设计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animBg="1"/>
      <p:bldP spid="724998" grpId="0" animBg="1"/>
      <p:bldP spid="724999" grpId="0"/>
      <p:bldP spid="725000" grpId="0" animBg="1"/>
      <p:bldP spid="725001" grpId="0"/>
      <p:bldP spid="725002" grpId="0"/>
      <p:bldP spid="725003" grpId="0" animBg="1"/>
      <p:bldP spid="725004" grpId="0"/>
      <p:bldP spid="725005" grpId="0" animBg="1"/>
      <p:bldP spid="725006" grpId="0"/>
      <p:bldP spid="725007" grpId="0" animBg="1"/>
      <p:bldP spid="725008" grpId="0"/>
      <p:bldP spid="725009" grpId="0" animBg="1"/>
      <p:bldP spid="7250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92748931-3B54-4F36-B179-9B0670749022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90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4</a:t>
            </a:r>
            <a:r>
              <a:rPr lang="zh-CN" altLang="en-US" smtClean="0"/>
              <a:t>：分支和循环的描述</a:t>
            </a:r>
            <a:endParaRPr lang="en-US" altLang="zh-CN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分支：放到备选路径中</a:t>
            </a:r>
          </a:p>
          <a:p>
            <a:pPr lvl="1" eaLnBrk="1" hangingPunct="1"/>
            <a:r>
              <a:rPr lang="zh-CN" altLang="en-US" smtClean="0"/>
              <a:t>参与者的选择</a:t>
            </a:r>
          </a:p>
          <a:p>
            <a:pPr lvl="1" eaLnBrk="1" hangingPunct="1"/>
            <a:r>
              <a:rPr lang="zh-CN" altLang="en-US" smtClean="0"/>
              <a:t>另一条成功线路</a:t>
            </a:r>
          </a:p>
          <a:p>
            <a:pPr lvl="1" eaLnBrk="1" hangingPunct="1"/>
            <a:r>
              <a:rPr lang="zh-CN" altLang="en-US" smtClean="0"/>
              <a:t>系统进行验证</a:t>
            </a:r>
          </a:p>
          <a:p>
            <a:pPr lvl="1" eaLnBrk="1" hangingPunct="1"/>
            <a:r>
              <a:rPr lang="en-US" altLang="zh-CN" smtClean="0"/>
              <a:t>……</a:t>
            </a:r>
          </a:p>
          <a:p>
            <a:pPr eaLnBrk="1" hangingPunct="1"/>
            <a:r>
              <a:rPr lang="zh-CN" altLang="en-US" smtClean="0"/>
              <a:t>循环：直接描述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基本事件流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用例的主路径、愉快路径（</a:t>
            </a:r>
            <a:r>
              <a:rPr lang="en-US" altLang="zh-CN" dirty="0" smtClean="0"/>
              <a:t>Happy Path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通常用来描述一个理想世界，即没有任何错误发生的情况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复杂的基本流可以分解成多个子流</a:t>
            </a:r>
            <a:endParaRPr lang="en-US" altLang="zh-CN" dirty="0" smtClean="0"/>
          </a:p>
          <a:p>
            <a:r>
              <a:rPr lang="zh-CN" altLang="en-US" dirty="0"/>
              <a:t>备选事件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基本事件流中的分支或异常情况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注意如何与基本流衔接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754343B-143F-433B-AAA2-B251BF3FFF11}" type="slidenum">
              <a:rPr lang="en-US" altLang="zh-CN" smtClean="0"/>
              <a:pPr>
                <a:defRPr/>
              </a:pPr>
              <a:t>91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3688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8779975B-9BF5-4888-B7E9-E5FF66224101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92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用例文档中的补充约束</a:t>
            </a:r>
            <a:endParaRPr lang="en-US" altLang="zh-CN" sz="4400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用例重点在于描述功能需求，而其它方面的补充约束：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与特定用例相关的补充约束，作为该用例文档中一部分来描述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/>
              <a:t>一些全局性的补充约束，单独形成一份独立的文档，如“补充需求规约”文档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/>
              <a:t>补充约束</a:t>
            </a:r>
            <a:endParaRPr kumimoji="0"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数据需求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业务规则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 smtClean="0"/>
              <a:t>非功能需求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 smtClean="0"/>
              <a:t>设计约束</a:t>
            </a:r>
            <a:endParaRPr kumimoji="0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4967938-BA5C-4180-A37B-2F390C57771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补充约束</a:t>
            </a:r>
            <a:r>
              <a:rPr lang="zh-CN" altLang="en-US" sz="4400" dirty="0" smtClean="0"/>
              <a:t>：</a:t>
            </a:r>
            <a:r>
              <a:rPr lang="zh-CN" altLang="en-US" sz="4400" dirty="0"/>
              <a:t>数据需求</a:t>
            </a:r>
            <a:endParaRPr lang="en-US" altLang="zh-CN" sz="4400" dirty="0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描述与用例相关的数据需求</a:t>
            </a:r>
          </a:p>
          <a:p>
            <a:pPr lvl="1" eaLnBrk="1" hangingPunct="1"/>
            <a:r>
              <a:rPr lang="zh-CN" altLang="en-US" sz="2800" smtClean="0"/>
              <a:t>不同于数据模型</a:t>
            </a:r>
            <a:r>
              <a:rPr lang="en-US" altLang="zh-CN" sz="2800" smtClean="0"/>
              <a:t>—</a:t>
            </a:r>
            <a:r>
              <a:rPr lang="zh-CN" altLang="en-US" sz="2800" smtClean="0"/>
              <a:t>只是一部分，但可以用</a:t>
            </a:r>
            <a:r>
              <a:rPr lang="en-US" altLang="zh-CN" sz="2800" smtClean="0"/>
              <a:t>E/R</a:t>
            </a:r>
            <a:r>
              <a:rPr lang="zh-CN" altLang="en-US" sz="2800" smtClean="0"/>
              <a:t>图或业务对象图作为辅助说明</a:t>
            </a:r>
            <a:endParaRPr lang="en-US" altLang="zh-CN" sz="2800" smtClean="0"/>
          </a:p>
          <a:p>
            <a:pPr lvl="1" eaLnBrk="1" hangingPunct="1"/>
            <a:r>
              <a:rPr lang="zh-CN" altLang="en-US" sz="2800" smtClean="0"/>
              <a:t>不等于数据字典</a:t>
            </a:r>
            <a:r>
              <a:rPr lang="en-US" altLang="zh-CN" sz="2800" smtClean="0"/>
              <a:t>—</a:t>
            </a:r>
            <a:r>
              <a:rPr lang="zh-CN" altLang="en-US" sz="2800" smtClean="0"/>
              <a:t>容易过早把时间花在细节上，早期只关注数据本身，不关注实现细节</a:t>
            </a:r>
          </a:p>
          <a:p>
            <a:pPr eaLnBrk="1" hangingPunct="1"/>
            <a:r>
              <a:rPr lang="zh-CN" altLang="en-US" sz="3200" smtClean="0"/>
              <a:t>示例</a:t>
            </a:r>
            <a:r>
              <a:rPr lang="en-US" altLang="zh-CN" sz="3200" smtClean="0"/>
              <a:t>(</a:t>
            </a:r>
            <a:r>
              <a:rPr lang="zh-CN" altLang="en-US" sz="3200" smtClean="0"/>
              <a:t>可按数据字典语法，也可简单描述</a:t>
            </a:r>
            <a:r>
              <a:rPr lang="en-US" altLang="zh-CN" sz="3200" smtClean="0"/>
              <a:t>)</a:t>
            </a:r>
          </a:p>
          <a:p>
            <a:pPr lvl="1" eaLnBrk="1" hangingPunct="1"/>
            <a:r>
              <a:rPr kumimoji="0" lang="zh-CN" altLang="en-US" sz="2800" smtClean="0"/>
              <a:t>注册信息</a:t>
            </a:r>
            <a:r>
              <a:rPr kumimoji="0" lang="en-US" altLang="zh-CN" sz="2800" smtClean="0"/>
              <a:t>=</a:t>
            </a:r>
            <a:r>
              <a:rPr kumimoji="0" lang="zh-CN" altLang="en-US" sz="2800" smtClean="0"/>
              <a:t>用户名</a:t>
            </a:r>
            <a:r>
              <a:rPr kumimoji="0" lang="en-US" altLang="zh-CN" sz="2800" smtClean="0"/>
              <a:t>+</a:t>
            </a:r>
            <a:r>
              <a:rPr kumimoji="0" lang="zh-CN" altLang="en-US" sz="2800" smtClean="0"/>
              <a:t>密码</a:t>
            </a:r>
            <a:r>
              <a:rPr kumimoji="0" lang="en-US" altLang="zh-CN" sz="2800" smtClean="0"/>
              <a:t>+email+{</a:t>
            </a:r>
            <a:r>
              <a:rPr kumimoji="0" lang="zh-CN" altLang="en-US" sz="2800" smtClean="0"/>
              <a:t>电话</a:t>
            </a:r>
            <a:r>
              <a:rPr kumimoji="0" lang="en-US" altLang="zh-CN" sz="2800" smtClean="0"/>
              <a:t>}*</a:t>
            </a:r>
          </a:p>
          <a:p>
            <a:pPr lvl="1" eaLnBrk="1" hangingPunct="1"/>
            <a:r>
              <a:rPr kumimoji="0" lang="zh-CN" altLang="en-US" sz="2800" smtClean="0"/>
              <a:t>房间的状态可能有：空闲、已预订、占用</a:t>
            </a:r>
          </a:p>
          <a:p>
            <a:pPr lvl="1" eaLnBrk="1" hangingPunct="1"/>
            <a:r>
              <a:rPr kumimoji="0" lang="en-US" altLang="zh-CN" sz="2800" smtClean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6820C84-FA65-401D-A0D1-F40B3AF29D86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补充约束：业务规则</a:t>
            </a:r>
            <a:endParaRPr lang="en-US" altLang="zh-CN" sz="4400" smtClean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描述业务逻辑和操作规则</a:t>
            </a:r>
          </a:p>
          <a:p>
            <a:pPr lvl="1" eaLnBrk="1" hangingPunct="1"/>
            <a:r>
              <a:rPr kumimoji="0" lang="zh-CN" altLang="en-US" sz="2800" smtClean="0"/>
              <a:t>事实：设备是资产的一种</a:t>
            </a:r>
            <a:endParaRPr kumimoji="0" lang="en-US" altLang="zh-CN" sz="2800" smtClean="0"/>
          </a:p>
          <a:p>
            <a:pPr lvl="1" eaLnBrk="1" hangingPunct="1"/>
            <a:r>
              <a:rPr kumimoji="0" lang="zh-CN" altLang="en-US" sz="2800" smtClean="0"/>
              <a:t>推理：如果过了计划中的交互日期，货物还没有送到，即为“未按时送货</a:t>
            </a:r>
            <a:r>
              <a:rPr kumimoji="0" lang="en-US" altLang="zh-CN" sz="2800" smtClean="0"/>
              <a:t>”</a:t>
            </a:r>
          </a:p>
          <a:p>
            <a:pPr lvl="1" eaLnBrk="1" hangingPunct="1"/>
            <a:r>
              <a:rPr kumimoji="0" lang="zh-CN" altLang="en-US" sz="2800" smtClean="0"/>
              <a:t>约束：合同总金额不能超出买方的信用额度</a:t>
            </a:r>
            <a:endParaRPr kumimoji="0" lang="en-US" altLang="zh-CN" sz="2800" smtClean="0"/>
          </a:p>
          <a:p>
            <a:pPr eaLnBrk="1" hangingPunct="1"/>
            <a:r>
              <a:rPr kumimoji="0" lang="zh-CN" altLang="en-US" sz="3200" smtClean="0"/>
              <a:t>表达业务规则</a:t>
            </a:r>
          </a:p>
          <a:p>
            <a:pPr lvl="1" eaLnBrk="1" hangingPunct="1"/>
            <a:r>
              <a:rPr kumimoji="0" lang="zh-CN" altLang="en-US" sz="2800" smtClean="0"/>
              <a:t>文字说明</a:t>
            </a:r>
          </a:p>
          <a:p>
            <a:pPr lvl="1" eaLnBrk="1" hangingPunct="1"/>
            <a:r>
              <a:rPr kumimoji="0" lang="zh-CN" altLang="en-US" sz="2800" smtClean="0"/>
              <a:t>决策表</a:t>
            </a:r>
          </a:p>
          <a:p>
            <a:pPr lvl="1" eaLnBrk="1" hangingPunct="1"/>
            <a:r>
              <a:rPr kumimoji="0" lang="en-US" altLang="zh-CN" sz="2800" smtClean="0"/>
              <a:t>OCL(</a:t>
            </a:r>
            <a:r>
              <a:rPr kumimoji="0" lang="zh-CN" altLang="en-US" sz="2800" smtClean="0"/>
              <a:t>对象约束语言</a:t>
            </a:r>
            <a:r>
              <a:rPr kumimoji="0" lang="en-US" altLang="zh-CN" sz="2800" smtClean="0"/>
              <a:t>)</a:t>
            </a:r>
          </a:p>
          <a:p>
            <a:pPr lvl="1" eaLnBrk="1" hangingPunct="1"/>
            <a:r>
              <a:rPr kumimoji="0" lang="en-US" altLang="zh-CN" sz="28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2AFF7417-66AF-4801-9D1D-D9C566134F8E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95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补充约束：非功能需求</a:t>
            </a:r>
            <a:endParaRPr lang="en-US" altLang="zh-CN" sz="4400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一开始，功能需求决胜；类似产品多了，非功能需求决胜</a:t>
            </a:r>
          </a:p>
          <a:p>
            <a:pPr eaLnBrk="1" hangingPunct="1"/>
            <a:r>
              <a:rPr lang="zh-CN" altLang="en-US" smtClean="0"/>
              <a:t>四类非功能需求</a:t>
            </a:r>
          </a:p>
          <a:p>
            <a:pPr lvl="1" eaLnBrk="1" hangingPunct="1"/>
            <a:r>
              <a:rPr lang="zh-CN" altLang="en-US" smtClean="0"/>
              <a:t>可用性</a:t>
            </a:r>
          </a:p>
          <a:p>
            <a:pPr lvl="1" eaLnBrk="1" hangingPunct="1"/>
            <a:r>
              <a:rPr lang="zh-CN" altLang="en-US" smtClean="0"/>
              <a:t>可靠性</a:t>
            </a:r>
          </a:p>
          <a:p>
            <a:pPr lvl="1" eaLnBrk="1" hangingPunct="1"/>
            <a:r>
              <a:rPr kumimoji="0" lang="zh-CN" altLang="en-US" smtClean="0"/>
              <a:t>性能</a:t>
            </a:r>
          </a:p>
          <a:p>
            <a:pPr lvl="1" eaLnBrk="1" hangingPunct="1"/>
            <a:r>
              <a:rPr kumimoji="0" lang="zh-CN" altLang="en-US" smtClean="0"/>
              <a:t>可支持性</a:t>
            </a:r>
            <a:endParaRPr kumimoji="0" lang="en-US" altLang="zh-CN" smtClean="0"/>
          </a:p>
          <a:p>
            <a:pPr lvl="1" eaLnBrk="1" hangingPunct="1"/>
            <a:r>
              <a:rPr kumimoji="0" lang="en-US" altLang="zh-CN" smtClean="0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0A02F738-2A2B-4281-9168-F9932D06EE9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96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补充约束：设计约束</a:t>
            </a:r>
            <a:endParaRPr lang="en-US" altLang="zh-CN" sz="4400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mtClean="0"/>
              <a:t>本</a:t>
            </a:r>
            <a:r>
              <a:rPr lang="zh-CN" altLang="en-US" smtClean="0"/>
              <a:t>质上不是需求，只是从商业、行政、技术上的约束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用</a:t>
            </a:r>
            <a:r>
              <a:rPr lang="en-US" altLang="zh-CN" smtClean="0"/>
              <a:t>Oracle</a:t>
            </a:r>
            <a:r>
              <a:rPr lang="zh-CN" altLang="en-US" smtClean="0"/>
              <a:t>数据库平台，用</a:t>
            </a:r>
            <a:r>
              <a:rPr lang="en-US" altLang="zh-CN" smtClean="0"/>
              <a:t>.Net</a:t>
            </a:r>
            <a:r>
              <a:rPr lang="zh-CN" altLang="en-US" smtClean="0"/>
              <a:t>开发</a:t>
            </a:r>
            <a:r>
              <a:rPr lang="en-US" altLang="zh-CN" smtClean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软件必须符合</a:t>
            </a:r>
            <a:r>
              <a:rPr lang="en-US" altLang="zh-CN" smtClean="0"/>
              <a:t>ISO×××</a:t>
            </a:r>
            <a:r>
              <a:rPr lang="zh-CN" altLang="en-US" smtClean="0"/>
              <a:t>标准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……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AD828CA0-C44D-4C50-84E2-348DB5DADF1D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 smtClean="0"/>
              <a:t>实例分析</a:t>
            </a:r>
            <a:r>
              <a:rPr lang="zh-CN" altLang="en-US" sz="4400" dirty="0" smtClean="0"/>
              <a:t>：编写用例文档</a:t>
            </a:r>
            <a:endParaRPr lang="en-US" altLang="zh-CN" sz="4400" dirty="0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用例文档参考模板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旅店预订系统用例文档</a:t>
            </a:r>
          </a:p>
          <a:p>
            <a:pPr lvl="1" eaLnBrk="1" hangingPunct="1"/>
            <a:r>
              <a:rPr kumimoji="0" lang="zh-CN" altLang="en-US" smtClean="0"/>
              <a:t>“ </a:t>
            </a:r>
            <a:r>
              <a:rPr kumimoji="0" lang="en-US" altLang="zh-CN" smtClean="0"/>
              <a:t>UC01-</a:t>
            </a:r>
            <a:r>
              <a:rPr kumimoji="0" lang="zh-CN" altLang="en-US" smtClean="0"/>
              <a:t>预订房间”用例文档</a:t>
            </a:r>
          </a:p>
          <a:p>
            <a:pPr lvl="1" eaLnBrk="1" hangingPunct="1"/>
            <a:r>
              <a:rPr kumimoji="0" lang="zh-CN" altLang="en-US" smtClean="0"/>
              <a:t>“</a:t>
            </a:r>
            <a:r>
              <a:rPr kumimoji="0" lang="en-US" altLang="zh-CN" smtClean="0"/>
              <a:t>UC02-</a:t>
            </a:r>
            <a:r>
              <a:rPr kumimoji="0" lang="zh-CN" altLang="en-US" smtClean="0"/>
              <a:t>取消预订”用例文档</a:t>
            </a:r>
            <a:endParaRPr kumimoji="0" lang="en-US" altLang="zh-CN" smtClean="0"/>
          </a:p>
          <a:p>
            <a:pPr eaLnBrk="1" hangingPunct="1"/>
            <a:r>
              <a:rPr kumimoji="0" lang="zh-CN" altLang="en-US" smtClean="0"/>
              <a:t>旅行申请系统</a:t>
            </a:r>
            <a:r>
              <a:rPr lang="zh-CN" altLang="en-US" smtClean="0"/>
              <a:t>用例文档</a:t>
            </a:r>
          </a:p>
          <a:p>
            <a:pPr lvl="1" eaLnBrk="1" hangingPunct="1"/>
            <a:r>
              <a:rPr kumimoji="0" lang="zh-CN" altLang="en-US" smtClean="0"/>
              <a:t>“ </a:t>
            </a:r>
            <a:r>
              <a:rPr lang="en-US" altLang="zh-CN" smtClean="0"/>
              <a:t>UC01-</a:t>
            </a:r>
            <a:r>
              <a:rPr lang="zh-CN" altLang="en-US" smtClean="0"/>
              <a:t>申请旅游团</a:t>
            </a:r>
            <a:r>
              <a:rPr kumimoji="0" lang="zh-CN" altLang="en-US" smtClean="0"/>
              <a:t>”</a:t>
            </a:r>
            <a:r>
              <a:rPr lang="zh-CN" altLang="en-US" smtClean="0"/>
              <a:t>用例文档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DC3256FF-079D-4225-A447-2234B59065B8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98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用例建模流程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>
                <a:solidFill>
                  <a:srgbClr val="4D4D4D"/>
                </a:solidFill>
              </a:rPr>
              <a:t>1. </a:t>
            </a:r>
            <a:r>
              <a:rPr lang="zh-CN" altLang="en-US" sz="3200" dirty="0" smtClean="0">
                <a:solidFill>
                  <a:srgbClr val="4D4D4D"/>
                </a:solidFill>
              </a:rPr>
              <a:t>获取原始需求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>
                <a:solidFill>
                  <a:srgbClr val="4D4D4D"/>
                </a:solidFill>
              </a:rPr>
              <a:t>2. </a:t>
            </a:r>
            <a:r>
              <a:rPr lang="zh-CN" altLang="en-US" sz="3200" dirty="0" smtClean="0">
                <a:solidFill>
                  <a:srgbClr val="4D4D4D"/>
                </a:solidFill>
              </a:rPr>
              <a:t>开发一个可以理解的需求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rgbClr val="4D4D4D"/>
                </a:solidFill>
              </a:rPr>
              <a:t>2.1 </a:t>
            </a:r>
            <a:r>
              <a:rPr lang="zh-CN" altLang="en-US" sz="2800" dirty="0" smtClean="0">
                <a:solidFill>
                  <a:srgbClr val="4D4D4D"/>
                </a:solidFill>
              </a:rPr>
              <a:t>识别参与者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rgbClr val="4D4D4D"/>
                </a:solidFill>
              </a:rPr>
              <a:t>2.2 </a:t>
            </a:r>
            <a:r>
              <a:rPr lang="zh-CN" altLang="en-US" sz="2800" dirty="0" smtClean="0">
                <a:solidFill>
                  <a:srgbClr val="4D4D4D"/>
                </a:solidFill>
              </a:rPr>
              <a:t>识别用例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solidFill>
                  <a:srgbClr val="4D4D4D"/>
                </a:solidFill>
              </a:rPr>
              <a:t>2.3 </a:t>
            </a:r>
            <a:r>
              <a:rPr lang="zh-CN" altLang="en-US" sz="2800" dirty="0" smtClean="0">
                <a:solidFill>
                  <a:srgbClr val="4D4D4D"/>
                </a:solidFill>
              </a:rPr>
              <a:t>构建用例图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>
                <a:solidFill>
                  <a:srgbClr val="4D4D4D"/>
                </a:solidFill>
              </a:rPr>
              <a:t>3 </a:t>
            </a:r>
            <a:r>
              <a:rPr lang="zh-CN" altLang="en-US" sz="3200" dirty="0" smtClean="0">
                <a:solidFill>
                  <a:srgbClr val="4D4D4D"/>
                </a:solidFill>
              </a:rPr>
              <a:t>详细、完整地描述需求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solidFill>
                  <a:srgbClr val="4D4D4D"/>
                </a:solidFill>
              </a:rPr>
              <a:t>编写用例文档</a:t>
            </a:r>
            <a:endParaRPr lang="zh-CN" altLang="en-US" sz="2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 </a:t>
            </a:r>
            <a:r>
              <a:rPr lang="zh-CN" alt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重构用例模型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4.1 </a:t>
            </a:r>
            <a:r>
              <a:rPr lang="zh-CN" altLang="en-US" sz="2800" dirty="0" smtClean="0"/>
              <a:t>识别用例间的关系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4.2 </a:t>
            </a:r>
            <a:r>
              <a:rPr lang="zh-CN" altLang="en-US" sz="2800" dirty="0" smtClean="0"/>
              <a:t>对用例进行分级和分包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重构用例模型</a:t>
            </a:r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smtClean="0"/>
              <a:t>利用用例建模高级技术重构用例模型</a:t>
            </a:r>
          </a:p>
          <a:p>
            <a:pPr lvl="1"/>
            <a:r>
              <a:rPr lang="zh-CN" altLang="en-US" sz="2800" smtClean="0"/>
              <a:t>用例关系</a:t>
            </a:r>
            <a:endParaRPr lang="en-US" altLang="zh-CN" sz="2800" smtClean="0"/>
          </a:p>
          <a:p>
            <a:pPr lvl="2"/>
            <a:r>
              <a:rPr lang="zh-CN" altLang="en-US" sz="2400" smtClean="0"/>
              <a:t>通过用例关系将复杂的用例进行适当的分解，以便于提高需求的复用性和可扩展性等，从而使用例模型的结构更合理</a:t>
            </a:r>
          </a:p>
          <a:p>
            <a:pPr lvl="1"/>
            <a:r>
              <a:rPr lang="zh-CN" altLang="en-US" sz="2800" smtClean="0"/>
              <a:t>用例分级</a:t>
            </a:r>
            <a:endParaRPr lang="en-US" altLang="zh-CN" sz="2800" smtClean="0"/>
          </a:p>
          <a:p>
            <a:pPr lvl="2"/>
            <a:r>
              <a:rPr lang="zh-CN" altLang="en-US" sz="2400" smtClean="0"/>
              <a:t>可以根据用例的重要程度进行分级，以便后续迭代计划的制定，高级别的用例优先考虑</a:t>
            </a:r>
          </a:p>
          <a:p>
            <a:pPr lvl="1"/>
            <a:r>
              <a:rPr lang="zh-CN" altLang="en-US" sz="2800" smtClean="0"/>
              <a:t>用例分包</a:t>
            </a:r>
            <a:endParaRPr lang="en-US" altLang="zh-CN" sz="2800" smtClean="0"/>
          </a:p>
          <a:p>
            <a:pPr lvl="2"/>
            <a:r>
              <a:rPr lang="zh-CN" altLang="en-US" sz="2400" smtClean="0"/>
              <a:t>将相关的用例打包，通过分包的方式可以将用例图分层表示，以用于大规模系统的用例建模</a:t>
            </a: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6470CD1F-954B-4F19-B9F9-4D91D2EE7DAA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99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ahoma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6097</Words>
  <Application>Microsoft Office PowerPoint</Application>
  <PresentationFormat>全屏显示(4:3)</PresentationFormat>
  <Paragraphs>965</Paragraphs>
  <Slides>122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23" baseType="lpstr">
      <vt:lpstr>模板</vt:lpstr>
      <vt:lpstr>面向对象分析设计 Object-Oriented Analysis &amp; Design</vt:lpstr>
      <vt:lpstr>学习路线图</vt:lpstr>
      <vt:lpstr>第04章 用例建模</vt:lpstr>
      <vt:lpstr>内容安排</vt:lpstr>
      <vt:lpstr>内容安排</vt:lpstr>
      <vt:lpstr>需求—建造“正确”的系统</vt:lpstr>
      <vt:lpstr>需求工程的主要活动</vt:lpstr>
      <vt:lpstr>需求难在何处：石头问题</vt:lpstr>
      <vt:lpstr>需求：也需要开发</vt:lpstr>
      <vt:lpstr>需求问题：对策</vt:lpstr>
      <vt:lpstr>以用例为中心组织需求</vt:lpstr>
      <vt:lpstr>用例的昨天</vt:lpstr>
      <vt:lpstr>内容安排</vt:lpstr>
      <vt:lpstr>需求获取</vt:lpstr>
      <vt:lpstr>从业务模型获取需求</vt:lpstr>
      <vt:lpstr>1. 业务改进点</vt:lpstr>
      <vt:lpstr>寻找业务改进点</vt:lpstr>
      <vt:lpstr>改进点1：流程控制</vt:lpstr>
      <vt:lpstr>改进点2：复杂业务逻辑</vt:lpstr>
      <vt:lpstr>改进点3：访问和操作业务对象</vt:lpstr>
      <vt:lpstr>改进点4：自动化业务</vt:lpstr>
      <vt:lpstr>2. 远景(Vision)</vt:lpstr>
      <vt:lpstr>定义项目远景</vt:lpstr>
      <vt:lpstr>远景说明</vt:lpstr>
      <vt:lpstr>3. 导出系统需求</vt:lpstr>
      <vt:lpstr>实例分析：旅店系统开发背景</vt:lpstr>
      <vt:lpstr>远景：旅店预订系统</vt:lpstr>
      <vt:lpstr>结合远景，获取系统需求</vt:lpstr>
      <vt:lpstr>业务模型映射到系统模型思路</vt:lpstr>
      <vt:lpstr>内容安排</vt:lpstr>
      <vt:lpstr>用例建模流程</vt:lpstr>
      <vt:lpstr>用例建模流程</vt:lpstr>
      <vt:lpstr>1.需求从何而来</vt:lpstr>
      <vt:lpstr>涉众无法直接提供需求</vt:lpstr>
      <vt:lpstr>需求启发技术</vt:lpstr>
      <vt:lpstr>用例建模流程</vt:lpstr>
      <vt:lpstr>2.1 识别参与者(Actor)</vt:lpstr>
      <vt:lpstr>参与者要点分析</vt:lpstr>
      <vt:lpstr>要点：与系统进行信息交互</vt:lpstr>
      <vt:lpstr>要点：任何事物</vt:lpstr>
      <vt:lpstr>任何事物：小人与圣小猪-1</vt:lpstr>
      <vt:lpstr>小人与圣小猪-2</vt:lpstr>
      <vt:lpstr>思考：参与者与系统边界？</vt:lpstr>
      <vt:lpstr>识别参与者的思路</vt:lpstr>
      <vt:lpstr>参与者的命名</vt:lpstr>
      <vt:lpstr>参与者之间的关系：泛化</vt:lpstr>
      <vt:lpstr>参与者地位</vt:lpstr>
      <vt:lpstr>思考：识别参与者？</vt:lpstr>
      <vt:lpstr>2.2 识别用例</vt:lpstr>
      <vt:lpstr>用例要点</vt:lpstr>
      <vt:lpstr>要点：用例止于系统边界</vt:lpstr>
      <vt:lpstr>要点：有意义的目标</vt:lpstr>
      <vt:lpstr>要点：结果值由系统生成</vt:lpstr>
      <vt:lpstr>要点：业务语言而非技术语言</vt:lpstr>
      <vt:lpstr>要点：用户观点而非系统观点</vt:lpstr>
      <vt:lpstr>用例 VS. 功能</vt:lpstr>
      <vt:lpstr>用例的命名</vt:lpstr>
      <vt:lpstr>要点：用例粒度-1</vt:lpstr>
      <vt:lpstr>用例粒度-2</vt:lpstr>
      <vt:lpstr>用例粒度-3</vt:lpstr>
      <vt:lpstr>用例粒度-4</vt:lpstr>
      <vt:lpstr>用例粒度-5</vt:lpstr>
      <vt:lpstr>找出用例的思路</vt:lpstr>
      <vt:lpstr>思考：识别用例-1</vt:lpstr>
      <vt:lpstr>思考：识别用例-2</vt:lpstr>
      <vt:lpstr>2.3 绘制用例图</vt:lpstr>
      <vt:lpstr>实例分析：旅店预订系统</vt:lpstr>
      <vt:lpstr>实例分析：旅游业务申请系统</vt:lpstr>
      <vt:lpstr>获取系统参与者</vt:lpstr>
      <vt:lpstr>从参与者的角度获取用例</vt:lpstr>
      <vt:lpstr>旅游业务申请系统参考用例图</vt:lpstr>
      <vt:lpstr>用例建模流程</vt:lpstr>
      <vt:lpstr>编写用例文档</vt:lpstr>
      <vt:lpstr>有层次的需求组织形式</vt:lpstr>
      <vt:lpstr>谁来写用例文档</vt:lpstr>
      <vt:lpstr>用例文档的组成</vt:lpstr>
      <vt:lpstr>涉众利益</vt:lpstr>
      <vt:lpstr>从涉众利益角度定义用例</vt:lpstr>
      <vt:lpstr>用例平衡涉众之间的利益</vt:lpstr>
      <vt:lpstr>涉众利益的冲突</vt:lpstr>
      <vt:lpstr>寻找涉众的思路</vt:lpstr>
      <vt:lpstr>前置、后置条件</vt:lpstr>
      <vt:lpstr>定义前置、后置条件</vt:lpstr>
      <vt:lpstr>应用前置、后置条件</vt:lpstr>
      <vt:lpstr>事件流描述-用例交互四部曲</vt:lpstr>
      <vt:lpstr>事件流描述要点</vt:lpstr>
      <vt:lpstr>例1：使用自然语言</vt:lpstr>
      <vt:lpstr>例2：描述参与者与系统交互过程</vt:lpstr>
      <vt:lpstr>例3：不细化GUI</vt:lpstr>
      <vt:lpstr>例4：分支和循环的描述</vt:lpstr>
      <vt:lpstr>事件流</vt:lpstr>
      <vt:lpstr>用例文档中的补充约束</vt:lpstr>
      <vt:lpstr>补充约束：数据需求</vt:lpstr>
      <vt:lpstr>补充约束：业务规则</vt:lpstr>
      <vt:lpstr>补充约束：非功能需求</vt:lpstr>
      <vt:lpstr>补充约束：设计约束</vt:lpstr>
      <vt:lpstr>实例分析：编写用例文档</vt:lpstr>
      <vt:lpstr>用例建模流程</vt:lpstr>
      <vt:lpstr>重构用例模型</vt:lpstr>
      <vt:lpstr>4.1 用例关系</vt:lpstr>
      <vt:lpstr>通过关系整理文档</vt:lpstr>
      <vt:lpstr>用例关系：包含</vt:lpstr>
      <vt:lpstr>用例关系：扩展</vt:lpstr>
      <vt:lpstr>提炼扩展用例的主要思路</vt:lpstr>
      <vt:lpstr>扩展 VS. 包含</vt:lpstr>
      <vt:lpstr>扩展 VS. 包含</vt:lpstr>
      <vt:lpstr>用例关系：泛化</vt:lpstr>
      <vt:lpstr>用例关系：扩展 VS. 泛化</vt:lpstr>
      <vt:lpstr>旅游申请系统重构后的用例模型</vt:lpstr>
      <vt:lpstr>4.2 用例分包：组织模型</vt:lpstr>
      <vt:lpstr>分包策略</vt:lpstr>
      <vt:lpstr>利用分包机制组织用例模型</vt:lpstr>
      <vt:lpstr>“申请”包的子视图</vt:lpstr>
      <vt:lpstr>受理和审查包的子视图</vt:lpstr>
      <vt:lpstr>4.3为什么要对用例进行分级</vt:lpstr>
      <vt:lpstr>用例分级实施策略-1</vt:lpstr>
      <vt:lpstr>用例分级原则</vt:lpstr>
      <vt:lpstr>用例分级实施策略-2</vt:lpstr>
      <vt:lpstr>题外话：何时适用用例建模</vt:lpstr>
      <vt:lpstr>作业1：用例建模</vt:lpstr>
      <vt:lpstr>提交要求</vt:lpstr>
      <vt:lpstr>谢谢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thbin</cp:lastModifiedBy>
  <cp:revision>387</cp:revision>
  <cp:lastPrinted>1601-01-01T00:00:00Z</cp:lastPrinted>
  <dcterms:created xsi:type="dcterms:W3CDTF">2005-09-05T02:45:08Z</dcterms:created>
  <dcterms:modified xsi:type="dcterms:W3CDTF">2013-10-14T03:27:55Z</dcterms:modified>
  <cp:category>UML</cp:category>
</cp:coreProperties>
</file>